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89" r:id="rId4"/>
    <p:sldId id="290" r:id="rId5"/>
    <p:sldId id="291" r:id="rId6"/>
    <p:sldId id="292" r:id="rId7"/>
    <p:sldId id="286" r:id="rId8"/>
    <p:sldId id="258" r:id="rId9"/>
    <p:sldId id="259" r:id="rId10"/>
    <p:sldId id="260" r:id="rId11"/>
    <p:sldId id="261" r:id="rId12"/>
    <p:sldId id="262" r:id="rId13"/>
    <p:sldId id="264" r:id="rId14"/>
    <p:sldId id="263" r:id="rId15"/>
    <p:sldId id="297" r:id="rId16"/>
    <p:sldId id="265" r:id="rId17"/>
    <p:sldId id="287" r:id="rId18"/>
    <p:sldId id="298" r:id="rId19"/>
    <p:sldId id="266" r:id="rId20"/>
    <p:sldId id="267" r:id="rId21"/>
    <p:sldId id="293" r:id="rId22"/>
    <p:sldId id="294" r:id="rId23"/>
    <p:sldId id="269" r:id="rId24"/>
    <p:sldId id="270" r:id="rId25"/>
    <p:sldId id="272" r:id="rId26"/>
    <p:sldId id="273" r:id="rId27"/>
    <p:sldId id="274" r:id="rId28"/>
    <p:sldId id="275" r:id="rId29"/>
    <p:sldId id="277" r:id="rId30"/>
    <p:sldId id="278" r:id="rId31"/>
    <p:sldId id="295" r:id="rId32"/>
    <p:sldId id="299" r:id="rId33"/>
    <p:sldId id="300" r:id="rId34"/>
    <p:sldId id="301" r:id="rId35"/>
    <p:sldId id="302" r:id="rId36"/>
    <p:sldId id="303" r:id="rId3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D8F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6405"/>
  </p:normalViewPr>
  <p:slideViewPr>
    <p:cSldViewPr snapToGrid="0" snapToObjects="1">
      <p:cViewPr varScale="1">
        <p:scale>
          <a:sx n="114" d="100"/>
          <a:sy n="114" d="100"/>
        </p:scale>
        <p:origin x="43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63B333-B1E2-AE4F-B621-7B67DEFABA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3418314-EBB1-2B44-856E-5134C1582B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A0E84E-54DB-4244-B6F6-3B6F2BD84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42D55-1A7F-FC40-8B70-9B98D9027B61}" type="datetimeFigureOut">
              <a:rPr kumimoji="1" lang="zh-CN" altLang="en-US" smtClean="0"/>
              <a:t>2020/12/12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E476D14-F160-D54F-AB6B-010AC2FB1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834B08-CD03-E74D-8F5D-F9829A8F9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208EC-357A-9044-9D74-D2545411565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91953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63A94A-FFEF-7047-B1E4-C6E316720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5CE0B65-32F0-7046-97FA-E470C5E1AA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A6DBDC4-E263-8B44-9EAE-6519CE014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42D55-1A7F-FC40-8B70-9B98D9027B61}" type="datetimeFigureOut">
              <a:rPr kumimoji="1" lang="zh-CN" altLang="en-US" smtClean="0"/>
              <a:t>2020/12/12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C5E889-1533-954B-8386-29C556BFA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F5C417F-CCAD-8B49-A244-0E90F7DA6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208EC-357A-9044-9D74-D2545411565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0824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B0066C9-F6A2-A946-AA4B-19D4BA8658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B00D064-74DE-1446-AC95-5A3C3411D9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45CF6A4-26F2-6044-93F2-9CFFCEF66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42D55-1A7F-FC40-8B70-9B98D9027B61}" type="datetimeFigureOut">
              <a:rPr kumimoji="1" lang="zh-CN" altLang="en-US" smtClean="0"/>
              <a:t>2020/12/12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151A50A-67C4-4A45-B3D5-47FA59928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41E6EA6-BF01-1445-857B-F345A60EE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208EC-357A-9044-9D74-D2545411565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02338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A08034A-E964-7F4F-9982-8F0D687F1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431B725-9D95-AB4E-A386-CC1AE00689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64FB56A-964C-CD48-A4D7-23585AB23D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42D55-1A7F-FC40-8B70-9B98D9027B61}" type="datetimeFigureOut">
              <a:rPr kumimoji="1" lang="zh-CN" altLang="en-US" smtClean="0"/>
              <a:t>2020/12/12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E05669-251B-6A48-9037-5BE86480B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D087236-B0B0-DF4D-BEFB-B57FDF777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208EC-357A-9044-9D74-D2545411565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8513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FA8C836-8ADF-A043-937A-240C5438B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97FD67B-21C5-AA47-9BBC-46D46BA5D3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FCF668D-44A5-5542-B279-624515B63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42D55-1A7F-FC40-8B70-9B98D9027B61}" type="datetimeFigureOut">
              <a:rPr kumimoji="1" lang="zh-CN" altLang="en-US" smtClean="0"/>
              <a:t>2020/12/12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9AD5CF-8B6C-BB4F-9C14-81D000C41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223244-6A8B-AB40-B3FA-F7E91F9D5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208EC-357A-9044-9D74-D2545411565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27119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C17F401-CEFE-3B4E-A142-3D4443A23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1D73A1D-9B9E-9E4A-BE3E-9977805415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605803F-FA0A-604A-88C9-5D8888F9CB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FE5361F-E887-784D-A4A3-F317AB742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42D55-1A7F-FC40-8B70-9B98D9027B61}" type="datetimeFigureOut">
              <a:rPr kumimoji="1" lang="zh-CN" altLang="en-US" smtClean="0"/>
              <a:t>2020/12/12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407EEC-5108-A94E-9907-F1C18E433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83A7A9-B930-8D47-A381-7458E8BE3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208EC-357A-9044-9D74-D2545411565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96677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000313-BE89-6C43-AB93-12C24D39B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BF2996-6963-374F-937D-BE5DE6BCA4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4EB1547-720F-214B-BC9C-0FA2639A6D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907BD7-8D95-C44A-95DA-87685F5EB4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3FACE44-EFCE-2842-A9DE-7A667E1172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D820E39-4692-3646-BB34-C672C46F4B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42D55-1A7F-FC40-8B70-9B98D9027B61}" type="datetimeFigureOut">
              <a:rPr kumimoji="1" lang="zh-CN" altLang="en-US" smtClean="0"/>
              <a:t>2020/12/12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5D80F28-B67B-6F42-A4B8-581A7F578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01A316D-7E61-C24D-8B3A-A084B2A0F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208EC-357A-9044-9D74-D2545411565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52386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C46152-7652-9346-8A42-490094825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EADAD7C-67F3-1D45-B499-31742DA7F3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42D55-1A7F-FC40-8B70-9B98D9027B61}" type="datetimeFigureOut">
              <a:rPr kumimoji="1" lang="zh-CN" altLang="en-US" smtClean="0"/>
              <a:t>2020/12/12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733EECB-BBE5-6841-A036-7CF17D4D6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ED43728-00E1-0741-92DD-6FB979C2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208EC-357A-9044-9D74-D2545411565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49172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824CD87-38CB-2E45-B4BE-CF4CE30F1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42D55-1A7F-FC40-8B70-9B98D9027B61}" type="datetimeFigureOut">
              <a:rPr kumimoji="1" lang="zh-CN" altLang="en-US" smtClean="0"/>
              <a:t>2020/12/12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04C4D6C-C53F-A548-A96E-1A2DF9CBA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A9C1BB7-63AF-8346-A67A-E20A0B8A8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208EC-357A-9044-9D74-D2545411565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04931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28D3106-2267-CB41-A438-C6510FACF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6ED836-3EA8-4C40-92BF-41A68D9E5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664BCFC-9851-9F4A-A5B3-E23C9EA894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5069C90-77BE-8C40-B7AA-DADD7CB52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42D55-1A7F-FC40-8B70-9B98D9027B61}" type="datetimeFigureOut">
              <a:rPr kumimoji="1" lang="zh-CN" altLang="en-US" smtClean="0"/>
              <a:t>2020/12/12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A643858-284D-7244-A57C-09CA08A3D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3B9FB5-00E4-2844-B325-3B02228F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208EC-357A-9044-9D74-D2545411565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84436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BBBD3B-5C56-AB49-8ECF-BB4F28014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19ADBDD-101E-1A47-BCED-42368D58CD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BA7FF4D-75A8-AA47-B78A-CE06096AC5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74BBD8-5B99-8C44-BAD2-F6D49D731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42D55-1A7F-FC40-8B70-9B98D9027B61}" type="datetimeFigureOut">
              <a:rPr kumimoji="1" lang="zh-CN" altLang="en-US" smtClean="0"/>
              <a:t>2020/12/12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D13728C-D041-094E-B1A4-9A549A705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A9DB1F1-3884-1E42-BED8-E193B4382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208EC-357A-9044-9D74-D2545411565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00973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53157B6-5553-1D47-8D5B-09A05F42E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1E2640-5B4F-F948-AF4F-93F6D85B4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29D900-D0EF-B843-B63C-B5BA23F1AD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42D55-1A7F-FC40-8B70-9B98D9027B61}" type="datetimeFigureOut">
              <a:rPr kumimoji="1" lang="zh-CN" altLang="en-US" smtClean="0"/>
              <a:t>2020/12/12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9FD97D-7F67-5D4F-86C9-C8173BDA6A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4057F33-F7A5-DE48-9099-38B15CC19E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208EC-357A-9044-9D74-D25454115654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69614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emf"/><Relationship Id="rId3" Type="http://schemas.openxmlformats.org/officeDocument/2006/relationships/image" Target="../media/image23.emf"/><Relationship Id="rId7" Type="http://schemas.openxmlformats.org/officeDocument/2006/relationships/image" Target="../media/image27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3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6.png"/><Relationship Id="rId5" Type="http://schemas.openxmlformats.org/officeDocument/2006/relationships/image" Target="../media/image35.emf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tiff"/><Relationship Id="rId3" Type="http://schemas.openxmlformats.org/officeDocument/2006/relationships/image" Target="../media/image44.png"/><Relationship Id="rId7" Type="http://schemas.openxmlformats.org/officeDocument/2006/relationships/image" Target="../media/image47.tif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0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96568C-0172-A846-A5BF-F0B0F8EA41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4800" b="1" dirty="0">
                <a:latin typeface="Calibri" panose="020F0502020204030204" pitchFamily="34" charset="0"/>
                <a:cs typeface="Calibri" panose="020F0502020204030204" pitchFamily="34" charset="0"/>
              </a:rPr>
              <a:t>The muon beamlines for the simplified scheme</a:t>
            </a:r>
            <a:endParaRPr kumimoji="1" lang="zh-CN" altLang="en-US" sz="4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5702D96-2FAA-CE42-ACC8-DCF15232FB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91742"/>
            <a:ext cx="9144000" cy="1655762"/>
          </a:xfrm>
        </p:spPr>
        <p:txBody>
          <a:bodyPr/>
          <a:lstStyle/>
          <a:p>
            <a:r>
              <a:rPr kumimoji="1" lang="en-US" altLang="zh-CN" dirty="0" err="1">
                <a:latin typeface="Calibri" panose="020F0502020204030204" pitchFamily="34" charset="0"/>
                <a:cs typeface="Calibri" panose="020F0502020204030204" pitchFamily="34" charset="0"/>
              </a:rPr>
              <a:t>Luping</a:t>
            </a:r>
            <a:r>
              <a:rPr kumimoji="1"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Zhou </a:t>
            </a:r>
          </a:p>
          <a:p>
            <a:r>
              <a:rPr kumimoji="1"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2020/12/12</a:t>
            </a:r>
          </a:p>
        </p:txBody>
      </p:sp>
    </p:spTree>
    <p:extLst>
      <p:ext uri="{BB962C8B-B14F-4D97-AF65-F5344CB8AC3E}">
        <p14:creationId xmlns:p14="http://schemas.microsoft.com/office/powerpoint/2010/main" val="2884297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A2F999-1DC4-40C2-8FCD-B8E381DA4F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056" y="1551161"/>
            <a:ext cx="8247053" cy="233453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1DDA746-6D1B-4C5E-BBCB-29FDCDE9AD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991" b="10678"/>
          <a:stretch/>
        </p:blipFill>
        <p:spPr>
          <a:xfrm>
            <a:off x="548639" y="4147276"/>
            <a:ext cx="3926543" cy="2008621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790358C0-696D-4BF7-92D6-65102FE2B433}"/>
              </a:ext>
            </a:extLst>
          </p:cNvPr>
          <p:cNvSpPr txBox="1"/>
          <p:nvPr/>
        </p:nvSpPr>
        <p:spPr>
          <a:xfrm>
            <a:off x="5516997" y="4524876"/>
            <a:ext cx="54558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25kW 1.6GeV proton beam: 9.766×10^13 /s</a:t>
            </a:r>
          </a:p>
          <a:p>
            <a:endParaRPr lang="en-US" altLang="zh-CN" sz="1600" dirty="0"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r>
              <a:rPr lang="en-US" altLang="zh-CN" sz="16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FLUKA4, Proton simulated:</a:t>
            </a:r>
            <a:r>
              <a:rPr lang="zh-CN" altLang="en-US" sz="16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16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1×10^11</a:t>
            </a:r>
          </a:p>
          <a:p>
            <a:endParaRPr lang="en-US" altLang="zh-CN" sz="1600" dirty="0"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  <a:p>
            <a:r>
              <a:rPr lang="en-US" altLang="zh-CN" sz="16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Within the acceptance ellipses:</a:t>
            </a:r>
          </a:p>
          <a:p>
            <a:r>
              <a:rPr lang="en-US" altLang="zh-CN" sz="16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20&lt;p&lt;40: 6345</a:t>
            </a:r>
          </a:p>
          <a:p>
            <a:r>
              <a:rPr lang="en-US" altLang="zh-CN" sz="16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27.8&lt;p&lt;29.8 (</a:t>
            </a:r>
            <a:r>
              <a:rPr lang="el-GR" altLang="zh-CN" sz="16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Δ</a:t>
            </a:r>
            <a:r>
              <a:rPr lang="en-US" altLang="zh-CN" sz="1600" dirty="0"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p/p=7%): 1526 (equaling to 14.9×10^5 μ+/s)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D017F6CE-B928-462C-860F-EB27F0D26DAA}"/>
              </a:ext>
            </a:extLst>
          </p:cNvPr>
          <p:cNvSpPr/>
          <p:nvPr/>
        </p:nvSpPr>
        <p:spPr>
          <a:xfrm>
            <a:off x="0" y="338506"/>
            <a:ext cx="12192000" cy="866898"/>
          </a:xfrm>
          <a:prstGeom prst="rect">
            <a:avLst/>
          </a:prstGeom>
          <a:gradFill flip="none" rotWithShape="1">
            <a:gsLst>
              <a:gs pos="100000">
                <a:srgbClr val="4979AC">
                  <a:alpha val="32000"/>
                </a:srgbClr>
              </a:gs>
              <a:gs pos="100000">
                <a:srgbClr val="4979AC"/>
              </a:gs>
              <a:gs pos="0">
                <a:srgbClr val="1297A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029BDB2-C355-4DE2-BA36-4A804CD8B51C}"/>
              </a:ext>
            </a:extLst>
          </p:cNvPr>
          <p:cNvSpPr/>
          <p:nvPr/>
        </p:nvSpPr>
        <p:spPr>
          <a:xfrm>
            <a:off x="9765437" y="372862"/>
            <a:ext cx="228570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 i="1" dirty="0">
                <a:ln w="0"/>
                <a:solidFill>
                  <a:srgbClr val="1D8FA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EMuS</a:t>
            </a:r>
            <a:endParaRPr lang="zh-CN" altLang="en-US" sz="4800" i="1" dirty="0">
              <a:ln w="0"/>
              <a:solidFill>
                <a:srgbClr val="1D8FA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A8AC233B-FF75-41F7-9488-EB9027A73DB3}"/>
              </a:ext>
            </a:extLst>
          </p:cNvPr>
          <p:cNvSpPr txBox="1"/>
          <p:nvPr/>
        </p:nvSpPr>
        <p:spPr>
          <a:xfrm>
            <a:off x="0" y="465095"/>
            <a:ext cx="634538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Acceptance / Phase</a:t>
            </a:r>
            <a:r>
              <a:rPr lang="zh-CN" alt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spaces</a:t>
            </a:r>
            <a:endParaRPr lang="en-SE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B57AB15-9E84-4F81-BC7D-FDAA9CAC91DF}"/>
              </a:ext>
            </a:extLst>
          </p:cNvPr>
          <p:cNvSpPr txBox="1"/>
          <p:nvPr/>
        </p:nvSpPr>
        <p:spPr>
          <a:xfrm>
            <a:off x="473138" y="1331993"/>
            <a:ext cx="3533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25cm from the surface of the target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B7B13D39-4316-49C6-8BFF-898CE756DA35}"/>
              </a:ext>
            </a:extLst>
          </p:cNvPr>
          <p:cNvSpPr/>
          <p:nvPr/>
        </p:nvSpPr>
        <p:spPr>
          <a:xfrm>
            <a:off x="729842" y="3993160"/>
            <a:ext cx="133385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C2FD37EB-F61F-4333-B404-AFECB11E1374}"/>
              </a:ext>
            </a:extLst>
          </p:cNvPr>
          <p:cNvSpPr/>
          <p:nvPr/>
        </p:nvSpPr>
        <p:spPr>
          <a:xfrm>
            <a:off x="2769765" y="3993160"/>
            <a:ext cx="133385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950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>
            <a:extLst>
              <a:ext uri="{FF2B5EF4-FFF2-40B4-BE49-F238E27FC236}">
                <a16:creationId xmlns:a16="http://schemas.microsoft.com/office/drawing/2014/main" id="{359F3D9B-6300-4191-8921-211EFBC82204}"/>
              </a:ext>
            </a:extLst>
          </p:cNvPr>
          <p:cNvSpPr/>
          <p:nvPr/>
        </p:nvSpPr>
        <p:spPr>
          <a:xfrm>
            <a:off x="0" y="338506"/>
            <a:ext cx="12192000" cy="866898"/>
          </a:xfrm>
          <a:prstGeom prst="rect">
            <a:avLst/>
          </a:prstGeom>
          <a:gradFill flip="none" rotWithShape="1">
            <a:gsLst>
              <a:gs pos="100000">
                <a:srgbClr val="4979AC">
                  <a:alpha val="32000"/>
                </a:srgbClr>
              </a:gs>
              <a:gs pos="100000">
                <a:srgbClr val="4979AC"/>
              </a:gs>
              <a:gs pos="0">
                <a:srgbClr val="1297A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A74DEDB-D3A1-4450-B5CD-0B0CEC1DA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155" y="2769951"/>
            <a:ext cx="4950320" cy="316289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AC3E49E3-9EE0-4B81-B2B4-2DD9ED20DA48}"/>
              </a:ext>
            </a:extLst>
          </p:cNvPr>
          <p:cNvSpPr txBox="1"/>
          <p:nvPr/>
        </p:nvSpPr>
        <p:spPr>
          <a:xfrm>
            <a:off x="487681" y="1417557"/>
            <a:ext cx="1066082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The optical design of Trunk line remain unchanged since 2019</a:t>
            </a:r>
          </a:p>
          <a:p>
            <a:endParaRPr lang="en-US" altLang="zh-C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The momentum slits have been adjusted for the new target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6F40FA2-1DA4-4152-9E41-3095C370FB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905" y="2342432"/>
            <a:ext cx="2700000" cy="420802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1021B97-E99C-41AE-8EBD-EBE58CB383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6785" y="2342432"/>
            <a:ext cx="2700000" cy="4208027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1CA3D47B-4FA9-4404-AAEE-9A9B5B0BAB4A}"/>
              </a:ext>
            </a:extLst>
          </p:cNvPr>
          <p:cNvSpPr txBox="1"/>
          <p:nvPr/>
        </p:nvSpPr>
        <p:spPr>
          <a:xfrm>
            <a:off x="6938682" y="2157766"/>
            <a:ext cx="1360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Q5-entrance</a:t>
            </a:r>
            <a:endParaRPr lang="zh-CN" alt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E9A2953-566F-4E6C-9E50-04B2A9ECDAE6}"/>
              </a:ext>
            </a:extLst>
          </p:cNvPr>
          <p:cNvSpPr txBox="1"/>
          <p:nvPr/>
        </p:nvSpPr>
        <p:spPr>
          <a:xfrm>
            <a:off x="10277667" y="2157766"/>
            <a:ext cx="868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Q5-exit</a:t>
            </a:r>
            <a:endParaRPr lang="zh-CN" altLang="en-US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4226E17-FD1D-48E0-A3A4-96B9D15BDA72}"/>
              </a:ext>
            </a:extLst>
          </p:cNvPr>
          <p:cNvSpPr/>
          <p:nvPr/>
        </p:nvSpPr>
        <p:spPr>
          <a:xfrm>
            <a:off x="9765437" y="372862"/>
            <a:ext cx="228570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 i="1" dirty="0">
                <a:ln w="0"/>
                <a:solidFill>
                  <a:srgbClr val="1D8FA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EMuS</a:t>
            </a:r>
            <a:endParaRPr lang="zh-CN" altLang="en-US" sz="4800" i="1" dirty="0">
              <a:ln w="0"/>
              <a:solidFill>
                <a:srgbClr val="1D8FA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EEF8957B-69F0-4273-9D99-7C603BDFE36F}"/>
              </a:ext>
            </a:extLst>
          </p:cNvPr>
          <p:cNvSpPr txBox="1"/>
          <p:nvPr/>
        </p:nvSpPr>
        <p:spPr>
          <a:xfrm>
            <a:off x="0" y="465095"/>
            <a:ext cx="634538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Trunk line</a:t>
            </a:r>
            <a:endParaRPr lang="en-SE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2556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AFFF611C-4F4C-4C90-A8CA-34D82A678A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2157266"/>
              </p:ext>
            </p:extLst>
          </p:nvPr>
        </p:nvGraphicFramePr>
        <p:xfrm>
          <a:off x="270733" y="2462605"/>
          <a:ext cx="11650533" cy="1765736"/>
        </p:xfrm>
        <a:graphic>
          <a:graphicData uri="http://schemas.openxmlformats.org/drawingml/2006/table">
            <a:tbl>
              <a:tblPr/>
              <a:tblGrid>
                <a:gridCol w="670713">
                  <a:extLst>
                    <a:ext uri="{9D8B030D-6E8A-4147-A177-3AD203B41FA5}">
                      <a16:colId xmlns:a16="http://schemas.microsoft.com/office/drawing/2014/main" val="2835628165"/>
                    </a:ext>
                  </a:extLst>
                </a:gridCol>
                <a:gridCol w="670713">
                  <a:extLst>
                    <a:ext uri="{9D8B030D-6E8A-4147-A177-3AD203B41FA5}">
                      <a16:colId xmlns:a16="http://schemas.microsoft.com/office/drawing/2014/main" val="3175953288"/>
                    </a:ext>
                  </a:extLst>
                </a:gridCol>
                <a:gridCol w="670713">
                  <a:extLst>
                    <a:ext uri="{9D8B030D-6E8A-4147-A177-3AD203B41FA5}">
                      <a16:colId xmlns:a16="http://schemas.microsoft.com/office/drawing/2014/main" val="3020694809"/>
                    </a:ext>
                  </a:extLst>
                </a:gridCol>
                <a:gridCol w="670713">
                  <a:extLst>
                    <a:ext uri="{9D8B030D-6E8A-4147-A177-3AD203B41FA5}">
                      <a16:colId xmlns:a16="http://schemas.microsoft.com/office/drawing/2014/main" val="2105293551"/>
                    </a:ext>
                  </a:extLst>
                </a:gridCol>
                <a:gridCol w="670713">
                  <a:extLst>
                    <a:ext uri="{9D8B030D-6E8A-4147-A177-3AD203B41FA5}">
                      <a16:colId xmlns:a16="http://schemas.microsoft.com/office/drawing/2014/main" val="304464456"/>
                    </a:ext>
                  </a:extLst>
                </a:gridCol>
                <a:gridCol w="670713">
                  <a:extLst>
                    <a:ext uri="{9D8B030D-6E8A-4147-A177-3AD203B41FA5}">
                      <a16:colId xmlns:a16="http://schemas.microsoft.com/office/drawing/2014/main" val="3202200639"/>
                    </a:ext>
                  </a:extLst>
                </a:gridCol>
                <a:gridCol w="670713">
                  <a:extLst>
                    <a:ext uri="{9D8B030D-6E8A-4147-A177-3AD203B41FA5}">
                      <a16:colId xmlns:a16="http://schemas.microsoft.com/office/drawing/2014/main" val="969178325"/>
                    </a:ext>
                  </a:extLst>
                </a:gridCol>
                <a:gridCol w="670713">
                  <a:extLst>
                    <a:ext uri="{9D8B030D-6E8A-4147-A177-3AD203B41FA5}">
                      <a16:colId xmlns:a16="http://schemas.microsoft.com/office/drawing/2014/main" val="719139927"/>
                    </a:ext>
                  </a:extLst>
                </a:gridCol>
                <a:gridCol w="670713">
                  <a:extLst>
                    <a:ext uri="{9D8B030D-6E8A-4147-A177-3AD203B41FA5}">
                      <a16:colId xmlns:a16="http://schemas.microsoft.com/office/drawing/2014/main" val="3091162493"/>
                    </a:ext>
                  </a:extLst>
                </a:gridCol>
                <a:gridCol w="670713">
                  <a:extLst>
                    <a:ext uri="{9D8B030D-6E8A-4147-A177-3AD203B41FA5}">
                      <a16:colId xmlns:a16="http://schemas.microsoft.com/office/drawing/2014/main" val="1052155996"/>
                    </a:ext>
                  </a:extLst>
                </a:gridCol>
                <a:gridCol w="670713">
                  <a:extLst>
                    <a:ext uri="{9D8B030D-6E8A-4147-A177-3AD203B41FA5}">
                      <a16:colId xmlns:a16="http://schemas.microsoft.com/office/drawing/2014/main" val="1820866764"/>
                    </a:ext>
                  </a:extLst>
                </a:gridCol>
                <a:gridCol w="670713">
                  <a:extLst>
                    <a:ext uri="{9D8B030D-6E8A-4147-A177-3AD203B41FA5}">
                      <a16:colId xmlns:a16="http://schemas.microsoft.com/office/drawing/2014/main" val="742643946"/>
                    </a:ext>
                  </a:extLst>
                </a:gridCol>
                <a:gridCol w="670713">
                  <a:extLst>
                    <a:ext uri="{9D8B030D-6E8A-4147-A177-3AD203B41FA5}">
                      <a16:colId xmlns:a16="http://schemas.microsoft.com/office/drawing/2014/main" val="3404830052"/>
                    </a:ext>
                  </a:extLst>
                </a:gridCol>
                <a:gridCol w="670713">
                  <a:extLst>
                    <a:ext uri="{9D8B030D-6E8A-4147-A177-3AD203B41FA5}">
                      <a16:colId xmlns:a16="http://schemas.microsoft.com/office/drawing/2014/main" val="1464999651"/>
                    </a:ext>
                  </a:extLst>
                </a:gridCol>
                <a:gridCol w="670713">
                  <a:extLst>
                    <a:ext uri="{9D8B030D-6E8A-4147-A177-3AD203B41FA5}">
                      <a16:colId xmlns:a16="http://schemas.microsoft.com/office/drawing/2014/main" val="1847361055"/>
                    </a:ext>
                  </a:extLst>
                </a:gridCol>
                <a:gridCol w="670713">
                  <a:extLst>
                    <a:ext uri="{9D8B030D-6E8A-4147-A177-3AD203B41FA5}">
                      <a16:colId xmlns:a16="http://schemas.microsoft.com/office/drawing/2014/main" val="4154096882"/>
                    </a:ext>
                  </a:extLst>
                </a:gridCol>
                <a:gridCol w="919125">
                  <a:extLst>
                    <a:ext uri="{9D8B030D-6E8A-4147-A177-3AD203B41FA5}">
                      <a16:colId xmlns:a16="http://schemas.microsoft.com/office/drawing/2014/main" val="1897224272"/>
                    </a:ext>
                  </a:extLst>
                </a:gridCol>
              </a:tblGrid>
              <a:tr h="159752">
                <a:tc>
                  <a:txBody>
                    <a:bodyPr/>
                    <a:lstStyle/>
                    <a:p>
                      <a:pPr algn="ctr" fontAlgn="ctr"/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momentum slits settings - X [mm]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zh-CN" altLang="en-US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14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SM1A Beam Spot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35469424"/>
                  </a:ext>
                </a:extLst>
              </a:tr>
              <a:tr h="393494">
                <a:tc>
                  <a:txBody>
                    <a:bodyPr/>
                    <a:lstStyle/>
                    <a:p>
                      <a:pPr algn="ctr" fontAlgn="ctr"/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pPr algn="ctr" fontAlgn="ctr"/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fitting [mm]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RMS [mm]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FWHM [mm]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emittance [</a:t>
                      </a:r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pi.mm.mrad</a:t>
                      </a: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]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flux [E+05 mu+/s]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pol-z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momentum [MeV/c]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IP^2 [E+05 mu+/s]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8597807"/>
                  </a:ext>
                </a:extLst>
              </a:tr>
              <a:tr h="159752">
                <a:tc>
                  <a:txBody>
                    <a:bodyPr/>
                    <a:lstStyle/>
                    <a:p>
                      <a:pPr algn="ctr" fontAlgn="ctr"/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Q5f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Q5e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sigmaX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sigmaY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y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y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y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sample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center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FWHM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5708266"/>
                  </a:ext>
                </a:extLst>
              </a:tr>
              <a:tr h="1597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nocoll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--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--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11.86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13.63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12.26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13.43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34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367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660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3.23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6.98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-0.89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28.55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2.2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2.56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3442123"/>
                  </a:ext>
                </a:extLst>
              </a:tr>
              <a:tr h="1597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coll1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±60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±65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11.99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13.58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11.85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13.28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353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662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3.05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6.54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-0.92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28.55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2.2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2.58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23077820"/>
                  </a:ext>
                </a:extLst>
              </a:tr>
              <a:tr h="1597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coll2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±50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±50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11.74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13.64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11.54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13.32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344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670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3.05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6.34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-0.93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28.55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2.2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2.64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1060030"/>
                  </a:ext>
                </a:extLst>
              </a:tr>
              <a:tr h="15975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coll3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±80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±80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11.91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13.55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12.03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13.36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31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354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661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3.25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6.86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-0.90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28.55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2.2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2.63</a:t>
                      </a:r>
                    </a:p>
                  </a:txBody>
                  <a:tcPr marL="8408" marR="8408" marT="8408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5405385"/>
                  </a:ext>
                </a:extLst>
              </a:tr>
            </a:tbl>
          </a:graphicData>
        </a:graphic>
      </p:graphicFrame>
      <p:sp>
        <p:nvSpPr>
          <p:cNvPr id="6" name="矩形 5">
            <a:extLst>
              <a:ext uri="{FF2B5EF4-FFF2-40B4-BE49-F238E27FC236}">
                <a16:creationId xmlns:a16="http://schemas.microsoft.com/office/drawing/2014/main" id="{971D6C58-C42E-48C9-BBD1-7A133234DD6B}"/>
              </a:ext>
            </a:extLst>
          </p:cNvPr>
          <p:cNvSpPr/>
          <p:nvPr/>
        </p:nvSpPr>
        <p:spPr>
          <a:xfrm>
            <a:off x="9002817" y="3734088"/>
            <a:ext cx="657550" cy="29583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B3FF16E-53AB-447D-BBB8-792004A724F3}"/>
              </a:ext>
            </a:extLst>
          </p:cNvPr>
          <p:cNvSpPr txBox="1"/>
          <p:nvPr/>
        </p:nvSpPr>
        <p:spPr>
          <a:xfrm>
            <a:off x="707398" y="1331993"/>
            <a:ext cx="55211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Comparison of different slits settings for momentum collimation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7137E692-EC69-480E-B464-B2F6EE0910CF}"/>
              </a:ext>
            </a:extLst>
          </p:cNvPr>
          <p:cNvSpPr txBox="1"/>
          <p:nvPr/>
        </p:nvSpPr>
        <p:spPr>
          <a:xfrm>
            <a:off x="707398" y="5469827"/>
            <a:ext cx="8515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Although the beam flux on the sample is 7% less compared with other collimation settings, the “coll2” has the highest polarization rate and IP^2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164E73E-9956-45D7-A2BA-5BC312E6B3EB}"/>
              </a:ext>
            </a:extLst>
          </p:cNvPr>
          <p:cNvSpPr/>
          <p:nvPr/>
        </p:nvSpPr>
        <p:spPr>
          <a:xfrm>
            <a:off x="11123866" y="3723956"/>
            <a:ext cx="657550" cy="29583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685E679C-9609-403F-940A-41EDC268B9B9}"/>
              </a:ext>
            </a:extLst>
          </p:cNvPr>
          <p:cNvSpPr/>
          <p:nvPr/>
        </p:nvSpPr>
        <p:spPr>
          <a:xfrm>
            <a:off x="0" y="338506"/>
            <a:ext cx="12192000" cy="866898"/>
          </a:xfrm>
          <a:prstGeom prst="rect">
            <a:avLst/>
          </a:prstGeom>
          <a:gradFill flip="none" rotWithShape="1">
            <a:gsLst>
              <a:gs pos="100000">
                <a:srgbClr val="4979AC">
                  <a:alpha val="32000"/>
                </a:srgbClr>
              </a:gs>
              <a:gs pos="100000">
                <a:srgbClr val="4979AC"/>
              </a:gs>
              <a:gs pos="0">
                <a:srgbClr val="1297A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93F7644-3B52-4B72-B7C4-C4B873D9D097}"/>
              </a:ext>
            </a:extLst>
          </p:cNvPr>
          <p:cNvSpPr/>
          <p:nvPr/>
        </p:nvSpPr>
        <p:spPr>
          <a:xfrm>
            <a:off x="9765437" y="372862"/>
            <a:ext cx="228570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 i="1" dirty="0">
                <a:ln w="0"/>
                <a:solidFill>
                  <a:srgbClr val="1D8FA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EMuS</a:t>
            </a:r>
            <a:endParaRPr lang="zh-CN" altLang="en-US" sz="4800" i="1" dirty="0">
              <a:ln w="0"/>
              <a:solidFill>
                <a:srgbClr val="1D8FA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A0AD7625-930A-4AFF-98E1-BE9688F1E4AB}"/>
              </a:ext>
            </a:extLst>
          </p:cNvPr>
          <p:cNvSpPr txBox="1"/>
          <p:nvPr/>
        </p:nvSpPr>
        <p:spPr>
          <a:xfrm>
            <a:off x="0" y="465095"/>
            <a:ext cx="634538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Momentum collimation</a:t>
            </a:r>
            <a:endParaRPr lang="en-SE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0831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">
            <a:extLst>
              <a:ext uri="{FF2B5EF4-FFF2-40B4-BE49-F238E27FC236}">
                <a16:creationId xmlns:a16="http://schemas.microsoft.com/office/drawing/2014/main" id="{2A9720DE-EE0B-4618-8E31-D1DAD001C925}"/>
              </a:ext>
            </a:extLst>
          </p:cNvPr>
          <p:cNvSpPr/>
          <p:nvPr/>
        </p:nvSpPr>
        <p:spPr>
          <a:xfrm>
            <a:off x="0" y="338506"/>
            <a:ext cx="12192000" cy="866898"/>
          </a:xfrm>
          <a:prstGeom prst="rect">
            <a:avLst/>
          </a:prstGeom>
          <a:gradFill flip="none" rotWithShape="1">
            <a:gsLst>
              <a:gs pos="100000">
                <a:srgbClr val="4979AC">
                  <a:alpha val="32000"/>
                </a:srgbClr>
              </a:gs>
              <a:gs pos="100000">
                <a:srgbClr val="4979AC"/>
              </a:gs>
              <a:gs pos="0">
                <a:srgbClr val="1297A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0FBAAB40-E0E3-4789-920B-C595BF348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89" y="1247825"/>
            <a:ext cx="3380668" cy="21600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290B5DB-E08B-4E41-A227-A2C40C18E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9909" y="1602160"/>
            <a:ext cx="2880000" cy="1845409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FE0AEA2-10E7-429E-8610-78E956C063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746"/>
          <a:stretch/>
        </p:blipFill>
        <p:spPr>
          <a:xfrm>
            <a:off x="751842" y="1661748"/>
            <a:ext cx="5038726" cy="325896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E01D69B-E8E6-4F92-AE0D-C72605849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6543" y="792297"/>
            <a:ext cx="2880000" cy="18454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93FEF57-0C1B-4C3F-BE42-700829DA33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9814" y="3737526"/>
            <a:ext cx="2880000" cy="184541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45BC2FAE-59C7-469A-8655-C687B7EDCA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66543" y="4559488"/>
            <a:ext cx="2880000" cy="184541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723F9709-1154-45E7-8B49-E8C8B9E6D7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7283" y="4559488"/>
            <a:ext cx="3380669" cy="2160000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DE8ABD62-A85D-455D-A82D-FA0006AB2672}"/>
              </a:ext>
            </a:extLst>
          </p:cNvPr>
          <p:cNvSpPr txBox="1"/>
          <p:nvPr/>
        </p:nvSpPr>
        <p:spPr>
          <a:xfrm>
            <a:off x="2991251" y="1054626"/>
            <a:ext cx="65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SM1</a:t>
            </a:r>
            <a:endParaRPr lang="zh-CN" altLang="en-US" b="1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DF2F22E7-DA2B-4E7E-9A88-EFC6A71EC7E7}"/>
              </a:ext>
            </a:extLst>
          </p:cNvPr>
          <p:cNvSpPr txBox="1"/>
          <p:nvPr/>
        </p:nvSpPr>
        <p:spPr>
          <a:xfrm>
            <a:off x="8015403" y="943497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SM1A</a:t>
            </a:r>
            <a:endParaRPr lang="zh-CN" altLang="en-US" b="1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69E00E7F-362E-4259-B5D6-A28BC76D8669}"/>
              </a:ext>
            </a:extLst>
          </p:cNvPr>
          <p:cNvSpPr txBox="1"/>
          <p:nvPr/>
        </p:nvSpPr>
        <p:spPr>
          <a:xfrm>
            <a:off x="11246644" y="1417494"/>
            <a:ext cx="7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SM1B</a:t>
            </a:r>
            <a:endParaRPr lang="zh-CN" altLang="en-US" b="1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F47DDF2C-8C86-4F29-A97F-F38D4EE16B2F}"/>
              </a:ext>
            </a:extLst>
          </p:cNvPr>
          <p:cNvSpPr txBox="1"/>
          <p:nvPr/>
        </p:nvSpPr>
        <p:spPr>
          <a:xfrm>
            <a:off x="7894005" y="3891704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SM2A</a:t>
            </a:r>
            <a:endParaRPr lang="zh-CN" altLang="en-US" b="1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2881419E-2ED0-41B1-9A3E-3EA9B113332D}"/>
              </a:ext>
            </a:extLst>
          </p:cNvPr>
          <p:cNvSpPr txBox="1"/>
          <p:nvPr/>
        </p:nvSpPr>
        <p:spPr>
          <a:xfrm>
            <a:off x="11009308" y="4664153"/>
            <a:ext cx="7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SM2B</a:t>
            </a:r>
            <a:endParaRPr lang="zh-CN" altLang="en-US" b="1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5E3A8585-4F58-49B2-BD05-84EC831B36C4}"/>
              </a:ext>
            </a:extLst>
          </p:cNvPr>
          <p:cNvSpPr txBox="1"/>
          <p:nvPr/>
        </p:nvSpPr>
        <p:spPr>
          <a:xfrm>
            <a:off x="2774446" y="3750055"/>
            <a:ext cx="65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highlight>
                  <a:srgbClr val="FFFF00"/>
                </a:highlight>
              </a:rPr>
              <a:t>SM2</a:t>
            </a:r>
            <a:endParaRPr lang="zh-CN" altLang="en-US" b="1" dirty="0">
              <a:highlight>
                <a:srgbClr val="FFFF00"/>
              </a:highlight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262C1E76-69FA-409C-9BCA-647BB10A2CDC}"/>
              </a:ext>
            </a:extLst>
          </p:cNvPr>
          <p:cNvSpPr txBox="1"/>
          <p:nvPr/>
        </p:nvSpPr>
        <p:spPr>
          <a:xfrm rot="19396573">
            <a:off x="2619875" y="3151928"/>
            <a:ext cx="65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highlight>
                  <a:srgbClr val="FFFF00"/>
                </a:highlight>
              </a:rPr>
              <a:t>SM1</a:t>
            </a:r>
            <a:endParaRPr lang="zh-CN" altLang="en-US" b="1" dirty="0">
              <a:highlight>
                <a:srgbClr val="FFFF00"/>
              </a:highlight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3B50B9B6-F930-470F-8B57-D4C1D0DB0CDB}"/>
              </a:ext>
            </a:extLst>
          </p:cNvPr>
          <p:cNvSpPr txBox="1"/>
          <p:nvPr/>
        </p:nvSpPr>
        <p:spPr>
          <a:xfrm>
            <a:off x="5121252" y="2624569"/>
            <a:ext cx="7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highlight>
                  <a:srgbClr val="FFFF00"/>
                </a:highlight>
              </a:rPr>
              <a:t>SM1B</a:t>
            </a:r>
            <a:endParaRPr lang="zh-CN" altLang="en-US" b="1" dirty="0">
              <a:highlight>
                <a:srgbClr val="FFFF00"/>
              </a:highlight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05EFC250-0BF2-46F9-9783-AB85E24F89BF}"/>
              </a:ext>
            </a:extLst>
          </p:cNvPr>
          <p:cNvSpPr txBox="1"/>
          <p:nvPr/>
        </p:nvSpPr>
        <p:spPr>
          <a:xfrm rot="19452503">
            <a:off x="4717937" y="1573026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highlight>
                  <a:srgbClr val="FFFF00"/>
                </a:highlight>
              </a:rPr>
              <a:t>SM1A</a:t>
            </a:r>
            <a:endParaRPr lang="zh-CN" altLang="en-US" b="1" dirty="0">
              <a:highlight>
                <a:srgbClr val="FFFF00"/>
              </a:highlight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51364ED2-4CD8-4E6E-926B-687D1E65C629}"/>
              </a:ext>
            </a:extLst>
          </p:cNvPr>
          <p:cNvSpPr txBox="1"/>
          <p:nvPr/>
        </p:nvSpPr>
        <p:spPr>
          <a:xfrm>
            <a:off x="5156443" y="3494621"/>
            <a:ext cx="806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highlight>
                  <a:srgbClr val="FFFF00"/>
                </a:highlight>
              </a:rPr>
              <a:t>SM2A</a:t>
            </a:r>
            <a:endParaRPr lang="zh-CN" altLang="en-US" b="1" dirty="0">
              <a:highlight>
                <a:srgbClr val="FFFF00"/>
              </a:highlight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98B16A85-8421-4B79-A3BD-E3FC3CDB1F69}"/>
              </a:ext>
            </a:extLst>
          </p:cNvPr>
          <p:cNvSpPr txBox="1"/>
          <p:nvPr/>
        </p:nvSpPr>
        <p:spPr>
          <a:xfrm rot="1815854">
            <a:off x="4720019" y="4454824"/>
            <a:ext cx="790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highlight>
                  <a:srgbClr val="FFFF00"/>
                </a:highlight>
              </a:rPr>
              <a:t>SM2B</a:t>
            </a:r>
            <a:endParaRPr lang="zh-CN" altLang="en-US" b="1" dirty="0">
              <a:highlight>
                <a:srgbClr val="FFFF00"/>
              </a:highlight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C59CC016-F4F5-4115-B961-62CFF68342A1}"/>
              </a:ext>
            </a:extLst>
          </p:cNvPr>
          <p:cNvSpPr txBox="1"/>
          <p:nvPr/>
        </p:nvSpPr>
        <p:spPr>
          <a:xfrm>
            <a:off x="3699607" y="4841483"/>
            <a:ext cx="651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SM2</a:t>
            </a:r>
            <a:endParaRPr lang="zh-CN" altLang="en-US" b="1" dirty="0"/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F016F14D-2606-444C-B30B-23E87521EA30}"/>
              </a:ext>
            </a:extLst>
          </p:cNvPr>
          <p:cNvSpPr/>
          <p:nvPr/>
        </p:nvSpPr>
        <p:spPr>
          <a:xfrm>
            <a:off x="9765437" y="372862"/>
            <a:ext cx="228570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 i="1" dirty="0">
                <a:ln w="0"/>
                <a:solidFill>
                  <a:srgbClr val="1D8FA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EMuS</a:t>
            </a:r>
            <a:endParaRPr lang="zh-CN" altLang="en-US" sz="4800" i="1" dirty="0">
              <a:ln w="0"/>
              <a:solidFill>
                <a:srgbClr val="1D8FA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3" name="TextBox 7">
            <a:extLst>
              <a:ext uri="{FF2B5EF4-FFF2-40B4-BE49-F238E27FC236}">
                <a16:creationId xmlns:a16="http://schemas.microsoft.com/office/drawing/2014/main" id="{3650A924-A010-4B00-9A2F-6352AACCA1AF}"/>
              </a:ext>
            </a:extLst>
          </p:cNvPr>
          <p:cNvSpPr txBox="1"/>
          <p:nvPr/>
        </p:nvSpPr>
        <p:spPr>
          <a:xfrm>
            <a:off x="0" y="465095"/>
            <a:ext cx="634538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Optics</a:t>
            </a:r>
            <a:endParaRPr lang="en-SE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7959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D4FBE415-FC3B-4FA8-A1A7-64ACDB1CA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5526" y="2501705"/>
            <a:ext cx="3701444" cy="3592579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54CF1640-7E01-4428-ABE9-9A6280E4F1AE}"/>
              </a:ext>
            </a:extLst>
          </p:cNvPr>
          <p:cNvSpPr txBox="1"/>
          <p:nvPr/>
        </p:nvSpPr>
        <p:spPr>
          <a:xfrm>
            <a:off x="1333948" y="1400113"/>
            <a:ext cx="37006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Calibri" panose="020F0502020204030204" pitchFamily="34" charset="0"/>
                <a:cs typeface="Calibri" panose="020F0502020204030204" pitchFamily="34" charset="0"/>
              </a:rPr>
              <a:t>Making full use of the long target</a:t>
            </a:r>
            <a:endParaRPr lang="zh-CN" alt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直接箭头连接符 5">
            <a:extLst>
              <a:ext uri="{FF2B5EF4-FFF2-40B4-BE49-F238E27FC236}">
                <a16:creationId xmlns:a16="http://schemas.microsoft.com/office/drawing/2014/main" id="{99BAAE83-B17F-4402-A1DA-3C25B55801E4}"/>
              </a:ext>
            </a:extLst>
          </p:cNvPr>
          <p:cNvCxnSpPr/>
          <p:nvPr/>
        </p:nvCxnSpPr>
        <p:spPr>
          <a:xfrm>
            <a:off x="5195941" y="1584779"/>
            <a:ext cx="817581" cy="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" name="文本框 6">
            <a:extLst>
              <a:ext uri="{FF2B5EF4-FFF2-40B4-BE49-F238E27FC236}">
                <a16:creationId xmlns:a16="http://schemas.microsoft.com/office/drawing/2014/main" id="{C749E6CB-DCAA-4F03-A859-83C0C9135983}"/>
              </a:ext>
            </a:extLst>
          </p:cNvPr>
          <p:cNvSpPr txBox="1"/>
          <p:nvPr/>
        </p:nvSpPr>
        <p:spPr>
          <a:xfrm>
            <a:off x="6510169" y="1400113"/>
            <a:ext cx="4634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Calibri" panose="020F0502020204030204" pitchFamily="34" charset="0"/>
                <a:cs typeface="Calibri" panose="020F0502020204030204" pitchFamily="34" charset="0"/>
              </a:rPr>
              <a:t>acceptance (H*V, </a:t>
            </a:r>
            <a:r>
              <a:rPr lang="en-US" altLang="zh-CN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pi.mm.mrad</a:t>
            </a:r>
            <a:r>
              <a:rPr lang="en-US" altLang="zh-CN" sz="1600" b="1" dirty="0">
                <a:latin typeface="Calibri" panose="020F0502020204030204" pitchFamily="34" charset="0"/>
                <a:cs typeface="Calibri" panose="020F0502020204030204" pitchFamily="34" charset="0"/>
              </a:rPr>
              <a:t>): 6000*3000 </a:t>
            </a:r>
            <a:endParaRPr lang="zh-CN" alt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CB0948C-E06E-460C-8B01-57F77105145E}"/>
              </a:ext>
            </a:extLst>
          </p:cNvPr>
          <p:cNvSpPr txBox="1"/>
          <p:nvPr/>
        </p:nvSpPr>
        <p:spPr>
          <a:xfrm>
            <a:off x="3067874" y="2234753"/>
            <a:ext cx="17461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latin typeface="Calibri" panose="020F0502020204030204" pitchFamily="34" charset="0"/>
                <a:cs typeface="Calibri" panose="020F0502020204030204" pitchFamily="34" charset="0"/>
              </a:rPr>
              <a:t>trunk line triplet-4</a:t>
            </a:r>
            <a:endParaRPr lang="zh-CN" alt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CFE47CE0-A2B8-4452-A667-7D98D2E60F22}"/>
              </a:ext>
            </a:extLst>
          </p:cNvPr>
          <p:cNvSpPr txBox="1"/>
          <p:nvPr/>
        </p:nvSpPr>
        <p:spPr>
          <a:xfrm>
            <a:off x="2728522" y="5307190"/>
            <a:ext cx="5757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latin typeface="Calibri" panose="020F0502020204030204" pitchFamily="34" charset="0"/>
                <a:cs typeface="Calibri" panose="020F0502020204030204" pitchFamily="34" charset="0"/>
              </a:rPr>
              <a:t>SM2</a:t>
            </a:r>
          </a:p>
          <a:p>
            <a:endParaRPr lang="zh-CN" alt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97788EB-2632-4BC3-8844-C7CCB7F3229C}"/>
              </a:ext>
            </a:extLst>
          </p:cNvPr>
          <p:cNvSpPr txBox="1"/>
          <p:nvPr/>
        </p:nvSpPr>
        <p:spPr>
          <a:xfrm>
            <a:off x="5994365" y="4728070"/>
            <a:ext cx="5757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latin typeface="Calibri" panose="020F0502020204030204" pitchFamily="34" charset="0"/>
                <a:cs typeface="Calibri" panose="020F0502020204030204" pitchFamily="34" charset="0"/>
              </a:rPr>
              <a:t>SM1</a:t>
            </a:r>
            <a:endParaRPr lang="zh-CN" alt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6979489-374D-443D-A118-84A13E698F6E}"/>
              </a:ext>
            </a:extLst>
          </p:cNvPr>
          <p:cNvSpPr txBox="1"/>
          <p:nvPr/>
        </p:nvSpPr>
        <p:spPr>
          <a:xfrm>
            <a:off x="963447" y="5654571"/>
            <a:ext cx="23310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latin typeface="Calibri" panose="020F0502020204030204" pitchFamily="34" charset="0"/>
                <a:cs typeface="Calibri" panose="020F0502020204030204" pitchFamily="34" charset="0"/>
              </a:rPr>
              <a:t>3800</a:t>
            </a:r>
            <a:r>
              <a:rPr lang="zh-CN" alt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altLang="zh-CN" sz="1600" b="1" dirty="0">
                <a:latin typeface="Calibri" panose="020F0502020204030204" pitchFamily="34" charset="0"/>
                <a:cs typeface="Calibri" panose="020F0502020204030204" pitchFamily="34" charset="0"/>
              </a:rPr>
              <a:t>4354 [</a:t>
            </a:r>
            <a:r>
              <a:rPr lang="el-GR" altLang="zh-CN" sz="1600" b="1" dirty="0">
                <a:latin typeface="Calibri" panose="020F0502020204030204" pitchFamily="34" charset="0"/>
                <a:cs typeface="Calibri" panose="020F0502020204030204" pitchFamily="34" charset="0"/>
              </a:rPr>
              <a:t>π·</a:t>
            </a:r>
            <a:r>
              <a:rPr lang="en-US" altLang="zh-CN" sz="1600" b="1" dirty="0">
                <a:latin typeface="Calibri" panose="020F0502020204030204" pitchFamily="34" charset="0"/>
                <a:cs typeface="Calibri" panose="020F0502020204030204" pitchFamily="34" charset="0"/>
              </a:rPr>
              <a:t>mm</a:t>
            </a:r>
            <a:r>
              <a:rPr lang="el-GR" altLang="zh-CN" sz="1600" b="1" dirty="0">
                <a:latin typeface="Calibri" panose="020F0502020204030204" pitchFamily="34" charset="0"/>
                <a:cs typeface="Calibri" panose="020F0502020204030204" pitchFamily="34" charset="0"/>
              </a:rPr>
              <a:t>·</a:t>
            </a:r>
            <a:r>
              <a:rPr lang="en-US" altLang="zh-CN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mrad</a:t>
            </a:r>
            <a:r>
              <a:rPr lang="en-US" altLang="zh-CN" sz="1600" b="1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zh-CN" alt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28A6E9B-FA4B-458A-9F24-458B82DF4EA1}"/>
              </a:ext>
            </a:extLst>
          </p:cNvPr>
          <p:cNvSpPr txBox="1"/>
          <p:nvPr/>
        </p:nvSpPr>
        <p:spPr>
          <a:xfrm>
            <a:off x="5994365" y="5093718"/>
            <a:ext cx="23310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latin typeface="Calibri" panose="020F0502020204030204" pitchFamily="34" charset="0"/>
                <a:cs typeface="Calibri" panose="020F0502020204030204" pitchFamily="34" charset="0"/>
              </a:rPr>
              <a:t>2000</a:t>
            </a:r>
            <a:r>
              <a:rPr lang="zh-CN" alt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*</a:t>
            </a:r>
            <a:r>
              <a:rPr lang="en-US" altLang="zh-CN" sz="1600" b="1" dirty="0">
                <a:latin typeface="Calibri" panose="020F0502020204030204" pitchFamily="34" charset="0"/>
                <a:cs typeface="Calibri" panose="020F0502020204030204" pitchFamily="34" charset="0"/>
              </a:rPr>
              <a:t>4430 [</a:t>
            </a:r>
            <a:r>
              <a:rPr lang="el-GR" altLang="zh-CN" sz="1600" b="1" dirty="0">
                <a:latin typeface="Calibri" panose="020F0502020204030204" pitchFamily="34" charset="0"/>
                <a:cs typeface="Calibri" panose="020F0502020204030204" pitchFamily="34" charset="0"/>
              </a:rPr>
              <a:t>π·</a:t>
            </a:r>
            <a:r>
              <a:rPr lang="en-US" altLang="zh-CN" sz="1600" b="1" dirty="0">
                <a:latin typeface="Calibri" panose="020F0502020204030204" pitchFamily="34" charset="0"/>
                <a:cs typeface="Calibri" panose="020F0502020204030204" pitchFamily="34" charset="0"/>
              </a:rPr>
              <a:t>mm</a:t>
            </a:r>
            <a:r>
              <a:rPr lang="el-GR" altLang="zh-CN" sz="1600" b="1" dirty="0">
                <a:latin typeface="Calibri" panose="020F0502020204030204" pitchFamily="34" charset="0"/>
                <a:cs typeface="Calibri" panose="020F0502020204030204" pitchFamily="34" charset="0"/>
              </a:rPr>
              <a:t>·</a:t>
            </a:r>
            <a:r>
              <a:rPr lang="en-US" altLang="zh-CN" sz="1600" b="1" dirty="0" err="1">
                <a:latin typeface="Calibri" panose="020F0502020204030204" pitchFamily="34" charset="0"/>
                <a:cs typeface="Calibri" panose="020F0502020204030204" pitchFamily="34" charset="0"/>
              </a:rPr>
              <a:t>mrad</a:t>
            </a:r>
            <a:r>
              <a:rPr lang="en-US" altLang="zh-CN" sz="1600" b="1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  <a:endParaRPr lang="zh-CN" alt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36702911-6265-469A-AE68-2E6738254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190" y="2501705"/>
            <a:ext cx="3054361" cy="1481456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22D46A97-2336-4610-A695-DF6C58E72132}"/>
              </a:ext>
            </a:extLst>
          </p:cNvPr>
          <p:cNvSpPr/>
          <p:nvPr/>
        </p:nvSpPr>
        <p:spPr>
          <a:xfrm>
            <a:off x="3969572" y="3560781"/>
            <a:ext cx="946673" cy="693135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404B3A5C-6FD1-4E3C-B0A4-9BB65A326286}"/>
              </a:ext>
            </a:extLst>
          </p:cNvPr>
          <p:cNvCxnSpPr>
            <a:cxnSpLocks/>
          </p:cNvCxnSpPr>
          <p:nvPr/>
        </p:nvCxnSpPr>
        <p:spPr>
          <a:xfrm flipV="1">
            <a:off x="4916245" y="2129926"/>
            <a:ext cx="2754771" cy="1430855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E9F97608-6A9F-4613-8506-46F389336B39}"/>
              </a:ext>
            </a:extLst>
          </p:cNvPr>
          <p:cNvSpPr/>
          <p:nvPr/>
        </p:nvSpPr>
        <p:spPr>
          <a:xfrm>
            <a:off x="7671016" y="2129930"/>
            <a:ext cx="3701444" cy="2332554"/>
          </a:xfrm>
          <a:prstGeom prst="rect">
            <a:avLst/>
          </a:prstGeom>
          <a:noFill/>
          <a:ln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sz="1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35A2D9CE-DD60-4889-B18A-6C2C5F0256E3}"/>
              </a:ext>
            </a:extLst>
          </p:cNvPr>
          <p:cNvCxnSpPr>
            <a:cxnSpLocks/>
          </p:cNvCxnSpPr>
          <p:nvPr/>
        </p:nvCxnSpPr>
        <p:spPr>
          <a:xfrm>
            <a:off x="4916245" y="4253916"/>
            <a:ext cx="2754771" cy="208568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3">
            <a:extLst>
              <a:ext uri="{FF2B5EF4-FFF2-40B4-BE49-F238E27FC236}">
                <a16:creationId xmlns:a16="http://schemas.microsoft.com/office/drawing/2014/main" id="{74E45924-061D-43CC-9D5A-EBC0796ED277}"/>
              </a:ext>
            </a:extLst>
          </p:cNvPr>
          <p:cNvSpPr/>
          <p:nvPr/>
        </p:nvSpPr>
        <p:spPr>
          <a:xfrm>
            <a:off x="0" y="338506"/>
            <a:ext cx="12192000" cy="866898"/>
          </a:xfrm>
          <a:prstGeom prst="rect">
            <a:avLst/>
          </a:prstGeom>
          <a:gradFill flip="none" rotWithShape="1">
            <a:gsLst>
              <a:gs pos="100000">
                <a:srgbClr val="4979AC">
                  <a:alpha val="32000"/>
                </a:srgbClr>
              </a:gs>
              <a:gs pos="100000">
                <a:srgbClr val="4979AC"/>
              </a:gs>
              <a:gs pos="0">
                <a:srgbClr val="1297A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1592D870-5971-4B7F-B62D-9F98F2F229F7}"/>
              </a:ext>
            </a:extLst>
          </p:cNvPr>
          <p:cNvSpPr/>
          <p:nvPr/>
        </p:nvSpPr>
        <p:spPr>
          <a:xfrm>
            <a:off x="9765437" y="372862"/>
            <a:ext cx="228570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 i="1" dirty="0">
                <a:ln w="0"/>
                <a:solidFill>
                  <a:srgbClr val="1D8FA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EMuS</a:t>
            </a:r>
            <a:endParaRPr lang="zh-CN" altLang="en-US" sz="4800" i="1" dirty="0">
              <a:ln w="0"/>
              <a:solidFill>
                <a:srgbClr val="1D8FA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3" name="TextBox 7">
            <a:extLst>
              <a:ext uri="{FF2B5EF4-FFF2-40B4-BE49-F238E27FC236}">
                <a16:creationId xmlns:a16="http://schemas.microsoft.com/office/drawing/2014/main" id="{45C38F2D-D57A-4E11-92F6-A96EB95B37D2}"/>
              </a:ext>
            </a:extLst>
          </p:cNvPr>
          <p:cNvSpPr txBox="1"/>
          <p:nvPr/>
        </p:nvSpPr>
        <p:spPr>
          <a:xfrm>
            <a:off x="0" y="465095"/>
            <a:ext cx="634538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Space splitting</a:t>
            </a:r>
            <a:endParaRPr lang="en-SE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74663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16B445-00B1-4142-BE06-C365AC16F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5787" y="1473798"/>
            <a:ext cx="3309720" cy="515829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E67D1F5-98A2-4CBE-80A6-32638BBFC4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746"/>
          <a:stretch/>
        </p:blipFill>
        <p:spPr>
          <a:xfrm>
            <a:off x="1150785" y="2707963"/>
            <a:ext cx="5038726" cy="3258966"/>
          </a:xfrm>
          <a:prstGeom prst="rect">
            <a:avLst/>
          </a:prstGeom>
        </p:spPr>
      </p:pic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BC51BD9A-7D2B-40EB-90B1-8077F5ADD360}"/>
              </a:ext>
            </a:extLst>
          </p:cNvPr>
          <p:cNvCxnSpPr>
            <a:cxnSpLocks/>
          </p:cNvCxnSpPr>
          <p:nvPr/>
        </p:nvCxnSpPr>
        <p:spPr>
          <a:xfrm flipH="1">
            <a:off x="3238052" y="3259567"/>
            <a:ext cx="3625328" cy="1215614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1" name="Rectangle 3">
            <a:extLst>
              <a:ext uri="{FF2B5EF4-FFF2-40B4-BE49-F238E27FC236}">
                <a16:creationId xmlns:a16="http://schemas.microsoft.com/office/drawing/2014/main" id="{CFDA10C3-62D1-4B7C-A91D-C3B980CE8A23}"/>
              </a:ext>
            </a:extLst>
          </p:cNvPr>
          <p:cNvSpPr/>
          <p:nvPr/>
        </p:nvSpPr>
        <p:spPr>
          <a:xfrm>
            <a:off x="0" y="338506"/>
            <a:ext cx="12192000" cy="866898"/>
          </a:xfrm>
          <a:prstGeom prst="rect">
            <a:avLst/>
          </a:prstGeom>
          <a:gradFill flip="none" rotWithShape="1">
            <a:gsLst>
              <a:gs pos="100000">
                <a:srgbClr val="4979AC">
                  <a:alpha val="32000"/>
                </a:srgbClr>
              </a:gs>
              <a:gs pos="100000">
                <a:srgbClr val="4979AC"/>
              </a:gs>
              <a:gs pos="0">
                <a:srgbClr val="1297A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CF9C52B-9EA6-4093-AE5A-3E002CF8F60B}"/>
              </a:ext>
            </a:extLst>
          </p:cNvPr>
          <p:cNvSpPr/>
          <p:nvPr/>
        </p:nvSpPr>
        <p:spPr>
          <a:xfrm>
            <a:off x="9765437" y="372862"/>
            <a:ext cx="228570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 i="1" dirty="0">
                <a:ln w="0"/>
                <a:solidFill>
                  <a:srgbClr val="1D8FA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EMuS</a:t>
            </a:r>
            <a:endParaRPr lang="zh-CN" altLang="en-US" sz="4800" i="1" dirty="0">
              <a:ln w="0"/>
              <a:solidFill>
                <a:srgbClr val="1D8FA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21868882-C684-4702-9A86-45A5424B7DF2}"/>
              </a:ext>
            </a:extLst>
          </p:cNvPr>
          <p:cNvSpPr txBox="1"/>
          <p:nvPr/>
        </p:nvSpPr>
        <p:spPr>
          <a:xfrm>
            <a:off x="0" y="465095"/>
            <a:ext cx="634538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Positrons</a:t>
            </a:r>
            <a:endParaRPr lang="en-SE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D2EC3F3-3B12-4BD3-B43A-E935E1819125}"/>
              </a:ext>
            </a:extLst>
          </p:cNvPr>
          <p:cNvSpPr txBox="1"/>
          <p:nvPr/>
        </p:nvSpPr>
        <p:spPr>
          <a:xfrm>
            <a:off x="593773" y="1588013"/>
            <a:ext cx="67020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Positrons in SM1 beamlines will be deflected by the Wien Filter. The subsequent focusing structure and slits will scrape the remaining positrons, and no additional collimator is needed.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13846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CA8650F-8696-42E7-B836-DC01DAC1FE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528" y="3533366"/>
            <a:ext cx="5392286" cy="324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38A8E2A4-7F9C-4CD7-93A3-AB78A8B61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17" y="3528484"/>
            <a:ext cx="5391360" cy="324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708085EF-91B6-4C57-B2DA-5B1CBAA9ACBB}"/>
                  </a:ext>
                </a:extLst>
              </p:cNvPr>
              <p:cNvSpPr txBox="1"/>
              <p:nvPr/>
            </p:nvSpPr>
            <p:spPr>
              <a:xfrm>
                <a:off x="407817" y="3198493"/>
                <a:ext cx="55605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Electric kicker, gap=20cm, E=1MV/m, </a:t>
                </a:r>
                <a14:m>
                  <m:oMath xmlns:m="http://schemas.openxmlformats.org/officeDocument/2006/math">
                    <m:r>
                      <a:rPr lang="en-US" altLang="zh-C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𝑬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𝟐𝟎𝟎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𝒌𝑽</m:t>
                    </m:r>
                  </m:oMath>
                </a14:m>
                <a:endParaRPr lang="zh-CN" altLang="en-US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708085EF-91B6-4C57-B2DA-5B1CBAA9AC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817" y="3198493"/>
                <a:ext cx="5560542" cy="369332"/>
              </a:xfrm>
              <a:prstGeom prst="rect">
                <a:avLst/>
              </a:prstGeom>
              <a:blipFill>
                <a:blip r:embed="rId4"/>
                <a:stretch>
                  <a:fillRect l="-768" t="-10000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6">
            <a:extLst>
              <a:ext uri="{FF2B5EF4-FFF2-40B4-BE49-F238E27FC236}">
                <a16:creationId xmlns:a16="http://schemas.microsoft.com/office/drawing/2014/main" id="{04AFFA84-7794-48BB-9C76-99BB219C2248}"/>
              </a:ext>
            </a:extLst>
          </p:cNvPr>
          <p:cNvSpPr txBox="1"/>
          <p:nvPr/>
        </p:nvSpPr>
        <p:spPr>
          <a:xfrm>
            <a:off x="6893899" y="3198493"/>
            <a:ext cx="46190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Magnetic kicker,</a:t>
            </a:r>
            <a:r>
              <a:rPr lang="zh-CN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gap=20cm, B=0.088T</a:t>
            </a:r>
            <a:endParaRPr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081BEBA-FF96-4B30-9070-BD83A31B9050}"/>
              </a:ext>
            </a:extLst>
          </p:cNvPr>
          <p:cNvSpPr txBox="1"/>
          <p:nvPr/>
        </p:nvSpPr>
        <p:spPr>
          <a:xfrm>
            <a:off x="678345" y="1395626"/>
            <a:ext cx="940869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In order to separate two pulses, both electric kicker and magnetic kicker have been tried.</a:t>
            </a:r>
          </a:p>
          <a:p>
            <a:endParaRPr lang="en-US" altLang="zh-C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Separation angles are same </a:t>
            </a:r>
          </a:p>
          <a:p>
            <a:endParaRPr lang="en-US" altLang="zh-C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1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Magnetic kicker magnet </a:t>
            </a: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was chosen for the separation due to the large emittance.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2BE3770-68A8-4418-8A6A-1987E0F91D4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746"/>
          <a:stretch/>
        </p:blipFill>
        <p:spPr>
          <a:xfrm>
            <a:off x="6809308" y="61581"/>
            <a:ext cx="5038726" cy="3258966"/>
          </a:xfrm>
          <a:prstGeom prst="rect">
            <a:avLst/>
          </a:prstGeom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F3FE0EEF-6A7F-420C-808E-33E870F1AE4F}"/>
              </a:ext>
            </a:extLst>
          </p:cNvPr>
          <p:cNvSpPr/>
          <p:nvPr/>
        </p:nvSpPr>
        <p:spPr>
          <a:xfrm>
            <a:off x="0" y="338506"/>
            <a:ext cx="12192000" cy="866898"/>
          </a:xfrm>
          <a:prstGeom prst="rect">
            <a:avLst/>
          </a:prstGeom>
          <a:gradFill flip="none" rotWithShape="1">
            <a:gsLst>
              <a:gs pos="100000">
                <a:srgbClr val="4979AC">
                  <a:alpha val="32000"/>
                </a:srgbClr>
              </a:gs>
              <a:gs pos="100000">
                <a:srgbClr val="4979AC"/>
              </a:gs>
              <a:gs pos="0">
                <a:srgbClr val="1297A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A1652C4-5A2B-4CF4-9DA4-A122F8C1F18A}"/>
              </a:ext>
            </a:extLst>
          </p:cNvPr>
          <p:cNvSpPr/>
          <p:nvPr/>
        </p:nvSpPr>
        <p:spPr>
          <a:xfrm>
            <a:off x="9765437" y="372862"/>
            <a:ext cx="228570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 i="1" dirty="0">
                <a:ln w="0"/>
                <a:solidFill>
                  <a:srgbClr val="1D8FA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EMuS</a:t>
            </a:r>
            <a:endParaRPr lang="zh-CN" altLang="en-US" sz="4800" i="1" dirty="0">
              <a:ln w="0"/>
              <a:solidFill>
                <a:srgbClr val="1D8FA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BE5B43CB-327D-497A-AA1C-139B45366A71}"/>
              </a:ext>
            </a:extLst>
          </p:cNvPr>
          <p:cNvSpPr txBox="1"/>
          <p:nvPr/>
        </p:nvSpPr>
        <p:spPr>
          <a:xfrm>
            <a:off x="0" y="465095"/>
            <a:ext cx="634538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Time splitting</a:t>
            </a:r>
            <a:endParaRPr lang="en-SE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9214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25">
            <a:extLst>
              <a:ext uri="{FF2B5EF4-FFF2-40B4-BE49-F238E27FC236}">
                <a16:creationId xmlns:a16="http://schemas.microsoft.com/office/drawing/2014/main" id="{2BD9DB93-84C3-41E5-AF9B-885146CD14A4}"/>
              </a:ext>
            </a:extLst>
          </p:cNvPr>
          <p:cNvGrpSpPr/>
          <p:nvPr/>
        </p:nvGrpSpPr>
        <p:grpSpPr>
          <a:xfrm>
            <a:off x="5287210" y="3655832"/>
            <a:ext cx="3734716" cy="2942674"/>
            <a:chOff x="773723" y="3783469"/>
            <a:chExt cx="3191707" cy="2484506"/>
          </a:xfrm>
        </p:grpSpPr>
        <p:pic>
          <p:nvPicPr>
            <p:cNvPr id="10" name="图片 10">
              <a:extLst>
                <a:ext uri="{FF2B5EF4-FFF2-40B4-BE49-F238E27FC236}">
                  <a16:creationId xmlns:a16="http://schemas.microsoft.com/office/drawing/2014/main" id="{467B64FE-CD1D-4655-BE81-01BB5BBAE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723" y="3783469"/>
              <a:ext cx="3191707" cy="2484506"/>
            </a:xfrm>
            <a:prstGeom prst="rect">
              <a:avLst/>
            </a:prstGeom>
          </p:spPr>
        </p:pic>
        <p:sp>
          <p:nvSpPr>
            <p:cNvPr id="11" name="文本框 11">
              <a:extLst>
                <a:ext uri="{FF2B5EF4-FFF2-40B4-BE49-F238E27FC236}">
                  <a16:creationId xmlns:a16="http://schemas.microsoft.com/office/drawing/2014/main" id="{59C27D71-123C-4F3E-972E-DDF97A95F125}"/>
                </a:ext>
              </a:extLst>
            </p:cNvPr>
            <p:cNvSpPr txBox="1"/>
            <p:nvPr/>
          </p:nvSpPr>
          <p:spPr>
            <a:xfrm>
              <a:off x="1772214" y="3783469"/>
              <a:ext cx="59736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SM2A</a:t>
              </a:r>
              <a:endParaRPr lang="zh-CN" alt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文本框 12">
              <a:extLst>
                <a:ext uri="{FF2B5EF4-FFF2-40B4-BE49-F238E27FC236}">
                  <a16:creationId xmlns:a16="http://schemas.microsoft.com/office/drawing/2014/main" id="{1814A771-9BD0-40F4-9505-9C354F8A0A3E}"/>
                </a:ext>
              </a:extLst>
            </p:cNvPr>
            <p:cNvSpPr txBox="1"/>
            <p:nvPr/>
          </p:nvSpPr>
          <p:spPr>
            <a:xfrm>
              <a:off x="3368068" y="4748723"/>
              <a:ext cx="59736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SM2B</a:t>
              </a:r>
              <a:endParaRPr lang="zh-CN" alt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3" name="直接箭头连接符 14">
              <a:extLst>
                <a:ext uri="{FF2B5EF4-FFF2-40B4-BE49-F238E27FC236}">
                  <a16:creationId xmlns:a16="http://schemas.microsoft.com/office/drawing/2014/main" id="{0EAC74B2-782E-402F-B79D-DFA23CBE7D7C}"/>
                </a:ext>
              </a:extLst>
            </p:cNvPr>
            <p:cNvCxnSpPr/>
            <p:nvPr/>
          </p:nvCxnSpPr>
          <p:spPr>
            <a:xfrm flipV="1">
              <a:off x="2538372" y="4887222"/>
              <a:ext cx="99320" cy="651932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箭头连接符 16">
              <a:extLst>
                <a:ext uri="{FF2B5EF4-FFF2-40B4-BE49-F238E27FC236}">
                  <a16:creationId xmlns:a16="http://schemas.microsoft.com/office/drawing/2014/main" id="{318C0A77-48E4-440B-871E-83F7C4150DCE}"/>
                </a:ext>
              </a:extLst>
            </p:cNvPr>
            <p:cNvCxnSpPr/>
            <p:nvPr/>
          </p:nvCxnSpPr>
          <p:spPr>
            <a:xfrm flipH="1" flipV="1">
              <a:off x="2303585" y="5025722"/>
              <a:ext cx="234787" cy="531016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本框 18">
              <a:extLst>
                <a:ext uri="{FF2B5EF4-FFF2-40B4-BE49-F238E27FC236}">
                  <a16:creationId xmlns:a16="http://schemas.microsoft.com/office/drawing/2014/main" id="{D738AEF6-55EA-45AF-945D-A9E94D0EDB29}"/>
                </a:ext>
              </a:extLst>
            </p:cNvPr>
            <p:cNvSpPr txBox="1"/>
            <p:nvPr/>
          </p:nvSpPr>
          <p:spPr>
            <a:xfrm>
              <a:off x="2239691" y="5537852"/>
              <a:ext cx="9782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Collimator-y</a:t>
              </a:r>
              <a:endParaRPr lang="zh-CN" alt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6" name="直接箭头连接符 20">
              <a:extLst>
                <a:ext uri="{FF2B5EF4-FFF2-40B4-BE49-F238E27FC236}">
                  <a16:creationId xmlns:a16="http://schemas.microsoft.com/office/drawing/2014/main" id="{386D5590-3036-4DDA-B84C-30410E098D79}"/>
                </a:ext>
              </a:extLst>
            </p:cNvPr>
            <p:cNvCxnSpPr/>
            <p:nvPr/>
          </p:nvCxnSpPr>
          <p:spPr>
            <a:xfrm flipH="1" flipV="1">
              <a:off x="2822331" y="5025722"/>
              <a:ext cx="677007" cy="900293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箭头连接符 22">
              <a:extLst>
                <a:ext uri="{FF2B5EF4-FFF2-40B4-BE49-F238E27FC236}">
                  <a16:creationId xmlns:a16="http://schemas.microsoft.com/office/drawing/2014/main" id="{0C6AFE09-7923-4EFE-A642-00475A4AF7EE}"/>
                </a:ext>
              </a:extLst>
            </p:cNvPr>
            <p:cNvCxnSpPr/>
            <p:nvPr/>
          </p:nvCxnSpPr>
          <p:spPr>
            <a:xfrm flipH="1" flipV="1">
              <a:off x="2637692" y="5108331"/>
              <a:ext cx="861646" cy="81768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文本框 23">
              <a:extLst>
                <a:ext uri="{FF2B5EF4-FFF2-40B4-BE49-F238E27FC236}">
                  <a16:creationId xmlns:a16="http://schemas.microsoft.com/office/drawing/2014/main" id="{0F98EE53-784D-4766-AB17-A28FC8F86E22}"/>
                </a:ext>
              </a:extLst>
            </p:cNvPr>
            <p:cNvSpPr txBox="1"/>
            <p:nvPr/>
          </p:nvSpPr>
          <p:spPr>
            <a:xfrm>
              <a:off x="2822331" y="5870125"/>
              <a:ext cx="9782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Collimator-x</a:t>
              </a:r>
              <a:endParaRPr lang="zh-CN" altLang="en-US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8" name="文本框 7">
            <a:extLst>
              <a:ext uri="{FF2B5EF4-FFF2-40B4-BE49-F238E27FC236}">
                <a16:creationId xmlns:a16="http://schemas.microsoft.com/office/drawing/2014/main" id="{AE3DB0A7-2CC6-43AC-A26C-C8EB7C824409}"/>
              </a:ext>
            </a:extLst>
          </p:cNvPr>
          <p:cNvSpPr txBox="1"/>
          <p:nvPr/>
        </p:nvSpPr>
        <p:spPr>
          <a:xfrm>
            <a:off x="1104900" y="1295400"/>
            <a:ext cx="957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l-GR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π</a:t>
            </a: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 phase shifts are employed for collimations</a:t>
            </a:r>
          </a:p>
          <a:p>
            <a:endParaRPr lang="en-US" altLang="zh-C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Four sets of slits are applied for SM1A/SM1B/SM2A/SM2B to ensure that each line can tune the beam spot without affecting other lines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图片 24">
            <a:extLst>
              <a:ext uri="{FF2B5EF4-FFF2-40B4-BE49-F238E27FC236}">
                <a16:creationId xmlns:a16="http://schemas.microsoft.com/office/drawing/2014/main" id="{F58F2E03-F262-4CC6-8091-1200E17A82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214" y="3655832"/>
            <a:ext cx="4390854" cy="2813507"/>
          </a:xfrm>
          <a:prstGeom prst="rect">
            <a:avLst/>
          </a:prstGeom>
        </p:spPr>
      </p:pic>
      <p:sp>
        <p:nvSpPr>
          <p:cNvPr id="21" name="文本框 28">
            <a:extLst>
              <a:ext uri="{FF2B5EF4-FFF2-40B4-BE49-F238E27FC236}">
                <a16:creationId xmlns:a16="http://schemas.microsoft.com/office/drawing/2014/main" id="{79F81DAE-7B12-4EDF-84DF-47B2B2EB1350}"/>
              </a:ext>
            </a:extLst>
          </p:cNvPr>
          <p:cNvSpPr txBox="1"/>
          <p:nvPr/>
        </p:nvSpPr>
        <p:spPr>
          <a:xfrm>
            <a:off x="1307874" y="3264615"/>
            <a:ext cx="1042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optics</a:t>
            </a:r>
            <a:endParaRPr lang="zh-CN" altLang="en-U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文本框 28">
            <a:extLst>
              <a:ext uri="{FF2B5EF4-FFF2-40B4-BE49-F238E27FC236}">
                <a16:creationId xmlns:a16="http://schemas.microsoft.com/office/drawing/2014/main" id="{932AC90E-6A54-4691-9CE9-BC98FDC2A6EE}"/>
              </a:ext>
            </a:extLst>
          </p:cNvPr>
          <p:cNvSpPr txBox="1"/>
          <p:nvPr/>
        </p:nvSpPr>
        <p:spPr>
          <a:xfrm>
            <a:off x="5420749" y="3264615"/>
            <a:ext cx="2768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Monto-Carlo Simulation</a:t>
            </a:r>
            <a:endParaRPr lang="zh-CN" altLang="en-U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id="{321E6640-C299-4E34-AEC7-038F81E6A498}"/>
              </a:ext>
            </a:extLst>
          </p:cNvPr>
          <p:cNvSpPr/>
          <p:nvPr/>
        </p:nvSpPr>
        <p:spPr>
          <a:xfrm>
            <a:off x="0" y="338506"/>
            <a:ext cx="12192000" cy="866898"/>
          </a:xfrm>
          <a:prstGeom prst="rect">
            <a:avLst/>
          </a:prstGeom>
          <a:gradFill flip="none" rotWithShape="1">
            <a:gsLst>
              <a:gs pos="100000">
                <a:srgbClr val="4979AC">
                  <a:alpha val="32000"/>
                </a:srgbClr>
              </a:gs>
              <a:gs pos="100000">
                <a:srgbClr val="4979AC"/>
              </a:gs>
              <a:gs pos="0">
                <a:srgbClr val="1297A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876AB32B-473D-4474-8D1A-352E0333EA1B}"/>
              </a:ext>
            </a:extLst>
          </p:cNvPr>
          <p:cNvSpPr/>
          <p:nvPr/>
        </p:nvSpPr>
        <p:spPr>
          <a:xfrm>
            <a:off x="9765437" y="372862"/>
            <a:ext cx="228570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 i="1" dirty="0">
                <a:ln w="0"/>
                <a:solidFill>
                  <a:srgbClr val="1D8FA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EMuS</a:t>
            </a:r>
            <a:endParaRPr lang="zh-CN" altLang="en-US" sz="4800" i="1" dirty="0">
              <a:ln w="0"/>
              <a:solidFill>
                <a:srgbClr val="1D8FA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25" name="TextBox 7">
            <a:extLst>
              <a:ext uri="{FF2B5EF4-FFF2-40B4-BE49-F238E27FC236}">
                <a16:creationId xmlns:a16="http://schemas.microsoft.com/office/drawing/2014/main" id="{60BA64CE-E71D-4ACD-BAF3-EFDED8AD978D}"/>
              </a:ext>
            </a:extLst>
          </p:cNvPr>
          <p:cNvSpPr txBox="1"/>
          <p:nvPr/>
        </p:nvSpPr>
        <p:spPr>
          <a:xfrm>
            <a:off x="0" y="465095"/>
            <a:ext cx="634538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 spots controlling</a:t>
            </a:r>
            <a:endParaRPr lang="en-SE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新视频">
            <a:hlinkClick r:id="" action="ppaction://media"/>
            <a:extLst>
              <a:ext uri="{FF2B5EF4-FFF2-40B4-BE49-F238E27FC236}">
                <a16:creationId xmlns:a16="http://schemas.microsoft.com/office/drawing/2014/main" id="{A550959A-5FEB-4541-B6D7-815988A416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02633" y="2194205"/>
            <a:ext cx="3374315" cy="1898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086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4509558-0264-4E0B-B370-96BB41A75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1170" y="1715099"/>
            <a:ext cx="3094566" cy="240484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D05BAD8-97BB-4ED6-A71F-EFA8DCEEE9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5074" y="1713548"/>
            <a:ext cx="3094566" cy="240639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13FDD92-4CBD-4CE9-9C8C-0972DF5EE7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1170" y="4160267"/>
            <a:ext cx="3094566" cy="244354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00242D0-9DCC-4AD6-9944-6B35936A1A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7713" y="4160267"/>
            <a:ext cx="3148074" cy="244354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E8981829-1F4D-428B-AC77-D77A8D147AAB}"/>
              </a:ext>
            </a:extLst>
          </p:cNvPr>
          <p:cNvSpPr txBox="1"/>
          <p:nvPr/>
        </p:nvSpPr>
        <p:spPr>
          <a:xfrm>
            <a:off x="3135055" y="1987937"/>
            <a:ext cx="69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SM1A</a:t>
            </a:r>
            <a:endParaRPr lang="zh-CN" altLang="en-US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B3487C1-8C7C-446A-B975-7E5A095691CD}"/>
              </a:ext>
            </a:extLst>
          </p:cNvPr>
          <p:cNvSpPr txBox="1"/>
          <p:nvPr/>
        </p:nvSpPr>
        <p:spPr>
          <a:xfrm>
            <a:off x="6917895" y="1987937"/>
            <a:ext cx="6815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SM1B</a:t>
            </a:r>
            <a:endParaRPr lang="zh-CN" altLang="en-US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111A529-EDDA-42AE-BF29-8B628DA15A4A}"/>
              </a:ext>
            </a:extLst>
          </p:cNvPr>
          <p:cNvSpPr txBox="1"/>
          <p:nvPr/>
        </p:nvSpPr>
        <p:spPr>
          <a:xfrm>
            <a:off x="3135055" y="4474209"/>
            <a:ext cx="6912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SM2A</a:t>
            </a:r>
            <a:endParaRPr lang="zh-CN" altLang="en-US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8CEC267-4DC5-4C03-9EF0-764AE8478F85}"/>
              </a:ext>
            </a:extLst>
          </p:cNvPr>
          <p:cNvSpPr txBox="1"/>
          <p:nvPr/>
        </p:nvSpPr>
        <p:spPr>
          <a:xfrm>
            <a:off x="6917895" y="4474209"/>
            <a:ext cx="6815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SM2B</a:t>
            </a:r>
            <a:endParaRPr lang="zh-CN" altLang="en-US" sz="1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6AF60B04-0A7D-4DE5-8A2A-49EF4E97ED5E}"/>
              </a:ext>
            </a:extLst>
          </p:cNvPr>
          <p:cNvSpPr/>
          <p:nvPr/>
        </p:nvSpPr>
        <p:spPr>
          <a:xfrm>
            <a:off x="0" y="338506"/>
            <a:ext cx="12192000" cy="866898"/>
          </a:xfrm>
          <a:prstGeom prst="rect">
            <a:avLst/>
          </a:prstGeom>
          <a:gradFill flip="none" rotWithShape="1">
            <a:gsLst>
              <a:gs pos="100000">
                <a:srgbClr val="4979AC">
                  <a:alpha val="32000"/>
                </a:srgbClr>
              </a:gs>
              <a:gs pos="100000">
                <a:srgbClr val="4979AC"/>
              </a:gs>
              <a:gs pos="0">
                <a:srgbClr val="1297A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51A9A8D1-AA5F-4D33-AEAC-B7D89BE2FCBB}"/>
              </a:ext>
            </a:extLst>
          </p:cNvPr>
          <p:cNvSpPr/>
          <p:nvPr/>
        </p:nvSpPr>
        <p:spPr>
          <a:xfrm>
            <a:off x="9765437" y="372862"/>
            <a:ext cx="228570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 i="1" dirty="0">
                <a:ln w="0"/>
                <a:solidFill>
                  <a:srgbClr val="1D8FA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EMuS</a:t>
            </a:r>
            <a:endParaRPr lang="zh-CN" altLang="en-US" sz="4800" i="1" dirty="0">
              <a:ln w="0"/>
              <a:solidFill>
                <a:srgbClr val="1D8FA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16A07B24-814A-4FEF-BD97-C80797DF766F}"/>
              </a:ext>
            </a:extLst>
          </p:cNvPr>
          <p:cNvSpPr txBox="1"/>
          <p:nvPr/>
        </p:nvSpPr>
        <p:spPr>
          <a:xfrm>
            <a:off x="0" y="465095"/>
            <a:ext cx="634538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 spots (Ø30)</a:t>
            </a:r>
            <a:endParaRPr lang="en-SE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7213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07F5B8F5-F9C9-453B-B274-ECDA5E45AD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4764036"/>
              </p:ext>
            </p:extLst>
          </p:nvPr>
        </p:nvGraphicFramePr>
        <p:xfrm>
          <a:off x="1495638" y="2598406"/>
          <a:ext cx="9200723" cy="3611880"/>
        </p:xfrm>
        <a:graphic>
          <a:graphicData uri="http://schemas.openxmlformats.org/drawingml/2006/table">
            <a:tbl>
              <a:tblPr/>
              <a:tblGrid>
                <a:gridCol w="712265">
                  <a:extLst>
                    <a:ext uri="{9D8B030D-6E8A-4147-A177-3AD203B41FA5}">
                      <a16:colId xmlns:a16="http://schemas.microsoft.com/office/drawing/2014/main" val="1896496711"/>
                    </a:ext>
                  </a:extLst>
                </a:gridCol>
                <a:gridCol w="712265">
                  <a:extLst>
                    <a:ext uri="{9D8B030D-6E8A-4147-A177-3AD203B41FA5}">
                      <a16:colId xmlns:a16="http://schemas.microsoft.com/office/drawing/2014/main" val="1249436300"/>
                    </a:ext>
                  </a:extLst>
                </a:gridCol>
                <a:gridCol w="1014978">
                  <a:extLst>
                    <a:ext uri="{9D8B030D-6E8A-4147-A177-3AD203B41FA5}">
                      <a16:colId xmlns:a16="http://schemas.microsoft.com/office/drawing/2014/main" val="855213427"/>
                    </a:ext>
                  </a:extLst>
                </a:gridCol>
                <a:gridCol w="1014978">
                  <a:extLst>
                    <a:ext uri="{9D8B030D-6E8A-4147-A177-3AD203B41FA5}">
                      <a16:colId xmlns:a16="http://schemas.microsoft.com/office/drawing/2014/main" val="3333906562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1523090713"/>
                    </a:ext>
                  </a:extLst>
                </a:gridCol>
                <a:gridCol w="1014978">
                  <a:extLst>
                    <a:ext uri="{9D8B030D-6E8A-4147-A177-3AD203B41FA5}">
                      <a16:colId xmlns:a16="http://schemas.microsoft.com/office/drawing/2014/main" val="4004227477"/>
                    </a:ext>
                  </a:extLst>
                </a:gridCol>
                <a:gridCol w="1014978">
                  <a:extLst>
                    <a:ext uri="{9D8B030D-6E8A-4147-A177-3AD203B41FA5}">
                      <a16:colId xmlns:a16="http://schemas.microsoft.com/office/drawing/2014/main" val="3564689891"/>
                    </a:ext>
                  </a:extLst>
                </a:gridCol>
                <a:gridCol w="1014978">
                  <a:extLst>
                    <a:ext uri="{9D8B030D-6E8A-4147-A177-3AD203B41FA5}">
                      <a16:colId xmlns:a16="http://schemas.microsoft.com/office/drawing/2014/main" val="945588885"/>
                    </a:ext>
                  </a:extLst>
                </a:gridCol>
                <a:gridCol w="1261303">
                  <a:extLst>
                    <a:ext uri="{9D8B030D-6E8A-4147-A177-3AD203B41FA5}">
                      <a16:colId xmlns:a16="http://schemas.microsoft.com/office/drawing/2014/main" val="564581810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algn="ctr" fontAlgn="ctr"/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rms emittance</a:t>
                      </a:r>
                      <a:b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</a:br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[pi.mm.mrad]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spot size [mm]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intensity [1E+05 /s]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polz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80233236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fontAlgn="ctr"/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x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y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rms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fwhm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sample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total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1686033"/>
                  </a:ext>
                </a:extLst>
              </a:tr>
              <a:tr h="35623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SM1A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Ø30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397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593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12.49*11.26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33*32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2.83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5.74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better than       -0.9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0484203"/>
                  </a:ext>
                </a:extLst>
              </a:tr>
              <a:tr h="35623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Ø20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135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294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7.98*7.56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19*22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0.71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1.44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5201687"/>
                  </a:ext>
                </a:extLst>
              </a:tr>
              <a:tr h="35623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SM1B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Ø30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495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694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11.90*11.37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33*26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2.23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4.29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55209331"/>
                  </a:ext>
                </a:extLst>
              </a:tr>
              <a:tr h="35623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Ø20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360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475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9.08*8.37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23*21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0.89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1.99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1051658"/>
                  </a:ext>
                </a:extLst>
              </a:tr>
              <a:tr h="35623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SM2A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Ø30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514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432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12.33*12.33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30*34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1.15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2.48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~ -0.88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5615705"/>
                  </a:ext>
                </a:extLst>
              </a:tr>
              <a:tr h="35623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Ø20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228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201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8.60*8.30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26*24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0.28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0.67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6499575"/>
                  </a:ext>
                </a:extLst>
              </a:tr>
              <a:tr h="35623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SM2B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Ø30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348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817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12.48*11.67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34*30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2.09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4.3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4705335"/>
                  </a:ext>
                </a:extLst>
              </a:tr>
              <a:tr h="35623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Ø20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238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458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8.85*8.56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22*22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0.8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等线" panose="02010600030101010101" pitchFamily="2" charset="-122"/>
                        </a:rPr>
                        <a:t>1.9</a:t>
                      </a: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altLang="zh-CN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04147794"/>
                  </a:ext>
                </a:extLst>
              </a:tr>
            </a:tbl>
          </a:graphicData>
        </a:graphic>
      </p:graphicFrame>
      <p:sp>
        <p:nvSpPr>
          <p:cNvPr id="5" name="Rectangle 3">
            <a:extLst>
              <a:ext uri="{FF2B5EF4-FFF2-40B4-BE49-F238E27FC236}">
                <a16:creationId xmlns:a16="http://schemas.microsoft.com/office/drawing/2014/main" id="{90960DF4-AFF7-41BB-BAC2-A1C0BE9DF3BA}"/>
              </a:ext>
            </a:extLst>
          </p:cNvPr>
          <p:cNvSpPr/>
          <p:nvPr/>
        </p:nvSpPr>
        <p:spPr>
          <a:xfrm>
            <a:off x="0" y="338506"/>
            <a:ext cx="12192000" cy="866898"/>
          </a:xfrm>
          <a:prstGeom prst="rect">
            <a:avLst/>
          </a:prstGeom>
          <a:gradFill flip="none" rotWithShape="1">
            <a:gsLst>
              <a:gs pos="100000">
                <a:srgbClr val="4979AC">
                  <a:alpha val="32000"/>
                </a:srgbClr>
              </a:gs>
              <a:gs pos="100000">
                <a:srgbClr val="4979AC"/>
              </a:gs>
              <a:gs pos="0">
                <a:srgbClr val="1297A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DE5E2D6-44E8-45F5-9DF4-EB544E564E73}"/>
              </a:ext>
            </a:extLst>
          </p:cNvPr>
          <p:cNvSpPr/>
          <p:nvPr/>
        </p:nvSpPr>
        <p:spPr>
          <a:xfrm>
            <a:off x="9765437" y="372862"/>
            <a:ext cx="228570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 i="1" dirty="0">
                <a:ln w="0"/>
                <a:solidFill>
                  <a:srgbClr val="1D8FA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EMuS</a:t>
            </a:r>
            <a:endParaRPr lang="zh-CN" altLang="en-US" sz="4800" i="1" dirty="0">
              <a:ln w="0"/>
              <a:solidFill>
                <a:srgbClr val="1D8FA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9904E6E7-5E47-48BE-B30E-AE38543A27E2}"/>
              </a:ext>
            </a:extLst>
          </p:cNvPr>
          <p:cNvSpPr txBox="1"/>
          <p:nvPr/>
        </p:nvSpPr>
        <p:spPr>
          <a:xfrm>
            <a:off x="0" y="465095"/>
            <a:ext cx="8140823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Simplified scheme beam spots parameters</a:t>
            </a:r>
            <a:endParaRPr lang="en-SE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61D86C1-3A0D-4E43-86D7-E838BB45E527}"/>
              </a:ext>
            </a:extLst>
          </p:cNvPr>
          <p:cNvSpPr txBox="1"/>
          <p:nvPr/>
        </p:nvSpPr>
        <p:spPr>
          <a:xfrm>
            <a:off x="592437" y="1464816"/>
            <a:ext cx="103158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For all end stations, 2E+05 mu+/s under 25kw proton beam could be expected (FLUKA 3) 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765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>
            <a:extLst>
              <a:ext uri="{FF2B5EF4-FFF2-40B4-BE49-F238E27FC236}">
                <a16:creationId xmlns:a16="http://schemas.microsoft.com/office/drawing/2014/main" id="{69D57542-DAE6-E54E-9F3E-E637FBA046FC}"/>
              </a:ext>
            </a:extLst>
          </p:cNvPr>
          <p:cNvSpPr txBox="1"/>
          <p:nvPr/>
        </p:nvSpPr>
        <p:spPr>
          <a:xfrm>
            <a:off x="2762656" y="2062264"/>
            <a:ext cx="743193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Surface muon beam for EMuS:</a:t>
            </a:r>
          </a:p>
          <a:p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Wingdings" pitchFamily="2" charset="2"/>
              <a:buChar char="p"/>
            </a:pP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Simplified-scheme / Baby-scheme design</a:t>
            </a:r>
          </a:p>
          <a:p>
            <a:endParaRPr kumimoji="1" lang="en-US" altLang="zh-CN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itchFamily="2" charset="2"/>
              <a:buChar char="p"/>
            </a:pPr>
            <a:r>
              <a:rPr kumimoji="1"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 Vertical muon beamline</a:t>
            </a:r>
          </a:p>
          <a:p>
            <a:endParaRPr kumimoji="1" lang="en-US" altLang="zh-CN" sz="2800" dirty="0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3A61142-7F27-45E2-A3CD-A0FEA5807DCE}"/>
              </a:ext>
            </a:extLst>
          </p:cNvPr>
          <p:cNvSpPr/>
          <p:nvPr/>
        </p:nvSpPr>
        <p:spPr>
          <a:xfrm>
            <a:off x="0" y="338506"/>
            <a:ext cx="12192000" cy="866898"/>
          </a:xfrm>
          <a:prstGeom prst="rect">
            <a:avLst/>
          </a:prstGeom>
          <a:gradFill flip="none" rotWithShape="1">
            <a:gsLst>
              <a:gs pos="100000">
                <a:srgbClr val="4979AC">
                  <a:alpha val="32000"/>
                </a:srgbClr>
              </a:gs>
              <a:gs pos="100000">
                <a:srgbClr val="4979AC"/>
              </a:gs>
              <a:gs pos="0">
                <a:srgbClr val="1297A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9C98B682-B033-47C3-92C6-5408F4BAA280}"/>
              </a:ext>
            </a:extLst>
          </p:cNvPr>
          <p:cNvSpPr txBox="1"/>
          <p:nvPr/>
        </p:nvSpPr>
        <p:spPr>
          <a:xfrm>
            <a:off x="0" y="438462"/>
            <a:ext cx="634538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+mn-ea"/>
                <a:cs typeface="+mj-cs"/>
              </a:rPr>
              <a:t>Outline</a:t>
            </a:r>
            <a:endParaRPr lang="en-SE" sz="3200" b="1" dirty="0">
              <a:solidFill>
                <a:schemeClr val="bg1"/>
              </a:solidFill>
              <a:latin typeface="+mn-ea"/>
              <a:cs typeface="+mj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EBEAC59-6478-44D1-9477-F69F57EFAD16}"/>
              </a:ext>
            </a:extLst>
          </p:cNvPr>
          <p:cNvSpPr/>
          <p:nvPr/>
        </p:nvSpPr>
        <p:spPr>
          <a:xfrm>
            <a:off x="9765437" y="372862"/>
            <a:ext cx="228570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 i="1" dirty="0">
                <a:ln w="0"/>
                <a:solidFill>
                  <a:srgbClr val="1D8FA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EMuS</a:t>
            </a:r>
            <a:endParaRPr lang="zh-CN" altLang="en-US" sz="4800" i="1" dirty="0">
              <a:ln w="0"/>
              <a:solidFill>
                <a:srgbClr val="1D8FA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1944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E4B0BF4F-9586-4704-B73C-886AC2E09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74" y="2882250"/>
            <a:ext cx="5040000" cy="368113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CAE5A9B7-2DE0-4658-BC2A-3044B3DF71F0}"/>
              </a:ext>
            </a:extLst>
          </p:cNvPr>
          <p:cNvSpPr txBox="1"/>
          <p:nvPr/>
        </p:nvSpPr>
        <p:spPr>
          <a:xfrm>
            <a:off x="1079977" y="1360413"/>
            <a:ext cx="752526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Calibri" panose="020F0502020204030204" pitchFamily="34" charset="0"/>
                <a:cs typeface="Calibri" panose="020F0502020204030204" pitchFamily="34" charset="0"/>
              </a:rPr>
              <a:t>Example: SM2B</a:t>
            </a:r>
          </a:p>
          <a:p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SM2B Ø30: the largest emittance</a:t>
            </a:r>
          </a:p>
          <a:p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Most of the particles will be lost at the entrance of the spectrometer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B7690B1F-2600-456E-9FAA-F89185B45191}"/>
              </a:ext>
            </a:extLst>
          </p:cNvPr>
          <p:cNvCxnSpPr/>
          <p:nvPr/>
        </p:nvCxnSpPr>
        <p:spPr>
          <a:xfrm>
            <a:off x="1828800" y="3830305"/>
            <a:ext cx="0" cy="803189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4A8A25C8-D0D4-4A96-923F-D7188453BFF6}"/>
              </a:ext>
            </a:extLst>
          </p:cNvPr>
          <p:cNvSpPr txBox="1"/>
          <p:nvPr/>
        </p:nvSpPr>
        <p:spPr>
          <a:xfrm>
            <a:off x="1470454" y="3457293"/>
            <a:ext cx="11544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2A-Q7</a:t>
            </a:r>
            <a:r>
              <a:rPr lang="zh-CN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exit</a:t>
            </a:r>
          </a:p>
        </p:txBody>
      </p: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B2E3F3F4-492F-4DC5-A4E7-2A795A8B3B52}"/>
              </a:ext>
            </a:extLst>
          </p:cNvPr>
          <p:cNvCxnSpPr/>
          <p:nvPr/>
        </p:nvCxnSpPr>
        <p:spPr>
          <a:xfrm>
            <a:off x="3043881" y="4810608"/>
            <a:ext cx="0" cy="803189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C70F5B36-D460-440B-A2FC-781B5D6CC07F}"/>
              </a:ext>
            </a:extLst>
          </p:cNvPr>
          <p:cNvSpPr txBox="1"/>
          <p:nvPr/>
        </p:nvSpPr>
        <p:spPr>
          <a:xfrm>
            <a:off x="2407328" y="4500065"/>
            <a:ext cx="11641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cs typeface="Arial" panose="020B0604020202020204" pitchFamily="34" charset="0"/>
              </a:rPr>
              <a:t>2A-sample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B939C6CB-523D-468F-92AB-3C58823519AF}"/>
              </a:ext>
            </a:extLst>
          </p:cNvPr>
          <p:cNvSpPr/>
          <p:nvPr/>
        </p:nvSpPr>
        <p:spPr>
          <a:xfrm>
            <a:off x="0" y="338506"/>
            <a:ext cx="12192000" cy="866898"/>
          </a:xfrm>
          <a:prstGeom prst="rect">
            <a:avLst/>
          </a:prstGeom>
          <a:gradFill flip="none" rotWithShape="1">
            <a:gsLst>
              <a:gs pos="100000">
                <a:srgbClr val="4979AC">
                  <a:alpha val="32000"/>
                </a:srgbClr>
              </a:gs>
              <a:gs pos="100000">
                <a:srgbClr val="4979AC"/>
              </a:gs>
              <a:gs pos="0">
                <a:srgbClr val="1297A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3CDE4E33-EF84-4498-80FE-4D9BBC425D1D}"/>
              </a:ext>
            </a:extLst>
          </p:cNvPr>
          <p:cNvSpPr/>
          <p:nvPr/>
        </p:nvSpPr>
        <p:spPr>
          <a:xfrm>
            <a:off x="9765437" y="372862"/>
            <a:ext cx="228570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 i="1" dirty="0">
                <a:ln w="0"/>
                <a:solidFill>
                  <a:srgbClr val="1D8FA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EMuS</a:t>
            </a:r>
            <a:endParaRPr lang="zh-CN" altLang="en-US" sz="4800" i="1" dirty="0">
              <a:ln w="0"/>
              <a:solidFill>
                <a:srgbClr val="1D8FA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CEF78EB4-1E97-4CF9-B847-97FD71C6574B}"/>
              </a:ext>
            </a:extLst>
          </p:cNvPr>
          <p:cNvSpPr txBox="1"/>
          <p:nvPr/>
        </p:nvSpPr>
        <p:spPr>
          <a:xfrm>
            <a:off x="0" y="465095"/>
            <a:ext cx="634538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Beam info in </a:t>
            </a:r>
            <a:r>
              <a:rPr lang="el-GR" altLang="zh-CN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μ</a:t>
            </a:r>
            <a:r>
              <a:rPr lang="en-US" altLang="zh-CN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SR Spectrometer tube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5969248A-597E-4701-9F8A-CF087385324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68845" y="1293698"/>
            <a:ext cx="3453712" cy="2204281"/>
          </a:xfrm>
          <a:prstGeom prst="rect">
            <a:avLst/>
          </a:prstGeom>
          <a:ln w="28575">
            <a:noFill/>
          </a:ln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DF3620D-88C8-4BED-866A-3539F243FA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882250"/>
            <a:ext cx="5040000" cy="368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6815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5622C4E-5482-490E-8859-041922981077}"/>
              </a:ext>
            </a:extLst>
          </p:cNvPr>
          <p:cNvSpPr/>
          <p:nvPr/>
        </p:nvSpPr>
        <p:spPr>
          <a:xfrm>
            <a:off x="0" y="338506"/>
            <a:ext cx="12192000" cy="866898"/>
          </a:xfrm>
          <a:prstGeom prst="rect">
            <a:avLst/>
          </a:prstGeom>
          <a:gradFill flip="none" rotWithShape="1">
            <a:gsLst>
              <a:gs pos="100000">
                <a:srgbClr val="4979AC">
                  <a:alpha val="32000"/>
                </a:srgbClr>
              </a:gs>
              <a:gs pos="100000">
                <a:srgbClr val="4979AC"/>
              </a:gs>
              <a:gs pos="0">
                <a:srgbClr val="1297A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DA7DB855-4E5D-4267-A077-5FD0555DD6AA}"/>
              </a:ext>
            </a:extLst>
          </p:cNvPr>
          <p:cNvSpPr/>
          <p:nvPr/>
        </p:nvSpPr>
        <p:spPr>
          <a:xfrm>
            <a:off x="9765437" y="372862"/>
            <a:ext cx="228570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 i="1" dirty="0">
                <a:ln w="0"/>
                <a:solidFill>
                  <a:srgbClr val="1D8FA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EMuS</a:t>
            </a:r>
            <a:endParaRPr lang="zh-CN" altLang="en-US" sz="4800" i="1" dirty="0">
              <a:ln w="0"/>
              <a:solidFill>
                <a:srgbClr val="1D8FA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9C1F2260-4172-4B9C-919C-088917D64F6A}"/>
              </a:ext>
            </a:extLst>
          </p:cNvPr>
          <p:cNvSpPr txBox="1"/>
          <p:nvPr/>
        </p:nvSpPr>
        <p:spPr>
          <a:xfrm>
            <a:off x="0" y="465095"/>
            <a:ext cx="634538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Ø30 on Target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D2C01A05-8BE0-44D9-A12E-89AED6CB90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609" y="1149616"/>
            <a:ext cx="8461109" cy="245812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7AA26DA-2340-450C-BD5F-72FA02FAA4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620" y="3732590"/>
            <a:ext cx="3688416" cy="3001841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6E2F819B-D975-4292-A55B-B454C47B4702}"/>
              </a:ext>
            </a:extLst>
          </p:cNvPr>
          <p:cNvSpPr/>
          <p:nvPr/>
        </p:nvSpPr>
        <p:spPr>
          <a:xfrm>
            <a:off x="2582562" y="2125362"/>
            <a:ext cx="1000897" cy="481914"/>
          </a:xfrm>
          <a:prstGeom prst="rect">
            <a:avLst/>
          </a:prstGeom>
          <a:solidFill>
            <a:schemeClr val="accent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15648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9C5A9430-772D-4866-A361-55C5D7D634EE}"/>
              </a:ext>
            </a:extLst>
          </p:cNvPr>
          <p:cNvSpPr txBox="1">
            <a:spLocks/>
          </p:cNvSpPr>
          <p:nvPr/>
        </p:nvSpPr>
        <p:spPr>
          <a:xfrm>
            <a:off x="1524000" y="2235200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II.</a:t>
            </a:r>
            <a:r>
              <a:rPr kumimoji="1" lang="zh-CN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Vertical beamline (Baseline-scheme)</a:t>
            </a:r>
            <a:endParaRPr kumimoji="1"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98252F22-169B-42EF-9FC9-1CC580D918C2}"/>
              </a:ext>
            </a:extLst>
          </p:cNvPr>
          <p:cNvSpPr/>
          <p:nvPr/>
        </p:nvSpPr>
        <p:spPr>
          <a:xfrm>
            <a:off x="0" y="338506"/>
            <a:ext cx="12192000" cy="866898"/>
          </a:xfrm>
          <a:prstGeom prst="rect">
            <a:avLst/>
          </a:prstGeom>
          <a:gradFill flip="none" rotWithShape="1">
            <a:gsLst>
              <a:gs pos="100000">
                <a:srgbClr val="4979AC">
                  <a:alpha val="32000"/>
                </a:srgbClr>
              </a:gs>
              <a:gs pos="100000">
                <a:srgbClr val="4979AC"/>
              </a:gs>
              <a:gs pos="0">
                <a:srgbClr val="1297A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B01F828-B4AB-46A7-B34C-EF9291B699E5}"/>
              </a:ext>
            </a:extLst>
          </p:cNvPr>
          <p:cNvSpPr/>
          <p:nvPr/>
        </p:nvSpPr>
        <p:spPr>
          <a:xfrm>
            <a:off x="9765437" y="372862"/>
            <a:ext cx="228570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 i="1" dirty="0">
                <a:ln w="0"/>
                <a:solidFill>
                  <a:srgbClr val="1D8FA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EMuS</a:t>
            </a:r>
            <a:endParaRPr lang="zh-CN" altLang="en-US" sz="4800" i="1" dirty="0">
              <a:ln w="0"/>
              <a:solidFill>
                <a:srgbClr val="1D8FA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1356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BS布局图">
            <a:extLst>
              <a:ext uri="{FF2B5EF4-FFF2-40B4-BE49-F238E27FC236}">
                <a16:creationId xmlns:a16="http://schemas.microsoft.com/office/drawing/2014/main" id="{87394FC5-C8AF-4C03-83B9-6F29B1F318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813" y="3308477"/>
            <a:ext cx="9000000" cy="289763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43993384-5DC0-4219-AB51-C4521F84F7AD}"/>
              </a:ext>
            </a:extLst>
          </p:cNvPr>
          <p:cNvSpPr txBox="1"/>
          <p:nvPr/>
        </p:nvSpPr>
        <p:spPr>
          <a:xfrm>
            <a:off x="785010" y="1401257"/>
            <a:ext cx="105643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Baseline has four surface muon lines:</a:t>
            </a:r>
          </a:p>
          <a:p>
            <a:endParaRPr lang="en-US" altLang="zh-C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the vertical beam can operate independently and is not affected by other beamlines</a:t>
            </a:r>
          </a:p>
          <a:p>
            <a:endParaRPr lang="en-US" altLang="zh-C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three lines based on the main target cannot run simultaneously with decay muon beamlines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0F9ECC4E-2BCB-4683-B209-6EA8062F2382}"/>
              </a:ext>
            </a:extLst>
          </p:cNvPr>
          <p:cNvSpPr/>
          <p:nvPr/>
        </p:nvSpPr>
        <p:spPr>
          <a:xfrm>
            <a:off x="0" y="338506"/>
            <a:ext cx="12192000" cy="866898"/>
          </a:xfrm>
          <a:prstGeom prst="rect">
            <a:avLst/>
          </a:prstGeom>
          <a:gradFill flip="none" rotWithShape="1">
            <a:gsLst>
              <a:gs pos="100000">
                <a:srgbClr val="4979AC">
                  <a:alpha val="32000"/>
                </a:srgbClr>
              </a:gs>
              <a:gs pos="100000">
                <a:srgbClr val="4979AC"/>
              </a:gs>
              <a:gs pos="0">
                <a:srgbClr val="1297A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535D45C-DBAE-4655-9DD5-4680FC0B5D2F}"/>
              </a:ext>
            </a:extLst>
          </p:cNvPr>
          <p:cNvSpPr/>
          <p:nvPr/>
        </p:nvSpPr>
        <p:spPr>
          <a:xfrm>
            <a:off x="9765437" y="372862"/>
            <a:ext cx="228570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 i="1" dirty="0">
                <a:ln w="0"/>
                <a:solidFill>
                  <a:srgbClr val="1D8FA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EMuS</a:t>
            </a:r>
            <a:endParaRPr lang="zh-CN" altLang="en-US" sz="4800" i="1" dirty="0">
              <a:ln w="0"/>
              <a:solidFill>
                <a:srgbClr val="1D8FA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AE8702E4-5C10-4763-981D-00E87E75075A}"/>
              </a:ext>
            </a:extLst>
          </p:cNvPr>
          <p:cNvSpPr txBox="1"/>
          <p:nvPr/>
        </p:nvSpPr>
        <p:spPr>
          <a:xfrm>
            <a:off x="0" y="465095"/>
            <a:ext cx="634538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</a:t>
            </a:r>
            <a:endParaRPr lang="en-SE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5780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>
            <a:extLst>
              <a:ext uri="{FF2B5EF4-FFF2-40B4-BE49-F238E27FC236}">
                <a16:creationId xmlns:a16="http://schemas.microsoft.com/office/drawing/2014/main" id="{D5CF9D19-2027-4940-8B9C-015931733799}"/>
              </a:ext>
            </a:extLst>
          </p:cNvPr>
          <p:cNvSpPr/>
          <p:nvPr/>
        </p:nvSpPr>
        <p:spPr>
          <a:xfrm>
            <a:off x="0" y="338506"/>
            <a:ext cx="12192000" cy="866898"/>
          </a:xfrm>
          <a:prstGeom prst="rect">
            <a:avLst/>
          </a:prstGeom>
          <a:gradFill flip="none" rotWithShape="1">
            <a:gsLst>
              <a:gs pos="100000">
                <a:srgbClr val="4979AC">
                  <a:alpha val="32000"/>
                </a:srgbClr>
              </a:gs>
              <a:gs pos="100000">
                <a:srgbClr val="4979AC"/>
              </a:gs>
              <a:gs pos="0">
                <a:srgbClr val="1297A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6E19DBA-4587-4694-A1B2-D65A62D11CF8}"/>
              </a:ext>
            </a:extLst>
          </p:cNvPr>
          <p:cNvSpPr/>
          <p:nvPr/>
        </p:nvSpPr>
        <p:spPr>
          <a:xfrm>
            <a:off x="9765437" y="372862"/>
            <a:ext cx="228570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 i="1" dirty="0">
                <a:ln w="0"/>
                <a:solidFill>
                  <a:srgbClr val="1D8FA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EMuS</a:t>
            </a:r>
            <a:endParaRPr lang="zh-CN" altLang="en-US" sz="4800" i="1" dirty="0">
              <a:ln w="0"/>
              <a:solidFill>
                <a:srgbClr val="1D8FA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9853E2E4-3E79-4481-8FD8-AC17B3B9F906}"/>
              </a:ext>
            </a:extLst>
          </p:cNvPr>
          <p:cNvSpPr txBox="1"/>
          <p:nvPr/>
        </p:nvSpPr>
        <p:spPr>
          <a:xfrm>
            <a:off x="0" y="465095"/>
            <a:ext cx="634538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Phase spaces</a:t>
            </a:r>
            <a:endParaRPr lang="en-SE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D22696BA-C6D9-4A0E-B0B2-F239E6F60E40}"/>
              </a:ext>
            </a:extLst>
          </p:cNvPr>
          <p:cNvCxnSpPr/>
          <p:nvPr/>
        </p:nvCxnSpPr>
        <p:spPr>
          <a:xfrm flipH="1">
            <a:off x="3190142" y="1571067"/>
            <a:ext cx="1575515" cy="426290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ADBAE744-6368-4699-ADD3-803336BF38B4}"/>
              </a:ext>
            </a:extLst>
          </p:cNvPr>
          <p:cNvSpPr/>
          <p:nvPr/>
        </p:nvSpPr>
        <p:spPr>
          <a:xfrm rot="1316291">
            <a:off x="2752259" y="5825452"/>
            <a:ext cx="618186" cy="734096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9F65D151-EC28-4D78-84E3-3DE2061893C6}"/>
              </a:ext>
            </a:extLst>
          </p:cNvPr>
          <p:cNvCxnSpPr>
            <a:cxnSpLocks/>
          </p:cNvCxnSpPr>
          <p:nvPr/>
        </p:nvCxnSpPr>
        <p:spPr>
          <a:xfrm flipH="1">
            <a:off x="4835072" y="1571067"/>
            <a:ext cx="71663" cy="1980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07EF7C69-B909-4A33-A516-D365CF42DC63}"/>
              </a:ext>
            </a:extLst>
          </p:cNvPr>
          <p:cNvSpPr txBox="1"/>
          <p:nvPr/>
        </p:nvSpPr>
        <p:spPr>
          <a:xfrm>
            <a:off x="4906735" y="1257918"/>
            <a:ext cx="823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proton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DEC61959-D771-461F-860F-5C014BDE5D00}"/>
              </a:ext>
            </a:extLst>
          </p:cNvPr>
          <p:cNvCxnSpPr>
            <a:cxnSpLocks/>
          </p:cNvCxnSpPr>
          <p:nvPr/>
        </p:nvCxnSpPr>
        <p:spPr>
          <a:xfrm flipH="1">
            <a:off x="3648057" y="3621088"/>
            <a:ext cx="365125" cy="987425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F0CACB44-EBCC-49E4-BBFE-06A593D536B0}"/>
              </a:ext>
            </a:extLst>
          </p:cNvPr>
          <p:cNvCxnSpPr>
            <a:cxnSpLocks/>
          </p:cNvCxnSpPr>
          <p:nvPr/>
        </p:nvCxnSpPr>
        <p:spPr>
          <a:xfrm flipH="1" flipV="1">
            <a:off x="3117832" y="3268663"/>
            <a:ext cx="895350" cy="352425"/>
          </a:xfrm>
          <a:prstGeom prst="straightConnector1">
            <a:avLst/>
          </a:prstGeom>
          <a:ln w="1905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7581012C-1B94-42DB-81A0-54B6080E209D}"/>
              </a:ext>
            </a:extLst>
          </p:cNvPr>
          <p:cNvCxnSpPr>
            <a:cxnSpLocks/>
          </p:cNvCxnSpPr>
          <p:nvPr/>
        </p:nvCxnSpPr>
        <p:spPr>
          <a:xfrm>
            <a:off x="3485195" y="2483760"/>
            <a:ext cx="1493205" cy="3223979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箭头连接符 16">
            <a:extLst>
              <a:ext uri="{FF2B5EF4-FFF2-40B4-BE49-F238E27FC236}">
                <a16:creationId xmlns:a16="http://schemas.microsoft.com/office/drawing/2014/main" id="{A52EFECC-A665-48E2-AFFF-CCA2B84D7D68}"/>
              </a:ext>
            </a:extLst>
          </p:cNvPr>
          <p:cNvCxnSpPr/>
          <p:nvPr/>
        </p:nvCxnSpPr>
        <p:spPr>
          <a:xfrm flipH="1" flipV="1">
            <a:off x="3565507" y="2649538"/>
            <a:ext cx="447675" cy="9715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CBCD3539-DC26-4560-B8D3-266DFE444EAC}"/>
              </a:ext>
            </a:extLst>
          </p:cNvPr>
          <p:cNvCxnSpPr/>
          <p:nvPr/>
        </p:nvCxnSpPr>
        <p:spPr>
          <a:xfrm flipH="1">
            <a:off x="3061352" y="3621088"/>
            <a:ext cx="951830" cy="3714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A0C61AC3-2746-48C0-ADBD-F7DD2E4F4303}"/>
              </a:ext>
            </a:extLst>
          </p:cNvPr>
          <p:cNvSpPr/>
          <p:nvPr/>
        </p:nvSpPr>
        <p:spPr>
          <a:xfrm>
            <a:off x="3962382" y="3763963"/>
            <a:ext cx="117475" cy="35052"/>
          </a:xfrm>
          <a:custGeom>
            <a:avLst/>
            <a:gdLst>
              <a:gd name="connsiteX0" fmla="*/ 0 w 117475"/>
              <a:gd name="connsiteY0" fmla="*/ 9525 h 35052"/>
              <a:gd name="connsiteX1" fmla="*/ 57150 w 117475"/>
              <a:gd name="connsiteY1" fmla="*/ 34925 h 35052"/>
              <a:gd name="connsiteX2" fmla="*/ 117475 w 117475"/>
              <a:gd name="connsiteY2" fmla="*/ 0 h 35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7475" h="35052">
                <a:moveTo>
                  <a:pt x="0" y="9525"/>
                </a:moveTo>
                <a:cubicBezTo>
                  <a:pt x="18785" y="23018"/>
                  <a:pt x="37571" y="36512"/>
                  <a:pt x="57150" y="34925"/>
                </a:cubicBezTo>
                <a:cubicBezTo>
                  <a:pt x="76729" y="33338"/>
                  <a:pt x="83608" y="25400"/>
                  <a:pt x="117475" y="0"/>
                </a:cubicBezTo>
              </a:path>
            </a:pathLst>
          </a:cu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20C91761-0D9A-49E1-A633-0E9A7CC3C83E}"/>
              </a:ext>
            </a:extLst>
          </p:cNvPr>
          <p:cNvSpPr txBox="1"/>
          <p:nvPr/>
        </p:nvSpPr>
        <p:spPr>
          <a:xfrm>
            <a:off x="3867070" y="3794630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altLang="zh-CN" dirty="0">
                <a:latin typeface="Calibri" panose="020F0502020204030204" pitchFamily="34" charset="0"/>
                <a:cs typeface="Calibri" panose="020F0502020204030204" pitchFamily="34" charset="0"/>
              </a:rPr>
              <a:t>θ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335A79D-5CF8-46B4-9199-2AA2D36DF738}"/>
              </a:ext>
            </a:extLst>
          </p:cNvPr>
          <p:cNvSpPr txBox="1"/>
          <p:nvPr/>
        </p:nvSpPr>
        <p:spPr>
          <a:xfrm rot="1322860">
            <a:off x="2708237" y="6011569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dump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665273BD-EB5B-47DC-BFC0-EA8436DF0352}"/>
                  </a:ext>
                </a:extLst>
              </p:cNvPr>
              <p:cNvSpPr txBox="1"/>
              <p:nvPr/>
            </p:nvSpPr>
            <p:spPr>
              <a:xfrm>
                <a:off x="3708997" y="4519307"/>
                <a:ext cx="260584" cy="299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665273BD-EB5B-47DC-BFC0-EA8436DF03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8997" y="4519307"/>
                <a:ext cx="260584" cy="299249"/>
              </a:xfrm>
              <a:prstGeom prst="rect">
                <a:avLst/>
              </a:prstGeom>
              <a:blipFill>
                <a:blip r:embed="rId2"/>
                <a:stretch>
                  <a:fillRect l="-13953" r="-13953" b="-285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5D3F5BFA-8437-4E43-B5F0-926E3EA504FE}"/>
                  </a:ext>
                </a:extLst>
              </p:cNvPr>
              <p:cNvSpPr txBox="1"/>
              <p:nvPr/>
            </p:nvSpPr>
            <p:spPr>
              <a:xfrm>
                <a:off x="2779959" y="3103548"/>
                <a:ext cx="277512" cy="2992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5D3F5BFA-8437-4E43-B5F0-926E3EA504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9959" y="3103548"/>
                <a:ext cx="277512" cy="299249"/>
              </a:xfrm>
              <a:prstGeom prst="rect">
                <a:avLst/>
              </a:prstGeom>
              <a:blipFill>
                <a:blip r:embed="rId3"/>
                <a:stretch>
                  <a:fillRect l="-21739" r="-13043" b="-285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29A734BB-FA02-46FD-A3E2-154F1EE4FF0C}"/>
                  </a:ext>
                </a:extLst>
              </p:cNvPr>
              <p:cNvSpPr txBox="1"/>
              <p:nvPr/>
            </p:nvSpPr>
            <p:spPr>
              <a:xfrm>
                <a:off x="2767080" y="3864713"/>
                <a:ext cx="285526" cy="2995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29A734BB-FA02-46FD-A3E2-154F1EE4FF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67080" y="3864713"/>
                <a:ext cx="285526" cy="299569"/>
              </a:xfrm>
              <a:prstGeom prst="rect">
                <a:avLst/>
              </a:prstGeom>
              <a:blipFill>
                <a:blip r:embed="rId4"/>
                <a:stretch>
                  <a:fillRect l="-21277" r="-6383" b="-2244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E8873C24-B50F-4AA1-BF33-6FAFB2FE0DBA}"/>
                  </a:ext>
                </a:extLst>
              </p:cNvPr>
              <p:cNvSpPr txBox="1"/>
              <p:nvPr/>
            </p:nvSpPr>
            <p:spPr>
              <a:xfrm>
                <a:off x="3276683" y="2576962"/>
                <a:ext cx="287258" cy="2995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E8873C24-B50F-4AA1-BF33-6FAFB2FE0D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683" y="2576962"/>
                <a:ext cx="287258" cy="299569"/>
              </a:xfrm>
              <a:prstGeom prst="rect">
                <a:avLst/>
              </a:prstGeom>
              <a:blipFill>
                <a:blip r:embed="rId5"/>
                <a:stretch>
                  <a:fillRect l="-12766" r="-6383" b="-2244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D0E96F2B-FD49-412C-BB39-803296F2A74F}"/>
                  </a:ext>
                </a:extLst>
              </p:cNvPr>
              <p:cNvSpPr txBox="1"/>
              <p:nvPr/>
            </p:nvSpPr>
            <p:spPr>
              <a:xfrm>
                <a:off x="446509" y="1455020"/>
                <a:ext cx="2219264" cy="2083840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l-GR" altLang="zh-CN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θ</a:t>
                </a:r>
                <a:r>
                  <a:rPr lang="en-US" altLang="zh-CN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= 55°</a:t>
                </a:r>
              </a:p>
              <a:p>
                <a:r>
                  <a:rPr lang="en-US" altLang="zh-CN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f: </a:t>
                </a:r>
                <a:r>
                  <a:rPr lang="en-US" altLang="zh-CN" sz="1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fluka</a:t>
                </a:r>
                <a:endParaRPr lang="en-US" altLang="zh-CN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zh-CN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g: g4beamline</a:t>
                </a:r>
              </a:p>
              <a:p>
                <a:endParaRPr lang="en-US" altLang="zh-CN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altLang="zh-CN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func>
                        <m:funcPr>
                          <m:ctrlPr>
                            <a:rPr lang="en-US" altLang="zh-CN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1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zh-CN" alt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altLang="zh-CN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CN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func>
                        <m:funcPr>
                          <m:ctrlPr>
                            <a:rPr lang="en-US" altLang="zh-CN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1400" b="0" i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zh-CN" alt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US" altLang="zh-CN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altLang="zh-CN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CN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func>
                        <m:funcPr>
                          <m:ctrlPr>
                            <a:rPr lang="en-US" altLang="zh-CN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altLang="zh-CN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zh-CN" alt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  <m:r>
                        <a:rPr lang="en-US" altLang="zh-CN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altLang="zh-CN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func>
                        <m:funcPr>
                          <m:ctrlPr>
                            <a:rPr lang="en-US" altLang="zh-CN" sz="1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altLang="zh-CN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zh-CN" altLang="en-US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US" altLang="zh-CN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n-US" altLang="zh-CN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altLang="zh-CN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altLang="zh-CN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lang="en-US" altLang="zh-CN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1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altLang="zh-CN" sz="1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  <m:r>
                        <a:rPr lang="en-US" altLang="zh-CN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=250</m:t>
                      </m:r>
                      <m:r>
                        <a:rPr lang="en-US" altLang="zh-CN" sz="1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𝑚𝑚</m:t>
                      </m:r>
                    </m:oMath>
                  </m:oMathPara>
                </a14:m>
                <a:endParaRPr lang="zh-CN" alt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D0E96F2B-FD49-412C-BB39-803296F2A7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509" y="1455020"/>
                <a:ext cx="2219264" cy="2083840"/>
              </a:xfrm>
              <a:prstGeom prst="rect">
                <a:avLst/>
              </a:prstGeom>
              <a:blipFill>
                <a:blip r:embed="rId6"/>
                <a:stretch>
                  <a:fillRect l="-824" t="-87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图片 26">
            <a:extLst>
              <a:ext uri="{FF2B5EF4-FFF2-40B4-BE49-F238E27FC236}">
                <a16:creationId xmlns:a16="http://schemas.microsoft.com/office/drawing/2014/main" id="{5C141E60-00C7-44D9-AD33-42385BF13F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13120" y="2372619"/>
            <a:ext cx="5400000" cy="1525388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68622599-B2F1-4DF3-83E2-F66E57AC57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13120" y="4867517"/>
            <a:ext cx="5400000" cy="1525388"/>
          </a:xfrm>
          <a:prstGeom prst="rect">
            <a:avLst/>
          </a:prstGeom>
        </p:spPr>
      </p:pic>
      <p:sp>
        <p:nvSpPr>
          <p:cNvPr id="29" name="下箭头 15">
            <a:extLst>
              <a:ext uri="{FF2B5EF4-FFF2-40B4-BE49-F238E27FC236}">
                <a16:creationId xmlns:a16="http://schemas.microsoft.com/office/drawing/2014/main" id="{E0D28536-D8FE-41CA-BB0B-B54C344879BF}"/>
              </a:ext>
            </a:extLst>
          </p:cNvPr>
          <p:cNvSpPr/>
          <p:nvPr/>
        </p:nvSpPr>
        <p:spPr>
          <a:xfrm>
            <a:off x="8307004" y="4185859"/>
            <a:ext cx="483476" cy="392151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74EA520E-6457-4D4F-981A-8F67546937E9}"/>
              </a:ext>
            </a:extLst>
          </p:cNvPr>
          <p:cNvSpPr txBox="1"/>
          <p:nvPr/>
        </p:nvSpPr>
        <p:spPr>
          <a:xfrm>
            <a:off x="8790480" y="4235035"/>
            <a:ext cx="21315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Coordinate transformation</a:t>
            </a:r>
            <a:endParaRPr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F4E198EB-F348-44C1-8CE7-3B550A1416D5}"/>
              </a:ext>
            </a:extLst>
          </p:cNvPr>
          <p:cNvSpPr txBox="1"/>
          <p:nvPr/>
        </p:nvSpPr>
        <p:spPr>
          <a:xfrm>
            <a:off x="6934955" y="1473546"/>
            <a:ext cx="41902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Calibri" panose="020F0502020204030204" pitchFamily="34" charset="0"/>
                <a:cs typeface="Calibri" panose="020F0502020204030204" pitchFamily="34" charset="0"/>
              </a:rPr>
              <a:t>The phase space distributions in the two directions tends to be consistent</a:t>
            </a:r>
            <a:endParaRPr lang="zh-CN" alt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箭头: 右 2">
            <a:extLst>
              <a:ext uri="{FF2B5EF4-FFF2-40B4-BE49-F238E27FC236}">
                <a16:creationId xmlns:a16="http://schemas.microsoft.com/office/drawing/2014/main" id="{B07BE6F6-C7F1-4870-BAB0-15020FD30FD1}"/>
              </a:ext>
            </a:extLst>
          </p:cNvPr>
          <p:cNvSpPr/>
          <p:nvPr/>
        </p:nvSpPr>
        <p:spPr>
          <a:xfrm rot="3793553">
            <a:off x="4411325" y="4782117"/>
            <a:ext cx="432696" cy="299249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19A50265-7DA1-4743-8B47-508F986BBF43}"/>
              </a:ext>
            </a:extLst>
          </p:cNvPr>
          <p:cNvSpPr txBox="1"/>
          <p:nvPr/>
        </p:nvSpPr>
        <p:spPr>
          <a:xfrm>
            <a:off x="3789344" y="5152980"/>
            <a:ext cx="2077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Vertical muon beam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8255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46817896-3C80-41D6-9072-E3E27FBB51E9}"/>
              </a:ext>
            </a:extLst>
          </p:cNvPr>
          <p:cNvSpPr txBox="1"/>
          <p:nvPr/>
        </p:nvSpPr>
        <p:spPr>
          <a:xfrm>
            <a:off x="957431" y="1238215"/>
            <a:ext cx="1041698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Limitations:</a:t>
            </a:r>
          </a:p>
          <a:p>
            <a:endParaRPr lang="en-US" altLang="zh-C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The acceptance is limited by the capture solenoid ---- the apertures of first triplet are limited to 30cm</a:t>
            </a: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Symmetrical achromatic dispersion cannot be used. Due to space constraints, the bending angle is 60 degrees + 30 degrees</a:t>
            </a:r>
          </a:p>
          <a:p>
            <a:endParaRPr lang="en-US" altLang="zh-CN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164FA8F-F0F9-412A-9295-67304F41CA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000" y="2628142"/>
            <a:ext cx="9000000" cy="4065603"/>
          </a:xfrm>
          <a:prstGeom prst="rect">
            <a:avLst/>
          </a:prstGeom>
          <a:noFill/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06323A8F-25E2-45CD-8FF6-5250E4DE2B1B}"/>
              </a:ext>
            </a:extLst>
          </p:cNvPr>
          <p:cNvSpPr/>
          <p:nvPr/>
        </p:nvSpPr>
        <p:spPr>
          <a:xfrm>
            <a:off x="0" y="338506"/>
            <a:ext cx="12192000" cy="866898"/>
          </a:xfrm>
          <a:prstGeom prst="rect">
            <a:avLst/>
          </a:prstGeom>
          <a:gradFill flip="none" rotWithShape="1">
            <a:gsLst>
              <a:gs pos="100000">
                <a:srgbClr val="4979AC">
                  <a:alpha val="32000"/>
                </a:srgbClr>
              </a:gs>
              <a:gs pos="100000">
                <a:srgbClr val="4979AC"/>
              </a:gs>
              <a:gs pos="0">
                <a:srgbClr val="1297A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BAA34AD-F4E5-4D39-BA93-3236F6FEE57F}"/>
              </a:ext>
            </a:extLst>
          </p:cNvPr>
          <p:cNvSpPr/>
          <p:nvPr/>
        </p:nvSpPr>
        <p:spPr>
          <a:xfrm>
            <a:off x="9765437" y="372862"/>
            <a:ext cx="228570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 i="1" dirty="0">
                <a:ln w="0"/>
                <a:solidFill>
                  <a:srgbClr val="1D8FA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EMuS</a:t>
            </a:r>
            <a:endParaRPr lang="zh-CN" altLang="en-US" sz="4800" i="1" dirty="0">
              <a:ln w="0"/>
              <a:solidFill>
                <a:srgbClr val="1D8FA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0151A5-736D-4639-B45A-F80C25313D39}"/>
              </a:ext>
            </a:extLst>
          </p:cNvPr>
          <p:cNvSpPr txBox="1"/>
          <p:nvPr/>
        </p:nvSpPr>
        <p:spPr>
          <a:xfrm>
            <a:off x="0" y="465095"/>
            <a:ext cx="634538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Optics</a:t>
            </a:r>
            <a:endParaRPr lang="en-SE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1596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927816C-FE29-4B06-A332-686BE1F857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436" y="1571345"/>
            <a:ext cx="3033720" cy="472813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30B21B3-F568-412A-8690-1D0353A9B3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643043" y="-107127"/>
            <a:ext cx="4076205" cy="7722834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521B9303-54A0-4854-94BA-04DD9BA831BE}"/>
              </a:ext>
            </a:extLst>
          </p:cNvPr>
          <p:cNvSpPr txBox="1"/>
          <p:nvPr/>
        </p:nvSpPr>
        <p:spPr>
          <a:xfrm>
            <a:off x="5999681" y="3756509"/>
            <a:ext cx="32685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Vertical slits for beam spot</a:t>
            </a:r>
          </a:p>
          <a:p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Most of the positrons will be scraped</a:t>
            </a:r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BB94DF09-BECD-49AB-84D9-3887FAEB0EEB}"/>
              </a:ext>
            </a:extLst>
          </p:cNvPr>
          <p:cNvCxnSpPr/>
          <p:nvPr/>
        </p:nvCxnSpPr>
        <p:spPr>
          <a:xfrm flipV="1">
            <a:off x="8372272" y="2876365"/>
            <a:ext cx="336722" cy="807868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37185090-AFF5-4BCA-8A9E-40FBD927F73A}"/>
              </a:ext>
            </a:extLst>
          </p:cNvPr>
          <p:cNvCxnSpPr/>
          <p:nvPr/>
        </p:nvCxnSpPr>
        <p:spPr>
          <a:xfrm flipH="1" flipV="1">
            <a:off x="10360241" y="2760955"/>
            <a:ext cx="372862" cy="2521259"/>
          </a:xfrm>
          <a:prstGeom prst="straightConnector1">
            <a:avLst/>
          </a:prstGeom>
          <a:ln w="3810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AB98B3A3-A662-48AE-A4E4-1EDBB5A4A5D2}"/>
              </a:ext>
            </a:extLst>
          </p:cNvPr>
          <p:cNvSpPr txBox="1"/>
          <p:nvPr/>
        </p:nvSpPr>
        <p:spPr>
          <a:xfrm>
            <a:off x="7350567" y="5275943"/>
            <a:ext cx="37479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Defocus, the rest of positrons will lost here</a:t>
            </a: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3D7FC205-5223-440F-B402-D95A539DDB43}"/>
              </a:ext>
            </a:extLst>
          </p:cNvPr>
          <p:cNvSpPr/>
          <p:nvPr/>
        </p:nvSpPr>
        <p:spPr>
          <a:xfrm>
            <a:off x="0" y="338506"/>
            <a:ext cx="12192000" cy="866898"/>
          </a:xfrm>
          <a:prstGeom prst="rect">
            <a:avLst/>
          </a:prstGeom>
          <a:gradFill flip="none" rotWithShape="1">
            <a:gsLst>
              <a:gs pos="100000">
                <a:srgbClr val="4979AC">
                  <a:alpha val="32000"/>
                </a:srgbClr>
              </a:gs>
              <a:gs pos="100000">
                <a:srgbClr val="4979AC"/>
              </a:gs>
              <a:gs pos="0">
                <a:srgbClr val="1297A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5384B3F-559F-4AFF-9823-8DF20DCE0371}"/>
              </a:ext>
            </a:extLst>
          </p:cNvPr>
          <p:cNvSpPr/>
          <p:nvPr/>
        </p:nvSpPr>
        <p:spPr>
          <a:xfrm>
            <a:off x="9765437" y="372862"/>
            <a:ext cx="228570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 i="1" dirty="0">
                <a:ln w="0"/>
                <a:solidFill>
                  <a:srgbClr val="1D8FA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EMuS</a:t>
            </a:r>
            <a:endParaRPr lang="zh-CN" altLang="en-US" sz="4800" i="1" dirty="0">
              <a:ln w="0"/>
              <a:solidFill>
                <a:srgbClr val="1D8FA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FEF0506D-DF7F-467C-9A81-72F2057FA49F}"/>
              </a:ext>
            </a:extLst>
          </p:cNvPr>
          <p:cNvSpPr txBox="1"/>
          <p:nvPr/>
        </p:nvSpPr>
        <p:spPr>
          <a:xfrm>
            <a:off x="0" y="465095"/>
            <a:ext cx="634538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Positrons</a:t>
            </a:r>
            <a:endParaRPr lang="en-SE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273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7F1F43E-094A-4B69-9722-BDFD5F0B0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785"/>
          <a:stretch/>
        </p:blipFill>
        <p:spPr>
          <a:xfrm>
            <a:off x="79899" y="1542700"/>
            <a:ext cx="2947387" cy="45662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F3C7222-F730-45B6-9CFA-52B47BA92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9872" y="2250958"/>
            <a:ext cx="4004368" cy="2924726"/>
          </a:xfrm>
          <a:prstGeom prst="rect">
            <a:avLst/>
          </a:prstGeom>
        </p:spPr>
      </p:pic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3EC55F63-B313-4F34-833D-4E2B8DC39D3F}"/>
              </a:ext>
            </a:extLst>
          </p:cNvPr>
          <p:cNvCxnSpPr/>
          <p:nvPr/>
        </p:nvCxnSpPr>
        <p:spPr>
          <a:xfrm flipV="1">
            <a:off x="1331651" y="1807739"/>
            <a:ext cx="0" cy="4012706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1685CEAB-399C-4CE6-A8BB-868293C0FDF4}"/>
              </a:ext>
            </a:extLst>
          </p:cNvPr>
          <p:cNvCxnSpPr/>
          <p:nvPr/>
        </p:nvCxnSpPr>
        <p:spPr>
          <a:xfrm flipV="1">
            <a:off x="1865790" y="1825495"/>
            <a:ext cx="0" cy="4012706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>
            <a:extLst>
              <a:ext uri="{FF2B5EF4-FFF2-40B4-BE49-F238E27FC236}">
                <a16:creationId xmlns:a16="http://schemas.microsoft.com/office/drawing/2014/main" id="{2B812BF0-C2CE-4C14-8ECC-B24A0A75A4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679"/>
          <a:stretch/>
        </p:blipFill>
        <p:spPr>
          <a:xfrm>
            <a:off x="7316775" y="2158355"/>
            <a:ext cx="2236064" cy="3600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F05501D-CB9B-4E23-977A-B8BCAF52EDB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1679"/>
          <a:stretch/>
        </p:blipFill>
        <p:spPr>
          <a:xfrm>
            <a:off x="9955937" y="2158355"/>
            <a:ext cx="2236063" cy="3600000"/>
          </a:xfrm>
          <a:prstGeom prst="rect">
            <a:avLst/>
          </a:prstGeom>
        </p:spPr>
      </p:pic>
      <p:sp>
        <p:nvSpPr>
          <p:cNvPr id="15" name="箭头: 右 14">
            <a:extLst>
              <a:ext uri="{FF2B5EF4-FFF2-40B4-BE49-F238E27FC236}">
                <a16:creationId xmlns:a16="http://schemas.microsoft.com/office/drawing/2014/main" id="{206E4318-F9AA-4FDF-AFEE-A455F8974939}"/>
              </a:ext>
            </a:extLst>
          </p:cNvPr>
          <p:cNvSpPr/>
          <p:nvPr/>
        </p:nvSpPr>
        <p:spPr>
          <a:xfrm>
            <a:off x="9658905" y="3774720"/>
            <a:ext cx="372862" cy="367270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DF900D9D-0159-4D06-97B3-BA9B12E56BED}"/>
              </a:ext>
            </a:extLst>
          </p:cNvPr>
          <p:cNvCxnSpPr>
            <a:cxnSpLocks/>
          </p:cNvCxnSpPr>
          <p:nvPr/>
        </p:nvCxnSpPr>
        <p:spPr>
          <a:xfrm>
            <a:off x="6868528" y="1352963"/>
            <a:ext cx="0" cy="497351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3">
            <a:extLst>
              <a:ext uri="{FF2B5EF4-FFF2-40B4-BE49-F238E27FC236}">
                <a16:creationId xmlns:a16="http://schemas.microsoft.com/office/drawing/2014/main" id="{63FA4993-D2B4-45D0-8BCE-F14B2AF56AD0}"/>
              </a:ext>
            </a:extLst>
          </p:cNvPr>
          <p:cNvSpPr/>
          <p:nvPr/>
        </p:nvSpPr>
        <p:spPr>
          <a:xfrm>
            <a:off x="0" y="338506"/>
            <a:ext cx="12192000" cy="866898"/>
          </a:xfrm>
          <a:prstGeom prst="rect">
            <a:avLst/>
          </a:prstGeom>
          <a:gradFill flip="none" rotWithShape="1">
            <a:gsLst>
              <a:gs pos="100000">
                <a:srgbClr val="4979AC">
                  <a:alpha val="32000"/>
                </a:srgbClr>
              </a:gs>
              <a:gs pos="100000">
                <a:srgbClr val="4979AC"/>
              </a:gs>
              <a:gs pos="0">
                <a:srgbClr val="1297A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D05C6924-3661-40F8-A452-845A6B2D4E2D}"/>
              </a:ext>
            </a:extLst>
          </p:cNvPr>
          <p:cNvSpPr/>
          <p:nvPr/>
        </p:nvSpPr>
        <p:spPr>
          <a:xfrm>
            <a:off x="9765437" y="372862"/>
            <a:ext cx="228570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 i="1" dirty="0">
                <a:ln w="0"/>
                <a:solidFill>
                  <a:srgbClr val="1D8FA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EMuS</a:t>
            </a:r>
            <a:endParaRPr lang="zh-CN" altLang="en-US" sz="4800" i="1" dirty="0">
              <a:ln w="0"/>
              <a:solidFill>
                <a:srgbClr val="1D8FA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8" name="TextBox 7">
            <a:extLst>
              <a:ext uri="{FF2B5EF4-FFF2-40B4-BE49-F238E27FC236}">
                <a16:creationId xmlns:a16="http://schemas.microsoft.com/office/drawing/2014/main" id="{FA8EF66E-1222-4570-B483-E6408FDC79AE}"/>
              </a:ext>
            </a:extLst>
          </p:cNvPr>
          <p:cNvSpPr txBox="1"/>
          <p:nvPr/>
        </p:nvSpPr>
        <p:spPr>
          <a:xfrm>
            <a:off x="0" y="465095"/>
            <a:ext cx="634538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Momentum Collimation</a:t>
            </a:r>
            <a:endParaRPr lang="en-SE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0630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F07E2D1-B39A-4782-A74C-9CA7A070A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916" y="3051651"/>
            <a:ext cx="5040000" cy="368113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FBF411F-D6AC-41A6-BE73-BDDB84804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0503" y="3051650"/>
            <a:ext cx="5040000" cy="3681136"/>
          </a:xfrm>
          <a:prstGeom prst="rect">
            <a:avLst/>
          </a:prstGeom>
        </p:spPr>
      </p:pic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D6D289B2-CEF7-4B76-840B-C98D5DBF113E}"/>
              </a:ext>
            </a:extLst>
          </p:cNvPr>
          <p:cNvCxnSpPr>
            <a:cxnSpLocks/>
          </p:cNvCxnSpPr>
          <p:nvPr/>
        </p:nvCxnSpPr>
        <p:spPr>
          <a:xfrm>
            <a:off x="3048212" y="5377601"/>
            <a:ext cx="0" cy="3817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80808BB2-5B73-4A54-AD63-298B97D849CA}"/>
              </a:ext>
            </a:extLst>
          </p:cNvPr>
          <p:cNvSpPr txBox="1"/>
          <p:nvPr/>
        </p:nvSpPr>
        <p:spPr>
          <a:xfrm>
            <a:off x="2602416" y="5008269"/>
            <a:ext cx="891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sample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8" name="表格 7">
            <a:extLst>
              <a:ext uri="{FF2B5EF4-FFF2-40B4-BE49-F238E27FC236}">
                <a16:creationId xmlns:a16="http://schemas.microsoft.com/office/drawing/2014/main" id="{44841D0D-84EF-4596-8E82-C930581CD2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4174294"/>
              </p:ext>
            </p:extLst>
          </p:nvPr>
        </p:nvGraphicFramePr>
        <p:xfrm>
          <a:off x="250859" y="1483273"/>
          <a:ext cx="11800282" cy="1222375"/>
        </p:xfrm>
        <a:graphic>
          <a:graphicData uri="http://schemas.openxmlformats.org/drawingml/2006/table">
            <a:tbl>
              <a:tblPr/>
              <a:tblGrid>
                <a:gridCol w="835714">
                  <a:extLst>
                    <a:ext uri="{9D8B030D-6E8A-4147-A177-3AD203B41FA5}">
                      <a16:colId xmlns:a16="http://schemas.microsoft.com/office/drawing/2014/main" val="1120515178"/>
                    </a:ext>
                  </a:extLst>
                </a:gridCol>
                <a:gridCol w="835714">
                  <a:extLst>
                    <a:ext uri="{9D8B030D-6E8A-4147-A177-3AD203B41FA5}">
                      <a16:colId xmlns:a16="http://schemas.microsoft.com/office/drawing/2014/main" val="2062554884"/>
                    </a:ext>
                  </a:extLst>
                </a:gridCol>
                <a:gridCol w="835714">
                  <a:extLst>
                    <a:ext uri="{9D8B030D-6E8A-4147-A177-3AD203B41FA5}">
                      <a16:colId xmlns:a16="http://schemas.microsoft.com/office/drawing/2014/main" val="2606283650"/>
                    </a:ext>
                  </a:extLst>
                </a:gridCol>
                <a:gridCol w="835714">
                  <a:extLst>
                    <a:ext uri="{9D8B030D-6E8A-4147-A177-3AD203B41FA5}">
                      <a16:colId xmlns:a16="http://schemas.microsoft.com/office/drawing/2014/main" val="3368200091"/>
                    </a:ext>
                  </a:extLst>
                </a:gridCol>
                <a:gridCol w="835714">
                  <a:extLst>
                    <a:ext uri="{9D8B030D-6E8A-4147-A177-3AD203B41FA5}">
                      <a16:colId xmlns:a16="http://schemas.microsoft.com/office/drawing/2014/main" val="1325675218"/>
                    </a:ext>
                  </a:extLst>
                </a:gridCol>
                <a:gridCol w="835714">
                  <a:extLst>
                    <a:ext uri="{9D8B030D-6E8A-4147-A177-3AD203B41FA5}">
                      <a16:colId xmlns:a16="http://schemas.microsoft.com/office/drawing/2014/main" val="474055571"/>
                    </a:ext>
                  </a:extLst>
                </a:gridCol>
                <a:gridCol w="835714">
                  <a:extLst>
                    <a:ext uri="{9D8B030D-6E8A-4147-A177-3AD203B41FA5}">
                      <a16:colId xmlns:a16="http://schemas.microsoft.com/office/drawing/2014/main" val="722678761"/>
                    </a:ext>
                  </a:extLst>
                </a:gridCol>
                <a:gridCol w="835714">
                  <a:extLst>
                    <a:ext uri="{9D8B030D-6E8A-4147-A177-3AD203B41FA5}">
                      <a16:colId xmlns:a16="http://schemas.microsoft.com/office/drawing/2014/main" val="2496219900"/>
                    </a:ext>
                  </a:extLst>
                </a:gridCol>
                <a:gridCol w="835714">
                  <a:extLst>
                    <a:ext uri="{9D8B030D-6E8A-4147-A177-3AD203B41FA5}">
                      <a16:colId xmlns:a16="http://schemas.microsoft.com/office/drawing/2014/main" val="2921852258"/>
                    </a:ext>
                  </a:extLst>
                </a:gridCol>
                <a:gridCol w="835714">
                  <a:extLst>
                    <a:ext uri="{9D8B030D-6E8A-4147-A177-3AD203B41FA5}">
                      <a16:colId xmlns:a16="http://schemas.microsoft.com/office/drawing/2014/main" val="779081870"/>
                    </a:ext>
                  </a:extLst>
                </a:gridCol>
                <a:gridCol w="936000">
                  <a:extLst>
                    <a:ext uri="{9D8B030D-6E8A-4147-A177-3AD203B41FA5}">
                      <a16:colId xmlns:a16="http://schemas.microsoft.com/office/drawing/2014/main" val="3655051119"/>
                    </a:ext>
                  </a:extLst>
                </a:gridCol>
                <a:gridCol w="835714">
                  <a:extLst>
                    <a:ext uri="{9D8B030D-6E8A-4147-A177-3AD203B41FA5}">
                      <a16:colId xmlns:a16="http://schemas.microsoft.com/office/drawing/2014/main" val="1849016583"/>
                    </a:ext>
                  </a:extLst>
                </a:gridCol>
                <a:gridCol w="835714">
                  <a:extLst>
                    <a:ext uri="{9D8B030D-6E8A-4147-A177-3AD203B41FA5}">
                      <a16:colId xmlns:a16="http://schemas.microsoft.com/office/drawing/2014/main" val="3742330426"/>
                    </a:ext>
                  </a:extLst>
                </a:gridCol>
                <a:gridCol w="835714">
                  <a:extLst>
                    <a:ext uri="{9D8B030D-6E8A-4147-A177-3AD203B41FA5}">
                      <a16:colId xmlns:a16="http://schemas.microsoft.com/office/drawing/2014/main" val="5440785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slits [mm]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spot size [mm]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flux [1E+05 /s, 25kW]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RMS emittance [</a:t>
                      </a:r>
                      <a:r>
                        <a:rPr lang="en-US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pi.mm.mrad</a:t>
                      </a:r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]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pol-z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p [MeV/c]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330027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1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H-1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H-2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H-3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V-1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V-2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RMS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FWHM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sample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total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center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FWHM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6925731"/>
                  </a:ext>
                </a:extLst>
              </a:tr>
              <a:tr h="3549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Ø30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z=7900 width=±30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z=10700 width=±30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10.49*11.42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26*29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1.42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2.57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282*987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-0.94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28.62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1.88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8364274"/>
                  </a:ext>
                </a:extLst>
              </a:tr>
              <a:tr h="35496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Ø20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z=12250 width=±35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z=12400 width=±33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z=12850 width</a:t>
                      </a:r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</a:rPr>
                        <a:t>=±35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z=7900 width=±20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z=10700 width=±20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7.75*8.07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17*19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0.42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0.92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143*540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-0.96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28.62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等线" panose="02010600030101010101" pitchFamily="2" charset="-122"/>
                        </a:rPr>
                        <a:t>1.88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1769123"/>
                  </a:ext>
                </a:extLst>
              </a:tr>
            </a:tbl>
          </a:graphicData>
        </a:graphic>
      </p:graphicFrame>
      <p:sp>
        <p:nvSpPr>
          <p:cNvPr id="10" name="Rectangle 3">
            <a:extLst>
              <a:ext uri="{FF2B5EF4-FFF2-40B4-BE49-F238E27FC236}">
                <a16:creationId xmlns:a16="http://schemas.microsoft.com/office/drawing/2014/main" id="{999B988F-9214-47A1-84EF-EA68C70BF8FB}"/>
              </a:ext>
            </a:extLst>
          </p:cNvPr>
          <p:cNvSpPr/>
          <p:nvPr/>
        </p:nvSpPr>
        <p:spPr>
          <a:xfrm>
            <a:off x="0" y="329628"/>
            <a:ext cx="12192000" cy="866898"/>
          </a:xfrm>
          <a:prstGeom prst="rect">
            <a:avLst/>
          </a:prstGeom>
          <a:gradFill flip="none" rotWithShape="1">
            <a:gsLst>
              <a:gs pos="100000">
                <a:srgbClr val="4979AC">
                  <a:alpha val="32000"/>
                </a:srgbClr>
              </a:gs>
              <a:gs pos="100000">
                <a:srgbClr val="4979AC"/>
              </a:gs>
              <a:gs pos="0">
                <a:srgbClr val="1297A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F3BB9F9E-5198-4A98-85CC-A4F8C34A925B}"/>
              </a:ext>
            </a:extLst>
          </p:cNvPr>
          <p:cNvSpPr txBox="1"/>
          <p:nvPr/>
        </p:nvSpPr>
        <p:spPr>
          <a:xfrm>
            <a:off x="0" y="465095"/>
            <a:ext cx="826511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Vertical beamline beam spots &amp; envelopes</a:t>
            </a:r>
            <a:endParaRPr lang="en-SE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7FB428A3-BECF-4486-8B37-356B03EB3BF6}"/>
              </a:ext>
            </a:extLst>
          </p:cNvPr>
          <p:cNvSpPr/>
          <p:nvPr/>
        </p:nvSpPr>
        <p:spPr>
          <a:xfrm>
            <a:off x="9765437" y="372862"/>
            <a:ext cx="228570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 i="1" dirty="0">
                <a:ln w="0"/>
                <a:solidFill>
                  <a:srgbClr val="1D8FA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EMuS</a:t>
            </a:r>
            <a:endParaRPr lang="zh-CN" altLang="en-US" sz="4800" i="1" dirty="0">
              <a:ln w="0"/>
              <a:solidFill>
                <a:srgbClr val="1D8FA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2349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5AA4C2DB-74EA-4F7C-9E80-2381833D98FE}"/>
              </a:ext>
            </a:extLst>
          </p:cNvPr>
          <p:cNvSpPr/>
          <p:nvPr/>
        </p:nvSpPr>
        <p:spPr>
          <a:xfrm>
            <a:off x="0" y="329628"/>
            <a:ext cx="12192000" cy="866898"/>
          </a:xfrm>
          <a:prstGeom prst="rect">
            <a:avLst/>
          </a:prstGeom>
          <a:gradFill flip="none" rotWithShape="1">
            <a:gsLst>
              <a:gs pos="100000">
                <a:srgbClr val="4979AC">
                  <a:alpha val="32000"/>
                </a:srgbClr>
              </a:gs>
              <a:gs pos="100000">
                <a:srgbClr val="4979AC"/>
              </a:gs>
              <a:gs pos="0">
                <a:srgbClr val="1297A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27751607-D6EB-4958-8C7F-2D90F46A0C2B}"/>
              </a:ext>
            </a:extLst>
          </p:cNvPr>
          <p:cNvSpPr txBox="1"/>
          <p:nvPr/>
        </p:nvSpPr>
        <p:spPr>
          <a:xfrm>
            <a:off x="0" y="456217"/>
            <a:ext cx="802541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n-ea"/>
                <a:cs typeface="+mj-cs"/>
              </a:rPr>
              <a:t>Baseline horizontal lines / end stations</a:t>
            </a:r>
            <a:endParaRPr lang="en-SE" sz="3200" b="1" dirty="0">
              <a:solidFill>
                <a:schemeClr val="bg1"/>
              </a:solidFill>
              <a:latin typeface="+mn-ea"/>
              <a:cs typeface="+mj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D435107-B99A-4F7F-AEED-CA65912ADC0B}"/>
              </a:ext>
            </a:extLst>
          </p:cNvPr>
          <p:cNvSpPr/>
          <p:nvPr/>
        </p:nvSpPr>
        <p:spPr>
          <a:xfrm>
            <a:off x="9765437" y="372862"/>
            <a:ext cx="228570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 i="1" dirty="0">
                <a:ln w="0"/>
                <a:solidFill>
                  <a:srgbClr val="1D8FA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EMuS</a:t>
            </a:r>
            <a:endParaRPr lang="zh-CN" altLang="en-US" sz="4800" i="1" dirty="0">
              <a:ln w="0"/>
              <a:solidFill>
                <a:srgbClr val="1D8FA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F3AAEC8-8212-413B-8D23-1F21128EE94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3190391">
            <a:off x="2628140" y="1947146"/>
            <a:ext cx="6480000" cy="3226721"/>
          </a:xfrm>
          <a:prstGeom prst="rect">
            <a:avLst/>
          </a:prstGeom>
        </p:spPr>
      </p:pic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535CE4E8-1415-4E42-8795-7E6D57F415F2}"/>
              </a:ext>
            </a:extLst>
          </p:cNvPr>
          <p:cNvCxnSpPr>
            <a:cxnSpLocks/>
          </p:cNvCxnSpPr>
          <p:nvPr/>
        </p:nvCxnSpPr>
        <p:spPr>
          <a:xfrm>
            <a:off x="7714695" y="3834000"/>
            <a:ext cx="1159534" cy="452761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F17B7E8E-C222-4344-9E5D-D9B89AD44371}"/>
              </a:ext>
            </a:extLst>
          </p:cNvPr>
          <p:cNvSpPr txBox="1"/>
          <p:nvPr/>
        </p:nvSpPr>
        <p:spPr>
          <a:xfrm rot="1311097">
            <a:off x="8874230" y="4579724"/>
            <a:ext cx="2497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Decay muon beamlines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DF44A5F-5D2C-4F3C-9E40-678747B680C1}"/>
              </a:ext>
            </a:extLst>
          </p:cNvPr>
          <p:cNvSpPr txBox="1"/>
          <p:nvPr/>
        </p:nvSpPr>
        <p:spPr>
          <a:xfrm>
            <a:off x="5317724" y="6303146"/>
            <a:ext cx="1083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BS-SM3</a:t>
            </a:r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FE310DE-8D77-4C46-835A-7368F5E88410}"/>
              </a:ext>
            </a:extLst>
          </p:cNvPr>
          <p:cNvSpPr txBox="1"/>
          <p:nvPr/>
        </p:nvSpPr>
        <p:spPr>
          <a:xfrm>
            <a:off x="7911484" y="5594412"/>
            <a:ext cx="1083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BS-SM1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FE62C03-52D8-4288-A8E4-61AC4D92BD8C}"/>
              </a:ext>
            </a:extLst>
          </p:cNvPr>
          <p:cNvSpPr txBox="1"/>
          <p:nvPr/>
        </p:nvSpPr>
        <p:spPr>
          <a:xfrm>
            <a:off x="6862920" y="6417774"/>
            <a:ext cx="10830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BS-SM2</a:t>
            </a: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D5873BC4-001E-474D-ACAE-1447834016BE}"/>
              </a:ext>
            </a:extLst>
          </p:cNvPr>
          <p:cNvSpPr txBox="1"/>
          <p:nvPr/>
        </p:nvSpPr>
        <p:spPr>
          <a:xfrm>
            <a:off x="474955" y="1323115"/>
            <a:ext cx="29917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Calibri" panose="020F0502020204030204" pitchFamily="34" charset="0"/>
                <a:cs typeface="Calibri" panose="020F0502020204030204" pitchFamily="34" charset="0"/>
              </a:rPr>
              <a:t>Presentation by Yang Hong</a:t>
            </a:r>
            <a:endParaRPr lang="zh-CN" alt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667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880F11F1-DAA7-4F00-86E4-C6E7059F8B4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0829" y="4829659"/>
            <a:ext cx="2650312" cy="1969769"/>
          </a:xfrm>
          <a:prstGeom prst="rect">
            <a:avLst/>
          </a:prstGeom>
        </p:spPr>
      </p:pic>
      <p:sp>
        <p:nvSpPr>
          <p:cNvPr id="27" name="Rectangle 3">
            <a:extLst>
              <a:ext uri="{FF2B5EF4-FFF2-40B4-BE49-F238E27FC236}">
                <a16:creationId xmlns:a16="http://schemas.microsoft.com/office/drawing/2014/main" id="{04DC626D-5CC6-4A93-8F7B-163207778CAD}"/>
              </a:ext>
            </a:extLst>
          </p:cNvPr>
          <p:cNvSpPr/>
          <p:nvPr/>
        </p:nvSpPr>
        <p:spPr>
          <a:xfrm>
            <a:off x="0" y="311873"/>
            <a:ext cx="12192000" cy="866898"/>
          </a:xfrm>
          <a:prstGeom prst="rect">
            <a:avLst/>
          </a:prstGeom>
          <a:gradFill flip="none" rotWithShape="1">
            <a:gsLst>
              <a:gs pos="100000">
                <a:srgbClr val="4979AC">
                  <a:alpha val="32000"/>
                </a:srgbClr>
              </a:gs>
              <a:gs pos="100000">
                <a:srgbClr val="4979AC"/>
              </a:gs>
              <a:gs pos="0">
                <a:srgbClr val="1297A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A96C76B7-CDB8-4C8B-82B2-F92AB91D614E}"/>
              </a:ext>
            </a:extLst>
          </p:cNvPr>
          <p:cNvSpPr/>
          <p:nvPr/>
        </p:nvSpPr>
        <p:spPr>
          <a:xfrm>
            <a:off x="72083" y="4208015"/>
            <a:ext cx="4476484" cy="248572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048180F-8DEC-4168-B712-FFDC911C7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341" y="1966205"/>
            <a:ext cx="3703250" cy="2145141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A45EFAC-3527-422B-801D-C50694A85690}"/>
              </a:ext>
            </a:extLst>
          </p:cNvPr>
          <p:cNvSpPr txBox="1"/>
          <p:nvPr/>
        </p:nvSpPr>
        <p:spPr>
          <a:xfrm>
            <a:off x="390341" y="1684173"/>
            <a:ext cx="16121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surface muon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B08B539-05C8-4A0B-8FA7-41D812B3F29C}"/>
              </a:ext>
            </a:extLst>
          </p:cNvPr>
          <p:cNvSpPr txBox="1"/>
          <p:nvPr/>
        </p:nvSpPr>
        <p:spPr>
          <a:xfrm>
            <a:off x="264885" y="1266177"/>
            <a:ext cx="21144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Muon from accelerator</a:t>
            </a:r>
            <a:endParaRPr lang="zh-CN" altLang="en-US" sz="16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AD74AD0-736B-4942-A7C0-B61D215185A3}"/>
              </a:ext>
            </a:extLst>
          </p:cNvPr>
          <p:cNvSpPr txBox="1"/>
          <p:nvPr/>
        </p:nvSpPr>
        <p:spPr>
          <a:xfrm>
            <a:off x="4672854" y="1199295"/>
            <a:ext cx="48203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zh-CN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muSR</a:t>
            </a: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 (Muon Spin, Relaxation, Resonance...) technology based on the surface muon:</a:t>
            </a:r>
          </a:p>
          <a:p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Injecting surface muons into materials</a:t>
            </a:r>
            <a:endParaRPr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3BF7EA5-6F8E-4A2F-B4A0-71AE3E7AACB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4826" b="1"/>
          <a:stretch/>
        </p:blipFill>
        <p:spPr>
          <a:xfrm>
            <a:off x="4801151" y="2130055"/>
            <a:ext cx="4118807" cy="152829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F64A469-1B1A-48DC-8BEF-8BB67580CF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0817" y="1327542"/>
            <a:ext cx="1826141" cy="127127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C8B7D4E-BEBC-4F9C-B395-D022E8544A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6735" y="2778793"/>
            <a:ext cx="1820223" cy="1213482"/>
          </a:xfrm>
          <a:prstGeom prst="rect">
            <a:avLst/>
          </a:prstGeom>
        </p:spPr>
      </p:pic>
      <p:sp>
        <p:nvSpPr>
          <p:cNvPr id="13" name="文本框 2">
            <a:extLst>
              <a:ext uri="{FF2B5EF4-FFF2-40B4-BE49-F238E27FC236}">
                <a16:creationId xmlns:a16="http://schemas.microsoft.com/office/drawing/2014/main" id="{CD366A43-B1CB-4687-9FE0-D687DFCED6A4}"/>
              </a:ext>
            </a:extLst>
          </p:cNvPr>
          <p:cNvSpPr txBox="1"/>
          <p:nvPr/>
        </p:nvSpPr>
        <p:spPr>
          <a:xfrm>
            <a:off x="4937981" y="3931799"/>
            <a:ext cx="520643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SzPct val="75000"/>
              <a:buFont typeface="Wingdings" panose="05000000000000000000" pitchFamily="2" charset="2"/>
              <a:buChar char="p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various complex environments (high temperature, high pressure, strong magnetic field, etc.) </a:t>
            </a:r>
          </a:p>
          <a:p>
            <a:pPr marL="171450" indent="-171450">
              <a:buSzPct val="75000"/>
              <a:buFont typeface="Wingdings" panose="05000000000000000000" pitchFamily="2" charset="2"/>
              <a:buChar char="p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unique advantage in the research of neutron-absorbing materials</a:t>
            </a:r>
          </a:p>
          <a:p>
            <a:pPr marL="171450" indent="-171450">
              <a:buSzPct val="75000"/>
              <a:buFont typeface="Wingdings" panose="05000000000000000000" pitchFamily="2" charset="2"/>
              <a:buChar char="p"/>
            </a:pP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unique advantages in the research of external field-sensitive spin glass systems, heavy Fermi systems, and quasi-crystal systems (ZF-</a:t>
            </a:r>
            <a:r>
              <a:rPr lang="en-US" altLang="zh-CN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μSR</a:t>
            </a: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r>
              <a:rPr lang="en-US" altLang="zh-CN" sz="1400" b="1" dirty="0">
                <a:latin typeface="Calibri" panose="020F0502020204030204" pitchFamily="34" charset="0"/>
                <a:cs typeface="Calibri" panose="020F0502020204030204" pitchFamily="34" charset="0"/>
              </a:rPr>
              <a:t>It is widely used in local dynamic and static magnetic field measurement of magnetic materials, and it is a powerful supplement to neutron scattering technology.</a:t>
            </a:r>
            <a:endParaRPr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文本框 9">
            <a:extLst>
              <a:ext uri="{FF2B5EF4-FFF2-40B4-BE49-F238E27FC236}">
                <a16:creationId xmlns:a16="http://schemas.microsoft.com/office/drawing/2014/main" id="{6CC89B34-171A-45CD-B551-C8B555457867}"/>
              </a:ext>
            </a:extLst>
          </p:cNvPr>
          <p:cNvSpPr txBox="1"/>
          <p:nvPr/>
        </p:nvSpPr>
        <p:spPr>
          <a:xfrm>
            <a:off x="43415" y="5215715"/>
            <a:ext cx="1631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Calibri" panose="020F0502020204030204" pitchFamily="34" charset="0"/>
                <a:cs typeface="Calibri" panose="020F0502020204030204" pitchFamily="34" charset="0"/>
              </a:rPr>
              <a:t>International muon sources</a:t>
            </a:r>
          </a:p>
        </p:txBody>
      </p:sp>
      <p:sp>
        <p:nvSpPr>
          <p:cNvPr id="16" name="左大括号 10">
            <a:extLst>
              <a:ext uri="{FF2B5EF4-FFF2-40B4-BE49-F238E27FC236}">
                <a16:creationId xmlns:a16="http://schemas.microsoft.com/office/drawing/2014/main" id="{F3C90C88-4B95-463F-9CEF-5DBD14EC37CF}"/>
              </a:ext>
            </a:extLst>
          </p:cNvPr>
          <p:cNvSpPr/>
          <p:nvPr/>
        </p:nvSpPr>
        <p:spPr>
          <a:xfrm>
            <a:off x="1609270" y="4639018"/>
            <a:ext cx="87024" cy="1498662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文本框 11">
            <a:extLst>
              <a:ext uri="{FF2B5EF4-FFF2-40B4-BE49-F238E27FC236}">
                <a16:creationId xmlns:a16="http://schemas.microsoft.com/office/drawing/2014/main" id="{6CF6F7C0-0915-4D23-8CA6-8BFA4AEF26E6}"/>
              </a:ext>
            </a:extLst>
          </p:cNvPr>
          <p:cNvSpPr txBox="1"/>
          <p:nvPr/>
        </p:nvSpPr>
        <p:spPr>
          <a:xfrm>
            <a:off x="1643373" y="4605620"/>
            <a:ext cx="10358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Pulsed type</a:t>
            </a:r>
            <a:endParaRPr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文本框 12">
            <a:extLst>
              <a:ext uri="{FF2B5EF4-FFF2-40B4-BE49-F238E27FC236}">
                <a16:creationId xmlns:a16="http://schemas.microsoft.com/office/drawing/2014/main" id="{C42E9B61-8EFC-4984-BEF6-364847E06784}"/>
              </a:ext>
            </a:extLst>
          </p:cNvPr>
          <p:cNvSpPr txBox="1"/>
          <p:nvPr/>
        </p:nvSpPr>
        <p:spPr>
          <a:xfrm>
            <a:off x="1696295" y="5890518"/>
            <a:ext cx="1091294" cy="5181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Continuous-wave type</a:t>
            </a:r>
            <a:endParaRPr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左大括号 13">
            <a:extLst>
              <a:ext uri="{FF2B5EF4-FFF2-40B4-BE49-F238E27FC236}">
                <a16:creationId xmlns:a16="http://schemas.microsoft.com/office/drawing/2014/main" id="{99D6B2FC-A46C-4FA5-A52F-178CCAFE09B9}"/>
              </a:ext>
            </a:extLst>
          </p:cNvPr>
          <p:cNvSpPr/>
          <p:nvPr/>
        </p:nvSpPr>
        <p:spPr>
          <a:xfrm>
            <a:off x="2867778" y="4387960"/>
            <a:ext cx="66756" cy="705365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文本框 14">
            <a:extLst>
              <a:ext uri="{FF2B5EF4-FFF2-40B4-BE49-F238E27FC236}">
                <a16:creationId xmlns:a16="http://schemas.microsoft.com/office/drawing/2014/main" id="{4B05D384-8803-402B-AE15-FF7AFEDAEDDD}"/>
              </a:ext>
            </a:extLst>
          </p:cNvPr>
          <p:cNvSpPr txBox="1"/>
          <p:nvPr/>
        </p:nvSpPr>
        <p:spPr>
          <a:xfrm>
            <a:off x="2900438" y="4320411"/>
            <a:ext cx="4379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ISIS</a:t>
            </a:r>
            <a:endParaRPr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文本框 15">
            <a:extLst>
              <a:ext uri="{FF2B5EF4-FFF2-40B4-BE49-F238E27FC236}">
                <a16:creationId xmlns:a16="http://schemas.microsoft.com/office/drawing/2014/main" id="{9A88E903-EC6F-43F4-85CB-ECBD1CA0A2DD}"/>
              </a:ext>
            </a:extLst>
          </p:cNvPr>
          <p:cNvSpPr txBox="1"/>
          <p:nvPr/>
        </p:nvSpPr>
        <p:spPr>
          <a:xfrm>
            <a:off x="2873557" y="4901296"/>
            <a:ext cx="11813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J-PARC/MUSE</a:t>
            </a:r>
            <a:endParaRPr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左大括号 16">
            <a:extLst>
              <a:ext uri="{FF2B5EF4-FFF2-40B4-BE49-F238E27FC236}">
                <a16:creationId xmlns:a16="http://schemas.microsoft.com/office/drawing/2014/main" id="{1C22D041-9A25-4B69-964A-7B8E58938F96}"/>
              </a:ext>
            </a:extLst>
          </p:cNvPr>
          <p:cNvSpPr/>
          <p:nvPr/>
        </p:nvSpPr>
        <p:spPr>
          <a:xfrm>
            <a:off x="3087914" y="5703347"/>
            <a:ext cx="66756" cy="705365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文本框 17">
            <a:extLst>
              <a:ext uri="{FF2B5EF4-FFF2-40B4-BE49-F238E27FC236}">
                <a16:creationId xmlns:a16="http://schemas.microsoft.com/office/drawing/2014/main" id="{03CDFE64-98D6-4AB2-A4EA-4F4219720ED1}"/>
              </a:ext>
            </a:extLst>
          </p:cNvPr>
          <p:cNvSpPr txBox="1"/>
          <p:nvPr/>
        </p:nvSpPr>
        <p:spPr>
          <a:xfrm>
            <a:off x="3108949" y="5628907"/>
            <a:ext cx="14988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TRIUMF/CMMS</a:t>
            </a:r>
            <a:endParaRPr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文本框 18">
            <a:extLst>
              <a:ext uri="{FF2B5EF4-FFF2-40B4-BE49-F238E27FC236}">
                <a16:creationId xmlns:a16="http://schemas.microsoft.com/office/drawing/2014/main" id="{37C4E061-3A37-4A3A-A102-C9B338EEE654}"/>
              </a:ext>
            </a:extLst>
          </p:cNvPr>
          <p:cNvSpPr txBox="1"/>
          <p:nvPr/>
        </p:nvSpPr>
        <p:spPr>
          <a:xfrm>
            <a:off x="3101800" y="6222163"/>
            <a:ext cx="7360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PSI/</a:t>
            </a:r>
            <a:r>
              <a:rPr lang="en-US" altLang="zh-CN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SμS</a:t>
            </a:r>
            <a:endParaRPr lang="zh-CN" alt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7">
            <a:extLst>
              <a:ext uri="{FF2B5EF4-FFF2-40B4-BE49-F238E27FC236}">
                <a16:creationId xmlns:a16="http://schemas.microsoft.com/office/drawing/2014/main" id="{81744968-D9D7-483D-BF68-81C3E8290E5B}"/>
              </a:ext>
            </a:extLst>
          </p:cNvPr>
          <p:cNvSpPr txBox="1"/>
          <p:nvPr/>
        </p:nvSpPr>
        <p:spPr>
          <a:xfrm>
            <a:off x="0" y="438462"/>
            <a:ext cx="962457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Development Trend of International Muon Source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8AFE97BC-3E2E-489A-9C2E-73BBD0F6FB13}"/>
              </a:ext>
            </a:extLst>
          </p:cNvPr>
          <p:cNvSpPr/>
          <p:nvPr/>
        </p:nvSpPr>
        <p:spPr>
          <a:xfrm>
            <a:off x="9765437" y="372862"/>
            <a:ext cx="228570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 i="1" dirty="0">
                <a:ln w="0"/>
                <a:solidFill>
                  <a:srgbClr val="1D8FA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EMuS</a:t>
            </a:r>
            <a:endParaRPr lang="zh-CN" altLang="en-US" sz="4800" i="1" dirty="0">
              <a:ln w="0"/>
              <a:solidFill>
                <a:srgbClr val="1D8FA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6750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83F2FED1-F1A5-4D9D-9939-8E6C3EDA7F3D}"/>
              </a:ext>
            </a:extLst>
          </p:cNvPr>
          <p:cNvSpPr/>
          <p:nvPr/>
        </p:nvSpPr>
        <p:spPr>
          <a:xfrm>
            <a:off x="0" y="329628"/>
            <a:ext cx="12192000" cy="866898"/>
          </a:xfrm>
          <a:prstGeom prst="rect">
            <a:avLst/>
          </a:prstGeom>
          <a:gradFill flip="none" rotWithShape="1">
            <a:gsLst>
              <a:gs pos="100000">
                <a:srgbClr val="4979AC">
                  <a:alpha val="32000"/>
                </a:srgbClr>
              </a:gs>
              <a:gs pos="100000">
                <a:srgbClr val="4979AC"/>
              </a:gs>
              <a:gs pos="0">
                <a:srgbClr val="1297A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9C3AA038-CCC8-4F7E-8401-EBCC97A0392C}"/>
              </a:ext>
            </a:extLst>
          </p:cNvPr>
          <p:cNvSpPr txBox="1"/>
          <p:nvPr/>
        </p:nvSpPr>
        <p:spPr>
          <a:xfrm>
            <a:off x="0" y="456217"/>
            <a:ext cx="634538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n-ea"/>
                <a:cs typeface="+mj-cs"/>
              </a:rPr>
              <a:t>Summary</a:t>
            </a:r>
            <a:endParaRPr lang="en-SE" sz="3200" b="1" dirty="0">
              <a:solidFill>
                <a:schemeClr val="bg1"/>
              </a:solidFill>
              <a:latin typeface="+mn-ea"/>
              <a:cs typeface="+mj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9281C26A-788F-426C-9661-694FBF2EBDB4}"/>
              </a:ext>
            </a:extLst>
          </p:cNvPr>
          <p:cNvSpPr/>
          <p:nvPr/>
        </p:nvSpPr>
        <p:spPr>
          <a:xfrm>
            <a:off x="9765437" y="372862"/>
            <a:ext cx="228570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 i="1" dirty="0">
                <a:ln w="0"/>
                <a:solidFill>
                  <a:srgbClr val="1D8FA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EMuS</a:t>
            </a:r>
            <a:endParaRPr lang="zh-CN" altLang="en-US" sz="4800" i="1" dirty="0">
              <a:ln w="0"/>
              <a:solidFill>
                <a:srgbClr val="1D8FA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476E97F-7CF5-47E1-8AFB-F522D0FDFAB5}"/>
              </a:ext>
            </a:extLst>
          </p:cNvPr>
          <p:cNvSpPr txBox="1"/>
          <p:nvPr/>
        </p:nvSpPr>
        <p:spPr>
          <a:xfrm>
            <a:off x="1349406" y="2130641"/>
            <a:ext cx="933930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Calibri" panose="020F0502020204030204" pitchFamily="34" charset="0"/>
                <a:cs typeface="Calibri" panose="020F0502020204030204" pitchFamily="34" charset="0"/>
              </a:rPr>
              <a:t>Simplified scheme:</a:t>
            </a:r>
          </a:p>
          <a:p>
            <a:endParaRPr lang="en-US" altLang="zh-C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Both space splitting and time splitting have been employed in order to make full use of long target as well as two pulses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Four end stations could supply surface muons with the intensity of 2E+05 /s (25kW, except sm2a). The polarization could reach -0.9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SM1A&amp;SM2A will be constructed firstly</a:t>
            </a:r>
          </a:p>
          <a:p>
            <a:endParaRPr lang="en-US" altLang="zh-C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1600" b="1" dirty="0">
                <a:latin typeface="Calibri" panose="020F0502020204030204" pitchFamily="34" charset="0"/>
                <a:cs typeface="Calibri" panose="020F0502020204030204" pitchFamily="34" charset="0"/>
              </a:rPr>
              <a:t>Baseline scheme:</a:t>
            </a:r>
          </a:p>
          <a:p>
            <a:endParaRPr lang="en-US" altLang="zh-C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Vertical muon beamline: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The intensity of vertical beamline could reach ~1.5E+05 under 25kW proton beam with a thin target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The polarization could reach -0.95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134767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9C5A9430-772D-4866-A361-55C5D7D634EE}"/>
              </a:ext>
            </a:extLst>
          </p:cNvPr>
          <p:cNvSpPr txBox="1">
            <a:spLocks/>
          </p:cNvSpPr>
          <p:nvPr/>
        </p:nvSpPr>
        <p:spPr>
          <a:xfrm>
            <a:off x="1524000" y="2235200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Thank you</a:t>
            </a:r>
            <a:endParaRPr kumimoji="1"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98252F22-169B-42EF-9FC9-1CC580D918C2}"/>
              </a:ext>
            </a:extLst>
          </p:cNvPr>
          <p:cNvSpPr/>
          <p:nvPr/>
        </p:nvSpPr>
        <p:spPr>
          <a:xfrm>
            <a:off x="0" y="338506"/>
            <a:ext cx="12192000" cy="866898"/>
          </a:xfrm>
          <a:prstGeom prst="rect">
            <a:avLst/>
          </a:prstGeom>
          <a:gradFill flip="none" rotWithShape="1">
            <a:gsLst>
              <a:gs pos="100000">
                <a:srgbClr val="4979AC">
                  <a:alpha val="32000"/>
                </a:srgbClr>
              </a:gs>
              <a:gs pos="100000">
                <a:srgbClr val="4979AC"/>
              </a:gs>
              <a:gs pos="0">
                <a:srgbClr val="1297A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B01F828-B4AB-46A7-B34C-EF9291B699E5}"/>
              </a:ext>
            </a:extLst>
          </p:cNvPr>
          <p:cNvSpPr/>
          <p:nvPr/>
        </p:nvSpPr>
        <p:spPr>
          <a:xfrm>
            <a:off x="9765437" y="372862"/>
            <a:ext cx="228570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 i="1" dirty="0">
                <a:ln w="0"/>
                <a:solidFill>
                  <a:srgbClr val="1D8FA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EMuS</a:t>
            </a:r>
            <a:endParaRPr lang="zh-CN" altLang="en-US" sz="4800" i="1" dirty="0">
              <a:ln w="0"/>
              <a:solidFill>
                <a:srgbClr val="1D8FA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6934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E848BF3-7ACE-425B-9647-020D9D86D4AE}"/>
              </a:ext>
            </a:extLst>
          </p:cNvPr>
          <p:cNvSpPr/>
          <p:nvPr/>
        </p:nvSpPr>
        <p:spPr>
          <a:xfrm>
            <a:off x="0" y="329628"/>
            <a:ext cx="12192000" cy="866898"/>
          </a:xfrm>
          <a:prstGeom prst="rect">
            <a:avLst/>
          </a:prstGeom>
          <a:gradFill flip="none" rotWithShape="1">
            <a:gsLst>
              <a:gs pos="100000">
                <a:srgbClr val="4979AC">
                  <a:alpha val="32000"/>
                </a:srgbClr>
              </a:gs>
              <a:gs pos="100000">
                <a:srgbClr val="4979AC"/>
              </a:gs>
              <a:gs pos="0">
                <a:srgbClr val="1297A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2F214B91-A925-4428-B254-C3CEF7D6548B}"/>
              </a:ext>
            </a:extLst>
          </p:cNvPr>
          <p:cNvSpPr txBox="1"/>
          <p:nvPr/>
        </p:nvSpPr>
        <p:spPr>
          <a:xfrm>
            <a:off x="0" y="456217"/>
            <a:ext cx="634538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n-ea"/>
                <a:cs typeface="+mj-cs"/>
              </a:rPr>
              <a:t>backup</a:t>
            </a:r>
            <a:endParaRPr lang="en-SE" sz="3200" b="1" dirty="0">
              <a:solidFill>
                <a:schemeClr val="bg1"/>
              </a:solidFill>
              <a:latin typeface="+mn-ea"/>
              <a:cs typeface="+mj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53D2F10-C0D0-41F8-ABCB-11EE0796DA04}"/>
              </a:ext>
            </a:extLst>
          </p:cNvPr>
          <p:cNvSpPr/>
          <p:nvPr/>
        </p:nvSpPr>
        <p:spPr>
          <a:xfrm>
            <a:off x="9765437" y="372862"/>
            <a:ext cx="228570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 i="1" dirty="0">
                <a:ln w="0"/>
                <a:solidFill>
                  <a:srgbClr val="1D8FA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EMuS</a:t>
            </a:r>
            <a:endParaRPr lang="zh-CN" altLang="en-US" sz="4800" i="1" dirty="0">
              <a:ln w="0"/>
              <a:solidFill>
                <a:srgbClr val="1D8FA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2EB99FD-35D1-4BA5-9C61-0465E9D7C523}"/>
              </a:ext>
            </a:extLst>
          </p:cNvPr>
          <p:cNvSpPr txBox="1"/>
          <p:nvPr/>
        </p:nvSpPr>
        <p:spPr>
          <a:xfrm>
            <a:off x="849854" y="1602889"/>
            <a:ext cx="1901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SM1-momentum</a:t>
            </a:r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BEF76FD-D96C-4BB8-A518-5E665FB48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1017" y="1972221"/>
            <a:ext cx="6299731" cy="4595964"/>
          </a:xfrm>
          <a:prstGeom prst="rect">
            <a:avLst/>
          </a:prstGeom>
        </p:spPr>
      </p:pic>
      <p:sp>
        <p:nvSpPr>
          <p:cNvPr id="9" name="椭圆 8">
            <a:extLst>
              <a:ext uri="{FF2B5EF4-FFF2-40B4-BE49-F238E27FC236}">
                <a16:creationId xmlns:a16="http://schemas.microsoft.com/office/drawing/2014/main" id="{F3CEC357-C947-4643-B869-16E8E0D2D89B}"/>
              </a:ext>
            </a:extLst>
          </p:cNvPr>
          <p:cNvSpPr/>
          <p:nvPr/>
        </p:nvSpPr>
        <p:spPr>
          <a:xfrm>
            <a:off x="5960883" y="4751461"/>
            <a:ext cx="3167406" cy="168739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E4F7913F-94A1-4BDC-AF41-AA5FE6DE26F8}"/>
              </a:ext>
            </a:extLst>
          </p:cNvPr>
          <p:cNvCxnSpPr>
            <a:endCxn id="9" idx="7"/>
          </p:cNvCxnSpPr>
          <p:nvPr/>
        </p:nvCxnSpPr>
        <p:spPr>
          <a:xfrm flipH="1">
            <a:off x="8664433" y="3429000"/>
            <a:ext cx="1582503" cy="156957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文本框 10">
            <a:extLst>
              <a:ext uri="{FF2B5EF4-FFF2-40B4-BE49-F238E27FC236}">
                <a16:creationId xmlns:a16="http://schemas.microsoft.com/office/drawing/2014/main" id="{51088335-669B-4021-87C8-CA0B0DC1FDB8}"/>
              </a:ext>
            </a:extLst>
          </p:cNvPr>
          <p:cNvSpPr txBox="1"/>
          <p:nvPr/>
        </p:nvSpPr>
        <p:spPr>
          <a:xfrm>
            <a:off x="9852502" y="3104902"/>
            <a:ext cx="15167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latin typeface="Arial" panose="020B0604020202020204" pitchFamily="34" charset="0"/>
                <a:cs typeface="Arial" panose="020B0604020202020204" pitchFamily="34" charset="0"/>
              </a:rPr>
              <a:t>Cloud mu+</a:t>
            </a:r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168B7F71-2C8A-4BD7-8B11-95C04FF9B4D9}"/>
              </a:ext>
            </a:extLst>
          </p:cNvPr>
          <p:cNvCxnSpPr/>
          <p:nvPr/>
        </p:nvCxnSpPr>
        <p:spPr>
          <a:xfrm>
            <a:off x="5595455" y="4463648"/>
            <a:ext cx="53732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E611CDB4-AE9C-49E7-B8C0-E7FA9D661B32}"/>
              </a:ext>
            </a:extLst>
          </p:cNvPr>
          <p:cNvSpPr txBox="1"/>
          <p:nvPr/>
        </p:nvSpPr>
        <p:spPr>
          <a:xfrm>
            <a:off x="6208537" y="3505012"/>
            <a:ext cx="27462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 sz="2000" b="1" dirty="0"/>
              <a:t>Momentum bite: 13%</a:t>
            </a:r>
            <a:endParaRPr lang="zh-CN" altLang="en-US" sz="2000" b="1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DB8119D-CE97-4C62-A367-19A343264C9D}"/>
              </a:ext>
            </a:extLst>
          </p:cNvPr>
          <p:cNvSpPr txBox="1"/>
          <p:nvPr/>
        </p:nvSpPr>
        <p:spPr>
          <a:xfrm>
            <a:off x="2751337" y="1712252"/>
            <a:ext cx="3898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proportion cloud mu+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4F9DE622-D790-4EED-B70E-F68979F5E0F6}"/>
              </a:ext>
            </a:extLst>
          </p:cNvPr>
          <p:cNvSpPr txBox="1"/>
          <p:nvPr/>
        </p:nvSpPr>
        <p:spPr>
          <a:xfrm>
            <a:off x="6871820" y="1712252"/>
            <a:ext cx="45297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Wide range momentum spectrum</a:t>
            </a:r>
            <a:endParaRPr lang="zh-CN" alt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zh-CN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1059256B-74D8-41C5-B592-A1FF56A6E42E}"/>
              </a:ext>
            </a:extLst>
          </p:cNvPr>
          <p:cNvCxnSpPr/>
          <p:nvPr/>
        </p:nvCxnSpPr>
        <p:spPr>
          <a:xfrm flipH="1">
            <a:off x="5209029" y="4463648"/>
            <a:ext cx="47134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41191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E848BF3-7ACE-425B-9647-020D9D86D4AE}"/>
              </a:ext>
            </a:extLst>
          </p:cNvPr>
          <p:cNvSpPr/>
          <p:nvPr/>
        </p:nvSpPr>
        <p:spPr>
          <a:xfrm>
            <a:off x="0" y="329628"/>
            <a:ext cx="12192000" cy="866898"/>
          </a:xfrm>
          <a:prstGeom prst="rect">
            <a:avLst/>
          </a:prstGeom>
          <a:gradFill flip="none" rotWithShape="1">
            <a:gsLst>
              <a:gs pos="100000">
                <a:srgbClr val="4979AC">
                  <a:alpha val="32000"/>
                </a:srgbClr>
              </a:gs>
              <a:gs pos="100000">
                <a:srgbClr val="4979AC"/>
              </a:gs>
              <a:gs pos="0">
                <a:srgbClr val="1297A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2F214B91-A925-4428-B254-C3CEF7D6548B}"/>
              </a:ext>
            </a:extLst>
          </p:cNvPr>
          <p:cNvSpPr txBox="1"/>
          <p:nvPr/>
        </p:nvSpPr>
        <p:spPr>
          <a:xfrm>
            <a:off x="0" y="456217"/>
            <a:ext cx="634538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n-ea"/>
                <a:cs typeface="+mj-cs"/>
              </a:rPr>
              <a:t>backup</a:t>
            </a:r>
            <a:endParaRPr lang="en-SE" sz="3200" b="1" dirty="0">
              <a:solidFill>
                <a:schemeClr val="bg1"/>
              </a:solidFill>
              <a:latin typeface="+mn-ea"/>
              <a:cs typeface="+mj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53D2F10-C0D0-41F8-ABCB-11EE0796DA04}"/>
              </a:ext>
            </a:extLst>
          </p:cNvPr>
          <p:cNvSpPr/>
          <p:nvPr/>
        </p:nvSpPr>
        <p:spPr>
          <a:xfrm>
            <a:off x="9765437" y="372862"/>
            <a:ext cx="228570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 i="1" dirty="0">
                <a:ln w="0"/>
                <a:solidFill>
                  <a:srgbClr val="1D8FA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EMuS</a:t>
            </a:r>
            <a:endParaRPr lang="zh-CN" altLang="en-US" sz="4800" i="1" dirty="0">
              <a:ln w="0"/>
              <a:solidFill>
                <a:srgbClr val="1D8FA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" name="图片 6" descr="BB-SM1&amp;3">
            <a:extLst>
              <a:ext uri="{FF2B5EF4-FFF2-40B4-BE49-F238E27FC236}">
                <a16:creationId xmlns:a16="http://schemas.microsoft.com/office/drawing/2014/main" id="{A4BBEA5A-7488-45F9-BAF4-61C405A18C7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564" y="2644681"/>
            <a:ext cx="4566285" cy="3634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图片 7" descr="{B284B871-D09F-7110-9721-BA33BB3F4883}">
            <a:extLst>
              <a:ext uri="{FF2B5EF4-FFF2-40B4-BE49-F238E27FC236}">
                <a16:creationId xmlns:a16="http://schemas.microsoft.com/office/drawing/2014/main" id="{A042BBFD-D00D-49E4-8ED8-F0EA9B4558C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078" y="2122742"/>
            <a:ext cx="2689860" cy="440563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83E2B50-3CB4-4C19-9676-D0A83F3489E7}"/>
              </a:ext>
            </a:extLst>
          </p:cNvPr>
          <p:cNvSpPr txBox="1"/>
          <p:nvPr/>
        </p:nvSpPr>
        <p:spPr>
          <a:xfrm>
            <a:off x="849854" y="1602889"/>
            <a:ext cx="3459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SM1-Chromatic aberration effect</a:t>
            </a:r>
            <a:endParaRPr lang="zh-CN" altLang="en-US" dirty="0"/>
          </a:p>
        </p:txBody>
      </p:sp>
      <p:pic>
        <p:nvPicPr>
          <p:cNvPr id="10" name="图片 9" descr="U1ANVVGRM_Y)G)DQY%MUB}2">
            <a:extLst>
              <a:ext uri="{FF2B5EF4-FFF2-40B4-BE49-F238E27FC236}">
                <a16:creationId xmlns:a16="http://schemas.microsoft.com/office/drawing/2014/main" id="{A0A0E051-A072-46A7-BF29-B3DD45EDD922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670" y="2400430"/>
            <a:ext cx="2475865" cy="1798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41788C1-65AA-4892-ACDB-F18D9AC89D0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2100" y="4686183"/>
            <a:ext cx="2464435" cy="179895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箭头: 下 1">
            <a:extLst>
              <a:ext uri="{FF2B5EF4-FFF2-40B4-BE49-F238E27FC236}">
                <a16:creationId xmlns:a16="http://schemas.microsoft.com/office/drawing/2014/main" id="{EC1576F5-B6F7-4E0A-9A10-EB9FE355793B}"/>
              </a:ext>
            </a:extLst>
          </p:cNvPr>
          <p:cNvSpPr/>
          <p:nvPr/>
        </p:nvSpPr>
        <p:spPr>
          <a:xfrm>
            <a:off x="9854005" y="4325557"/>
            <a:ext cx="494851" cy="25720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27892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E848BF3-7ACE-425B-9647-020D9D86D4AE}"/>
              </a:ext>
            </a:extLst>
          </p:cNvPr>
          <p:cNvSpPr/>
          <p:nvPr/>
        </p:nvSpPr>
        <p:spPr>
          <a:xfrm>
            <a:off x="0" y="329628"/>
            <a:ext cx="12192000" cy="866898"/>
          </a:xfrm>
          <a:prstGeom prst="rect">
            <a:avLst/>
          </a:prstGeom>
          <a:gradFill flip="none" rotWithShape="1">
            <a:gsLst>
              <a:gs pos="100000">
                <a:srgbClr val="4979AC">
                  <a:alpha val="32000"/>
                </a:srgbClr>
              </a:gs>
              <a:gs pos="100000">
                <a:srgbClr val="4979AC"/>
              </a:gs>
              <a:gs pos="0">
                <a:srgbClr val="1297A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2F214B91-A925-4428-B254-C3CEF7D6548B}"/>
              </a:ext>
            </a:extLst>
          </p:cNvPr>
          <p:cNvSpPr txBox="1"/>
          <p:nvPr/>
        </p:nvSpPr>
        <p:spPr>
          <a:xfrm>
            <a:off x="0" y="456217"/>
            <a:ext cx="634538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n-ea"/>
                <a:cs typeface="+mj-cs"/>
              </a:rPr>
              <a:t>backup</a:t>
            </a:r>
            <a:endParaRPr lang="en-SE" sz="3200" b="1" dirty="0">
              <a:solidFill>
                <a:schemeClr val="bg1"/>
              </a:solidFill>
              <a:latin typeface="+mn-ea"/>
              <a:cs typeface="+mj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53D2F10-C0D0-41F8-ABCB-11EE0796DA04}"/>
              </a:ext>
            </a:extLst>
          </p:cNvPr>
          <p:cNvSpPr/>
          <p:nvPr/>
        </p:nvSpPr>
        <p:spPr>
          <a:xfrm>
            <a:off x="9765437" y="372862"/>
            <a:ext cx="228570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 i="1" dirty="0">
                <a:ln w="0"/>
                <a:solidFill>
                  <a:srgbClr val="1D8FA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EMuS</a:t>
            </a:r>
            <a:endParaRPr lang="zh-CN" altLang="en-US" sz="4800" i="1" dirty="0">
              <a:ln w="0"/>
              <a:solidFill>
                <a:srgbClr val="1D8FA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E5633223-8E72-43D5-BE76-7AC5DD594D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8214351"/>
              </p:ext>
            </p:extLst>
          </p:nvPr>
        </p:nvGraphicFramePr>
        <p:xfrm>
          <a:off x="1637404" y="1611676"/>
          <a:ext cx="9108000" cy="51206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28000">
                  <a:extLst>
                    <a:ext uri="{9D8B030D-6E8A-4147-A177-3AD203B41FA5}">
                      <a16:colId xmlns:a16="http://schemas.microsoft.com/office/drawing/2014/main" val="3108823057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53537766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1306661482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3170443354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3039572230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2771092041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3169058602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2297242621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3658800621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3593814485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870244851"/>
                    </a:ext>
                  </a:extLst>
                </a:gridCol>
              </a:tblGrid>
              <a:tr h="36195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束斑类型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rowSpan="2"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G4beamline</a:t>
                      </a:r>
                      <a:r>
                        <a:rPr lang="zh-CN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中准直器位置与大小</a:t>
                      </a: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[mm]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rowSpan="2"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2"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束斑性质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0709691"/>
                  </a:ext>
                </a:extLst>
              </a:tr>
              <a:tr h="3619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束斑大小</a:t>
                      </a: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[mm]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流强 </a:t>
                      </a: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(10</a:t>
                      </a:r>
                      <a:r>
                        <a:rPr lang="en-US" sz="1200" kern="1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μ</a:t>
                      </a:r>
                      <a:r>
                        <a:rPr lang="en-US" sz="1200" kern="1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/s)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极化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8999577"/>
                  </a:ext>
                </a:extLst>
              </a:tr>
              <a:tr h="3619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固定准直器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束斑</a:t>
                      </a: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RMS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束斑</a:t>
                      </a: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FWHM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总流强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圆内流强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正方形内流强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极化度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纯净度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42541171"/>
                  </a:ext>
                </a:extLst>
              </a:tr>
              <a:tr h="361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30*30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z=3300 x=210; z=3100 x=-220; z=3800 x=-225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z=3100 y=260 y=-290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z=1002.55 x=±50; z=1002.55 y=32 y=-68; z=3402.55 x=220 x=-230</a:t>
                      </a:r>
                      <a:r>
                        <a:rPr lang="zh-CN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；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11.8*10.5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30*28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5.7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3.2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3.8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-0.73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87%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115464080"/>
                  </a:ext>
                </a:extLst>
              </a:tr>
              <a:tr h="361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20*20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z=3300 x=205; z=3100 x=-212; z=3800 x=-225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z=3100 y=240 y=-270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z=1002.55 x=±50; z=1002.55 y=32 y=-68; z=3402.55 x=220 x=-230</a:t>
                      </a:r>
                      <a:r>
                        <a:rPr lang="zh-CN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；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8.72*8.84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22*22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2.6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-0.74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86%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79600632"/>
                  </a:ext>
                </a:extLst>
              </a:tr>
              <a:tr h="361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10*10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z=3100 x=-210 x=200; z=3300 x=205; z=3800 x=-225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z=3100 y=205 y=-241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z=1002.55 x=±50; z=1002.55 y=32 y=-68; z=3402.55 x=220 x=-230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6.1*7.7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10*12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0.63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0.14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0.18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-0.78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88%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436183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497001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E848BF3-7ACE-425B-9647-020D9D86D4AE}"/>
              </a:ext>
            </a:extLst>
          </p:cNvPr>
          <p:cNvSpPr/>
          <p:nvPr/>
        </p:nvSpPr>
        <p:spPr>
          <a:xfrm>
            <a:off x="0" y="329628"/>
            <a:ext cx="12192000" cy="866898"/>
          </a:xfrm>
          <a:prstGeom prst="rect">
            <a:avLst/>
          </a:prstGeom>
          <a:gradFill flip="none" rotWithShape="1">
            <a:gsLst>
              <a:gs pos="100000">
                <a:srgbClr val="4979AC">
                  <a:alpha val="32000"/>
                </a:srgbClr>
              </a:gs>
              <a:gs pos="100000">
                <a:srgbClr val="4979AC"/>
              </a:gs>
              <a:gs pos="0">
                <a:srgbClr val="1297A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2F214B91-A925-4428-B254-C3CEF7D6548B}"/>
              </a:ext>
            </a:extLst>
          </p:cNvPr>
          <p:cNvSpPr txBox="1"/>
          <p:nvPr/>
        </p:nvSpPr>
        <p:spPr>
          <a:xfrm>
            <a:off x="0" y="456217"/>
            <a:ext cx="634538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n-ea"/>
                <a:cs typeface="+mj-cs"/>
              </a:rPr>
              <a:t>backup</a:t>
            </a:r>
            <a:endParaRPr lang="en-SE" sz="3200" b="1" dirty="0">
              <a:solidFill>
                <a:schemeClr val="bg1"/>
              </a:solidFill>
              <a:latin typeface="+mn-ea"/>
              <a:cs typeface="+mj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53D2F10-C0D0-41F8-ABCB-11EE0796DA04}"/>
              </a:ext>
            </a:extLst>
          </p:cNvPr>
          <p:cNvSpPr/>
          <p:nvPr/>
        </p:nvSpPr>
        <p:spPr>
          <a:xfrm>
            <a:off x="9765437" y="372862"/>
            <a:ext cx="228570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 i="1" dirty="0">
                <a:ln w="0"/>
                <a:solidFill>
                  <a:srgbClr val="1D8FA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EMuS</a:t>
            </a:r>
            <a:endParaRPr lang="zh-CN" altLang="en-US" sz="4800" i="1" dirty="0">
              <a:ln w="0"/>
              <a:solidFill>
                <a:srgbClr val="1D8FA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" name="图片 6" descr="BS-SM2-sol">
            <a:extLst>
              <a:ext uri="{FF2B5EF4-FFF2-40B4-BE49-F238E27FC236}">
                <a16:creationId xmlns:a16="http://schemas.microsoft.com/office/drawing/2014/main" id="{917EF946-E49E-46BE-9141-073A573B17D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89" y="2710397"/>
            <a:ext cx="6402961" cy="3691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图片 7" descr="{0A01BC38-BAC4-EE35-6D39-49E53BDD99E0}">
            <a:extLst>
              <a:ext uri="{FF2B5EF4-FFF2-40B4-BE49-F238E27FC236}">
                <a16:creationId xmlns:a16="http://schemas.microsoft.com/office/drawing/2014/main" id="{48E022D5-07D4-4009-8D58-7A20181DDAF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350" y="2609569"/>
            <a:ext cx="4960359" cy="35098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493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E848BF3-7ACE-425B-9647-020D9D86D4AE}"/>
              </a:ext>
            </a:extLst>
          </p:cNvPr>
          <p:cNvSpPr/>
          <p:nvPr/>
        </p:nvSpPr>
        <p:spPr>
          <a:xfrm>
            <a:off x="0" y="329628"/>
            <a:ext cx="12192000" cy="866898"/>
          </a:xfrm>
          <a:prstGeom prst="rect">
            <a:avLst/>
          </a:prstGeom>
          <a:gradFill flip="none" rotWithShape="1">
            <a:gsLst>
              <a:gs pos="100000">
                <a:srgbClr val="4979AC">
                  <a:alpha val="32000"/>
                </a:srgbClr>
              </a:gs>
              <a:gs pos="100000">
                <a:srgbClr val="4979AC"/>
              </a:gs>
              <a:gs pos="0">
                <a:srgbClr val="1297A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2F214B91-A925-4428-B254-C3CEF7D6548B}"/>
              </a:ext>
            </a:extLst>
          </p:cNvPr>
          <p:cNvSpPr txBox="1"/>
          <p:nvPr/>
        </p:nvSpPr>
        <p:spPr>
          <a:xfrm>
            <a:off x="0" y="456217"/>
            <a:ext cx="634538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+mn-ea"/>
                <a:cs typeface="+mj-cs"/>
              </a:rPr>
              <a:t>backup</a:t>
            </a:r>
            <a:endParaRPr lang="en-SE" sz="3200" b="1" dirty="0">
              <a:solidFill>
                <a:schemeClr val="bg1"/>
              </a:solidFill>
              <a:latin typeface="+mn-ea"/>
              <a:cs typeface="+mj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53D2F10-C0D0-41F8-ABCB-11EE0796DA04}"/>
              </a:ext>
            </a:extLst>
          </p:cNvPr>
          <p:cNvSpPr/>
          <p:nvPr/>
        </p:nvSpPr>
        <p:spPr>
          <a:xfrm>
            <a:off x="9765437" y="372862"/>
            <a:ext cx="228570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 i="1" dirty="0">
                <a:ln w="0"/>
                <a:solidFill>
                  <a:srgbClr val="1D8FA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EMuS</a:t>
            </a:r>
            <a:endParaRPr lang="zh-CN" altLang="en-US" sz="4800" i="1" dirty="0">
              <a:ln w="0"/>
              <a:solidFill>
                <a:srgbClr val="1D8FA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70FC5D8D-25FE-4EEA-9E1C-00CB2C17A9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2511389"/>
              </p:ext>
            </p:extLst>
          </p:nvPr>
        </p:nvGraphicFramePr>
        <p:xfrm>
          <a:off x="2205381" y="1598752"/>
          <a:ext cx="8280000" cy="471542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28000">
                  <a:extLst>
                    <a:ext uri="{9D8B030D-6E8A-4147-A177-3AD203B41FA5}">
                      <a16:colId xmlns:a16="http://schemas.microsoft.com/office/drawing/2014/main" val="3825348236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830008633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833409826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79285157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1105497459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3376595857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204461921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1062439028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1343853763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2324186072"/>
                    </a:ext>
                  </a:extLst>
                </a:gridCol>
              </a:tblGrid>
              <a:tr h="114509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束斑类型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254" marR="57254" marT="0" marB="0" anchor="ctr"/>
                </a:tc>
                <a:tc rowSpan="2"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准直器位置及大小</a:t>
                      </a:r>
                      <a:r>
                        <a:rPr lang="en-US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(mm)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254" marR="57254" marT="0" marB="0" anchor="ctr"/>
                </a:tc>
                <a:tc rowSpan="2"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束斑性质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254" marR="57254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4137755"/>
                  </a:ext>
                </a:extLst>
              </a:tr>
              <a:tr h="114509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束斑尺寸</a:t>
                      </a: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(mm)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254" marR="57254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流强 </a:t>
                      </a: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(10</a:t>
                      </a:r>
                      <a:r>
                        <a:rPr lang="en-US" sz="1200" kern="1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μ</a:t>
                      </a:r>
                      <a:r>
                        <a:rPr lang="en-US" sz="1200" kern="100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/s)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254" marR="57254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RMS</a:t>
                      </a:r>
                      <a:r>
                        <a:rPr lang="zh-CN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发射度</a:t>
                      </a: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x*y(π·mm·mrad)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254" marR="57254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极化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254" marR="57254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358673"/>
                  </a:ext>
                </a:extLst>
              </a:tr>
              <a:tr h="458036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FWHM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RMS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总流强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圆内流强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254" marR="57254" marT="0" marB="0" anchor="ctr"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极化度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CN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纯净度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254" marR="57254" marT="0" marB="0" anchor="ctr"/>
                </a:tc>
                <a:extLst>
                  <a:ext uri="{0D108BD9-81ED-4DB2-BD59-A6C34878D82A}">
                    <a16:rowId xmlns:a16="http://schemas.microsoft.com/office/drawing/2014/main" val="802299645"/>
                  </a:ext>
                </a:extLst>
              </a:tr>
              <a:tr h="2290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phi25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26*22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12.75*12.60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7.6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3.1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890*888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-0.76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86.6%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254" marR="57254" marT="0" marB="0" anchor="ctr"/>
                </a:tc>
                <a:extLst>
                  <a:ext uri="{0D108BD9-81ED-4DB2-BD59-A6C34878D82A}">
                    <a16:rowId xmlns:a16="http://schemas.microsoft.com/office/drawing/2014/main" val="473911469"/>
                  </a:ext>
                </a:extLst>
              </a:tr>
              <a:tr h="11450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phi20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z=2000, -50&lt;x&lt;50;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z=6800, -50&lt;x&lt;50;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z=2550, x&gt;-10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z=2000, -50&lt;y&lt;50;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z=6800, -50&lt;y&lt;50;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20*18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7.79*7.15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1.4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454*392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-0.77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87.2%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254" marR="57254" marT="0" marB="0" anchor="ctr"/>
                </a:tc>
                <a:extLst>
                  <a:ext uri="{0D108BD9-81ED-4DB2-BD59-A6C34878D82A}">
                    <a16:rowId xmlns:a16="http://schemas.microsoft.com/office/drawing/2014/main" val="63326311"/>
                  </a:ext>
                </a:extLst>
              </a:tr>
              <a:tr h="11450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Phi15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z=2000, -30&lt;x&lt;30;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z=6800, -40&lt;x&lt;40;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z=2550, x&gt;-10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z=2000, -40&lt;y&lt;40;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z=6800, -40&lt;y&lt;40;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16*14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6.49*6.02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248*378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-0.78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88.4%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254" marR="57254" marT="0" marB="0" anchor="ctr"/>
                </a:tc>
                <a:extLst>
                  <a:ext uri="{0D108BD9-81ED-4DB2-BD59-A6C34878D82A}">
                    <a16:rowId xmlns:a16="http://schemas.microsoft.com/office/drawing/2014/main" val="4173479815"/>
                  </a:ext>
                </a:extLst>
              </a:tr>
              <a:tr h="114508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phi10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z=2000, -20&lt;x&lt;20;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z=6800, -40&lt;x&lt;40;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z=2550, x&gt;-10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z=2000, -30&lt;y&lt;30;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z=6800, -40&lt;y&lt;40;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10*10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6.50*4.78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209*171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-0.79</a:t>
                      </a:r>
                      <a:endParaRPr lang="zh-CN" sz="1200" kern="10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254" marR="57254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200" kern="1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89.5%</a:t>
                      </a:r>
                      <a:endParaRPr lang="zh-CN" sz="1200" kern="100" dirty="0">
                        <a:effectLst/>
                        <a:latin typeface="Arial" panose="020B0604020202020204" pitchFamily="34" charset="0"/>
                        <a:ea typeface="等线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57254" marR="57254" marT="0" marB="0" anchor="ctr"/>
                </a:tc>
                <a:extLst>
                  <a:ext uri="{0D108BD9-81ED-4DB2-BD59-A6C34878D82A}">
                    <a16:rowId xmlns:a16="http://schemas.microsoft.com/office/drawing/2014/main" val="6364348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3818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D187492-17EF-4FDD-ABF4-F3B56AEC40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6495"/>
            <a:ext cx="2868988" cy="336641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CAA0435-D163-4A8D-ADD8-9523C1957B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253" y="2886575"/>
            <a:ext cx="3231128" cy="377889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23196487-428C-4CFF-B630-EBDD3E3CAA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8" t="22689" r="40061" b="37744"/>
          <a:stretch/>
        </p:blipFill>
        <p:spPr>
          <a:xfrm>
            <a:off x="6618120" y="2718952"/>
            <a:ext cx="2206006" cy="411414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AF104F5-AE99-4D24-AD08-01AD476CC95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64" t="66259" r="15691" b="14736"/>
          <a:stretch/>
        </p:blipFill>
        <p:spPr>
          <a:xfrm>
            <a:off x="9096865" y="4085211"/>
            <a:ext cx="2978871" cy="1046375"/>
          </a:xfrm>
          <a:prstGeom prst="rect">
            <a:avLst/>
          </a:prstGeom>
        </p:spPr>
      </p:pic>
      <p:sp>
        <p:nvSpPr>
          <p:cNvPr id="8" name="左大括号 7">
            <a:extLst>
              <a:ext uri="{FF2B5EF4-FFF2-40B4-BE49-F238E27FC236}">
                <a16:creationId xmlns:a16="http://schemas.microsoft.com/office/drawing/2014/main" id="{1BAD6495-4B17-4F47-B7C7-DF4D4FA7CAAA}"/>
              </a:ext>
            </a:extLst>
          </p:cNvPr>
          <p:cNvSpPr/>
          <p:nvPr/>
        </p:nvSpPr>
        <p:spPr>
          <a:xfrm rot="5400000">
            <a:off x="2729029" y="918731"/>
            <a:ext cx="457830" cy="2266576"/>
          </a:xfrm>
          <a:prstGeom prst="leftBrace">
            <a:avLst>
              <a:gd name="adj1" fmla="val 59037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600"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DA934DE-754B-4865-A00A-D9A9D39E1114}"/>
              </a:ext>
            </a:extLst>
          </p:cNvPr>
          <p:cNvSpPr txBox="1"/>
          <p:nvPr/>
        </p:nvSpPr>
        <p:spPr>
          <a:xfrm>
            <a:off x="1539779" y="2349620"/>
            <a:ext cx="664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ISIS</a:t>
            </a:r>
            <a:endParaRPr lang="zh-CN" altLang="en-US" sz="1600" dirty="0"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69C4EDFE-8635-4FAE-B38E-8E76F7D2FE76}"/>
              </a:ext>
            </a:extLst>
          </p:cNvPr>
          <p:cNvSpPr txBox="1"/>
          <p:nvPr/>
        </p:nvSpPr>
        <p:spPr>
          <a:xfrm>
            <a:off x="3504697" y="2349620"/>
            <a:ext cx="1760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J-PARC/MUSE</a:t>
            </a:r>
            <a:endParaRPr lang="zh-CN" altLang="en-US" sz="1600" dirty="0"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1" name="左大括号 10">
            <a:extLst>
              <a:ext uri="{FF2B5EF4-FFF2-40B4-BE49-F238E27FC236}">
                <a16:creationId xmlns:a16="http://schemas.microsoft.com/office/drawing/2014/main" id="{4B20BEB9-8DA5-474F-A946-2AC008AA070B}"/>
              </a:ext>
            </a:extLst>
          </p:cNvPr>
          <p:cNvSpPr/>
          <p:nvPr/>
        </p:nvSpPr>
        <p:spPr>
          <a:xfrm rot="5400000">
            <a:off x="8754327" y="918731"/>
            <a:ext cx="457830" cy="2266576"/>
          </a:xfrm>
          <a:prstGeom prst="leftBrace">
            <a:avLst>
              <a:gd name="adj1" fmla="val 59037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600"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BB50C870-DB36-48E7-B1FD-6D20CF8FF60A}"/>
              </a:ext>
            </a:extLst>
          </p:cNvPr>
          <p:cNvSpPr txBox="1"/>
          <p:nvPr/>
        </p:nvSpPr>
        <p:spPr>
          <a:xfrm>
            <a:off x="7480236" y="2292707"/>
            <a:ext cx="10381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PSI/</a:t>
            </a:r>
            <a:r>
              <a:rPr lang="en-US" altLang="zh-CN" sz="1600" dirty="0" err="1"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SμS</a:t>
            </a:r>
            <a:endParaRPr lang="zh-CN" altLang="en-US" sz="1600" dirty="0"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5C510FD-D3D0-4912-91D4-E75F9D33BE68}"/>
              </a:ext>
            </a:extLst>
          </p:cNvPr>
          <p:cNvSpPr txBox="1"/>
          <p:nvPr/>
        </p:nvSpPr>
        <p:spPr>
          <a:xfrm>
            <a:off x="9733600" y="2292707"/>
            <a:ext cx="11429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TRIUMF</a:t>
            </a:r>
            <a:endParaRPr lang="zh-CN" altLang="en-US" sz="1600" dirty="0"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14" name="文本框 11">
            <a:extLst>
              <a:ext uri="{FF2B5EF4-FFF2-40B4-BE49-F238E27FC236}">
                <a16:creationId xmlns:a16="http://schemas.microsoft.com/office/drawing/2014/main" id="{A00CD950-329B-4E00-9AEF-75B331A33043}"/>
              </a:ext>
            </a:extLst>
          </p:cNvPr>
          <p:cNvSpPr txBox="1"/>
          <p:nvPr/>
        </p:nvSpPr>
        <p:spPr>
          <a:xfrm>
            <a:off x="2486470" y="1321177"/>
            <a:ext cx="11528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Pulsed type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文本框 12">
            <a:extLst>
              <a:ext uri="{FF2B5EF4-FFF2-40B4-BE49-F238E27FC236}">
                <a16:creationId xmlns:a16="http://schemas.microsoft.com/office/drawing/2014/main" id="{6B5CC42D-E332-4012-88D7-EAEBBA154F1E}"/>
              </a:ext>
            </a:extLst>
          </p:cNvPr>
          <p:cNvSpPr txBox="1"/>
          <p:nvPr/>
        </p:nvSpPr>
        <p:spPr>
          <a:xfrm>
            <a:off x="7963577" y="1321177"/>
            <a:ext cx="22665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Continuous-wave type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960A2A02-F387-464E-A771-3323DFC50935}"/>
              </a:ext>
            </a:extLst>
          </p:cNvPr>
          <p:cNvSpPr/>
          <p:nvPr/>
        </p:nvSpPr>
        <p:spPr>
          <a:xfrm>
            <a:off x="0" y="338506"/>
            <a:ext cx="12192000" cy="866898"/>
          </a:xfrm>
          <a:prstGeom prst="rect">
            <a:avLst/>
          </a:prstGeom>
          <a:gradFill flip="none" rotWithShape="1">
            <a:gsLst>
              <a:gs pos="100000">
                <a:srgbClr val="4979AC">
                  <a:alpha val="32000"/>
                </a:srgbClr>
              </a:gs>
              <a:gs pos="100000">
                <a:srgbClr val="4979AC"/>
              </a:gs>
              <a:gs pos="0">
                <a:srgbClr val="1297A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7">
            <a:extLst>
              <a:ext uri="{FF2B5EF4-FFF2-40B4-BE49-F238E27FC236}">
                <a16:creationId xmlns:a16="http://schemas.microsoft.com/office/drawing/2014/main" id="{D66CC53B-1E16-451B-8E11-271729167479}"/>
              </a:ext>
            </a:extLst>
          </p:cNvPr>
          <p:cNvSpPr txBox="1"/>
          <p:nvPr/>
        </p:nvSpPr>
        <p:spPr>
          <a:xfrm>
            <a:off x="0" y="438462"/>
            <a:ext cx="634538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International Muon Sources</a:t>
            </a:r>
            <a:endParaRPr lang="en-SE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41644F7F-5494-4BC8-898C-653B5531C1CE}"/>
              </a:ext>
            </a:extLst>
          </p:cNvPr>
          <p:cNvSpPr/>
          <p:nvPr/>
        </p:nvSpPr>
        <p:spPr>
          <a:xfrm>
            <a:off x="9765437" y="372862"/>
            <a:ext cx="228570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 i="1" dirty="0">
                <a:ln w="0"/>
                <a:solidFill>
                  <a:srgbClr val="1D8FA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  <a:cs typeface="Calibri" panose="020F0502020204030204" pitchFamily="34" charset="0"/>
              </a:rPr>
              <a:t>EMuS</a:t>
            </a:r>
            <a:endParaRPr lang="zh-CN" altLang="en-US" sz="4800" i="1" dirty="0">
              <a:ln w="0"/>
              <a:solidFill>
                <a:srgbClr val="1D8FA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97140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51A4162-7E4A-4B4E-A97C-A51426C487BF}"/>
              </a:ext>
            </a:extLst>
          </p:cNvPr>
          <p:cNvSpPr/>
          <p:nvPr/>
        </p:nvSpPr>
        <p:spPr>
          <a:xfrm>
            <a:off x="0" y="356261"/>
            <a:ext cx="12192000" cy="866898"/>
          </a:xfrm>
          <a:prstGeom prst="rect">
            <a:avLst/>
          </a:prstGeom>
          <a:gradFill flip="none" rotWithShape="1">
            <a:gsLst>
              <a:gs pos="100000">
                <a:srgbClr val="4979AC">
                  <a:alpha val="32000"/>
                </a:srgbClr>
              </a:gs>
              <a:gs pos="100000">
                <a:srgbClr val="4979AC"/>
              </a:gs>
              <a:gs pos="0">
                <a:srgbClr val="1297A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5CF78EC6-EC00-4F9F-A6E5-7F5BA3145D89}"/>
              </a:ext>
            </a:extLst>
          </p:cNvPr>
          <p:cNvSpPr txBox="1"/>
          <p:nvPr/>
        </p:nvSpPr>
        <p:spPr>
          <a:xfrm>
            <a:off x="0" y="465095"/>
            <a:ext cx="859358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+mn-ea"/>
                <a:cs typeface="+mj-cs"/>
              </a:rPr>
              <a:t>International surface muon beamlines</a:t>
            </a:r>
            <a:endParaRPr lang="en-SE" sz="3200" b="1" dirty="0">
              <a:solidFill>
                <a:schemeClr val="bg1"/>
              </a:solidFill>
              <a:latin typeface="+mn-ea"/>
              <a:cs typeface="+mj-cs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1DE77C9D-0A37-46BC-BB74-FED7EAF3E74A}"/>
              </a:ext>
            </a:extLst>
          </p:cNvPr>
          <p:cNvSpPr/>
          <p:nvPr/>
        </p:nvSpPr>
        <p:spPr>
          <a:xfrm>
            <a:off x="9765437" y="372862"/>
            <a:ext cx="228570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 i="1" dirty="0">
                <a:ln w="0"/>
                <a:solidFill>
                  <a:srgbClr val="1D8FA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EMuS</a:t>
            </a:r>
            <a:endParaRPr lang="zh-CN" altLang="en-US" sz="4800" i="1" dirty="0">
              <a:ln w="0"/>
              <a:solidFill>
                <a:srgbClr val="1D8FA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BCEA52B-F0CE-4121-B914-79A8DC1498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8441" y="1958739"/>
            <a:ext cx="8103023" cy="45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910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A3C2357-007B-47C3-9EE5-692BDB2C58AA}"/>
              </a:ext>
            </a:extLst>
          </p:cNvPr>
          <p:cNvSpPr/>
          <p:nvPr/>
        </p:nvSpPr>
        <p:spPr>
          <a:xfrm>
            <a:off x="0" y="302995"/>
            <a:ext cx="12192000" cy="866898"/>
          </a:xfrm>
          <a:prstGeom prst="rect">
            <a:avLst/>
          </a:prstGeom>
          <a:gradFill flip="none" rotWithShape="1">
            <a:gsLst>
              <a:gs pos="100000">
                <a:srgbClr val="4979AC">
                  <a:alpha val="32000"/>
                </a:srgbClr>
              </a:gs>
              <a:gs pos="100000">
                <a:srgbClr val="4979AC"/>
              </a:gs>
              <a:gs pos="0">
                <a:srgbClr val="1297A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>
              <a:solidFill>
                <a:schemeClr val="bg1"/>
              </a:solidFill>
            </a:endParaRPr>
          </a:p>
        </p:txBody>
      </p:sp>
      <p:sp>
        <p:nvSpPr>
          <p:cNvPr id="5" name="TextBox 7">
            <a:extLst>
              <a:ext uri="{FF2B5EF4-FFF2-40B4-BE49-F238E27FC236}">
                <a16:creationId xmlns:a16="http://schemas.microsoft.com/office/drawing/2014/main" id="{09B6C6B3-270C-490C-A839-70F27752F8BF}"/>
              </a:ext>
            </a:extLst>
          </p:cNvPr>
          <p:cNvSpPr txBox="1"/>
          <p:nvPr/>
        </p:nvSpPr>
        <p:spPr>
          <a:xfrm>
            <a:off x="0" y="465095"/>
            <a:ext cx="634538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EMuS surface muon beamlines</a:t>
            </a:r>
            <a:endParaRPr lang="en-SE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C6AB590-BA34-4381-9E62-8D058E05809B}"/>
              </a:ext>
            </a:extLst>
          </p:cNvPr>
          <p:cNvSpPr/>
          <p:nvPr/>
        </p:nvSpPr>
        <p:spPr>
          <a:xfrm>
            <a:off x="9765437" y="372862"/>
            <a:ext cx="228570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 i="1" dirty="0">
                <a:ln w="0"/>
                <a:solidFill>
                  <a:srgbClr val="1D8FA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EMuS</a:t>
            </a:r>
            <a:endParaRPr lang="zh-CN" altLang="en-US" sz="4800" i="1" dirty="0">
              <a:ln w="0"/>
              <a:solidFill>
                <a:srgbClr val="1D8FA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CC94624-BA86-46C7-946C-C6166742DB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3391" y="2725338"/>
            <a:ext cx="3900204" cy="39994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A1797D1-1D14-4BD5-8667-97F51646F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6043" y="2593538"/>
            <a:ext cx="3900203" cy="4131296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52F50456-106B-43A5-8938-1E2970B8EC76}"/>
              </a:ext>
            </a:extLst>
          </p:cNvPr>
          <p:cNvSpPr txBox="1"/>
          <p:nvPr/>
        </p:nvSpPr>
        <p:spPr>
          <a:xfrm>
            <a:off x="2402287" y="2095130"/>
            <a:ext cx="13035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Baby-scheme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07D3563B-5F65-4E4F-8CDF-00E38AB98F7F}"/>
              </a:ext>
            </a:extLst>
          </p:cNvPr>
          <p:cNvSpPr txBox="1"/>
          <p:nvPr/>
        </p:nvSpPr>
        <p:spPr>
          <a:xfrm>
            <a:off x="7668225" y="2096610"/>
            <a:ext cx="15792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Baseline-scheme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BDEFC92-13B3-4736-B4B1-72B628A66A88}"/>
              </a:ext>
            </a:extLst>
          </p:cNvPr>
          <p:cNvSpPr txBox="1"/>
          <p:nvPr/>
        </p:nvSpPr>
        <p:spPr>
          <a:xfrm>
            <a:off x="328474" y="1429305"/>
            <a:ext cx="44388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2 scenarios have been designed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AB44EA2F-91CF-4D1A-AB37-EEAF9789A999}"/>
              </a:ext>
            </a:extLst>
          </p:cNvPr>
          <p:cNvCxnSpPr/>
          <p:nvPr/>
        </p:nvCxnSpPr>
        <p:spPr>
          <a:xfrm>
            <a:off x="8034291" y="4429957"/>
            <a:ext cx="612559" cy="88776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8248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9C5A9430-772D-4866-A361-55C5D7D634EE}"/>
              </a:ext>
            </a:extLst>
          </p:cNvPr>
          <p:cNvSpPr txBox="1">
            <a:spLocks/>
          </p:cNvSpPr>
          <p:nvPr/>
        </p:nvSpPr>
        <p:spPr>
          <a:xfrm>
            <a:off x="1524000" y="2235200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kumimoji="1"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I.</a:t>
            </a:r>
            <a:r>
              <a:rPr kumimoji="1" lang="zh-CN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1"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Baby-scheme / Simplified-scheme</a:t>
            </a:r>
            <a:endParaRPr kumimoji="1"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98252F22-169B-42EF-9FC9-1CC580D918C2}"/>
              </a:ext>
            </a:extLst>
          </p:cNvPr>
          <p:cNvSpPr/>
          <p:nvPr/>
        </p:nvSpPr>
        <p:spPr>
          <a:xfrm>
            <a:off x="0" y="338506"/>
            <a:ext cx="12192000" cy="866898"/>
          </a:xfrm>
          <a:prstGeom prst="rect">
            <a:avLst/>
          </a:prstGeom>
          <a:gradFill flip="none" rotWithShape="1">
            <a:gsLst>
              <a:gs pos="100000">
                <a:srgbClr val="4979AC">
                  <a:alpha val="32000"/>
                </a:srgbClr>
              </a:gs>
              <a:gs pos="100000">
                <a:srgbClr val="4979AC"/>
              </a:gs>
              <a:gs pos="0">
                <a:srgbClr val="1297A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B01F828-B4AB-46A7-B34C-EF9291B699E5}"/>
              </a:ext>
            </a:extLst>
          </p:cNvPr>
          <p:cNvSpPr/>
          <p:nvPr/>
        </p:nvSpPr>
        <p:spPr>
          <a:xfrm>
            <a:off x="9765437" y="372862"/>
            <a:ext cx="228570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 i="1" dirty="0">
                <a:ln w="0"/>
                <a:solidFill>
                  <a:srgbClr val="1D8FA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EMuS</a:t>
            </a:r>
            <a:endParaRPr lang="zh-CN" altLang="en-US" sz="4800" i="1" dirty="0">
              <a:ln w="0"/>
              <a:solidFill>
                <a:srgbClr val="1D8FA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5093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2">
            <a:extLst>
              <a:ext uri="{FF2B5EF4-FFF2-40B4-BE49-F238E27FC236}">
                <a16:creationId xmlns:a16="http://schemas.microsoft.com/office/drawing/2014/main" id="{68445988-C22A-4192-AFAB-2DE461B72A7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54" y="3208004"/>
            <a:ext cx="2023582" cy="1406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BBE7F0C-75EB-4E96-A6C1-5DADC444F6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065" y="2700168"/>
            <a:ext cx="2498255" cy="24742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BF650D3-A17A-4DCA-90EF-0D094AF426E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26289" y="1676072"/>
            <a:ext cx="5265711" cy="4271533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68A41211-6D49-45F1-BEA2-3C446BD86FAF}"/>
              </a:ext>
            </a:extLst>
          </p:cNvPr>
          <p:cNvSpPr txBox="1"/>
          <p:nvPr/>
        </p:nvSpPr>
        <p:spPr>
          <a:xfrm>
            <a:off x="890369" y="1398788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2017-2018</a:t>
            </a:r>
            <a:endParaRPr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6D674AC-2B65-4D97-AAB1-9F59F1DCA7DE}"/>
              </a:ext>
            </a:extLst>
          </p:cNvPr>
          <p:cNvSpPr txBox="1"/>
          <p:nvPr/>
        </p:nvSpPr>
        <p:spPr>
          <a:xfrm>
            <a:off x="4597769" y="138888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2019</a:t>
            </a:r>
            <a:endParaRPr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7C48CFE-13AF-48E9-8E70-2F87D160B996}"/>
              </a:ext>
            </a:extLst>
          </p:cNvPr>
          <p:cNvSpPr txBox="1"/>
          <p:nvPr/>
        </p:nvSpPr>
        <p:spPr>
          <a:xfrm>
            <a:off x="8787763" y="139245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  <a:endParaRPr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071E7B47-F094-49E2-8294-D9FAA01ECB46}"/>
              </a:ext>
            </a:extLst>
          </p:cNvPr>
          <p:cNvCxnSpPr/>
          <p:nvPr/>
        </p:nvCxnSpPr>
        <p:spPr>
          <a:xfrm>
            <a:off x="3184264" y="1342727"/>
            <a:ext cx="0" cy="490746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8D277EE2-D4A5-47ED-9F04-91B314FBD8C3}"/>
              </a:ext>
            </a:extLst>
          </p:cNvPr>
          <p:cNvCxnSpPr/>
          <p:nvPr/>
        </p:nvCxnSpPr>
        <p:spPr>
          <a:xfrm>
            <a:off x="7037295" y="1342727"/>
            <a:ext cx="0" cy="4907466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3">
            <a:extLst>
              <a:ext uri="{FF2B5EF4-FFF2-40B4-BE49-F238E27FC236}">
                <a16:creationId xmlns:a16="http://schemas.microsoft.com/office/drawing/2014/main" id="{6805099F-DEE5-41B4-961D-0F211E14E529}"/>
              </a:ext>
            </a:extLst>
          </p:cNvPr>
          <p:cNvSpPr/>
          <p:nvPr/>
        </p:nvSpPr>
        <p:spPr>
          <a:xfrm>
            <a:off x="0" y="338506"/>
            <a:ext cx="12192000" cy="866898"/>
          </a:xfrm>
          <a:prstGeom prst="rect">
            <a:avLst/>
          </a:prstGeom>
          <a:gradFill flip="none" rotWithShape="1">
            <a:gsLst>
              <a:gs pos="100000">
                <a:srgbClr val="4979AC">
                  <a:alpha val="32000"/>
                </a:srgbClr>
              </a:gs>
              <a:gs pos="100000">
                <a:srgbClr val="4979AC"/>
              </a:gs>
              <a:gs pos="0">
                <a:srgbClr val="1297A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C6641A65-F42E-4713-9A2E-3271BD6299F5}"/>
              </a:ext>
            </a:extLst>
          </p:cNvPr>
          <p:cNvSpPr/>
          <p:nvPr/>
        </p:nvSpPr>
        <p:spPr>
          <a:xfrm>
            <a:off x="9765437" y="372862"/>
            <a:ext cx="228570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 i="1" dirty="0">
                <a:ln w="0"/>
                <a:solidFill>
                  <a:srgbClr val="1D8FA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EMuS</a:t>
            </a:r>
            <a:endParaRPr lang="zh-CN" altLang="en-US" sz="4800" i="1" dirty="0">
              <a:ln w="0"/>
              <a:solidFill>
                <a:srgbClr val="1D8FA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731A8467-173B-4AF3-8777-524DD491B0B5}"/>
              </a:ext>
            </a:extLst>
          </p:cNvPr>
          <p:cNvSpPr txBox="1"/>
          <p:nvPr/>
        </p:nvSpPr>
        <p:spPr>
          <a:xfrm>
            <a:off x="0" y="465095"/>
            <a:ext cx="634538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Development</a:t>
            </a:r>
            <a:endParaRPr lang="en-SE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369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C226482F-497A-4A7C-B9AC-43F9D325DF02}"/>
              </a:ext>
            </a:extLst>
          </p:cNvPr>
          <p:cNvSpPr txBox="1"/>
          <p:nvPr/>
        </p:nvSpPr>
        <p:spPr>
          <a:xfrm>
            <a:off x="683542" y="1304165"/>
            <a:ext cx="668492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24*24*2 (rotated 10 degrees) graphite target (2g/cm^3) has been employed</a:t>
            </a:r>
          </a:p>
          <a:p>
            <a:pPr marL="285750" indent="-285750">
              <a:buFont typeface="Wingdings" panose="05000000000000000000" pitchFamily="2" charset="2"/>
              <a:buChar char="p"/>
            </a:pPr>
            <a:endParaRPr lang="en-US" altLang="zh-C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The trunk beamline remain unchanged</a:t>
            </a:r>
          </a:p>
          <a:p>
            <a:pPr marL="285750" indent="-285750">
              <a:buFont typeface="Wingdings" panose="05000000000000000000" pitchFamily="2" charset="2"/>
              <a:buChar char="p"/>
            </a:pPr>
            <a:endParaRPr lang="en-US" altLang="zh-C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SM1 has been changed to obtain better phase spaces for “time splitting” (2.5m drift)</a:t>
            </a:r>
          </a:p>
          <a:p>
            <a:pPr marL="285750" indent="-285750">
              <a:buFont typeface="Wingdings" panose="05000000000000000000" pitchFamily="2" charset="2"/>
              <a:buChar char="p"/>
            </a:pPr>
            <a:endParaRPr lang="en-US" altLang="zh-C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Modular beamline is used as terminal line (doublet*2 for transmission and phase spaces + triplet*1 for focusing)</a:t>
            </a:r>
          </a:p>
          <a:p>
            <a:pPr marL="285750" indent="-285750">
              <a:buFont typeface="Wingdings" panose="05000000000000000000" pitchFamily="2" charset="2"/>
              <a:buChar char="p"/>
            </a:pPr>
            <a:endParaRPr lang="en-US" altLang="zh-CN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In SM2, the beam center deviates from the optical axis due to the “space splitting”, corrections are employed</a:t>
            </a: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6204EE0-C3E1-4EE9-BDB2-C6578EFF923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43314" y="1193091"/>
            <a:ext cx="6613842" cy="536513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7AF2DAD-BC78-434C-8915-FC3639286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905" y="4597374"/>
            <a:ext cx="3095047" cy="2207108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09F16B6B-AAE8-4974-9BAE-CA5BC487C095}"/>
              </a:ext>
            </a:extLst>
          </p:cNvPr>
          <p:cNvSpPr/>
          <p:nvPr/>
        </p:nvSpPr>
        <p:spPr>
          <a:xfrm>
            <a:off x="0" y="338506"/>
            <a:ext cx="12192000" cy="866898"/>
          </a:xfrm>
          <a:prstGeom prst="rect">
            <a:avLst/>
          </a:prstGeom>
          <a:gradFill flip="none" rotWithShape="1">
            <a:gsLst>
              <a:gs pos="100000">
                <a:srgbClr val="4979AC">
                  <a:alpha val="32000"/>
                </a:srgbClr>
              </a:gs>
              <a:gs pos="100000">
                <a:srgbClr val="4979AC"/>
              </a:gs>
              <a:gs pos="0">
                <a:srgbClr val="1297A2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E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FA9734B-E4ED-43F4-918F-70F793B01F24}"/>
              </a:ext>
            </a:extLst>
          </p:cNvPr>
          <p:cNvSpPr/>
          <p:nvPr/>
        </p:nvSpPr>
        <p:spPr>
          <a:xfrm>
            <a:off x="9765437" y="372862"/>
            <a:ext cx="2285704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zh-CN" sz="4800" i="1" dirty="0">
                <a:ln w="0"/>
                <a:solidFill>
                  <a:srgbClr val="1D8FA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EMuS</a:t>
            </a:r>
            <a:endParaRPr lang="zh-CN" altLang="en-US" sz="4800" i="1" dirty="0">
              <a:ln w="0"/>
              <a:solidFill>
                <a:srgbClr val="1D8FAF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1BE99A9A-BC80-404C-B52B-3E1630B4A1B8}"/>
              </a:ext>
            </a:extLst>
          </p:cNvPr>
          <p:cNvSpPr txBox="1"/>
          <p:nvPr/>
        </p:nvSpPr>
        <p:spPr>
          <a:xfrm>
            <a:off x="0" y="465095"/>
            <a:ext cx="634538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</a:t>
            </a:r>
            <a:endParaRPr lang="en-SE" sz="32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8363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蓝绿色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5130</TotalTime>
  <Words>1867</Words>
  <Application>Microsoft Office PowerPoint</Application>
  <PresentationFormat>宽屏</PresentationFormat>
  <Paragraphs>551</Paragraphs>
  <Slides>36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46" baseType="lpstr">
      <vt:lpstr>等线</vt:lpstr>
      <vt:lpstr>等线 Light</vt:lpstr>
      <vt:lpstr>微软雅黑</vt:lpstr>
      <vt:lpstr>Arial</vt:lpstr>
      <vt:lpstr>Arial Black</vt:lpstr>
      <vt:lpstr>Calibri</vt:lpstr>
      <vt:lpstr>Cambria Math</vt:lpstr>
      <vt:lpstr>Times New Roman</vt:lpstr>
      <vt:lpstr>Wingdings</vt:lpstr>
      <vt:lpstr>Office 主题​​</vt:lpstr>
      <vt:lpstr>The muon beamlines for the simplified scheme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EMuS 表面缪束线设计</dc:title>
  <dc:creator>Microsoft Office User</dc:creator>
  <cp:lastModifiedBy>周路平</cp:lastModifiedBy>
  <cp:revision>82</cp:revision>
  <dcterms:created xsi:type="dcterms:W3CDTF">2020-12-07T06:50:19Z</dcterms:created>
  <dcterms:modified xsi:type="dcterms:W3CDTF">2020-12-11T16:25:43Z</dcterms:modified>
</cp:coreProperties>
</file>