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319" r:id="rId3"/>
    <p:sldId id="320" r:id="rId4"/>
    <p:sldId id="321" r:id="rId5"/>
    <p:sldId id="299" r:id="rId6"/>
    <p:sldId id="301" r:id="rId7"/>
    <p:sldId id="261" r:id="rId8"/>
    <p:sldId id="303" r:id="rId9"/>
    <p:sldId id="304" r:id="rId10"/>
    <p:sldId id="305" r:id="rId11"/>
    <p:sldId id="316" r:id="rId12"/>
    <p:sldId id="306" r:id="rId13"/>
    <p:sldId id="322" r:id="rId14"/>
    <p:sldId id="323" r:id="rId15"/>
    <p:sldId id="315" r:id="rId16"/>
    <p:sldId id="279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EFF5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1712" autoAdjust="0"/>
  </p:normalViewPr>
  <p:slideViewPr>
    <p:cSldViewPr snapToGrid="0">
      <p:cViewPr varScale="1">
        <p:scale>
          <a:sx n="147" d="100"/>
          <a:sy n="147" d="100"/>
        </p:scale>
        <p:origin x="215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EF06E-2231-4595-B874-704B3236F41F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BBD7E-323A-43E0-87E4-F72BDB9D58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12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Negative</a:t>
            </a:r>
            <a:r>
              <a:rPr lang="en-US" altLang="zh-CN" baseline="0" dirty="0" smtClean="0"/>
              <a:t> hydrogen 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BD7E-323A-43E0-87E4-F72BDB9D581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12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EE9396EC-C6BA-4B58-9395-97276E84E9C4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5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96EC-C6BA-4B58-9395-97276E84E9C4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69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96EC-C6BA-4B58-9395-97276E84E9C4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16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96EC-C6BA-4B58-9395-97276E84E9C4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35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96EC-C6BA-4B58-9395-97276E84E9C4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41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96EC-C6BA-4B58-9395-97276E84E9C4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36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96EC-C6BA-4B58-9395-97276E84E9C4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25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96EC-C6BA-4B58-9395-97276E84E9C4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65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96EC-C6BA-4B58-9395-97276E84E9C4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63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96EC-C6BA-4B58-9395-97276E84E9C4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54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EE9396EC-C6BA-4B58-9395-97276E84E9C4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602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EE9396EC-C6BA-4B58-9395-97276E84E9C4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97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Layout for the HEPEA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2628" y="4191924"/>
            <a:ext cx="7433261" cy="164592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Speaker</a:t>
            </a:r>
            <a:r>
              <a:rPr lang="zh-CN" altLang="en-US" dirty="0" smtClean="0"/>
              <a:t>：</a:t>
            </a:r>
            <a:r>
              <a:rPr lang="en-US" altLang="zh-CN" dirty="0" smtClean="0"/>
              <a:t>Jing </a:t>
            </a:r>
            <a:r>
              <a:rPr lang="en-US" altLang="zh-CN" dirty="0" err="1" smtClean="0"/>
              <a:t>Hantao</a:t>
            </a:r>
            <a:endParaRPr lang="en-US" altLang="zh-CN" dirty="0" smtClean="0"/>
          </a:p>
          <a:p>
            <a:r>
              <a:rPr lang="en-US" altLang="zh-CN" dirty="0"/>
              <a:t>Institute of High Energy Physics, Chinese Academy of Sciences (</a:t>
            </a:r>
            <a:r>
              <a:rPr lang="en-US" altLang="zh-CN" dirty="0" smtClean="0"/>
              <a:t>CAS)</a:t>
            </a:r>
          </a:p>
          <a:p>
            <a:r>
              <a:rPr lang="en-US" altLang="zh-CN" dirty="0" smtClean="0"/>
              <a:t>Spallation </a:t>
            </a:r>
            <a:r>
              <a:rPr lang="en-US" altLang="zh-CN" dirty="0"/>
              <a:t>Neutron Source Science </a:t>
            </a:r>
            <a:r>
              <a:rPr lang="en-US" altLang="zh-CN" dirty="0" smtClean="0"/>
              <a:t>Center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 smtClean="0"/>
          </a:p>
          <a:p>
            <a:r>
              <a:rPr lang="en-US" altLang="zh-CN" dirty="0" smtClean="0"/>
              <a:t>2020-12-12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59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5353" y="44402"/>
            <a:ext cx="8079581" cy="1658198"/>
          </a:xfrm>
        </p:spPr>
        <p:txBody>
          <a:bodyPr/>
          <a:lstStyle/>
          <a:p>
            <a:r>
              <a:rPr lang="en-US" altLang="zh-CN" dirty="0" smtClean="0"/>
              <a:t>Ventilation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2055" y="1396197"/>
            <a:ext cx="4261089" cy="4351338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Extended tunnel</a:t>
            </a:r>
          </a:p>
          <a:p>
            <a:pPr marL="174625" indent="0">
              <a:buClr>
                <a:srgbClr val="00B050"/>
              </a:buClr>
              <a:buNone/>
            </a:pPr>
            <a:r>
              <a:rPr lang="en-US" altLang="zh-CN" sz="2000" dirty="0" smtClean="0"/>
              <a:t>Same to operation mode of RTBT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Exp. hall</a:t>
            </a:r>
          </a:p>
          <a:p>
            <a:pPr marL="174625" indent="0">
              <a:buClr>
                <a:srgbClr val="00B050"/>
              </a:buClr>
              <a:buNone/>
            </a:pPr>
            <a:r>
              <a:rPr lang="en-US" altLang="zh-CN" sz="2000" dirty="0" smtClean="0"/>
              <a:t>No activated air and loop with a period of 2 hour</a:t>
            </a:r>
          </a:p>
          <a:p>
            <a:pPr marL="174625" indent="0">
              <a:buNone/>
            </a:pPr>
            <a:r>
              <a:rPr lang="en-US" altLang="zh-CN" sz="2000" dirty="0" smtClean="0"/>
              <a:t>Independent air condition</a:t>
            </a:r>
          </a:p>
          <a:p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425364" y="5010525"/>
            <a:ext cx="81408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Parameter of ventilation: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Tunnel and experimental hall:</a:t>
            </a:r>
          </a:p>
          <a:p>
            <a:r>
              <a:rPr lang="zh-CN" altLang="en-US" dirty="0" smtClean="0">
                <a:solidFill>
                  <a:srgbClr val="0000FF"/>
                </a:solidFill>
              </a:rPr>
              <a:t>         </a:t>
            </a:r>
            <a:r>
              <a:rPr lang="en-US" altLang="zh-CN" dirty="0" smtClean="0">
                <a:solidFill>
                  <a:srgbClr val="0000FF"/>
                </a:solidFill>
              </a:rPr>
              <a:t>Environment temperature and humidity: </a:t>
            </a:r>
            <a:r>
              <a:rPr lang="en-US" altLang="zh-CN" dirty="0">
                <a:solidFill>
                  <a:srgbClr val="0000FF"/>
                </a:solidFill>
              </a:rPr>
              <a:t>25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±2</a:t>
            </a:r>
            <a:r>
              <a:rPr lang="en-US" altLang="zh-CN" dirty="0">
                <a:solidFill>
                  <a:srgbClr val="0000FF"/>
                </a:solidFill>
              </a:rPr>
              <a:t> degree and 65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±5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Electronics and DAQ system:</a:t>
            </a:r>
          </a:p>
          <a:p>
            <a:r>
              <a:rPr lang="zh-CN" altLang="en-US" dirty="0" smtClean="0">
                <a:solidFill>
                  <a:srgbClr val="0000FF"/>
                </a:solidFill>
              </a:rPr>
              <a:t>         </a:t>
            </a:r>
            <a:r>
              <a:rPr lang="en-US" altLang="zh-CN" dirty="0" smtClean="0">
                <a:solidFill>
                  <a:srgbClr val="0000FF"/>
                </a:solidFill>
              </a:rPr>
              <a:t>Environment temperature and humidity: 23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±2</a:t>
            </a:r>
            <a:r>
              <a:rPr lang="en-US" altLang="zh-CN" dirty="0" smtClean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degree and 65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±5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143" y="939635"/>
            <a:ext cx="4538819" cy="411874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162012" y="1597117"/>
            <a:ext cx="1709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Extended tunnel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490099" y="3924673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Exp. hall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574552" y="4321373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Exp. building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906352" y="3387200"/>
            <a:ext cx="12003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Common</a:t>
            </a:r>
          </a:p>
          <a:p>
            <a:r>
              <a:rPr lang="en-US" altLang="zh-CN" dirty="0" smtClean="0"/>
              <a:t>Equipment</a:t>
            </a:r>
          </a:p>
          <a:p>
            <a:r>
              <a:rPr lang="en-US" altLang="zh-CN" dirty="0" smtClean="0"/>
              <a:t>hall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29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94406" y="418168"/>
            <a:ext cx="7448529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/>
              <a:t>Cryogenic system</a:t>
            </a:r>
            <a:endParaRPr lang="zh-CN" altLang="en-US" sz="3200" b="1" dirty="0" smtClean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229600" y="6524625"/>
            <a:ext cx="303213" cy="180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61F50E0-F3B4-4681-9C66-AE36DFA5694F}" type="slidenum">
              <a:rPr lang="en-US" altLang="zh-CN" sz="900">
                <a:solidFill>
                  <a:srgbClr val="4D5E68"/>
                </a:solidFill>
                <a:latin typeface="Impact" panose="020B0806030902050204" pitchFamily="34" charset="0"/>
              </a:rPr>
              <a:pPr/>
              <a:t>11</a:t>
            </a:fld>
            <a:endParaRPr lang="en-US" altLang="zh-CN" sz="90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1303338" y="1484313"/>
            <a:ext cx="185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71" y="2411595"/>
            <a:ext cx="6323162" cy="42065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69085" y="4986738"/>
            <a:ext cx="3472810" cy="95410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High-pressure He gas tank</a:t>
            </a:r>
          </a:p>
          <a:p>
            <a:r>
              <a:rPr lang="en-US" altLang="zh-CN" dirty="0" smtClean="0"/>
              <a:t>Compressor &amp; Oil </a:t>
            </a:r>
            <a:r>
              <a:rPr lang="en-US" altLang="zh-CN" dirty="0"/>
              <a:t>r</a:t>
            </a:r>
            <a:r>
              <a:rPr lang="en-US" altLang="zh-CN" dirty="0" smtClean="0"/>
              <a:t>emoving device</a:t>
            </a:r>
          </a:p>
          <a:p>
            <a:pPr algn="ctr"/>
            <a:r>
              <a:rPr lang="en-US" altLang="zh-CN" sz="2000" b="1" dirty="0" smtClean="0"/>
              <a:t>Cryogenic hall</a:t>
            </a:r>
            <a:endParaRPr lang="zh-CN" altLang="en-US" sz="2000" b="1" dirty="0"/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2388346" y="4293200"/>
            <a:ext cx="1004336" cy="79638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626556" y="2564171"/>
            <a:ext cx="2213043" cy="67710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Cold box &amp; He Dewar</a:t>
            </a:r>
          </a:p>
          <a:p>
            <a:pPr algn="ctr"/>
            <a:r>
              <a:rPr lang="en-US" altLang="zh-CN" sz="2000" b="1" dirty="0" smtClean="0"/>
              <a:t>Cryogenic platform</a:t>
            </a:r>
            <a:endParaRPr lang="zh-CN" altLang="en-US" sz="2000" b="1" dirty="0"/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4559058" y="3157268"/>
            <a:ext cx="1246519" cy="113593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2141" y="947779"/>
            <a:ext cx="88938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chemeClr val="tx1"/>
              </a:buClr>
              <a:buFontTx/>
              <a:buChar char="•"/>
              <a:defRPr/>
            </a:pPr>
            <a:r>
              <a:rPr lang="en-US" altLang="zh-CN" sz="2000" b="1" dirty="0"/>
              <a:t>Cryogenic </a:t>
            </a:r>
            <a:r>
              <a:rPr lang="en-US" altLang="zh-CN" sz="2000" b="1" dirty="0" smtClean="0"/>
              <a:t>hall with area of 60 </a:t>
            </a:r>
            <a:r>
              <a:rPr lang="en-US" altLang="zh-CN" sz="2000" b="1" dirty="0" smtClean="0"/>
              <a:t>m</a:t>
            </a:r>
            <a:r>
              <a:rPr lang="en-US" altLang="zh-CN" sz="2000" b="1" baseline="30000" dirty="0" smtClean="0"/>
              <a:t>2</a:t>
            </a:r>
            <a:r>
              <a:rPr lang="zh-CN" altLang="en-US" sz="2000" b="1" dirty="0" smtClean="0"/>
              <a:t>：</a:t>
            </a:r>
            <a:r>
              <a:rPr lang="en-US" altLang="zh-CN" sz="2000" b="1" dirty="0" smtClean="0"/>
              <a:t>high-pressure </a:t>
            </a:r>
            <a:r>
              <a:rPr lang="en-US" altLang="zh-CN" sz="2000" b="1" dirty="0"/>
              <a:t>He gas </a:t>
            </a:r>
            <a:r>
              <a:rPr lang="en-US" altLang="zh-CN" sz="2000" b="1" dirty="0" smtClean="0"/>
              <a:t>tank, compressor, </a:t>
            </a:r>
            <a:r>
              <a:rPr lang="en-US" altLang="zh-CN" sz="2000" b="1" dirty="0"/>
              <a:t>Oil </a:t>
            </a:r>
            <a:r>
              <a:rPr lang="en-US" altLang="zh-CN" sz="2000" b="1" dirty="0" smtClean="0"/>
              <a:t>removing device</a:t>
            </a:r>
          </a:p>
          <a:p>
            <a:pPr marL="342900" indent="-342900" eaLnBrk="0" hangingPunct="0">
              <a:buClr>
                <a:schemeClr val="tx1"/>
              </a:buClr>
              <a:buFontTx/>
              <a:buChar char="•"/>
              <a:defRPr/>
            </a:pPr>
            <a:r>
              <a:rPr lang="en-US" altLang="zh-CN" sz="2000" b="1" dirty="0" smtClean="0"/>
              <a:t>A platform with 40m</a:t>
            </a:r>
            <a:r>
              <a:rPr lang="en-US" altLang="zh-CN" sz="2000" b="1" baseline="30000" dirty="0" smtClean="0"/>
              <a:t>2 </a:t>
            </a:r>
            <a:r>
              <a:rPr lang="en-US" altLang="zh-CN" sz="2000" b="1" dirty="0"/>
              <a:t>for Cold box &amp; He </a:t>
            </a:r>
            <a:r>
              <a:rPr lang="en-US" altLang="zh-CN" sz="2000" b="1" dirty="0" smtClean="0"/>
              <a:t>Dewar</a:t>
            </a:r>
          </a:p>
          <a:p>
            <a:pPr marL="342900" indent="-342900" eaLnBrk="0" hangingPunct="0">
              <a:buClr>
                <a:schemeClr val="tx1"/>
              </a:buClr>
              <a:buFontTx/>
              <a:buChar char="•"/>
              <a:defRPr/>
            </a:pPr>
            <a:r>
              <a:rPr lang="en-US" altLang="zh-CN" sz="2000" b="1" dirty="0" smtClean="0"/>
              <a:t>Liquid He surrounding by 80 k </a:t>
            </a:r>
            <a:r>
              <a:rPr lang="en-US" altLang="zh-CN" sz="2000" b="1" dirty="0"/>
              <a:t>He gas is </a:t>
            </a:r>
            <a:r>
              <a:rPr lang="en-US" altLang="zh-CN" sz="2000" b="1" dirty="0" smtClean="0"/>
              <a:t>sent to SC cryogenic box</a:t>
            </a:r>
            <a:endParaRPr lang="en-US" altLang="zh-CN" sz="2000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161647" y="2536790"/>
            <a:ext cx="22833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Cryogenic boxes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Target station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Straight section 1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/>
              <a:t>Straight section </a:t>
            </a:r>
            <a:r>
              <a:rPr lang="en-US" altLang="zh-CN" sz="2000" b="1" dirty="0" smtClean="0"/>
              <a:t>2</a:t>
            </a:r>
            <a:endParaRPr lang="en-US" altLang="zh-CN" sz="2000" b="1" dirty="0"/>
          </a:p>
          <a:p>
            <a:endParaRPr lang="zh-CN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0049" y="2744258"/>
            <a:ext cx="8379883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Radiation shielding and protection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416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2918" y="37608"/>
            <a:ext cx="8079581" cy="1658198"/>
          </a:xfrm>
        </p:spPr>
        <p:txBody>
          <a:bodyPr/>
          <a:lstStyle/>
          <a:p>
            <a:r>
              <a:rPr lang="en-US" altLang="zh-CN" dirty="0" smtClean="0"/>
              <a:t>Target area and dump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245" y="2025987"/>
            <a:ext cx="3486520" cy="3059173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5259" y="2674279"/>
            <a:ext cx="3486521" cy="1762589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33" y="5696486"/>
            <a:ext cx="6734298" cy="70431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51706" y="43796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kern="0" dirty="0" smtClean="0">
                <a:latin typeface="Times New Roman" panose="02020603050405020304" pitchFamily="18" charset="0"/>
              </a:rPr>
              <a:t>Shielding limited value: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kern="0" dirty="0" smtClean="0">
                <a:latin typeface="Times New Roman" panose="02020603050405020304" pitchFamily="18" charset="0"/>
              </a:rPr>
              <a:t>&lt;1mSv/h (30cm from surface of equipment) after 4 hours with 100 days operation.</a:t>
            </a:r>
            <a:endParaRPr lang="en-US" altLang="zh-CN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kern="0" dirty="0" smtClean="0">
                <a:latin typeface="Times New Roman" panose="02020603050405020304" pitchFamily="18" charset="0"/>
              </a:rPr>
              <a:t>&lt;2.5 </a:t>
            </a:r>
            <a:r>
              <a:rPr lang="en-US" altLang="zh-CN" kern="0" dirty="0" err="1" smtClean="0">
                <a:latin typeface="Times New Roman" panose="02020603050405020304" pitchFamily="18" charset="0"/>
              </a:rPr>
              <a:t>μSv</a:t>
            </a:r>
            <a:r>
              <a:rPr lang="en-US" altLang="zh-CN" kern="0" dirty="0" smtClean="0">
                <a:latin typeface="Times New Roman" panose="02020603050405020304" pitchFamily="18" charset="0"/>
              </a:rPr>
              <a:t>/h in experimental hall</a:t>
            </a:r>
            <a:endParaRPr lang="zh-CN" altLang="en-US" dirty="0"/>
          </a:p>
        </p:txBody>
      </p:sp>
      <p:pic>
        <p:nvPicPr>
          <p:cNvPr id="8" name="图片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60" y="1329316"/>
            <a:ext cx="3784217" cy="293788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752493" y="6216133"/>
            <a:ext cx="165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mSv</a:t>
            </a:r>
            <a:r>
              <a:rPr lang="en-US" altLang="zh-CN" dirty="0" smtClean="0"/>
              <a:t>/h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1408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885543" cy="1658198"/>
          </a:xfrm>
        </p:spPr>
        <p:txBody>
          <a:bodyPr/>
          <a:lstStyle/>
          <a:p>
            <a:r>
              <a:rPr lang="en-US" altLang="zh-CN" dirty="0" smtClean="0"/>
              <a:t>Radiation shielding for baby scheme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" y="1993393"/>
            <a:ext cx="3748271" cy="3082699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4" y="1993393"/>
            <a:ext cx="4088790" cy="3211653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5427662"/>
            <a:ext cx="8079581" cy="98486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455877" y="6227857"/>
            <a:ext cx="165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mSv</a:t>
            </a:r>
            <a:r>
              <a:rPr lang="en-US" altLang="zh-CN" dirty="0" smtClean="0"/>
              <a:t>/h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035962" y="5187284"/>
            <a:ext cx="4199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About 3m thickness </a:t>
            </a:r>
            <a:r>
              <a:rPr lang="en-US" altLang="zh-CN" dirty="0" smtClean="0"/>
              <a:t>for front shielding wall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982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DD26931-9D34-41EA-B85B-48DA75B643AA}" type="slidenum">
              <a:rPr lang="en-US" altLang="zh-CN" sz="900">
                <a:solidFill>
                  <a:srgbClr val="4D5E68"/>
                </a:solidFill>
                <a:latin typeface="Impact" panose="020B0806030902050204" pitchFamily="34" charset="0"/>
              </a:rPr>
              <a:pPr/>
              <a:t>15</a:t>
            </a:fld>
            <a:endParaRPr lang="en-US" altLang="zh-CN" sz="90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5123" name="标题 1"/>
          <p:cNvSpPr>
            <a:spLocks noGrp="1"/>
          </p:cNvSpPr>
          <p:nvPr>
            <p:ph type="title"/>
          </p:nvPr>
        </p:nvSpPr>
        <p:spPr>
          <a:xfrm>
            <a:off x="179388" y="532647"/>
            <a:ext cx="6248400" cy="457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sz="4000" dirty="0" smtClean="0"/>
              <a:t>Shielding for baseline</a:t>
            </a:r>
            <a:endParaRPr lang="zh-CN" altLang="en-US" sz="4000" dirty="0"/>
          </a:p>
        </p:txBody>
      </p:sp>
      <p:pic>
        <p:nvPicPr>
          <p:cNvPr id="5124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436688"/>
            <a:ext cx="279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080000"/>
            <a:ext cx="43354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65263"/>
            <a:ext cx="25749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9688"/>
            <a:ext cx="41402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文本框 9"/>
          <p:cNvSpPr txBox="1">
            <a:spLocks noChangeArrowheads="1"/>
          </p:cNvSpPr>
          <p:nvPr/>
        </p:nvSpPr>
        <p:spPr bwMode="auto">
          <a:xfrm>
            <a:off x="95009" y="5864225"/>
            <a:ext cx="54553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 smtClean="0"/>
              <a:t>Dose-EQ after 4 hours with 100 days operation(</a:t>
            </a:r>
            <a:r>
              <a:rPr lang="en-US" altLang="zh-CN" sz="1600" dirty="0" err="1" smtClean="0"/>
              <a:t>mSv</a:t>
            </a:r>
            <a:r>
              <a:rPr lang="en-US" altLang="zh-CN" sz="1600" dirty="0" smtClean="0"/>
              <a:t>/h</a:t>
            </a:r>
            <a:r>
              <a:rPr lang="zh-CN" altLang="en-US" sz="1600" dirty="0"/>
              <a:t>）</a:t>
            </a:r>
          </a:p>
        </p:txBody>
      </p:sp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5580063" y="5892800"/>
            <a:ext cx="27061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 smtClean="0"/>
              <a:t>Prompt dose-EQ</a:t>
            </a:r>
            <a:r>
              <a:rPr lang="zh-CN" altLang="en-US" sz="1600" dirty="0" smtClean="0"/>
              <a:t>（</a:t>
            </a:r>
            <a:r>
              <a:rPr lang="en-US" altLang="zh-CN" sz="1600" dirty="0" err="1"/>
              <a:t>mSv</a:t>
            </a:r>
            <a:r>
              <a:rPr lang="en-US" altLang="zh-CN" sz="1600" dirty="0"/>
              <a:t>/h</a:t>
            </a:r>
            <a:r>
              <a:rPr lang="zh-CN" altLang="en-US" sz="1600" dirty="0"/>
              <a:t>）</a:t>
            </a:r>
          </a:p>
        </p:txBody>
      </p:sp>
      <p:sp>
        <p:nvSpPr>
          <p:cNvPr id="5130" name="文本框 1"/>
          <p:cNvSpPr txBox="1">
            <a:spLocks noChangeArrowheads="1"/>
          </p:cNvSpPr>
          <p:nvPr/>
        </p:nvSpPr>
        <p:spPr bwMode="auto">
          <a:xfrm>
            <a:off x="2843213" y="1465263"/>
            <a:ext cx="3097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dirty="0" smtClean="0"/>
              <a:t>About 1.6-m thickness of the divided </a:t>
            </a:r>
            <a:r>
              <a:rPr lang="en-US" altLang="zh-CN" sz="1800" dirty="0" smtClean="0"/>
              <a:t>wall on right side;</a:t>
            </a:r>
          </a:p>
        </p:txBody>
      </p:sp>
    </p:spTree>
    <p:extLst>
      <p:ext uri="{BB962C8B-B14F-4D97-AF65-F5344CB8AC3E}">
        <p14:creationId xmlns:p14="http://schemas.microsoft.com/office/powerpoint/2010/main" val="12710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7327" y="269780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b="1" dirty="0" smtClean="0"/>
              <a:t>Thanks</a:t>
            </a:r>
            <a:endParaRPr lang="zh-CN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026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6765" y="82098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5993" y="1096282"/>
            <a:ext cx="78867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3200" dirty="0" smtClean="0"/>
              <a:t>Layout of High-energy Proton Experimental Area </a:t>
            </a:r>
            <a:r>
              <a:rPr lang="en-US" altLang="zh-CN" sz="3200" dirty="0"/>
              <a:t>(HPEA</a:t>
            </a:r>
            <a:r>
              <a:rPr lang="en-US" altLang="zh-CN" sz="3200" dirty="0" smtClean="0"/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200" dirty="0" smtClean="0"/>
              <a:t>Infrastructure and room allocation </a:t>
            </a:r>
            <a:r>
              <a:rPr lang="en-US" altLang="zh-CN" sz="3200" dirty="0"/>
              <a:t>in HPEA</a:t>
            </a:r>
            <a:endParaRPr lang="en-US" altLang="zh-CN" sz="32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200" dirty="0" smtClean="0"/>
              <a:t>Radiation shielding  for HPEA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200" dirty="0" smtClean="0"/>
              <a:t>Common </a:t>
            </a:r>
            <a:r>
              <a:rPr lang="en-US" altLang="zh-CN" sz="3200" dirty="0" err="1" smtClean="0"/>
              <a:t>facililties</a:t>
            </a:r>
            <a:r>
              <a:rPr lang="en-US" altLang="zh-CN" sz="3200" dirty="0" smtClean="0"/>
              <a:t> and conditions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44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907" y="91842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Bird’s view of CSNS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83" y="1381690"/>
            <a:ext cx="7224760" cy="3792719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>
            <a:off x="5159829" y="1524000"/>
            <a:ext cx="2625175" cy="3553750"/>
          </a:xfrm>
          <a:custGeom>
            <a:avLst/>
            <a:gdLst>
              <a:gd name="connsiteX0" fmla="*/ 43542 w 2547257"/>
              <a:gd name="connsiteY0" fmla="*/ 10886 h 3233057"/>
              <a:gd name="connsiteX1" fmla="*/ 947057 w 2547257"/>
              <a:gd name="connsiteY1" fmla="*/ 2198914 h 3233057"/>
              <a:gd name="connsiteX2" fmla="*/ 0 w 2547257"/>
              <a:gd name="connsiteY2" fmla="*/ 2242457 h 3233057"/>
              <a:gd name="connsiteX3" fmla="*/ 141514 w 2547257"/>
              <a:gd name="connsiteY3" fmla="*/ 3233057 h 3233057"/>
              <a:gd name="connsiteX4" fmla="*/ 2547257 w 2547257"/>
              <a:gd name="connsiteY4" fmla="*/ 3058886 h 3233057"/>
              <a:gd name="connsiteX5" fmla="*/ 849085 w 2547257"/>
              <a:gd name="connsiteY5" fmla="*/ 0 h 3233057"/>
              <a:gd name="connsiteX6" fmla="*/ 43542 w 2547257"/>
              <a:gd name="connsiteY6" fmla="*/ 10886 h 323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257" h="3233057">
                <a:moveTo>
                  <a:pt x="43542" y="10886"/>
                </a:moveTo>
                <a:lnTo>
                  <a:pt x="947057" y="2198914"/>
                </a:lnTo>
                <a:lnTo>
                  <a:pt x="0" y="2242457"/>
                </a:lnTo>
                <a:lnTo>
                  <a:pt x="141514" y="3233057"/>
                </a:lnTo>
                <a:lnTo>
                  <a:pt x="2547257" y="3058886"/>
                </a:lnTo>
                <a:lnTo>
                  <a:pt x="849085" y="0"/>
                </a:lnTo>
                <a:lnTo>
                  <a:pt x="43542" y="1088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36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508907" y="2002971"/>
            <a:ext cx="2699768" cy="2716167"/>
          </a:xfrm>
          <a:custGeom>
            <a:avLst/>
            <a:gdLst>
              <a:gd name="connsiteX0" fmla="*/ 1164771 w 2318657"/>
              <a:gd name="connsiteY0" fmla="*/ 0 h 2873829"/>
              <a:gd name="connsiteX1" fmla="*/ 2013857 w 2318657"/>
              <a:gd name="connsiteY1" fmla="*/ 54429 h 2873829"/>
              <a:gd name="connsiteX2" fmla="*/ 1796142 w 2318657"/>
              <a:gd name="connsiteY2" fmla="*/ 1186543 h 2873829"/>
              <a:gd name="connsiteX3" fmla="*/ 2318657 w 2318657"/>
              <a:gd name="connsiteY3" fmla="*/ 1273629 h 2873829"/>
              <a:gd name="connsiteX4" fmla="*/ 2198914 w 2318657"/>
              <a:gd name="connsiteY4" fmla="*/ 2873829 h 2873829"/>
              <a:gd name="connsiteX5" fmla="*/ 0 w 2318657"/>
              <a:gd name="connsiteY5" fmla="*/ 2764972 h 2873829"/>
              <a:gd name="connsiteX6" fmla="*/ 1164771 w 2318657"/>
              <a:gd name="connsiteY6" fmla="*/ 0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8657" h="2873829">
                <a:moveTo>
                  <a:pt x="1164771" y="0"/>
                </a:moveTo>
                <a:lnTo>
                  <a:pt x="2013857" y="54429"/>
                </a:lnTo>
                <a:lnTo>
                  <a:pt x="1796142" y="1186543"/>
                </a:lnTo>
                <a:lnTo>
                  <a:pt x="2318657" y="1273629"/>
                </a:lnTo>
                <a:lnTo>
                  <a:pt x="2198914" y="2873829"/>
                </a:lnTo>
                <a:lnTo>
                  <a:pt x="0" y="2764972"/>
                </a:lnTo>
                <a:lnTo>
                  <a:pt x="1164771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标注 13"/>
          <p:cNvSpPr/>
          <p:nvPr/>
        </p:nvSpPr>
        <p:spPr>
          <a:xfrm>
            <a:off x="7294442" y="2634426"/>
            <a:ext cx="1492087" cy="399810"/>
          </a:xfrm>
          <a:prstGeom prst="wedgeRectCallout">
            <a:avLst>
              <a:gd name="adj1" fmla="val -100665"/>
              <a:gd name="adj2" fmla="val 72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Auxiliary area </a:t>
            </a:r>
            <a:endParaRPr lang="zh-CN" altLang="en-US" dirty="0"/>
          </a:p>
        </p:txBody>
      </p:sp>
      <p:sp>
        <p:nvSpPr>
          <p:cNvPr id="15" name="矩形标注 14"/>
          <p:cNvSpPr/>
          <p:nvPr/>
        </p:nvSpPr>
        <p:spPr>
          <a:xfrm>
            <a:off x="818112" y="1244157"/>
            <a:ext cx="1492087" cy="375162"/>
          </a:xfrm>
          <a:prstGeom prst="wedgeRectCallout">
            <a:avLst>
              <a:gd name="adj1" fmla="val 63996"/>
              <a:gd name="adj2" fmla="val 226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Office </a:t>
            </a:r>
            <a:r>
              <a:rPr lang="en-US" altLang="zh-CN" dirty="0"/>
              <a:t>area </a:t>
            </a:r>
            <a:endParaRPr lang="zh-CN" altLang="en-US" dirty="0"/>
          </a:p>
        </p:txBody>
      </p:sp>
      <p:sp>
        <p:nvSpPr>
          <p:cNvPr id="16" name="矩形标注 15"/>
          <p:cNvSpPr/>
          <p:nvPr/>
        </p:nvSpPr>
        <p:spPr>
          <a:xfrm>
            <a:off x="3000888" y="1244157"/>
            <a:ext cx="1568010" cy="349595"/>
          </a:xfrm>
          <a:prstGeom prst="wedgeRectCallout">
            <a:avLst>
              <a:gd name="adj1" fmla="val 60630"/>
              <a:gd name="adj2" fmla="val 112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Facility </a:t>
            </a:r>
            <a:r>
              <a:rPr lang="en-US" altLang="zh-CN" dirty="0"/>
              <a:t>area 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253632" y="3435955"/>
            <a:ext cx="143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FF"/>
                </a:solidFill>
              </a:rPr>
              <a:t>Test hall 1&amp;2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19693" y="4381784"/>
            <a:ext cx="174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FF"/>
                </a:solidFill>
              </a:rPr>
              <a:t>Main substation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76435" y="2267185"/>
            <a:ext cx="179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FF"/>
                </a:solidFill>
              </a:rPr>
              <a:t>Support building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97831" y="1958411"/>
            <a:ext cx="343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FF"/>
                </a:solidFill>
              </a:rPr>
              <a:t>Exhaust and air-condition centers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887657" y="1412107"/>
            <a:ext cx="291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FF"/>
                </a:solidFill>
              </a:rPr>
              <a:t>Radiation protection building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101688" y="3435956"/>
            <a:ext cx="216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FF"/>
                </a:solidFill>
              </a:rPr>
              <a:t>2</a:t>
            </a:r>
            <a:r>
              <a:rPr lang="en-US" altLang="zh-CN" sz="1400" baseline="30000" dirty="0" smtClean="0">
                <a:solidFill>
                  <a:srgbClr val="FF00FF"/>
                </a:solidFill>
              </a:rPr>
              <a:t>nd</a:t>
            </a:r>
            <a:r>
              <a:rPr lang="en-US" altLang="zh-CN" sz="1400" dirty="0" smtClean="0">
                <a:solidFill>
                  <a:srgbClr val="FF00FF"/>
                </a:solidFill>
              </a:rPr>
              <a:t> target station reserved</a:t>
            </a:r>
            <a:endParaRPr lang="zh-CN" altLang="en-US" sz="1400" dirty="0">
              <a:solidFill>
                <a:srgbClr val="FF00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83872" y="2739083"/>
            <a:ext cx="71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HPEA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1231" y="-83514"/>
            <a:ext cx="8515350" cy="1325563"/>
          </a:xfrm>
        </p:spPr>
        <p:txBody>
          <a:bodyPr>
            <a:normAutofit/>
          </a:bodyPr>
          <a:lstStyle/>
          <a:p>
            <a:r>
              <a:rPr lang="en-US" altLang="zh-CN" sz="2700" dirty="0"/>
              <a:t>Layout of </a:t>
            </a:r>
            <a:r>
              <a:rPr lang="en-US" altLang="zh-CN" sz="2700" dirty="0" smtClean="0"/>
              <a:t>CSNS and High-energy </a:t>
            </a:r>
            <a:r>
              <a:rPr lang="en-US" altLang="zh-CN" sz="2700" dirty="0"/>
              <a:t>Proton Experimental Area </a:t>
            </a:r>
            <a:r>
              <a:rPr lang="zh-CN" altLang="en-US" sz="2700" dirty="0"/>
              <a:t>（</a:t>
            </a:r>
            <a:r>
              <a:rPr lang="en-US" altLang="zh-CN" sz="2700" dirty="0"/>
              <a:t>HEPA</a:t>
            </a:r>
            <a:r>
              <a:rPr lang="zh-CN" altLang="en-US" sz="2700" dirty="0" smtClean="0"/>
              <a:t>）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5" y="937511"/>
            <a:ext cx="7806985" cy="4859848"/>
          </a:xfrm>
        </p:spPr>
      </p:pic>
      <p:sp>
        <p:nvSpPr>
          <p:cNvPr id="7" name="文本框 6"/>
          <p:cNvSpPr txBox="1"/>
          <p:nvPr/>
        </p:nvSpPr>
        <p:spPr>
          <a:xfrm>
            <a:off x="1570008" y="839105"/>
            <a:ext cx="416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Linac</a:t>
            </a:r>
            <a:r>
              <a:rPr lang="en-US" altLang="zh-CN" dirty="0" smtClean="0"/>
              <a:t>, 80 </a:t>
            </a:r>
            <a:r>
              <a:rPr lang="en-US" altLang="zh-CN" dirty="0" err="1" smtClean="0"/>
              <a:t>MeV@CSNS-I</a:t>
            </a:r>
            <a:r>
              <a:rPr lang="en-US" altLang="zh-CN" dirty="0" smtClean="0"/>
              <a:t>; 300 </a:t>
            </a:r>
            <a:r>
              <a:rPr lang="en-US" altLang="zh-CN" dirty="0" err="1" smtClean="0"/>
              <a:t>MeV@CSNS-II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482786" y="2499674"/>
            <a:ext cx="13629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RCS</a:t>
            </a:r>
          </a:p>
          <a:p>
            <a:r>
              <a:rPr lang="en-US" altLang="zh-CN" sz="1600" dirty="0" smtClean="0"/>
              <a:t>1.6GeV, 25Hz</a:t>
            </a:r>
          </a:p>
          <a:p>
            <a:r>
              <a:rPr lang="en-US" altLang="zh-CN" sz="1600" dirty="0" smtClean="0"/>
              <a:t>100 kW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3157268" y="3101615"/>
            <a:ext cx="172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target station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09614" y="4829746"/>
            <a:ext cx="6277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Proton beam parameters for Experimental </a:t>
            </a:r>
            <a:r>
              <a:rPr lang="en-US" altLang="zh-CN" dirty="0" err="1">
                <a:solidFill>
                  <a:srgbClr val="0000FF"/>
                </a:solidFill>
              </a:rPr>
              <a:t>Muon</a:t>
            </a:r>
            <a:r>
              <a:rPr lang="en-US" altLang="zh-CN" dirty="0">
                <a:solidFill>
                  <a:srgbClr val="0000FF"/>
                </a:solidFill>
              </a:rPr>
              <a:t> Source (</a:t>
            </a:r>
            <a:r>
              <a:rPr lang="en-US" altLang="zh-CN" dirty="0" err="1">
                <a:solidFill>
                  <a:srgbClr val="0000FF"/>
                </a:solidFill>
              </a:rPr>
              <a:t>EMuS</a:t>
            </a:r>
            <a:r>
              <a:rPr lang="en-US" altLang="zh-CN" dirty="0">
                <a:solidFill>
                  <a:srgbClr val="0000FF"/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Proton </a:t>
            </a:r>
            <a:r>
              <a:rPr lang="en-US" altLang="zh-CN" dirty="0"/>
              <a:t>energy</a:t>
            </a:r>
            <a:r>
              <a:rPr lang="zh-CN" altLang="en-US" dirty="0"/>
              <a:t>：</a:t>
            </a:r>
            <a:r>
              <a:rPr lang="en-US" altLang="zh-CN" dirty="0"/>
              <a:t>1.6 </a:t>
            </a:r>
            <a:r>
              <a:rPr lang="en-US" altLang="zh-CN" dirty="0" err="1"/>
              <a:t>GeV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Beam power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20 </a:t>
            </a:r>
            <a:r>
              <a:rPr lang="en-US" altLang="zh-CN" dirty="0"/>
              <a:t>kW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Bunch number per pulse: </a:t>
            </a:r>
            <a:r>
              <a:rPr lang="en-US" altLang="zh-CN" dirty="0" smtClean="0"/>
              <a:t>2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Repetition</a:t>
            </a:r>
            <a:r>
              <a:rPr lang="zh-CN" altLang="en-US" dirty="0" smtClean="0"/>
              <a:t>：</a:t>
            </a:r>
            <a:r>
              <a:rPr lang="en-US" altLang="zh-CN" dirty="0"/>
              <a:t>1</a:t>
            </a:r>
            <a:r>
              <a:rPr lang="en-US" altLang="zh-CN" dirty="0" smtClean="0"/>
              <a:t> </a:t>
            </a:r>
            <a:r>
              <a:rPr lang="en-US" altLang="zh-CN" dirty="0"/>
              <a:t>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Proton number per bunch</a:t>
            </a:r>
            <a:r>
              <a:rPr lang="zh-CN" altLang="en-US" dirty="0" smtClean="0"/>
              <a:t>：</a:t>
            </a:r>
            <a:r>
              <a:rPr lang="en-US" altLang="zh-CN" dirty="0" smtClean="0"/>
              <a:t>7.8 E13 </a:t>
            </a:r>
            <a:r>
              <a:rPr lang="en-US" altLang="zh-CN" dirty="0" err="1"/>
              <a:t>ppp</a:t>
            </a:r>
            <a:r>
              <a:rPr lang="en-US" altLang="zh-CN" dirty="0"/>
              <a:t> (protons per pulse)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89375" y="4201980"/>
            <a:ext cx="2612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High-energy Proton</a:t>
            </a:r>
          </a:p>
          <a:p>
            <a:r>
              <a:rPr lang="en-US" altLang="zh-CN" dirty="0" smtClean="0"/>
              <a:t> </a:t>
            </a:r>
            <a:r>
              <a:rPr lang="en-US" altLang="zh-CN" dirty="0"/>
              <a:t>E</a:t>
            </a:r>
            <a:r>
              <a:rPr lang="en-US" altLang="zh-CN" dirty="0" smtClean="0"/>
              <a:t>xperimental Area(HPEA)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99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123" y="246614"/>
            <a:ext cx="8979877" cy="165819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CN" sz="5400" dirty="0" smtClean="0"/>
              <a:t>HEPEA Conceptual </a:t>
            </a:r>
            <a:r>
              <a:rPr lang="en-US" altLang="zh-CN" sz="5400" dirty="0"/>
              <a:t>design </a:t>
            </a:r>
            <a:r>
              <a:rPr lang="en-US" altLang="zh-CN" sz="5400" dirty="0" smtClean="0"/>
              <a:t>rendering</a:t>
            </a:r>
            <a:endParaRPr lang="zh-CN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E:\ZCH\GZDI-201902-东莞散列中子源项目\【01】方案设计\06-渲染文件\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614284"/>
            <a:ext cx="9143999" cy="5222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47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629" y="0"/>
            <a:ext cx="8079581" cy="1658198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HEPEA in CSNS facility campus</a:t>
            </a:r>
            <a:endParaRPr lang="zh-CN" altLang="en-US" sz="3600" dirty="0"/>
          </a:p>
        </p:txBody>
      </p:sp>
      <p:pic>
        <p:nvPicPr>
          <p:cNvPr id="4" name="Picture 2" descr="E:\ZCH\GZDI-201902-东莞散列中子源项目\【01】方案设计\01-交接资料\中子源彩色总平面图-改.jpg"/>
          <p:cNvPicPr>
            <a:picLocks noChangeAspect="1" noChangeArrowheads="1"/>
          </p:cNvPicPr>
          <p:nvPr/>
        </p:nvPicPr>
        <p:blipFill>
          <a:blip r:embed="rId2" cstate="print"/>
          <a:srcRect l="28127" t="45490" r="46183" b="29753"/>
          <a:stretch>
            <a:fillRect/>
          </a:stretch>
        </p:blipFill>
        <p:spPr bwMode="auto">
          <a:xfrm>
            <a:off x="731551" y="1486992"/>
            <a:ext cx="7552315" cy="5145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4104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371" y="4110189"/>
            <a:ext cx="4044575" cy="24418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79" y="1023941"/>
            <a:ext cx="4896146" cy="44430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908" y="-48703"/>
            <a:ext cx="8715091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Infrastructure and room allocation in </a:t>
            </a:r>
            <a:r>
              <a:rPr lang="en-US" altLang="zh-CN" dirty="0" smtClean="0"/>
              <a:t>HEPEA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045352" y="5466945"/>
            <a:ext cx="2711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Exp. building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US" altLang="zh-CN" dirty="0" smtClean="0">
                <a:solidFill>
                  <a:srgbClr val="FF0000"/>
                </a:solidFill>
              </a:rPr>
              <a:t>25m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US" altLang="zh-CN" dirty="0" smtClean="0">
                <a:solidFill>
                  <a:srgbClr val="FF0000"/>
                </a:solidFill>
              </a:rPr>
              <a:t>10.5m=788 m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矩形 2"/>
          <p:cNvSpPr/>
          <p:nvPr/>
        </p:nvSpPr>
        <p:spPr>
          <a:xfrm>
            <a:off x="990416" y="1570406"/>
            <a:ext cx="2711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Extended tunnel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en-US" altLang="zh-CN" dirty="0">
                <a:solidFill>
                  <a:srgbClr val="FF0000"/>
                </a:solidFill>
              </a:rPr>
              <a:t>380 m</a:t>
            </a:r>
            <a:r>
              <a:rPr lang="en-US" altLang="zh-CN" baseline="30000" dirty="0">
                <a:solidFill>
                  <a:srgbClr val="FF0000"/>
                </a:solidFill>
              </a:rPr>
              <a:t>2</a:t>
            </a:r>
            <a:r>
              <a:rPr lang="en-US" altLang="zh-CN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9" name="矩形 8"/>
          <p:cNvSpPr/>
          <p:nvPr/>
        </p:nvSpPr>
        <p:spPr>
          <a:xfrm>
            <a:off x="730504" y="4365488"/>
            <a:ext cx="3084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Exp. hall</a:t>
            </a:r>
            <a:r>
              <a:rPr lang="zh-CN" altLang="en-US" dirty="0" smtClean="0">
                <a:solidFill>
                  <a:srgbClr val="FF0000"/>
                </a:solidFill>
              </a:rPr>
              <a:t>： </a:t>
            </a:r>
            <a:r>
              <a:rPr lang="en-US" altLang="zh-CN" dirty="0" smtClean="0">
                <a:solidFill>
                  <a:srgbClr val="FF0000"/>
                </a:solidFill>
              </a:rPr>
              <a:t>49mX30m=1470 </a:t>
            </a:r>
            <a:r>
              <a:rPr lang="en-US" altLang="zh-CN" dirty="0">
                <a:solidFill>
                  <a:srgbClr val="FF0000"/>
                </a:solidFill>
              </a:rPr>
              <a:t>m</a:t>
            </a:r>
            <a:r>
              <a:rPr lang="en-US" altLang="zh-CN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矩形 6"/>
          <p:cNvSpPr/>
          <p:nvPr/>
        </p:nvSpPr>
        <p:spPr>
          <a:xfrm>
            <a:off x="3970182" y="3836686"/>
            <a:ext cx="2102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Common equipment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 room: 715 m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2</a:t>
            </a:r>
            <a:endParaRPr lang="zh-CN" altLang="en-US" baseline="300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97819" y="2470277"/>
            <a:ext cx="2397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Beam height</a:t>
            </a:r>
            <a:r>
              <a:rPr lang="zh-CN" altLang="en-US" dirty="0" smtClean="0"/>
              <a:t>：</a:t>
            </a:r>
            <a:r>
              <a:rPr lang="en-US" altLang="zh-CN" dirty="0"/>
              <a:t>1.605 m 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88900" y="2330178"/>
            <a:ext cx="6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PBW</a:t>
            </a:r>
            <a:endParaRPr lang="zh-CN" altLang="en-US" dirty="0"/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648212" y="2219802"/>
            <a:ext cx="324407" cy="274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622767" y="2494677"/>
            <a:ext cx="302613" cy="315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04307" y="3084945"/>
            <a:ext cx="1757002" cy="55772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内容占位符 1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58" y="1186312"/>
            <a:ext cx="3512588" cy="2567930"/>
          </a:xfrm>
        </p:spPr>
      </p:pic>
      <p:sp>
        <p:nvSpPr>
          <p:cNvPr id="10" name="矩形 9"/>
          <p:cNvSpPr/>
          <p:nvPr/>
        </p:nvSpPr>
        <p:spPr>
          <a:xfrm>
            <a:off x="3775720" y="696236"/>
            <a:ext cx="331735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</a:rPr>
              <a:t>Exp. building (3 floors)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User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Labs 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Preparation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Detector and electronics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Control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00FF"/>
                </a:solidFill>
              </a:rPr>
              <a:t>Com. Equip. hall</a:t>
            </a:r>
          </a:p>
          <a:p>
            <a:r>
              <a:rPr lang="en-US" altLang="zh-CN" dirty="0" smtClean="0"/>
              <a:t>         </a:t>
            </a:r>
            <a:r>
              <a:rPr lang="en-US" altLang="zh-CN" dirty="0"/>
              <a:t>ventilation </a:t>
            </a:r>
          </a:p>
          <a:p>
            <a:r>
              <a:rPr lang="en-US" altLang="zh-CN" dirty="0"/>
              <a:t>   </a:t>
            </a:r>
            <a:r>
              <a:rPr lang="en-US" altLang="zh-CN" dirty="0" smtClean="0"/>
              <a:t>      Supp. power</a:t>
            </a:r>
            <a:endParaRPr lang="en-US" altLang="zh-CN" dirty="0"/>
          </a:p>
          <a:p>
            <a:r>
              <a:rPr lang="en-US" altLang="zh-CN" dirty="0"/>
              <a:t>  </a:t>
            </a:r>
            <a:r>
              <a:rPr lang="en-US" altLang="zh-CN" dirty="0" smtClean="0"/>
              <a:t>       Water cool system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488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782" y="27198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Supply power and ground wire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4853" y="1315265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Common electric power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450 kW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</a:t>
            </a:r>
            <a:r>
              <a:rPr lang="en-US" altLang="zh-CN" dirty="0"/>
              <a:t>F</a:t>
            </a:r>
            <a:r>
              <a:rPr lang="en-US" altLang="zh-CN" dirty="0" smtClean="0"/>
              <a:t>or Lights, cranes, air-condition and ventilation and so on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err="1" smtClean="0"/>
              <a:t>Beamline</a:t>
            </a:r>
            <a:r>
              <a:rPr lang="en-US" altLang="zh-CN" dirty="0" smtClean="0"/>
              <a:t> equipment electric power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1500 kW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265113" indent="0">
              <a:buNone/>
            </a:pPr>
            <a:r>
              <a:rPr lang="en-US" altLang="zh-CN" dirty="0" smtClean="0"/>
              <a:t>For vacuum pumps, magnet and so on</a:t>
            </a:r>
            <a:r>
              <a:rPr lang="zh-CN" altLang="en-US" dirty="0" smtClean="0"/>
              <a:t>；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Clear electric power (Low noise)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100 kW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265113" indent="0">
              <a:buNone/>
            </a:pPr>
            <a:r>
              <a:rPr lang="en-US" altLang="zh-CN" dirty="0" smtClean="0"/>
              <a:t>For detector , electronics</a:t>
            </a:r>
            <a:r>
              <a:rPr lang="zh-CN" altLang="en-US" dirty="0" smtClean="0"/>
              <a:t>，</a:t>
            </a:r>
            <a:r>
              <a:rPr lang="en-US" altLang="zh-CN" dirty="0" smtClean="0"/>
              <a:t>DAQ server and control system et al.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28650" y="5742985"/>
            <a:ext cx="6801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Ground </a:t>
            </a:r>
            <a:r>
              <a:rPr lang="en-US" altLang="zh-CN" sz="2800" dirty="0"/>
              <a:t>resistance</a:t>
            </a:r>
            <a:r>
              <a:rPr lang="zh-CN" altLang="en-US" sz="2800" dirty="0" smtClean="0"/>
              <a:t>（</a:t>
            </a:r>
            <a:r>
              <a:rPr lang="en-US" altLang="zh-CN" sz="2800" dirty="0"/>
              <a:t>independent)</a:t>
            </a:r>
            <a:r>
              <a:rPr lang="zh-CN" altLang="en-US" sz="2800" dirty="0" smtClean="0"/>
              <a:t>：</a:t>
            </a:r>
            <a:r>
              <a:rPr lang="en-US" altLang="zh-CN" sz="2800" dirty="0"/>
              <a:t>0.5-1.0 </a:t>
            </a:r>
            <a:r>
              <a:rPr lang="el-GR" altLang="zh-CN" sz="2800" dirty="0"/>
              <a:t>Ω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41406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62" y="335195"/>
            <a:ext cx="8079581" cy="1658198"/>
          </a:xfrm>
        </p:spPr>
        <p:txBody>
          <a:bodyPr/>
          <a:lstStyle/>
          <a:p>
            <a:r>
              <a:rPr lang="en-US" altLang="zh-CN" dirty="0" smtClean="0"/>
              <a:t>Cool water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479" y="1716303"/>
            <a:ext cx="8065294" cy="376618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For magnet and target shielding</a:t>
            </a:r>
            <a:endParaRPr lang="en-US" altLang="zh-CN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Deionized </a:t>
            </a:r>
            <a:r>
              <a:rPr lang="en-US" altLang="zh-CN" dirty="0" smtClean="0"/>
              <a:t>water;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water-collecting well;</a:t>
            </a:r>
            <a:endParaRPr lang="en-US" altLang="zh-CN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/>
              <a:t>Water volume: 80m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/h;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/>
              <a:t>Tap water</a:t>
            </a:r>
            <a:r>
              <a:rPr lang="zh-CN" altLang="en-US" dirty="0" smtClean="0"/>
              <a:t>；</a:t>
            </a:r>
            <a:endParaRPr lang="en-US" altLang="zh-CN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107559"/>
              </p:ext>
            </p:extLst>
          </p:nvPr>
        </p:nvGraphicFramePr>
        <p:xfrm>
          <a:off x="2180491" y="4051746"/>
          <a:ext cx="6761744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36"/>
                <a:gridCol w="1690436"/>
                <a:gridCol w="1690436"/>
                <a:gridCol w="16904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Phase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Thickness</a:t>
                      </a:r>
                      <a:r>
                        <a:rPr lang="en-US" altLang="zh-CN" baseline="0" dirty="0" smtClean="0"/>
                        <a:t> of carbon target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Energy</a:t>
                      </a:r>
                      <a:r>
                        <a:rPr lang="en-US" altLang="zh-CN" baseline="0" dirty="0" smtClean="0"/>
                        <a:t> deposition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Max.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baseline="0" dirty="0" err="1" smtClean="0"/>
                        <a:t>tempture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Simplified-scheme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635.5W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704deg.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Baseline</a:t>
                      </a:r>
                      <a:r>
                        <a:rPr lang="en-US" altLang="zh-CN" baseline="0" dirty="0" smtClean="0"/>
                        <a:t> scheme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63.55 W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238deg.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300mm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1906.5 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880deg.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图片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395" y="1473673"/>
            <a:ext cx="4083822" cy="247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65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大都市">
  <a:themeElements>
    <a:clrScheme name="大都市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大都市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大都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TM03457491[[fn=大都市]]</Template>
  <TotalTime>28649</TotalTime>
  <Words>585</Words>
  <Application>Microsoft Office PowerPoint</Application>
  <PresentationFormat>全屏显示(4:3)</PresentationFormat>
  <Paragraphs>135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Impact</vt:lpstr>
      <vt:lpstr>Times New Roman</vt:lpstr>
      <vt:lpstr>Wingdings</vt:lpstr>
      <vt:lpstr>大都市</vt:lpstr>
      <vt:lpstr>Layout for the HEPEA</vt:lpstr>
      <vt:lpstr>Contents</vt:lpstr>
      <vt:lpstr>Bird’s view of CSNS</vt:lpstr>
      <vt:lpstr>Layout of CSNS and High-energy Proton Experimental Area （HEPA）</vt:lpstr>
      <vt:lpstr>HEPEA Conceptual design rendering</vt:lpstr>
      <vt:lpstr>HEPEA in CSNS facility campus</vt:lpstr>
      <vt:lpstr>Infrastructure and room allocation in HEPEA</vt:lpstr>
      <vt:lpstr>Supply power and ground wire</vt:lpstr>
      <vt:lpstr>Cool water</vt:lpstr>
      <vt:lpstr>Ventilation</vt:lpstr>
      <vt:lpstr>PowerPoint 演示文稿</vt:lpstr>
      <vt:lpstr>Radiation shielding and protection</vt:lpstr>
      <vt:lpstr>Target area and dump</vt:lpstr>
      <vt:lpstr>Radiation shielding for baby scheme</vt:lpstr>
      <vt:lpstr>Shielding for baseline</vt:lpstr>
      <vt:lpstr>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layout and conventional facilities</dc:title>
  <dc:creator>jht</dc:creator>
  <cp:lastModifiedBy>jht</cp:lastModifiedBy>
  <cp:revision>346</cp:revision>
  <dcterms:created xsi:type="dcterms:W3CDTF">2018-09-13T00:41:23Z</dcterms:created>
  <dcterms:modified xsi:type="dcterms:W3CDTF">2020-12-11T16:15:11Z</dcterms:modified>
</cp:coreProperties>
</file>