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60" r:id="rId3"/>
    <p:sldId id="258" r:id="rId4"/>
    <p:sldId id="264" r:id="rId5"/>
    <p:sldId id="268" r:id="rId6"/>
    <p:sldId id="265" r:id="rId7"/>
    <p:sldId id="267" r:id="rId8"/>
    <p:sldId id="266" r:id="rId9"/>
    <p:sldId id="271" r:id="rId10"/>
    <p:sldId id="272" r:id="rId11"/>
    <p:sldId id="273" r:id="rId12"/>
    <p:sldId id="278" r:id="rId13"/>
    <p:sldId id="280" r:id="rId14"/>
    <p:sldId id="283" r:id="rId15"/>
    <p:sldId id="274" r:id="rId16"/>
    <p:sldId id="285" r:id="rId17"/>
    <p:sldId id="281" r:id="rId18"/>
    <p:sldId id="286" r:id="rId19"/>
    <p:sldId id="282" r:id="rId20"/>
    <p:sldId id="287" r:id="rId21"/>
    <p:sldId id="290" r:id="rId22"/>
    <p:sldId id="288" r:id="rId23"/>
    <p:sldId id="291" r:id="rId24"/>
    <p:sldId id="292" r:id="rId25"/>
    <p:sldId id="293" r:id="rId26"/>
    <p:sldId id="294" r:id="rId27"/>
    <p:sldId id="296" r:id="rId28"/>
    <p:sldId id="295" r:id="rId29"/>
    <p:sldId id="297" r:id="rId30"/>
    <p:sldId id="277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529B"/>
    <a:srgbClr val="0070C0"/>
    <a:srgbClr val="000099"/>
    <a:srgbClr val="787FB6"/>
    <a:srgbClr val="04B6B6"/>
    <a:srgbClr val="E6E6E6"/>
    <a:srgbClr val="0066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96"/>
  </p:normalViewPr>
  <p:slideViewPr>
    <p:cSldViewPr snapToGrid="0">
      <p:cViewPr varScale="1">
        <p:scale>
          <a:sx n="105" d="100"/>
          <a:sy n="105" d="100"/>
        </p:scale>
        <p:origin x="1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10423-4609-4E06-A9FC-35DA6CDBBFCC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823A4-9442-4E4B-AB11-52EF45418D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515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439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038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10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278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297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252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445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061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97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368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56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818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69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900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3335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95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434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43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129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70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309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483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68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823A4-9442-4E4B-AB11-52EF45418D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7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15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366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46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25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49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28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5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5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03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03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99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CE082-4A2F-4C37-99A7-E7DADC7C66A5}" type="datetimeFigureOut">
              <a:rPr lang="zh-CN" altLang="en-US" smtClean="0"/>
              <a:t>2020/12/12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269F8-BF4C-4FF7-B3C4-1F2F00F1C1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19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062" y="174450"/>
            <a:ext cx="1033938" cy="91196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19737" y="399602"/>
            <a:ext cx="6162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2020 </a:t>
            </a:r>
            <a:r>
              <a:rPr lang="en-US" altLang="zh-CN" sz="2400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EMuS</a:t>
            </a:r>
            <a:r>
              <a:rPr lang="en-US" altLang="zh-CN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&amp; MOMENT General Meeting</a:t>
            </a:r>
            <a:endParaRPr lang="zh-CN" altLang="en-US" sz="36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3047999" y="5279241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5" y="154245"/>
            <a:ext cx="1485714" cy="95238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93530" y="6190512"/>
            <a:ext cx="7156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State Key Laboratory of Particle Detection and Electronics, USTC 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1206644" y="3359209"/>
            <a:ext cx="6730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Ziwen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PAN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潘子文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),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Jingyu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DONG (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董靖宇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Hao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LIANG (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梁昊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),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Bangjiao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YE* (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叶邦角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" y="1452902"/>
            <a:ext cx="9144000" cy="1611919"/>
          </a:xfrm>
          <a:prstGeom prst="rect">
            <a:avLst/>
          </a:prstGeom>
          <a:solidFill>
            <a:srgbClr val="005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l-GR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SR spectrometer design </a:t>
            </a:r>
          </a:p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prototyping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6752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10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Requirements for spectrometer design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圆角矩形 31"/>
              <p:cNvSpPr/>
              <p:nvPr/>
            </p:nvSpPr>
            <p:spPr>
              <a:xfrm>
                <a:off x="3763469" y="134462"/>
                <a:ext cx="1617061" cy="896520"/>
              </a:xfrm>
              <a:prstGeom prst="roundRect">
                <a:avLst/>
              </a:prstGeom>
              <a:solidFill>
                <a:srgbClr val="0070C0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32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p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sz="3200" b="1" i="1" dirty="0"/>
              </a:p>
            </p:txBody>
          </p:sp>
        </mc:Choice>
        <mc:Fallback xmlns="">
          <p:sp>
            <p:nvSpPr>
              <p:cNvPr id="32" name="圆角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469" y="134462"/>
                <a:ext cx="1617061" cy="89652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肘形连接符 10"/>
          <p:cNvCxnSpPr>
            <a:stCxn id="32" idx="1"/>
            <a:endCxn id="16" idx="3"/>
          </p:cNvCxnSpPr>
          <p:nvPr/>
        </p:nvCxnSpPr>
        <p:spPr>
          <a:xfrm rot="10800000" flipV="1">
            <a:off x="2247323" y="582722"/>
            <a:ext cx="1516146" cy="890010"/>
          </a:xfrm>
          <a:prstGeom prst="bentConnector2">
            <a:avLst/>
          </a:prstGeom>
          <a:ln w="38100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连接符 12"/>
          <p:cNvCxnSpPr>
            <a:stCxn id="32" idx="3"/>
            <a:endCxn id="58" idx="3"/>
          </p:cNvCxnSpPr>
          <p:nvPr/>
        </p:nvCxnSpPr>
        <p:spPr>
          <a:xfrm>
            <a:off x="5380530" y="582722"/>
            <a:ext cx="1520841" cy="890010"/>
          </a:xfrm>
          <a:prstGeom prst="bentConnector2">
            <a:avLst/>
          </a:prstGeom>
          <a:ln w="38100">
            <a:solidFill>
              <a:schemeClr val="tx1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剪去同侧角的矩形 15"/>
          <p:cNvSpPr/>
          <p:nvPr/>
        </p:nvSpPr>
        <p:spPr>
          <a:xfrm>
            <a:off x="141241" y="1472732"/>
            <a:ext cx="4212163" cy="4631404"/>
          </a:xfrm>
          <a:prstGeom prst="snip2SameRect">
            <a:avLst>
              <a:gd name="adj1" fmla="val 21349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 w="3810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62570" y="2520281"/>
            <a:ext cx="3917877" cy="658964"/>
          </a:xfrm>
          <a:prstGeom prst="rect">
            <a:avLst/>
          </a:prstGeom>
          <a:solidFill>
            <a:srgbClr val="00529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bg1"/>
                </a:solidFill>
                <a:cs typeface="Segoe UI Semibold" panose="020B0702040204020203" pitchFamily="34" charset="0"/>
              </a:rPr>
              <a:t>I. Large solid angle coverage</a:t>
            </a:r>
            <a:endParaRPr lang="zh-CN" altLang="en-US" sz="2400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/>
              <p:cNvSpPr txBox="1"/>
              <p:nvPr/>
            </p:nvSpPr>
            <p:spPr>
              <a:xfrm>
                <a:off x="1743861" y="1670966"/>
                <a:ext cx="1006921" cy="599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𝒔𝒕𝒂𝒕</m:t>
                          </m:r>
                          <m:r>
                            <a:rPr lang="en-US" altLang="zh-CN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altLang="zh-CN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4" name="文本框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861" y="1670966"/>
                <a:ext cx="1006921" cy="5997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剪去同侧角的矩形 57"/>
          <p:cNvSpPr/>
          <p:nvPr/>
        </p:nvSpPr>
        <p:spPr>
          <a:xfrm>
            <a:off x="4795289" y="1472732"/>
            <a:ext cx="4212163" cy="4631404"/>
          </a:xfrm>
          <a:prstGeom prst="snip2SameRect">
            <a:avLst>
              <a:gd name="adj1" fmla="val 21349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 w="381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6397908" y="1666447"/>
                <a:ext cx="1006921" cy="660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𝒔𝒚𝒔𝒕</m:t>
                          </m:r>
                          <m:r>
                            <a:rPr lang="en-US" altLang="zh-CN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altLang="zh-CN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sz="3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908" y="1666447"/>
                <a:ext cx="1006921" cy="6601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矩形 62"/>
          <p:cNvSpPr/>
          <p:nvPr/>
        </p:nvSpPr>
        <p:spPr>
          <a:xfrm>
            <a:off x="4918604" y="2520280"/>
            <a:ext cx="3965530" cy="658965"/>
          </a:xfrm>
          <a:prstGeom prst="rect">
            <a:avLst/>
          </a:prstGeom>
          <a:solidFill>
            <a:srgbClr val="00529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cs typeface="Segoe UI Semibold" panose="020B0702040204020203" pitchFamily="34" charset="0"/>
              </a:rPr>
              <a:t>I. Appropriate solid angle </a:t>
            </a:r>
            <a:endParaRPr lang="zh-CN" altLang="en-US" sz="2400" dirty="0">
              <a:cs typeface="Segoe UI Semibold" panose="020B0702040204020203" pitchFamily="34" charset="0"/>
            </a:endParaRPr>
          </a:p>
        </p:txBody>
      </p:sp>
      <p:sp>
        <p:nvSpPr>
          <p:cNvPr id="49" name="等腰三角形 48"/>
          <p:cNvSpPr/>
          <p:nvPr/>
        </p:nvSpPr>
        <p:spPr>
          <a:xfrm rot="10800000">
            <a:off x="3667447" y="1450730"/>
            <a:ext cx="1823986" cy="919245"/>
          </a:xfrm>
          <a:prstGeom prst="triangle">
            <a:avLst>
              <a:gd name="adj" fmla="val 50472"/>
            </a:avLst>
          </a:prstGeom>
          <a:solidFill>
            <a:srgbClr val="002060"/>
          </a:solidFill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/>
              <p:cNvSpPr txBox="1"/>
              <p:nvPr/>
            </p:nvSpPr>
            <p:spPr>
              <a:xfrm>
                <a:off x="4040123" y="1472731"/>
                <a:ext cx="11145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𝑹𝑨</m:t>
                      </m:r>
                      <m:r>
                        <a:rPr lang="en-US" altLang="zh-CN" sz="3200" b="1" i="1" baseline="30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3200" b="1" baseline="30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6" name="文本框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123" y="1472731"/>
                <a:ext cx="111455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直接箭头连接符 54"/>
          <p:cNvCxnSpPr>
            <a:stCxn id="49" idx="3"/>
            <a:endCxn id="32" idx="2"/>
          </p:cNvCxnSpPr>
          <p:nvPr/>
        </p:nvCxnSpPr>
        <p:spPr>
          <a:xfrm flipV="1">
            <a:off x="4570831" y="1030982"/>
            <a:ext cx="1169" cy="419748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/>
          <p:cNvSpPr/>
          <p:nvPr/>
        </p:nvSpPr>
        <p:spPr>
          <a:xfrm>
            <a:off x="262570" y="3433812"/>
            <a:ext cx="3917877" cy="658964"/>
          </a:xfrm>
          <a:prstGeom prst="rect">
            <a:avLst/>
          </a:prstGeom>
          <a:solidFill>
            <a:srgbClr val="00529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bg1"/>
                </a:solidFill>
                <a:cs typeface="Segoe UI Semibold" panose="020B0702040204020203" pitchFamily="34" charset="0"/>
              </a:rPr>
              <a:t>II. Thin degrader – All counts </a:t>
            </a:r>
            <a:endParaRPr lang="zh-CN" altLang="en-US" sz="2400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4918604" y="3428926"/>
            <a:ext cx="3965530" cy="658964"/>
          </a:xfrm>
          <a:prstGeom prst="rect">
            <a:avLst/>
          </a:prstGeom>
          <a:solidFill>
            <a:srgbClr val="00529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bg1"/>
                </a:solidFill>
                <a:cs typeface="Segoe UI Semibold" panose="020B0702040204020203" pitchFamily="34" charset="0"/>
              </a:rPr>
              <a:t>II. Thick degrader – E selection</a:t>
            </a:r>
            <a:endParaRPr lang="zh-CN" altLang="en-US" sz="2400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1535967" y="290335"/>
            <a:ext cx="65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i="1" dirty="0"/>
              <a:t>R</a:t>
            </a:r>
            <a:endParaRPr lang="zh-CN" altLang="en-US" sz="3200" b="1" i="1" dirty="0"/>
          </a:p>
        </p:txBody>
      </p:sp>
      <p:sp>
        <p:nvSpPr>
          <p:cNvPr id="83" name="文本框 82"/>
          <p:cNvSpPr txBox="1"/>
          <p:nvPr/>
        </p:nvSpPr>
        <p:spPr>
          <a:xfrm>
            <a:off x="6979631" y="290335"/>
            <a:ext cx="65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i="1" dirty="0"/>
              <a:t>A</a:t>
            </a:r>
            <a:endParaRPr lang="zh-CN" altLang="en-US" sz="3200" b="1" i="1" dirty="0"/>
          </a:p>
        </p:txBody>
      </p:sp>
      <p:sp>
        <p:nvSpPr>
          <p:cNvPr id="86" name="矩形 85"/>
          <p:cNvSpPr/>
          <p:nvPr/>
        </p:nvSpPr>
        <p:spPr>
          <a:xfrm>
            <a:off x="262569" y="4347343"/>
            <a:ext cx="3917877" cy="658964"/>
          </a:xfrm>
          <a:prstGeom prst="rect">
            <a:avLst/>
          </a:prstGeom>
          <a:solidFill>
            <a:srgbClr val="00529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bg1"/>
                </a:solidFill>
                <a:cs typeface="Segoe UI Semibold" panose="020B0702040204020203" pitchFamily="34" charset="0"/>
              </a:rPr>
              <a:t>III. Short </a:t>
            </a:r>
            <a:r>
              <a:rPr lang="en-US" altLang="zh-CN" sz="2400" dirty="0" err="1">
                <a:solidFill>
                  <a:schemeClr val="bg1"/>
                </a:solidFill>
                <a:cs typeface="Segoe UI Semibold" panose="020B0702040204020203" pitchFamily="34" charset="0"/>
              </a:rPr>
              <a:t>deadtime</a:t>
            </a:r>
            <a:r>
              <a:rPr lang="en-US" altLang="zh-CN" sz="2400" dirty="0">
                <a:solidFill>
                  <a:schemeClr val="bg1"/>
                </a:solidFill>
                <a:cs typeface="Segoe UI Semibold" panose="020B0702040204020203" pitchFamily="34" charset="0"/>
              </a:rPr>
              <a:t> - Rate loss</a:t>
            </a:r>
            <a:endParaRPr lang="zh-CN" altLang="en-US" sz="2400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262568" y="5260875"/>
            <a:ext cx="3917877" cy="658964"/>
          </a:xfrm>
          <a:prstGeom prst="rect">
            <a:avLst/>
          </a:prstGeom>
          <a:solidFill>
            <a:srgbClr val="00529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bg1"/>
                </a:solidFill>
                <a:cs typeface="Segoe UI Semibold" panose="020B0702040204020203" pitchFamily="34" charset="0"/>
              </a:rPr>
              <a:t>IV. Low background - </a:t>
            </a:r>
            <a:r>
              <a:rPr lang="en-US" altLang="zh-CN" sz="2400" dirty="0" err="1">
                <a:solidFill>
                  <a:schemeClr val="bg1"/>
                </a:solidFill>
                <a:cs typeface="Segoe UI Semibold" panose="020B0702040204020203" pitchFamily="34" charset="0"/>
              </a:rPr>
              <a:t>Flypast</a:t>
            </a:r>
            <a:endParaRPr lang="zh-CN" altLang="en-US" sz="2400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4918604" y="4347343"/>
            <a:ext cx="3965530" cy="658964"/>
          </a:xfrm>
          <a:prstGeom prst="rect">
            <a:avLst/>
          </a:prstGeom>
          <a:solidFill>
            <a:srgbClr val="00529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bg1"/>
                </a:solidFill>
                <a:cs typeface="Segoe UI Semibold" panose="020B0702040204020203" pitchFamily="34" charset="0"/>
              </a:rPr>
              <a:t>III. Short </a:t>
            </a:r>
            <a:r>
              <a:rPr lang="en-US" altLang="zh-CN" sz="2400" dirty="0" err="1">
                <a:solidFill>
                  <a:schemeClr val="bg1"/>
                </a:solidFill>
                <a:cs typeface="Segoe UI Semibold" panose="020B0702040204020203" pitchFamily="34" charset="0"/>
              </a:rPr>
              <a:t>deadtime</a:t>
            </a:r>
            <a:r>
              <a:rPr lang="en-US" altLang="zh-CN" sz="2400" dirty="0">
                <a:solidFill>
                  <a:schemeClr val="bg1"/>
                </a:solidFill>
                <a:cs typeface="Segoe UI Semibold" panose="020B0702040204020203" pitchFamily="34" charset="0"/>
              </a:rPr>
              <a:t> - Distortion</a:t>
            </a:r>
            <a:endParaRPr lang="zh-CN" altLang="en-US" sz="2400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4918604" y="5260875"/>
            <a:ext cx="3965530" cy="658964"/>
          </a:xfrm>
          <a:prstGeom prst="rect">
            <a:avLst/>
          </a:prstGeom>
          <a:solidFill>
            <a:srgbClr val="00529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bg1"/>
                </a:solidFill>
                <a:cs typeface="Segoe UI Semibold" panose="020B0702040204020203" pitchFamily="34" charset="0"/>
              </a:rPr>
              <a:t>IV. Pulse width – ns scale</a:t>
            </a:r>
            <a:endParaRPr lang="zh-CN" altLang="en-US" sz="2400" dirty="0">
              <a:solidFill>
                <a:schemeClr val="bg1"/>
              </a:solidFill>
              <a:cs typeface="Segoe UI Semibold" panose="020B0702040204020203" pitchFamily="34" charset="0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17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11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Background suppression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34340" y="233078"/>
            <a:ext cx="8190560" cy="856343"/>
          </a:xfrm>
          <a:prstGeom prst="rect">
            <a:avLst/>
          </a:prstGeom>
          <a:solidFill>
            <a:srgbClr val="0070C0"/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平行四边形 26"/>
          <p:cNvSpPr/>
          <p:nvPr/>
        </p:nvSpPr>
        <p:spPr>
          <a:xfrm rot="10800000" flipH="1">
            <a:off x="1160468" y="233080"/>
            <a:ext cx="506613" cy="856344"/>
          </a:xfrm>
          <a:prstGeom prst="parallelogram">
            <a:avLst>
              <a:gd name="adj" fmla="val 83725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793116" y="338082"/>
            <a:ext cx="6917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Design of Day-One spectrometer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95310" y="338082"/>
            <a:ext cx="339122" cy="64633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2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6" y="3212793"/>
            <a:ext cx="7863839" cy="2208472"/>
          </a:xfrm>
          <a:prstGeom prst="rect">
            <a:avLst/>
          </a:prstGeom>
          <a:ln w="19050">
            <a:solidFill>
              <a:srgbClr val="00529B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35" y="1293988"/>
            <a:ext cx="4453981" cy="1808586"/>
          </a:xfrm>
          <a:prstGeom prst="rect">
            <a:avLst/>
          </a:prstGeom>
          <a:ln w="19050">
            <a:solidFill>
              <a:srgbClr val="00529B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97" y="1293988"/>
            <a:ext cx="2907978" cy="1792452"/>
          </a:xfrm>
          <a:prstGeom prst="rect">
            <a:avLst/>
          </a:prstGeom>
          <a:ln w="19050">
            <a:solidFill>
              <a:srgbClr val="00529B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39" name="文本框 38"/>
          <p:cNvSpPr txBox="1"/>
          <p:nvPr/>
        </p:nvSpPr>
        <p:spPr>
          <a:xfrm>
            <a:off x="3822259" y="3627517"/>
            <a:ext cx="1330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mm</a:t>
            </a:r>
            <a:endParaRPr lang="zh-CN" altLang="en-US" sz="1200" b="1" dirty="0"/>
          </a:p>
        </p:txBody>
      </p:sp>
      <p:sp>
        <p:nvSpPr>
          <p:cNvPr id="40" name="文本框 39"/>
          <p:cNvSpPr txBox="1"/>
          <p:nvPr/>
        </p:nvSpPr>
        <p:spPr>
          <a:xfrm>
            <a:off x="6192617" y="3627517"/>
            <a:ext cx="1330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mm</a:t>
            </a:r>
            <a:endParaRPr lang="zh-CN" altLang="en-US" sz="1200" b="1" dirty="0"/>
          </a:p>
        </p:txBody>
      </p:sp>
      <p:sp>
        <p:nvSpPr>
          <p:cNvPr id="3" name="圆角矩形 2"/>
          <p:cNvSpPr/>
          <p:nvPr/>
        </p:nvSpPr>
        <p:spPr>
          <a:xfrm>
            <a:off x="864871" y="5571540"/>
            <a:ext cx="7698104" cy="61912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Scattering is relatively insignificant with </a:t>
            </a:r>
            <a:r>
              <a:rPr lang="en-US" altLang="zh-CN" sz="2400" b="1" dirty="0" err="1"/>
              <a:t>mylar</a:t>
            </a:r>
            <a:r>
              <a:rPr lang="en-US" altLang="zh-CN" sz="2400" b="1" dirty="0"/>
              <a:t> window !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8946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12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Asymmetry scanning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689" y="0"/>
            <a:ext cx="2329436" cy="1873154"/>
          </a:xfrm>
          <a:prstGeom prst="rect">
            <a:avLst/>
          </a:prstGeom>
        </p:spPr>
      </p:pic>
      <p:sp>
        <p:nvSpPr>
          <p:cNvPr id="16" name="右箭头 15"/>
          <p:cNvSpPr/>
          <p:nvPr/>
        </p:nvSpPr>
        <p:spPr>
          <a:xfrm rot="8727125">
            <a:off x="7394168" y="898201"/>
            <a:ext cx="401276" cy="8488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 rot="19641130">
            <a:off x="8554172" y="220544"/>
            <a:ext cx="401276" cy="8488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41" y="1861562"/>
            <a:ext cx="7266517" cy="3345905"/>
          </a:xfrm>
          <a:prstGeom prst="rect">
            <a:avLst/>
          </a:prstGeom>
          <a:ln w="28575">
            <a:solidFill>
              <a:srgbClr val="00529B"/>
            </a:solidFill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1252410" y="126421"/>
            <a:ext cx="6342827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Search the high asymmetry area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2017709" y="661233"/>
            <a:ext cx="5108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Detector length: 10 mm </a:t>
            </a:r>
          </a:p>
          <a:p>
            <a:r>
              <a:rPr lang="en-US" altLang="zh-CN" sz="2400" b="1" dirty="0"/>
              <a:t>Ring radius: 90 mm</a:t>
            </a:r>
          </a:p>
          <a:p>
            <a:r>
              <a:rPr lang="en-US" altLang="zh-CN" sz="2400" b="1" dirty="0"/>
              <a:t>Degrader thickness: 0/</a:t>
            </a:r>
            <a:r>
              <a:rPr lang="en-US" altLang="zh-CN" sz="2400" b="1" dirty="0">
                <a:solidFill>
                  <a:srgbClr val="FF0000"/>
                </a:solidFill>
              </a:rPr>
              <a:t>3</a:t>
            </a:r>
            <a:r>
              <a:rPr lang="en-US" altLang="zh-CN" sz="2400" b="1" dirty="0"/>
              <a:t>/</a:t>
            </a:r>
            <a:r>
              <a:rPr lang="en-US" altLang="zh-CN" sz="2400" b="1" dirty="0">
                <a:solidFill>
                  <a:srgbClr val="00B050"/>
                </a:solidFill>
              </a:rPr>
              <a:t>5</a:t>
            </a:r>
            <a:r>
              <a:rPr lang="en-US" altLang="zh-CN" sz="2400" b="1" dirty="0"/>
              <a:t>/</a:t>
            </a:r>
            <a:r>
              <a:rPr lang="en-US" altLang="zh-CN" sz="2400" b="1" dirty="0">
                <a:solidFill>
                  <a:srgbClr val="000099"/>
                </a:solidFill>
              </a:rPr>
              <a:t>8</a:t>
            </a:r>
            <a:r>
              <a:rPr lang="en-US" altLang="zh-CN" sz="2400" b="1" dirty="0"/>
              <a:t>/</a:t>
            </a:r>
            <a:r>
              <a:rPr lang="en-US" altLang="zh-CN" sz="2400" b="1" dirty="0">
                <a:solidFill>
                  <a:srgbClr val="00B0F0"/>
                </a:solidFill>
              </a:rPr>
              <a:t>10</a:t>
            </a:r>
            <a:r>
              <a:rPr lang="en-US" altLang="zh-CN" sz="2400" b="1" dirty="0"/>
              <a:t> mm</a:t>
            </a:r>
            <a:endParaRPr lang="zh-CN" altLang="en-US" sz="2400" b="1" dirty="0"/>
          </a:p>
        </p:txBody>
      </p:sp>
      <p:sp>
        <p:nvSpPr>
          <p:cNvPr id="21" name="圆角矩形 20"/>
          <p:cNvSpPr/>
          <p:nvPr/>
        </p:nvSpPr>
        <p:spPr>
          <a:xfrm>
            <a:off x="863527" y="5288286"/>
            <a:ext cx="7416944" cy="97183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High asymmetries can be achieved with thicker degraders and smaller theta.</a:t>
            </a:r>
          </a:p>
        </p:txBody>
      </p:sp>
    </p:spTree>
    <p:extLst>
      <p:ext uri="{BB962C8B-B14F-4D97-AF65-F5344CB8AC3E}">
        <p14:creationId xmlns:p14="http://schemas.microsoft.com/office/powerpoint/2010/main" val="1859044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13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Detector arrangement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235" y="2729807"/>
            <a:ext cx="3446336" cy="2838159"/>
          </a:xfrm>
          <a:prstGeom prst="rect">
            <a:avLst/>
          </a:prstGeom>
        </p:spPr>
      </p:pic>
      <p:pic>
        <p:nvPicPr>
          <p:cNvPr id="36" name="图片 3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468" y="3429278"/>
            <a:ext cx="4883468" cy="220533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文本框 36"/>
          <p:cNvSpPr txBox="1"/>
          <p:nvPr/>
        </p:nvSpPr>
        <p:spPr>
          <a:xfrm>
            <a:off x="1500558" y="212451"/>
            <a:ext cx="6620422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Placement of Day-One detectors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2372369" y="4764812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32 detectors/ring</a:t>
            </a:r>
            <a:endParaRPr lang="zh-CN" altLang="en-US" sz="2400" b="1" dirty="0"/>
          </a:p>
        </p:txBody>
      </p:sp>
      <p:sp>
        <p:nvSpPr>
          <p:cNvPr id="39" name="文本框 38"/>
          <p:cNvSpPr txBox="1"/>
          <p:nvPr/>
        </p:nvSpPr>
        <p:spPr>
          <a:xfrm>
            <a:off x="1748078" y="3607145"/>
            <a:ext cx="248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1    2       3             4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5588001" y="5725689"/>
            <a:ext cx="349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Sample size</a:t>
            </a:r>
            <a:r>
              <a:rPr lang="zh-CN" altLang="en-US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： </a:t>
            </a:r>
            <a:r>
              <a:rPr lang="el-GR" altLang="zh-CN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Φ</a:t>
            </a:r>
            <a:r>
              <a:rPr lang="en-US" altLang="zh-CN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30 mm</a:t>
            </a:r>
            <a:endParaRPr lang="zh-CN" altLang="en-US" sz="24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41" name="表格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302481"/>
              </p:ext>
            </p:extLst>
          </p:nvPr>
        </p:nvGraphicFramePr>
        <p:xfrm>
          <a:off x="2023119" y="827404"/>
          <a:ext cx="509776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8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Spot size</a:t>
                      </a:r>
                    </a:p>
                    <a:p>
                      <a:pPr algn="ctr"/>
                      <a:r>
                        <a:rPr lang="zh-CN" altLang="en-US" sz="2400" b="1" baseline="0" dirty="0"/>
                        <a:t> </a:t>
                      </a:r>
                      <a:r>
                        <a:rPr lang="en-US" altLang="zh-CN" sz="2400" b="1" baseline="0" dirty="0"/>
                        <a:t>(mm)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Beam intensity</a:t>
                      </a:r>
                    </a:p>
                    <a:p>
                      <a:pPr algn="ctr"/>
                      <a:r>
                        <a:rPr lang="en-US" altLang="zh-CN" sz="2400" b="1" dirty="0"/>
                        <a:t>(</a:t>
                      </a:r>
                      <a:r>
                        <a:rPr lang="en-US" altLang="zh-CN" sz="2400" b="1" dirty="0">
                          <a:sym typeface="Symbol" panose="05050102010706020507" pitchFamily="18" charset="2"/>
                        </a:rPr>
                        <a:t>10</a:t>
                      </a:r>
                      <a:r>
                        <a:rPr lang="en-US" altLang="zh-CN" sz="2400" b="1" baseline="30000" dirty="0">
                          <a:sym typeface="Symbol" panose="05050102010706020507" pitchFamily="18" charset="2"/>
                        </a:rPr>
                        <a:t>5</a:t>
                      </a:r>
                      <a:r>
                        <a:rPr lang="en-US" altLang="zh-CN" sz="2400" b="1" baseline="0" dirty="0">
                          <a:sym typeface="Symbol" panose="05050102010706020507" pitchFamily="18" charset="2"/>
                        </a:rPr>
                        <a:t> /s</a:t>
                      </a:r>
                      <a:r>
                        <a:rPr lang="en-US" altLang="zh-CN" sz="2400" b="1" dirty="0"/>
                        <a:t>)</a:t>
                      </a:r>
                      <a:endParaRPr lang="zh-CN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0.58</a:t>
                      </a:r>
                      <a:endParaRPr lang="zh-CN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4.8</a:t>
                      </a:r>
                      <a:endParaRPr lang="zh-CN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en-US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10</a:t>
                      </a:r>
                      <a:endParaRPr lang="zh-CN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2" name="文本框 41"/>
          <p:cNvSpPr txBox="1"/>
          <p:nvPr/>
        </p:nvSpPr>
        <p:spPr>
          <a:xfrm>
            <a:off x="479819" y="5688853"/>
            <a:ext cx="453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Solid angle coverage : 36.7%</a:t>
            </a:r>
            <a:endParaRPr lang="zh-CN" altLang="en-US" sz="24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04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14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Detector arrangement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18" y="656318"/>
            <a:ext cx="4539032" cy="3507433"/>
          </a:xfrm>
          <a:prstGeom prst="rect">
            <a:avLst/>
          </a:prstGeom>
          <a:ln w="19050">
            <a:solidFill>
              <a:srgbClr val="00529B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365896"/>
              </p:ext>
            </p:extLst>
          </p:nvPr>
        </p:nvGraphicFramePr>
        <p:xfrm>
          <a:off x="1274118" y="4626757"/>
          <a:ext cx="6595764" cy="10972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{3C2FFA5D-87B4-456A-9821-1D502468CF0F}</a:tableStyleId>
              </a:tblPr>
              <a:tblGrid>
                <a:gridCol w="1648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8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8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7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Degrader (mm)</a:t>
                      </a:r>
                      <a:endParaRPr lang="zh-CN" altLang="en-US" sz="2000" dirty="0">
                        <a:ln>
                          <a:solidFill>
                            <a:schemeClr val="tx1"/>
                          </a:solidFill>
                        </a:ln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Highest</a:t>
                      </a:r>
                      <a:r>
                        <a:rPr lang="en-US" altLang="zh-CN" sz="20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asymmetry</a:t>
                      </a:r>
                      <a:endParaRPr lang="zh-CN" altLang="en-US" sz="2000" dirty="0">
                        <a:ln>
                          <a:solidFill>
                            <a:schemeClr val="tx1"/>
                          </a:solidFill>
                        </a:ln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Average asymmetry</a:t>
                      </a:r>
                      <a:endParaRPr lang="zh-CN" altLang="en-US" sz="2000" dirty="0">
                        <a:ln>
                          <a:solidFill>
                            <a:schemeClr val="tx1"/>
                          </a:solidFill>
                        </a:ln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Event rate (</a:t>
                      </a:r>
                      <a:r>
                        <a:rPr lang="en-US" altLang="zh-CN" sz="20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Mevents</a:t>
                      </a:r>
                      <a:r>
                        <a:rPr lang="en-US" altLang="zh-CN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/</a:t>
                      </a:r>
                      <a:r>
                        <a:rPr lang="en-US" altLang="zh-CN" sz="20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hr</a:t>
                      </a:r>
                      <a:r>
                        <a:rPr lang="en-US" altLang="zh-CN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)</a:t>
                      </a:r>
                      <a:endParaRPr lang="zh-CN" altLang="en-US" sz="2000" dirty="0">
                        <a:ln>
                          <a:solidFill>
                            <a:schemeClr val="tx1"/>
                          </a:solidFill>
                        </a:ln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8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9</a:t>
                      </a:r>
                      <a:endParaRPr lang="zh-CN" altLang="en-US" sz="2000" dirty="0">
                        <a:ln>
                          <a:solidFill>
                            <a:schemeClr val="tx1"/>
                          </a:solidFill>
                        </a:ln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0.415</a:t>
                      </a:r>
                      <a:endParaRPr lang="zh-CN" altLang="en-US" sz="2000" dirty="0">
                        <a:ln>
                          <a:solidFill>
                            <a:schemeClr val="tx1"/>
                          </a:solidFill>
                        </a:ln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0.375</a:t>
                      </a:r>
                      <a:endParaRPr lang="zh-CN" altLang="en-US" sz="2000" dirty="0">
                        <a:ln>
                          <a:solidFill>
                            <a:schemeClr val="tx1"/>
                          </a:solidFill>
                        </a:ln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22.39</a:t>
                      </a:r>
                      <a:endParaRPr lang="zh-CN" altLang="en-US" sz="2000" dirty="0">
                        <a:ln>
                          <a:solidFill>
                            <a:schemeClr val="tx1"/>
                          </a:solidFill>
                        </a:ln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2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2900266" y="5847822"/>
            <a:ext cx="362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0.28 @ ISIS  || 0.16 @ J-PARC</a:t>
            </a:r>
            <a:endParaRPr lang="zh-CN" altLang="en-US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7" y="656318"/>
            <a:ext cx="4259028" cy="3507433"/>
          </a:xfrm>
          <a:prstGeom prst="rect">
            <a:avLst/>
          </a:prstGeom>
          <a:ln w="19050">
            <a:solidFill>
              <a:srgbClr val="00529B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187190" y="1318176"/>
            <a:ext cx="148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256 Channels</a:t>
            </a:r>
            <a:endParaRPr lang="zh-CN" altLang="en-US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192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8F1D386-2689-4576-B7BA-C11C26278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69" y="3372617"/>
            <a:ext cx="3517497" cy="2917453"/>
          </a:xfrm>
          <a:prstGeom prst="rect">
            <a:avLst/>
          </a:prstGeom>
          <a:ln w="19050">
            <a:solidFill>
              <a:srgbClr val="00529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49" y="1214257"/>
            <a:ext cx="4075838" cy="208800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15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Angular discrimination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34340" y="233078"/>
            <a:ext cx="8190560" cy="856343"/>
          </a:xfrm>
          <a:prstGeom prst="rect">
            <a:avLst/>
          </a:prstGeom>
          <a:solidFill>
            <a:srgbClr val="0070C0"/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793116" y="338082"/>
            <a:ext cx="6917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Design of Super-</a:t>
            </a:r>
            <a:r>
              <a:rPr lang="el-GR" altLang="zh-CN" sz="3600" b="1" dirty="0">
                <a:solidFill>
                  <a:schemeClr val="bg1"/>
                </a:solidFill>
              </a:rPr>
              <a:t>μ</a:t>
            </a:r>
            <a:r>
              <a:rPr lang="en-US" altLang="zh-CN" sz="3600" b="1" dirty="0">
                <a:solidFill>
                  <a:schemeClr val="bg1"/>
                </a:solidFill>
              </a:rPr>
              <a:t>SR spectrometer 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95310" y="338082"/>
            <a:ext cx="339122" cy="64633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3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平行四边形 10"/>
          <p:cNvSpPr/>
          <p:nvPr/>
        </p:nvSpPr>
        <p:spPr>
          <a:xfrm rot="10800000">
            <a:off x="1145956" y="233077"/>
            <a:ext cx="481046" cy="856344"/>
          </a:xfrm>
          <a:prstGeom prst="parallelogram">
            <a:avLst>
              <a:gd name="adj" fmla="val 85222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82" y="1214257"/>
            <a:ext cx="4075837" cy="208800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75806" y="1207850"/>
            <a:ext cx="184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Cuboid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97177" y="1214257"/>
            <a:ext cx="184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Trapezoid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88F1D386-2689-4576-B7BA-C11C262788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51" y="3394991"/>
            <a:ext cx="3517497" cy="2893623"/>
          </a:xfrm>
          <a:prstGeom prst="rect">
            <a:avLst/>
          </a:prstGeom>
          <a:ln w="19050">
            <a:solidFill>
              <a:srgbClr val="00529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直接连接符 11"/>
          <p:cNvCxnSpPr/>
          <p:nvPr/>
        </p:nvCxnSpPr>
        <p:spPr>
          <a:xfrm>
            <a:off x="981092" y="4191000"/>
            <a:ext cx="758684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5553092" y="4198620"/>
            <a:ext cx="1708768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8B1F1074-73F1-6F4B-83DA-0898935A39AE}"/>
              </a:ext>
            </a:extLst>
          </p:cNvPr>
          <p:cNvSpPr/>
          <p:nvPr/>
        </p:nvSpPr>
        <p:spPr>
          <a:xfrm flipH="1">
            <a:off x="722999" y="1855272"/>
            <a:ext cx="845911" cy="357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e+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1E9AB7D-71AF-2847-BB22-7F86BA2BE1F9}"/>
              </a:ext>
            </a:extLst>
          </p:cNvPr>
          <p:cNvSpPr/>
          <p:nvPr/>
        </p:nvSpPr>
        <p:spPr>
          <a:xfrm flipH="1">
            <a:off x="5251752" y="1887378"/>
            <a:ext cx="845911" cy="357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e+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42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589" y="1213515"/>
            <a:ext cx="4295323" cy="3491638"/>
          </a:xfrm>
          <a:prstGeom prst="rect">
            <a:avLst/>
          </a:prstGeom>
          <a:ln w="28575">
            <a:solidFill>
              <a:srgbClr val="00529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圆角矩形 18"/>
          <p:cNvSpPr/>
          <p:nvPr/>
        </p:nvSpPr>
        <p:spPr>
          <a:xfrm>
            <a:off x="863528" y="5280634"/>
            <a:ext cx="7416944" cy="97183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The rectangular shape has significant advantages in angular discrimination!</a:t>
            </a:r>
          </a:p>
        </p:txBody>
      </p:sp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16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Angular discrimination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0" y="809454"/>
            <a:ext cx="4075838" cy="208800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0" y="3101978"/>
            <a:ext cx="4075837" cy="208800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133517" y="803047"/>
            <a:ext cx="184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Cuboid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28955" y="3101978"/>
            <a:ext cx="1846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Trapezoid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826568" y="19935"/>
            <a:ext cx="6097438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Comparison of two geometries</a:t>
            </a:r>
            <a:endParaRPr lang="zh-CN" altLang="en-US" sz="3600" b="1" dirty="0"/>
          </a:p>
        </p:txBody>
      </p:sp>
      <p:cxnSp>
        <p:nvCxnSpPr>
          <p:cNvPr id="30" name="直接连接符 29"/>
          <p:cNvCxnSpPr/>
          <p:nvPr/>
        </p:nvCxnSpPr>
        <p:spPr>
          <a:xfrm flipV="1">
            <a:off x="5057792" y="2190750"/>
            <a:ext cx="1952608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313267D1-D607-8948-A798-041FAEBA25E4}"/>
              </a:ext>
            </a:extLst>
          </p:cNvPr>
          <p:cNvSpPr/>
          <p:nvPr/>
        </p:nvSpPr>
        <p:spPr>
          <a:xfrm flipH="1">
            <a:off x="632434" y="1482842"/>
            <a:ext cx="845911" cy="357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e+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D5AD25C-8E27-F64A-902C-2EA9316F5E17}"/>
              </a:ext>
            </a:extLst>
          </p:cNvPr>
          <p:cNvSpPr/>
          <p:nvPr/>
        </p:nvSpPr>
        <p:spPr>
          <a:xfrm flipH="1">
            <a:off x="629493" y="3731692"/>
            <a:ext cx="845911" cy="357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e+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04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圆角矩形 78"/>
          <p:cNvSpPr/>
          <p:nvPr/>
        </p:nvSpPr>
        <p:spPr>
          <a:xfrm>
            <a:off x="190318" y="943073"/>
            <a:ext cx="4835499" cy="2179291"/>
          </a:xfrm>
          <a:prstGeom prst="roundRect">
            <a:avLst/>
          </a:prstGeom>
          <a:noFill/>
          <a:ln w="28575">
            <a:solidFill>
              <a:srgbClr val="00529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17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Angular discrimination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图片 18" descr="图片包含 游戏机, 建筑&#10;&#10;描述已自动生成">
            <a:extLst>
              <a:ext uri="{FF2B5EF4-FFF2-40B4-BE49-F238E27FC236}">
                <a16:creationId xmlns:a16="http://schemas.microsoft.com/office/drawing/2014/main" id="{9901AA4E-D3D2-49A2-82D1-E53D26532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2" y="1655910"/>
            <a:ext cx="1261111" cy="1286222"/>
          </a:xfrm>
          <a:prstGeom prst="rect">
            <a:avLst/>
          </a:prstGeom>
        </p:spPr>
      </p:pic>
      <p:pic>
        <p:nvPicPr>
          <p:cNvPr id="21" name="图片 20" descr="图片包含 游戏机, 盘子&#10;&#10;描述已自动生成">
            <a:extLst>
              <a:ext uri="{FF2B5EF4-FFF2-40B4-BE49-F238E27FC236}">
                <a16:creationId xmlns:a16="http://schemas.microsoft.com/office/drawing/2014/main" id="{65E1F752-71A1-4B9A-A1FD-105A307CC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3" y="4011995"/>
            <a:ext cx="1175068" cy="1286223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508901" y="1475708"/>
            <a:ext cx="1447800" cy="221074"/>
          </a:xfrm>
          <a:prstGeom prst="rect">
            <a:avLst/>
          </a:prstGeom>
          <a:solidFill>
            <a:srgbClr val="787FB6"/>
          </a:solidFill>
          <a:ln w="19050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508901" y="2599658"/>
            <a:ext cx="1447800" cy="221074"/>
          </a:xfrm>
          <a:prstGeom prst="rect">
            <a:avLst/>
          </a:prstGeom>
          <a:solidFill>
            <a:srgbClr val="787FB6"/>
          </a:solidFill>
          <a:ln w="19050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632600" y="2104167"/>
            <a:ext cx="78582" cy="8810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1669768" y="1475319"/>
            <a:ext cx="3327394" cy="675334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1671893" y="1128595"/>
            <a:ext cx="1282157" cy="1019625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 rot="-1800000">
            <a:off x="2473037" y="3838587"/>
            <a:ext cx="1447800" cy="221074"/>
          </a:xfrm>
          <a:prstGeom prst="rect">
            <a:avLst/>
          </a:prstGeom>
          <a:solidFill>
            <a:srgbClr val="787FB6"/>
          </a:solidFill>
          <a:ln w="19050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 rot="1800000">
            <a:off x="2467186" y="5391626"/>
            <a:ext cx="1447800" cy="221074"/>
          </a:xfrm>
          <a:prstGeom prst="rect">
            <a:avLst/>
          </a:prstGeom>
          <a:solidFill>
            <a:srgbClr val="787FB6"/>
          </a:solidFill>
          <a:ln w="19050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809686" y="4698982"/>
            <a:ext cx="78582" cy="8810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/>
        </p:nvCxnSpPr>
        <p:spPr>
          <a:xfrm flipV="1">
            <a:off x="1848977" y="3310377"/>
            <a:ext cx="2434993" cy="1432661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>
            <a:off x="1848977" y="4212970"/>
            <a:ext cx="659924" cy="529821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>
            <a:off x="1852643" y="4414230"/>
            <a:ext cx="767238" cy="327081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 flipV="1">
            <a:off x="1669769" y="2144710"/>
            <a:ext cx="839132" cy="676022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1669768" y="2155386"/>
            <a:ext cx="2286933" cy="442547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V="1">
            <a:off x="1923003" y="1581131"/>
            <a:ext cx="3074159" cy="871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>
            <a:endCxn id="33" idx="6"/>
          </p:cNvCxnSpPr>
          <p:nvPr/>
        </p:nvCxnSpPr>
        <p:spPr>
          <a:xfrm flipH="1" flipV="1">
            <a:off x="1888268" y="4743035"/>
            <a:ext cx="620633" cy="480165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>
            <a:endCxn id="33" idx="6"/>
          </p:cNvCxnSpPr>
          <p:nvPr/>
        </p:nvCxnSpPr>
        <p:spPr>
          <a:xfrm flipH="1" flipV="1">
            <a:off x="1888268" y="4743035"/>
            <a:ext cx="719800" cy="283028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弧形 61"/>
          <p:cNvSpPr/>
          <p:nvPr/>
        </p:nvSpPr>
        <p:spPr>
          <a:xfrm rot="21403552">
            <a:off x="2535329" y="1402729"/>
            <a:ext cx="169769" cy="178837"/>
          </a:xfrm>
          <a:prstGeom prst="arc">
            <a:avLst>
              <a:gd name="adj1" fmla="val 16636183"/>
              <a:gd name="adj2" fmla="val 4102886"/>
            </a:avLst>
          </a:prstGeom>
          <a:ln w="19050">
            <a:solidFill>
              <a:srgbClr val="FF0000"/>
            </a:solidFill>
            <a:headEnd type="triangle" w="sm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2695042" y="1205566"/>
            <a:ext cx="25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zh-CN" altLang="en-US" dirty="0"/>
          </a:p>
        </p:txBody>
      </p:sp>
      <p:sp>
        <p:nvSpPr>
          <p:cNvPr id="64" name="文本框 63"/>
          <p:cNvSpPr txBox="1"/>
          <p:nvPr/>
        </p:nvSpPr>
        <p:spPr>
          <a:xfrm>
            <a:off x="2127334" y="4082203"/>
            <a:ext cx="25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zh-CN" altLang="en-US" dirty="0"/>
          </a:p>
        </p:txBody>
      </p:sp>
      <p:sp>
        <p:nvSpPr>
          <p:cNvPr id="65" name="弧形 64"/>
          <p:cNvSpPr/>
          <p:nvPr/>
        </p:nvSpPr>
        <p:spPr>
          <a:xfrm rot="17968227">
            <a:off x="2227327" y="4323778"/>
            <a:ext cx="169769" cy="178837"/>
          </a:xfrm>
          <a:prstGeom prst="arc">
            <a:avLst>
              <a:gd name="adj1" fmla="val 21386924"/>
              <a:gd name="adj2" fmla="val 4102886"/>
            </a:avLst>
          </a:prstGeom>
          <a:ln w="19050">
            <a:solidFill>
              <a:srgbClr val="FF0000"/>
            </a:solidFill>
            <a:headEnd type="none" w="sm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3255742" y="987598"/>
            <a:ext cx="1970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θ∈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zh-CN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zh-CN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2000" dirty="0"/>
          </a:p>
        </p:txBody>
      </p:sp>
      <p:sp>
        <p:nvSpPr>
          <p:cNvPr id="68" name="文本框 67"/>
          <p:cNvSpPr txBox="1"/>
          <p:nvPr/>
        </p:nvSpPr>
        <p:spPr>
          <a:xfrm>
            <a:off x="1833835" y="3275961"/>
            <a:ext cx="1572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θ∈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(0, </a:t>
            </a:r>
            <a:r>
              <a:rPr lang="el-GR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zh-CN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2000" dirty="0"/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88F1D386-2689-4576-B7BA-C11C26278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92" y="2032719"/>
            <a:ext cx="3517497" cy="2917453"/>
          </a:xfrm>
          <a:prstGeom prst="rect">
            <a:avLst/>
          </a:prstGeom>
          <a:ln w="19050">
            <a:solidFill>
              <a:srgbClr val="00529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0" name="直接连接符 69"/>
          <p:cNvCxnSpPr/>
          <p:nvPr/>
        </p:nvCxnSpPr>
        <p:spPr>
          <a:xfrm>
            <a:off x="5929382" y="2839782"/>
            <a:ext cx="758684" cy="0"/>
          </a:xfrm>
          <a:prstGeom prst="line">
            <a:avLst/>
          </a:prstGeom>
          <a:ln w="38100">
            <a:solidFill>
              <a:srgbClr val="002060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5872803" y="2044067"/>
            <a:ext cx="440737" cy="2709945"/>
          </a:xfrm>
          <a:prstGeom prst="rect">
            <a:avLst/>
          </a:prstGeom>
          <a:solidFill>
            <a:srgbClr val="FF0000">
              <a:alpha val="21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6737297" y="3336906"/>
            <a:ext cx="2281492" cy="1423181"/>
          </a:xfrm>
          <a:prstGeom prst="rect">
            <a:avLst/>
          </a:prstGeom>
          <a:solidFill>
            <a:schemeClr val="accent5">
              <a:lumMod val="20000"/>
              <a:lumOff val="80000"/>
              <a:alpha val="21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4" name="肘形连接符 73"/>
          <p:cNvCxnSpPr>
            <a:stCxn id="71" idx="2"/>
          </p:cNvCxnSpPr>
          <p:nvPr/>
        </p:nvCxnSpPr>
        <p:spPr>
          <a:xfrm rot="5400000">
            <a:off x="5258349" y="4521481"/>
            <a:ext cx="602292" cy="1067355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肘形连接符 75"/>
          <p:cNvCxnSpPr>
            <a:stCxn id="72" idx="0"/>
          </p:cNvCxnSpPr>
          <p:nvPr/>
        </p:nvCxnSpPr>
        <p:spPr>
          <a:xfrm rot="16200000" flipV="1">
            <a:off x="5620434" y="1079297"/>
            <a:ext cx="1649480" cy="2865738"/>
          </a:xfrm>
          <a:prstGeom prst="bentConnector2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本框 79"/>
          <p:cNvSpPr txBox="1"/>
          <p:nvPr/>
        </p:nvSpPr>
        <p:spPr>
          <a:xfrm>
            <a:off x="387952" y="962268"/>
            <a:ext cx="205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altLang="zh-CN" sz="2400" dirty="0"/>
              <a:t>Cylindrical</a:t>
            </a:r>
            <a:endParaRPr lang="zh-CN" altLang="en-US" sz="2400" dirty="0"/>
          </a:p>
        </p:txBody>
      </p:sp>
      <p:sp>
        <p:nvSpPr>
          <p:cNvPr id="82" name="圆角矩形 81"/>
          <p:cNvSpPr/>
          <p:nvPr/>
        </p:nvSpPr>
        <p:spPr>
          <a:xfrm>
            <a:off x="190318" y="3240824"/>
            <a:ext cx="4835499" cy="2795584"/>
          </a:xfrm>
          <a:prstGeom prst="roundRect">
            <a:avLst/>
          </a:prstGeom>
          <a:noFill/>
          <a:ln w="28575">
            <a:solidFill>
              <a:srgbClr val="00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358340" y="3259852"/>
            <a:ext cx="205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dirty="0"/>
              <a:t>Spherical</a:t>
            </a:r>
            <a:endParaRPr lang="zh-CN" altLang="en-US" dirty="0"/>
          </a:p>
        </p:txBody>
      </p:sp>
      <p:sp>
        <p:nvSpPr>
          <p:cNvPr id="91" name="矩形 90"/>
          <p:cNvSpPr/>
          <p:nvPr/>
        </p:nvSpPr>
        <p:spPr>
          <a:xfrm>
            <a:off x="1571720" y="185035"/>
            <a:ext cx="6607130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Comparison of two arrangements</a:t>
            </a:r>
            <a:endParaRPr lang="zh-CN" altLang="en-US" sz="3600" b="1" dirty="0"/>
          </a:p>
        </p:txBody>
      </p:sp>
      <p:sp>
        <p:nvSpPr>
          <p:cNvPr id="93" name="文本框 92"/>
          <p:cNvSpPr txBox="1"/>
          <p:nvPr/>
        </p:nvSpPr>
        <p:spPr>
          <a:xfrm>
            <a:off x="5299876" y="5372113"/>
            <a:ext cx="205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Range</a:t>
            </a:r>
            <a:endParaRPr lang="zh-CN" altLang="en-US" sz="2400" dirty="0"/>
          </a:p>
        </p:txBody>
      </p:sp>
      <p:sp>
        <p:nvSpPr>
          <p:cNvPr id="94" name="文本框 93"/>
          <p:cNvSpPr txBox="1"/>
          <p:nvPr/>
        </p:nvSpPr>
        <p:spPr>
          <a:xfrm>
            <a:off x="6547339" y="1242279"/>
            <a:ext cx="205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Range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30906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18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Angular discrimination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571720" y="185035"/>
            <a:ext cx="6607130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Comparison of two arrangements</a:t>
            </a:r>
            <a:endParaRPr lang="zh-CN" altLang="en-US" sz="36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196048"/>
            <a:ext cx="4596993" cy="21868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圆角矩形 50"/>
          <p:cNvSpPr/>
          <p:nvPr/>
        </p:nvSpPr>
        <p:spPr>
          <a:xfrm>
            <a:off x="165100" y="3692507"/>
            <a:ext cx="8719892" cy="2338780"/>
          </a:xfrm>
          <a:prstGeom prst="roundRect">
            <a:avLst/>
          </a:prstGeom>
          <a:solidFill>
            <a:srgbClr val="00529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800" b="1" dirty="0"/>
              <a:t>The spherical arrangement has an narrow range of discrimination angle;</a:t>
            </a: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800" b="1" dirty="0"/>
              <a:t> The cylindrical arrangement cannot distinguish scattering events with the same scattering angle;</a:t>
            </a:r>
          </a:p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en-US" altLang="zh-CN" sz="2800" b="1" dirty="0"/>
              <a:t>Detectors should point to the sample center.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405" y="1198278"/>
            <a:ext cx="3698532" cy="21852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151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19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Types of double counts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49484"/>
            <a:ext cx="3842348" cy="3676757"/>
          </a:xfrm>
          <a:prstGeom prst="rect">
            <a:avLst/>
          </a:prstGeom>
          <a:ln w="19050">
            <a:solidFill>
              <a:srgbClr val="00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1049484"/>
            <a:ext cx="3358361" cy="3675600"/>
          </a:xfrm>
          <a:prstGeom prst="rect">
            <a:avLst/>
          </a:prstGeom>
          <a:ln w="19050">
            <a:solidFill>
              <a:srgbClr val="00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3" name="矩形 42"/>
          <p:cNvSpPr/>
          <p:nvPr/>
        </p:nvSpPr>
        <p:spPr>
          <a:xfrm>
            <a:off x="1953916" y="185035"/>
            <a:ext cx="5842754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Suppression of double counts</a:t>
            </a:r>
            <a:endParaRPr lang="zh-CN" altLang="en-US" sz="36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800100" y="1067238"/>
            <a:ext cx="458849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I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4572000" y="1067238"/>
            <a:ext cx="570405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II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01600" y="5060941"/>
            <a:ext cx="894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I: Multiple scatterings of positrons or other secondary particles </a:t>
            </a:r>
          </a:p>
          <a:p>
            <a:r>
              <a:rPr lang="en-US" altLang="zh-CN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II: Spiral motion of positrons in a strong longitudinal field</a:t>
            </a:r>
            <a:endParaRPr lang="zh-CN" altLang="en-US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62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208643" y="1174860"/>
            <a:ext cx="2308860" cy="4291965"/>
          </a:xfrm>
          <a:custGeom>
            <a:avLst/>
            <a:gdLst>
              <a:gd name="connsiteX0" fmla="*/ 0 w 2503170"/>
              <a:gd name="connsiteY0" fmla="*/ 0 h 2960370"/>
              <a:gd name="connsiteX1" fmla="*/ 1394460 w 2503170"/>
              <a:gd name="connsiteY1" fmla="*/ 0 h 2960370"/>
              <a:gd name="connsiteX2" fmla="*/ 2503170 w 2503170"/>
              <a:gd name="connsiteY2" fmla="*/ 1480185 h 2960370"/>
              <a:gd name="connsiteX3" fmla="*/ 1394460 w 2503170"/>
              <a:gd name="connsiteY3" fmla="*/ 2960370 h 2960370"/>
              <a:gd name="connsiteX4" fmla="*/ 0 w 2503170"/>
              <a:gd name="connsiteY4" fmla="*/ 2960370 h 296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3170" h="2960370">
                <a:moveTo>
                  <a:pt x="0" y="0"/>
                </a:moveTo>
                <a:lnTo>
                  <a:pt x="1394460" y="0"/>
                </a:lnTo>
                <a:lnTo>
                  <a:pt x="2503170" y="1480185"/>
                </a:lnTo>
                <a:lnTo>
                  <a:pt x="1394460" y="2960370"/>
                </a:lnTo>
                <a:lnTo>
                  <a:pt x="0" y="2960370"/>
                </a:lnTo>
                <a:close/>
              </a:path>
            </a:pathLst>
          </a:custGeom>
          <a:solidFill>
            <a:srgbClr val="00529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/>
            <a:r>
              <a:rPr lang="en-US" altLang="zh-CN" sz="5400" b="1" dirty="0"/>
              <a:t>  </a:t>
            </a:r>
            <a:endParaRPr lang="zh-CN" altLang="en-US" sz="5400" b="1" dirty="0"/>
          </a:p>
        </p:txBody>
      </p:sp>
      <p:sp>
        <p:nvSpPr>
          <p:cNvPr id="12" name="文本框 11"/>
          <p:cNvSpPr txBox="1"/>
          <p:nvPr/>
        </p:nvSpPr>
        <p:spPr>
          <a:xfrm rot="16200000">
            <a:off x="-457226" y="2936121"/>
            <a:ext cx="3063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</a:rPr>
              <a:t>CONTENT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1924176" y="1183004"/>
            <a:ext cx="7032954" cy="856343"/>
          </a:xfrm>
          <a:custGeom>
            <a:avLst/>
            <a:gdLst>
              <a:gd name="connsiteX0" fmla="*/ 0 w 7032954"/>
              <a:gd name="connsiteY0" fmla="*/ 0 h 856343"/>
              <a:gd name="connsiteX1" fmla="*/ 7032954 w 7032954"/>
              <a:gd name="connsiteY1" fmla="*/ 0 h 856343"/>
              <a:gd name="connsiteX2" fmla="*/ 7032954 w 7032954"/>
              <a:gd name="connsiteY2" fmla="*/ 856343 h 856343"/>
              <a:gd name="connsiteX3" fmla="*/ 414756 w 7032954"/>
              <a:gd name="connsiteY3" fmla="*/ 856343 h 856343"/>
              <a:gd name="connsiteX4" fmla="*/ 0 w 7032954"/>
              <a:gd name="connsiteY4" fmla="*/ 0 h 8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2954" h="856343">
                <a:moveTo>
                  <a:pt x="0" y="0"/>
                </a:moveTo>
                <a:lnTo>
                  <a:pt x="7032954" y="0"/>
                </a:lnTo>
                <a:lnTo>
                  <a:pt x="7032954" y="856343"/>
                </a:lnTo>
                <a:lnTo>
                  <a:pt x="414756" y="856343"/>
                </a:lnTo>
                <a:lnTo>
                  <a:pt x="0" y="0"/>
                </a:lnTo>
                <a:close/>
              </a:path>
            </a:pathLst>
          </a:custGeom>
          <a:solidFill>
            <a:srgbClr val="00529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        Physical Basis of </a:t>
            </a:r>
            <a:r>
              <a:rPr lang="el-GR" altLang="zh-CN" sz="2800" b="1" dirty="0">
                <a:cs typeface="Times New Roman" panose="02020603050405020304" pitchFamily="18" charset="0"/>
              </a:rPr>
              <a:t>μ</a:t>
            </a:r>
            <a:r>
              <a:rPr lang="en-US" altLang="zh-CN" sz="2800" b="1" dirty="0">
                <a:cs typeface="Times New Roman" panose="02020603050405020304" pitchFamily="18" charset="0"/>
              </a:rPr>
              <a:t>SR spectroscopy</a:t>
            </a:r>
            <a:endParaRPr lang="zh-CN" altLang="en-US" sz="2800" b="1" dirty="0"/>
          </a:p>
        </p:txBody>
      </p:sp>
      <p:sp>
        <p:nvSpPr>
          <p:cNvPr id="35" name="任意多边形 34"/>
          <p:cNvSpPr/>
          <p:nvPr/>
        </p:nvSpPr>
        <p:spPr>
          <a:xfrm>
            <a:off x="2434714" y="2237104"/>
            <a:ext cx="6522417" cy="856343"/>
          </a:xfrm>
          <a:custGeom>
            <a:avLst/>
            <a:gdLst>
              <a:gd name="connsiteX0" fmla="*/ 0 w 6522417"/>
              <a:gd name="connsiteY0" fmla="*/ 0 h 856343"/>
              <a:gd name="connsiteX1" fmla="*/ 6522417 w 6522417"/>
              <a:gd name="connsiteY1" fmla="*/ 0 h 856343"/>
              <a:gd name="connsiteX2" fmla="*/ 6522417 w 6522417"/>
              <a:gd name="connsiteY2" fmla="*/ 856343 h 856343"/>
              <a:gd name="connsiteX3" fmla="*/ 414757 w 6522417"/>
              <a:gd name="connsiteY3" fmla="*/ 856343 h 8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2417" h="856343">
                <a:moveTo>
                  <a:pt x="0" y="0"/>
                </a:moveTo>
                <a:lnTo>
                  <a:pt x="6522417" y="0"/>
                </a:lnTo>
                <a:lnTo>
                  <a:pt x="6522417" y="856343"/>
                </a:lnTo>
                <a:lnTo>
                  <a:pt x="414757" y="856343"/>
                </a:lnTo>
                <a:close/>
              </a:path>
            </a:pathLst>
          </a:custGeom>
          <a:solidFill>
            <a:srgbClr val="00529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Design of Day-One spectrometer</a:t>
            </a:r>
            <a:endParaRPr lang="zh-CN" altLang="en-US" sz="2800" b="1" dirty="0"/>
          </a:p>
        </p:txBody>
      </p:sp>
      <p:sp>
        <p:nvSpPr>
          <p:cNvPr id="37" name="任意多边形 36"/>
          <p:cNvSpPr/>
          <p:nvPr/>
        </p:nvSpPr>
        <p:spPr>
          <a:xfrm>
            <a:off x="2510506" y="3427864"/>
            <a:ext cx="6446624" cy="856343"/>
          </a:xfrm>
          <a:custGeom>
            <a:avLst/>
            <a:gdLst>
              <a:gd name="connsiteX0" fmla="*/ 409683 w 6446624"/>
              <a:gd name="connsiteY0" fmla="*/ 0 h 856343"/>
              <a:gd name="connsiteX1" fmla="*/ 6446624 w 6446624"/>
              <a:gd name="connsiteY1" fmla="*/ 0 h 856343"/>
              <a:gd name="connsiteX2" fmla="*/ 6446624 w 6446624"/>
              <a:gd name="connsiteY2" fmla="*/ 856343 h 856343"/>
              <a:gd name="connsiteX3" fmla="*/ 0 w 6446624"/>
              <a:gd name="connsiteY3" fmla="*/ 856343 h 856343"/>
              <a:gd name="connsiteX4" fmla="*/ 409683 w 6446624"/>
              <a:gd name="connsiteY4" fmla="*/ 0 h 8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6624" h="856343">
                <a:moveTo>
                  <a:pt x="409683" y="0"/>
                </a:moveTo>
                <a:lnTo>
                  <a:pt x="6446624" y="0"/>
                </a:lnTo>
                <a:lnTo>
                  <a:pt x="6446624" y="856343"/>
                </a:lnTo>
                <a:lnTo>
                  <a:pt x="0" y="856343"/>
                </a:lnTo>
                <a:lnTo>
                  <a:pt x="409683" y="0"/>
                </a:lnTo>
                <a:close/>
              </a:path>
            </a:pathLst>
          </a:custGeom>
          <a:solidFill>
            <a:srgbClr val="00529B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  Design of Super-</a:t>
            </a:r>
            <a:r>
              <a:rPr lang="el-GR" altLang="zh-CN" sz="2800" b="1" dirty="0">
                <a:cs typeface="Times New Roman" panose="02020603050405020304" pitchFamily="18" charset="0"/>
              </a:rPr>
              <a:t>μ</a:t>
            </a:r>
            <a:r>
              <a:rPr lang="en-US" altLang="zh-CN" sz="2800" b="1" dirty="0">
                <a:cs typeface="Times New Roman" panose="02020603050405020304" pitchFamily="18" charset="0"/>
              </a:rPr>
              <a:t>SR</a:t>
            </a:r>
            <a:r>
              <a:rPr lang="en-US" altLang="zh-CN" sz="2800" b="1" dirty="0"/>
              <a:t> spectrometer </a:t>
            </a:r>
            <a:endParaRPr lang="zh-CN" altLang="en-US" sz="2800" b="1" dirty="0"/>
          </a:p>
        </p:txBody>
      </p:sp>
      <p:sp>
        <p:nvSpPr>
          <p:cNvPr id="40" name="任意多边形 39"/>
          <p:cNvSpPr/>
          <p:nvPr/>
        </p:nvSpPr>
        <p:spPr>
          <a:xfrm>
            <a:off x="1940836" y="4618626"/>
            <a:ext cx="7016295" cy="856343"/>
          </a:xfrm>
          <a:custGeom>
            <a:avLst/>
            <a:gdLst>
              <a:gd name="connsiteX0" fmla="*/ 409683 w 7016295"/>
              <a:gd name="connsiteY0" fmla="*/ 0 h 856343"/>
              <a:gd name="connsiteX1" fmla="*/ 7016295 w 7016295"/>
              <a:gd name="connsiteY1" fmla="*/ 0 h 856343"/>
              <a:gd name="connsiteX2" fmla="*/ 7016295 w 7016295"/>
              <a:gd name="connsiteY2" fmla="*/ 856343 h 856343"/>
              <a:gd name="connsiteX3" fmla="*/ 0 w 7016295"/>
              <a:gd name="connsiteY3" fmla="*/ 856343 h 8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6295" h="856343">
                <a:moveTo>
                  <a:pt x="409683" y="0"/>
                </a:moveTo>
                <a:lnTo>
                  <a:pt x="7016295" y="0"/>
                </a:lnTo>
                <a:lnTo>
                  <a:pt x="7016295" y="856343"/>
                </a:lnTo>
                <a:lnTo>
                  <a:pt x="0" y="856343"/>
                </a:lnTo>
                <a:close/>
              </a:path>
            </a:pathLst>
          </a:custGeom>
          <a:solidFill>
            <a:srgbClr val="00529B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      Prototype of a </a:t>
            </a:r>
            <a:r>
              <a:rPr lang="el-GR" altLang="zh-CN" sz="2800" b="1" dirty="0">
                <a:cs typeface="Times New Roman" panose="02020603050405020304" pitchFamily="18" charset="0"/>
              </a:rPr>
              <a:t>μ</a:t>
            </a:r>
            <a:r>
              <a:rPr lang="en-US" altLang="zh-CN" sz="2800" b="1" dirty="0">
                <a:cs typeface="Times New Roman" panose="02020603050405020304" pitchFamily="18" charset="0"/>
              </a:rPr>
              <a:t>SR spectrometer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48286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20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Double counting suppression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953916" y="185035"/>
            <a:ext cx="5842754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Suppression of double counts</a:t>
            </a:r>
            <a:endParaRPr lang="zh-CN" altLang="en-US" sz="3600" b="1" dirty="0"/>
          </a:p>
        </p:txBody>
      </p:sp>
      <p:pic>
        <p:nvPicPr>
          <p:cNvPr id="12" name="图片 11" descr="图片包含 游戏机, 建筑&#10;&#10;描述已自动生成">
            <a:extLst>
              <a:ext uri="{FF2B5EF4-FFF2-40B4-BE49-F238E27FC236}">
                <a16:creationId xmlns:a16="http://schemas.microsoft.com/office/drawing/2014/main" id="{9901AA4E-D3D2-49A2-82D1-E53D26532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3" y="1114668"/>
            <a:ext cx="2251298" cy="2296125"/>
          </a:xfrm>
          <a:prstGeom prst="rect">
            <a:avLst/>
          </a:prstGeom>
        </p:spPr>
      </p:pic>
      <p:pic>
        <p:nvPicPr>
          <p:cNvPr id="13" name="图片 12" descr="图片包含 游戏机, 盘子&#10;&#10;描述已自动生成">
            <a:extLst>
              <a:ext uri="{FF2B5EF4-FFF2-40B4-BE49-F238E27FC236}">
                <a16:creationId xmlns:a16="http://schemas.microsoft.com/office/drawing/2014/main" id="{65E1F752-71A1-4B9A-A1FD-105A307CC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3" y="3972252"/>
            <a:ext cx="2060798" cy="225573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60" y="944316"/>
            <a:ext cx="4606970" cy="3704060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82331" y="802771"/>
            <a:ext cx="1874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dirty="0"/>
              <a:t>Cylindrical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395946" y="3491857"/>
            <a:ext cx="168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rPr>
              <a:t>Spherical</a:t>
            </a:r>
            <a:endParaRPr lang="zh-CN" altLang="en-US" sz="2800" b="1" dirty="0">
              <a:solidFill>
                <a:srgbClr val="0070C0"/>
              </a:solidFill>
              <a:latin typeface="Segoe UI Semibold" panose="020B0702040204020203" pitchFamily="34" charset="0"/>
              <a:ea typeface="黑体" panose="02010609060101010101" pitchFamily="49" charset="-122"/>
              <a:cs typeface="Segoe UI Semibold" panose="020B0702040204020203" pitchFamily="34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219181" y="4761326"/>
            <a:ext cx="6818778" cy="1466663"/>
          </a:xfrm>
          <a:prstGeom prst="roundRect">
            <a:avLst/>
          </a:prstGeom>
          <a:solidFill>
            <a:srgbClr val="00529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The “</a:t>
            </a:r>
            <a:r>
              <a:rPr lang="en-US" altLang="zh-CN" sz="2800" b="1" dirty="0">
                <a:solidFill>
                  <a:schemeClr val="accent2"/>
                </a:solidFill>
              </a:rPr>
              <a:t>point-to-sample</a:t>
            </a:r>
            <a:r>
              <a:rPr lang="en-US" altLang="zh-CN" sz="2800" b="1" dirty="0"/>
              <a:t>” arrangement can suppress the double counting events significantly in LF </a:t>
            </a:r>
            <a:r>
              <a:rPr lang="en-US" altLang="zh-CN" sz="2800" b="1" dirty="0">
                <a:solidFill>
                  <a:schemeClr val="accent2"/>
                </a:solidFill>
              </a:rPr>
              <a:t>up to 10 Tesla</a:t>
            </a:r>
            <a:r>
              <a:rPr lang="en-US" altLang="zh-CN" sz="28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53350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21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Point-To-Sample structures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606675" y="24021"/>
            <a:ext cx="6499151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Possible Point-To-Sample models</a:t>
            </a:r>
            <a:endParaRPr lang="zh-CN" altLang="en-US" sz="36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7" y="3705320"/>
            <a:ext cx="3752711" cy="2540235"/>
          </a:xfrm>
          <a:prstGeom prst="rect">
            <a:avLst/>
          </a:prstGeom>
          <a:ln w="19050">
            <a:solidFill>
              <a:srgbClr val="00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004934" y="638917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sz="2400" dirty="0"/>
              <a:t>Spherical model</a:t>
            </a:r>
            <a:endParaRPr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504532" y="638917"/>
            <a:ext cx="305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sz="2400" dirty="0"/>
              <a:t>Hybrid model</a:t>
            </a:r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353" y="3705320"/>
            <a:ext cx="4442312" cy="2541600"/>
          </a:xfrm>
          <a:prstGeom prst="rect">
            <a:avLst/>
          </a:prstGeom>
          <a:ln w="19050">
            <a:solidFill>
              <a:srgbClr val="00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280" y="1118689"/>
            <a:ext cx="2492907" cy="2492907"/>
          </a:xfrm>
          <a:prstGeom prst="rect">
            <a:avLst/>
          </a:prstGeom>
          <a:ln w="19050">
            <a:solidFill>
              <a:srgbClr val="00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4532" y="1118688"/>
            <a:ext cx="2764216" cy="2492907"/>
          </a:xfrm>
          <a:prstGeom prst="rect">
            <a:avLst/>
          </a:prstGeom>
          <a:ln w="19050">
            <a:solidFill>
              <a:srgbClr val="0000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347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22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51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Arrangements of Super-</a:t>
            </a:r>
            <a:r>
              <a:rPr lang="el-GR" altLang="zh-CN" sz="2400" i="1" dirty="0">
                <a:solidFill>
                  <a:schemeClr val="accent6">
                    <a:lumMod val="75000"/>
                  </a:schemeClr>
                </a:solidFill>
              </a:rPr>
              <a:t>μ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SR spectrometer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071550" y="185035"/>
            <a:ext cx="5607497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Arrangements of Super-</a:t>
            </a:r>
            <a:r>
              <a:rPr lang="el-GR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μ</a:t>
            </a: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SR</a:t>
            </a:r>
            <a:endParaRPr lang="zh-CN" altLang="en-US" sz="3600" b="1" dirty="0"/>
          </a:p>
        </p:txBody>
      </p:sp>
      <p:sp>
        <p:nvSpPr>
          <p:cNvPr id="14" name="矩形 13"/>
          <p:cNvSpPr/>
          <p:nvPr/>
        </p:nvSpPr>
        <p:spPr>
          <a:xfrm>
            <a:off x="6044872" y="1584061"/>
            <a:ext cx="2871216" cy="425196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099362" y="1584061"/>
            <a:ext cx="2871216" cy="42519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53852" y="1584061"/>
            <a:ext cx="2871216" cy="425196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7" y="1707642"/>
            <a:ext cx="2691526" cy="2095199"/>
          </a:xfrm>
          <a:prstGeom prst="rect">
            <a:avLst/>
          </a:pr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19"/>
          <p:cNvSpPr txBox="1"/>
          <p:nvPr/>
        </p:nvSpPr>
        <p:spPr>
          <a:xfrm>
            <a:off x="706747" y="906121"/>
            <a:ext cx="176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rPr>
              <a:t>Cylinder</a:t>
            </a:r>
            <a:endParaRPr lang="zh-CN" altLang="en-US" sz="2800" b="1" dirty="0">
              <a:solidFill>
                <a:srgbClr val="0070C0"/>
              </a:solidFill>
              <a:latin typeface="Segoe UI Semibold" panose="020B0702040204020203" pitchFamily="34" charset="0"/>
              <a:ea typeface="黑体" panose="02010609060101010101" pitchFamily="49" charset="-122"/>
              <a:cs typeface="Segoe UI Semibold" panose="020B0702040204020203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3116" y="4130892"/>
            <a:ext cx="3304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Size</a:t>
            </a:r>
            <a:r>
              <a:rPr lang="zh-CN" alt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10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1010 mm</a:t>
            </a:r>
            <a:r>
              <a:rPr lang="en-US" altLang="zh-CN" sz="2000" b="1" baseline="30000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3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                   </a:t>
            </a:r>
          </a:p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Number</a:t>
            </a:r>
            <a:r>
              <a:rPr lang="zh-CN" alt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2560</a:t>
            </a:r>
          </a:p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Rings</a:t>
            </a:r>
            <a:r>
              <a:rPr lang="zh-CN" alt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252</a:t>
            </a:r>
          </a:p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Solid angle</a:t>
            </a:r>
            <a:r>
              <a:rPr lang="zh-CN" alt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30.6%</a:t>
            </a:r>
            <a:endParaRPr lang="zh-CN" altLang="en-US" sz="20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069763" y="4184841"/>
            <a:ext cx="3304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Size </a:t>
            </a:r>
            <a:r>
              <a:rPr lang="zh-CN" alt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~ 5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550 mm</a:t>
            </a:r>
            <a:r>
              <a:rPr lang="en-US" altLang="zh-CN" sz="2000" b="1" baseline="30000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3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                   </a:t>
            </a:r>
          </a:p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Number </a:t>
            </a:r>
            <a:r>
              <a:rPr lang="zh-CN" alt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2686</a:t>
            </a:r>
          </a:p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Rings</a:t>
            </a:r>
            <a:r>
              <a:rPr lang="zh-CN" alt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142</a:t>
            </a:r>
          </a:p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Solid angle </a:t>
            </a:r>
            <a:r>
              <a:rPr lang="zh-CN" alt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42.5%</a:t>
            </a:r>
            <a:endParaRPr lang="zh-CN" altLang="en-US" sz="20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689287" y="940869"/>
            <a:ext cx="176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dirty="0"/>
              <a:t>Sphere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6288862" y="958673"/>
            <a:ext cx="2383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dirty="0"/>
              <a:t>Hybrid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1707641"/>
            <a:ext cx="2721335" cy="2095200"/>
          </a:xfrm>
          <a:prstGeom prst="rect">
            <a:avLst/>
          </a:pr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32" y="1707641"/>
            <a:ext cx="2739876" cy="2095200"/>
          </a:xfrm>
          <a:prstGeom prst="rect">
            <a:avLst/>
          </a:prstGeom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" name="文本框 34"/>
          <p:cNvSpPr txBox="1"/>
          <p:nvPr/>
        </p:nvSpPr>
        <p:spPr>
          <a:xfrm>
            <a:off x="6044873" y="4265351"/>
            <a:ext cx="2871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Size </a:t>
            </a:r>
            <a:r>
              <a:rPr lang="zh-CN" altLang="en-US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：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~ 10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1050 mm</a:t>
            </a:r>
            <a:r>
              <a:rPr lang="en-US" altLang="zh-CN" sz="2000" b="1" baseline="30000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3</a:t>
            </a:r>
            <a:r>
              <a:rPr lang="en-US" altLang="zh-CN" sz="2000" b="1" dirty="0">
                <a:latin typeface="Segoe UI Semilight" panose="020B0402040204020203" pitchFamily="34" charset="0"/>
                <a:cs typeface="Segoe UI Semilight" panose="020B0402040204020203" pitchFamily="34" charset="0"/>
                <a:sym typeface="Symbol" panose="05050102010706020507" pitchFamily="18" charset="2"/>
              </a:rPr>
              <a:t>                  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044871" y="4835368"/>
            <a:ext cx="2871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Under development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912585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23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Properties of the prototype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34340" y="233078"/>
            <a:ext cx="8190560" cy="856343"/>
          </a:xfrm>
          <a:prstGeom prst="rect">
            <a:avLst/>
          </a:prstGeom>
          <a:solidFill>
            <a:srgbClr val="0070C0"/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95310" y="338082"/>
            <a:ext cx="339122" cy="64633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4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平行四边形 10"/>
          <p:cNvSpPr/>
          <p:nvPr/>
        </p:nvSpPr>
        <p:spPr>
          <a:xfrm rot="10800000">
            <a:off x="1145956" y="233077"/>
            <a:ext cx="481046" cy="856344"/>
          </a:xfrm>
          <a:prstGeom prst="parallelogram">
            <a:avLst>
              <a:gd name="adj" fmla="val 85222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807627" y="358279"/>
            <a:ext cx="6917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 Prototype of a </a:t>
            </a:r>
            <a:r>
              <a:rPr lang="en-US" altLang="zh-CN" sz="3600" b="1" dirty="0" err="1">
                <a:solidFill>
                  <a:schemeClr val="bg1"/>
                </a:solidFill>
              </a:rPr>
              <a:t>μSR</a:t>
            </a:r>
            <a:r>
              <a:rPr lang="en-US" altLang="zh-CN" sz="3600" b="1" dirty="0">
                <a:solidFill>
                  <a:schemeClr val="bg1"/>
                </a:solidFill>
              </a:rPr>
              <a:t> spectrometer</a:t>
            </a:r>
          </a:p>
        </p:txBody>
      </p:sp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08" y="2031481"/>
            <a:ext cx="3933692" cy="4086329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414259" y="1992282"/>
            <a:ext cx="4938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/>
              <a:t>Scintillator + L-bent light guide + PMT;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/>
              <a:t>Front-End Electronics + TDC;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/>
              <a:t>QT-based DAQ software.</a:t>
            </a:r>
          </a:p>
        </p:txBody>
      </p:sp>
      <p:sp>
        <p:nvSpPr>
          <p:cNvPr id="107" name="矩形 106"/>
          <p:cNvSpPr/>
          <p:nvPr/>
        </p:nvSpPr>
        <p:spPr>
          <a:xfrm>
            <a:off x="24402" y="1378079"/>
            <a:ext cx="2356351" cy="5847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Instruments:</a:t>
            </a:r>
            <a:endParaRPr lang="zh-CN" altLang="en-US" sz="3200" b="1" dirty="0"/>
          </a:p>
        </p:txBody>
      </p:sp>
      <p:sp>
        <p:nvSpPr>
          <p:cNvPr id="112" name="矩形 111"/>
          <p:cNvSpPr/>
          <p:nvPr/>
        </p:nvSpPr>
        <p:spPr>
          <a:xfrm>
            <a:off x="61011" y="3643021"/>
            <a:ext cx="3469411" cy="5847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Main performance:</a:t>
            </a:r>
            <a:endParaRPr lang="zh-CN" altLang="en-US" sz="3200" b="1" dirty="0"/>
          </a:p>
        </p:txBody>
      </p:sp>
      <p:sp>
        <p:nvSpPr>
          <p:cNvPr id="113" name="文本框 112"/>
          <p:cNvSpPr txBox="1"/>
          <p:nvPr/>
        </p:nvSpPr>
        <p:spPr>
          <a:xfrm>
            <a:off x="534340" y="4258576"/>
            <a:ext cx="6009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 err="1">
                <a:solidFill>
                  <a:srgbClr val="FF0000"/>
                </a:solidFill>
              </a:rPr>
              <a:t>Deadtime</a:t>
            </a:r>
            <a:r>
              <a:rPr lang="en-US" altLang="zh-CN" sz="2400" dirty="0">
                <a:solidFill>
                  <a:srgbClr val="FF0000"/>
                </a:solidFill>
              </a:rPr>
              <a:t>: 7 ns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/>
              <a:t>Acceptable counting rate:</a:t>
            </a:r>
          </a:p>
          <a:p>
            <a:r>
              <a:rPr lang="en-US" altLang="zh-CN" sz="2400" dirty="0"/>
              <a:t>	 12 Events/detector/pulse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/>
              <a:t>Time resolution: 2 ns</a:t>
            </a:r>
          </a:p>
        </p:txBody>
      </p:sp>
      <p:sp>
        <p:nvSpPr>
          <p:cNvPr id="114" name="矩形 113"/>
          <p:cNvSpPr/>
          <p:nvPr/>
        </p:nvSpPr>
        <p:spPr>
          <a:xfrm>
            <a:off x="6111036" y="1445354"/>
            <a:ext cx="2274982" cy="5847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128-channel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66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399475" y="3617830"/>
            <a:ext cx="2613643" cy="2607046"/>
          </a:xfrm>
          <a:prstGeom prst="rect">
            <a:avLst/>
          </a:prstGeom>
          <a:noFill/>
          <a:ln w="1905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99475" y="831366"/>
            <a:ext cx="2613643" cy="2630969"/>
          </a:xfrm>
          <a:prstGeom prst="rect">
            <a:avLst/>
          </a:prstGeom>
          <a:noFill/>
          <a:ln w="1905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24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Improvements of detectors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62" y="1312569"/>
            <a:ext cx="1782268" cy="199112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713218" y="68971"/>
            <a:ext cx="6338018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Update of scintillation detectors</a:t>
            </a:r>
            <a:endParaRPr lang="zh-CN" altLang="en-US" sz="36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13" y="4065341"/>
            <a:ext cx="1706810" cy="1990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25750" y="841135"/>
            <a:ext cx="156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002060"/>
                </a:solidFill>
              </a:rPr>
              <a:t>S-bent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31127" y="3616478"/>
            <a:ext cx="156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002060"/>
                </a:solidFill>
              </a:rPr>
              <a:t>L-bent</a:t>
            </a:r>
            <a:endParaRPr lang="zh-CN" altLang="en-US" dirty="0">
              <a:solidFill>
                <a:srgbClr val="002060"/>
              </a:solidFill>
            </a:endParaRPr>
          </a:p>
        </p:txBody>
      </p:sp>
      <p:pic>
        <p:nvPicPr>
          <p:cNvPr id="24" name="图片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730" y="1071967"/>
            <a:ext cx="4779182" cy="3863025"/>
          </a:xfrm>
          <a:prstGeom prst="rect">
            <a:avLst/>
          </a:prstGeom>
          <a:ln w="19050">
            <a:solidFill>
              <a:srgbClr val="00529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右弧形箭头 5"/>
          <p:cNvSpPr/>
          <p:nvPr/>
        </p:nvSpPr>
        <p:spPr>
          <a:xfrm>
            <a:off x="3008258" y="2707757"/>
            <a:ext cx="750941" cy="1817441"/>
          </a:xfrm>
          <a:prstGeom prst="curvedLeftArrow">
            <a:avLst>
              <a:gd name="adj1" fmla="val 25000"/>
              <a:gd name="adj2" fmla="val 56819"/>
              <a:gd name="adj3" fmla="val 25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3416306" y="5152048"/>
            <a:ext cx="5670544" cy="971835"/>
          </a:xfrm>
          <a:prstGeom prst="roundRect">
            <a:avLst/>
          </a:prstGeom>
          <a:solidFill>
            <a:srgbClr val="00206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The output amplitude increases ~ 80%!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5143137" y="1227383"/>
            <a:ext cx="156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002060"/>
                </a:solidFill>
              </a:rPr>
              <a:t>Beam test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30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25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Improvements of electronics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43515" y="145583"/>
            <a:ext cx="6256969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Update of Front-End Electronics</a:t>
            </a:r>
            <a:endParaRPr lang="zh-CN" altLang="en-US" sz="36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128" y="3662895"/>
            <a:ext cx="6567502" cy="1924643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143" y="939826"/>
            <a:ext cx="5423472" cy="2520362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116587" y="1612900"/>
            <a:ext cx="1164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dirty="0"/>
              <a:t>CFD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103255" y="4376054"/>
            <a:ext cx="1164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dirty="0"/>
              <a:t>LED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1" y="5633054"/>
            <a:ext cx="483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pPr algn="l"/>
            <a:r>
              <a:rPr lang="en-US" altLang="zh-CN" sz="2000" b="0" i="1" dirty="0">
                <a:solidFill>
                  <a:schemeClr val="tx1"/>
                </a:solidFill>
              </a:rPr>
              <a:t>CFD: Constant fraction discrimination, </a:t>
            </a:r>
          </a:p>
          <a:p>
            <a:pPr algn="l"/>
            <a:r>
              <a:rPr lang="en-US" altLang="zh-CN" sz="2000" b="0" i="1" dirty="0">
                <a:solidFill>
                  <a:schemeClr val="tx1"/>
                </a:solidFill>
              </a:rPr>
              <a:t>LED: Leading-edge discrimination</a:t>
            </a:r>
            <a:endParaRPr lang="zh-CN" altLang="en-US" sz="2000" b="0" i="1" dirty="0">
              <a:solidFill>
                <a:schemeClr val="tx1"/>
              </a:solidFill>
            </a:endParaRPr>
          </a:p>
        </p:txBody>
      </p:sp>
      <p:sp>
        <p:nvSpPr>
          <p:cNvPr id="27" name="右箭头 26"/>
          <p:cNvSpPr/>
          <p:nvPr/>
        </p:nvSpPr>
        <p:spPr>
          <a:xfrm rot="5400000">
            <a:off x="141022" y="3053730"/>
            <a:ext cx="1115243" cy="301776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弧形箭头 28"/>
          <p:cNvSpPr/>
          <p:nvPr/>
        </p:nvSpPr>
        <p:spPr>
          <a:xfrm rot="20163991">
            <a:off x="8016916" y="2566039"/>
            <a:ext cx="750941" cy="1817441"/>
          </a:xfrm>
          <a:prstGeom prst="curvedLeftArrow">
            <a:avLst>
              <a:gd name="adj1" fmla="val 25000"/>
              <a:gd name="adj2" fmla="val 56819"/>
              <a:gd name="adj3" fmla="val 25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381298" y="3948474"/>
            <a:ext cx="1905000" cy="1183534"/>
          </a:xfrm>
          <a:prstGeom prst="ellipse">
            <a:avLst/>
          </a:prstGeom>
          <a:solidFill>
            <a:srgbClr val="FF0000">
              <a:alpha val="49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5176221" y="5895314"/>
            <a:ext cx="3967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pPr algn="r"/>
            <a:r>
              <a:rPr lang="en-US" altLang="zh-CN" sz="2000" b="0" i="1" dirty="0">
                <a:solidFill>
                  <a:srgbClr val="7030A0"/>
                </a:solidFill>
              </a:rPr>
              <a:t>Details are in Prof. Liang’s talk!</a:t>
            </a:r>
            <a:endParaRPr lang="zh-CN" altLang="en-US" sz="2000" b="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26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Deadtime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measurement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37027" y="124791"/>
            <a:ext cx="7222363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Main test I: </a:t>
            </a:r>
            <a:r>
              <a:rPr lang="en-US" altLang="zh-CN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deadtime</a:t>
            </a: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 measurement</a:t>
            </a:r>
            <a:endParaRPr lang="zh-CN" altLang="en-US" sz="36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1436721" y="756758"/>
            <a:ext cx="2243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dirty="0"/>
              <a:t>Second test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5857622" y="756758"/>
            <a:ext cx="2243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dirty="0"/>
              <a:t>Third test</a:t>
            </a:r>
            <a:endParaRPr lang="zh-CN" altLang="en-US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66" y="1457722"/>
            <a:ext cx="8353646" cy="43912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弧形 22"/>
          <p:cNvSpPr/>
          <p:nvPr/>
        </p:nvSpPr>
        <p:spPr>
          <a:xfrm rot="20022433">
            <a:off x="874944" y="2976417"/>
            <a:ext cx="3014534" cy="1129708"/>
          </a:xfrm>
          <a:prstGeom prst="arc">
            <a:avLst>
              <a:gd name="adj1" fmla="val 12974584"/>
              <a:gd name="adj2" fmla="val 19889698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弧形 23"/>
          <p:cNvSpPr/>
          <p:nvPr/>
        </p:nvSpPr>
        <p:spPr>
          <a:xfrm rot="20985330">
            <a:off x="4407685" y="3167066"/>
            <a:ext cx="3014534" cy="1129708"/>
          </a:xfrm>
          <a:prstGeom prst="arc">
            <a:avLst>
              <a:gd name="adj1" fmla="val 13221513"/>
              <a:gd name="adj2" fmla="val 19889698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7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27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Deadtime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measurement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37027" y="124791"/>
            <a:ext cx="7222363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Main test I: </a:t>
            </a:r>
            <a:r>
              <a:rPr lang="en-US" altLang="zh-CN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deadtime</a:t>
            </a: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 measurement</a:t>
            </a:r>
            <a:endParaRPr lang="zh-CN" altLang="en-US" sz="36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" y="1260479"/>
            <a:ext cx="8922258" cy="335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18"/>
          <p:cNvSpPr txBox="1"/>
          <p:nvPr/>
        </p:nvSpPr>
        <p:spPr>
          <a:xfrm>
            <a:off x="1436721" y="756758"/>
            <a:ext cx="2243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dirty="0"/>
              <a:t>Second test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5857622" y="756758"/>
            <a:ext cx="2243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0070C0"/>
                </a:solidFill>
                <a:latin typeface="Segoe UI Semibold" panose="020B0702040204020203" pitchFamily="34" charset="0"/>
                <a:ea typeface="黑体" panose="02010609060101010101" pitchFamily="49" charset="-122"/>
                <a:cs typeface="Segoe UI Semibold" panose="020B0702040204020203" pitchFamily="34" charset="0"/>
              </a:defRPr>
            </a:lvl1pPr>
          </a:lstStyle>
          <a:p>
            <a:r>
              <a:rPr lang="en-US" altLang="zh-CN" dirty="0"/>
              <a:t>Third test</a:t>
            </a:r>
            <a:endParaRPr lang="zh-CN" altLang="en-US" dirty="0"/>
          </a:p>
        </p:txBody>
      </p:sp>
      <p:sp>
        <p:nvSpPr>
          <p:cNvPr id="21" name="圆角矩形 20"/>
          <p:cNvSpPr/>
          <p:nvPr/>
        </p:nvSpPr>
        <p:spPr>
          <a:xfrm>
            <a:off x="21717" y="4762365"/>
            <a:ext cx="9112758" cy="1484921"/>
          </a:xfrm>
          <a:prstGeom prst="roundRect">
            <a:avLst/>
          </a:prstGeom>
          <a:solidFill>
            <a:srgbClr val="005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/>
              <a:t>The </a:t>
            </a:r>
            <a:r>
              <a:rPr lang="en-US" altLang="zh-CN" sz="2400" b="1" dirty="0" err="1"/>
              <a:t>deadtime</a:t>
            </a:r>
            <a:r>
              <a:rPr lang="en-US" altLang="zh-CN" sz="2400" b="1" dirty="0"/>
              <a:t> is improved from &gt; 20 ns to ~ 7 ns after using PZCs;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/>
              <a:t>The counting performance is the same (or better) as that of ISIS’s detection system!</a:t>
            </a:r>
          </a:p>
        </p:txBody>
      </p:sp>
    </p:spTree>
    <p:extLst>
      <p:ext uri="{BB962C8B-B14F-4D97-AF65-F5344CB8AC3E}">
        <p14:creationId xmlns:p14="http://schemas.microsoft.com/office/powerpoint/2010/main" val="304660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28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Frequency response measurement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68687" y="124791"/>
            <a:ext cx="6359050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Main test II: frequency response</a:t>
            </a:r>
            <a:endParaRPr lang="zh-CN" altLang="en-US" sz="36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8" y="851941"/>
            <a:ext cx="8562974" cy="35762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圆角矩形 11"/>
          <p:cNvSpPr/>
          <p:nvPr/>
        </p:nvSpPr>
        <p:spPr>
          <a:xfrm>
            <a:off x="177546" y="4786698"/>
            <a:ext cx="8731758" cy="1195689"/>
          </a:xfrm>
          <a:prstGeom prst="roundRect">
            <a:avLst/>
          </a:prstGeom>
          <a:solidFill>
            <a:srgbClr val="00529B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The performance of frequency response is the similar to that of ISIS’s detection system!</a:t>
            </a:r>
          </a:p>
        </p:txBody>
      </p:sp>
    </p:spTree>
    <p:extLst>
      <p:ext uri="{BB962C8B-B14F-4D97-AF65-F5344CB8AC3E}">
        <p14:creationId xmlns:p14="http://schemas.microsoft.com/office/powerpoint/2010/main" val="759168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562975" y="6421760"/>
            <a:ext cx="523875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29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51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Summary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31B4B86-87A3-E64A-B06C-46A1F9E0A68B}"/>
              </a:ext>
            </a:extLst>
          </p:cNvPr>
          <p:cNvSpPr/>
          <p:nvPr/>
        </p:nvSpPr>
        <p:spPr>
          <a:xfrm>
            <a:off x="534340" y="233078"/>
            <a:ext cx="8190560" cy="856343"/>
          </a:xfrm>
          <a:prstGeom prst="rect">
            <a:avLst/>
          </a:prstGeom>
          <a:solidFill>
            <a:srgbClr val="0070C0"/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Summary</a:t>
            </a:r>
            <a:endParaRPr lang="zh-CN" altLang="en-US" sz="3600" b="1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FF8B85-C97C-0C49-9668-616994BA6229}"/>
              </a:ext>
            </a:extLst>
          </p:cNvPr>
          <p:cNvSpPr/>
          <p:nvPr/>
        </p:nvSpPr>
        <p:spPr>
          <a:xfrm>
            <a:off x="388872" y="1272922"/>
            <a:ext cx="8436040" cy="15741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1B2AE2B-4528-EF4C-AEC7-5691EDA2B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90" y="1318927"/>
            <a:ext cx="1801753" cy="148379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D35FD9D-2F0B-654B-8BF7-812056CA9E6F}"/>
              </a:ext>
            </a:extLst>
          </p:cNvPr>
          <p:cNvSpPr txBox="1"/>
          <p:nvPr/>
        </p:nvSpPr>
        <p:spPr>
          <a:xfrm>
            <a:off x="3588152" y="1307725"/>
            <a:ext cx="334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/>
              <a:t>Day-One spectrometer</a:t>
            </a:r>
            <a:endParaRPr kumimoji="1" lang="zh-CN" altLang="en-US" sz="2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13DDA82-F2BE-7B45-B336-21DFAC9F0F3B}"/>
              </a:ext>
            </a:extLst>
          </p:cNvPr>
          <p:cNvSpPr txBox="1"/>
          <p:nvPr/>
        </p:nvSpPr>
        <p:spPr>
          <a:xfrm>
            <a:off x="2571202" y="1798818"/>
            <a:ext cx="5663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zh-CN" sz="2400" dirty="0"/>
              <a:t>Average asymmetry: 0.375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kumimoji="1" lang="en-US" altLang="zh-CN" sz="2400" dirty="0"/>
              <a:t>Counting rate: 2.2X10</a:t>
            </a:r>
            <a:r>
              <a:rPr kumimoji="1" lang="en-US" altLang="zh-CN" sz="2400" baseline="30000" dirty="0"/>
              <a:t>7 </a:t>
            </a:r>
            <a:r>
              <a:rPr kumimoji="1" lang="en-US" altLang="zh-CN" sz="2400" dirty="0"/>
              <a:t>events/hour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96F4082-A96F-DB46-8796-63299F51F79C}"/>
              </a:ext>
            </a:extLst>
          </p:cNvPr>
          <p:cNvSpPr/>
          <p:nvPr/>
        </p:nvSpPr>
        <p:spPr>
          <a:xfrm>
            <a:off x="388872" y="2970768"/>
            <a:ext cx="8436040" cy="15741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49A7888-1FC3-EA49-99EF-8C187D279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0" y="3019491"/>
            <a:ext cx="1801753" cy="147836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AABEFE5-F3E0-5B4E-86F4-E567B12E7D59}"/>
              </a:ext>
            </a:extLst>
          </p:cNvPr>
          <p:cNvSpPr txBox="1"/>
          <p:nvPr/>
        </p:nvSpPr>
        <p:spPr>
          <a:xfrm>
            <a:off x="3588152" y="3005571"/>
            <a:ext cx="334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/>
              <a:t>Super-</a:t>
            </a:r>
            <a:r>
              <a:rPr kumimoji="1" lang="en-US" altLang="zh-CN" sz="2400" dirty="0" err="1"/>
              <a:t>μSR</a:t>
            </a:r>
            <a:r>
              <a:rPr kumimoji="1" lang="en-US" altLang="zh-CN" sz="2400" dirty="0"/>
              <a:t> spectrometer</a:t>
            </a:r>
            <a:endParaRPr kumimoji="1" lang="zh-CN" altLang="en-US" sz="2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06CCF3E-EE15-9649-8DFD-9D8753F797BE}"/>
              </a:ext>
            </a:extLst>
          </p:cNvPr>
          <p:cNvSpPr txBox="1"/>
          <p:nvPr/>
        </p:nvSpPr>
        <p:spPr>
          <a:xfrm>
            <a:off x="2571202" y="3496664"/>
            <a:ext cx="5663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zh-CN" sz="2400" dirty="0"/>
              <a:t>Promising arrangement: hybrid structure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kumimoji="1" lang="en-US" altLang="zh-CN" sz="2400" dirty="0"/>
              <a:t>Under development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27A7404-86FC-C64B-81F6-2AF2546297C4}"/>
              </a:ext>
            </a:extLst>
          </p:cNvPr>
          <p:cNvSpPr/>
          <p:nvPr/>
        </p:nvSpPr>
        <p:spPr>
          <a:xfrm>
            <a:off x="388872" y="4674515"/>
            <a:ext cx="8436040" cy="15741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F1F4FCF-0A95-6141-A61E-2355F64A56E6}"/>
              </a:ext>
            </a:extLst>
          </p:cNvPr>
          <p:cNvSpPr txBox="1"/>
          <p:nvPr/>
        </p:nvSpPr>
        <p:spPr>
          <a:xfrm>
            <a:off x="3046899" y="4683543"/>
            <a:ext cx="518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/>
              <a:t>128-channel  spectrometer prototype</a:t>
            </a:r>
            <a:endParaRPr kumimoji="1" lang="zh-CN" altLang="en-US" sz="2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5B94EB9-6633-8F4F-9ACC-72E8CF06F671}"/>
              </a:ext>
            </a:extLst>
          </p:cNvPr>
          <p:cNvSpPr txBox="1"/>
          <p:nvPr/>
        </p:nvSpPr>
        <p:spPr>
          <a:xfrm>
            <a:off x="2065119" y="5031541"/>
            <a:ext cx="6759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zh-CN" sz="2400" dirty="0"/>
              <a:t>Deadtime: 7 ns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kumimoji="1" lang="en-US" altLang="zh-CN" sz="2400" dirty="0"/>
              <a:t>Acceptable counting rate:  12 e</a:t>
            </a:r>
            <a:r>
              <a:rPr kumimoji="1" lang="en-US" altLang="zh-CN" sz="2400" baseline="30000" dirty="0"/>
              <a:t>+</a:t>
            </a:r>
            <a:r>
              <a:rPr kumimoji="1" lang="en-US" altLang="zh-CN" sz="2400" dirty="0"/>
              <a:t>/detector/pulse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kumimoji="1" lang="en-US" altLang="zh-CN" sz="2400" dirty="0"/>
              <a:t>Satisfy the requirements for </a:t>
            </a:r>
            <a:r>
              <a:rPr kumimoji="1" lang="en-US" altLang="zh-CN" sz="2400" dirty="0" err="1"/>
              <a:t>muSR</a:t>
            </a:r>
            <a:r>
              <a:rPr kumimoji="1" lang="en-US" altLang="zh-CN" sz="2400" dirty="0"/>
              <a:t> applications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A8F2360-F862-984F-87A4-9BDF302FF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18" y="4712778"/>
            <a:ext cx="1442596" cy="14985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469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34340" y="233078"/>
            <a:ext cx="8190560" cy="856343"/>
          </a:xfrm>
          <a:prstGeom prst="rect">
            <a:avLst/>
          </a:prstGeom>
          <a:solidFill>
            <a:srgbClr val="0070C0"/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 rot="10800000" flipH="1">
            <a:off x="1160468" y="233080"/>
            <a:ext cx="506613" cy="856344"/>
          </a:xfrm>
          <a:prstGeom prst="parallelogram">
            <a:avLst>
              <a:gd name="adj" fmla="val 83725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793116" y="338082"/>
            <a:ext cx="6917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Physical Basis of </a:t>
            </a:r>
            <a:r>
              <a:rPr lang="el-GR" altLang="zh-CN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μ</a:t>
            </a:r>
            <a:r>
              <a:rPr lang="en-US" altLang="zh-CN" sz="3600" b="1" dirty="0">
                <a:solidFill>
                  <a:schemeClr val="bg1"/>
                </a:solidFill>
              </a:rPr>
              <a:t>SR spectroscopy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5310" y="338082"/>
            <a:ext cx="339122" cy="64633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1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28931" y="1230562"/>
            <a:ext cx="1468526" cy="174085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70414" y="1950103"/>
            <a:ext cx="899271" cy="301776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-110635" y="1536158"/>
            <a:ext cx="1201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2400" dirty="0">
                <a:cs typeface="Times New Roman" panose="02020603050405020304" pitchFamily="18" charset="0"/>
              </a:rPr>
              <a:t>μ</a:t>
            </a:r>
            <a:r>
              <a:rPr lang="en-US" altLang="zh-CN" sz="2400" baseline="30000" dirty="0">
                <a:cs typeface="Times New Roman" panose="02020603050405020304" pitchFamily="18" charset="0"/>
              </a:rPr>
              <a:t>+</a:t>
            </a:r>
            <a:endParaRPr lang="zh-CN" altLang="en-US" sz="2400" baseline="30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962518" y="2892116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Sample</a:t>
            </a:r>
            <a:endParaRPr lang="zh-CN" altLang="en-US" sz="2000" dirty="0"/>
          </a:p>
        </p:txBody>
      </p:sp>
      <p:grpSp>
        <p:nvGrpSpPr>
          <p:cNvPr id="20" name="Group 15"/>
          <p:cNvGrpSpPr>
            <a:grpSpLocks/>
          </p:cNvGrpSpPr>
          <p:nvPr/>
        </p:nvGrpSpPr>
        <p:grpSpPr bwMode="auto">
          <a:xfrm>
            <a:off x="1222175" y="1353698"/>
            <a:ext cx="1082038" cy="1378513"/>
            <a:chOff x="4464" y="1104"/>
            <a:chExt cx="816" cy="822"/>
          </a:xfrm>
        </p:grpSpPr>
        <p:pic>
          <p:nvPicPr>
            <p:cNvPr id="21" name="Picture 24" descr="Muon_precession_fas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104"/>
              <a:ext cx="24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4" descr="Muon_precession_fas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104"/>
              <a:ext cx="24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4" descr="Muon_precession_fas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1344"/>
              <a:ext cx="24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4" descr="Muon_precession_fas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626"/>
              <a:ext cx="24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Muon_precession_fas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338"/>
              <a:ext cx="24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4" descr="Muon_precession_fas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344"/>
              <a:ext cx="24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4" descr="Muon_precession_fas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1626"/>
              <a:ext cx="24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4" descr="Muon_precession_fas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632"/>
              <a:ext cx="24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4" descr="Muon_precession_fas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1104"/>
              <a:ext cx="24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文本框 31"/>
          <p:cNvSpPr txBox="1"/>
          <p:nvPr/>
        </p:nvSpPr>
        <p:spPr>
          <a:xfrm>
            <a:off x="3326643" y="3012255"/>
            <a:ext cx="251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2000" i="1" dirty="0">
                <a:cs typeface="Times New Roman" panose="02020603050405020304" pitchFamily="18" charset="0"/>
              </a:rPr>
              <a:t>μ</a:t>
            </a:r>
            <a:r>
              <a:rPr lang="en-US" altLang="zh-CN" sz="2000" i="1" dirty="0">
                <a:cs typeface="Times New Roman" panose="02020603050405020304" pitchFamily="18" charset="0"/>
              </a:rPr>
              <a:t>SR</a:t>
            </a:r>
            <a:r>
              <a:rPr lang="zh-CN" altLang="en-US" sz="2000" i="1" dirty="0"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cs typeface="Times New Roman" panose="02020603050405020304" pitchFamily="18" charset="0"/>
              </a:rPr>
              <a:t>spectrometer</a:t>
            </a:r>
            <a:endParaRPr lang="zh-CN" altLang="en-US" sz="2000" i="1" dirty="0"/>
          </a:p>
        </p:txBody>
      </p:sp>
      <p:pic>
        <p:nvPicPr>
          <p:cNvPr id="33" name="Picture 3" descr="uS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06" y="1992643"/>
            <a:ext cx="2461894" cy="332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32" y="1373456"/>
            <a:ext cx="1402836" cy="1452937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 bwMode="auto">
          <a:xfrm>
            <a:off x="4622589" y="4707240"/>
            <a:ext cx="698830" cy="451177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altLang="zh-CN" sz="2000" i="1" u="none" strike="noStrike" cap="none" normalizeH="0" baseline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ea typeface="Tahoma" panose="020B0604030504040204" pitchFamily="34" charset="0"/>
                <a:cs typeface="Times New Roman" panose="02020603050405020304" pitchFamily="18" charset="0"/>
              </a:rPr>
              <a:t>AP(t)</a:t>
            </a:r>
            <a:endParaRPr kumimoji="0" lang="zh-CN" altLang="en-US" sz="2000" i="1" u="none" strike="noStrike" cap="none" normalizeH="0" baseline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cs typeface="Times New Roman" panose="02020603050405020304" pitchFamily="18" charset="0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 flipH="1" flipV="1">
            <a:off x="4016433" y="2828620"/>
            <a:ext cx="256993" cy="25874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4906137" y="2833477"/>
            <a:ext cx="217120" cy="25165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右箭头 38"/>
          <p:cNvSpPr/>
          <p:nvPr/>
        </p:nvSpPr>
        <p:spPr>
          <a:xfrm>
            <a:off x="2536594" y="1992643"/>
            <a:ext cx="1239567" cy="301776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右箭头 39"/>
          <p:cNvSpPr/>
          <p:nvPr/>
        </p:nvSpPr>
        <p:spPr>
          <a:xfrm rot="1101976">
            <a:off x="5384846" y="2207753"/>
            <a:ext cx="1115243" cy="301776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 rot="1109623" flipH="1">
            <a:off x="5209265" y="1870403"/>
            <a:ext cx="173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2000" i="1" dirty="0">
                <a:cs typeface="Times New Roman" panose="02020603050405020304" pitchFamily="18" charset="0"/>
              </a:rPr>
              <a:t>μ</a:t>
            </a:r>
            <a:r>
              <a:rPr lang="en-US" altLang="zh-CN" sz="2000" i="1" dirty="0">
                <a:cs typeface="Times New Roman" panose="02020603050405020304" pitchFamily="18" charset="0"/>
              </a:rPr>
              <a:t>SR</a:t>
            </a:r>
            <a:r>
              <a:rPr lang="zh-CN" altLang="en-US" sz="2000" i="1" dirty="0"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cs typeface="Times New Roman" panose="02020603050405020304" pitchFamily="18" charset="0"/>
              </a:rPr>
              <a:t>spectra</a:t>
            </a:r>
            <a:endParaRPr lang="zh-CN" altLang="en-US" sz="2000" i="1" dirty="0"/>
          </a:p>
        </p:txBody>
      </p:sp>
      <p:sp>
        <p:nvSpPr>
          <p:cNvPr id="42" name="右箭头 41"/>
          <p:cNvSpPr/>
          <p:nvPr/>
        </p:nvSpPr>
        <p:spPr>
          <a:xfrm rot="9193212">
            <a:off x="5525815" y="4538708"/>
            <a:ext cx="1115243" cy="301776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 rot="20088665">
            <a:off x="5126844" y="4222975"/>
            <a:ext cx="1715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Unfolding</a:t>
            </a:r>
            <a:endParaRPr lang="zh-CN" altLang="en-US" sz="2000" dirty="0"/>
          </a:p>
        </p:txBody>
      </p:sp>
      <p:graphicFrame>
        <p:nvGraphicFramePr>
          <p:cNvPr id="4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768612"/>
              </p:ext>
            </p:extLst>
          </p:nvPr>
        </p:nvGraphicFramePr>
        <p:xfrm>
          <a:off x="60640" y="3849115"/>
          <a:ext cx="3175409" cy="219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Chart" r:id="rId6" imgW="4172012" imgH="2886081" progId="Excel.Chart.8">
                  <p:embed/>
                </p:oleObj>
              </mc:Choice>
              <mc:Fallback>
                <p:oleObj name="Chart" r:id="rId6" imgW="4172012" imgH="2886081" progId="Excel.Chart.8">
                  <p:embed/>
                  <p:pic>
                    <p:nvPicPr>
                      <p:cNvPr id="552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0" y="3849115"/>
                        <a:ext cx="3175409" cy="219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右箭头 43"/>
          <p:cNvSpPr/>
          <p:nvPr/>
        </p:nvSpPr>
        <p:spPr>
          <a:xfrm rot="10800000">
            <a:off x="3304605" y="4806392"/>
            <a:ext cx="1115243" cy="301776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 flipH="1">
            <a:off x="2311773" y="1585650"/>
            <a:ext cx="1744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Asymmetrical</a:t>
            </a:r>
          </a:p>
          <a:p>
            <a:pPr algn="ctr"/>
            <a:endParaRPr lang="en-US" altLang="zh-CN" sz="2000" dirty="0"/>
          </a:p>
          <a:p>
            <a:pPr algn="ctr"/>
            <a:r>
              <a:rPr lang="en-US" altLang="zh-CN" sz="2000" dirty="0"/>
              <a:t>Decay</a:t>
            </a:r>
            <a:endParaRPr lang="zh-CN" altLang="en-US" sz="2000" dirty="0"/>
          </a:p>
        </p:txBody>
      </p:sp>
      <p:sp>
        <p:nvSpPr>
          <p:cNvPr id="36" name="文本框 35"/>
          <p:cNvSpPr txBox="1"/>
          <p:nvPr/>
        </p:nvSpPr>
        <p:spPr>
          <a:xfrm>
            <a:off x="2997275" y="4396720"/>
            <a:ext cx="1729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Application</a:t>
            </a:r>
            <a:endParaRPr lang="zh-CN" altLang="en-US" sz="2000" dirty="0"/>
          </a:p>
        </p:txBody>
      </p:sp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705850" y="6421760"/>
            <a:ext cx="381000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3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Processes of the technique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32" grpId="0"/>
      <p:bldP spid="35" grpId="0" animBg="1"/>
      <p:bldP spid="39" grpId="0" animBg="1"/>
      <p:bldP spid="40" grpId="0" animBg="1"/>
      <p:bldP spid="41" grpId="0"/>
      <p:bldP spid="42" grpId="0" animBg="1"/>
      <p:bldP spid="43" grpId="0"/>
      <p:bldOleChart spid="45" grpId="0"/>
      <p:bldP spid="44" grpId="0" animBg="1"/>
      <p:bldP spid="30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61" y="1888027"/>
            <a:ext cx="6289050" cy="316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precess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56" y="1721590"/>
            <a:ext cx="373483" cy="46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precess_fas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3531272"/>
            <a:ext cx="330199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-12700" y="341635"/>
            <a:ext cx="9156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谢谢各位专家！恳请批评指正！</a:t>
            </a: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04" y="1154185"/>
            <a:ext cx="1524850" cy="172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066939" y="5217130"/>
            <a:ext cx="7022820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µSR: A quantum magnetism probe !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62508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705850" y="6421760"/>
            <a:ext cx="381000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4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Advantages of the technique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内容占位符 2"/>
          <p:cNvSpPr>
            <a:spLocks noGrp="1"/>
          </p:cNvSpPr>
          <p:nvPr>
            <p:ph idx="1"/>
          </p:nvPr>
        </p:nvSpPr>
        <p:spPr>
          <a:xfrm>
            <a:off x="358775" y="1285875"/>
            <a:ext cx="8677275" cy="3337223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</a:rPr>
              <a:t>Very weak effects </a:t>
            </a:r>
            <a:r>
              <a:rPr lang="en-US" altLang="zh-CN" sz="2000" dirty="0"/>
              <a:t>(small</a:t>
            </a:r>
            <a:r>
              <a:rPr lang="en-US" altLang="zh-CN" sz="2000" b="1" dirty="0"/>
              <a:t> </a:t>
            </a:r>
            <a:r>
              <a:rPr lang="en-US" altLang="zh-CN" sz="2000" dirty="0"/>
              <a:t>moment magnetism ~ 10</a:t>
            </a:r>
            <a:r>
              <a:rPr lang="en-US" altLang="zh-CN" sz="2000" baseline="30000" dirty="0"/>
              <a:t>-3</a:t>
            </a:r>
            <a:r>
              <a:rPr lang="en-US" altLang="zh-CN" sz="2000" dirty="0"/>
              <a:t> </a:t>
            </a:r>
            <a:r>
              <a:rPr lang="en-US" altLang="zh-CN" sz="2000" dirty="0">
                <a:cs typeface="Arial" panose="020B0604020202020204" pitchFamily="34" charset="0"/>
              </a:rPr>
              <a:t>µ</a:t>
            </a:r>
            <a:r>
              <a:rPr lang="en-US" altLang="zh-CN" sz="2000" baseline="-25000" dirty="0">
                <a:cs typeface="Arial" panose="020B0604020202020204" pitchFamily="34" charset="0"/>
              </a:rPr>
              <a:t>B</a:t>
            </a:r>
            <a:r>
              <a:rPr lang="en-US" altLang="zh-CN" sz="2000" dirty="0"/>
              <a:t>/Atom)</a:t>
            </a:r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</a:rPr>
              <a:t>Random</a:t>
            </a:r>
            <a:r>
              <a:rPr lang="en-US" altLang="zh-CN" sz="2800" b="1" dirty="0"/>
              <a:t> </a:t>
            </a:r>
            <a:r>
              <a:rPr lang="en-US" altLang="zh-CN" sz="2800" b="1" dirty="0">
                <a:solidFill>
                  <a:srgbClr val="0070C0"/>
                </a:solidFill>
              </a:rPr>
              <a:t>magnetism</a:t>
            </a:r>
            <a:r>
              <a:rPr lang="en-US" altLang="zh-CN" sz="2800" dirty="0"/>
              <a:t> </a:t>
            </a:r>
            <a:r>
              <a:rPr lang="en-US" altLang="zh-CN" sz="2000" dirty="0"/>
              <a:t>(e.g. spin glasses).</a:t>
            </a:r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</a:rPr>
              <a:t>Short range order</a:t>
            </a:r>
            <a:r>
              <a:rPr lang="en-US" altLang="zh-CN" sz="2800" dirty="0"/>
              <a:t> </a:t>
            </a:r>
            <a:r>
              <a:rPr lang="en-US" altLang="zh-CN" sz="2000" dirty="0"/>
              <a:t>(where neutron scattering is not sensitive).</a:t>
            </a:r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</a:rPr>
              <a:t>Full polarization in zero field </a:t>
            </a:r>
            <a:r>
              <a:rPr lang="en-US" altLang="zh-CN" sz="2000" dirty="0"/>
              <a:t>(independent of temperature, unique measurements without disturbance of the system)</a:t>
            </a:r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</a:rPr>
              <a:t>Single particle detection </a:t>
            </a:r>
            <a:r>
              <a:rPr lang="en-US" altLang="zh-CN" sz="2000" dirty="0"/>
              <a:t>(with extremely high sensitivity)</a:t>
            </a:r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en-US" altLang="zh-CN" sz="2800" b="1" dirty="0">
                <a:solidFill>
                  <a:srgbClr val="0070C0"/>
                </a:solidFill>
              </a:rPr>
              <a:t>No restrictions </a:t>
            </a:r>
            <a:r>
              <a:rPr lang="en-US" altLang="zh-CN" sz="2000" dirty="0"/>
              <a:t>(in choice of materials to be studied)</a:t>
            </a:r>
          </a:p>
        </p:txBody>
      </p:sp>
      <p:sp>
        <p:nvSpPr>
          <p:cNvPr id="48" name="矩形 47"/>
          <p:cNvSpPr/>
          <p:nvPr/>
        </p:nvSpPr>
        <p:spPr>
          <a:xfrm>
            <a:off x="1239401" y="103555"/>
            <a:ext cx="7393114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µSR: A quantum magnetism probe</a:t>
            </a:r>
            <a:r>
              <a:rPr lang="en-US" altLang="zh-CN" sz="3600" b="1" dirty="0"/>
              <a:t>      </a:t>
            </a:r>
            <a:endParaRPr lang="zh-CN" altLang="en-US" sz="3600" b="1" dirty="0"/>
          </a:p>
        </p:txBody>
      </p:sp>
      <p:pic>
        <p:nvPicPr>
          <p:cNvPr id="49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4623098"/>
            <a:ext cx="29162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4634211"/>
            <a:ext cx="292735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635798"/>
            <a:ext cx="29972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文本框 53"/>
          <p:cNvSpPr txBox="1"/>
          <p:nvPr/>
        </p:nvSpPr>
        <p:spPr>
          <a:xfrm>
            <a:off x="1668463" y="749886"/>
            <a:ext cx="5818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>
                <a:solidFill>
                  <a:srgbClr val="FF0000"/>
                </a:solidFill>
              </a:rPr>
              <a:t>Mu</a:t>
            </a:r>
            <a:r>
              <a:rPr lang="en-US" altLang="zh-CN" sz="2400" i="1" dirty="0"/>
              <a:t>on Spin </a:t>
            </a:r>
            <a:r>
              <a:rPr lang="en-US" altLang="zh-CN" sz="2400" i="1" dirty="0">
                <a:solidFill>
                  <a:srgbClr val="FF0000"/>
                </a:solidFill>
              </a:rPr>
              <a:t>R</a:t>
            </a:r>
            <a:r>
              <a:rPr lang="en-US" altLang="zh-CN" sz="2400" i="1" dirty="0"/>
              <a:t>otation/</a:t>
            </a:r>
            <a:r>
              <a:rPr lang="en-US" altLang="zh-CN" sz="2400" i="1" dirty="0">
                <a:solidFill>
                  <a:srgbClr val="FF0000"/>
                </a:solidFill>
              </a:rPr>
              <a:t>R</a:t>
            </a:r>
            <a:r>
              <a:rPr lang="en-US" altLang="zh-CN" sz="2400" i="1" dirty="0"/>
              <a:t>elaxation/</a:t>
            </a:r>
            <a:r>
              <a:rPr lang="en-US" altLang="zh-CN" sz="2400" i="1" dirty="0">
                <a:solidFill>
                  <a:srgbClr val="FF0000"/>
                </a:solidFill>
              </a:rPr>
              <a:t>R</a:t>
            </a:r>
            <a:r>
              <a:rPr lang="en-US" altLang="zh-CN" sz="2400" i="1" dirty="0"/>
              <a:t>esonance</a:t>
            </a:r>
            <a:endParaRPr lang="zh-CN" altLang="en-US" sz="2400" i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63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705850" y="6421760"/>
            <a:ext cx="381000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5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Highlights of Chinese users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202962" y="91371"/>
            <a:ext cx="7502888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Highlights of Chinese </a:t>
            </a:r>
            <a:r>
              <a:rPr lang="el-GR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μ</a:t>
            </a:r>
            <a:r>
              <a:rPr lang="en-US" altLang="zh-C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SR community</a:t>
            </a:r>
            <a:endParaRPr lang="zh-CN" altLang="en-US" sz="36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780708"/>
            <a:ext cx="1775689" cy="17076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23825" y="737704"/>
            <a:ext cx="8896350" cy="1793631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52854" y="1267448"/>
            <a:ext cx="71212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i="1" dirty="0"/>
              <a:t>Coexistence of static magnetism and superconductivity in SmFeAsO</a:t>
            </a:r>
            <a:r>
              <a:rPr lang="en-US" altLang="zh-CN" i="1" baseline="-25000" dirty="0"/>
              <a:t>1−x</a:t>
            </a:r>
            <a:r>
              <a:rPr lang="en-US" altLang="zh-CN" i="1" dirty="0"/>
              <a:t>F</a:t>
            </a:r>
            <a:r>
              <a:rPr lang="en-US" altLang="zh-CN" i="1" baseline="-25000" dirty="0"/>
              <a:t>x</a:t>
            </a:r>
            <a:r>
              <a:rPr lang="en-US" altLang="zh-CN" i="1" dirty="0"/>
              <a:t> as revealed by muon spin rotation, </a:t>
            </a:r>
            <a:r>
              <a:rPr lang="en-US" altLang="zh-CN" sz="2000" b="1" dirty="0">
                <a:solidFill>
                  <a:srgbClr val="002060"/>
                </a:solidFill>
              </a:rPr>
              <a:t>Nature Materials</a:t>
            </a:r>
            <a:r>
              <a:rPr lang="en-US" altLang="zh-CN" sz="2000" dirty="0">
                <a:solidFill>
                  <a:srgbClr val="002060"/>
                </a:solidFill>
              </a:rPr>
              <a:t> </a:t>
            </a:r>
            <a:r>
              <a:rPr lang="en-US" altLang="zh-CN" i="1" dirty="0"/>
              <a:t>8, 310 – 314 (2009).</a:t>
            </a:r>
            <a:endParaRPr lang="zh-CN" altLang="en-US" i="1" dirty="0"/>
          </a:p>
        </p:txBody>
      </p:sp>
      <p:sp>
        <p:nvSpPr>
          <p:cNvPr id="6" name="文本框 5"/>
          <p:cNvSpPr txBox="1"/>
          <p:nvPr/>
        </p:nvSpPr>
        <p:spPr>
          <a:xfrm>
            <a:off x="2440102" y="780708"/>
            <a:ext cx="546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</a:rPr>
              <a:t>Prof. </a:t>
            </a:r>
            <a:r>
              <a:rPr lang="en-US" altLang="zh-CN" sz="2800" b="1" dirty="0" err="1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</a:rPr>
              <a:t>Xianhui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</a:rPr>
              <a:t> Chen’s Group @ USTC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77563" y="1991342"/>
            <a:ext cx="7013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年国家自然科学奖一等奖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成果内容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物理所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中国科大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17" name="矩形 16"/>
          <p:cNvSpPr/>
          <p:nvPr/>
        </p:nvSpPr>
        <p:spPr>
          <a:xfrm>
            <a:off x="123825" y="2608979"/>
            <a:ext cx="8896350" cy="1793631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57" y="2634399"/>
            <a:ext cx="1785214" cy="17083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18"/>
          <p:cNvSpPr txBox="1"/>
          <p:nvPr/>
        </p:nvSpPr>
        <p:spPr>
          <a:xfrm>
            <a:off x="2440102" y="2606746"/>
            <a:ext cx="529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</a:rPr>
              <a:t>Prof. Lei Shu’s Group @ FDU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12543" y="3139610"/>
            <a:ext cx="69606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333333"/>
                </a:solidFill>
              </a:rPr>
              <a:t>Discovery of slow magnetic fluctuations and critical slowing down in the </a:t>
            </a:r>
            <a:r>
              <a:rPr lang="en-US" altLang="zh-CN" i="1" dirty="0" err="1">
                <a:solidFill>
                  <a:srgbClr val="333333"/>
                </a:solidFill>
              </a:rPr>
              <a:t>pseudogap</a:t>
            </a:r>
            <a:r>
              <a:rPr lang="en-US" altLang="zh-CN" i="1" dirty="0">
                <a:solidFill>
                  <a:srgbClr val="333333"/>
                </a:solidFill>
              </a:rPr>
              <a:t> phase of YBa</a:t>
            </a:r>
            <a:r>
              <a:rPr lang="en-US" altLang="zh-CN" i="1" baseline="-25000" dirty="0">
                <a:solidFill>
                  <a:srgbClr val="333333"/>
                </a:solidFill>
              </a:rPr>
              <a:t>2</a:t>
            </a:r>
            <a:r>
              <a:rPr lang="en-US" altLang="zh-CN" i="1" dirty="0">
                <a:solidFill>
                  <a:srgbClr val="333333"/>
                </a:solidFill>
              </a:rPr>
              <a:t>Cu</a:t>
            </a:r>
            <a:r>
              <a:rPr lang="en-US" altLang="zh-CN" i="1" baseline="-25000" dirty="0">
                <a:solidFill>
                  <a:srgbClr val="333333"/>
                </a:solidFill>
              </a:rPr>
              <a:t>3</a:t>
            </a:r>
            <a:r>
              <a:rPr lang="en-US" altLang="zh-CN" i="1" dirty="0">
                <a:solidFill>
                  <a:srgbClr val="333333"/>
                </a:solidFill>
              </a:rPr>
              <a:t>O</a:t>
            </a:r>
            <a:r>
              <a:rPr lang="en-US" altLang="zh-CN" i="1" baseline="-25000" dirty="0">
                <a:solidFill>
                  <a:srgbClr val="333333"/>
                </a:solidFill>
              </a:rPr>
              <a:t>y </a:t>
            </a:r>
            <a:r>
              <a:rPr lang="en-US" altLang="zh-CN" i="1" dirty="0">
                <a:solidFill>
                  <a:srgbClr val="333333"/>
                </a:solidFill>
              </a:rPr>
              <a:t>, </a:t>
            </a:r>
            <a:r>
              <a:rPr lang="en-US" altLang="zh-CN" sz="2000" b="1" dirty="0">
                <a:solidFill>
                  <a:srgbClr val="002060"/>
                </a:solidFill>
              </a:rPr>
              <a:t>Science Advances </a:t>
            </a:r>
            <a:r>
              <a:rPr lang="en-US" altLang="zh-CN" i="1" dirty="0">
                <a:solidFill>
                  <a:srgbClr val="333333"/>
                </a:solidFill>
              </a:rPr>
              <a:t>4, eaao5235 (2018).</a:t>
            </a:r>
            <a:br>
              <a:rPr lang="en-US" altLang="zh-CN" dirty="0"/>
            </a:br>
            <a:endParaRPr lang="zh-CN" altLang="en-US" i="1" dirty="0"/>
          </a:p>
        </p:txBody>
      </p:sp>
      <p:sp>
        <p:nvSpPr>
          <p:cNvPr id="10" name="矩形 9"/>
          <p:cNvSpPr/>
          <p:nvPr/>
        </p:nvSpPr>
        <p:spPr>
          <a:xfrm>
            <a:off x="3596595" y="3883205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高温超导体赝能隙研究取得突破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1379" y="4475430"/>
            <a:ext cx="8896350" cy="1793631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437656" y="4473197"/>
            <a:ext cx="529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</a:rPr>
              <a:t>Prof. M. </a:t>
            </a:r>
            <a:r>
              <a:rPr lang="en-US" altLang="zh-CN" sz="2800" b="1" dirty="0" err="1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</a:rPr>
              <a:t>Smidman’s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ea typeface="微软雅黑" panose="020B0503020204020204" pitchFamily="34" charset="-122"/>
              </a:rPr>
              <a:t> Group @ ZJU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10096" y="5006061"/>
            <a:ext cx="707675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333333"/>
                </a:solidFill>
              </a:rPr>
              <a:t>Time-Reversal Symmetry Breaking in Re-Based Superconductors, </a:t>
            </a:r>
            <a:r>
              <a:rPr lang="en-US" altLang="zh-CN" sz="2000" b="1" dirty="0">
                <a:solidFill>
                  <a:srgbClr val="002060"/>
                </a:solidFill>
              </a:rPr>
              <a:t>Physical Review Letters </a:t>
            </a:r>
            <a:r>
              <a:rPr lang="en-US" altLang="zh-CN" i="1" dirty="0">
                <a:solidFill>
                  <a:srgbClr val="333333"/>
                </a:solidFill>
              </a:rPr>
              <a:t>121, 257002 (2018).</a:t>
            </a:r>
            <a:br>
              <a:rPr lang="en-US" altLang="zh-CN" dirty="0"/>
            </a:br>
            <a:endParaRPr lang="zh-CN" altLang="en-US" i="1" dirty="0"/>
          </a:p>
        </p:txBody>
      </p:sp>
      <p:sp>
        <p:nvSpPr>
          <p:cNvPr id="26" name="矩形 25"/>
          <p:cNvSpPr/>
          <p:nvPr/>
        </p:nvSpPr>
        <p:spPr>
          <a:xfrm>
            <a:off x="3084693" y="5756166"/>
            <a:ext cx="5155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铼基超导体时间反演对称性破缺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(TRSB)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起源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57" y="4507837"/>
            <a:ext cx="1765399" cy="17434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文本框 28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7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01" y="920351"/>
            <a:ext cx="4659550" cy="3782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705850" y="6421760"/>
            <a:ext cx="381000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6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Nature of muon decay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8101" y="4857967"/>
            <a:ext cx="8985899" cy="110456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altLang="zh-CN" sz="2000" i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ε</a:t>
            </a:r>
            <a:r>
              <a:rPr lang="zh-CN" altLang="en-US" sz="2000" i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000" i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 the normalized kinetic energy of positrons</a:t>
            </a:r>
          </a:p>
          <a:p>
            <a:r>
              <a:rPr lang="el-GR" altLang="zh-CN" sz="2000" i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ε</a:t>
            </a:r>
            <a:r>
              <a:rPr lang="en-US" altLang="zh-CN" sz="2000" i="1" baseline="-250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0</a:t>
            </a:r>
            <a:r>
              <a:rPr lang="zh-CN" altLang="en-US" sz="2000" i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altLang="zh-CN" sz="2000" i="1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 the lower limit of primary kinetic energy of detected positrons</a:t>
            </a:r>
            <a:endParaRPr lang="zh-CN" altLang="en-US" sz="2000" i="1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54523" y="1813565"/>
            <a:ext cx="544786" cy="102158"/>
          </a:xfrm>
          <a:prstGeom prst="rect">
            <a:avLst/>
          </a:prstGeom>
          <a:solidFill>
            <a:srgbClr val="000099"/>
          </a:solidFill>
          <a:ln>
            <a:solidFill>
              <a:srgbClr val="000066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331713" y="3649386"/>
            <a:ext cx="544786" cy="102158"/>
          </a:xfrm>
          <a:prstGeom prst="rect">
            <a:avLst/>
          </a:prstGeom>
          <a:solidFill>
            <a:srgbClr val="000099"/>
          </a:solidFill>
          <a:ln>
            <a:solidFill>
              <a:srgbClr val="000066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005833" y="1813565"/>
            <a:ext cx="544786" cy="102158"/>
          </a:xfrm>
          <a:prstGeom prst="rect">
            <a:avLst/>
          </a:prstGeom>
          <a:solidFill>
            <a:srgbClr val="000099"/>
          </a:solidFill>
          <a:ln>
            <a:solidFill>
              <a:srgbClr val="000066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005833" y="3674086"/>
            <a:ext cx="544786" cy="102158"/>
          </a:xfrm>
          <a:prstGeom prst="rect">
            <a:avLst/>
          </a:prstGeom>
          <a:solidFill>
            <a:srgbClr val="000099"/>
          </a:solidFill>
          <a:ln>
            <a:solidFill>
              <a:srgbClr val="000066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2948914" y="1912452"/>
            <a:ext cx="278903" cy="871066"/>
          </a:xfrm>
          <a:prstGeom prst="straightConnector1">
            <a:avLst/>
          </a:prstGeom>
          <a:ln w="1905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2948914" y="1921498"/>
            <a:ext cx="850395" cy="869685"/>
          </a:xfrm>
          <a:prstGeom prst="straightConnector1">
            <a:avLst/>
          </a:prstGeom>
          <a:ln w="1905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下弧形箭头 20"/>
          <p:cNvSpPr/>
          <p:nvPr/>
        </p:nvSpPr>
        <p:spPr>
          <a:xfrm rot="14739466">
            <a:off x="2984496" y="2506572"/>
            <a:ext cx="395538" cy="142464"/>
          </a:xfrm>
          <a:prstGeom prst="curvedUpArrow">
            <a:avLst>
              <a:gd name="adj1" fmla="val 18907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下弧形箭头 21"/>
          <p:cNvSpPr/>
          <p:nvPr/>
        </p:nvSpPr>
        <p:spPr>
          <a:xfrm rot="14218882">
            <a:off x="3267298" y="2505727"/>
            <a:ext cx="442115" cy="1072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26916" y="2419985"/>
            <a:ext cx="63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b="1" i="1" baseline="-25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2712879" y="2219788"/>
            <a:ext cx="40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i="1" baseline="-25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4817651" y="3787213"/>
            <a:ext cx="268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Maximum value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762175" y="394509"/>
            <a:ext cx="357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Intrinsic asymmetry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4817651" y="980307"/>
                <a:ext cx="4406847" cy="859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𝑖𝑛𝑡𝑟𝑖𝑛𝑠𝑖𝑐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nary>
                            <m:nary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651" y="980307"/>
                <a:ext cx="4406847" cy="8592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5510981" y="2913329"/>
                <a:ext cx="2680349" cy="691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skw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1−2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981" y="2913329"/>
                <a:ext cx="2680349" cy="691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/>
              <p:cNvSpPr txBox="1"/>
              <p:nvPr/>
            </p:nvSpPr>
            <p:spPr>
              <a:xfrm>
                <a:off x="5144382" y="4396331"/>
                <a:ext cx="2611805" cy="691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skw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1−2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" name="文本框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382" y="4396331"/>
                <a:ext cx="2611805" cy="6913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/>
              <p:cNvSpPr txBox="1"/>
              <p:nvPr/>
            </p:nvSpPr>
            <p:spPr>
              <a:xfrm>
                <a:off x="5510981" y="2002313"/>
                <a:ext cx="3713517" cy="691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skw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1−2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1" name="文本框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981" y="2002313"/>
                <a:ext cx="3713517" cy="6913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本框 42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5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064" y="1441116"/>
            <a:ext cx="4027197" cy="3249040"/>
          </a:xfrm>
          <a:prstGeom prst="rect">
            <a:avLst/>
          </a:prstGeom>
        </p:spPr>
      </p:pic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705850" y="6421760"/>
            <a:ext cx="381000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7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Nature of muon decay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5615" y="403076"/>
            <a:ext cx="3578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Intrinsic asymmetry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p:sp>
        <p:nvSpPr>
          <p:cNvPr id="31" name="椭圆 30"/>
          <p:cNvSpPr/>
          <p:nvPr/>
        </p:nvSpPr>
        <p:spPr>
          <a:xfrm flipH="1">
            <a:off x="4702290" y="1748792"/>
            <a:ext cx="388619" cy="2324110"/>
          </a:xfrm>
          <a:prstGeom prst="ellipse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5020487" y="1517959"/>
            <a:ext cx="823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cs typeface="Segoe UI Semilight" panose="020B0402040204020203" pitchFamily="34" charset="0"/>
              </a:rPr>
              <a:t>A</a:t>
            </a:r>
            <a:r>
              <a:rPr lang="en-US" altLang="zh-CN" sz="2400" i="1" baseline="-25000" dirty="0">
                <a:cs typeface="Segoe UI Semilight" panose="020B0402040204020203" pitchFamily="34" charset="0"/>
              </a:rPr>
              <a:t>max</a:t>
            </a:r>
            <a:endParaRPr lang="zh-CN" altLang="en-US" sz="2400" i="1" baseline="-25000" dirty="0">
              <a:cs typeface="Segoe UI Semilight" panose="020B0402040204020203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78" y="38234"/>
            <a:ext cx="1529820" cy="1402882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276687" y="3524044"/>
            <a:ext cx="3094550" cy="865682"/>
          </a:xfrm>
          <a:prstGeom prst="roundRect">
            <a:avLst/>
          </a:prstGeom>
          <a:solidFill>
            <a:schemeClr val="accent2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Conclusions: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136344" y="1074505"/>
                <a:ext cx="4406847" cy="859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𝑖𝑛𝑡𝑟𝑖𝑛𝑠𝑖𝑐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nary>
                            <m:nary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4" y="1074505"/>
                <a:ext cx="4406847" cy="8592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/>
              <p:cNvSpPr txBox="1"/>
              <p:nvPr/>
            </p:nvSpPr>
            <p:spPr>
              <a:xfrm>
                <a:off x="1063712" y="2298463"/>
                <a:ext cx="2680349" cy="691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skw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1−2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" name="文本框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12" y="2298463"/>
                <a:ext cx="2680349" cy="6913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260579" y="4750675"/>
            <a:ext cx="8667521" cy="1495490"/>
          </a:xfrm>
          <a:prstGeom prst="rect">
            <a:avLst/>
          </a:prstGeom>
          <a:solidFill>
            <a:srgbClr val="0070C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76687" y="4737975"/>
            <a:ext cx="8867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chemeClr val="bg1"/>
                </a:solidFill>
              </a:rPr>
              <a:t>High energy positrons take high asymmetries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chemeClr val="bg1"/>
                </a:solidFill>
              </a:rPr>
              <a:t>Detector rings with small theta values occupy high asymmetries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chemeClr val="bg1"/>
                </a:solidFill>
              </a:rPr>
              <a:t>Selection of positron energy and emission angle is beneficial for the intrinsic asymmetry of a </a:t>
            </a:r>
            <a:r>
              <a:rPr lang="el-GR" altLang="zh-CN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μ</a:t>
            </a:r>
            <a:r>
              <a:rPr lang="en-US" altLang="zh-CN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SR</a:t>
            </a:r>
            <a:r>
              <a:rPr lang="en-US" altLang="zh-CN" sz="2400" b="1" dirty="0">
                <a:solidFill>
                  <a:schemeClr val="bg1"/>
                </a:solidFill>
              </a:rPr>
              <a:t> spectrometer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8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6154789" y="638097"/>
            <a:ext cx="2951402" cy="56264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3073316" y="646910"/>
            <a:ext cx="3012380" cy="56176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8037" y="646910"/>
            <a:ext cx="2995865" cy="56176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705850" y="6421760"/>
            <a:ext cx="381000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8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Error analysis of </a:t>
            </a:r>
            <a:r>
              <a:rPr lang="el-GR" altLang="zh-CN" sz="2400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SR data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2" y="771586"/>
            <a:ext cx="2657812" cy="27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文本框 32"/>
          <p:cNvSpPr txBox="1"/>
          <p:nvPr/>
        </p:nvSpPr>
        <p:spPr>
          <a:xfrm>
            <a:off x="532494" y="115012"/>
            <a:ext cx="200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/>
              <a:t>A</a:t>
            </a:r>
            <a:r>
              <a:rPr lang="en-US" altLang="zh-CN" sz="2400" baseline="-25000" dirty="0" err="1"/>
              <a:t>intrinsic</a:t>
            </a:r>
            <a:r>
              <a:rPr lang="en-US" altLang="zh-CN" sz="2400" dirty="0"/>
              <a:t> = 0.05</a:t>
            </a:r>
            <a:endParaRPr lang="zh-CN" altLang="en-US" sz="2400" dirty="0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39" y="771586"/>
            <a:ext cx="2657812" cy="27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83" y="771586"/>
            <a:ext cx="2657812" cy="27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8" y="3617357"/>
            <a:ext cx="2589127" cy="2520000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19" y="3617357"/>
            <a:ext cx="2590651" cy="2520000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63" y="3617357"/>
            <a:ext cx="2590651" cy="2520000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45"/>
          <p:cNvSpPr txBox="1"/>
          <p:nvPr/>
        </p:nvSpPr>
        <p:spPr>
          <a:xfrm>
            <a:off x="3647981" y="115012"/>
            <a:ext cx="200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/>
              <a:t>A</a:t>
            </a:r>
            <a:r>
              <a:rPr lang="en-US" altLang="zh-CN" sz="2400" baseline="-25000" dirty="0" err="1"/>
              <a:t>intrinsic</a:t>
            </a:r>
            <a:r>
              <a:rPr lang="en-US" altLang="zh-CN" sz="2400" dirty="0"/>
              <a:t> = 0.33</a:t>
            </a:r>
            <a:endParaRPr lang="zh-CN" altLang="en-US" sz="2400" dirty="0"/>
          </a:p>
        </p:txBody>
      </p:sp>
      <p:sp>
        <p:nvSpPr>
          <p:cNvPr id="47" name="文本框 46"/>
          <p:cNvSpPr txBox="1"/>
          <p:nvPr/>
        </p:nvSpPr>
        <p:spPr>
          <a:xfrm>
            <a:off x="6647409" y="106199"/>
            <a:ext cx="200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/>
              <a:t>A</a:t>
            </a:r>
            <a:r>
              <a:rPr lang="en-US" altLang="zh-CN" sz="2400" baseline="-25000" dirty="0" err="1"/>
              <a:t>intrinsic</a:t>
            </a:r>
            <a:r>
              <a:rPr lang="en-US" altLang="zh-CN" sz="2400" dirty="0"/>
              <a:t> = 1.0</a:t>
            </a:r>
            <a:endParaRPr lang="zh-CN" altLang="en-US" sz="2400" dirty="0"/>
          </a:p>
        </p:txBody>
      </p:sp>
      <p:pic>
        <p:nvPicPr>
          <p:cNvPr id="48" name="Picture 10" descr="precess_less_fas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57" y="1943786"/>
            <a:ext cx="22701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0" descr="precess_less_fas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16" y="1943786"/>
            <a:ext cx="22701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0" descr="precess_less_fas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917" y="1943786"/>
            <a:ext cx="22701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文本框 53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11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>
          <a:xfrm>
            <a:off x="8705850" y="6421760"/>
            <a:ext cx="381000" cy="365125"/>
          </a:xfrm>
          <a:noFill/>
        </p:spPr>
        <p:txBody>
          <a:bodyPr/>
          <a:lstStyle/>
          <a:p>
            <a:pPr algn="ctr"/>
            <a:fld id="{3C7269F8-BF4C-4FF7-B3C4-1F2F00F1C129}" type="slidenum">
              <a:rPr lang="zh-CN" altLang="en-US" sz="2400" smtClean="0">
                <a:solidFill>
                  <a:schemeClr val="accent6">
                    <a:lumMod val="75000"/>
                  </a:schemeClr>
                </a:solidFill>
              </a:rPr>
              <a:pPr algn="ctr"/>
              <a:t>9</a:t>
            </a:fld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0" y="634094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0" y="637172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Error analysis of </a:t>
            </a:r>
            <a:r>
              <a:rPr lang="el-GR" altLang="zh-CN" sz="2400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SR data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37269" y="897131"/>
            <a:ext cx="1108968" cy="11557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zh-CN" alt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圆角矩形 3"/>
              <p:cNvSpPr/>
              <p:nvPr/>
            </p:nvSpPr>
            <p:spPr>
              <a:xfrm>
                <a:off x="91306" y="2562791"/>
                <a:ext cx="1000894" cy="1196409"/>
              </a:xfrm>
              <a:prstGeom prst="roundRect">
                <a:avLst/>
              </a:prstGeom>
              <a:solidFill>
                <a:srgbClr val="0070C0"/>
              </a:solid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32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p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sz="3200" b="1" i="1" dirty="0"/>
              </a:p>
            </p:txBody>
          </p:sp>
        </mc:Choice>
        <mc:Fallback xmlns="">
          <p:sp>
            <p:nvSpPr>
              <p:cNvPr id="4" name="圆角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6" y="2562791"/>
                <a:ext cx="1000894" cy="119640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91306" y="1112005"/>
                <a:ext cx="1006921" cy="599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𝒔𝒕𝒂𝒕</m:t>
                          </m:r>
                          <m:r>
                            <a:rPr lang="en-US" altLang="zh-CN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altLang="zh-CN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6" y="1112005"/>
                <a:ext cx="1006921" cy="5997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椭圆 24"/>
          <p:cNvSpPr/>
          <p:nvPr/>
        </p:nvSpPr>
        <p:spPr>
          <a:xfrm>
            <a:off x="37269" y="4269160"/>
            <a:ext cx="1108968" cy="11557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zh-CN" alt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91306" y="4475094"/>
                <a:ext cx="1006921" cy="660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𝒔𝒚𝒔𝒕</m:t>
                          </m:r>
                          <m:r>
                            <a:rPr lang="en-US" altLang="zh-CN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>
                          <m:r>
                            <a:rPr lang="en-US" altLang="zh-CN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6" y="4475094"/>
                <a:ext cx="1006921" cy="6601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970" y="297978"/>
            <a:ext cx="3134635" cy="252000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77" y="297978"/>
            <a:ext cx="3134635" cy="252000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970" y="3573972"/>
            <a:ext cx="3134635" cy="252000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77" y="3573972"/>
            <a:ext cx="3127005" cy="252000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1551077" y="1882307"/>
            <a:ext cx="897071" cy="2557375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/>
              <p:cNvSpPr txBox="1"/>
              <p:nvPr/>
            </p:nvSpPr>
            <p:spPr>
              <a:xfrm rot="16200000">
                <a:off x="702679" y="2868607"/>
                <a:ext cx="25573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𝑭𝒐𝑴</m:t>
                    </m:r>
                    <m:r>
                      <a:rPr lang="en-US" altLang="zh-CN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altLang="zh-CN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CN" sz="3200" b="1" i="1" baseline="30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altLang="zh-CN" sz="3200" b="1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endParaRPr lang="zh-CN" altLang="en-US" sz="3200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文本框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02679" y="2868607"/>
                <a:ext cx="2557374" cy="584775"/>
              </a:xfrm>
              <a:prstGeom prst="rect">
                <a:avLst/>
              </a:prstGeom>
              <a:blipFill>
                <a:blip r:embed="rId10"/>
                <a:stretch>
                  <a:fillRect l="-12766" r="-31915" b="-1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/>
          <p:cNvCxnSpPr>
            <a:stCxn id="4" idx="0"/>
            <a:endCxn id="3" idx="4"/>
          </p:cNvCxnSpPr>
          <p:nvPr/>
        </p:nvCxnSpPr>
        <p:spPr>
          <a:xfrm flipV="1">
            <a:off x="591753" y="2052831"/>
            <a:ext cx="0" cy="50996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4" idx="2"/>
            <a:endCxn id="25" idx="0"/>
          </p:cNvCxnSpPr>
          <p:nvPr/>
        </p:nvCxnSpPr>
        <p:spPr>
          <a:xfrm>
            <a:off x="591753" y="3759200"/>
            <a:ext cx="0" cy="50996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肘形连接符 35"/>
          <p:cNvCxnSpPr>
            <a:stCxn id="48" idx="3"/>
            <a:endCxn id="5" idx="3"/>
          </p:cNvCxnSpPr>
          <p:nvPr/>
        </p:nvCxnSpPr>
        <p:spPr>
          <a:xfrm rot="16200000" flipV="1">
            <a:off x="1304591" y="1205532"/>
            <a:ext cx="470413" cy="883139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肘形连接符 50"/>
          <p:cNvCxnSpPr>
            <a:stCxn id="48" idx="1"/>
            <a:endCxn id="26" idx="3"/>
          </p:cNvCxnSpPr>
          <p:nvPr/>
        </p:nvCxnSpPr>
        <p:spPr>
          <a:xfrm rot="5400000">
            <a:off x="1357062" y="4180847"/>
            <a:ext cx="365471" cy="883140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19" idx="1"/>
            <a:endCxn id="4" idx="3"/>
          </p:cNvCxnSpPr>
          <p:nvPr/>
        </p:nvCxnSpPr>
        <p:spPr>
          <a:xfrm flipH="1">
            <a:off x="1092200" y="3160995"/>
            <a:ext cx="458877" cy="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肘形连接符 58"/>
          <p:cNvCxnSpPr>
            <a:stCxn id="3" idx="0"/>
          </p:cNvCxnSpPr>
          <p:nvPr/>
        </p:nvCxnSpPr>
        <p:spPr>
          <a:xfrm rot="5400000" flipH="1" flipV="1">
            <a:off x="1419253" y="-243299"/>
            <a:ext cx="312931" cy="1967931"/>
          </a:xfrm>
          <a:prstGeom prst="bentConnector2">
            <a:avLst/>
          </a:prstGeom>
          <a:ln w="3810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肘形连接符 60"/>
          <p:cNvCxnSpPr>
            <a:stCxn id="25" idx="4"/>
          </p:cNvCxnSpPr>
          <p:nvPr/>
        </p:nvCxnSpPr>
        <p:spPr>
          <a:xfrm rot="16200000" flipH="1">
            <a:off x="1385675" y="4630937"/>
            <a:ext cx="380089" cy="1967933"/>
          </a:xfrm>
          <a:prstGeom prst="bentConnector2">
            <a:avLst/>
          </a:prstGeom>
          <a:ln w="3810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肘形连接符 64"/>
          <p:cNvCxnSpPr>
            <a:stCxn id="31" idx="2"/>
            <a:endCxn id="41" idx="2"/>
          </p:cNvCxnSpPr>
          <p:nvPr/>
        </p:nvCxnSpPr>
        <p:spPr>
          <a:xfrm rot="16200000" flipH="1">
            <a:off x="5817641" y="1140624"/>
            <a:ext cx="12700" cy="3354707"/>
          </a:xfrm>
          <a:prstGeom prst="curvedConnector3">
            <a:avLst>
              <a:gd name="adj1" fmla="val 2600000"/>
            </a:avLst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/>
          <p:cNvSpPr txBox="1"/>
          <p:nvPr/>
        </p:nvSpPr>
        <p:spPr>
          <a:xfrm>
            <a:off x="1245854" y="40372"/>
            <a:ext cx="65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i="1" dirty="0"/>
              <a:t>R</a:t>
            </a:r>
            <a:endParaRPr lang="zh-CN" altLang="en-US" sz="3200" b="1" i="1" dirty="0"/>
          </a:p>
        </p:txBody>
      </p:sp>
      <p:sp>
        <p:nvSpPr>
          <p:cNvPr id="73" name="文本框 72"/>
          <p:cNvSpPr txBox="1"/>
          <p:nvPr/>
        </p:nvSpPr>
        <p:spPr>
          <a:xfrm>
            <a:off x="1209933" y="5725385"/>
            <a:ext cx="65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i="1" dirty="0"/>
              <a:t>A</a:t>
            </a:r>
            <a:endParaRPr lang="zh-CN" altLang="en-US" sz="3200" b="1" i="1" dirty="0"/>
          </a:p>
        </p:txBody>
      </p:sp>
      <p:cxnSp>
        <p:nvCxnSpPr>
          <p:cNvPr id="76" name="肘形连接符 75"/>
          <p:cNvCxnSpPr>
            <a:stCxn id="42" idx="0"/>
            <a:endCxn id="43" idx="0"/>
          </p:cNvCxnSpPr>
          <p:nvPr/>
        </p:nvCxnSpPr>
        <p:spPr>
          <a:xfrm rot="5400000" flipH="1" flipV="1">
            <a:off x="5815734" y="1898526"/>
            <a:ext cx="12700" cy="3350892"/>
          </a:xfrm>
          <a:prstGeom prst="curvedConnector3">
            <a:avLst>
              <a:gd name="adj1" fmla="val 2850000"/>
            </a:avLst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/>
              <p:cNvSpPr txBox="1"/>
              <p:nvPr/>
            </p:nvSpPr>
            <p:spPr>
              <a:xfrm>
                <a:off x="5150216" y="3205048"/>
                <a:ext cx="5809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4" name="文本框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216" y="3205048"/>
                <a:ext cx="580992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/>
              <p:cNvSpPr txBox="1"/>
              <p:nvPr/>
            </p:nvSpPr>
            <p:spPr>
              <a:xfrm>
                <a:off x="5874474" y="2768673"/>
                <a:ext cx="5895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5" name="文本框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474" y="2768673"/>
                <a:ext cx="589585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文本框 96"/>
          <p:cNvSpPr txBox="1"/>
          <p:nvPr/>
        </p:nvSpPr>
        <p:spPr>
          <a:xfrm>
            <a:off x="4232198" y="6370369"/>
            <a:ext cx="388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accent6">
                    <a:lumMod val="75000"/>
                  </a:schemeClr>
                </a:solidFill>
              </a:rPr>
              <a:t>EMuS</a:t>
            </a:r>
            <a:r>
              <a:rPr lang="en-US" altLang="zh-CN" sz="2400" i="1" dirty="0">
                <a:solidFill>
                  <a:schemeClr val="accent6">
                    <a:lumMod val="75000"/>
                  </a:schemeClr>
                </a:solidFill>
              </a:rPr>
              <a:t> 2020</a:t>
            </a:r>
            <a:endParaRPr lang="zh-CN" alt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17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5998</TotalTime>
  <Words>1276</Words>
  <Application>Microsoft Macintosh PowerPoint</Application>
  <PresentationFormat>全屏显示(4:3)</PresentationFormat>
  <Paragraphs>323</Paragraphs>
  <Slides>30</Slides>
  <Notes>24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等线</vt:lpstr>
      <vt:lpstr>等线 Light</vt:lpstr>
      <vt:lpstr>黑体</vt:lpstr>
      <vt:lpstr>微软雅黑</vt:lpstr>
      <vt:lpstr>Segoe UI Semibold</vt:lpstr>
      <vt:lpstr>Segoe UI Semilight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Wingdings</vt:lpstr>
      <vt:lpstr>Office 主题​​</vt:lpstr>
      <vt:lpstr>Chart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1540545183@qq.com</dc:creator>
  <cp:lastModifiedBy>Microsoft Office User</cp:lastModifiedBy>
  <cp:revision>164</cp:revision>
  <cp:lastPrinted>2020-12-11T13:02:18Z</cp:lastPrinted>
  <dcterms:created xsi:type="dcterms:W3CDTF">2020-12-03T02:11:49Z</dcterms:created>
  <dcterms:modified xsi:type="dcterms:W3CDTF">2020-12-11T17:40:34Z</dcterms:modified>
</cp:coreProperties>
</file>