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78.jpg" ContentType="image/jpeg"/>
  <Override PartName="/ppt/media/image79.jpg" ContentType="image/jpeg"/>
  <Override PartName="/ppt/media/image89.jpg" ContentType="image/jpeg"/>
  <Override PartName="/ppt/media/image90.jpg" ContentType="image/jpeg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6" r:id="rId2"/>
    <p:sldMasterId id="2147483668" r:id="rId3"/>
    <p:sldMasterId id="2147483675" r:id="rId4"/>
  </p:sldMasterIdLst>
  <p:notesMasterIdLst>
    <p:notesMasterId r:id="rId54"/>
  </p:notesMasterIdLst>
  <p:sldIdLst>
    <p:sldId id="256" r:id="rId5"/>
    <p:sldId id="439" r:id="rId6"/>
    <p:sldId id="431" r:id="rId7"/>
    <p:sldId id="438" r:id="rId8"/>
    <p:sldId id="440" r:id="rId9"/>
    <p:sldId id="358" r:id="rId10"/>
    <p:sldId id="442" r:id="rId11"/>
    <p:sldId id="443" r:id="rId12"/>
    <p:sldId id="394" r:id="rId13"/>
    <p:sldId id="444" r:id="rId14"/>
    <p:sldId id="400" r:id="rId15"/>
    <p:sldId id="397" r:id="rId16"/>
    <p:sldId id="565" r:id="rId17"/>
    <p:sldId id="414" r:id="rId18"/>
    <p:sldId id="308" r:id="rId19"/>
    <p:sldId id="445" r:id="rId20"/>
    <p:sldId id="404" r:id="rId21"/>
    <p:sldId id="407" r:id="rId22"/>
    <p:sldId id="408" r:id="rId23"/>
    <p:sldId id="409" r:id="rId24"/>
    <p:sldId id="410" r:id="rId25"/>
    <p:sldId id="446" r:id="rId26"/>
    <p:sldId id="412" r:id="rId27"/>
    <p:sldId id="411" r:id="rId28"/>
    <p:sldId id="447" r:id="rId29"/>
    <p:sldId id="416" r:id="rId30"/>
    <p:sldId id="417" r:id="rId31"/>
    <p:sldId id="448" r:id="rId32"/>
    <p:sldId id="449" r:id="rId33"/>
    <p:sldId id="451" r:id="rId34"/>
    <p:sldId id="452" r:id="rId35"/>
    <p:sldId id="430" r:id="rId36"/>
    <p:sldId id="453" r:id="rId37"/>
    <p:sldId id="454" r:id="rId38"/>
    <p:sldId id="455" r:id="rId39"/>
    <p:sldId id="456" r:id="rId40"/>
    <p:sldId id="429" r:id="rId41"/>
    <p:sldId id="457" r:id="rId42"/>
    <p:sldId id="564" r:id="rId43"/>
    <p:sldId id="352" r:id="rId44"/>
    <p:sldId id="421" r:id="rId45"/>
    <p:sldId id="309" r:id="rId46"/>
    <p:sldId id="402" r:id="rId47"/>
    <p:sldId id="403" r:id="rId48"/>
    <p:sldId id="424" r:id="rId49"/>
    <p:sldId id="418" r:id="rId50"/>
    <p:sldId id="423" r:id="rId51"/>
    <p:sldId id="425" r:id="rId52"/>
    <p:sldId id="563" r:id="rId5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787878"/>
    <a:srgbClr val="7030A0"/>
    <a:srgbClr val="262673"/>
    <a:srgbClr val="7C371E"/>
    <a:srgbClr val="000000"/>
    <a:srgbClr val="333399"/>
    <a:srgbClr val="7A3D87"/>
    <a:srgbClr val="025AAD"/>
    <a:srgbClr val="631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0" autoAdjust="0"/>
    <p:restoredTop sz="94573" autoAdjust="0"/>
  </p:normalViewPr>
  <p:slideViewPr>
    <p:cSldViewPr>
      <p:cViewPr varScale="1">
        <p:scale>
          <a:sx n="97" d="100"/>
          <a:sy n="97" d="100"/>
        </p:scale>
        <p:origin x="942" y="45"/>
      </p:cViewPr>
      <p:guideLst>
        <p:guide pos="2880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1A0C3-1DAC-4132-9239-1959AA161746}" type="datetimeFigureOut">
              <a:rPr lang="zh-CN" altLang="en-US" smtClean="0"/>
              <a:t>2020/12/5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7B08D-3D29-49D0-B47B-BD762D1B97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50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21D666-3512-4AEE-B77E-74AB9D8BECFA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587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33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808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7B08D-3D29-49D0-B47B-BD762D1B97E4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392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36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333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7B08D-3D29-49D0-B47B-BD762D1B97E4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645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幻灯片图像占位符 1">
            <a:extLst>
              <a:ext uri="{FF2B5EF4-FFF2-40B4-BE49-F238E27FC236}">
                <a16:creationId xmlns:a16="http://schemas.microsoft.com/office/drawing/2014/main" id="{48E82BE0-5FC7-46A1-BFD3-AFC3F064BB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备注占位符 2">
            <a:extLst>
              <a:ext uri="{FF2B5EF4-FFF2-40B4-BE49-F238E27FC236}">
                <a16:creationId xmlns:a16="http://schemas.microsoft.com/office/drawing/2014/main" id="{04892FB0-7735-460E-AC16-CD06E56E40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利用大电量尾波场电子驱动了</a:t>
            </a:r>
            <a:r>
              <a:rPr lang="en-US" altLang="zh-CN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b="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zh-CN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zh-CN" altLang="en-US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量级的快中子源；</a:t>
            </a:r>
            <a:endParaRPr lang="en-US" altLang="zh-CN" b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此方法，在此激光能量下的中子产生效率</a:t>
            </a:r>
            <a:r>
              <a:rPr lang="en-US" altLang="zh-CN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1.1 10</a:t>
            </a:r>
            <a:r>
              <a:rPr lang="en-US" altLang="zh-CN" b="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zh-CN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n/J </a:t>
            </a:r>
            <a:r>
              <a:rPr lang="zh-CN" altLang="en-US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是最高的；</a:t>
            </a:r>
            <a:endParaRPr lang="en-US" altLang="zh-CN" b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下一步优化转换体相对于电子出射距离，可获得数十微米源尺寸的，通量达</a:t>
            </a:r>
            <a:r>
              <a:rPr lang="en-US" altLang="zh-CN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b="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altLang="zh-CN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n/cm</a:t>
            </a:r>
            <a:r>
              <a:rPr lang="en-US" altLang="zh-CN" b="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</a:t>
            </a:r>
            <a:r>
              <a:rPr lang="zh-CN" altLang="en-US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的中子</a:t>
            </a:r>
            <a:endParaRPr lang="en-US" altLang="zh-CN" b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b="0" dirty="0"/>
          </a:p>
        </p:txBody>
      </p:sp>
      <p:sp>
        <p:nvSpPr>
          <p:cNvPr id="73731" name="灯片编号占位符 3">
            <a:extLst>
              <a:ext uri="{FF2B5EF4-FFF2-40B4-BE49-F238E27FC236}">
                <a16:creationId xmlns:a16="http://schemas.microsoft.com/office/drawing/2014/main" id="{1618EF48-A266-44BF-8DD2-AAD13A73CE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1163D97-E1A3-4FFB-BC5E-97F4CBCE3B08}" type="slidenum">
              <a:rPr lang="zh-CN" altLang="en-US">
                <a:latin typeface="Times New Roman" panose="02020603050405020304" pitchFamily="18" charset="0"/>
              </a:rPr>
              <a:pPr/>
              <a:t>49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389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946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467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 dirty="0">
                <a:latin typeface="Arial" panose="020B0604020202020204" pitchFamily="34" charset="0"/>
                <a:ea typeface="宋体" panose="02010600030101010101" pitchFamily="2" charset="-122"/>
              </a:rPr>
              <a:t>Underline: age &lt; 45, Red: joined in the last year</a:t>
            </a:r>
            <a:endParaRPr lang="ja-JP" altLang="ja-JP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90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10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996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16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620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25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288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29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81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6394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85556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312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49987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11792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69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21637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D0372A4-1215-400A-93AF-18C9FD2389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894131F-BE60-4939-B78C-ACDF19A546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B9456F5-F973-4E44-B00E-A49C12A672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C1B720-AC21-43F5-9C09-A5D7ABF4E88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2880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Line 23"/>
          <p:cNvSpPr>
            <a:spLocks noChangeShapeType="1"/>
          </p:cNvSpPr>
          <p:nvPr/>
        </p:nvSpPr>
        <p:spPr bwMode="auto">
          <a:xfrm flipH="1">
            <a:off x="0" y="963384"/>
            <a:ext cx="9144000" cy="0"/>
          </a:xfrm>
          <a:prstGeom prst="line">
            <a:avLst/>
          </a:prstGeom>
          <a:noFill/>
          <a:ln w="50800">
            <a:solidFill>
              <a:srgbClr val="B02A3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  <a:ea typeface="SimSun" panose="02010600030101010101" pitchFamily="2" charset="-122"/>
            </a:endParaRPr>
          </a:p>
        </p:txBody>
      </p:sp>
      <p:pic>
        <p:nvPicPr>
          <p:cNvPr id="7178" name="Picture 25" descr="未命名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1430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31" descr="corn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5575"/>
            <a:ext cx="6381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Freeform 33"/>
          <p:cNvSpPr>
            <a:spLocks/>
          </p:cNvSpPr>
          <p:nvPr/>
        </p:nvSpPr>
        <p:spPr bwMode="auto">
          <a:xfrm>
            <a:off x="463550" y="6502400"/>
            <a:ext cx="8680450" cy="355600"/>
          </a:xfrm>
          <a:custGeom>
            <a:avLst/>
            <a:gdLst>
              <a:gd name="T0" fmla="*/ 317539688 w 5468"/>
              <a:gd name="T1" fmla="*/ 564515000 h 224"/>
              <a:gd name="T2" fmla="*/ 0 w 5468"/>
              <a:gd name="T3" fmla="*/ 5040313 h 224"/>
              <a:gd name="T4" fmla="*/ 2147483647 w 5468"/>
              <a:gd name="T5" fmla="*/ 0 h 224"/>
              <a:gd name="T6" fmla="*/ 2147483647 w 5468"/>
              <a:gd name="T7" fmla="*/ 564515000 h 224"/>
              <a:gd name="T8" fmla="*/ 317539688 w 5468"/>
              <a:gd name="T9" fmla="*/ 564515000 h 2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68" h="224">
                <a:moveTo>
                  <a:pt x="126" y="224"/>
                </a:moveTo>
                <a:lnTo>
                  <a:pt x="0" y="2"/>
                </a:lnTo>
                <a:lnTo>
                  <a:pt x="5468" y="0"/>
                </a:lnTo>
                <a:lnTo>
                  <a:pt x="5468" y="224"/>
                </a:lnTo>
                <a:lnTo>
                  <a:pt x="126" y="224"/>
                </a:lnTo>
                <a:close/>
              </a:path>
            </a:pathLst>
          </a:custGeom>
          <a:solidFill>
            <a:srgbClr val="0071BC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latin typeface="Arial" charset="0"/>
              <a:ea typeface="SimSun" panose="02010600030101010101" pitchFamily="2" charset="-122"/>
            </a:endParaRPr>
          </a:p>
        </p:txBody>
      </p:sp>
      <p:sp>
        <p:nvSpPr>
          <p:cNvPr id="1038" name="Rectangle 34"/>
          <p:cNvSpPr>
            <a:spLocks noChangeArrowheads="1"/>
          </p:cNvSpPr>
          <p:nvPr/>
        </p:nvSpPr>
        <p:spPr bwMode="auto">
          <a:xfrm>
            <a:off x="0" y="6553200"/>
            <a:ext cx="457200" cy="304800"/>
          </a:xfrm>
          <a:prstGeom prst="rect">
            <a:avLst/>
          </a:prstGeom>
          <a:solidFill>
            <a:srgbClr val="131313"/>
          </a:solidFill>
          <a:ln w="9525">
            <a:solidFill>
              <a:srgbClr val="13131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ja-JP" altLang="en-US" b="1">
              <a:solidFill>
                <a:srgbClr val="000000"/>
              </a:solidFill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153635" name="Text Box 35"/>
          <p:cNvSpPr txBox="1">
            <a:spLocks noChangeArrowheads="1"/>
          </p:cNvSpPr>
          <p:nvPr/>
        </p:nvSpPr>
        <p:spPr bwMode="auto">
          <a:xfrm>
            <a:off x="762000" y="6525984"/>
            <a:ext cx="73383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131313"/>
                </a:solidFill>
                <a:ea typeface="楷体_GB2312" pitchFamily="49" charset="-122"/>
              </a:rPr>
              <a:t>2020</a:t>
            </a:r>
            <a:r>
              <a:rPr lang="zh-CN" altLang="en-US" sz="1400" b="1" dirty="0">
                <a:solidFill>
                  <a:srgbClr val="131313"/>
                </a:solidFill>
                <a:ea typeface="楷体_GB2312" pitchFamily="49" charset="-122"/>
              </a:rPr>
              <a:t>年“粒子物理前沿”卓越中心青年拔尖人才评选               </a:t>
            </a:r>
            <a:r>
              <a:rPr lang="en-US" altLang="zh-CN" sz="1400" b="1" dirty="0">
                <a:solidFill>
                  <a:srgbClr val="131313"/>
                </a:solidFill>
                <a:ea typeface="楷体_GB2312" pitchFamily="49" charset="-122"/>
              </a:rPr>
              <a:t>2020-12-05</a:t>
            </a:r>
          </a:p>
        </p:txBody>
      </p:sp>
    </p:spTree>
    <p:extLst>
      <p:ext uri="{BB962C8B-B14F-4D97-AF65-F5344CB8AC3E}">
        <p14:creationId xmlns:p14="http://schemas.microsoft.com/office/powerpoint/2010/main" val="165454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60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7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888"/>
            <a:ext cx="91440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8"/>
          <p:cNvSpPr>
            <a:spLocks noChangeArrowheads="1"/>
          </p:cNvSpPr>
          <p:nvPr userDrawn="1"/>
        </p:nvSpPr>
        <p:spPr bwMode="auto">
          <a:xfrm>
            <a:off x="0" y="1385888"/>
            <a:ext cx="9144000" cy="5105400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ja-JP" altLang="en-US" b="1"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2052" name="Freeform 27"/>
          <p:cNvSpPr>
            <a:spLocks/>
          </p:cNvSpPr>
          <p:nvPr userDrawn="1"/>
        </p:nvSpPr>
        <p:spPr bwMode="auto">
          <a:xfrm>
            <a:off x="463550" y="6502400"/>
            <a:ext cx="8680450" cy="355600"/>
          </a:xfrm>
          <a:custGeom>
            <a:avLst/>
            <a:gdLst>
              <a:gd name="T0" fmla="*/ 317539688 w 5468"/>
              <a:gd name="T1" fmla="*/ 564515000 h 224"/>
              <a:gd name="T2" fmla="*/ 0 w 5468"/>
              <a:gd name="T3" fmla="*/ 5040313 h 224"/>
              <a:gd name="T4" fmla="*/ 2147483647 w 5468"/>
              <a:gd name="T5" fmla="*/ 0 h 224"/>
              <a:gd name="T6" fmla="*/ 2147483647 w 5468"/>
              <a:gd name="T7" fmla="*/ 564515000 h 224"/>
              <a:gd name="T8" fmla="*/ 317539688 w 5468"/>
              <a:gd name="T9" fmla="*/ 564515000 h 2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68" h="224">
                <a:moveTo>
                  <a:pt x="126" y="224"/>
                </a:moveTo>
                <a:lnTo>
                  <a:pt x="0" y="2"/>
                </a:lnTo>
                <a:lnTo>
                  <a:pt x="5468" y="0"/>
                </a:lnTo>
                <a:lnTo>
                  <a:pt x="5468" y="224"/>
                </a:lnTo>
                <a:lnTo>
                  <a:pt x="126" y="224"/>
                </a:lnTo>
                <a:close/>
              </a:path>
            </a:pathLst>
          </a:custGeom>
          <a:solidFill>
            <a:srgbClr val="0071BC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zh-CN" altLang="en-US">
              <a:latin typeface="Arial" charset="0"/>
            </a:endParaRPr>
          </a:p>
        </p:txBody>
      </p:sp>
      <p:pic>
        <p:nvPicPr>
          <p:cNvPr id="8197" name="Picture 25" descr="corn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5575"/>
            <a:ext cx="6381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Freeform 26"/>
          <p:cNvSpPr>
            <a:spLocks/>
          </p:cNvSpPr>
          <p:nvPr/>
        </p:nvSpPr>
        <p:spPr bwMode="auto">
          <a:xfrm>
            <a:off x="-6350" y="5756275"/>
            <a:ext cx="425450" cy="727075"/>
          </a:xfrm>
          <a:custGeom>
            <a:avLst/>
            <a:gdLst>
              <a:gd name="T0" fmla="*/ 10080625 w 268"/>
              <a:gd name="T1" fmla="*/ 0 h 458"/>
              <a:gd name="T2" fmla="*/ 675401875 w 268"/>
              <a:gd name="T3" fmla="*/ 1154231563 h 458"/>
              <a:gd name="T4" fmla="*/ 5040313 w 268"/>
              <a:gd name="T5" fmla="*/ 1144150938 h 458"/>
              <a:gd name="T6" fmla="*/ 0 w 268"/>
              <a:gd name="T7" fmla="*/ 1003022188 h 458"/>
              <a:gd name="T8" fmla="*/ 5040313 w 268"/>
              <a:gd name="T9" fmla="*/ 695563125 h 458"/>
              <a:gd name="T10" fmla="*/ 10080625 w 268"/>
              <a:gd name="T11" fmla="*/ 0 h 4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8" h="458">
                <a:moveTo>
                  <a:pt x="4" y="0"/>
                </a:moveTo>
                <a:lnTo>
                  <a:pt x="268" y="458"/>
                </a:lnTo>
                <a:lnTo>
                  <a:pt x="2" y="454"/>
                </a:lnTo>
                <a:lnTo>
                  <a:pt x="0" y="398"/>
                </a:lnTo>
                <a:lnTo>
                  <a:pt x="2" y="276"/>
                </a:lnTo>
                <a:lnTo>
                  <a:pt x="4" y="0"/>
                </a:lnTo>
                <a:close/>
              </a:path>
            </a:pathLst>
          </a:custGeom>
          <a:solidFill>
            <a:srgbClr val="B02A30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zh-CN" altLang="en-US">
              <a:latin typeface="Arial" charset="0"/>
            </a:endParaRPr>
          </a:p>
        </p:txBody>
      </p:sp>
      <p:sp>
        <p:nvSpPr>
          <p:cNvPr id="2055" name="Rectangle 28"/>
          <p:cNvSpPr>
            <a:spLocks noChangeArrowheads="1"/>
          </p:cNvSpPr>
          <p:nvPr/>
        </p:nvSpPr>
        <p:spPr bwMode="auto">
          <a:xfrm>
            <a:off x="0" y="6553200"/>
            <a:ext cx="457200" cy="304800"/>
          </a:xfrm>
          <a:prstGeom prst="rect">
            <a:avLst/>
          </a:prstGeom>
          <a:solidFill>
            <a:srgbClr val="131313"/>
          </a:solidFill>
          <a:ln w="9525">
            <a:solidFill>
              <a:srgbClr val="13131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ja-JP" altLang="en-US" b="1"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2057" name="Line 34"/>
          <p:cNvSpPr>
            <a:spLocks noChangeShapeType="1"/>
          </p:cNvSpPr>
          <p:nvPr/>
        </p:nvSpPr>
        <p:spPr bwMode="auto">
          <a:xfrm flipH="1">
            <a:off x="0" y="1370013"/>
            <a:ext cx="9144000" cy="0"/>
          </a:xfrm>
          <a:prstGeom prst="line">
            <a:avLst/>
          </a:prstGeom>
          <a:noFill/>
          <a:ln w="50800">
            <a:solidFill>
              <a:srgbClr val="B02A3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>
              <a:latin typeface="Arial" charset="0"/>
            </a:endParaRPr>
          </a:p>
        </p:txBody>
      </p:sp>
      <p:pic>
        <p:nvPicPr>
          <p:cNvPr id="8203" name="Picture 36" descr="cnq07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6629400" cy="877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38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SimSun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ü"/>
        <a:defRPr sz="2800">
          <a:solidFill>
            <a:schemeClr val="tx1"/>
          </a:solidFill>
          <a:latin typeface="+mn-lt"/>
          <a:ea typeface="SimSun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SimSun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SimSun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SimSun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884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oleObject" Target="../embeddings/oleObject3.bin"/><Relationship Id="rId3" Type="http://schemas.openxmlformats.org/officeDocument/2006/relationships/video" Target="../media/media1.mp4"/><Relationship Id="rId7" Type="http://schemas.openxmlformats.org/officeDocument/2006/relationships/image" Target="../media/image37.gif"/><Relationship Id="rId12" Type="http://schemas.openxmlformats.org/officeDocument/2006/relationships/oleObject" Target="../embeddings/oleObject2.bin"/><Relationship Id="rId2" Type="http://schemas.microsoft.com/office/2007/relationships/media" Target="../media/media1.mp4"/><Relationship Id="rId16" Type="http://schemas.openxmlformats.org/officeDocument/2006/relationships/image" Target="../media/image36.wmf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4.wmf"/><Relationship Id="rId5" Type="http://schemas.openxmlformats.org/officeDocument/2006/relationships/video" Target="../media/media2.mp4"/><Relationship Id="rId15" Type="http://schemas.openxmlformats.org/officeDocument/2006/relationships/oleObject" Target="../embeddings/oleObject4.bin"/><Relationship Id="rId10" Type="http://schemas.openxmlformats.org/officeDocument/2006/relationships/oleObject" Target="../embeddings/oleObject1.bin"/><Relationship Id="rId4" Type="http://schemas.microsoft.com/office/2007/relationships/media" Target="../media/media2.mp4"/><Relationship Id="rId9" Type="http://schemas.openxmlformats.org/officeDocument/2006/relationships/image" Target="../media/image39.png"/><Relationship Id="rId14" Type="http://schemas.openxmlformats.org/officeDocument/2006/relationships/image" Target="../media/image3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video" Target="../media/media4.mp4"/><Relationship Id="rId7" Type="http://schemas.openxmlformats.org/officeDocument/2006/relationships/image" Target="../media/image41.wmf"/><Relationship Id="rId2" Type="http://schemas.microsoft.com/office/2007/relationships/media" Target="../media/media4.mp4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6804D538-25BA-4114-8BE4-E7BF983A0045}"/>
              </a:ext>
            </a:extLst>
          </p:cNvPr>
          <p:cNvSpPr txBox="1">
            <a:spLocks noChangeArrowheads="1"/>
          </p:cNvSpPr>
          <p:nvPr/>
        </p:nvSpPr>
        <p:spPr>
          <a:xfrm>
            <a:off x="4788024" y="5445224"/>
            <a:ext cx="4176464" cy="792088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SimSun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SimSun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SimSun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SimSun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SimSun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 eaLnBrk="1" hangingPunct="1">
              <a:buFont typeface="Wingdings" panose="05000000000000000000" pitchFamily="2" charset="2"/>
              <a:buNone/>
            </a:pPr>
            <a:r>
              <a:rPr lang="zh-CN" altLang="en-US" sz="2000" b="1" kern="0" dirty="0">
                <a:solidFill>
                  <a:srgbClr val="7A3D87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中国科学院高能物理研究所</a:t>
            </a:r>
            <a:endParaRPr lang="en-US" altLang="zh-CN" sz="2000" b="1" kern="0" dirty="0">
              <a:solidFill>
                <a:srgbClr val="7A3D87"/>
              </a:solidFill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  <a:p>
            <a:pPr marL="0" indent="0" algn="r" eaLnBrk="1" hangingPunct="1">
              <a:buFont typeface="Wingdings" panose="05000000000000000000" pitchFamily="2" charset="2"/>
              <a:buNone/>
            </a:pPr>
            <a:r>
              <a:rPr lang="zh-CN" altLang="en-US" sz="2000" b="1" kern="0" dirty="0">
                <a:solidFill>
                  <a:srgbClr val="7A3D87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加速器中心    李大章</a:t>
            </a:r>
            <a:endParaRPr lang="en-US" altLang="zh-CN" sz="2000" b="1" kern="0" dirty="0">
              <a:solidFill>
                <a:srgbClr val="7A3D87"/>
              </a:solidFill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1C171490-543F-48D4-AC8F-E63CE8648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2348880"/>
            <a:ext cx="8640960" cy="185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5400" b="1" dirty="0">
                <a:solidFill>
                  <a:srgbClr val="025AAD"/>
                </a:solidFill>
                <a:latin typeface="Tahoma" panose="020B0604030504040204" pitchFamily="34" charset="0"/>
                <a:ea typeface="楷体_GB2312" pitchFamily="49" charset="-122"/>
              </a:rPr>
              <a:t>粒子物理前沿卓越中心</a:t>
            </a:r>
            <a:endParaRPr lang="en-US" altLang="zh-CN" sz="5400" b="1" dirty="0">
              <a:solidFill>
                <a:srgbClr val="025AAD"/>
              </a:solidFill>
              <a:latin typeface="Tahoma" panose="020B0604030504040204" pitchFamily="34" charset="0"/>
              <a:ea typeface="楷体_GB2312" pitchFamily="49" charset="-12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>
                <a:solidFill>
                  <a:srgbClr val="025AAD"/>
                </a:solidFill>
                <a:latin typeface="Tahoma" panose="020B0604030504040204" pitchFamily="34" charset="0"/>
                <a:ea typeface="楷体_GB2312" pitchFamily="49" charset="-122"/>
              </a:rPr>
              <a:t>2020</a:t>
            </a:r>
            <a:r>
              <a:rPr lang="zh-CN" altLang="en-US" sz="5400" b="1" dirty="0">
                <a:solidFill>
                  <a:srgbClr val="025AAD"/>
                </a:solidFill>
                <a:latin typeface="Tahoma" panose="020B0604030504040204" pitchFamily="34" charset="0"/>
                <a:ea typeface="楷体_GB2312" pitchFamily="49" charset="-122"/>
              </a:rPr>
              <a:t>年度考评报告</a:t>
            </a:r>
            <a:endParaRPr lang="en-US" altLang="zh-CN" sz="5400" b="1" dirty="0">
              <a:solidFill>
                <a:srgbClr val="025AAD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509588" y="-228600"/>
            <a:ext cx="8134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333399"/>
                </a:solidFill>
                <a:latin typeface="Tahoma" panose="020B0604030504040204" pitchFamily="34" charset="0"/>
                <a:ea typeface="楷体_GB2312" pitchFamily="49" charset="-122"/>
              </a:rPr>
              <a:t>Outlines</a:t>
            </a:r>
            <a:endParaRPr lang="zh-CN" altLang="en-US" sz="4400" dirty="0">
              <a:solidFill>
                <a:srgbClr val="333399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1230136" y="1196752"/>
            <a:ext cx="6696744" cy="4114800"/>
          </a:xfrm>
          <a:prstGeom prst="rect">
            <a:avLst/>
          </a:prstGeom>
        </p:spPr>
        <p:txBody>
          <a:bodyPr lIns="92075" tIns="46038" rIns="92075" bIns="46038"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rgbClr val="787878"/>
              </a:buClr>
            </a:pPr>
            <a:r>
              <a:rPr lang="zh-CN" altLang="en-US" b="1" dirty="0">
                <a:solidFill>
                  <a:srgbClr val="787878"/>
                </a:solidFill>
              </a:rPr>
              <a:t>个人情况简介</a:t>
            </a:r>
            <a:endParaRPr lang="en-US" altLang="zh-CN" b="1" dirty="0">
              <a:solidFill>
                <a:srgbClr val="787878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</a:rPr>
              <a:t>2019.9-2020.11</a:t>
            </a:r>
            <a:r>
              <a:rPr lang="zh-CN" altLang="en-US" b="1" dirty="0">
                <a:solidFill>
                  <a:srgbClr val="C00000"/>
                </a:solidFill>
              </a:rPr>
              <a:t>主要工作进展</a:t>
            </a:r>
            <a:endParaRPr lang="en-US" altLang="zh-CN" b="1" dirty="0">
              <a:solidFill>
                <a:srgbClr val="C0000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</a:rPr>
              <a:t>CPI</a:t>
            </a:r>
            <a:r>
              <a:rPr lang="zh-CN" altLang="en-US" sz="2400" b="1" dirty="0">
                <a:solidFill>
                  <a:srgbClr val="C00000"/>
                </a:solidFill>
              </a:rPr>
              <a:t>概念设计</a:t>
            </a:r>
            <a:r>
              <a:rPr lang="en-US" altLang="zh-CN" sz="2400" b="1" dirty="0">
                <a:solidFill>
                  <a:srgbClr val="C00000"/>
                </a:solidFill>
              </a:rPr>
              <a:t>V2.0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CPI</a:t>
            </a:r>
            <a:r>
              <a:rPr lang="zh-CN" altLang="en-US" sz="2400" b="1" dirty="0">
                <a:solidFill>
                  <a:srgbClr val="7030A0"/>
                </a:solidFill>
              </a:rPr>
              <a:t>高变压比电子加速研究</a:t>
            </a:r>
            <a:endParaRPr lang="en-US" altLang="zh-CN" sz="2400" b="1" dirty="0">
              <a:solidFill>
                <a:srgbClr val="7030A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CPI</a:t>
            </a:r>
            <a:r>
              <a:rPr lang="zh-CN" altLang="en-US" sz="2400" b="1" dirty="0">
                <a:solidFill>
                  <a:srgbClr val="7030A0"/>
                </a:solidFill>
              </a:rPr>
              <a:t>正电子加速机制探索</a:t>
            </a:r>
            <a:endParaRPr lang="en-US" altLang="zh-CN" sz="2400" b="1" dirty="0">
              <a:solidFill>
                <a:srgbClr val="7030A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plasma dechirper</a:t>
            </a:r>
            <a:r>
              <a:rPr lang="zh-CN" altLang="en-US" sz="2400" b="1" dirty="0">
                <a:solidFill>
                  <a:srgbClr val="7030A0"/>
                </a:solidFill>
              </a:rPr>
              <a:t>实验研究</a:t>
            </a:r>
            <a:endParaRPr lang="en-US" altLang="zh-CN" sz="2400" b="1" dirty="0">
              <a:solidFill>
                <a:srgbClr val="7030A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LPA</a:t>
            </a:r>
            <a:r>
              <a:rPr lang="zh-CN" altLang="en-US" sz="2400" b="1" dirty="0">
                <a:solidFill>
                  <a:srgbClr val="7030A0"/>
                </a:solidFill>
              </a:rPr>
              <a:t>相关工作进展</a:t>
            </a:r>
            <a:endParaRPr lang="en-US" altLang="zh-CN" sz="2800" b="1" dirty="0">
              <a:solidFill>
                <a:srgbClr val="262673"/>
              </a:solidFill>
            </a:endParaRPr>
          </a:p>
          <a:p>
            <a:pPr eaLnBrk="1" hangingPunct="1">
              <a:spcBef>
                <a:spcPts val="18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</a:pPr>
            <a:r>
              <a:rPr lang="zh-CN" altLang="en-US" b="1" dirty="0">
                <a:solidFill>
                  <a:srgbClr val="262673"/>
                </a:solidFill>
              </a:rPr>
              <a:t>小结与成果汇总</a:t>
            </a:r>
            <a:endParaRPr lang="en-US" altLang="zh-CN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0960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08B88772-034F-4F74-8B73-F8CF833F04CB}"/>
              </a:ext>
            </a:extLst>
          </p:cNvPr>
          <p:cNvSpPr txBox="1"/>
          <p:nvPr/>
        </p:nvSpPr>
        <p:spPr>
          <a:xfrm>
            <a:off x="609599" y="321556"/>
            <a:ext cx="857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增能环对等离子体注入器的要求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B1453D9-C96A-4AAF-96CB-2AFCDA5C8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031858"/>
            <a:ext cx="3630714" cy="53327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F0D5AEA-1B94-4EEB-AA5B-3F7214BFE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052736"/>
            <a:ext cx="3558706" cy="3355706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54694677-5B38-491A-B06E-211EB0C7D832}"/>
              </a:ext>
            </a:extLst>
          </p:cNvPr>
          <p:cNvSpPr/>
          <p:nvPr/>
        </p:nvSpPr>
        <p:spPr bwMode="auto">
          <a:xfrm>
            <a:off x="886298" y="2123795"/>
            <a:ext cx="3541686" cy="148992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DF017EF5-8747-407C-A2B2-D9510BA43D64}"/>
              </a:ext>
            </a:extLst>
          </p:cNvPr>
          <p:cNvSpPr/>
          <p:nvPr/>
        </p:nvSpPr>
        <p:spPr bwMode="auto">
          <a:xfrm>
            <a:off x="4932040" y="5480113"/>
            <a:ext cx="3384376" cy="148992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39D85BD-C174-4DE7-A668-482742FEBE67}"/>
              </a:ext>
            </a:extLst>
          </p:cNvPr>
          <p:cNvSpPr/>
          <p:nvPr/>
        </p:nvSpPr>
        <p:spPr>
          <a:xfrm>
            <a:off x="7308304" y="6222504"/>
            <a:ext cx="10759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b="0" dirty="0">
                <a:solidFill>
                  <a:schemeClr val="tx1"/>
                </a:solidFill>
              </a:rPr>
              <a:t>CEPC CDR (2018)</a:t>
            </a:r>
            <a:endParaRPr lang="zh-CN" altLang="en-US" sz="900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F7CF5C4-856D-429B-8635-A5B8D9AA1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387785"/>
              </p:ext>
            </p:extLst>
          </p:nvPr>
        </p:nvGraphicFramePr>
        <p:xfrm>
          <a:off x="395536" y="4365104"/>
          <a:ext cx="4392488" cy="21085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8851798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16918276"/>
                    </a:ext>
                  </a:extLst>
                </a:gridCol>
              </a:tblGrid>
              <a:tr h="40252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Booster Requirement</a:t>
                      </a:r>
                    </a:p>
                  </a:txBody>
                  <a:tcPr marL="3928" marR="3928" marT="3928" marB="0" anchor="ctr"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649753"/>
                  </a:ext>
                </a:extLst>
              </a:tr>
              <a:tr h="2675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GeV</a:t>
                      </a: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45.5</a:t>
                      </a:r>
                    </a:p>
                  </a:txBody>
                  <a:tcPr marL="3928" marR="3928" marT="3928" marB="0" anchor="ctr"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939948"/>
                  </a:ext>
                </a:extLst>
              </a:tr>
              <a:tr h="301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Bunch Charge</a:t>
                      </a: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</a:t>
                      </a: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0.78</a:t>
                      </a:r>
                    </a:p>
                  </a:txBody>
                  <a:tcPr marL="3928" marR="3928" marT="3928" marB="0" anchor="ctr"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081992"/>
                  </a:ext>
                </a:extLst>
              </a:tr>
              <a:tr h="2675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Bunch length(um)</a:t>
                      </a:r>
                    </a:p>
                  </a:txBody>
                  <a:tcPr marL="3928" marR="3928" marT="3928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&lt;3000</a:t>
                      </a:r>
                    </a:p>
                  </a:txBody>
                  <a:tcPr marL="3928" marR="3928" marT="3928" marB="0" anchor="ctr"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487080"/>
                  </a:ext>
                </a:extLst>
              </a:tr>
              <a:tr h="2675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Energy Spread(%)</a:t>
                      </a:r>
                    </a:p>
                  </a:txBody>
                  <a:tcPr marL="3928" marR="3928" marT="3928" marB="0" anchor="ctr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3928" marR="3928" marT="3928" marB="0" anchor="ctr"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167901"/>
                  </a:ext>
                </a:extLst>
              </a:tr>
              <a:tr h="29116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</a:t>
                      </a:r>
                      <a:r>
                        <a:rPr lang="en-US" altLang="zh-CN" sz="1800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altLang="zh-C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l-GR" altLang="zh-C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altLang="zh-CN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m⸱rad)</a:t>
                      </a:r>
                    </a:p>
                  </a:txBody>
                  <a:tcPr marL="3928" marR="3928" marT="3928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&lt;800</a:t>
                      </a:r>
                    </a:p>
                  </a:txBody>
                  <a:tcPr marL="3928" marR="3928" marT="3928" marB="0" anchor="ctr"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585746"/>
                  </a:ext>
                </a:extLst>
              </a:tr>
              <a:tr h="2675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Bunch Size(um)</a:t>
                      </a:r>
                    </a:p>
                  </a:txBody>
                  <a:tcPr marL="3928" marR="3928" marT="3928" marB="0" anchor="ctr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&lt;2000</a:t>
                      </a:r>
                    </a:p>
                  </a:txBody>
                  <a:tcPr marL="3928" marR="3928" marT="3928" marB="0" anchor="ctr"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624177"/>
                  </a:ext>
                </a:extLst>
              </a:tr>
            </a:tbl>
          </a:graphicData>
        </a:graphic>
      </p:graphicFrame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C0152ADD-804A-4A76-90AF-9C2BEA497CFF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11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6241701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C86C684-BD77-449E-B40B-F338FBD8FB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3828"/>
            <a:ext cx="8818388" cy="220746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CDC65FF-FDF4-4655-ACB2-DDD5AE1A1B08}"/>
              </a:ext>
            </a:extLst>
          </p:cNvPr>
          <p:cNvSpPr txBox="1"/>
          <p:nvPr/>
        </p:nvSpPr>
        <p:spPr>
          <a:xfrm>
            <a:off x="5669072" y="4916588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</a:rPr>
              <a:t>p1 1.2nC, 2.4 GeV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C42288C-EA50-4A1A-8679-2B80E74078AD}"/>
              </a:ext>
            </a:extLst>
          </p:cNvPr>
          <p:cNvSpPr txBox="1"/>
          <p:nvPr/>
        </p:nvSpPr>
        <p:spPr>
          <a:xfrm>
            <a:off x="1060560" y="3696234"/>
            <a:ext cx="396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tx2"/>
                </a:solidFill>
              </a:rPr>
              <a:t>e1</a:t>
            </a:r>
            <a:endParaRPr lang="zh-CN" altLang="en-US" sz="1100" b="1" dirty="0">
              <a:solidFill>
                <a:schemeClr val="tx2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A306702-B214-44A9-B2A4-11AF4174D957}"/>
              </a:ext>
            </a:extLst>
          </p:cNvPr>
          <p:cNvSpPr txBox="1"/>
          <p:nvPr/>
        </p:nvSpPr>
        <p:spPr>
          <a:xfrm>
            <a:off x="1078928" y="4094874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C00000"/>
                </a:solidFill>
              </a:rPr>
              <a:t>e2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92DA077-7C9E-4F49-9709-008C75B94F85}"/>
              </a:ext>
            </a:extLst>
          </p:cNvPr>
          <p:cNvSpPr txBox="1"/>
          <p:nvPr/>
        </p:nvSpPr>
        <p:spPr>
          <a:xfrm>
            <a:off x="1076783" y="4330017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tx2"/>
                </a:solidFill>
              </a:rPr>
              <a:t>e3</a:t>
            </a:r>
            <a:endParaRPr lang="zh-CN" altLang="en-US" sz="1100" b="1" dirty="0">
              <a:solidFill>
                <a:schemeClr val="tx2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C2EB6F1-699C-4B4D-AFD9-BF5594A741A5}"/>
              </a:ext>
            </a:extLst>
          </p:cNvPr>
          <p:cNvSpPr txBox="1"/>
          <p:nvPr/>
        </p:nvSpPr>
        <p:spPr>
          <a:xfrm>
            <a:off x="1076783" y="4722502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C00000"/>
                </a:solidFill>
              </a:rPr>
              <a:t>e4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B39CE2D-B3A8-4E9D-B6CF-7B936AE99C0C}"/>
              </a:ext>
            </a:extLst>
          </p:cNvPr>
          <p:cNvSpPr txBox="1"/>
          <p:nvPr/>
        </p:nvSpPr>
        <p:spPr>
          <a:xfrm>
            <a:off x="8333368" y="4123519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tx2"/>
                </a:solidFill>
              </a:rPr>
              <a:t>e3</a:t>
            </a:r>
            <a:endParaRPr lang="zh-CN" altLang="en-US" sz="1100" b="1" dirty="0">
              <a:solidFill>
                <a:schemeClr val="tx2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53C895A-84E4-4F10-93C3-7A638F85D1AC}"/>
              </a:ext>
            </a:extLst>
          </p:cNvPr>
          <p:cNvSpPr txBox="1"/>
          <p:nvPr/>
        </p:nvSpPr>
        <p:spPr>
          <a:xfrm>
            <a:off x="6681947" y="4464507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C00000"/>
                </a:solidFill>
              </a:rPr>
              <a:t>e4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6F542B7-203A-48F9-BECF-4D5AF33C06FF}"/>
              </a:ext>
            </a:extLst>
          </p:cNvPr>
          <p:cNvSpPr txBox="1"/>
          <p:nvPr/>
        </p:nvSpPr>
        <p:spPr>
          <a:xfrm>
            <a:off x="1156383" y="5232780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FF0000"/>
                </a:solidFill>
              </a:rPr>
              <a:t>p1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E161336-D0CC-460E-9F0E-88A017CA9711}"/>
              </a:ext>
            </a:extLst>
          </p:cNvPr>
          <p:cNvSpPr txBox="1"/>
          <p:nvPr/>
        </p:nvSpPr>
        <p:spPr>
          <a:xfrm>
            <a:off x="8139865" y="4853307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FF0000"/>
                </a:solidFill>
              </a:rPr>
              <a:t>p1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A440645-3880-4D5A-BD64-CDDAA87FD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24745"/>
            <a:ext cx="8725210" cy="252027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4864AF5-999C-4E46-AF25-1DEC35BB4707}"/>
              </a:ext>
            </a:extLst>
          </p:cNvPr>
          <p:cNvSpPr/>
          <p:nvPr/>
        </p:nvSpPr>
        <p:spPr>
          <a:xfrm>
            <a:off x="1913262" y="1774985"/>
            <a:ext cx="3168351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1700" b="1" dirty="0">
                <a:solidFill>
                  <a:srgbClr val="C00000"/>
                </a:solidFill>
              </a:rPr>
              <a:t>CEPC Plasma Injector V1.0</a:t>
            </a:r>
            <a:endParaRPr lang="zh-CN" altLang="en-US" sz="1700" b="1" dirty="0">
              <a:solidFill>
                <a:srgbClr val="C000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644F1CE-2EE0-448D-A7F4-2DB8372102A0}"/>
              </a:ext>
            </a:extLst>
          </p:cNvPr>
          <p:cNvSpPr/>
          <p:nvPr/>
        </p:nvSpPr>
        <p:spPr>
          <a:xfrm>
            <a:off x="3108710" y="4551632"/>
            <a:ext cx="3168351" cy="353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1700" b="1" dirty="0">
                <a:solidFill>
                  <a:srgbClr val="C00000"/>
                </a:solidFill>
              </a:rPr>
              <a:t>CEPC Plasma Injector V2.0</a:t>
            </a:r>
            <a:endParaRPr lang="zh-CN" altLang="en-US" sz="1700" b="1" dirty="0">
              <a:solidFill>
                <a:srgbClr val="C000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C4C8DD-C8EA-442F-AB13-EA587192ED35}"/>
              </a:ext>
            </a:extLst>
          </p:cNvPr>
          <p:cNvSpPr txBox="1"/>
          <p:nvPr/>
        </p:nvSpPr>
        <p:spPr>
          <a:xfrm>
            <a:off x="5594660" y="3205000"/>
            <a:ext cx="33845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/>
              <a:t>Jianfei</a:t>
            </a:r>
            <a:r>
              <a:rPr lang="en-US" altLang="zh-CN" dirty="0"/>
              <a:t> Hua, AAC, August 2018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1A7054D-77C9-4559-A416-7E34ECCDE51B}"/>
              </a:ext>
            </a:extLst>
          </p:cNvPr>
          <p:cNvSpPr txBox="1"/>
          <p:nvPr/>
        </p:nvSpPr>
        <p:spPr>
          <a:xfrm>
            <a:off x="5196840" y="5733256"/>
            <a:ext cx="3870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Dazhang Li, CPS, September 2019</a:t>
            </a:r>
            <a:endParaRPr lang="zh-CN" altLang="en-US" dirty="0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66E163A-651A-4274-A8BB-A2B60671F183}"/>
              </a:ext>
            </a:extLst>
          </p:cNvPr>
          <p:cNvSpPr/>
          <p:nvPr/>
        </p:nvSpPr>
        <p:spPr>
          <a:xfrm>
            <a:off x="272358" y="1071030"/>
            <a:ext cx="1584176" cy="91780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D6690E5-D7C7-414A-B5E9-E3CE5A11918F}"/>
              </a:ext>
            </a:extLst>
          </p:cNvPr>
          <p:cNvSpPr/>
          <p:nvPr/>
        </p:nvSpPr>
        <p:spPr>
          <a:xfrm>
            <a:off x="2216574" y="2228679"/>
            <a:ext cx="1584176" cy="2880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330E8378-8E41-4487-8E7F-F54073ECAC57}"/>
              </a:ext>
            </a:extLst>
          </p:cNvPr>
          <p:cNvSpPr/>
          <p:nvPr/>
        </p:nvSpPr>
        <p:spPr>
          <a:xfrm>
            <a:off x="4007248" y="2223159"/>
            <a:ext cx="2385790" cy="91780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9975F06-E892-4E1C-88B7-759307DA40C1}"/>
              </a:ext>
            </a:extLst>
          </p:cNvPr>
          <p:cNvSpPr txBox="1"/>
          <p:nvPr/>
        </p:nvSpPr>
        <p:spPr>
          <a:xfrm>
            <a:off x="6393038" y="1681580"/>
            <a:ext cx="7067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C00000"/>
                </a:solidFill>
              </a:rPr>
              <a:t>2nC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id="{B9DAD90E-BF80-45B4-84C6-981B2D0736EF}"/>
              </a:ext>
            </a:extLst>
          </p:cNvPr>
          <p:cNvSpPr txBox="1"/>
          <p:nvPr/>
        </p:nvSpPr>
        <p:spPr>
          <a:xfrm>
            <a:off x="609600" y="321556"/>
            <a:ext cx="799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CPI conceptual Design V1.0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  <a:sym typeface="Wingdings" panose="05000000000000000000" pitchFamily="2" charset="2"/>
              </a:rPr>
              <a:t>V2.0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sp>
        <p:nvSpPr>
          <p:cNvPr id="26" name="灯片编号占位符 1">
            <a:extLst>
              <a:ext uri="{FF2B5EF4-FFF2-40B4-BE49-F238E27FC236}">
                <a16:creationId xmlns:a16="http://schemas.microsoft.com/office/drawing/2014/main" id="{99C30702-5A6C-43D8-8A92-B1A4D585B4CE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12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5522905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60F5094-5E48-4AC6-B1F7-3FD9C49E5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62" y="1124744"/>
            <a:ext cx="4123447" cy="39021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D32578-E128-4614-9C2E-BF1265197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910" y="1124743"/>
            <a:ext cx="4855586" cy="3902153"/>
          </a:xfrm>
          <a:prstGeom prst="rect">
            <a:avLst/>
          </a:prstGeom>
        </p:spPr>
      </p:pic>
      <p:sp>
        <p:nvSpPr>
          <p:cNvPr id="5" name="文本框 5">
            <a:extLst>
              <a:ext uri="{FF2B5EF4-FFF2-40B4-BE49-F238E27FC236}">
                <a16:creationId xmlns:a16="http://schemas.microsoft.com/office/drawing/2014/main" id="{6D44A747-4F63-49A3-91EA-C277BDBEC616}"/>
              </a:ext>
            </a:extLst>
          </p:cNvPr>
          <p:cNvSpPr txBox="1"/>
          <p:nvPr/>
        </p:nvSpPr>
        <p:spPr>
          <a:xfrm>
            <a:off x="609600" y="321556"/>
            <a:ext cx="8210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CPI</a:t>
            </a:r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要求的直线出口束流品质（能量均为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10GeV</a:t>
            </a:r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45239038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9633CAB2-1DBD-4235-AA7E-6B1DE8F520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 t="5270" r="4961" b="4065"/>
          <a:stretch/>
        </p:blipFill>
        <p:spPr>
          <a:xfrm>
            <a:off x="102730" y="3893377"/>
            <a:ext cx="4613286" cy="2586236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2B61085-E12E-4DFE-9808-48683618D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23" r="11227" b="6881"/>
          <a:stretch/>
        </p:blipFill>
        <p:spPr>
          <a:xfrm>
            <a:off x="179512" y="1052736"/>
            <a:ext cx="3955666" cy="275169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948E846-4960-4AEA-9FF0-C77FB6D961AC}"/>
              </a:ext>
            </a:extLst>
          </p:cNvPr>
          <p:cNvSpPr txBox="1"/>
          <p:nvPr/>
        </p:nvSpPr>
        <p:spPr>
          <a:xfrm>
            <a:off x="609599" y="321556"/>
            <a:ext cx="857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Linac optimization for ideal beams</a:t>
            </a:r>
            <a:endParaRPr lang="zh-CN" altLang="en-US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23BC44B-07E5-4497-93B6-D4429325D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211" y="1052736"/>
            <a:ext cx="4541277" cy="275502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5AE8028-52C6-46E2-9792-0B264CEAC280}"/>
              </a:ext>
            </a:extLst>
          </p:cNvPr>
          <p:cNvSpPr/>
          <p:nvPr/>
        </p:nvSpPr>
        <p:spPr>
          <a:xfrm>
            <a:off x="4716016" y="3933056"/>
            <a:ext cx="4325254" cy="2365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200"/>
              </a:spcAft>
              <a:buClrTx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L-band photocathode rf gun under design.</a:t>
            </a:r>
          </a:p>
          <a:p>
            <a:pPr algn="just">
              <a:lnSpc>
                <a:spcPct val="120000"/>
              </a:lnSpc>
              <a:buClrTx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Finished the preliminary linac design and the end-to-end simulation (e- gun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FFS). Beam distribution improved but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not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 the requirements yet. 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  <a:buClrTx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MORE OPTIMIZATIONS 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DBB00AB0-7A46-496F-9FC2-EDF28FB8BF1A}"/>
                  </a:ext>
                </a:extLst>
              </p:cNvPr>
              <p:cNvSpPr txBox="1"/>
              <p:nvPr/>
            </p:nvSpPr>
            <p:spPr>
              <a:xfrm>
                <a:off x="4716017" y="1101264"/>
                <a:ext cx="424847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=156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1.0</m:t>
                          </m:r>
                        </m:e>
                      </m:d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→14.6 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(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2.0)</m:t>
                      </m:r>
                    </m:oMath>
                  </m:oMathPara>
                </a14:m>
                <a:endParaRPr lang="zh-CN" altLang="en-US" sz="800" b="0" dirty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DBB00AB0-7A46-496F-9FC2-EDF28FB8B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7" y="1101264"/>
                <a:ext cx="4248471" cy="215444"/>
              </a:xfrm>
              <a:prstGeom prst="rect">
                <a:avLst/>
              </a:prstGeom>
              <a:blipFill>
                <a:blip r:embed="rId5"/>
                <a:stretch>
                  <a:fillRect b="-3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73D41A-9E79-4063-8BDB-79E1F30C2DE2}"/>
                  </a:ext>
                </a:extLst>
              </p:cNvPr>
              <p:cNvSpPr txBox="1"/>
              <p:nvPr/>
            </p:nvSpPr>
            <p:spPr>
              <a:xfrm>
                <a:off x="107504" y="1125324"/>
                <a:ext cx="424847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𝐴𝑠𝑠𝑢𝑚𝑖𝑛𝑔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𝑛𝑜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𝑐𝑜𝑢𝑝𝑖𝑙𝑛𝑔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𝑏𝑒𝑡𝑤𝑒𝑒𝑛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𝑑𝑖𝑟𝑒𝑐𝑡𝑖𝑜𝑛</m:t>
                      </m:r>
                    </m:oMath>
                  </m:oMathPara>
                </a14:m>
                <a:endParaRPr lang="zh-CN" altLang="en-US" sz="800" b="0" dirty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73D41A-9E79-4063-8BDB-79E1F30C2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125324"/>
                <a:ext cx="4248471" cy="215444"/>
              </a:xfrm>
              <a:prstGeom prst="rect">
                <a:avLst/>
              </a:prstGeom>
              <a:blipFill>
                <a:blip r:embed="rId6"/>
                <a:stretch>
                  <a:fillRect b="-3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2DD44B62-2276-4D8B-B122-E742FA7116E3}"/>
              </a:ext>
            </a:extLst>
          </p:cNvPr>
          <p:cNvSpPr/>
          <p:nvPr/>
        </p:nvSpPr>
        <p:spPr>
          <a:xfrm>
            <a:off x="4427984" y="6207115"/>
            <a:ext cx="45365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0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Optimized by Dr. Cai Meng (2020)</a:t>
            </a:r>
            <a:endParaRPr lang="zh-CN" altLang="en-US" sz="1000" b="1" dirty="0"/>
          </a:p>
        </p:txBody>
      </p:sp>
      <p:sp>
        <p:nvSpPr>
          <p:cNvPr id="11" name="灯片编号占位符 1">
            <a:extLst>
              <a:ext uri="{FF2B5EF4-FFF2-40B4-BE49-F238E27FC236}">
                <a16:creationId xmlns:a16="http://schemas.microsoft.com/office/drawing/2014/main" id="{BE15921F-6622-4A85-B5F3-AFF2BE226380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14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921460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298C0A1C-DB42-42A2-9394-1A2CF7E39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80" y="1031820"/>
            <a:ext cx="8244408" cy="5292248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AA87A8E1-99EC-4826-BE51-324D00A1CA9B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Damping Ring Optics Design V3.0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906D1BF-7ACD-4564-8372-87723CBF3789}"/>
              </a:ext>
            </a:extLst>
          </p:cNvPr>
          <p:cNvSpPr/>
          <p:nvPr/>
        </p:nvSpPr>
        <p:spPr>
          <a:xfrm>
            <a:off x="4427984" y="6279123"/>
            <a:ext cx="45365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0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Slides from Dr. Dou Wang (2020)</a:t>
            </a:r>
            <a:endParaRPr lang="zh-CN" altLang="en-US" sz="1000" b="1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657C6D0A-F34F-4AF5-9E01-8B6CBB35A341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15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6748496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509588" y="-228600"/>
            <a:ext cx="8134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333399"/>
                </a:solidFill>
                <a:latin typeface="Tahoma" panose="020B0604030504040204" pitchFamily="34" charset="0"/>
                <a:ea typeface="楷体_GB2312" pitchFamily="49" charset="-122"/>
              </a:rPr>
              <a:t>Outlines</a:t>
            </a:r>
            <a:endParaRPr lang="zh-CN" altLang="en-US" sz="4400" dirty="0">
              <a:solidFill>
                <a:srgbClr val="333399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1230136" y="1196752"/>
            <a:ext cx="6696744" cy="4114800"/>
          </a:xfrm>
          <a:prstGeom prst="rect">
            <a:avLst/>
          </a:prstGeom>
        </p:spPr>
        <p:txBody>
          <a:bodyPr lIns="92075" tIns="46038" rIns="92075" bIns="46038"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rgbClr val="787878"/>
              </a:buClr>
            </a:pPr>
            <a:r>
              <a:rPr lang="zh-CN" altLang="en-US" b="1" dirty="0">
                <a:solidFill>
                  <a:srgbClr val="787878"/>
                </a:solidFill>
              </a:rPr>
              <a:t>个人情况简介</a:t>
            </a:r>
            <a:endParaRPr lang="en-US" altLang="zh-CN" b="1" dirty="0">
              <a:solidFill>
                <a:srgbClr val="787878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</a:rPr>
              <a:t>2019.9-2020.11</a:t>
            </a:r>
            <a:r>
              <a:rPr lang="zh-CN" altLang="en-US" b="1" dirty="0">
                <a:solidFill>
                  <a:srgbClr val="C00000"/>
                </a:solidFill>
              </a:rPr>
              <a:t>主要工作进展</a:t>
            </a:r>
            <a:endParaRPr lang="en-US" altLang="zh-CN" b="1" dirty="0">
              <a:solidFill>
                <a:srgbClr val="C0000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87878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87878"/>
                </a:solidFill>
              </a:rPr>
              <a:t>CPI</a:t>
            </a:r>
            <a:r>
              <a:rPr lang="zh-CN" altLang="en-US" sz="2400" b="1" dirty="0">
                <a:solidFill>
                  <a:srgbClr val="787878"/>
                </a:solidFill>
              </a:rPr>
              <a:t>概念设计</a:t>
            </a:r>
            <a:r>
              <a:rPr lang="en-US" altLang="zh-CN" sz="2400" b="1" dirty="0">
                <a:solidFill>
                  <a:srgbClr val="787878"/>
                </a:solidFill>
              </a:rPr>
              <a:t>V2.0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</a:rPr>
              <a:t>CPI</a:t>
            </a:r>
            <a:r>
              <a:rPr lang="zh-CN" altLang="en-US" sz="2400" b="1" dirty="0">
                <a:solidFill>
                  <a:srgbClr val="C00000"/>
                </a:solidFill>
              </a:rPr>
              <a:t>高变压比电子加速研究</a:t>
            </a:r>
            <a:endParaRPr lang="en-US" altLang="zh-CN" sz="2400" b="1" dirty="0">
              <a:solidFill>
                <a:srgbClr val="C0000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CPI</a:t>
            </a:r>
            <a:r>
              <a:rPr lang="zh-CN" altLang="en-US" sz="2400" b="1" dirty="0">
                <a:solidFill>
                  <a:srgbClr val="7030A0"/>
                </a:solidFill>
              </a:rPr>
              <a:t>正电子加速机制探索</a:t>
            </a:r>
            <a:endParaRPr lang="en-US" altLang="zh-CN" sz="2400" b="1" dirty="0">
              <a:solidFill>
                <a:srgbClr val="7030A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plasma dechirper</a:t>
            </a:r>
            <a:r>
              <a:rPr lang="zh-CN" altLang="en-US" sz="2400" b="1" dirty="0">
                <a:solidFill>
                  <a:srgbClr val="7030A0"/>
                </a:solidFill>
              </a:rPr>
              <a:t>实验研究</a:t>
            </a:r>
            <a:endParaRPr lang="en-US" altLang="zh-CN" sz="2400" b="1" dirty="0">
              <a:solidFill>
                <a:srgbClr val="7030A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LPA</a:t>
            </a:r>
            <a:r>
              <a:rPr lang="zh-CN" altLang="en-US" sz="2400" b="1" dirty="0">
                <a:solidFill>
                  <a:srgbClr val="7030A0"/>
                </a:solidFill>
              </a:rPr>
              <a:t>相关工作进展</a:t>
            </a:r>
            <a:endParaRPr lang="en-US" altLang="zh-CN" sz="2800" b="1" dirty="0">
              <a:solidFill>
                <a:srgbClr val="262673"/>
              </a:solidFill>
            </a:endParaRPr>
          </a:p>
          <a:p>
            <a:pPr eaLnBrk="1" hangingPunct="1">
              <a:spcBef>
                <a:spcPts val="18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</a:pPr>
            <a:r>
              <a:rPr lang="zh-CN" altLang="en-US" b="1" dirty="0">
                <a:solidFill>
                  <a:srgbClr val="262673"/>
                </a:solidFill>
              </a:rPr>
              <a:t>小结与成果汇总</a:t>
            </a:r>
            <a:endParaRPr lang="en-US" altLang="zh-CN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7447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724A695D-A6F5-4736-8016-FA1477530D0A}"/>
              </a:ext>
            </a:extLst>
          </p:cNvPr>
          <p:cNvSpPr txBox="1"/>
          <p:nvPr/>
        </p:nvSpPr>
        <p:spPr>
          <a:xfrm>
            <a:off x="609599" y="321556"/>
            <a:ext cx="857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What is </a:t>
            </a:r>
            <a:r>
              <a:rPr lang="en-US" altLang="zh-CN" dirty="0">
                <a:solidFill>
                  <a:srgbClr val="C00000"/>
                </a:solidFill>
              </a:rPr>
              <a:t>H</a:t>
            </a:r>
            <a:r>
              <a:rPr lang="en-US" altLang="zh-CN" dirty="0"/>
              <a:t>igh </a:t>
            </a:r>
            <a:r>
              <a:rPr lang="en-US" altLang="zh-CN" dirty="0">
                <a:solidFill>
                  <a:srgbClr val="C00000"/>
                </a:solidFill>
              </a:rPr>
              <a:t>T</a:t>
            </a:r>
            <a:r>
              <a:rPr lang="en-US" altLang="zh-CN" dirty="0"/>
              <a:t>ransformer </a:t>
            </a:r>
            <a:r>
              <a:rPr lang="en-US" altLang="zh-CN" dirty="0">
                <a:solidFill>
                  <a:srgbClr val="C00000"/>
                </a:solidFill>
              </a:rPr>
              <a:t>R</a:t>
            </a:r>
            <a:r>
              <a:rPr lang="en-US" altLang="zh-CN" dirty="0"/>
              <a:t>atio</a:t>
            </a:r>
            <a:r>
              <a:rPr lang="zh-CN" altLang="en-US" dirty="0"/>
              <a:t>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95A6CBD-BAAA-4C7D-B7B8-3E648F9C2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73" y="1054823"/>
            <a:ext cx="4520535" cy="28062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FB417C6-0E96-4820-A9E5-61C66994C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958973"/>
            <a:ext cx="3060339" cy="22425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B28BA7F-5C91-4707-B240-2672D90F2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879" y="1052736"/>
            <a:ext cx="4067533" cy="392862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9069B8F-9542-4C0E-BF6E-4694A1921226}"/>
              </a:ext>
            </a:extLst>
          </p:cNvPr>
          <p:cNvSpPr/>
          <p:nvPr/>
        </p:nvSpPr>
        <p:spPr>
          <a:xfrm>
            <a:off x="5868144" y="5042430"/>
            <a:ext cx="31683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000" b="1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Lu W , Huang C , Zhou M , et al, PRL(2006)</a:t>
            </a:r>
            <a:endParaRPr lang="zh-CN" altLang="en-US" sz="1000" b="1" i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A36BB03-4D50-4EAD-88A0-C5BFF634063A}"/>
              </a:ext>
            </a:extLst>
          </p:cNvPr>
          <p:cNvSpPr txBox="1"/>
          <p:nvPr/>
        </p:nvSpPr>
        <p:spPr>
          <a:xfrm>
            <a:off x="4393186" y="5618511"/>
            <a:ext cx="47265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For our case, we need TR </a:t>
            </a:r>
            <a:r>
              <a:rPr lang="zh-CN" altLang="en-US" b="1" dirty="0">
                <a:solidFill>
                  <a:srgbClr val="C00000"/>
                </a:solidFill>
              </a:rPr>
              <a:t>≥ </a:t>
            </a:r>
            <a:r>
              <a:rPr lang="en-US" altLang="zh-CN" b="1" dirty="0">
                <a:solidFill>
                  <a:srgbClr val="C00000"/>
                </a:solidFill>
              </a:rPr>
              <a:t>3.55</a:t>
            </a:r>
            <a:r>
              <a:rPr lang="zh-CN" altLang="en-US" b="1" dirty="0">
                <a:solidFill>
                  <a:srgbClr val="C00000"/>
                </a:solidFill>
              </a:rPr>
              <a:t>！</a:t>
            </a:r>
          </a:p>
        </p:txBody>
      </p:sp>
      <p:sp>
        <p:nvSpPr>
          <p:cNvPr id="11" name="灯片编号占位符 1">
            <a:extLst>
              <a:ext uri="{FF2B5EF4-FFF2-40B4-BE49-F238E27FC236}">
                <a16:creationId xmlns:a16="http://schemas.microsoft.com/office/drawing/2014/main" id="{0A0A25F6-606C-4FF8-AA8F-28FD81283BCB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17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49471045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329C95AE-0496-4BC1-AC83-EAD59F0D4E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8207626"/>
                  </p:ext>
                </p:extLst>
              </p:nvPr>
            </p:nvGraphicFramePr>
            <p:xfrm>
              <a:off x="309691" y="1052736"/>
              <a:ext cx="4384321" cy="244894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12219">
                      <a:extLst>
                        <a:ext uri="{9D8B030D-6E8A-4147-A177-3AD203B41FA5}">
                          <a16:colId xmlns:a16="http://schemas.microsoft.com/office/drawing/2014/main" val="3477917563"/>
                        </a:ext>
                      </a:extLst>
                    </a:gridCol>
                    <a:gridCol w="1136051">
                      <a:extLst>
                        <a:ext uri="{9D8B030D-6E8A-4147-A177-3AD203B41FA5}">
                          <a16:colId xmlns:a16="http://schemas.microsoft.com/office/drawing/2014/main" val="38939952"/>
                        </a:ext>
                      </a:extLst>
                    </a:gridCol>
                    <a:gridCol w="1136051">
                      <a:extLst>
                        <a:ext uri="{9D8B030D-6E8A-4147-A177-3AD203B41FA5}">
                          <a16:colId xmlns:a16="http://schemas.microsoft.com/office/drawing/2014/main" val="687277407"/>
                        </a:ext>
                      </a:extLst>
                    </a:gridCol>
                  </a:tblGrid>
                  <a:tr h="2299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beam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90253345"/>
                      </a:ext>
                    </a:extLst>
                  </a:tr>
                  <a:tr h="24601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05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plasma</m:t>
                                    </m:r>
                                    <m: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density</m:t>
                                    </m:r>
                                    <m: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050" b="0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1050" b="0" i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</m:t>
                                    </m:r>
                                  </m:sub>
                                </m:sSub>
                                <m:r>
                                  <a:rPr lang="en-US" altLang="zh-CN" sz="105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altLang="zh-CN" sz="1050" b="0" i="1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×10</m:t>
                                    </m:r>
                                    <m:r>
                                      <a:rPr lang="en-US" altLang="zh-CN" sz="1050" b="0" kern="1200" baseline="30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lang="en-US" altLang="zh-CN" sz="1050" b="0" i="0" kern="1200" baseline="30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6</m:t>
                                    </m:r>
                                    <m:r>
                                      <a:rPr lang="en-US" altLang="zh-CN" sz="1050" b="0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  <m:sSup>
                                      <m:sSupPr>
                                        <m:ctrlPr>
                                          <a:rPr lang="en-US" altLang="zh-CN" sz="1050" b="0" i="1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050" b="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altLang="zh-CN" sz="1050" b="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−3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050" b="1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lang="en-US" altLang="zh-CN" sz="1050" b="1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lang="en-US" altLang="zh-CN" sz="1050" b="1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𝟓𝟎𝟑𝟑𝟒</m:t>
                                </m:r>
                              </m:oMath>
                            </m:oMathPara>
                          </a14:m>
                          <a:endParaRPr lang="zh-CN" altLang="en-US" sz="1050" b="1" i="0" kern="12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28758937"/>
                      </a:ext>
                    </a:extLst>
                  </a:tr>
                  <a:tr h="2299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Driver energy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smtClean="0">
                                  <a:latin typeface="Cambria Math" panose="02040503050406030204" pitchFamily="18" charset="0"/>
                                </a:rPr>
                                <m:t>𝐺𝑒𝑉</m:t>
                              </m:r>
                            </m:oMath>
                          </a14:m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49916678"/>
                      </a:ext>
                    </a:extLst>
                  </a:tr>
                  <a:tr h="3763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aseline="0" dirty="0"/>
                            <a:t>Normalized emittance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05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50" baseline="0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sz="1050" baseline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𝑚𝑚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𝑚𝑟𝑎𝑑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</a:rPr>
                            <a:t>50</a:t>
                          </a:r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</a:rPr>
                            <a:t>20</a:t>
                          </a:r>
                          <a:endParaRPr lang="zh-CN" altLang="en-US" sz="105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105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35427231"/>
                      </a:ext>
                    </a:extLst>
                  </a:tr>
                  <a:tr h="13964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Length </a:t>
                          </a:r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(u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600</a:t>
                          </a:r>
                          <a:endParaRPr lang="zh-CN" altLang="en-US" sz="105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77</a:t>
                          </a:r>
                          <a:endParaRPr lang="zh-CN" altLang="en-US" sz="105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2165260"/>
                      </a:ext>
                    </a:extLst>
                  </a:tr>
                  <a:tr h="2299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(matched) Spot size</a:t>
                          </a:r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(u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</a:rPr>
                            <a:t>20</a:t>
                          </a:r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</a:rPr>
                            <a:t>3.87</a:t>
                          </a:r>
                          <a:endParaRPr lang="zh-CN" altLang="en-US" sz="105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</a:rPr>
                            <a:t>20</a:t>
                          </a:r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</a:rPr>
                            <a:t>8.65</a:t>
                          </a:r>
                          <a:endParaRPr lang="zh-CN" altLang="en-US" sz="105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91189884"/>
                      </a:ext>
                    </a:extLst>
                  </a:tr>
                  <a:tr h="2299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Charge (</a:t>
                          </a:r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nC</a:t>
                          </a: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5.8</a:t>
                          </a:r>
                          <a:endParaRPr lang="zh-CN" altLang="en-US" sz="105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</a:rPr>
                            <a:t>0.84</a:t>
                          </a:r>
                          <a:endParaRPr lang="zh-CN" altLang="en-US" sz="105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4669347"/>
                      </a:ext>
                    </a:extLst>
                  </a:tr>
                  <a:tr h="2299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dirty="0">
                              <a:solidFill>
                                <a:schemeClr val="tx1"/>
                              </a:solidFill>
                            </a:rPr>
                            <a:t>Energy</a:t>
                          </a:r>
                          <a:r>
                            <a:rPr lang="en-US" altLang="zh-CN" sz="1050" baseline="0" dirty="0">
                              <a:solidFill>
                                <a:schemeClr val="tx1"/>
                              </a:solidFill>
                            </a:rPr>
                            <a:t> spread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05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5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altLang="zh-CN" sz="105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CN" sz="105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05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(%)</m:t>
                              </m:r>
                            </m:oMath>
                          </a14:m>
                          <a:endParaRPr lang="zh-CN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sz="105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2"/>
                              </a:solidFill>
                            </a:rPr>
                            <a:t>0</a:t>
                          </a:r>
                          <a:endParaRPr lang="zh-CN" altLang="en-US" sz="105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71366774"/>
                      </a:ext>
                    </a:extLst>
                  </a:tr>
                  <a:tr h="2299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Beam distance </a:t>
                          </a:r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(u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149</a:t>
                          </a:r>
                          <a:endParaRPr lang="zh-CN" altLang="en-US" sz="105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55516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329C95AE-0496-4BC1-AC83-EAD59F0D4E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8207626"/>
                  </p:ext>
                </p:extLst>
              </p:nvPr>
            </p:nvGraphicFramePr>
            <p:xfrm>
              <a:off x="309691" y="1052736"/>
              <a:ext cx="4384321" cy="244894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12219">
                      <a:extLst>
                        <a:ext uri="{9D8B030D-6E8A-4147-A177-3AD203B41FA5}">
                          <a16:colId xmlns:a16="http://schemas.microsoft.com/office/drawing/2014/main" val="3477917563"/>
                        </a:ext>
                      </a:extLst>
                    </a:gridCol>
                    <a:gridCol w="1136051">
                      <a:extLst>
                        <a:ext uri="{9D8B030D-6E8A-4147-A177-3AD203B41FA5}">
                          <a16:colId xmlns:a16="http://schemas.microsoft.com/office/drawing/2014/main" val="38939952"/>
                        </a:ext>
                      </a:extLst>
                    </a:gridCol>
                    <a:gridCol w="1136051">
                      <a:extLst>
                        <a:ext uri="{9D8B030D-6E8A-4147-A177-3AD203B41FA5}">
                          <a16:colId xmlns:a16="http://schemas.microsoft.com/office/drawing/2014/main" val="687277407"/>
                        </a:ext>
                      </a:extLst>
                    </a:gridCol>
                  </a:tblGrid>
                  <a:tr h="251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beam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90253345"/>
                      </a:ext>
                    </a:extLst>
                  </a:tr>
                  <a:tr h="27724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8" t="-91304" r="-108934" b="-700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93048" t="-91304" r="-1070" b="-70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28758937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8" t="-214634" r="-108934" b="-6853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49916678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8" t="-189706" r="-108934" b="-313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</a:rPr>
                            <a:t>50</a:t>
                          </a:r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</a:rPr>
                            <a:t>20</a:t>
                          </a:r>
                          <a:endParaRPr lang="zh-CN" altLang="en-US" sz="105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105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35427231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8" t="-480488" r="-108934" b="-4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600</a:t>
                          </a:r>
                          <a:endParaRPr lang="zh-CN" altLang="en-US" sz="105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77</a:t>
                          </a:r>
                          <a:endParaRPr lang="zh-CN" altLang="en-US" sz="105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2165260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8" t="-566667" r="-108934" b="-3095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</a:rPr>
                            <a:t>20</a:t>
                          </a:r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</a:rPr>
                            <a:t>3.87</a:t>
                          </a:r>
                          <a:endParaRPr lang="zh-CN" altLang="en-US" sz="105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</a:rPr>
                            <a:t>20</a:t>
                          </a:r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</a:rPr>
                            <a:t>8.65</a:t>
                          </a:r>
                          <a:endParaRPr lang="zh-CN" altLang="en-US" sz="105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91189884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Charge (</a:t>
                          </a:r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nC</a:t>
                          </a: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5.8</a:t>
                          </a:r>
                          <a:endParaRPr lang="zh-CN" altLang="en-US" sz="105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</a:rPr>
                            <a:t>0.84</a:t>
                          </a:r>
                          <a:endParaRPr lang="zh-CN" altLang="en-US" sz="105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4669347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8" t="-764286" r="-108934" b="-11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sz="105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2"/>
                              </a:solidFill>
                            </a:rPr>
                            <a:t>0</a:t>
                          </a:r>
                          <a:endParaRPr lang="zh-CN" altLang="en-US" sz="1050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71366774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8" t="-885366" r="-108934" b="-14634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149</a:t>
                          </a:r>
                          <a:endParaRPr lang="zh-CN" altLang="en-US" sz="105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555169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42283EE1-DBE7-4976-B530-E998ED5E7D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80832711"/>
                  </p:ext>
                </p:extLst>
              </p:nvPr>
            </p:nvGraphicFramePr>
            <p:xfrm>
              <a:off x="4867264" y="1052736"/>
              <a:ext cx="3953208" cy="22914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09001">
                      <a:extLst>
                        <a:ext uri="{9D8B030D-6E8A-4147-A177-3AD203B41FA5}">
                          <a16:colId xmlns:a16="http://schemas.microsoft.com/office/drawing/2014/main" val="1336602151"/>
                        </a:ext>
                      </a:extLst>
                    </a:gridCol>
                    <a:gridCol w="1344207">
                      <a:extLst>
                        <a:ext uri="{9D8B030D-6E8A-4147-A177-3AD203B41FA5}">
                          <a16:colId xmlns:a16="http://schemas.microsoft.com/office/drawing/2014/main" val="114944376"/>
                        </a:ext>
                      </a:extLst>
                    </a:gridCol>
                  </a:tblGrid>
                  <a:tr h="2893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Accelerating distance (m)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10.65</a:t>
                          </a:r>
                          <a:endParaRPr lang="zh-CN" altLang="en-US" sz="105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4634224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Driver energy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smtClean="0">
                                  <a:latin typeface="Cambria Math" panose="02040503050406030204" pitchFamily="18" charset="0"/>
                                </a:rPr>
                                <m:t>𝐺𝑒𝑉</m:t>
                              </m:r>
                            </m:oMath>
                          </a14:m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1.30</a:t>
                          </a:r>
                          <a:endParaRPr lang="zh-CN" altLang="en-US" sz="105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8689012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Trailer energy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smtClean="0">
                                  <a:latin typeface="Cambria Math" panose="02040503050406030204" pitchFamily="18" charset="0"/>
                                </a:rPr>
                                <m:t>𝐺𝑒𝑉</m:t>
                              </m:r>
                            </m:oMath>
                          </a14:m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) 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rgbClr val="7030A0"/>
                              </a:solidFill>
                            </a:rPr>
                            <a:t>45.5 (45.5)</a:t>
                          </a:r>
                          <a:endParaRPr lang="zh-CN" altLang="en-US" sz="1050" b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5044918"/>
                      </a:ext>
                    </a:extLst>
                  </a:tr>
                  <a:tr h="2777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aseline="0" dirty="0">
                              <a:solidFill>
                                <a:schemeClr val="tx1"/>
                              </a:solidFill>
                            </a:rPr>
                            <a:t>Normalized emittance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05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5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sz="105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105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05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𝑚𝑚</m:t>
                              </m:r>
                              <m:r>
                                <a:rPr lang="en-US" altLang="zh-CN" sz="105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05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𝑚𝑟𝑎𝑑</m:t>
                              </m:r>
                              <m:r>
                                <a:rPr lang="en-US" altLang="zh-CN" sz="105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98.44 (&lt;800)</a:t>
                          </a:r>
                          <a:endParaRPr lang="zh-CN" altLang="en-US" sz="105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6022252"/>
                      </a:ext>
                    </a:extLst>
                  </a:tr>
                  <a:tr h="27776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Charge(</a:t>
                          </a:r>
                          <a:r>
                            <a:rPr lang="en-US" altLang="zh-CN" sz="1050" kern="1200" baseline="0" dirty="0" err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nc</a:t>
                          </a: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</a:rPr>
                            <a:t>0.84 (0.78)</a:t>
                          </a:r>
                          <a:endParaRPr lang="zh-CN" altLang="en-US" sz="105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28052915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dirty="0">
                              <a:solidFill>
                                <a:schemeClr val="tx1"/>
                              </a:solidFill>
                            </a:rPr>
                            <a:t>Energy</a:t>
                          </a:r>
                          <a:r>
                            <a:rPr lang="en-US" altLang="zh-CN" sz="1050" baseline="0" dirty="0">
                              <a:solidFill>
                                <a:schemeClr val="tx1"/>
                              </a:solidFill>
                            </a:rPr>
                            <a:t> spread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05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5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altLang="zh-CN" sz="105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CN" sz="105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(%)</m:t>
                              </m:r>
                            </m:oMath>
                          </a14:m>
                          <a:endParaRPr lang="zh-CN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rgbClr val="C00000"/>
                              </a:solidFill>
                            </a:rPr>
                            <a:t>0.56 (0.2)</a:t>
                          </a:r>
                          <a:endParaRPr lang="zh-CN" altLang="en-US" sz="105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44609592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dirty="0">
                              <a:solidFill>
                                <a:schemeClr val="tx1"/>
                              </a:solidFill>
                            </a:rPr>
                            <a:t>TR</a:t>
                          </a:r>
                          <a:endParaRPr lang="zh-CN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~ 4</a:t>
                          </a:r>
                          <a:endParaRPr lang="zh-CN" altLang="en-US" sz="105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85618666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dirty="0">
                              <a:solidFill>
                                <a:schemeClr val="tx1"/>
                              </a:solidFill>
                            </a:rPr>
                            <a:t>Efficiency (%)</a:t>
                          </a:r>
                          <a:r>
                            <a:rPr lang="en-US" altLang="zh-CN" sz="1050" baseline="0" dirty="0">
                              <a:solidFill>
                                <a:schemeClr val="tx1"/>
                              </a:solidFill>
                            </a:rPr>
                            <a:t> (driver </a:t>
                          </a:r>
                          <a:r>
                            <a:rPr lang="en-US" altLang="zh-CN" sz="1050" baseline="0" dirty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050" baseline="0" dirty="0">
                              <a:solidFill>
                                <a:schemeClr val="tx1"/>
                              </a:solidFill>
                            </a:rPr>
                            <a:t> trailer)</a:t>
                          </a:r>
                          <a:endParaRPr lang="zh-CN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59.1</a:t>
                          </a:r>
                          <a:endParaRPr lang="zh-CN" altLang="en-US" sz="105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662706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42283EE1-DBE7-4976-B530-E998ED5E7D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80832711"/>
                  </p:ext>
                </p:extLst>
              </p:nvPr>
            </p:nvGraphicFramePr>
            <p:xfrm>
              <a:off x="4867264" y="1052736"/>
              <a:ext cx="3953208" cy="22914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09001">
                      <a:extLst>
                        <a:ext uri="{9D8B030D-6E8A-4147-A177-3AD203B41FA5}">
                          <a16:colId xmlns:a16="http://schemas.microsoft.com/office/drawing/2014/main" val="1336602151"/>
                        </a:ext>
                      </a:extLst>
                    </a:gridCol>
                    <a:gridCol w="1344207">
                      <a:extLst>
                        <a:ext uri="{9D8B030D-6E8A-4147-A177-3AD203B41FA5}">
                          <a16:colId xmlns:a16="http://schemas.microsoft.com/office/drawing/2014/main" val="114944376"/>
                        </a:ext>
                      </a:extLst>
                    </a:gridCol>
                  </a:tblGrid>
                  <a:tr h="2893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Accelerating distance (m)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10.65</a:t>
                          </a:r>
                          <a:endParaRPr lang="zh-CN" altLang="en-US" sz="105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4634224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4" t="-104255" r="-52804" b="-6063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1.30</a:t>
                          </a:r>
                          <a:endParaRPr lang="zh-CN" altLang="en-US" sz="105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8689012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4" t="-200000" r="-52804" b="-493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rgbClr val="7030A0"/>
                              </a:solidFill>
                            </a:rPr>
                            <a:t>45.5 (45.5)</a:t>
                          </a:r>
                          <a:endParaRPr lang="zh-CN" altLang="en-US" sz="1050" b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5044918"/>
                      </a:ext>
                    </a:extLst>
                  </a:tr>
                  <a:tr h="27776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4" t="-313043" r="-52804" b="-4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98.44 (&lt;800)</a:t>
                          </a:r>
                          <a:endParaRPr lang="zh-CN" altLang="en-US" sz="105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6022252"/>
                      </a:ext>
                    </a:extLst>
                  </a:tr>
                  <a:tr h="27776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Charge(</a:t>
                          </a:r>
                          <a:r>
                            <a:rPr lang="en-US" altLang="zh-CN" sz="1050" kern="1200" baseline="0" dirty="0" err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nc</a:t>
                          </a: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rgbClr val="FF0000"/>
                              </a:solidFill>
                            </a:rPr>
                            <a:t>0.84 (0.78)</a:t>
                          </a:r>
                          <a:endParaRPr lang="zh-CN" altLang="en-US" sz="105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28052915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4" t="-489583" r="-5280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rgbClr val="C00000"/>
                              </a:solidFill>
                            </a:rPr>
                            <a:t>0.56 (0.2)</a:t>
                          </a:r>
                          <a:endParaRPr lang="zh-CN" altLang="en-US" sz="105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44609592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dirty="0">
                              <a:solidFill>
                                <a:schemeClr val="tx1"/>
                              </a:solidFill>
                            </a:rPr>
                            <a:t>TR</a:t>
                          </a:r>
                          <a:endParaRPr lang="zh-CN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~ 4</a:t>
                          </a:r>
                          <a:endParaRPr lang="zh-CN" altLang="en-US" sz="105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85618666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dirty="0">
                              <a:solidFill>
                                <a:schemeClr val="tx1"/>
                              </a:solidFill>
                            </a:rPr>
                            <a:t>Efficiency (%)</a:t>
                          </a:r>
                          <a:r>
                            <a:rPr lang="en-US" altLang="zh-CN" sz="1050" baseline="0" dirty="0">
                              <a:solidFill>
                                <a:schemeClr val="tx1"/>
                              </a:solidFill>
                            </a:rPr>
                            <a:t> (driver </a:t>
                          </a:r>
                          <a:r>
                            <a:rPr lang="en-US" altLang="zh-CN" sz="1050" baseline="0" dirty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050" baseline="0" dirty="0">
                              <a:solidFill>
                                <a:schemeClr val="tx1"/>
                              </a:solidFill>
                            </a:rPr>
                            <a:t> trailer)</a:t>
                          </a:r>
                          <a:endParaRPr lang="zh-CN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1" dirty="0">
                              <a:solidFill>
                                <a:schemeClr val="tx1"/>
                              </a:solidFill>
                            </a:rPr>
                            <a:t>59.1</a:t>
                          </a:r>
                          <a:endParaRPr lang="zh-CN" altLang="en-US" sz="105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6627069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4459C5C8-5923-4C59-959A-2671E803D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3016"/>
            <a:ext cx="3840426" cy="2880320"/>
          </a:xfrm>
          <a:prstGeom prst="rect">
            <a:avLst/>
          </a:prstGeom>
        </p:spPr>
      </p:pic>
      <p:sp>
        <p:nvSpPr>
          <p:cNvPr id="5" name="文本框 5">
            <a:extLst>
              <a:ext uri="{FF2B5EF4-FFF2-40B4-BE49-F238E27FC236}">
                <a16:creationId xmlns:a16="http://schemas.microsoft.com/office/drawing/2014/main" id="{AC0FF3C5-9817-42AC-A0E6-16D2BF540FFB}"/>
              </a:ext>
            </a:extLst>
          </p:cNvPr>
          <p:cNvSpPr txBox="1"/>
          <p:nvPr/>
        </p:nvSpPr>
        <p:spPr>
          <a:xfrm>
            <a:off x="609599" y="321556"/>
            <a:ext cx="857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优化</a:t>
            </a:r>
            <a:r>
              <a:rPr lang="en-US" altLang="zh-CN" dirty="0"/>
              <a:t>Baseline</a:t>
            </a:r>
            <a:r>
              <a:rPr lang="zh-CN" altLang="en-US" dirty="0"/>
              <a:t>方案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zh-CN" altLang="en-US" dirty="0">
                <a:sym typeface="Wingdings" panose="05000000000000000000" pitchFamily="2" charset="2"/>
              </a:rPr>
              <a:t>更匹配，更稳定，精度更高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2850FB6-6BDA-464A-A34E-CD0C4C63F251}"/>
              </a:ext>
            </a:extLst>
          </p:cNvPr>
          <p:cNvSpPr/>
          <p:nvPr/>
        </p:nvSpPr>
        <p:spPr>
          <a:xfrm>
            <a:off x="4427984" y="3398803"/>
            <a:ext cx="45365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0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Simulation performed by Dr. X. N. Wang and Prof. W. M. An (2020)</a:t>
            </a:r>
            <a:endParaRPr lang="zh-CN" altLang="en-US" sz="10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172ACE8-E8A8-42D9-9103-8BEE3D6FF53B}"/>
              </a:ext>
            </a:extLst>
          </p:cNvPr>
          <p:cNvSpPr txBox="1"/>
          <p:nvPr/>
        </p:nvSpPr>
        <p:spPr>
          <a:xfrm>
            <a:off x="4572000" y="3988227"/>
            <a:ext cx="4392488" cy="1745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400" b="1" dirty="0">
                <a:solidFill>
                  <a:schemeClr val="tx2"/>
                </a:solidFill>
              </a:rPr>
              <a:t>10 GeV </a:t>
            </a:r>
            <a:r>
              <a:rPr lang="en-US" altLang="zh-CN" sz="1400" b="1" dirty="0">
                <a:solidFill>
                  <a:schemeClr val="tx2"/>
                </a:solidFill>
                <a:sym typeface="Wingdings" panose="05000000000000000000" pitchFamily="2" charset="2"/>
              </a:rPr>
              <a:t> 45.5 GeV </a:t>
            </a:r>
            <a:r>
              <a:rPr lang="en-US" altLang="zh-CN" sz="1400" b="1" dirty="0">
                <a:solidFill>
                  <a:schemeClr val="tx2"/>
                </a:solidFill>
              </a:rPr>
              <a:t>e- acc. (on paper) work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400" b="1" dirty="0">
                <a:solidFill>
                  <a:schemeClr val="tx2"/>
                </a:solidFill>
              </a:rPr>
              <a:t>Small </a:t>
            </a:r>
            <a:r>
              <a:rPr lang="el-GR" altLang="zh-CN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sz="1400" b="1" baseline="-2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 y</a:t>
            </a:r>
            <a:r>
              <a:rPr lang="en-US" altLang="zh-CN" sz="1400" b="1" dirty="0">
                <a:solidFill>
                  <a:schemeClr val="tx2"/>
                </a:solidFill>
              </a:rPr>
              <a:t> </a:t>
            </a:r>
            <a:r>
              <a:rPr lang="en-US" altLang="zh-CN" sz="1400" b="1" dirty="0">
                <a:solidFill>
                  <a:schemeClr val="tx2"/>
                </a:solidFill>
                <a:sym typeface="Wingdings" panose="05000000000000000000" pitchFamily="2" charset="2"/>
              </a:rPr>
              <a:t> L</a:t>
            </a:r>
            <a:r>
              <a:rPr lang="en-US" altLang="zh-CN" sz="1400" b="1" dirty="0">
                <a:solidFill>
                  <a:schemeClr val="tx2"/>
                </a:solidFill>
              </a:rPr>
              <a:t>inac difficulty </a:t>
            </a:r>
            <a:r>
              <a:rPr lang="en-US" altLang="zh-CN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400" b="1" dirty="0">
                <a:solidFill>
                  <a:schemeClr val="tx2"/>
                </a:solidFill>
              </a:rPr>
              <a:t>Trailer’s charge close to minimum request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400" b="1" dirty="0">
                <a:solidFill>
                  <a:schemeClr val="tx2"/>
                </a:solidFill>
              </a:rPr>
              <a:t>Studies on real beam &amp; error analysis</a:t>
            </a:r>
          </a:p>
        </p:txBody>
      </p:sp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D71325B4-F4E1-4915-8A80-F866D590C93C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18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0004940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D81AE276-DFB0-421F-A677-5CC3A042EA65}"/>
              </a:ext>
            </a:extLst>
          </p:cNvPr>
          <p:cNvGrpSpPr/>
          <p:nvPr/>
        </p:nvGrpSpPr>
        <p:grpSpPr>
          <a:xfrm>
            <a:off x="683568" y="3438002"/>
            <a:ext cx="3312368" cy="2727302"/>
            <a:chOff x="755576" y="3789042"/>
            <a:chExt cx="2352000" cy="1763999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7EF38FF-505A-4707-9B70-1CE679094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3789042"/>
              <a:ext cx="2352000" cy="1763999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E0361D2-4CCA-493E-A9A7-9994B7793CD8}"/>
                </a:ext>
              </a:extLst>
            </p:cNvPr>
            <p:cNvSpPr/>
            <p:nvPr/>
          </p:nvSpPr>
          <p:spPr>
            <a:xfrm>
              <a:off x="1850807" y="5118548"/>
              <a:ext cx="115768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900" b="0" dirty="0">
                  <a:solidFill>
                    <a:schemeClr val="tx1"/>
                  </a:solidFill>
                </a:rPr>
                <a:t>30</a:t>
              </a:r>
              <a:r>
                <a:rPr lang="zh-CN" altLang="en-US" sz="900" b="0" dirty="0">
                  <a:solidFill>
                    <a:schemeClr val="tx1"/>
                  </a:solidFill>
                </a:rPr>
                <a:t> </a:t>
              </a:r>
              <a:r>
                <a:rPr lang="en-US" altLang="zh-CN" sz="900" b="0" dirty="0">
                  <a:solidFill>
                    <a:schemeClr val="tx1"/>
                  </a:solidFill>
                </a:rPr>
                <a:t>slice(0.3[kp</a:t>
              </a:r>
              <a:r>
                <a:rPr lang="en-US" altLang="zh-CN" sz="900" b="0" baseline="30000" dirty="0">
                  <a:solidFill>
                    <a:schemeClr val="tx1"/>
                  </a:solidFill>
                </a:rPr>
                <a:t>-1</a:t>
              </a:r>
              <a:r>
                <a:rPr lang="en-US" altLang="zh-CN" sz="900" b="0" dirty="0">
                  <a:solidFill>
                    <a:schemeClr val="tx1"/>
                  </a:solidFill>
                </a:rPr>
                <a:t>])</a:t>
              </a: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CA51C55E-E0B2-429C-95EC-C429D1B45D91}"/>
                </a:ext>
              </a:extLst>
            </p:cNvPr>
            <p:cNvSpPr/>
            <p:nvPr/>
          </p:nvSpPr>
          <p:spPr bwMode="auto">
            <a:xfrm>
              <a:off x="1432525" y="4023176"/>
              <a:ext cx="241064" cy="175325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</p:grpSp>
      <p:sp>
        <p:nvSpPr>
          <p:cNvPr id="2" name="文本框 5">
            <a:extLst>
              <a:ext uri="{FF2B5EF4-FFF2-40B4-BE49-F238E27FC236}">
                <a16:creationId xmlns:a16="http://schemas.microsoft.com/office/drawing/2014/main" id="{75AD8BC5-6107-44CB-A547-9B2A463171CD}"/>
              </a:ext>
            </a:extLst>
          </p:cNvPr>
          <p:cNvSpPr txBox="1"/>
          <p:nvPr/>
        </p:nvSpPr>
        <p:spPr>
          <a:xfrm>
            <a:off x="609599" y="321556"/>
            <a:ext cx="857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直线出口束流与设计目标的差异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F3457D8-1772-472D-8955-8BF39986E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20056"/>
            <a:ext cx="3672408" cy="27543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A9473A-CD23-49C6-A0FC-6F982A810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615" y="3458965"/>
            <a:ext cx="3672408" cy="27543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0E546C1-79DA-4780-B1B1-8885F3330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351" y="1010346"/>
            <a:ext cx="3223041" cy="241728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27AB378-542B-4EE0-9BB7-9BA14C01B3F6}"/>
              </a:ext>
            </a:extLst>
          </p:cNvPr>
          <p:cNvSpPr txBox="1"/>
          <p:nvPr/>
        </p:nvSpPr>
        <p:spPr>
          <a:xfrm>
            <a:off x="899592" y="1164073"/>
            <a:ext cx="2700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b="1" dirty="0">
                <a:solidFill>
                  <a:schemeClr val="tx1"/>
                </a:solidFill>
              </a:rPr>
              <a:t>0.12m particles</a:t>
            </a:r>
          </a:p>
          <a:p>
            <a:pPr algn="l"/>
            <a:r>
              <a:rPr lang="en-US" altLang="zh-CN" sz="1200" b="1" dirty="0">
                <a:solidFill>
                  <a:schemeClr val="tx1"/>
                </a:solidFill>
              </a:rPr>
              <a:t>t~8000 </a:t>
            </a:r>
            <a:r>
              <a:rPr lang="en-US" altLang="zh-CN" sz="1200" b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1200" b="1" dirty="0">
                <a:solidFill>
                  <a:schemeClr val="tx1"/>
                </a:solidFill>
              </a:rPr>
              <a:t> trailer lost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66194F9-4BA6-446E-AFF2-41E2EF25F829}"/>
              </a:ext>
            </a:extLst>
          </p:cNvPr>
          <p:cNvSpPr txBox="1"/>
          <p:nvPr/>
        </p:nvSpPr>
        <p:spPr>
          <a:xfrm>
            <a:off x="5312663" y="360298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b="1" dirty="0">
                <a:solidFill>
                  <a:schemeClr val="tx1"/>
                </a:solidFill>
              </a:rPr>
              <a:t>1.3m particles</a:t>
            </a:r>
          </a:p>
          <a:p>
            <a:pPr algn="l"/>
            <a:r>
              <a:rPr lang="en-US" altLang="zh-CN" sz="1200" b="1" dirty="0">
                <a:solidFill>
                  <a:schemeClr val="tx1"/>
                </a:solidFill>
              </a:rPr>
              <a:t>t~13000 </a:t>
            </a:r>
            <a:r>
              <a:rPr lang="en-US" altLang="zh-CN" sz="1200" b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1200" b="1" dirty="0">
                <a:solidFill>
                  <a:schemeClr val="tx1"/>
                </a:solidFill>
              </a:rPr>
              <a:t> trailer lost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A2949AA-C3B3-43A7-8F0A-BC952D11B3D3}"/>
              </a:ext>
            </a:extLst>
          </p:cNvPr>
          <p:cNvSpPr/>
          <p:nvPr/>
        </p:nvSpPr>
        <p:spPr>
          <a:xfrm>
            <a:off x="431540" y="6108044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60000"/>
            </a:pPr>
            <a:r>
              <a:rPr lang="en-US" altLang="zh-CN" dirty="0">
                <a:sym typeface="Wingdings" panose="05000000000000000000" pitchFamily="2" charset="2"/>
              </a:rPr>
              <a:t>Big slice jitter  Hosing Instability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1005F8A-9C71-45E7-9F6C-41ADDAFFB165}"/>
              </a:ext>
            </a:extLst>
          </p:cNvPr>
          <p:cNvSpPr/>
          <p:nvPr/>
        </p:nvSpPr>
        <p:spPr>
          <a:xfrm>
            <a:off x="4716016" y="6108044"/>
            <a:ext cx="4001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60000"/>
            </a:pPr>
            <a:r>
              <a:rPr lang="en-US" altLang="zh-CN" dirty="0">
                <a:sym typeface="Wingdings" panose="05000000000000000000" pitchFamily="2" charset="2"/>
              </a:rPr>
              <a:t>Particle #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↑</a:t>
            </a:r>
            <a:r>
              <a:rPr lang="en-US" altLang="zh-CN" dirty="0">
                <a:sym typeface="Wingdings" panose="05000000000000000000" pitchFamily="2" charset="2"/>
              </a:rPr>
              <a:t> Slice jitter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↓  </a:t>
            </a:r>
            <a:r>
              <a:rPr lang="en-US" altLang="zh-CN" dirty="0">
                <a:sym typeface="Wingdings" panose="05000000000000000000" pitchFamily="2" charset="2"/>
              </a:rPr>
              <a:t>Hosing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↓ </a:t>
            </a:r>
            <a:endParaRPr lang="en-US" altLang="zh-CN" dirty="0">
              <a:sym typeface="Wingdings" panose="05000000000000000000" pitchFamily="2" charset="2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3328DD14-2007-467D-9688-8968735F4A7B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19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481081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509588" y="-228600"/>
            <a:ext cx="8134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333399"/>
                </a:solidFill>
                <a:latin typeface="Tahoma" panose="020B0604030504040204" pitchFamily="34" charset="0"/>
                <a:ea typeface="楷体_GB2312" pitchFamily="49" charset="-122"/>
              </a:rPr>
              <a:t>Outlines</a:t>
            </a:r>
            <a:endParaRPr lang="zh-CN" altLang="en-US" sz="4400" dirty="0">
              <a:solidFill>
                <a:srgbClr val="333399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1230136" y="1196752"/>
            <a:ext cx="6696744" cy="4114800"/>
          </a:xfrm>
          <a:prstGeom prst="rect">
            <a:avLst/>
          </a:prstGeom>
        </p:spPr>
        <p:txBody>
          <a:bodyPr lIns="92075" tIns="46038" rIns="92075" bIns="46038"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rgbClr val="262673"/>
              </a:buClr>
            </a:pPr>
            <a:r>
              <a:rPr lang="zh-CN" altLang="en-US" b="1" dirty="0">
                <a:solidFill>
                  <a:srgbClr val="262673"/>
                </a:solidFill>
              </a:rPr>
              <a:t>个人情况简介</a:t>
            </a:r>
            <a:endParaRPr lang="en-US" altLang="zh-CN" b="1" dirty="0">
              <a:solidFill>
                <a:srgbClr val="262673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0"/>
              </a:spcAft>
              <a:buClr>
                <a:srgbClr val="262673"/>
              </a:buClr>
            </a:pPr>
            <a:r>
              <a:rPr lang="en-US" altLang="zh-CN" b="1" dirty="0">
                <a:solidFill>
                  <a:srgbClr val="262673"/>
                </a:solidFill>
              </a:rPr>
              <a:t>2019.9-2020.11</a:t>
            </a:r>
            <a:r>
              <a:rPr lang="zh-CN" altLang="en-US" b="1" dirty="0">
                <a:solidFill>
                  <a:srgbClr val="262673"/>
                </a:solidFill>
              </a:rPr>
              <a:t>主要工作进展</a:t>
            </a:r>
            <a:endParaRPr lang="en-US" altLang="zh-CN" b="1" dirty="0">
              <a:solidFill>
                <a:srgbClr val="262673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CPI</a:t>
            </a:r>
            <a:r>
              <a:rPr lang="zh-CN" altLang="en-US" sz="2400" b="1" dirty="0">
                <a:solidFill>
                  <a:srgbClr val="7030A0"/>
                </a:solidFill>
              </a:rPr>
              <a:t>概念设计</a:t>
            </a:r>
            <a:r>
              <a:rPr lang="en-US" altLang="zh-CN" sz="2400" b="1" dirty="0">
                <a:solidFill>
                  <a:srgbClr val="7030A0"/>
                </a:solidFill>
              </a:rPr>
              <a:t>V2.0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CPI</a:t>
            </a:r>
            <a:r>
              <a:rPr lang="zh-CN" altLang="en-US" sz="2400" b="1" dirty="0">
                <a:solidFill>
                  <a:srgbClr val="7030A0"/>
                </a:solidFill>
              </a:rPr>
              <a:t>高变压比电子加速研究</a:t>
            </a:r>
            <a:endParaRPr lang="en-US" altLang="zh-CN" sz="2400" b="1" dirty="0">
              <a:solidFill>
                <a:srgbClr val="7030A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CPI</a:t>
            </a:r>
            <a:r>
              <a:rPr lang="zh-CN" altLang="en-US" sz="2400" b="1" dirty="0">
                <a:solidFill>
                  <a:srgbClr val="7030A0"/>
                </a:solidFill>
              </a:rPr>
              <a:t>正电子加速机制探索</a:t>
            </a:r>
            <a:endParaRPr lang="en-US" altLang="zh-CN" sz="2400" b="1" dirty="0">
              <a:solidFill>
                <a:srgbClr val="7030A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plasma dechirper</a:t>
            </a:r>
            <a:r>
              <a:rPr lang="zh-CN" altLang="en-US" sz="2400" b="1" dirty="0">
                <a:solidFill>
                  <a:srgbClr val="7030A0"/>
                </a:solidFill>
              </a:rPr>
              <a:t>实验研究</a:t>
            </a:r>
            <a:endParaRPr lang="en-US" altLang="zh-CN" sz="2400" b="1" dirty="0">
              <a:solidFill>
                <a:srgbClr val="7030A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LPA</a:t>
            </a:r>
            <a:r>
              <a:rPr lang="zh-CN" altLang="en-US" sz="2400" b="1" dirty="0">
                <a:solidFill>
                  <a:srgbClr val="7030A0"/>
                </a:solidFill>
              </a:rPr>
              <a:t>相关工作进展</a:t>
            </a:r>
            <a:endParaRPr lang="en-US" altLang="zh-CN" sz="2800" b="1" dirty="0">
              <a:solidFill>
                <a:srgbClr val="262673"/>
              </a:solidFill>
            </a:endParaRPr>
          </a:p>
          <a:p>
            <a:pPr eaLnBrk="1" hangingPunct="1">
              <a:spcBef>
                <a:spcPts val="18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</a:pPr>
            <a:r>
              <a:rPr lang="zh-CN" altLang="en-US" b="1" dirty="0">
                <a:solidFill>
                  <a:srgbClr val="262673"/>
                </a:solidFill>
              </a:rPr>
              <a:t>小结与成果汇总</a:t>
            </a:r>
            <a:endParaRPr lang="en-US" altLang="zh-CN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3217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823DB5-C939-4231-AFA3-D4EE101E43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7" y="1052736"/>
            <a:ext cx="3405702" cy="2554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B7AB492-184D-47EC-A57B-825BB7AB3945}"/>
                  </a:ext>
                </a:extLst>
              </p:cNvPr>
              <p:cNvSpPr/>
              <p:nvPr/>
            </p:nvSpPr>
            <p:spPr>
              <a:xfrm>
                <a:off x="251521" y="6137771"/>
                <a:ext cx="3219032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b="0" dirty="0">
                    <a:solidFill>
                      <a:schemeClr val="tx1"/>
                    </a:solidFill>
                  </a:rPr>
                  <a:t>MAKE the beam</a:t>
                </a:r>
                <a:r>
                  <a:rPr lang="zh-CN" altLang="en-US" sz="1200" b="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200" b="0" dirty="0">
                    <a:solidFill>
                      <a:schemeClr val="tx1"/>
                    </a:solidFill>
                  </a:rPr>
                  <a:t>initial [</a:t>
                </a:r>
                <a14:m>
                  <m:oMath xmlns:m="http://schemas.openxmlformats.org/officeDocument/2006/math">
                    <m:r>
                      <a:rPr lang="en-US" altLang="zh-CN" sz="1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sz="1200" b="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nor/>
                      </m:rPr>
                      <a:rPr lang="en-US" altLang="zh-CN" sz="1200" b="0" dirty="0">
                        <a:solidFill>
                          <a:schemeClr val="tx1"/>
                        </a:solidFill>
                      </a:rPr>
                      <m:t>,</m:t>
                    </m:r>
                    <m:r>
                      <a:rPr lang="en-US" altLang="zh-CN" sz="12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zh-CN" sz="12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𝑝𝑥</m:t>
                    </m:r>
                  </m:oMath>
                </a14:m>
                <a:r>
                  <a:rPr lang="en-US" altLang="zh-CN" sz="1200" b="0" dirty="0">
                    <a:solidFill>
                      <a:schemeClr val="tx1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altLang="zh-CN" sz="12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𝑝𝑦</m:t>
                    </m:r>
                  </m:oMath>
                </a14:m>
                <a:r>
                  <a:rPr lang="en-US" altLang="zh-CN" sz="1200" b="0" dirty="0">
                    <a:solidFill>
                      <a:schemeClr val="tx1"/>
                    </a:solidFill>
                  </a:rPr>
                  <a:t>]~ [0,0,0,0]</a:t>
                </a:r>
                <a:endParaRPr lang="zh-CN" altLang="en-US" sz="12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B7AB492-184D-47EC-A57B-825BB7AB39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1" y="6137771"/>
                <a:ext cx="3219032" cy="276999"/>
              </a:xfrm>
              <a:prstGeom prst="rect">
                <a:avLst/>
              </a:prstGeom>
              <a:blipFill>
                <a:blip r:embed="rId3"/>
                <a:stretch>
                  <a:fillRect l="-947" t="-2222" r="-947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6241B8E7-CFB9-472C-BF84-B958C72E57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6" y="3523143"/>
            <a:ext cx="3405702" cy="25542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1205FC9E-F67E-4634-9620-3F99C9CEB9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5454072"/>
                  </p:ext>
                </p:extLst>
              </p:nvPr>
            </p:nvGraphicFramePr>
            <p:xfrm>
              <a:off x="4417374" y="4941168"/>
              <a:ext cx="3957654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51436">
                      <a:extLst>
                        <a:ext uri="{9D8B030D-6E8A-4147-A177-3AD203B41FA5}">
                          <a16:colId xmlns:a16="http://schemas.microsoft.com/office/drawing/2014/main" val="1336602151"/>
                        </a:ext>
                      </a:extLst>
                    </a:gridCol>
                    <a:gridCol w="1901145">
                      <a:extLst>
                        <a:ext uri="{9D8B030D-6E8A-4147-A177-3AD203B41FA5}">
                          <a16:colId xmlns:a16="http://schemas.microsoft.com/office/drawing/2014/main" val="3237873940"/>
                        </a:ext>
                      </a:extLst>
                    </a:gridCol>
                    <a:gridCol w="1505073">
                      <a:extLst>
                        <a:ext uri="{9D8B030D-6E8A-4147-A177-3AD203B41FA5}">
                          <a16:colId xmlns:a16="http://schemas.microsoft.com/office/drawing/2014/main" val="2751358978"/>
                        </a:ext>
                      </a:extLst>
                    </a:gridCol>
                  </a:tblGrid>
                  <a:tr h="3325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Symmetry beam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600" b="0" kern="1200" dirty="0">
                              <a:solidFill>
                                <a:srgbClr val="C0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Ideal beam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5635796"/>
                      </a:ext>
                    </a:extLst>
                  </a:tr>
                  <a:tr h="2289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𝐸𝑡</m:t>
                              </m:r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42.8 GeV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C00000"/>
                              </a:solidFill>
                            </a:rPr>
                            <a:t>45.5 GeV</a:t>
                          </a:r>
                          <a:endParaRPr lang="zh-CN" altLang="en-US" sz="16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5044918"/>
                      </a:ext>
                    </a:extLst>
                  </a:tr>
                  <a:tr h="22896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𝑄𝑡</m:t>
                                </m:r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>
                              <a:solidFill>
                                <a:schemeClr val="tx1"/>
                              </a:solidFill>
                            </a:rPr>
                            <a:t>0.79 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nC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C00000"/>
                              </a:solidFill>
                            </a:rPr>
                            <a:t>0.84 nC</a:t>
                          </a:r>
                          <a:endParaRPr lang="zh-CN" altLang="en-US" sz="16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475640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1205FC9E-F67E-4634-9620-3F99C9CEB9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5454072"/>
                  </p:ext>
                </p:extLst>
              </p:nvPr>
            </p:nvGraphicFramePr>
            <p:xfrm>
              <a:off x="4417374" y="4941168"/>
              <a:ext cx="3957654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51436">
                      <a:extLst>
                        <a:ext uri="{9D8B030D-6E8A-4147-A177-3AD203B41FA5}">
                          <a16:colId xmlns:a16="http://schemas.microsoft.com/office/drawing/2014/main" val="1336602151"/>
                        </a:ext>
                      </a:extLst>
                    </a:gridCol>
                    <a:gridCol w="1901145">
                      <a:extLst>
                        <a:ext uri="{9D8B030D-6E8A-4147-A177-3AD203B41FA5}">
                          <a16:colId xmlns:a16="http://schemas.microsoft.com/office/drawing/2014/main" val="3237873940"/>
                        </a:ext>
                      </a:extLst>
                    </a:gridCol>
                    <a:gridCol w="1505073">
                      <a:extLst>
                        <a:ext uri="{9D8B030D-6E8A-4147-A177-3AD203B41FA5}">
                          <a16:colId xmlns:a16="http://schemas.microsoft.com/office/drawing/2014/main" val="2751358978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Symmetry beam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600" b="0" kern="1200" dirty="0">
                              <a:solidFill>
                                <a:srgbClr val="C0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Ideal beam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563579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099" t="-101786" r="-619780" b="-12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42.8 GeV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C00000"/>
                              </a:solidFill>
                            </a:rPr>
                            <a:t>45.5 GeV</a:t>
                          </a:r>
                          <a:endParaRPr lang="zh-CN" altLang="en-US" sz="16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504491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099" t="-205455" r="-619780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>
                              <a:solidFill>
                                <a:schemeClr val="tx1"/>
                              </a:solidFill>
                            </a:rPr>
                            <a:t>0.79 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nC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C00000"/>
                              </a:solidFill>
                            </a:rPr>
                            <a:t>0.84 nC</a:t>
                          </a:r>
                          <a:endParaRPr lang="zh-CN" altLang="en-US" sz="16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4756404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79CC1D4F-9B80-47C3-B807-BA0DEE3FC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1052736"/>
            <a:ext cx="5088565" cy="3816424"/>
          </a:xfrm>
          <a:prstGeom prst="rect">
            <a:avLst/>
          </a:prstGeom>
        </p:spPr>
      </p:pic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21478FEB-834E-4B86-8557-E67624F9E4F7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20</a:t>
            </a:fld>
            <a:endParaRPr lang="zh-CN" altLang="en-US" sz="1400" b="1" dirty="0"/>
          </a:p>
        </p:txBody>
      </p:sp>
      <p:sp>
        <p:nvSpPr>
          <p:cNvPr id="11" name="文本框 5">
            <a:extLst>
              <a:ext uri="{FF2B5EF4-FFF2-40B4-BE49-F238E27FC236}">
                <a16:creationId xmlns:a16="http://schemas.microsoft.com/office/drawing/2014/main" id="{90C5A1EF-419D-4CCC-B0DD-7AF823C1D29D}"/>
              </a:ext>
            </a:extLst>
          </p:cNvPr>
          <p:cNvSpPr txBox="1"/>
          <p:nvPr/>
        </p:nvSpPr>
        <p:spPr>
          <a:xfrm>
            <a:off x="609599" y="321556"/>
            <a:ext cx="857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对称化束流以减小</a:t>
            </a:r>
            <a:r>
              <a:rPr lang="en-US" altLang="zh-CN" dirty="0"/>
              <a:t>slice jitter</a:t>
            </a:r>
            <a:r>
              <a:rPr lang="zh-CN" altLang="en-US" dirty="0"/>
              <a:t>的影响</a:t>
            </a:r>
          </a:p>
        </p:txBody>
      </p:sp>
    </p:spTree>
    <p:extLst>
      <p:ext uri="{BB962C8B-B14F-4D97-AF65-F5344CB8AC3E}">
        <p14:creationId xmlns:p14="http://schemas.microsoft.com/office/powerpoint/2010/main" val="299957910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CC1D4F-9B80-47C3-B807-BA0DEE3FC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1052736"/>
            <a:ext cx="5088565" cy="38164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26817A-CAA6-4D94-8027-FC89A3E522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4032446" cy="302433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6E137E6-BBAB-42E9-91C8-4A71375458E2}"/>
              </a:ext>
            </a:extLst>
          </p:cNvPr>
          <p:cNvSpPr/>
          <p:nvPr/>
        </p:nvSpPr>
        <p:spPr>
          <a:xfrm>
            <a:off x="514211" y="4370620"/>
            <a:ext cx="3219032" cy="1664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u="sng" dirty="0"/>
              <a:t>Even assuming the beam is ideal at the exit of e- gun, the beam profile is still not the same as we expected at the linac exit.</a:t>
            </a:r>
          </a:p>
          <a:p>
            <a:pPr algn="just">
              <a:lnSpc>
                <a:spcPct val="150000"/>
              </a:lnSpc>
            </a:pPr>
            <a:r>
              <a:rPr lang="en-US" altLang="zh-CN" sz="1400" u="sng" dirty="0">
                <a:solidFill>
                  <a:srgbClr val="C00000"/>
                </a:solidFill>
              </a:rPr>
              <a:t>NEED MORE OPTIMIZATION!!</a:t>
            </a:r>
            <a:endParaRPr lang="zh-CN" altLang="en-US" sz="1400" u="sng" dirty="0">
              <a:solidFill>
                <a:srgbClr val="C00000"/>
              </a:solidFill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EBAB03D-DD25-4C26-9196-F85C0EF69259}"/>
              </a:ext>
            </a:extLst>
          </p:cNvPr>
          <p:cNvSpPr/>
          <p:nvPr/>
        </p:nvSpPr>
        <p:spPr bwMode="auto">
          <a:xfrm rot="1563414">
            <a:off x="2214909" y="1691011"/>
            <a:ext cx="537718" cy="1099713"/>
          </a:xfrm>
          <a:prstGeom prst="ellipse">
            <a:avLst/>
          </a:prstGeom>
          <a:noFill/>
          <a:ln w="3175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306DD30C-68D1-433A-BE98-91F9294AD60B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21</a:t>
            </a:fld>
            <a:endParaRPr lang="zh-CN" altLang="en-US" sz="1400" b="1" dirty="0"/>
          </a:p>
        </p:txBody>
      </p:sp>
      <p:sp>
        <p:nvSpPr>
          <p:cNvPr id="14" name="文本框 5">
            <a:extLst>
              <a:ext uri="{FF2B5EF4-FFF2-40B4-BE49-F238E27FC236}">
                <a16:creationId xmlns:a16="http://schemas.microsoft.com/office/drawing/2014/main" id="{B708C880-AA1D-41C4-A0E2-D3997B2F96AD}"/>
              </a:ext>
            </a:extLst>
          </p:cNvPr>
          <p:cNvSpPr txBox="1"/>
          <p:nvPr/>
        </p:nvSpPr>
        <p:spPr>
          <a:xfrm>
            <a:off x="609599" y="321556"/>
            <a:ext cx="857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直线加速器出口束流分布仍需进一步优化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82ED5021-2F7D-4A7B-B5EF-649FAC7998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9536307"/>
                  </p:ext>
                </p:extLst>
              </p:nvPr>
            </p:nvGraphicFramePr>
            <p:xfrm>
              <a:off x="4417374" y="4941168"/>
              <a:ext cx="3957654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51436">
                      <a:extLst>
                        <a:ext uri="{9D8B030D-6E8A-4147-A177-3AD203B41FA5}">
                          <a16:colId xmlns:a16="http://schemas.microsoft.com/office/drawing/2014/main" val="1336602151"/>
                        </a:ext>
                      </a:extLst>
                    </a:gridCol>
                    <a:gridCol w="1901145">
                      <a:extLst>
                        <a:ext uri="{9D8B030D-6E8A-4147-A177-3AD203B41FA5}">
                          <a16:colId xmlns:a16="http://schemas.microsoft.com/office/drawing/2014/main" val="3237873940"/>
                        </a:ext>
                      </a:extLst>
                    </a:gridCol>
                    <a:gridCol w="1505073">
                      <a:extLst>
                        <a:ext uri="{9D8B030D-6E8A-4147-A177-3AD203B41FA5}">
                          <a16:colId xmlns:a16="http://schemas.microsoft.com/office/drawing/2014/main" val="2751358978"/>
                        </a:ext>
                      </a:extLst>
                    </a:gridCol>
                  </a:tblGrid>
                  <a:tr h="3325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Symmetry beam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600" b="0" kern="1200" dirty="0">
                              <a:solidFill>
                                <a:srgbClr val="C0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Ideal beam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5635796"/>
                      </a:ext>
                    </a:extLst>
                  </a:tr>
                  <a:tr h="2289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𝐸𝑡</m:t>
                              </m:r>
                            </m:oMath>
                          </a14:m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42.8 GeV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C00000"/>
                              </a:solidFill>
                            </a:rPr>
                            <a:t>45.5 GeV</a:t>
                          </a:r>
                          <a:endParaRPr lang="zh-CN" altLang="en-US" sz="16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5044918"/>
                      </a:ext>
                    </a:extLst>
                  </a:tr>
                  <a:tr h="22896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𝑄𝑡</m:t>
                                </m:r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0.79 nC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C00000"/>
                              </a:solidFill>
                            </a:rPr>
                            <a:t>0.84 nC</a:t>
                          </a:r>
                          <a:endParaRPr lang="zh-CN" altLang="en-US" sz="16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475640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82ED5021-2F7D-4A7B-B5EF-649FAC79982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9536307"/>
                  </p:ext>
                </p:extLst>
              </p:nvPr>
            </p:nvGraphicFramePr>
            <p:xfrm>
              <a:off x="4417374" y="4941168"/>
              <a:ext cx="3957654" cy="1005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51436">
                      <a:extLst>
                        <a:ext uri="{9D8B030D-6E8A-4147-A177-3AD203B41FA5}">
                          <a16:colId xmlns:a16="http://schemas.microsoft.com/office/drawing/2014/main" val="1336602151"/>
                        </a:ext>
                      </a:extLst>
                    </a:gridCol>
                    <a:gridCol w="1901145">
                      <a:extLst>
                        <a:ext uri="{9D8B030D-6E8A-4147-A177-3AD203B41FA5}">
                          <a16:colId xmlns:a16="http://schemas.microsoft.com/office/drawing/2014/main" val="3237873940"/>
                        </a:ext>
                      </a:extLst>
                    </a:gridCol>
                    <a:gridCol w="1505073">
                      <a:extLst>
                        <a:ext uri="{9D8B030D-6E8A-4147-A177-3AD203B41FA5}">
                          <a16:colId xmlns:a16="http://schemas.microsoft.com/office/drawing/2014/main" val="2751358978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Symmetry beam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600" b="0" kern="1200" dirty="0">
                              <a:solidFill>
                                <a:srgbClr val="C0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Ideal beam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563579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99" t="-101786" r="-619780" b="-12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42.8 GeV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C00000"/>
                              </a:solidFill>
                            </a:rPr>
                            <a:t>45.5 GeV</a:t>
                          </a:r>
                          <a:endParaRPr lang="zh-CN" altLang="en-US" sz="16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504491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99" t="-205455" r="-619780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0.79 nC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C00000"/>
                              </a:solidFill>
                            </a:rPr>
                            <a:t>0.84 nC</a:t>
                          </a:r>
                          <a:endParaRPr lang="zh-CN" altLang="en-US" sz="16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4756404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9915481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E3C51CF6-68F7-4591-A4BF-13B42DB3C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628" y="1075123"/>
            <a:ext cx="5475680" cy="459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CC59E8D-00ED-4888-9EAF-9422F8E59B42}"/>
              </a:ext>
            </a:extLst>
          </p:cNvPr>
          <p:cNvSpPr txBox="1"/>
          <p:nvPr/>
        </p:nvSpPr>
        <p:spPr>
          <a:xfrm>
            <a:off x="609599" y="321556"/>
            <a:ext cx="857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20</a:t>
            </a:r>
            <a:r>
              <a:rPr lang="zh-CN" altLang="en-US" dirty="0"/>
              <a:t>种单参数误差对被加速束流品质的影响</a:t>
            </a: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9EA4F19F-F41F-4C25-949E-5AE096E3B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65292"/>
            <a:ext cx="3667139" cy="373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3A4CF95D-2AB3-45DE-B0CB-4FAD98F4659E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22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1036367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672B7D43-5265-4433-98E5-1B098193FB89}"/>
              </a:ext>
            </a:extLst>
          </p:cNvPr>
          <p:cNvSpPr txBox="1"/>
          <p:nvPr/>
        </p:nvSpPr>
        <p:spPr>
          <a:xfrm>
            <a:off x="609599" y="321556"/>
            <a:ext cx="857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基于理想方案的误差容忍度分析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561D65C3-031E-48E1-8685-D46C207AA7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89205461"/>
                  </p:ext>
                </p:extLst>
              </p:nvPr>
            </p:nvGraphicFramePr>
            <p:xfrm>
              <a:off x="683567" y="1080000"/>
              <a:ext cx="7776865" cy="4875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9664">
                      <a:extLst>
                        <a:ext uri="{9D8B030D-6E8A-4147-A177-3AD203B41FA5}">
                          <a16:colId xmlns:a16="http://schemas.microsoft.com/office/drawing/2014/main" val="1997029182"/>
                        </a:ext>
                      </a:extLst>
                    </a:gridCol>
                    <a:gridCol w="1479049">
                      <a:extLst>
                        <a:ext uri="{9D8B030D-6E8A-4147-A177-3AD203B41FA5}">
                          <a16:colId xmlns:a16="http://schemas.microsoft.com/office/drawing/2014/main" val="2060771922"/>
                        </a:ext>
                      </a:extLst>
                    </a:gridCol>
                    <a:gridCol w="2244076">
                      <a:extLst>
                        <a:ext uri="{9D8B030D-6E8A-4147-A177-3AD203B41FA5}">
                          <a16:colId xmlns:a16="http://schemas.microsoft.com/office/drawing/2014/main" val="558494529"/>
                        </a:ext>
                      </a:extLst>
                    </a:gridCol>
                    <a:gridCol w="2244076">
                      <a:extLst>
                        <a:ext uri="{9D8B030D-6E8A-4147-A177-3AD203B41FA5}">
                          <a16:colId xmlns:a16="http://schemas.microsoft.com/office/drawing/2014/main" val="303472264"/>
                        </a:ext>
                      </a:extLst>
                    </a:gridCol>
                  </a:tblGrid>
                  <a:tr h="466107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Perturbation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l"/>
                          <a:endParaRPr lang="zh-CN" alt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Limitation</a:t>
                          </a:r>
                          <a:endParaRPr lang="zh-CN" altLang="en-US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limiting factor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43143864"/>
                      </a:ext>
                    </a:extLst>
                  </a:tr>
                  <a:tr h="46610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beam charge</a:t>
                          </a:r>
                          <a:endParaRPr lang="zh-CN" altLang="en-US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[-1%, 0.8%]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600" i="1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altLang="zh-CN" sz="1600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26894313"/>
                      </a:ext>
                    </a:extLst>
                  </a:tr>
                  <a:tr h="466107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381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[-0.24%, 2%]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5794076"/>
                      </a:ext>
                    </a:extLst>
                  </a:tr>
                  <a:tr h="46610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beam length</a:t>
                          </a:r>
                          <a:endParaRPr lang="zh-CN" altLang="en-US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±1%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18479057"/>
                      </a:ext>
                    </a:extLst>
                  </a:tr>
                  <a:tr h="466107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±5%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43819871"/>
                      </a:ext>
                    </a:extLst>
                  </a:tr>
                  <a:tr h="46610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initial energy</a:t>
                          </a:r>
                          <a:endParaRPr lang="zh-CN" altLang="en-US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driver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[-1%, 0.38%]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29521574"/>
                      </a:ext>
                    </a:extLst>
                  </a:tr>
                  <a:tr h="466107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trailer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[-1.75%, 0.37%]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14460482"/>
                      </a:ext>
                    </a:extLst>
                  </a:tr>
                  <a:tr h="48556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initial energy spread</a:t>
                          </a:r>
                          <a:endParaRPr lang="zh-CN" altLang="en-US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3.9%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600" i="1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altLang="zh-CN" sz="1600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948514992"/>
                      </a:ext>
                    </a:extLst>
                  </a:tr>
                  <a:tr h="46610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Spot size</a:t>
                          </a:r>
                          <a:endParaRPr lang="zh-CN" altLang="en-US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driver</a:t>
                          </a:r>
                          <a:endParaRPr lang="zh-CN" altLang="en-US" sz="160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[-40%, 2%]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1157188"/>
                      </a:ext>
                    </a:extLst>
                  </a:tr>
                  <a:tr h="466107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trailer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[8%, 8%]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6745977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561D65C3-031E-48E1-8685-D46C207AA7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89205461"/>
                  </p:ext>
                </p:extLst>
              </p:nvPr>
            </p:nvGraphicFramePr>
            <p:xfrm>
              <a:off x="683567" y="1080000"/>
              <a:ext cx="7776865" cy="48759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09664">
                      <a:extLst>
                        <a:ext uri="{9D8B030D-6E8A-4147-A177-3AD203B41FA5}">
                          <a16:colId xmlns:a16="http://schemas.microsoft.com/office/drawing/2014/main" val="1997029182"/>
                        </a:ext>
                      </a:extLst>
                    </a:gridCol>
                    <a:gridCol w="1479049">
                      <a:extLst>
                        <a:ext uri="{9D8B030D-6E8A-4147-A177-3AD203B41FA5}">
                          <a16:colId xmlns:a16="http://schemas.microsoft.com/office/drawing/2014/main" val="2060771922"/>
                        </a:ext>
                      </a:extLst>
                    </a:gridCol>
                    <a:gridCol w="2244076">
                      <a:extLst>
                        <a:ext uri="{9D8B030D-6E8A-4147-A177-3AD203B41FA5}">
                          <a16:colId xmlns:a16="http://schemas.microsoft.com/office/drawing/2014/main" val="558494529"/>
                        </a:ext>
                      </a:extLst>
                    </a:gridCol>
                    <a:gridCol w="2244076">
                      <a:extLst>
                        <a:ext uri="{9D8B030D-6E8A-4147-A177-3AD203B41FA5}">
                          <a16:colId xmlns:a16="http://schemas.microsoft.com/office/drawing/2014/main" val="303472264"/>
                        </a:ext>
                      </a:extLst>
                    </a:gridCol>
                  </a:tblGrid>
                  <a:tr h="466107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Perturbation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pPr algn="l"/>
                          <a:endParaRPr lang="zh-CN" alt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Limitation</a:t>
                          </a:r>
                          <a:endParaRPr lang="zh-CN" altLang="en-US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limiting factor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43143864"/>
                      </a:ext>
                    </a:extLst>
                  </a:tr>
                  <a:tr h="573532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beam charge</a:t>
                          </a:r>
                          <a:endParaRPr lang="zh-CN" altLang="en-US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[-1%, 0.8%]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46739" t="-81915" b="-6712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26894313"/>
                      </a:ext>
                    </a:extLst>
                  </a:tr>
                  <a:tr h="466107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381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[-0.24%, 2%]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65794076"/>
                      </a:ext>
                    </a:extLst>
                  </a:tr>
                  <a:tr h="46610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beam length</a:t>
                          </a:r>
                          <a:endParaRPr lang="zh-CN" altLang="en-US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±1%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18479057"/>
                      </a:ext>
                    </a:extLst>
                  </a:tr>
                  <a:tr h="466107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±5%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043819871"/>
                      </a:ext>
                    </a:extLst>
                  </a:tr>
                  <a:tr h="46610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initial energy</a:t>
                          </a:r>
                          <a:endParaRPr lang="zh-CN" altLang="en-US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driver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[-1%, 0.38%]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629521574"/>
                      </a:ext>
                    </a:extLst>
                  </a:tr>
                  <a:tr h="466107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trailer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/>
                            <a:t>[-1.75%, 0.37%]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14460482"/>
                      </a:ext>
                    </a:extLst>
                  </a:tr>
                  <a:tr h="573532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initial energy spread</a:t>
                          </a:r>
                          <a:endParaRPr lang="zh-CN" altLang="en-US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3.9%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46739" t="-589362" b="-1638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8514992"/>
                      </a:ext>
                    </a:extLst>
                  </a:tr>
                  <a:tr h="466107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Spot size</a:t>
                          </a:r>
                          <a:endParaRPr lang="zh-CN" altLang="en-US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driver</a:t>
                          </a:r>
                          <a:endParaRPr lang="zh-CN" altLang="en-US" sz="160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[-40%, 2%]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1157188"/>
                      </a:ext>
                    </a:extLst>
                  </a:tr>
                  <a:tr h="466107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trailer</a:t>
                          </a:r>
                          <a:endParaRPr lang="zh-CN" altLang="en-US" sz="16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[8%, 8%]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6745977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灯片编号占位符 1">
            <a:extLst>
              <a:ext uri="{FF2B5EF4-FFF2-40B4-BE49-F238E27FC236}">
                <a16:creationId xmlns:a16="http://schemas.microsoft.com/office/drawing/2014/main" id="{FA388FC3-C184-4091-B818-D2B0ABF53C92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23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026994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E659820-7991-4E72-9441-21FC8EE347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0872163"/>
                  </p:ext>
                </p:extLst>
              </p:nvPr>
            </p:nvGraphicFramePr>
            <p:xfrm>
              <a:off x="305595" y="1080000"/>
              <a:ext cx="8529625" cy="43652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0159">
                      <a:extLst>
                        <a:ext uri="{9D8B030D-6E8A-4147-A177-3AD203B41FA5}">
                          <a16:colId xmlns:a16="http://schemas.microsoft.com/office/drawing/2014/main" val="1336602151"/>
                        </a:ext>
                      </a:extLst>
                    </a:gridCol>
                    <a:gridCol w="1386086">
                      <a:extLst>
                        <a:ext uri="{9D8B030D-6E8A-4147-A177-3AD203B41FA5}">
                          <a16:colId xmlns:a16="http://schemas.microsoft.com/office/drawing/2014/main" val="4082550121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3009789379"/>
                        </a:ext>
                      </a:extLst>
                    </a:gridCol>
                    <a:gridCol w="1656184">
                      <a:extLst>
                        <a:ext uri="{9D8B030D-6E8A-4147-A177-3AD203B41FA5}">
                          <a16:colId xmlns:a16="http://schemas.microsoft.com/office/drawing/2014/main" val="3187020519"/>
                        </a:ext>
                      </a:extLst>
                    </a:gridCol>
                    <a:gridCol w="1345258">
                      <a:extLst>
                        <a:ext uri="{9D8B030D-6E8A-4147-A177-3AD203B41FA5}">
                          <a16:colId xmlns:a16="http://schemas.microsoft.com/office/drawing/2014/main" val="358639612"/>
                        </a:ext>
                      </a:extLst>
                    </a:gridCol>
                    <a:gridCol w="1693826">
                      <a:extLst>
                        <a:ext uri="{9D8B030D-6E8A-4147-A177-3AD203B41FA5}">
                          <a16:colId xmlns:a16="http://schemas.microsoft.com/office/drawing/2014/main" val="2034143842"/>
                        </a:ext>
                      </a:extLst>
                    </a:gridCol>
                  </a:tblGrid>
                  <a:tr h="636318">
                    <a:tc grid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Perturbation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Limitation</a:t>
                          </a:r>
                          <a:endParaRPr lang="zh-CN" altLang="en-US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limiting factor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Linac </a:t>
                          </a:r>
                          <a:r>
                            <a:rPr lang="en-US" altLang="zh-CN" sz="1600" b="1" kern="1200" dirty="0" err="1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simu</a:t>
                          </a:r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. data</a:t>
                          </a:r>
                          <a:endParaRPr lang="zh-CN" altLang="en-US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05841430"/>
                      </a:ext>
                    </a:extLst>
                  </a:tr>
                  <a:tr h="630178"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/>
                            <a:t>Centroid offset</a:t>
                          </a:r>
                          <a:endParaRPr lang="en-US" altLang="zh-CN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1600" b="1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/>
                            <a:t>Transverse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position</a:t>
                          </a:r>
                          <a:endParaRPr lang="zh-CN" altLang="en-US" sz="16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±2.38um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6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oMath>
                          </a14:m>
                          <a:r>
                            <a:rPr lang="en-US" altLang="zh-CN" sz="1600" b="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u="none" strike="noStrike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ε</a:t>
                          </a:r>
                          <a:r>
                            <a:rPr lang="en-US" altLang="zh-CN" sz="1600" u="none" strike="noStrike" kern="1200" baseline="-250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N</a:t>
                          </a:r>
                          <a:endParaRPr lang="zh-CN" altLang="en-US" sz="1600" b="0" kern="1200" baseline="-250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Same level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46905418"/>
                      </a:ext>
                    </a:extLst>
                  </a:tr>
                  <a:tr h="809216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Transverse velocity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</a:rPr>
                            <a:t>Driver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On going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35nrad/69nrad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22366082"/>
                      </a:ext>
                    </a:extLst>
                  </a:tr>
                  <a:tr h="815934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</a:rPr>
                            <a:t>Trailer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24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7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54095862"/>
                      </a:ext>
                    </a:extLst>
                  </a:tr>
                  <a:tr h="368394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Slice jitter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/>
                            <a:t>Transverse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position</a:t>
                          </a:r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</a:rPr>
                            <a:t>Driver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On going</a:t>
                          </a:r>
                          <a:endParaRPr lang="en-US" altLang="zh-CN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dirty="0">
                              <a:solidFill>
                                <a:srgbClr val="FF0000"/>
                              </a:solidFill>
                            </a:rPr>
                            <a:t>Need more studies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13029095"/>
                      </a:ext>
                    </a:extLst>
                  </a:tr>
                  <a:tr h="368394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±3.7um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8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12786768"/>
                      </a:ext>
                    </a:extLst>
                  </a:tr>
                  <a:tr h="368394">
                    <a:tc grid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rgbClr val="C00000"/>
                              </a:solidFill>
                            </a:rPr>
                            <a:t>Beam distance</a:t>
                          </a:r>
                          <a:endParaRPr lang="zh-CN" altLang="en-US" sz="16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1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rgbClr val="C00000"/>
                              </a:solidFill>
                            </a:rPr>
                            <a:t>[-1um, 0.25um]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rgbClr val="C00000"/>
                              </a:solidFill>
                            </a:rPr>
                            <a:t>~3um (10fs)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50968075"/>
                      </a:ext>
                    </a:extLst>
                  </a:tr>
                  <a:tr h="368394">
                    <a:tc grid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Plasma density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±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0.3%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920317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E659820-7991-4E72-9441-21FC8EE347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0872163"/>
                  </p:ext>
                </p:extLst>
              </p:nvPr>
            </p:nvGraphicFramePr>
            <p:xfrm>
              <a:off x="305595" y="1080000"/>
              <a:ext cx="8529625" cy="43652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0159">
                      <a:extLst>
                        <a:ext uri="{9D8B030D-6E8A-4147-A177-3AD203B41FA5}">
                          <a16:colId xmlns:a16="http://schemas.microsoft.com/office/drawing/2014/main" val="1336602151"/>
                        </a:ext>
                      </a:extLst>
                    </a:gridCol>
                    <a:gridCol w="1386086">
                      <a:extLst>
                        <a:ext uri="{9D8B030D-6E8A-4147-A177-3AD203B41FA5}">
                          <a16:colId xmlns:a16="http://schemas.microsoft.com/office/drawing/2014/main" val="4082550121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3009789379"/>
                        </a:ext>
                      </a:extLst>
                    </a:gridCol>
                    <a:gridCol w="1656184">
                      <a:extLst>
                        <a:ext uri="{9D8B030D-6E8A-4147-A177-3AD203B41FA5}">
                          <a16:colId xmlns:a16="http://schemas.microsoft.com/office/drawing/2014/main" val="3187020519"/>
                        </a:ext>
                      </a:extLst>
                    </a:gridCol>
                    <a:gridCol w="1345258">
                      <a:extLst>
                        <a:ext uri="{9D8B030D-6E8A-4147-A177-3AD203B41FA5}">
                          <a16:colId xmlns:a16="http://schemas.microsoft.com/office/drawing/2014/main" val="358639612"/>
                        </a:ext>
                      </a:extLst>
                    </a:gridCol>
                    <a:gridCol w="1693826">
                      <a:extLst>
                        <a:ext uri="{9D8B030D-6E8A-4147-A177-3AD203B41FA5}">
                          <a16:colId xmlns:a16="http://schemas.microsoft.com/office/drawing/2014/main" val="2034143842"/>
                        </a:ext>
                      </a:extLst>
                    </a:gridCol>
                  </a:tblGrid>
                  <a:tr h="636318">
                    <a:tc grid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Perturbation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Limitation</a:t>
                          </a:r>
                          <a:endParaRPr lang="zh-CN" altLang="en-US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limiting factor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Linac </a:t>
                          </a:r>
                          <a:r>
                            <a:rPr lang="en-US" altLang="zh-CN" sz="1600" b="1" kern="1200" dirty="0" err="1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simu</a:t>
                          </a:r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. data</a:t>
                          </a:r>
                          <a:endParaRPr lang="zh-CN" altLang="en-US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05841430"/>
                      </a:ext>
                    </a:extLst>
                  </a:tr>
                  <a:tr h="630178"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/>
                            <a:t>Centroid offset</a:t>
                          </a:r>
                          <a:endParaRPr lang="en-US" altLang="zh-CN" sz="16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1600" b="1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/>
                            <a:t>Transverse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position</a:t>
                          </a:r>
                          <a:endParaRPr lang="zh-CN" altLang="en-US" sz="16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±2.38um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408145" t="-102913" r="-127602" b="-5038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Same level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46905418"/>
                      </a:ext>
                    </a:extLst>
                  </a:tr>
                  <a:tr h="809216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Transverse velocity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</a:rPr>
                            <a:t>Driver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On going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35nrad/69nrad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22366082"/>
                      </a:ext>
                    </a:extLst>
                  </a:tr>
                  <a:tr h="815934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</a:rPr>
                            <a:t>Trailer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240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7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54095862"/>
                      </a:ext>
                    </a:extLst>
                  </a:tr>
                  <a:tr h="368394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Slice jitter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/>
                            <a:t>Transverse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position</a:t>
                          </a:r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</a:rPr>
                            <a:t>Driver</a:t>
                          </a:r>
                          <a:endParaRPr lang="zh-CN" altLang="en-US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On going</a:t>
                          </a:r>
                          <a:endParaRPr lang="en-US" altLang="zh-CN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0" dirty="0">
                              <a:solidFill>
                                <a:srgbClr val="FF0000"/>
                              </a:solidFill>
                            </a:rPr>
                            <a:t>Need more studies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13029095"/>
                      </a:ext>
                    </a:extLst>
                  </a:tr>
                  <a:tr h="368394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±3.7um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8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12786768"/>
                      </a:ext>
                    </a:extLst>
                  </a:tr>
                  <a:tr h="368394">
                    <a:tc grid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rgbClr val="C00000"/>
                              </a:solidFill>
                            </a:rPr>
                            <a:t>Beam distance</a:t>
                          </a:r>
                          <a:endParaRPr lang="zh-CN" altLang="en-US" sz="16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1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rgbClr val="C00000"/>
                              </a:solidFill>
                            </a:rPr>
                            <a:t>[-1um, 0.25um]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solidFill>
                                <a:srgbClr val="C00000"/>
                              </a:solidFill>
                            </a:rPr>
                            <a:t>~3um (10fs)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50968075"/>
                      </a:ext>
                    </a:extLst>
                  </a:tr>
                  <a:tr h="368394">
                    <a:tc grid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Plasma density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±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</a:rPr>
                            <a:t>0.3%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16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16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9203175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54B4233D-C538-43C8-8C3E-2F97733A50F0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24</a:t>
            </a:fld>
            <a:endParaRPr lang="zh-CN" altLang="en-US" sz="14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8C6736B-367B-4E0D-8D4A-A12394A2E5DF}"/>
              </a:ext>
            </a:extLst>
          </p:cNvPr>
          <p:cNvSpPr txBox="1"/>
          <p:nvPr/>
        </p:nvSpPr>
        <p:spPr>
          <a:xfrm>
            <a:off x="609599" y="321556"/>
            <a:ext cx="857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基于理想方案的误差容忍度分析</a:t>
            </a:r>
          </a:p>
        </p:txBody>
      </p:sp>
    </p:spTree>
    <p:extLst>
      <p:ext uri="{BB962C8B-B14F-4D97-AF65-F5344CB8AC3E}">
        <p14:creationId xmlns:p14="http://schemas.microsoft.com/office/powerpoint/2010/main" val="271998957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509588" y="-228600"/>
            <a:ext cx="8134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333399"/>
                </a:solidFill>
                <a:latin typeface="Tahoma" panose="020B0604030504040204" pitchFamily="34" charset="0"/>
                <a:ea typeface="楷体_GB2312" pitchFamily="49" charset="-122"/>
              </a:rPr>
              <a:t>Outlines</a:t>
            </a:r>
            <a:endParaRPr lang="zh-CN" altLang="en-US" sz="4400" dirty="0">
              <a:solidFill>
                <a:srgbClr val="333399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1230136" y="1196752"/>
            <a:ext cx="6696744" cy="4114800"/>
          </a:xfrm>
          <a:prstGeom prst="rect">
            <a:avLst/>
          </a:prstGeom>
        </p:spPr>
        <p:txBody>
          <a:bodyPr lIns="92075" tIns="46038" rIns="92075" bIns="46038"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rgbClr val="787878"/>
              </a:buClr>
            </a:pPr>
            <a:r>
              <a:rPr lang="zh-CN" altLang="en-US" b="1" dirty="0">
                <a:solidFill>
                  <a:srgbClr val="787878"/>
                </a:solidFill>
              </a:rPr>
              <a:t>个人情况简介</a:t>
            </a:r>
            <a:endParaRPr lang="en-US" altLang="zh-CN" b="1" dirty="0">
              <a:solidFill>
                <a:srgbClr val="787878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</a:rPr>
              <a:t>2019.9-2020.11</a:t>
            </a:r>
            <a:r>
              <a:rPr lang="zh-CN" altLang="en-US" b="1" dirty="0">
                <a:solidFill>
                  <a:srgbClr val="C00000"/>
                </a:solidFill>
              </a:rPr>
              <a:t>主要工作进展</a:t>
            </a:r>
            <a:endParaRPr lang="en-US" altLang="zh-CN" b="1" dirty="0">
              <a:solidFill>
                <a:srgbClr val="C0000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87878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87878"/>
                </a:solidFill>
              </a:rPr>
              <a:t>CPI</a:t>
            </a:r>
            <a:r>
              <a:rPr lang="zh-CN" altLang="en-US" sz="2400" b="1" dirty="0">
                <a:solidFill>
                  <a:srgbClr val="787878"/>
                </a:solidFill>
              </a:rPr>
              <a:t>概念设计</a:t>
            </a:r>
            <a:r>
              <a:rPr lang="en-US" altLang="zh-CN" sz="2400" b="1" dirty="0">
                <a:solidFill>
                  <a:srgbClr val="787878"/>
                </a:solidFill>
              </a:rPr>
              <a:t>V2.0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87878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87878"/>
                </a:solidFill>
              </a:rPr>
              <a:t>CPI</a:t>
            </a:r>
            <a:r>
              <a:rPr lang="zh-CN" altLang="en-US" sz="2400" b="1" dirty="0">
                <a:solidFill>
                  <a:srgbClr val="787878"/>
                </a:solidFill>
              </a:rPr>
              <a:t>高变压比电子加速研究</a:t>
            </a:r>
            <a:endParaRPr lang="en-US" altLang="zh-CN" sz="2400" b="1" dirty="0">
              <a:solidFill>
                <a:srgbClr val="787878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</a:rPr>
              <a:t>CPI</a:t>
            </a:r>
            <a:r>
              <a:rPr lang="zh-CN" altLang="en-US" sz="2400" b="1" dirty="0">
                <a:solidFill>
                  <a:srgbClr val="C00000"/>
                </a:solidFill>
              </a:rPr>
              <a:t>正电子加速机制探索</a:t>
            </a:r>
            <a:endParaRPr lang="en-US" altLang="zh-CN" sz="2400" b="1" dirty="0">
              <a:solidFill>
                <a:srgbClr val="C0000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plasma dechirper</a:t>
            </a:r>
            <a:r>
              <a:rPr lang="zh-CN" altLang="en-US" sz="2400" b="1" dirty="0">
                <a:solidFill>
                  <a:srgbClr val="7030A0"/>
                </a:solidFill>
              </a:rPr>
              <a:t>实验研究</a:t>
            </a:r>
            <a:endParaRPr lang="en-US" altLang="zh-CN" sz="2400" b="1" dirty="0">
              <a:solidFill>
                <a:srgbClr val="7030A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LPA</a:t>
            </a:r>
            <a:r>
              <a:rPr lang="zh-CN" altLang="en-US" sz="2400" b="1" dirty="0">
                <a:solidFill>
                  <a:srgbClr val="7030A0"/>
                </a:solidFill>
              </a:rPr>
              <a:t>相关工作进展</a:t>
            </a:r>
            <a:endParaRPr lang="en-US" altLang="zh-CN" sz="2800" b="1" dirty="0">
              <a:solidFill>
                <a:srgbClr val="262673"/>
              </a:solidFill>
            </a:endParaRPr>
          </a:p>
          <a:p>
            <a:pPr eaLnBrk="1" hangingPunct="1">
              <a:spcBef>
                <a:spcPts val="18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</a:pPr>
            <a:r>
              <a:rPr lang="zh-CN" altLang="en-US" b="1" dirty="0">
                <a:solidFill>
                  <a:srgbClr val="262673"/>
                </a:solidFill>
              </a:rPr>
              <a:t>小结与成果汇总</a:t>
            </a:r>
            <a:endParaRPr lang="en-US" altLang="zh-CN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1625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325DBB4-1C3A-485C-A4C2-62978E4EE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3744416" cy="2808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C2BC94-8CD7-406A-B02D-4BE692A932AB}"/>
              </a:ext>
            </a:extLst>
          </p:cNvPr>
          <p:cNvSpPr txBox="1">
            <a:spLocks noChangeArrowheads="1"/>
          </p:cNvSpPr>
          <p:nvPr/>
        </p:nvSpPr>
        <p:spPr>
          <a:xfrm>
            <a:off x="755576" y="3717033"/>
            <a:ext cx="3168352" cy="259228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A50021"/>
              </a:buClr>
            </a:pP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High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efficiency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60%</a:t>
            </a: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A50021"/>
              </a:buClr>
            </a:pP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Low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energy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spread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~0.5%</a:t>
            </a: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A50021"/>
              </a:buClr>
            </a:pP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Small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emittance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growth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lang="en-US" altLang="zh-CN" sz="1600" b="1" kern="0" dirty="0">
              <a:solidFill>
                <a:srgbClr val="C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ts val="1200"/>
              </a:spcBef>
              <a:spcAft>
                <a:spcPts val="0"/>
              </a:spcAft>
              <a:buClrTx/>
            </a:pPr>
            <a:r>
              <a:rPr lang="zh-CN" altLang="en-US" sz="1600" b="1" kern="0" dirty="0">
                <a:latin typeface="Times New Roman" pitchFamily="18" charset="0"/>
              </a:rPr>
              <a:t>两束电子和</a:t>
            </a:r>
            <a:r>
              <a:rPr lang="en-US" altLang="zh-CN" sz="1600" b="1" kern="0" dirty="0">
                <a:latin typeface="Times New Roman" pitchFamily="18" charset="0"/>
              </a:rPr>
              <a:t>hollow channel</a:t>
            </a:r>
            <a:r>
              <a:rPr lang="zh-CN" altLang="en-US" sz="1600" b="1" kern="0" dirty="0">
                <a:latin typeface="Times New Roman" pitchFamily="18" charset="0"/>
              </a:rPr>
              <a:t>要求严格同轴，实现难度较大</a:t>
            </a:r>
            <a:endParaRPr lang="en-US" altLang="zh-CN" sz="1600" b="1" kern="0" dirty="0">
              <a:latin typeface="Times New Roman" pitchFamily="18" charset="0"/>
            </a:endParaRPr>
          </a:p>
        </p:txBody>
      </p:sp>
      <p:pic>
        <p:nvPicPr>
          <p:cNvPr id="4" name="offset-0.1um">
            <a:hlinkClick r:id="" action="ppaction://media"/>
            <a:extLst>
              <a:ext uri="{FF2B5EF4-FFF2-40B4-BE49-F238E27FC236}">
                <a16:creationId xmlns:a16="http://schemas.microsoft.com/office/drawing/2014/main" id="{AE93E29F-FDBF-4F60-A129-C9FDDA3B52E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1022716"/>
            <a:ext cx="4248472" cy="2655295"/>
          </a:xfrm>
          <a:prstGeom prst="rect">
            <a:avLst/>
          </a:prstGeom>
        </p:spPr>
      </p:pic>
      <p:pic>
        <p:nvPicPr>
          <p:cNvPr id="5" name="asymmetric-0.1um">
            <a:hlinkClick r:id="" action="ppaction://media"/>
            <a:extLst>
              <a:ext uri="{FF2B5EF4-FFF2-40B4-BE49-F238E27FC236}">
                <a16:creationId xmlns:a16="http://schemas.microsoft.com/office/drawing/2014/main" id="{092324FE-3833-4057-8AF2-AE79D9E28FD9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0" y="3654025"/>
            <a:ext cx="4248472" cy="265529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8614B21-4E46-42AE-9A36-044494F50EDD}"/>
              </a:ext>
            </a:extLst>
          </p:cNvPr>
          <p:cNvSpPr txBox="1"/>
          <p:nvPr/>
        </p:nvSpPr>
        <p:spPr>
          <a:xfrm>
            <a:off x="609599" y="321556"/>
            <a:ext cx="857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CDR method </a:t>
            </a:r>
            <a:r>
              <a:rPr lang="en-US" altLang="zh-CN" dirty="0">
                <a:sym typeface="Wingdings" panose="05000000000000000000" pitchFamily="2" charset="2"/>
              </a:rPr>
              <a:t> asymmetry beam</a:t>
            </a:r>
            <a:endParaRPr lang="zh-CN" altLang="en-US" dirty="0"/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18C67AEC-471C-41D3-9F84-06B1B0592C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28497"/>
              </p:ext>
            </p:extLst>
          </p:nvPr>
        </p:nvGraphicFramePr>
        <p:xfrm>
          <a:off x="7452320" y="1340768"/>
          <a:ext cx="1112837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" name="Equation" r:id="rId10" imgW="876240" imgH="241200" progId="Equation.DSMT4">
                  <p:embed/>
                </p:oleObj>
              </mc:Choice>
              <mc:Fallback>
                <p:oleObj name="Equation" r:id="rId10" imgW="876240" imgH="241200" progId="Equation.DSMT4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5C3257C8-3CD5-4ABD-BAAB-859D8DAD46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452320" y="1340768"/>
                        <a:ext cx="1112837" cy="306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762BF5D0-B03C-43C0-BFA2-5AE2432777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259367"/>
              </p:ext>
            </p:extLst>
          </p:nvPr>
        </p:nvGraphicFramePr>
        <p:xfrm>
          <a:off x="7848296" y="4050309"/>
          <a:ext cx="1112837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Equation" r:id="rId12" imgW="876240" imgH="241200" progId="Equation.DSMT4">
                  <p:embed/>
                </p:oleObj>
              </mc:Choice>
              <mc:Fallback>
                <p:oleObj name="Equation" r:id="rId12" imgW="876240" imgH="241200" progId="Equation.DSMT4">
                  <p:embed/>
                  <p:pic>
                    <p:nvPicPr>
                      <p:cNvPr id="20" name="对象 19">
                        <a:extLst>
                          <a:ext uri="{FF2B5EF4-FFF2-40B4-BE49-F238E27FC236}">
                            <a16:creationId xmlns:a16="http://schemas.microsoft.com/office/drawing/2014/main" id="{D2A8F531-FEA2-46A7-8316-9D5CF88FA1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48296" y="4050309"/>
                        <a:ext cx="1112837" cy="306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0C0649D3-5DCC-4022-A867-274B4F0D23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935136"/>
              </p:ext>
            </p:extLst>
          </p:nvPr>
        </p:nvGraphicFramePr>
        <p:xfrm>
          <a:off x="5508104" y="4058717"/>
          <a:ext cx="919162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name="Equation" r:id="rId13" imgW="723600" imgH="228600" progId="Equation.DSMT4">
                  <p:embed/>
                </p:oleObj>
              </mc:Choice>
              <mc:Fallback>
                <p:oleObj name="Equation" r:id="rId13" imgW="723600" imgH="228600" progId="Equation.DSMT4">
                  <p:embed/>
                  <p:pic>
                    <p:nvPicPr>
                      <p:cNvPr id="22" name="对象 21">
                        <a:extLst>
                          <a:ext uri="{FF2B5EF4-FFF2-40B4-BE49-F238E27FC236}">
                            <a16:creationId xmlns:a16="http://schemas.microsoft.com/office/drawing/2014/main" id="{E1C07DB6-A0EA-4F39-9F15-203F09E218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08104" y="4058717"/>
                        <a:ext cx="919162" cy="290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91880D12-7BFC-420A-8A34-E67778F982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424166"/>
              </p:ext>
            </p:extLst>
          </p:nvPr>
        </p:nvGraphicFramePr>
        <p:xfrm>
          <a:off x="6720954" y="4058717"/>
          <a:ext cx="903287" cy="30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Equation" r:id="rId15" imgW="711000" imgH="241200" progId="Equation.DSMT4">
                  <p:embed/>
                </p:oleObj>
              </mc:Choice>
              <mc:Fallback>
                <p:oleObj name="Equation" r:id="rId15" imgW="711000" imgH="241200" progId="Equation.DSMT4">
                  <p:embed/>
                  <p:pic>
                    <p:nvPicPr>
                      <p:cNvPr id="24" name="对象 23">
                        <a:extLst>
                          <a:ext uri="{FF2B5EF4-FFF2-40B4-BE49-F238E27FC236}">
                            <a16:creationId xmlns:a16="http://schemas.microsoft.com/office/drawing/2014/main" id="{4125B863-4875-48E4-BAD0-0E25B8B963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720954" y="4058717"/>
                        <a:ext cx="903287" cy="306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灯片编号占位符 1">
            <a:extLst>
              <a:ext uri="{FF2B5EF4-FFF2-40B4-BE49-F238E27FC236}">
                <a16:creationId xmlns:a16="http://schemas.microsoft.com/office/drawing/2014/main" id="{B0769D71-9605-41AA-A5D2-3644960453A7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26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93294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am_loading">
            <a:hlinkClick r:id="" action="ppaction://media"/>
            <a:extLst>
              <a:ext uri="{FF2B5EF4-FFF2-40B4-BE49-F238E27FC236}">
                <a16:creationId xmlns:a16="http://schemas.microsoft.com/office/drawing/2014/main" id="{5B184F95-A86F-4CAF-AAAB-92BD5DF53E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632" y="1052736"/>
            <a:ext cx="7604045" cy="47525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EA8BE93-8FC5-4A73-9594-A1F61E866C10}"/>
              </a:ext>
            </a:extLst>
          </p:cNvPr>
          <p:cNvSpPr txBox="1"/>
          <p:nvPr/>
        </p:nvSpPr>
        <p:spPr>
          <a:xfrm>
            <a:off x="609599" y="321556"/>
            <a:ext cx="857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正电子加速</a:t>
            </a:r>
            <a:r>
              <a:rPr lang="en-US" altLang="zh-CN" dirty="0"/>
              <a:t>baseline</a:t>
            </a:r>
            <a:r>
              <a:rPr lang="zh-CN" altLang="en-US" dirty="0"/>
              <a:t>方案</a:t>
            </a:r>
            <a:r>
              <a:rPr lang="en-US" altLang="zh-CN" dirty="0"/>
              <a:t>V2.0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00B4780-5CD1-4A19-95AA-CF8A4419486B}"/>
              </a:ext>
            </a:extLst>
          </p:cNvPr>
          <p:cNvSpPr txBox="1"/>
          <p:nvPr/>
        </p:nvSpPr>
        <p:spPr>
          <a:xfrm>
            <a:off x="2411760" y="5733256"/>
            <a:ext cx="6492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Gradient~5GV/m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Efficiency &gt;30%, Energy Spread~1.5%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AB7FACD-D737-4B4B-B164-F4BABE4FB3CE}"/>
              </a:ext>
            </a:extLst>
          </p:cNvPr>
          <p:cNvSpPr/>
          <p:nvPr/>
        </p:nvSpPr>
        <p:spPr>
          <a:xfrm>
            <a:off x="107503" y="6186209"/>
            <a:ext cx="41764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0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Simulation performed by Dr. S. Y. Zhou and Prof. W. Lu (2020)</a:t>
            </a:r>
            <a:endParaRPr lang="zh-CN" altLang="en-US" sz="1000" b="1" dirty="0"/>
          </a:p>
        </p:txBody>
      </p:sp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D89D8B41-B853-494B-BD39-8BD963DCA262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27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55215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8713B54-EA0F-40F2-997F-E7F1D99100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5"/>
          <a:stretch/>
        </p:blipFill>
        <p:spPr>
          <a:xfrm>
            <a:off x="395984" y="1916832"/>
            <a:ext cx="4032000" cy="2174895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925F409-AEF1-4A03-BD24-27492D32186A}"/>
              </a:ext>
            </a:extLst>
          </p:cNvPr>
          <p:cNvGrpSpPr/>
          <p:nvPr/>
        </p:nvGrpSpPr>
        <p:grpSpPr>
          <a:xfrm>
            <a:off x="827783" y="1200457"/>
            <a:ext cx="2767079" cy="523220"/>
            <a:chOff x="7084265" y="1328063"/>
            <a:chExt cx="2767079" cy="523220"/>
          </a:xfrm>
        </p:grpSpPr>
        <p:graphicFrame>
          <p:nvGraphicFramePr>
            <p:cNvPr id="4" name="对象 3">
              <a:extLst>
                <a:ext uri="{FF2B5EF4-FFF2-40B4-BE49-F238E27FC236}">
                  <a16:creationId xmlns:a16="http://schemas.microsoft.com/office/drawing/2014/main" id="{7C8C83C4-8E59-48E4-A6D3-E2048699136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3984286"/>
                </p:ext>
              </p:extLst>
            </p:nvPr>
          </p:nvGraphicFramePr>
          <p:xfrm>
            <a:off x="7084265" y="1391256"/>
            <a:ext cx="2676525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7" name="Equation" r:id="rId6" imgW="2679480" imgH="431640" progId="Equation.DSMT4">
                    <p:embed/>
                  </p:oleObj>
                </mc:Choice>
                <mc:Fallback>
                  <p:oleObj name="Equation" r:id="rId6" imgW="2679480" imgH="431640" progId="Equation.DSMT4">
                    <p:embed/>
                    <p:pic>
                      <p:nvPicPr>
                        <p:cNvPr id="7" name="对象 6">
                          <a:extLst>
                            <a:ext uri="{FF2B5EF4-FFF2-40B4-BE49-F238E27FC236}">
                              <a16:creationId xmlns:a16="http://schemas.microsoft.com/office/drawing/2014/main" id="{009A0852-2774-4781-8A27-C9B3CA5CC5E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84265" y="1391256"/>
                          <a:ext cx="2676525" cy="428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BE15E20C-4FA1-4356-93A8-B9B0376CEF5A}"/>
                </a:ext>
              </a:extLst>
            </p:cNvPr>
            <p:cNvSpPr/>
            <p:nvPr/>
          </p:nvSpPr>
          <p:spPr>
            <a:xfrm>
              <a:off x="8512081" y="1328063"/>
              <a:ext cx="1339263" cy="52322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25D552E3-9CA6-4546-A946-488CF8429D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13695"/>
          <a:stretch/>
        </p:blipFill>
        <p:spPr>
          <a:xfrm>
            <a:off x="823168" y="3851074"/>
            <a:ext cx="3604816" cy="2174895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9F3F54AD-2DDF-4426-8C37-7F0C5D7760DC}"/>
              </a:ext>
            </a:extLst>
          </p:cNvPr>
          <p:cNvSpPr/>
          <p:nvPr/>
        </p:nvSpPr>
        <p:spPr>
          <a:xfrm>
            <a:off x="1814115" y="4368989"/>
            <a:ext cx="172529" cy="336431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ositron-acc">
            <a:hlinkClick r:id="" action="ppaction://media"/>
            <a:extLst>
              <a:ext uri="{FF2B5EF4-FFF2-40B4-BE49-F238E27FC236}">
                <a16:creationId xmlns:a16="http://schemas.microsoft.com/office/drawing/2014/main" id="{31500D94-839C-498D-9F4D-A3DAE9BE9AC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11959" y="1012366"/>
            <a:ext cx="5328593" cy="319715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065232B-BF44-4177-B395-5508FF99A52A}"/>
              </a:ext>
            </a:extLst>
          </p:cNvPr>
          <p:cNvSpPr/>
          <p:nvPr/>
        </p:nvSpPr>
        <p:spPr>
          <a:xfrm>
            <a:off x="7632053" y="1052736"/>
            <a:ext cx="1836490" cy="3168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19017CE-3961-4DA7-86F4-AFAB2F41F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97" y="4065336"/>
            <a:ext cx="2799956" cy="209996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8C719A0-D294-4045-BC7E-63E5F27BF6D7}"/>
              </a:ext>
            </a:extLst>
          </p:cNvPr>
          <p:cNvSpPr txBox="1"/>
          <p:nvPr/>
        </p:nvSpPr>
        <p:spPr>
          <a:xfrm>
            <a:off x="609599" y="321556"/>
            <a:ext cx="857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均匀等离子体中的正电子加速（另一种新方法）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4B8B4F0-995D-4606-B3BC-F5A2AFFE0C5E}"/>
              </a:ext>
            </a:extLst>
          </p:cNvPr>
          <p:cNvSpPr txBox="1"/>
          <p:nvPr/>
        </p:nvSpPr>
        <p:spPr>
          <a:xfrm>
            <a:off x="1245862" y="6093296"/>
            <a:ext cx="6643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Efficiency ~22%, Energy Spread~1.6% (not well optimized)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灯片编号占位符 1">
            <a:extLst>
              <a:ext uri="{FF2B5EF4-FFF2-40B4-BE49-F238E27FC236}">
                <a16:creationId xmlns:a16="http://schemas.microsoft.com/office/drawing/2014/main" id="{37978136-E3E4-40D7-8CED-81466A314382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28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862594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509588" y="-228600"/>
            <a:ext cx="8134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333399"/>
                </a:solidFill>
                <a:latin typeface="Tahoma" panose="020B0604030504040204" pitchFamily="34" charset="0"/>
                <a:ea typeface="楷体_GB2312" pitchFamily="49" charset="-122"/>
              </a:rPr>
              <a:t>Outlines</a:t>
            </a:r>
            <a:endParaRPr lang="zh-CN" altLang="en-US" sz="4400" dirty="0">
              <a:solidFill>
                <a:srgbClr val="333399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1230136" y="1196752"/>
            <a:ext cx="6696744" cy="4114800"/>
          </a:xfrm>
          <a:prstGeom prst="rect">
            <a:avLst/>
          </a:prstGeom>
        </p:spPr>
        <p:txBody>
          <a:bodyPr lIns="92075" tIns="46038" rIns="92075" bIns="46038"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rgbClr val="787878"/>
              </a:buClr>
            </a:pPr>
            <a:r>
              <a:rPr lang="zh-CN" altLang="en-US" b="1" dirty="0">
                <a:solidFill>
                  <a:srgbClr val="787878"/>
                </a:solidFill>
              </a:rPr>
              <a:t>个人情况简介</a:t>
            </a:r>
            <a:endParaRPr lang="en-US" altLang="zh-CN" b="1" dirty="0">
              <a:solidFill>
                <a:srgbClr val="787878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</a:rPr>
              <a:t>2019.9-2020.11</a:t>
            </a:r>
            <a:r>
              <a:rPr lang="zh-CN" altLang="en-US" b="1" dirty="0">
                <a:solidFill>
                  <a:srgbClr val="C00000"/>
                </a:solidFill>
              </a:rPr>
              <a:t>主要工作进展</a:t>
            </a:r>
            <a:endParaRPr lang="en-US" altLang="zh-CN" b="1" dirty="0">
              <a:solidFill>
                <a:srgbClr val="C0000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87878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87878"/>
                </a:solidFill>
              </a:rPr>
              <a:t>CPI</a:t>
            </a:r>
            <a:r>
              <a:rPr lang="zh-CN" altLang="en-US" sz="2400" b="1" dirty="0">
                <a:solidFill>
                  <a:srgbClr val="787878"/>
                </a:solidFill>
              </a:rPr>
              <a:t>概念设计</a:t>
            </a:r>
            <a:r>
              <a:rPr lang="en-US" altLang="zh-CN" sz="2400" b="1" dirty="0">
                <a:solidFill>
                  <a:srgbClr val="787878"/>
                </a:solidFill>
              </a:rPr>
              <a:t>V2.0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87878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87878"/>
                </a:solidFill>
              </a:rPr>
              <a:t>CPI</a:t>
            </a:r>
            <a:r>
              <a:rPr lang="zh-CN" altLang="en-US" sz="2400" b="1" dirty="0">
                <a:solidFill>
                  <a:srgbClr val="787878"/>
                </a:solidFill>
              </a:rPr>
              <a:t>高变压比电子加速研究</a:t>
            </a:r>
            <a:endParaRPr lang="en-US" altLang="zh-CN" sz="2400" b="1" dirty="0">
              <a:solidFill>
                <a:srgbClr val="787878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87878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87878"/>
                </a:solidFill>
              </a:rPr>
              <a:t>CPI</a:t>
            </a:r>
            <a:r>
              <a:rPr lang="zh-CN" altLang="en-US" sz="2400" b="1" dirty="0">
                <a:solidFill>
                  <a:srgbClr val="787878"/>
                </a:solidFill>
              </a:rPr>
              <a:t>正电子加速机制探索</a:t>
            </a:r>
            <a:endParaRPr lang="en-US" altLang="zh-CN" sz="2400" b="1" dirty="0">
              <a:solidFill>
                <a:srgbClr val="787878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</a:rPr>
              <a:t>plasma dechirper</a:t>
            </a:r>
            <a:r>
              <a:rPr lang="zh-CN" altLang="en-US" sz="2400" b="1" dirty="0">
                <a:solidFill>
                  <a:srgbClr val="C00000"/>
                </a:solidFill>
              </a:rPr>
              <a:t>实验研究</a:t>
            </a:r>
            <a:endParaRPr lang="en-US" altLang="zh-CN" sz="2400" b="1" dirty="0">
              <a:solidFill>
                <a:srgbClr val="C0000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LPA</a:t>
            </a:r>
            <a:r>
              <a:rPr lang="zh-CN" altLang="en-US" sz="2400" b="1" dirty="0">
                <a:solidFill>
                  <a:srgbClr val="7030A0"/>
                </a:solidFill>
              </a:rPr>
              <a:t>相关工作进展</a:t>
            </a:r>
            <a:endParaRPr lang="en-US" altLang="zh-CN" sz="2800" b="1" dirty="0">
              <a:solidFill>
                <a:srgbClr val="262673"/>
              </a:solidFill>
            </a:endParaRPr>
          </a:p>
          <a:p>
            <a:pPr eaLnBrk="1" hangingPunct="1">
              <a:spcBef>
                <a:spcPts val="18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</a:pPr>
            <a:r>
              <a:rPr lang="zh-CN" altLang="en-US" b="1" dirty="0">
                <a:solidFill>
                  <a:srgbClr val="262673"/>
                </a:solidFill>
              </a:rPr>
              <a:t>小结与成果汇总</a:t>
            </a:r>
            <a:endParaRPr lang="en-US" altLang="zh-CN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8704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509588" y="-228600"/>
            <a:ext cx="8134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333399"/>
                </a:solidFill>
                <a:latin typeface="Tahoma" panose="020B0604030504040204" pitchFamily="34" charset="0"/>
                <a:ea typeface="楷体_GB2312" pitchFamily="49" charset="-122"/>
              </a:rPr>
              <a:t>Outlines</a:t>
            </a:r>
            <a:endParaRPr lang="zh-CN" altLang="en-US" sz="4400" dirty="0">
              <a:solidFill>
                <a:srgbClr val="333399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1230136" y="1196752"/>
            <a:ext cx="6696744" cy="4114800"/>
          </a:xfrm>
          <a:prstGeom prst="rect">
            <a:avLst/>
          </a:prstGeom>
        </p:spPr>
        <p:txBody>
          <a:bodyPr lIns="92075" tIns="46038" rIns="92075" bIns="46038"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</a:pPr>
            <a:r>
              <a:rPr lang="zh-CN" altLang="en-US" b="1" dirty="0">
                <a:solidFill>
                  <a:srgbClr val="C00000"/>
                </a:solidFill>
              </a:rPr>
              <a:t>个人情况简介</a:t>
            </a:r>
            <a:endParaRPr lang="en-US" altLang="zh-CN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0"/>
              </a:spcAft>
              <a:buClr>
                <a:srgbClr val="262673"/>
              </a:buClr>
            </a:pPr>
            <a:r>
              <a:rPr lang="en-US" altLang="zh-CN" b="1" dirty="0">
                <a:solidFill>
                  <a:srgbClr val="262673"/>
                </a:solidFill>
              </a:rPr>
              <a:t>2019.9-2020.11</a:t>
            </a:r>
            <a:r>
              <a:rPr lang="zh-CN" altLang="en-US" b="1" dirty="0">
                <a:solidFill>
                  <a:srgbClr val="262673"/>
                </a:solidFill>
              </a:rPr>
              <a:t>主要工作进展</a:t>
            </a:r>
            <a:endParaRPr lang="en-US" altLang="zh-CN" b="1" dirty="0">
              <a:solidFill>
                <a:srgbClr val="262673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CPI</a:t>
            </a:r>
            <a:r>
              <a:rPr lang="zh-CN" altLang="en-US" sz="2400" b="1" dirty="0">
                <a:solidFill>
                  <a:srgbClr val="7030A0"/>
                </a:solidFill>
              </a:rPr>
              <a:t>概念设计</a:t>
            </a:r>
            <a:r>
              <a:rPr lang="en-US" altLang="zh-CN" sz="2400" b="1" dirty="0">
                <a:solidFill>
                  <a:srgbClr val="7030A0"/>
                </a:solidFill>
              </a:rPr>
              <a:t>V2.0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CPI</a:t>
            </a:r>
            <a:r>
              <a:rPr lang="zh-CN" altLang="en-US" sz="2400" b="1" dirty="0">
                <a:solidFill>
                  <a:srgbClr val="7030A0"/>
                </a:solidFill>
              </a:rPr>
              <a:t>高变压比电子加速研究</a:t>
            </a:r>
            <a:endParaRPr lang="en-US" altLang="zh-CN" sz="2400" b="1" dirty="0">
              <a:solidFill>
                <a:srgbClr val="7030A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CPI</a:t>
            </a:r>
            <a:r>
              <a:rPr lang="zh-CN" altLang="en-US" sz="2400" b="1" dirty="0">
                <a:solidFill>
                  <a:srgbClr val="7030A0"/>
                </a:solidFill>
              </a:rPr>
              <a:t>正电子加速机制探索</a:t>
            </a:r>
            <a:endParaRPr lang="en-US" altLang="zh-CN" sz="2400" b="1" dirty="0">
              <a:solidFill>
                <a:srgbClr val="7030A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plasma dechirper</a:t>
            </a:r>
            <a:r>
              <a:rPr lang="zh-CN" altLang="en-US" sz="2400" b="1" dirty="0">
                <a:solidFill>
                  <a:srgbClr val="7030A0"/>
                </a:solidFill>
              </a:rPr>
              <a:t>实验研究</a:t>
            </a:r>
            <a:endParaRPr lang="en-US" altLang="zh-CN" sz="2400" b="1" dirty="0">
              <a:solidFill>
                <a:srgbClr val="7030A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LPA</a:t>
            </a:r>
            <a:r>
              <a:rPr lang="zh-CN" altLang="en-US" sz="2400" b="1" dirty="0">
                <a:solidFill>
                  <a:srgbClr val="7030A0"/>
                </a:solidFill>
              </a:rPr>
              <a:t>相关工作进展</a:t>
            </a:r>
            <a:endParaRPr lang="en-US" altLang="zh-CN" sz="2800" b="1" dirty="0">
              <a:solidFill>
                <a:srgbClr val="262673"/>
              </a:solidFill>
            </a:endParaRPr>
          </a:p>
          <a:p>
            <a:pPr eaLnBrk="1" hangingPunct="1">
              <a:spcBef>
                <a:spcPts val="18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</a:pPr>
            <a:r>
              <a:rPr lang="zh-CN" altLang="en-US" b="1" dirty="0">
                <a:solidFill>
                  <a:srgbClr val="262673"/>
                </a:solidFill>
              </a:rPr>
              <a:t>小结与成果汇总</a:t>
            </a:r>
            <a:endParaRPr lang="en-US" altLang="zh-CN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2528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6">
            <a:extLst>
              <a:ext uri="{FF2B5EF4-FFF2-40B4-BE49-F238E27FC236}">
                <a16:creationId xmlns:a16="http://schemas.microsoft.com/office/drawing/2014/main" id="{2ECAD6DB-843E-469C-8961-55118E3A9493}"/>
              </a:ext>
            </a:extLst>
          </p:cNvPr>
          <p:cNvGrpSpPr/>
          <p:nvPr/>
        </p:nvGrpSpPr>
        <p:grpSpPr>
          <a:xfrm>
            <a:off x="128920" y="3465953"/>
            <a:ext cx="4965700" cy="2520000"/>
            <a:chOff x="1208741" y="1789210"/>
            <a:chExt cx="6947950" cy="4548672"/>
          </a:xfrm>
        </p:grpSpPr>
        <p:pic>
          <p:nvPicPr>
            <p:cNvPr id="3" name="图片 2" descr="IMG_2835.jpg">
              <a:extLst>
                <a:ext uri="{FF2B5EF4-FFF2-40B4-BE49-F238E27FC236}">
                  <a16:creationId xmlns:a16="http://schemas.microsoft.com/office/drawing/2014/main" id="{78A0A8B1-BCF2-4EC5-974F-061EE18A9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283515" y="1789210"/>
              <a:ext cx="6823009" cy="4548672"/>
            </a:xfrm>
            <a:prstGeom prst="rect">
              <a:avLst/>
            </a:prstGeom>
          </p:spPr>
        </p:pic>
        <p:sp>
          <p:nvSpPr>
            <p:cNvPr id="4" name="TextBox 7">
              <a:extLst>
                <a:ext uri="{FF2B5EF4-FFF2-40B4-BE49-F238E27FC236}">
                  <a16:creationId xmlns:a16="http://schemas.microsoft.com/office/drawing/2014/main" id="{FCD0DE7B-2960-4331-8B3F-39E2E487B012}"/>
                </a:ext>
              </a:extLst>
            </p:cNvPr>
            <p:cNvSpPr txBox="1"/>
            <p:nvPr/>
          </p:nvSpPr>
          <p:spPr>
            <a:xfrm rot="1699761">
              <a:off x="3869444" y="4762632"/>
              <a:ext cx="2659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Interaction </a:t>
              </a:r>
            </a:p>
            <a:p>
              <a:r>
                <a:rPr lang="en-US" altLang="zh-CN" dirty="0">
                  <a:solidFill>
                    <a:schemeClr val="bg1"/>
                  </a:solidFill>
                </a:rPr>
                <a:t>chamber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D4F6DE16-C02A-4ACD-A5D6-55462823822C}"/>
                </a:ext>
              </a:extLst>
            </p:cNvPr>
            <p:cNvSpPr txBox="1"/>
            <p:nvPr/>
          </p:nvSpPr>
          <p:spPr>
            <a:xfrm rot="684392">
              <a:off x="6715271" y="4043261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Compressor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186AE240-75A1-4515-B1F2-D5B2CAD28419}"/>
                </a:ext>
              </a:extLst>
            </p:cNvPr>
            <p:cNvSpPr txBox="1"/>
            <p:nvPr/>
          </p:nvSpPr>
          <p:spPr>
            <a:xfrm rot="1498633">
              <a:off x="2887338" y="3317842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Chicane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7B2A8D52-5503-422A-9AD7-C4141F11B584}"/>
                </a:ext>
              </a:extLst>
            </p:cNvPr>
            <p:cNvSpPr txBox="1"/>
            <p:nvPr/>
          </p:nvSpPr>
          <p:spPr>
            <a:xfrm rot="1663722">
              <a:off x="5635559" y="5172469"/>
              <a:ext cx="12105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Deflecting</a:t>
              </a:r>
            </a:p>
            <a:p>
              <a:r>
                <a:rPr lang="en-US" altLang="zh-CN" dirty="0">
                  <a:solidFill>
                    <a:schemeClr val="bg1"/>
                  </a:solidFill>
                </a:rPr>
                <a:t> cavity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E935F3FF-B8B7-4AB7-818C-88959DA71830}"/>
                </a:ext>
              </a:extLst>
            </p:cNvPr>
            <p:cNvSpPr txBox="1"/>
            <p:nvPr/>
          </p:nvSpPr>
          <p:spPr>
            <a:xfrm rot="1441816">
              <a:off x="7098076" y="5541614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Dipole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FF5A3B38-53A0-4A04-9D83-C4547B023F3C}"/>
                </a:ext>
              </a:extLst>
            </p:cNvPr>
            <p:cNvSpPr txBox="1"/>
            <p:nvPr/>
          </p:nvSpPr>
          <p:spPr>
            <a:xfrm rot="1223563">
              <a:off x="1540565" y="3521969"/>
              <a:ext cx="2659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S-band </a:t>
              </a:r>
            </a:p>
            <a:p>
              <a:r>
                <a:rPr lang="en-US" altLang="zh-CN" dirty="0" err="1">
                  <a:solidFill>
                    <a:schemeClr val="bg1"/>
                  </a:solidFill>
                </a:rPr>
                <a:t>linac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EB285383-FB1B-4C87-9705-C9DC25D9A971}"/>
                </a:ext>
              </a:extLst>
            </p:cNvPr>
            <p:cNvSpPr txBox="1"/>
            <p:nvPr/>
          </p:nvSpPr>
          <p:spPr>
            <a:xfrm rot="1295237">
              <a:off x="1208741" y="2918459"/>
              <a:ext cx="2659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RF gun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6A97EFE4-3160-49E0-AEB9-E469CB519CDE}"/>
                </a:ext>
              </a:extLst>
            </p:cNvPr>
            <p:cNvCxnSpPr/>
            <p:nvPr/>
          </p:nvCxnSpPr>
          <p:spPr>
            <a:xfrm>
              <a:off x="2448966" y="4480255"/>
              <a:ext cx="1234034" cy="739445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21">
              <a:extLst>
                <a:ext uri="{FF2B5EF4-FFF2-40B4-BE49-F238E27FC236}">
                  <a16:creationId xmlns:a16="http://schemas.microsoft.com/office/drawing/2014/main" id="{41FFF615-E721-4D00-95E8-CBBFB28281D7}"/>
                </a:ext>
              </a:extLst>
            </p:cNvPr>
            <p:cNvSpPr txBox="1"/>
            <p:nvPr/>
          </p:nvSpPr>
          <p:spPr>
            <a:xfrm rot="1865116">
              <a:off x="2395207" y="4883292"/>
              <a:ext cx="1223918" cy="56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beam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DCB03DC-BA8B-43CB-AD81-06441891B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2" y="1055063"/>
            <a:ext cx="5075726" cy="22299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1292575-4B1E-4613-B03A-1CE00DA79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994" y="1010224"/>
            <a:ext cx="4016510" cy="1653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D743047-A742-4C0B-9253-CC35345E5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2669150"/>
            <a:ext cx="3894974" cy="2489685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A08906AE-ACD3-4FB9-98AD-758E3346B319}"/>
              </a:ext>
            </a:extLst>
          </p:cNvPr>
          <p:cNvSpPr txBox="1">
            <a:spLocks noChangeArrowheads="1"/>
          </p:cNvSpPr>
          <p:nvPr/>
        </p:nvSpPr>
        <p:spPr>
          <a:xfrm>
            <a:off x="5148064" y="5195103"/>
            <a:ext cx="3894974" cy="133500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zh-CN" altLang="en-US" sz="1400" kern="0" dirty="0">
                <a:solidFill>
                  <a:srgbClr val="000066"/>
                </a:solidFill>
                <a:latin typeface="Times New Roman" pitchFamily="18" charset="0"/>
              </a:rPr>
              <a:t>之前实验的不足之处：</a:t>
            </a:r>
            <a:endParaRPr lang="en-US" altLang="zh-CN" sz="1400" kern="0" dirty="0">
              <a:solidFill>
                <a:srgbClr val="000066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altLang="en-US" sz="1400" kern="0" dirty="0">
                <a:solidFill>
                  <a:srgbClr val="000066"/>
                </a:solidFill>
                <a:latin typeface="Times New Roman" pitchFamily="18" charset="0"/>
              </a:rPr>
              <a:t>对能散的分辨率达不到</a:t>
            </a:r>
            <a:r>
              <a:rPr lang="en-US" altLang="zh-CN" sz="1400" kern="0" dirty="0">
                <a:solidFill>
                  <a:srgbClr val="000066"/>
                </a:solidFill>
                <a:latin typeface="Times New Roman" pitchFamily="18" charset="0"/>
              </a:rPr>
              <a:t>1‰</a:t>
            </a:r>
            <a:r>
              <a:rPr lang="zh-CN" altLang="en-US" sz="1400" kern="0" dirty="0">
                <a:solidFill>
                  <a:srgbClr val="000066"/>
                </a:solidFill>
                <a:latin typeface="Times New Roman" pitchFamily="18" charset="0"/>
              </a:rPr>
              <a:t>的水平</a:t>
            </a:r>
            <a:endParaRPr lang="en-US" altLang="zh-CN" sz="1400" kern="0" dirty="0">
              <a:solidFill>
                <a:srgbClr val="000066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zh-CN" altLang="en-US" sz="1400" kern="0" dirty="0">
                <a:solidFill>
                  <a:srgbClr val="000066"/>
                </a:solidFill>
                <a:latin typeface="Times New Roman" pitchFamily="18" charset="0"/>
              </a:rPr>
              <a:t>对发射度和切片能散的负面影响研究不够</a:t>
            </a:r>
            <a:endParaRPr lang="en-US" altLang="zh-CN" sz="1100" kern="0" dirty="0">
              <a:solidFill>
                <a:srgbClr val="990033"/>
              </a:solidFill>
              <a:latin typeface="Times New Roman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713528B-C69A-40B5-9378-6CA9DE89FB87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Plasma dechirper exp. @ THU lab on 2018</a:t>
            </a:r>
            <a:endParaRPr lang="zh-CN" altLang="en-US" dirty="0"/>
          </a:p>
        </p:txBody>
      </p:sp>
      <p:sp>
        <p:nvSpPr>
          <p:cNvPr id="18" name="灯片编号占位符 1">
            <a:extLst>
              <a:ext uri="{FF2B5EF4-FFF2-40B4-BE49-F238E27FC236}">
                <a16:creationId xmlns:a16="http://schemas.microsoft.com/office/drawing/2014/main" id="{AEB28D35-A838-4D45-81FD-1883AEFA2434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30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3884517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689A705-7FE0-4AF5-89BF-FE5C43584662}"/>
              </a:ext>
            </a:extLst>
          </p:cNvPr>
          <p:cNvSpPr/>
          <p:nvPr/>
        </p:nvSpPr>
        <p:spPr>
          <a:xfrm>
            <a:off x="680341" y="5667431"/>
            <a:ext cx="3765839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zh-CN" altLang="en-US" dirty="0">
                <a:solidFill>
                  <a:srgbClr val="C00000"/>
                </a:solidFill>
              </a:rPr>
              <a:t>原定实验时间：</a:t>
            </a:r>
            <a:r>
              <a:rPr lang="en-US" altLang="zh-CN" dirty="0">
                <a:solidFill>
                  <a:srgbClr val="C00000"/>
                </a:solidFill>
              </a:rPr>
              <a:t>2019.12-2020.02</a:t>
            </a:r>
          </a:p>
          <a:p>
            <a:pPr algn="just">
              <a:spcAft>
                <a:spcPts val="600"/>
              </a:spcAft>
            </a:pPr>
            <a:r>
              <a:rPr lang="zh-CN" altLang="en-US" dirty="0">
                <a:solidFill>
                  <a:srgbClr val="C00000"/>
                </a:solidFill>
              </a:rPr>
              <a:t>因疫情中断，</a:t>
            </a:r>
            <a:r>
              <a:rPr lang="en-US" altLang="zh-CN" dirty="0">
                <a:solidFill>
                  <a:srgbClr val="C00000"/>
                </a:solidFill>
              </a:rPr>
              <a:t>2020.09</a:t>
            </a:r>
            <a:r>
              <a:rPr lang="zh-CN" altLang="en-US" dirty="0">
                <a:solidFill>
                  <a:srgbClr val="C00000"/>
                </a:solidFill>
              </a:rPr>
              <a:t>重启实验</a:t>
            </a:r>
            <a:endParaRPr lang="en-US" altLang="zh-CN" dirty="0">
              <a:solidFill>
                <a:srgbClr val="C0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509BC0C-74AA-4808-8A0F-D5663F215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95" y="1039696"/>
            <a:ext cx="4335999" cy="4606445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C8D1B886-00A3-426E-924F-090EFB339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39696"/>
            <a:ext cx="3664369" cy="274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69BA4536-0736-4B42-A30D-AEBCE8B51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270" y="3645024"/>
            <a:ext cx="3597585" cy="273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14C5E39-889F-40F6-A809-3A91B9B80186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Plasma dechirper exp. @ THU lab on 2020</a:t>
            </a:r>
            <a:endParaRPr lang="zh-CN" altLang="en-US" dirty="0"/>
          </a:p>
        </p:txBody>
      </p:sp>
      <p:sp>
        <p:nvSpPr>
          <p:cNvPr id="7" name="文本框 15">
            <a:extLst>
              <a:ext uri="{FF2B5EF4-FFF2-40B4-BE49-F238E27FC236}">
                <a16:creationId xmlns:a16="http://schemas.microsoft.com/office/drawing/2014/main" id="{2F26C70D-042E-4573-B2F4-77F379443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122" y="4332304"/>
            <a:ext cx="18293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/>
              <a:t>0.043MeV, 0.11%</a:t>
            </a:r>
            <a:endParaRPr lang="zh-CN" altLang="en-US" dirty="0"/>
          </a:p>
        </p:txBody>
      </p:sp>
      <p:sp>
        <p:nvSpPr>
          <p:cNvPr id="8" name="文本框 16">
            <a:extLst>
              <a:ext uri="{FF2B5EF4-FFF2-40B4-BE49-F238E27FC236}">
                <a16:creationId xmlns:a16="http://schemas.microsoft.com/office/drawing/2014/main" id="{B8419846-29ED-462D-B1E2-A7008EB3C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868" y="5659181"/>
            <a:ext cx="1820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/>
              <a:t>0.362MeV, 0.93%</a:t>
            </a:r>
            <a:endParaRPr lang="zh-CN" altLang="en-US" dirty="0"/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25DC7835-27D9-447B-B7A1-30AA58E99D05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31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4516638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D1FA354-F55A-4690-9C8E-0E5B2598C6CC}"/>
              </a:ext>
            </a:extLst>
          </p:cNvPr>
          <p:cNvSpPr txBox="1"/>
          <p:nvPr/>
        </p:nvSpPr>
        <p:spPr>
          <a:xfrm>
            <a:off x="609600" y="374414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Proposed experiments on FACET-II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451E849-3D7D-4175-85AC-6B2CA77D1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650" y="1132682"/>
            <a:ext cx="4444218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8E870F4-8586-4911-8F99-03D87A109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32682"/>
            <a:ext cx="4317848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F5E62A7-2CEE-4C67-AC69-2B1C54D86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19" y="4077072"/>
            <a:ext cx="5069431" cy="216024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CC5B107-92DF-43BB-9436-CE9576BD3EE8}"/>
              </a:ext>
            </a:extLst>
          </p:cNvPr>
          <p:cNvSpPr/>
          <p:nvPr/>
        </p:nvSpPr>
        <p:spPr>
          <a:xfrm>
            <a:off x="2195736" y="4191471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E-mail from Prof. Mark Hogan, head of plasma acc. group in SLAC</a:t>
            </a:r>
            <a:endParaRPr lang="zh-CN" altLang="en-US" sz="1200" b="1" dirty="0">
              <a:solidFill>
                <a:srgbClr val="C00000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E43DEA1-51DE-4B2E-96A4-A77C288EDB7E}"/>
              </a:ext>
            </a:extLst>
          </p:cNvPr>
          <p:cNvSpPr/>
          <p:nvPr/>
        </p:nvSpPr>
        <p:spPr>
          <a:xfrm>
            <a:off x="5364088" y="4149080"/>
            <a:ext cx="3528392" cy="1906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zh-CN" altLang="en-US" sz="2000" dirty="0">
                <a:solidFill>
                  <a:srgbClr val="C00000"/>
                </a:solidFill>
              </a:rPr>
              <a:t>十月底通过了</a:t>
            </a:r>
            <a:r>
              <a:rPr lang="en-US" altLang="zh-CN" sz="2000" dirty="0">
                <a:solidFill>
                  <a:srgbClr val="C00000"/>
                </a:solidFill>
              </a:rPr>
              <a:t>SLCA FACET-II</a:t>
            </a:r>
            <a:r>
              <a:rPr lang="zh-CN" altLang="en-US" sz="2000" dirty="0">
                <a:solidFill>
                  <a:srgbClr val="C00000"/>
                </a:solidFill>
              </a:rPr>
              <a:t>新一轮实验方案的</a:t>
            </a:r>
            <a:r>
              <a:rPr lang="en-US" altLang="zh-CN" sz="2000" dirty="0">
                <a:solidFill>
                  <a:srgbClr val="C00000"/>
                </a:solidFill>
              </a:rPr>
              <a:t>review</a:t>
            </a:r>
            <a:r>
              <a:rPr lang="zh-CN" altLang="en-US" sz="2000" dirty="0">
                <a:solidFill>
                  <a:srgbClr val="C00000"/>
                </a:solidFill>
              </a:rPr>
              <a:t>，两个提案得分均为“</a:t>
            </a:r>
            <a:r>
              <a:rPr lang="en-US" altLang="zh-CN" sz="2000" dirty="0">
                <a:solidFill>
                  <a:srgbClr val="C00000"/>
                </a:solidFill>
              </a:rPr>
              <a:t>good</a:t>
            </a:r>
            <a:r>
              <a:rPr lang="zh-CN" altLang="en-US" sz="2000" dirty="0">
                <a:solidFill>
                  <a:srgbClr val="C00000"/>
                </a:solidFill>
              </a:rPr>
              <a:t>”，接下来会进行实验内容细化对接，并等待具体实验机时</a:t>
            </a:r>
            <a:endParaRPr lang="en-US" altLang="zh-CN" sz="2000" dirty="0">
              <a:solidFill>
                <a:srgbClr val="C00000"/>
              </a:solidFill>
            </a:endParaRPr>
          </a:p>
        </p:txBody>
      </p:sp>
      <p:sp>
        <p:nvSpPr>
          <p:cNvPr id="13" name="灯片编号占位符 1">
            <a:extLst>
              <a:ext uri="{FF2B5EF4-FFF2-40B4-BE49-F238E27FC236}">
                <a16:creationId xmlns:a16="http://schemas.microsoft.com/office/drawing/2014/main" id="{7AA608F8-4AA6-4024-B8CF-F5ECA27D6E85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32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0386165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509588" y="-228600"/>
            <a:ext cx="8134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333399"/>
                </a:solidFill>
                <a:latin typeface="Tahoma" panose="020B0604030504040204" pitchFamily="34" charset="0"/>
                <a:ea typeface="楷体_GB2312" pitchFamily="49" charset="-122"/>
              </a:rPr>
              <a:t>Outlines</a:t>
            </a:r>
            <a:endParaRPr lang="zh-CN" altLang="en-US" sz="4400" dirty="0">
              <a:solidFill>
                <a:srgbClr val="333399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1230136" y="1196752"/>
            <a:ext cx="6696744" cy="4114800"/>
          </a:xfrm>
          <a:prstGeom prst="rect">
            <a:avLst/>
          </a:prstGeom>
        </p:spPr>
        <p:txBody>
          <a:bodyPr lIns="92075" tIns="46038" rIns="92075" bIns="46038"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rgbClr val="787878"/>
              </a:buClr>
            </a:pPr>
            <a:r>
              <a:rPr lang="zh-CN" altLang="en-US" b="1" dirty="0">
                <a:solidFill>
                  <a:srgbClr val="787878"/>
                </a:solidFill>
              </a:rPr>
              <a:t>个人情况简介</a:t>
            </a:r>
            <a:endParaRPr lang="en-US" altLang="zh-CN" b="1" dirty="0">
              <a:solidFill>
                <a:srgbClr val="787878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</a:rPr>
              <a:t>2019.9-2020.11</a:t>
            </a:r>
            <a:r>
              <a:rPr lang="zh-CN" altLang="en-US" b="1" dirty="0">
                <a:solidFill>
                  <a:srgbClr val="C00000"/>
                </a:solidFill>
              </a:rPr>
              <a:t>主要工作进展</a:t>
            </a:r>
            <a:endParaRPr lang="en-US" altLang="zh-CN" b="1" dirty="0">
              <a:solidFill>
                <a:srgbClr val="C0000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87878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87878"/>
                </a:solidFill>
              </a:rPr>
              <a:t>CPI</a:t>
            </a:r>
            <a:r>
              <a:rPr lang="zh-CN" altLang="en-US" sz="2400" b="1" dirty="0">
                <a:solidFill>
                  <a:srgbClr val="787878"/>
                </a:solidFill>
              </a:rPr>
              <a:t>概念设计</a:t>
            </a:r>
            <a:r>
              <a:rPr lang="en-US" altLang="zh-CN" sz="2400" b="1" dirty="0">
                <a:solidFill>
                  <a:srgbClr val="787878"/>
                </a:solidFill>
              </a:rPr>
              <a:t>V2.0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87878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87878"/>
                </a:solidFill>
              </a:rPr>
              <a:t>CPI</a:t>
            </a:r>
            <a:r>
              <a:rPr lang="zh-CN" altLang="en-US" sz="2400" b="1" dirty="0">
                <a:solidFill>
                  <a:srgbClr val="787878"/>
                </a:solidFill>
              </a:rPr>
              <a:t>高变压比电子加速研究</a:t>
            </a:r>
            <a:endParaRPr lang="en-US" altLang="zh-CN" sz="2400" b="1" dirty="0">
              <a:solidFill>
                <a:srgbClr val="787878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87878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87878"/>
                </a:solidFill>
              </a:rPr>
              <a:t>CPI</a:t>
            </a:r>
            <a:r>
              <a:rPr lang="zh-CN" altLang="en-US" sz="2400" b="1" dirty="0">
                <a:solidFill>
                  <a:srgbClr val="787878"/>
                </a:solidFill>
              </a:rPr>
              <a:t>正电子加速机制探索</a:t>
            </a:r>
            <a:endParaRPr lang="en-US" altLang="zh-CN" sz="2400" b="1" dirty="0">
              <a:solidFill>
                <a:srgbClr val="787878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87878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87878"/>
                </a:solidFill>
              </a:rPr>
              <a:t>plasma dechirper</a:t>
            </a:r>
            <a:r>
              <a:rPr lang="zh-CN" altLang="en-US" sz="2400" b="1" dirty="0">
                <a:solidFill>
                  <a:srgbClr val="787878"/>
                </a:solidFill>
              </a:rPr>
              <a:t>实验研究</a:t>
            </a:r>
            <a:endParaRPr lang="en-US" altLang="zh-CN" sz="2400" b="1" dirty="0">
              <a:solidFill>
                <a:srgbClr val="787878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</a:rPr>
              <a:t>LPA</a:t>
            </a:r>
            <a:r>
              <a:rPr lang="zh-CN" altLang="en-US" sz="2400" b="1" dirty="0">
                <a:solidFill>
                  <a:srgbClr val="C00000"/>
                </a:solidFill>
              </a:rPr>
              <a:t>相关工作进展</a:t>
            </a:r>
            <a:endParaRPr lang="en-US" altLang="zh-CN" sz="2400" b="1" dirty="0">
              <a:solidFill>
                <a:srgbClr val="C00000"/>
              </a:solidFill>
            </a:endParaRPr>
          </a:p>
          <a:p>
            <a:pPr eaLnBrk="1" hangingPunct="1">
              <a:spcBef>
                <a:spcPts val="18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</a:pPr>
            <a:r>
              <a:rPr lang="zh-CN" altLang="en-US" b="1" dirty="0">
                <a:solidFill>
                  <a:srgbClr val="262673"/>
                </a:solidFill>
              </a:rPr>
              <a:t>小结与展望</a:t>
            </a:r>
            <a:endParaRPr lang="en-US" altLang="zh-CN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92913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4">
            <a:extLst>
              <a:ext uri="{FF2B5EF4-FFF2-40B4-BE49-F238E27FC236}">
                <a16:creationId xmlns:a16="http://schemas.microsoft.com/office/drawing/2014/main" id="{749AD316-C8EE-4B29-B047-A5080B20E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605" y="4016598"/>
            <a:ext cx="2585219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dirty="0">
                <a:latin typeface="Times New Roman" panose="02020603050405020304" pitchFamily="18" charset="0"/>
              </a:rPr>
              <a:t>产额</a:t>
            </a:r>
            <a:r>
              <a:rPr lang="zh-CN" altLang="en-US" dirty="0">
                <a:latin typeface="Times New Roman" panose="02020603050405020304" pitchFamily="18" charset="0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2×10</a:t>
            </a:r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14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sr</a:t>
            </a:r>
            <a:endParaRPr lang="en-US" altLang="zh-CN" dirty="0">
              <a:latin typeface="Times New Roman" panose="02020603050405020304" pitchFamily="18" charset="0"/>
            </a:endParaRPr>
          </a:p>
          <a:p>
            <a:r>
              <a:rPr lang="zh-CN" altLang="zh-CN" dirty="0">
                <a:latin typeface="Times New Roman" panose="02020603050405020304" pitchFamily="18" charset="0"/>
              </a:rPr>
              <a:t>能量转换效率</a:t>
            </a:r>
            <a:r>
              <a:rPr lang="zh-CN" altLang="en-US" dirty="0">
                <a:latin typeface="Times New Roman" panose="02020603050405020304" pitchFamily="18" charset="0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1×10</a:t>
            </a:r>
            <a:r>
              <a:rPr lang="en-US" altLang="zh-CN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-3</a:t>
            </a:r>
            <a:endParaRPr lang="en-US" altLang="zh-CN" dirty="0">
              <a:latin typeface="Times New Roman" panose="02020603050405020304" pitchFamily="18" charset="0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F712A0C6-3771-46DE-B1EB-7452B386D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13" y="1052736"/>
            <a:ext cx="51863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Laser: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20-28J, 33-38fs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4-6×10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W/cm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/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=20-25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Target: 200um N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gas density: 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BC1E5752-09D7-4CD5-AAA5-E823218BA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1778223"/>
            <a:ext cx="27273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F6855AD0-DBBF-44F5-BAC1-8EDE99067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1856011"/>
            <a:ext cx="11017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7600C5C-6EBC-40C0-962B-5B3B84397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1813148"/>
            <a:ext cx="28257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6">
            <a:extLst>
              <a:ext uri="{FF2B5EF4-FFF2-40B4-BE49-F238E27FC236}">
                <a16:creationId xmlns:a16="http://schemas.microsoft.com/office/drawing/2014/main" id="{E26CDF6F-064F-40D8-BAD2-FAA444B11DB9}"/>
              </a:ext>
            </a:extLst>
          </p:cNvPr>
          <p:cNvGrpSpPr>
            <a:grpSpLocks/>
          </p:cNvGrpSpPr>
          <p:nvPr/>
        </p:nvGrpSpPr>
        <p:grpSpPr bwMode="auto">
          <a:xfrm>
            <a:off x="57150" y="4010248"/>
            <a:ext cx="3032125" cy="2339975"/>
            <a:chOff x="3101975" y="1773238"/>
            <a:chExt cx="3032125" cy="2339975"/>
          </a:xfrm>
        </p:grpSpPr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5F79FF5D-2378-4600-B148-983194732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975" y="1773238"/>
              <a:ext cx="3032125" cy="233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椭圆 4">
              <a:extLst>
                <a:ext uri="{FF2B5EF4-FFF2-40B4-BE49-F238E27FC236}">
                  <a16:creationId xmlns:a16="http://schemas.microsoft.com/office/drawing/2014/main" id="{01BF71F7-2612-4338-97ED-2F8FA6C27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8400" y="1844675"/>
              <a:ext cx="295275" cy="504825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98000" tIns="154800" rIns="270000" bIns="298800" anchor="ctr"/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spcAft>
                  <a:spcPct val="2000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</a:pPr>
              <a:endParaRPr lang="zh-CN" altLang="en-US"/>
            </a:p>
          </p:txBody>
        </p:sp>
      </p:grpSp>
      <p:grpSp>
        <p:nvGrpSpPr>
          <p:cNvPr id="10" name="Group 29">
            <a:extLst>
              <a:ext uri="{FF2B5EF4-FFF2-40B4-BE49-F238E27FC236}">
                <a16:creationId xmlns:a16="http://schemas.microsoft.com/office/drawing/2014/main" id="{04005ACA-E77C-4ECF-99D8-C871EA680F3A}"/>
              </a:ext>
            </a:extLst>
          </p:cNvPr>
          <p:cNvGrpSpPr>
            <a:grpSpLocks/>
          </p:cNvGrpSpPr>
          <p:nvPr/>
        </p:nvGrpSpPr>
        <p:grpSpPr bwMode="auto">
          <a:xfrm>
            <a:off x="3040063" y="4010248"/>
            <a:ext cx="2998787" cy="2339975"/>
            <a:chOff x="6084888" y="1773238"/>
            <a:chExt cx="2998787" cy="2339975"/>
          </a:xfrm>
        </p:grpSpPr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FB3FDCE5-CFFC-4427-839B-4F032956D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888" y="1773238"/>
              <a:ext cx="2998787" cy="2339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椭圆 23">
              <a:extLst>
                <a:ext uri="{FF2B5EF4-FFF2-40B4-BE49-F238E27FC236}">
                  <a16:creationId xmlns:a16="http://schemas.microsoft.com/office/drawing/2014/main" id="{665F41FC-A4CA-4A18-BD87-F984C02A8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9563" y="1873250"/>
              <a:ext cx="325437" cy="503238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98000" tIns="154800" rIns="270000" bIns="298800" anchor="ctr"/>
            <a:lstStyle>
              <a:lvl1pPr marL="342900" indent="-3429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spcAft>
                  <a:spcPct val="20000"/>
                </a:spcAft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</a:pPr>
              <a:endParaRPr lang="zh-CN" altLang="en-US"/>
            </a:p>
          </p:txBody>
        </p:sp>
      </p:grpSp>
      <p:pic>
        <p:nvPicPr>
          <p:cNvPr id="13" name="图片 2">
            <a:extLst>
              <a:ext uri="{FF2B5EF4-FFF2-40B4-BE49-F238E27FC236}">
                <a16:creationId xmlns:a16="http://schemas.microsoft.com/office/drawing/2014/main" id="{4C522ED7-D3B0-4AA6-A971-F55B41CC7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911"/>
            <a:ext cx="34099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87F9B2CA-D23E-489A-A63F-5B3D90D89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1225" y="4819873"/>
            <a:ext cx="3071813" cy="160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2400"/>
              </a:lnSpc>
            </a:pPr>
            <a:r>
              <a:rPr lang="en-US" altLang="zh-CN" sz="1600" dirty="0">
                <a:latin typeface="Times New Roman" panose="02020603050405020304" pitchFamily="18" charset="0"/>
              </a:rPr>
              <a:t>1</a:t>
            </a:r>
            <a:r>
              <a:rPr lang="zh-CN" altLang="en-US" sz="1600" dirty="0">
                <a:latin typeface="Times New Roman" panose="02020603050405020304" pitchFamily="18" charset="0"/>
              </a:rPr>
              <a:t>、比百</a:t>
            </a:r>
            <a:r>
              <a:rPr lang="en-US" altLang="zh-CN" sz="1600" dirty="0">
                <a:latin typeface="Times New Roman" panose="02020603050405020304" pitchFamily="18" charset="0"/>
              </a:rPr>
              <a:t>TW</a:t>
            </a:r>
            <a:r>
              <a:rPr lang="zh-CN" altLang="en-US" sz="1600" dirty="0">
                <a:latin typeface="Times New Roman" panose="02020603050405020304" pitchFamily="18" charset="0"/>
              </a:rPr>
              <a:t>飞秒激光驱动的</a:t>
            </a:r>
            <a:r>
              <a:rPr lang="en-US" altLang="zh-CN" sz="1600" dirty="0">
                <a:latin typeface="Times New Roman" panose="02020603050405020304" pitchFamily="18" charset="0"/>
              </a:rPr>
              <a:t>betatron</a:t>
            </a:r>
            <a:r>
              <a:rPr lang="zh-CN" altLang="en-US" sz="1600" dirty="0">
                <a:latin typeface="Times New Roman" panose="02020603050405020304" pitchFamily="18" charset="0"/>
              </a:rPr>
              <a:t>辐射的高了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2-3</a:t>
            </a:r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个数量级</a:t>
            </a:r>
            <a:endParaRPr lang="en-US" altLang="zh-CN" sz="1600" dirty="0">
              <a:latin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en-US" altLang="zh-CN" sz="1600" dirty="0">
                <a:latin typeface="Times New Roman" panose="02020603050405020304" pitchFamily="18" charset="0"/>
              </a:rPr>
              <a:t>2</a:t>
            </a:r>
            <a:r>
              <a:rPr lang="zh-CN" altLang="en-US" sz="1600" dirty="0">
                <a:latin typeface="Times New Roman" panose="02020603050405020304" pitchFamily="18" charset="0"/>
              </a:rPr>
              <a:t>、比百</a:t>
            </a:r>
            <a:r>
              <a:rPr lang="en-US" altLang="zh-CN" sz="1600" dirty="0">
                <a:latin typeface="Times New Roman" panose="02020603050405020304" pitchFamily="18" charset="0"/>
              </a:rPr>
              <a:t>J, </a:t>
            </a:r>
            <a:r>
              <a:rPr lang="en-US" altLang="zh-CN" sz="1600" dirty="0" err="1">
                <a:latin typeface="Times New Roman" panose="02020603050405020304" pitchFamily="18" charset="0"/>
              </a:rPr>
              <a:t>ps</a:t>
            </a:r>
            <a:r>
              <a:rPr lang="zh-CN" altLang="en-US" sz="1600" dirty="0">
                <a:latin typeface="Times New Roman" panose="02020603050405020304" pitchFamily="18" charset="0"/>
              </a:rPr>
              <a:t>激光</a:t>
            </a:r>
            <a:r>
              <a:rPr lang="en-US" altLang="zh-CN" sz="1600" dirty="0">
                <a:latin typeface="Times New Roman" panose="02020603050405020304" pitchFamily="18" charset="0"/>
              </a:rPr>
              <a:t>-</a:t>
            </a:r>
            <a:r>
              <a:rPr lang="zh-CN" altLang="en-US" sz="1600" dirty="0">
                <a:latin typeface="Times New Roman" panose="02020603050405020304" pitchFamily="18" charset="0"/>
              </a:rPr>
              <a:t>气体靶实验结果提高了</a:t>
            </a:r>
            <a:r>
              <a:rPr lang="zh-CN" altLang="en-US" sz="1600" b="1" dirty="0">
                <a:latin typeface="Times New Roman" panose="02020603050405020304" pitchFamily="18" charset="0"/>
              </a:rPr>
              <a:t>近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个量级</a:t>
            </a:r>
            <a:endParaRPr lang="en-US" altLang="zh-CN" sz="1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、单发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50nC</a:t>
            </a:r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电子束团</a:t>
            </a:r>
            <a:endParaRPr lang="zh-CN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15" name="圆角矩形 5">
            <a:extLst>
              <a:ext uri="{FF2B5EF4-FFF2-40B4-BE49-F238E27FC236}">
                <a16:creationId xmlns:a16="http://schemas.microsoft.com/office/drawing/2014/main" id="{A0CD15BF-95F5-474E-9A55-E2FFAD9006A6}"/>
              </a:ext>
            </a:extLst>
          </p:cNvPr>
          <p:cNvSpPr/>
          <p:nvPr/>
        </p:nvSpPr>
        <p:spPr>
          <a:xfrm>
            <a:off x="3668713" y="1071786"/>
            <a:ext cx="5186362" cy="62071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altLang="zh-CN" sz="16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圆角矩形 5">
            <a:extLst>
              <a:ext uri="{FF2B5EF4-FFF2-40B4-BE49-F238E27FC236}">
                <a16:creationId xmlns:a16="http://schemas.microsoft.com/office/drawing/2014/main" id="{E98B74EC-7378-4871-B62A-AD8E57AFE346}"/>
              </a:ext>
            </a:extLst>
          </p:cNvPr>
          <p:cNvSpPr/>
          <p:nvPr/>
        </p:nvSpPr>
        <p:spPr>
          <a:xfrm>
            <a:off x="6190556" y="4024536"/>
            <a:ext cx="2604268" cy="620712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altLang="zh-CN" sz="16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id="{CE5BC5EC-D297-42EC-9984-4679794F086E}"/>
              </a:ext>
            </a:extLst>
          </p:cNvPr>
          <p:cNvSpPr txBox="1"/>
          <p:nvPr/>
        </p:nvSpPr>
        <p:spPr>
          <a:xfrm>
            <a:off x="609600" y="321556"/>
            <a:ext cx="864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</a:rPr>
              <a:t>PW</a:t>
            </a:r>
            <a:r>
              <a:rPr lang="zh-CN" altLang="en-US" sz="2800" b="1" dirty="0">
                <a:solidFill>
                  <a:srgbClr val="0070C0"/>
                </a:solidFill>
              </a:rPr>
              <a:t>激光</a:t>
            </a:r>
            <a:r>
              <a:rPr lang="en-US" altLang="zh-CN" sz="2800" b="1" dirty="0">
                <a:solidFill>
                  <a:srgbClr val="0070C0"/>
                </a:solidFill>
              </a:rPr>
              <a:t>+</a:t>
            </a:r>
            <a:r>
              <a:rPr lang="en-US" altLang="zh-CN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NCD</a:t>
            </a:r>
            <a:r>
              <a:rPr lang="zh-CN" altLang="en-US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靶</a:t>
            </a:r>
            <a:r>
              <a:rPr lang="en-US" altLang="zh-CN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zh-CN" altLang="en-US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大电量电子</a:t>
            </a:r>
            <a:r>
              <a:rPr lang="en-US" altLang="zh-CN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+X</a:t>
            </a:r>
            <a:r>
              <a:rPr lang="zh-CN" altLang="en-US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射线（绵阳）</a:t>
            </a: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18" name="灯片编号占位符 1">
            <a:extLst>
              <a:ext uri="{FF2B5EF4-FFF2-40B4-BE49-F238E27FC236}">
                <a16:creationId xmlns:a16="http://schemas.microsoft.com/office/drawing/2014/main" id="{EBAF80D6-3C02-44D5-9F43-EA7EF6023240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34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9176327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FECC200-C4F6-4713-A110-DB7EDE290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052736"/>
            <a:ext cx="3744416" cy="31683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4996BB-2094-4300-968A-FE6C093AC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052737"/>
            <a:ext cx="4680520" cy="53463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3A8DA72-05B5-4E49-8FE9-70EEFE6E0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4293096"/>
            <a:ext cx="3744416" cy="2105976"/>
          </a:xfrm>
          <a:prstGeom prst="rect">
            <a:avLst/>
          </a:prstGeom>
        </p:spPr>
      </p:pic>
      <p:sp>
        <p:nvSpPr>
          <p:cNvPr id="8" name="文本框 3">
            <a:extLst>
              <a:ext uri="{FF2B5EF4-FFF2-40B4-BE49-F238E27FC236}">
                <a16:creationId xmlns:a16="http://schemas.microsoft.com/office/drawing/2014/main" id="{3AD8FA7C-90D4-476D-9581-6C9684378C6C}"/>
              </a:ext>
            </a:extLst>
          </p:cNvPr>
          <p:cNvSpPr txBox="1"/>
          <p:nvPr/>
        </p:nvSpPr>
        <p:spPr>
          <a:xfrm>
            <a:off x="609600" y="321556"/>
            <a:ext cx="864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</a:rPr>
              <a:t>   激光等离子体加速实验室</a:t>
            </a:r>
            <a:r>
              <a:rPr lang="en-US" altLang="zh-CN" sz="2800" b="1" dirty="0">
                <a:solidFill>
                  <a:srgbClr val="0070C0"/>
                </a:solidFill>
              </a:rPr>
              <a:t>——</a:t>
            </a:r>
            <a:r>
              <a:rPr lang="zh-CN" altLang="en-US" sz="2800" b="1" dirty="0">
                <a:solidFill>
                  <a:srgbClr val="0070C0"/>
                </a:solidFill>
              </a:rPr>
              <a:t>南方光源预研</a:t>
            </a: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7D48573C-6EF2-482F-AF39-9E69C658FBF2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35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79294845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509588" y="-228600"/>
            <a:ext cx="8134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333399"/>
                </a:solidFill>
                <a:latin typeface="Tahoma" panose="020B0604030504040204" pitchFamily="34" charset="0"/>
                <a:ea typeface="楷体_GB2312" pitchFamily="49" charset="-122"/>
              </a:rPr>
              <a:t>Outlines</a:t>
            </a:r>
            <a:endParaRPr lang="zh-CN" altLang="en-US" sz="4400" dirty="0">
              <a:solidFill>
                <a:srgbClr val="333399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1230136" y="1196752"/>
            <a:ext cx="6696744" cy="4114800"/>
          </a:xfrm>
          <a:prstGeom prst="rect">
            <a:avLst/>
          </a:prstGeom>
        </p:spPr>
        <p:txBody>
          <a:bodyPr lIns="92075" tIns="46038" rIns="92075" bIns="46038"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rgbClr val="787878"/>
              </a:buClr>
            </a:pPr>
            <a:r>
              <a:rPr lang="zh-CN" altLang="en-US" b="1" dirty="0">
                <a:solidFill>
                  <a:srgbClr val="787878"/>
                </a:solidFill>
              </a:rPr>
              <a:t>个人情况简介</a:t>
            </a:r>
            <a:endParaRPr lang="en-US" altLang="zh-CN" b="1" dirty="0">
              <a:solidFill>
                <a:srgbClr val="787878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0"/>
              </a:spcAft>
              <a:buClr>
                <a:srgbClr val="787878"/>
              </a:buClr>
            </a:pPr>
            <a:r>
              <a:rPr lang="en-US" altLang="zh-CN" b="1" dirty="0">
                <a:solidFill>
                  <a:srgbClr val="787878"/>
                </a:solidFill>
              </a:rPr>
              <a:t>2019.9-2020.11</a:t>
            </a:r>
            <a:r>
              <a:rPr lang="zh-CN" altLang="en-US" b="1" dirty="0">
                <a:solidFill>
                  <a:srgbClr val="787878"/>
                </a:solidFill>
              </a:rPr>
              <a:t>主要工作进展</a:t>
            </a:r>
            <a:endParaRPr lang="en-US" altLang="zh-CN" b="1" dirty="0">
              <a:solidFill>
                <a:srgbClr val="787878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87878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87878"/>
                </a:solidFill>
              </a:rPr>
              <a:t>CPI</a:t>
            </a:r>
            <a:r>
              <a:rPr lang="zh-CN" altLang="en-US" sz="2400" b="1" dirty="0">
                <a:solidFill>
                  <a:srgbClr val="787878"/>
                </a:solidFill>
              </a:rPr>
              <a:t>概念设计</a:t>
            </a:r>
            <a:r>
              <a:rPr lang="en-US" altLang="zh-CN" sz="2400" b="1" dirty="0">
                <a:solidFill>
                  <a:srgbClr val="787878"/>
                </a:solidFill>
              </a:rPr>
              <a:t>V2.0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87878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87878"/>
                </a:solidFill>
              </a:rPr>
              <a:t>CPI</a:t>
            </a:r>
            <a:r>
              <a:rPr lang="zh-CN" altLang="en-US" sz="2400" b="1" dirty="0">
                <a:solidFill>
                  <a:srgbClr val="787878"/>
                </a:solidFill>
              </a:rPr>
              <a:t>高变压比电子加速研究</a:t>
            </a:r>
            <a:endParaRPr lang="en-US" altLang="zh-CN" sz="2400" b="1" dirty="0">
              <a:solidFill>
                <a:srgbClr val="787878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87878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87878"/>
                </a:solidFill>
              </a:rPr>
              <a:t>CPI</a:t>
            </a:r>
            <a:r>
              <a:rPr lang="zh-CN" altLang="en-US" sz="2400" b="1" dirty="0">
                <a:solidFill>
                  <a:srgbClr val="787878"/>
                </a:solidFill>
              </a:rPr>
              <a:t>正电子加速机制探索</a:t>
            </a:r>
            <a:endParaRPr lang="en-US" altLang="zh-CN" sz="2400" b="1" dirty="0">
              <a:solidFill>
                <a:srgbClr val="787878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87878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87878"/>
                </a:solidFill>
              </a:rPr>
              <a:t>plasma dechirper</a:t>
            </a:r>
            <a:r>
              <a:rPr lang="zh-CN" altLang="en-US" sz="2400" b="1" dirty="0">
                <a:solidFill>
                  <a:srgbClr val="787878"/>
                </a:solidFill>
              </a:rPr>
              <a:t>实验研究</a:t>
            </a:r>
            <a:endParaRPr lang="en-US" altLang="zh-CN" sz="2400" b="1" dirty="0">
              <a:solidFill>
                <a:srgbClr val="787878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87878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87878"/>
                </a:solidFill>
              </a:rPr>
              <a:t>LPA</a:t>
            </a:r>
            <a:r>
              <a:rPr lang="zh-CN" altLang="en-US" sz="2400" b="1" dirty="0">
                <a:solidFill>
                  <a:srgbClr val="787878"/>
                </a:solidFill>
              </a:rPr>
              <a:t>相关工作进展</a:t>
            </a:r>
            <a:endParaRPr lang="en-US" altLang="zh-CN" sz="2400" b="1" dirty="0">
              <a:solidFill>
                <a:srgbClr val="787878"/>
              </a:solidFill>
            </a:endParaRPr>
          </a:p>
          <a:p>
            <a:pPr eaLnBrk="1" hangingPunct="1"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</a:pPr>
            <a:r>
              <a:rPr lang="zh-CN" altLang="en-US" b="1" dirty="0">
                <a:solidFill>
                  <a:srgbClr val="C00000"/>
                </a:solidFill>
              </a:rPr>
              <a:t>小结与成果汇总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7566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4DBD300-741E-4F07-96A6-8E01DAF72A87}"/>
              </a:ext>
            </a:extLst>
          </p:cNvPr>
          <p:cNvSpPr txBox="1"/>
          <p:nvPr/>
        </p:nvSpPr>
        <p:spPr>
          <a:xfrm>
            <a:off x="609600" y="374414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总结与展望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C7081582-3AF9-44C7-84BD-3E48D393E2A0}"/>
              </a:ext>
            </a:extLst>
          </p:cNvPr>
          <p:cNvSpPr txBox="1">
            <a:spLocks noChangeArrowheads="1"/>
          </p:cNvSpPr>
          <p:nvPr/>
        </p:nvSpPr>
        <p:spPr>
          <a:xfrm>
            <a:off x="611560" y="1052736"/>
            <a:ext cx="8280920" cy="5184576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Clr>
                <a:srgbClr val="262673"/>
              </a:buClr>
            </a:pPr>
            <a:r>
              <a:rPr lang="en-US" altLang="zh-CN" sz="2400" b="1" kern="0" dirty="0">
                <a:solidFill>
                  <a:srgbClr val="262673"/>
                </a:solidFill>
              </a:rPr>
              <a:t>HTR e- acceleration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zh-CN" altLang="en-US" sz="1600" b="1" kern="0" dirty="0">
                <a:solidFill>
                  <a:srgbClr val="7030A0"/>
                </a:solidFill>
              </a:rPr>
              <a:t>完成初步的</a:t>
            </a:r>
            <a:r>
              <a:rPr lang="en-US" altLang="zh-CN" sz="1600" b="1" kern="0" dirty="0">
                <a:solidFill>
                  <a:srgbClr val="7030A0"/>
                </a:solidFill>
              </a:rPr>
              <a:t>Start-to-end</a:t>
            </a:r>
            <a:r>
              <a:rPr lang="zh-CN" altLang="en-US" sz="1600" b="1" kern="0" dirty="0">
                <a:solidFill>
                  <a:srgbClr val="7030A0"/>
                </a:solidFill>
              </a:rPr>
              <a:t>模拟，并完成第一轮</a:t>
            </a:r>
            <a:r>
              <a:rPr lang="en-US" altLang="zh-CN" sz="1600" b="1" kern="0" dirty="0">
                <a:solidFill>
                  <a:srgbClr val="7030A0"/>
                </a:solidFill>
              </a:rPr>
              <a:t>Linac </a:t>
            </a:r>
            <a:r>
              <a:rPr lang="en-US" altLang="zh-CN" sz="1600" b="1" kern="0" dirty="0">
                <a:solidFill>
                  <a:srgbClr val="7030A0"/>
                </a:solidFill>
                <a:sym typeface="Wingdings" panose="05000000000000000000" pitchFamily="2" charset="2"/>
              </a:rPr>
              <a:t> CPI</a:t>
            </a:r>
            <a:r>
              <a:rPr lang="zh-CN" altLang="en-US" sz="1600" b="1" kern="0" dirty="0">
                <a:solidFill>
                  <a:srgbClr val="7030A0"/>
                </a:solidFill>
                <a:sym typeface="Wingdings" panose="05000000000000000000" pitchFamily="2" charset="2"/>
              </a:rPr>
              <a:t>的设计迭代</a:t>
            </a:r>
            <a:endParaRPr lang="en-US" altLang="zh-CN" sz="1600" b="1" kern="0" dirty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zh-CN" altLang="en-US" sz="1600" b="1" kern="0" dirty="0">
                <a:solidFill>
                  <a:srgbClr val="7030A0"/>
                </a:solidFill>
              </a:rPr>
              <a:t>单参数误差分析完成，需</a:t>
            </a:r>
            <a:r>
              <a:rPr lang="en-US" altLang="zh-CN" sz="1600" b="1" kern="0" dirty="0">
                <a:solidFill>
                  <a:srgbClr val="7030A0"/>
                </a:solidFill>
              </a:rPr>
              <a:t>double check</a:t>
            </a:r>
            <a:r>
              <a:rPr lang="zh-CN" altLang="en-US" sz="1600" b="1" kern="0" dirty="0">
                <a:solidFill>
                  <a:srgbClr val="7030A0"/>
                </a:solidFill>
              </a:rPr>
              <a:t>确认结果</a:t>
            </a:r>
            <a:endParaRPr lang="en-US" altLang="zh-CN" sz="1600" b="1" kern="0" dirty="0">
              <a:solidFill>
                <a:srgbClr val="7030A0"/>
              </a:solidFill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zh-CN" altLang="en-US" sz="1600" b="1" kern="0" dirty="0">
                <a:solidFill>
                  <a:srgbClr val="7030A0"/>
                </a:solidFill>
              </a:rPr>
              <a:t>目前直线加速器的设计还不能完全满足</a:t>
            </a:r>
            <a:r>
              <a:rPr lang="en-US" altLang="zh-CN" sz="1600" b="1" kern="0" dirty="0">
                <a:solidFill>
                  <a:srgbClr val="7030A0"/>
                </a:solidFill>
              </a:rPr>
              <a:t>CPI</a:t>
            </a:r>
            <a:r>
              <a:rPr lang="zh-CN" altLang="en-US" sz="1600" b="1" kern="0" dirty="0">
                <a:solidFill>
                  <a:srgbClr val="7030A0"/>
                </a:solidFill>
              </a:rPr>
              <a:t>的要求，进一步优化中</a:t>
            </a:r>
            <a:endParaRPr lang="en-US" altLang="zh-CN" sz="1600" b="1" kern="0" dirty="0">
              <a:solidFill>
                <a:srgbClr val="7030A0"/>
              </a:solidFill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zh-CN" altLang="en-US" sz="1600" b="1" kern="0" dirty="0">
                <a:solidFill>
                  <a:srgbClr val="7030A0"/>
                </a:solidFill>
              </a:rPr>
              <a:t>开展</a:t>
            </a:r>
            <a:r>
              <a:rPr lang="en-US" altLang="zh-CN" sz="1600" b="1" kern="0" dirty="0">
                <a:solidFill>
                  <a:srgbClr val="7030A0"/>
                </a:solidFill>
              </a:rPr>
              <a:t>CPI</a:t>
            </a:r>
            <a:r>
              <a:rPr lang="zh-CN" altLang="en-US" sz="1600" b="1" kern="0" dirty="0">
                <a:solidFill>
                  <a:srgbClr val="7030A0"/>
                </a:solidFill>
              </a:rPr>
              <a:t>自身的优化：多参数影响叠加，等离子体透镜，低变压比，级联。。。</a:t>
            </a:r>
            <a:endParaRPr lang="en-US" altLang="zh-CN" sz="1600" b="1" kern="0" dirty="0">
              <a:solidFill>
                <a:srgbClr val="7030A0"/>
              </a:solidFill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262673"/>
              </a:buClr>
            </a:pPr>
            <a:r>
              <a:rPr lang="en-US" altLang="zh-CN" sz="2400" b="1" kern="0" dirty="0">
                <a:solidFill>
                  <a:srgbClr val="262673"/>
                </a:solidFill>
              </a:rPr>
              <a:t>e+ acceleration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zh-CN" altLang="en-US" sz="1600" b="1" kern="0" dirty="0">
                <a:solidFill>
                  <a:srgbClr val="7030A0"/>
                </a:solidFill>
              </a:rPr>
              <a:t>几种新方法均在优化中，年底前确定</a:t>
            </a:r>
            <a:r>
              <a:rPr lang="en-US" altLang="zh-CN" sz="1600" b="1" kern="0" dirty="0">
                <a:solidFill>
                  <a:srgbClr val="7030A0"/>
                </a:solidFill>
              </a:rPr>
              <a:t>baseline</a:t>
            </a:r>
            <a:r>
              <a:rPr lang="zh-CN" altLang="en-US" sz="1600" b="1" kern="0" dirty="0">
                <a:solidFill>
                  <a:srgbClr val="7030A0"/>
                </a:solidFill>
              </a:rPr>
              <a:t>的参数要求</a:t>
            </a:r>
            <a:endParaRPr lang="en-US" altLang="zh-CN" sz="1600" b="1" kern="0" dirty="0">
              <a:solidFill>
                <a:srgbClr val="7030A0"/>
              </a:solidFill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zh-CN" altLang="en-US" sz="1600" b="1" kern="0" dirty="0">
                <a:solidFill>
                  <a:srgbClr val="7030A0"/>
                </a:solidFill>
              </a:rPr>
              <a:t>误差分析和更细节的直线加速器设计（阻尼环、束长压缩、最终聚焦）即将展开</a:t>
            </a:r>
            <a:endParaRPr lang="en-US" altLang="zh-CN" sz="1600" b="1" kern="0" dirty="0">
              <a:solidFill>
                <a:srgbClr val="7030A0"/>
              </a:solidFill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262673"/>
              </a:buClr>
            </a:pPr>
            <a:r>
              <a:rPr lang="en-US" altLang="zh-CN" sz="2400" b="1" kern="0" dirty="0">
                <a:solidFill>
                  <a:srgbClr val="262673"/>
                </a:solidFill>
              </a:rPr>
              <a:t>Exp. affected by COVID-19,</a:t>
            </a:r>
            <a:r>
              <a:rPr lang="zh-CN" altLang="en-US" sz="2400" b="1" kern="0" dirty="0">
                <a:solidFill>
                  <a:srgbClr val="262673"/>
                </a:solidFill>
              </a:rPr>
              <a:t> </a:t>
            </a:r>
            <a:r>
              <a:rPr lang="en-US" altLang="zh-CN" sz="2400" b="1" kern="0" dirty="0">
                <a:solidFill>
                  <a:srgbClr val="262673"/>
                </a:solidFill>
              </a:rPr>
              <a:t>recovered</a:t>
            </a:r>
            <a:r>
              <a:rPr lang="zh-CN" altLang="en-US" sz="2400" b="1" kern="0" dirty="0">
                <a:solidFill>
                  <a:srgbClr val="262673"/>
                </a:solidFill>
              </a:rPr>
              <a:t> </a:t>
            </a:r>
            <a:r>
              <a:rPr lang="en-US" altLang="zh-CN" sz="2400" b="1" kern="0" dirty="0">
                <a:solidFill>
                  <a:srgbClr val="262673"/>
                </a:solidFill>
              </a:rPr>
              <a:t>now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1600" b="1" kern="0" dirty="0">
                <a:solidFill>
                  <a:srgbClr val="7030A0"/>
                </a:solidFill>
              </a:rPr>
              <a:t>THU lab</a:t>
            </a:r>
            <a:r>
              <a:rPr lang="zh-CN" altLang="en-US" sz="1600" b="1" kern="0" dirty="0">
                <a:solidFill>
                  <a:srgbClr val="7030A0"/>
                </a:solidFill>
              </a:rPr>
              <a:t>，</a:t>
            </a:r>
            <a:r>
              <a:rPr lang="en-US" altLang="zh-CN" sz="1600" b="1" kern="0" dirty="0">
                <a:solidFill>
                  <a:srgbClr val="7030A0"/>
                </a:solidFill>
              </a:rPr>
              <a:t>SXFEL</a:t>
            </a:r>
            <a:r>
              <a:rPr lang="zh-CN" altLang="en-US" sz="1600" b="1" kern="0" dirty="0">
                <a:solidFill>
                  <a:srgbClr val="7030A0"/>
                </a:solidFill>
              </a:rPr>
              <a:t>，</a:t>
            </a:r>
            <a:r>
              <a:rPr lang="en-US" altLang="zh-CN" sz="1600" b="1" kern="0" dirty="0">
                <a:solidFill>
                  <a:srgbClr val="7030A0"/>
                </a:solidFill>
              </a:rPr>
              <a:t>FACET-II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zh-CN" altLang="en-US" sz="1600" b="1" kern="0" dirty="0">
                <a:solidFill>
                  <a:srgbClr val="7030A0"/>
                </a:solidFill>
              </a:rPr>
              <a:t>服务于</a:t>
            </a:r>
            <a:r>
              <a:rPr lang="en-US" altLang="zh-CN" sz="1600" b="1" kern="0" dirty="0">
                <a:solidFill>
                  <a:srgbClr val="7030A0"/>
                </a:solidFill>
              </a:rPr>
              <a:t>PWFA</a:t>
            </a:r>
            <a:r>
              <a:rPr lang="zh-CN" altLang="en-US" sz="1600" b="1" kern="0" dirty="0">
                <a:solidFill>
                  <a:srgbClr val="7030A0"/>
                </a:solidFill>
              </a:rPr>
              <a:t>的验证装置方案讨论中</a:t>
            </a:r>
            <a:endParaRPr lang="en-US" altLang="zh-CN" sz="1600" b="1" kern="0" dirty="0">
              <a:solidFill>
                <a:srgbClr val="7030A0"/>
              </a:solidFill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262673"/>
              </a:buClr>
            </a:pPr>
            <a:r>
              <a:rPr lang="en-US" altLang="zh-CN" sz="2400" b="1" kern="0" dirty="0">
                <a:solidFill>
                  <a:srgbClr val="262673"/>
                </a:solidFill>
              </a:rPr>
              <a:t>Laser plasma acceleration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zh-CN" altLang="en-US" sz="1600" b="1" kern="0" dirty="0">
                <a:solidFill>
                  <a:srgbClr val="7030A0"/>
                </a:solidFill>
              </a:rPr>
              <a:t>建设基于</a:t>
            </a:r>
            <a:r>
              <a:rPr lang="en-US" altLang="zh-CN" sz="1600" b="1" kern="0" dirty="0">
                <a:solidFill>
                  <a:srgbClr val="7030A0"/>
                </a:solidFill>
              </a:rPr>
              <a:t>100TW</a:t>
            </a:r>
            <a:r>
              <a:rPr lang="zh-CN" altLang="en-US" sz="1600" b="1" kern="0" dirty="0">
                <a:solidFill>
                  <a:srgbClr val="7030A0"/>
                </a:solidFill>
              </a:rPr>
              <a:t>激光器的</a:t>
            </a:r>
            <a:r>
              <a:rPr lang="en-US" altLang="zh-CN" sz="1600" b="1" kern="0" dirty="0">
                <a:solidFill>
                  <a:srgbClr val="7030A0"/>
                </a:solidFill>
              </a:rPr>
              <a:t>LPA</a:t>
            </a:r>
            <a:r>
              <a:rPr lang="zh-CN" altLang="en-US" sz="1600" b="1" kern="0" dirty="0">
                <a:solidFill>
                  <a:srgbClr val="7030A0"/>
                </a:solidFill>
              </a:rPr>
              <a:t>实验研究平台</a:t>
            </a:r>
            <a:r>
              <a:rPr lang="zh-CN" altLang="en-US" sz="1600" b="1" kern="0" dirty="0">
                <a:solidFill>
                  <a:srgbClr val="7030A0"/>
                </a:solidFill>
                <a:sym typeface="Wingdings" panose="05000000000000000000" pitchFamily="2" charset="2"/>
              </a:rPr>
              <a:t>，提供重频、稳定、单能的电子束</a:t>
            </a:r>
            <a:endParaRPr lang="en-US" altLang="zh-CN" sz="2400" b="1" kern="0" dirty="0">
              <a:solidFill>
                <a:srgbClr val="A50021"/>
              </a:solidFill>
            </a:endParaRPr>
          </a:p>
        </p:txBody>
      </p:sp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2E625076-2DD6-487E-854A-AD27D71A9650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37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4191914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3E2B674-8F84-4792-A199-E00E225380F9}"/>
              </a:ext>
            </a:extLst>
          </p:cNvPr>
          <p:cNvSpPr txBox="1"/>
          <p:nvPr/>
        </p:nvSpPr>
        <p:spPr>
          <a:xfrm>
            <a:off x="609600" y="374414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文章发表与基金支持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476E57D2-BEFC-4B20-B3E1-0149B92CC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920" y="4005064"/>
            <a:ext cx="752642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9906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3622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819400" indent="-533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276600" indent="-533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733800" indent="-533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191000" indent="-533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indent="0" eaLnBrk="1" hangingPunct="1">
              <a:spcAft>
                <a:spcPct val="30000"/>
              </a:spcAft>
              <a:buClr>
                <a:schemeClr val="folHlink"/>
              </a:buClr>
              <a:buSzPct val="80000"/>
            </a:pPr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      主持的基金项目：</a:t>
            </a:r>
          </a:p>
          <a:p>
            <a:pPr lvl="1" eaLnBrk="1" hangingPunct="1">
              <a:spcAft>
                <a:spcPct val="30000"/>
              </a:spcAft>
              <a:buClr>
                <a:srgbClr val="000066"/>
              </a:buClr>
              <a:buSzPct val="80000"/>
              <a:buFont typeface="Wingdings" panose="05000000000000000000" pitchFamily="2" charset="2"/>
              <a:buChar char="ü"/>
            </a:pPr>
            <a:r>
              <a:rPr lang="en-US" altLang="zh-CN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CEPC</a:t>
            </a:r>
            <a:r>
              <a:rPr lang="zh-CN" altLang="en-US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等离子体注入器的关键技术研究，高能所创新基金，</a:t>
            </a:r>
            <a:r>
              <a:rPr lang="en-US" altLang="zh-CN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2019-2021</a:t>
            </a:r>
            <a:r>
              <a:rPr lang="zh-CN" altLang="en-US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，</a:t>
            </a:r>
            <a:r>
              <a:rPr lang="en-US" altLang="zh-CN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300</a:t>
            </a:r>
            <a:r>
              <a:rPr lang="zh-CN" altLang="en-US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万</a:t>
            </a:r>
            <a:r>
              <a:rPr lang="en-US" altLang="zh-CN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/3</a:t>
            </a:r>
            <a:r>
              <a:rPr lang="zh-CN" altLang="en-US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年</a:t>
            </a:r>
            <a:endParaRPr lang="en-US" altLang="zh-CN" sz="12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楷体_GB2312" pitchFamily="49" charset="-122"/>
            </a:endParaRPr>
          </a:p>
          <a:p>
            <a:pPr lvl="1" eaLnBrk="1" hangingPunct="1">
              <a:spcAft>
                <a:spcPct val="30000"/>
              </a:spcAft>
              <a:buClr>
                <a:srgbClr val="000066"/>
              </a:buClr>
              <a:buSzPct val="80000"/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基于等离子体的新加速原理研究，卓越中心自主部署项目，</a:t>
            </a:r>
            <a:r>
              <a:rPr lang="en-US" altLang="zh-CN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2019-2023</a:t>
            </a:r>
            <a:r>
              <a:rPr lang="zh-CN" altLang="en-US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，</a:t>
            </a:r>
            <a:r>
              <a:rPr lang="en-US" altLang="zh-CN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800</a:t>
            </a:r>
            <a:r>
              <a:rPr lang="zh-CN" altLang="en-US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万</a:t>
            </a:r>
            <a:r>
              <a:rPr lang="en-US" altLang="zh-CN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/5</a:t>
            </a:r>
            <a:r>
              <a:rPr lang="zh-CN" altLang="en-US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年</a:t>
            </a:r>
            <a:endParaRPr lang="en-US" altLang="zh-CN" sz="12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楷体_GB2312" pitchFamily="49" charset="-122"/>
            </a:endParaRPr>
          </a:p>
          <a:p>
            <a:pPr lvl="1" eaLnBrk="1" hangingPunct="1">
              <a:spcAft>
                <a:spcPct val="30000"/>
              </a:spcAft>
              <a:buClr>
                <a:srgbClr val="000066"/>
              </a:buClr>
              <a:buSzPct val="80000"/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基于激光等离子体加速的南方光源注入器预研，南方光源预研项目，</a:t>
            </a:r>
            <a:r>
              <a:rPr lang="en-US" altLang="zh-CN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1500</a:t>
            </a:r>
            <a:r>
              <a:rPr lang="zh-CN" altLang="en-US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万，待批复</a:t>
            </a:r>
            <a:endParaRPr lang="en-US" altLang="zh-CN" sz="12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楷体_GB2312" pitchFamily="49" charset="-122"/>
            </a:endParaRPr>
          </a:p>
          <a:p>
            <a:pPr lvl="1" eaLnBrk="1" hangingPunct="1">
              <a:spcAft>
                <a:spcPct val="3000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</a:pPr>
            <a:endParaRPr lang="zh-CN" altLang="en-US" sz="7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楷体_GB2312" pitchFamily="49" charset="-122"/>
            </a:endParaRPr>
          </a:p>
          <a:p>
            <a:pPr marL="0" indent="0" eaLnBrk="1" hangingPunct="1">
              <a:spcAft>
                <a:spcPct val="30000"/>
              </a:spcAft>
              <a:buClr>
                <a:schemeClr val="folHlink"/>
              </a:buClr>
              <a:buSzPct val="80000"/>
            </a:pPr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      参与的基金项目：</a:t>
            </a:r>
          </a:p>
          <a:p>
            <a:pPr lvl="1" eaLnBrk="1" hangingPunct="1">
              <a:spcAft>
                <a:spcPct val="30000"/>
              </a:spcAft>
              <a:buSzPct val="80000"/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未来高能电子直线对撞机及新型直线加速器关键物理与实验研究，面上项目，负责人：高杰</a:t>
            </a:r>
            <a:endParaRPr lang="en-US" altLang="zh-CN" sz="12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楷体_GB2312" pitchFamily="49" charset="-122"/>
            </a:endParaRPr>
          </a:p>
          <a:p>
            <a:pPr lvl="1" eaLnBrk="1" hangingPunct="1">
              <a:spcAft>
                <a:spcPct val="30000"/>
              </a:spcAft>
              <a:buSzPct val="80000"/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高能环形正负电子对撞机相关的物理和关键技术预研究，</a:t>
            </a:r>
            <a:r>
              <a:rPr lang="en-US" altLang="zh-CN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MOST</a:t>
            </a:r>
            <a:r>
              <a:rPr lang="zh-CN" altLang="en-US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项目</a:t>
            </a:r>
          </a:p>
          <a:p>
            <a:pPr lvl="1" eaLnBrk="1" hangingPunct="1">
              <a:spcAft>
                <a:spcPct val="30000"/>
              </a:spcAft>
              <a:buSzPct val="80000"/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超短超强激光驱动的高亮度</a:t>
            </a:r>
            <a:r>
              <a:rPr lang="en-US" altLang="zh-CN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Betatron</a:t>
            </a:r>
            <a:r>
              <a:rPr lang="zh-CN" altLang="en-US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相干辐射光源，重点项目，负责人：陈黎明</a:t>
            </a:r>
            <a:endParaRPr lang="en-US" altLang="zh-CN" sz="12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楷体_GB2312" pitchFamily="49" charset="-122"/>
            </a:endParaRPr>
          </a:p>
          <a:p>
            <a:pPr lvl="1" eaLnBrk="1" hangingPunct="1">
              <a:spcAft>
                <a:spcPct val="30000"/>
              </a:spcAft>
              <a:buSzPct val="80000"/>
              <a:buFont typeface="Wingdings" panose="05000000000000000000" pitchFamily="2" charset="2"/>
              <a:buChar char="ü"/>
            </a:pPr>
            <a:r>
              <a:rPr lang="zh-CN" altLang="en-US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怀柔综合极端用户装置</a:t>
            </a:r>
            <a:r>
              <a:rPr lang="en-US" altLang="zh-CN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-</a:t>
            </a:r>
            <a:r>
              <a:rPr lang="zh-CN" altLang="en-US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超快</a:t>
            </a:r>
            <a:r>
              <a:rPr lang="en-US" altLang="zh-CN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X</a:t>
            </a:r>
            <a:r>
              <a:rPr lang="zh-CN" altLang="en-US" sz="12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射线子系统，负责人：鲁欣</a:t>
            </a:r>
            <a:endParaRPr lang="en-US" altLang="zh-CN" sz="12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楷体_GB2312" pitchFamily="49" charset="-122"/>
            </a:endParaRPr>
          </a:p>
          <a:p>
            <a:pPr lvl="4" eaLnBrk="1" hangingPunct="1">
              <a:spcAft>
                <a:spcPct val="30000"/>
              </a:spcAft>
              <a:buSzPct val="80000"/>
              <a:buFont typeface="Wingdings" panose="05000000000000000000" pitchFamily="2" charset="2"/>
              <a:buChar char="ü"/>
            </a:pPr>
            <a:endParaRPr lang="zh-CN" altLang="en-US" sz="1200" b="1" dirty="0"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6468482-2E61-47C7-B2F8-521592ACB889}"/>
              </a:ext>
            </a:extLst>
          </p:cNvPr>
          <p:cNvSpPr/>
          <p:nvPr/>
        </p:nvSpPr>
        <p:spPr>
          <a:xfrm>
            <a:off x="809651" y="1023348"/>
            <a:ext cx="7526429" cy="283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ct val="30000"/>
              </a:spcAft>
              <a:buClr>
                <a:schemeClr val="folHlink"/>
              </a:buClr>
              <a:buSzPct val="80000"/>
              <a:defRPr/>
            </a:pPr>
            <a:r>
              <a:rPr lang="zh-CN" altLang="en-US" sz="1200" b="1" dirty="0">
                <a:latin typeface="Tahoma" pitchFamily="34" charset="0"/>
                <a:ea typeface="楷体_GB2312" pitchFamily="49" charset="-122"/>
              </a:rPr>
              <a:t>      期刊文章（通讯作者</a:t>
            </a:r>
            <a:r>
              <a:rPr lang="en-US" altLang="zh-CN" sz="1200" b="1" dirty="0">
                <a:latin typeface="Tahoma" pitchFamily="34" charset="0"/>
                <a:ea typeface="楷体_GB2312" pitchFamily="49" charset="-122"/>
              </a:rPr>
              <a:t>2</a:t>
            </a:r>
            <a:r>
              <a:rPr lang="zh-CN" altLang="en-US" sz="1200" b="1" dirty="0">
                <a:latin typeface="Tahoma" pitchFamily="34" charset="0"/>
                <a:ea typeface="楷体_GB2312" pitchFamily="49" charset="-122"/>
              </a:rPr>
              <a:t>篇，合作作者</a:t>
            </a:r>
            <a:r>
              <a:rPr lang="en-US" altLang="zh-CN" sz="1200" b="1" dirty="0">
                <a:latin typeface="Tahoma" pitchFamily="34" charset="0"/>
                <a:ea typeface="楷体_GB2312" pitchFamily="49" charset="-122"/>
              </a:rPr>
              <a:t>3</a:t>
            </a:r>
            <a:r>
              <a:rPr lang="zh-CN" altLang="en-US" sz="1200" b="1" dirty="0">
                <a:latin typeface="Tahoma" pitchFamily="34" charset="0"/>
                <a:ea typeface="楷体_GB2312" pitchFamily="49" charset="-122"/>
              </a:rPr>
              <a:t>篇）</a:t>
            </a:r>
            <a:endParaRPr lang="en-US" altLang="zh-CN" sz="1200" b="1" dirty="0">
              <a:latin typeface="Tahoma" pitchFamily="34" charset="0"/>
              <a:ea typeface="楷体_GB2312" pitchFamily="49" charset="-122"/>
            </a:endParaRPr>
          </a:p>
          <a:p>
            <a:pPr marL="990600" lvl="1" indent="-533400">
              <a:spcAft>
                <a:spcPct val="30000"/>
              </a:spcAft>
              <a:buSzPct val="80000"/>
              <a:buFont typeface="Wingdings" pitchFamily="2" charset="2"/>
              <a:buChar char="ü"/>
              <a:defRPr/>
            </a:pPr>
            <a:r>
              <a:rPr lang="en-US" altLang="zh-CN" sz="1200" b="1" dirty="0">
                <a:latin typeface="Tahoma" pitchFamily="34" charset="0"/>
                <a:ea typeface="楷体_GB2312" pitchFamily="49" charset="-122"/>
              </a:rPr>
              <a:t>Y. F. Li, …, D. Z. Li*, et al., High Energy Density Physics 37, 100859 (2020)</a:t>
            </a:r>
          </a:p>
          <a:p>
            <a:pPr marL="990600" lvl="1" indent="-533400">
              <a:spcAft>
                <a:spcPct val="30000"/>
              </a:spcAft>
              <a:buSzPct val="80000"/>
              <a:buFont typeface="Wingdings" pitchFamily="2" charset="2"/>
              <a:buChar char="ü"/>
              <a:defRPr/>
            </a:pPr>
            <a:r>
              <a:rPr lang="en-US" altLang="zh-CN" sz="1200" b="1" dirty="0" err="1">
                <a:latin typeface="Tahoma" pitchFamily="34" charset="0"/>
                <a:ea typeface="楷体_GB2312" pitchFamily="49" charset="-122"/>
              </a:rPr>
              <a:t>Jie</a:t>
            </a:r>
            <a:r>
              <a:rPr lang="en-US" altLang="zh-CN" sz="1200" b="1" dirty="0">
                <a:latin typeface="Tahoma" pitchFamily="34" charset="0"/>
                <a:ea typeface="楷体_GB2312" pitchFamily="49" charset="-122"/>
              </a:rPr>
              <a:t> Feng, …, Dazhang Li, et al., Plasma Phys. Control. Fusion 60, 105021 (2020).</a:t>
            </a:r>
          </a:p>
          <a:p>
            <a:pPr marL="990600" lvl="1" indent="-533400">
              <a:spcAft>
                <a:spcPct val="30000"/>
              </a:spcAft>
              <a:buSzPct val="80000"/>
              <a:buFont typeface="Wingdings" pitchFamily="2" charset="2"/>
              <a:buChar char="ü"/>
              <a:defRPr/>
            </a:pPr>
            <a:r>
              <a:rPr lang="en-US" altLang="zh-CN" sz="1200" b="1" dirty="0" err="1">
                <a:latin typeface="Tahoma" pitchFamily="34" charset="0"/>
                <a:ea typeface="楷体_GB2312" pitchFamily="49" charset="-122"/>
              </a:rPr>
              <a:t>Changqing</a:t>
            </a:r>
            <a:r>
              <a:rPr lang="en-US" altLang="zh-CN" sz="1200" b="1" dirty="0">
                <a:latin typeface="Tahoma" pitchFamily="34" charset="0"/>
                <a:ea typeface="楷体_GB2312" pitchFamily="49" charset="-122"/>
              </a:rPr>
              <a:t> Zhu, …, Dazhang Li, et al., Opt. Express 28, 380842(2020)</a:t>
            </a:r>
          </a:p>
          <a:p>
            <a:pPr marL="990600" lvl="1" indent="-533400">
              <a:spcAft>
                <a:spcPct val="30000"/>
              </a:spcAft>
              <a:buSzPct val="80000"/>
              <a:buFont typeface="Wingdings" pitchFamily="2" charset="2"/>
              <a:buChar char="ü"/>
              <a:defRPr/>
            </a:pPr>
            <a:r>
              <a:rPr lang="en-US" altLang="zh-CN" sz="1200" b="1" dirty="0" err="1">
                <a:latin typeface="Tahoma" pitchFamily="34" charset="0"/>
                <a:ea typeface="楷体_GB2312" pitchFamily="49" charset="-122"/>
              </a:rPr>
              <a:t>Jie</a:t>
            </a:r>
            <a:r>
              <a:rPr lang="en-US" altLang="zh-CN" sz="1200" b="1" dirty="0">
                <a:latin typeface="Tahoma" pitchFamily="34" charset="0"/>
                <a:ea typeface="楷体_GB2312" pitchFamily="49" charset="-122"/>
              </a:rPr>
              <a:t> Feng, …, Dazhang Li, et al., High Energy Density Physics 36, 100753 (2020)</a:t>
            </a:r>
          </a:p>
          <a:p>
            <a:pPr marL="990600" lvl="1" indent="-533400">
              <a:spcAft>
                <a:spcPct val="30000"/>
              </a:spcAft>
              <a:buSzPct val="80000"/>
              <a:buFont typeface="Wingdings" pitchFamily="2" charset="2"/>
              <a:buChar char="ü"/>
              <a:defRPr/>
            </a:pPr>
            <a:r>
              <a:rPr lang="en-US" altLang="zh-CN" sz="1200" b="1" dirty="0">
                <a:latin typeface="Tahoma" pitchFamily="34" charset="0"/>
                <a:ea typeface="楷体_GB2312" pitchFamily="49" charset="-122"/>
              </a:rPr>
              <a:t>J. Feng, …, D. Z. Li*, et al., High Power Laser (Accepted)</a:t>
            </a:r>
          </a:p>
          <a:p>
            <a:pPr marL="990600" lvl="1" indent="-533400">
              <a:spcAft>
                <a:spcPct val="30000"/>
              </a:spcAft>
              <a:buSzPct val="80000"/>
              <a:buFont typeface="Wingdings" pitchFamily="2" charset="2"/>
              <a:buChar char="ü"/>
              <a:defRPr/>
            </a:pPr>
            <a:endParaRPr lang="en-US" altLang="zh-CN" sz="800" b="1" dirty="0">
              <a:solidFill>
                <a:srgbClr val="660066"/>
              </a:solidFill>
              <a:latin typeface="Tahoma" pitchFamily="34" charset="0"/>
              <a:ea typeface="楷体_GB2312" pitchFamily="49" charset="-122"/>
            </a:endParaRPr>
          </a:p>
          <a:p>
            <a:pPr marL="0" lvl="1">
              <a:spcAft>
                <a:spcPct val="30000"/>
              </a:spcAft>
              <a:buClr>
                <a:schemeClr val="folHlink"/>
              </a:buClr>
              <a:buSzPct val="80000"/>
              <a:defRPr/>
            </a:pPr>
            <a:r>
              <a:rPr lang="zh-CN" altLang="en-US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      会议报告</a:t>
            </a:r>
            <a:endParaRPr lang="en-US" altLang="zh-CN" sz="1200" b="1" dirty="0">
              <a:solidFill>
                <a:srgbClr val="7030A0"/>
              </a:solidFill>
              <a:latin typeface="Tahoma" pitchFamily="34" charset="0"/>
              <a:ea typeface="楷体_GB2312" pitchFamily="49" charset="-122"/>
            </a:endParaRPr>
          </a:p>
          <a:p>
            <a:pPr marL="990600" lvl="1" indent="-533400">
              <a:spcAft>
                <a:spcPct val="30000"/>
              </a:spcAft>
              <a:buClr>
                <a:srgbClr val="7030A0"/>
              </a:buClr>
              <a:buSzPct val="80000"/>
              <a:buFont typeface="Wingdings" pitchFamily="2" charset="2"/>
              <a:buChar char="ü"/>
              <a:defRPr/>
            </a:pPr>
            <a:r>
              <a:rPr lang="zh-CN" altLang="en-US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高能量密度物理青年论坛	</a:t>
            </a:r>
            <a:r>
              <a:rPr lang="en-US" altLang="zh-CN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		</a:t>
            </a:r>
            <a:r>
              <a:rPr lang="zh-CN" altLang="en-US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分会邀请报告</a:t>
            </a:r>
            <a:endParaRPr lang="en-US" altLang="zh-CN" sz="1200" b="1" dirty="0">
              <a:solidFill>
                <a:srgbClr val="7030A0"/>
              </a:solidFill>
              <a:latin typeface="Tahoma" pitchFamily="34" charset="0"/>
              <a:ea typeface="楷体_GB2312" pitchFamily="49" charset="-122"/>
            </a:endParaRPr>
          </a:p>
          <a:p>
            <a:pPr marL="990600" lvl="1" indent="-533400">
              <a:spcAft>
                <a:spcPct val="30000"/>
              </a:spcAft>
              <a:buClr>
                <a:srgbClr val="7030A0"/>
              </a:buClr>
              <a:buSzPct val="80000"/>
              <a:buFont typeface="Wingdings" pitchFamily="2" charset="2"/>
              <a:buChar char="ü"/>
              <a:defRPr/>
            </a:pPr>
            <a:r>
              <a:rPr lang="en-US" altLang="zh-CN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2019</a:t>
            </a:r>
            <a:r>
              <a:rPr lang="zh-CN" altLang="en-US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年全国秋季物理会议</a:t>
            </a:r>
            <a:r>
              <a:rPr lang="en-US" altLang="zh-CN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		</a:t>
            </a:r>
            <a:r>
              <a:rPr lang="zh-CN" altLang="en-US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分会邀请报告</a:t>
            </a:r>
          </a:p>
          <a:p>
            <a:pPr marL="990600" lvl="1" indent="-533400">
              <a:spcAft>
                <a:spcPct val="30000"/>
              </a:spcAft>
              <a:buClr>
                <a:srgbClr val="7030A0"/>
              </a:buClr>
              <a:buSzPct val="80000"/>
              <a:buFont typeface="Wingdings" pitchFamily="2" charset="2"/>
              <a:buChar char="ü"/>
              <a:defRPr/>
            </a:pPr>
            <a:r>
              <a:rPr lang="en-US" altLang="zh-CN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CEPC international workshop</a:t>
            </a:r>
            <a:r>
              <a:rPr lang="zh-CN" altLang="en-US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	</a:t>
            </a:r>
            <a:r>
              <a:rPr lang="en-US" altLang="zh-CN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	</a:t>
            </a:r>
            <a:r>
              <a:rPr lang="zh-CN" altLang="en-US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新加速原理分会报告</a:t>
            </a:r>
          </a:p>
          <a:p>
            <a:pPr marL="990600" lvl="1" indent="-533400">
              <a:spcAft>
                <a:spcPct val="30000"/>
              </a:spcAft>
              <a:buClr>
                <a:srgbClr val="7030A0"/>
              </a:buClr>
              <a:buSzPct val="80000"/>
              <a:buFont typeface="Wingdings" pitchFamily="2" charset="2"/>
              <a:buChar char="ü"/>
              <a:defRPr/>
            </a:pPr>
            <a:r>
              <a:rPr lang="en-US" altLang="zh-CN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CEPC day</a:t>
            </a:r>
            <a:r>
              <a:rPr lang="zh-CN" altLang="en-US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等离子体注入器进展报告</a:t>
            </a:r>
            <a:r>
              <a:rPr lang="en-US" altLang="zh-CN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		0214</a:t>
            </a:r>
            <a:r>
              <a:rPr lang="zh-CN" altLang="en-US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，</a:t>
            </a:r>
            <a:r>
              <a:rPr lang="en-US" altLang="zh-CN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0508</a:t>
            </a:r>
            <a:r>
              <a:rPr lang="zh-CN" altLang="en-US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，</a:t>
            </a:r>
            <a:r>
              <a:rPr lang="en-US" altLang="zh-CN" sz="1200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0923</a:t>
            </a:r>
            <a:endParaRPr lang="zh-CN" altLang="en-US" sz="1200" b="1" dirty="0">
              <a:solidFill>
                <a:srgbClr val="7030A0"/>
              </a:solidFill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5186D55E-D8A5-4A5F-9483-5DF16821FC54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38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8038085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74F6B82-E23D-41FE-A5D1-D8AB37EAB960}"/>
              </a:ext>
            </a:extLst>
          </p:cNvPr>
          <p:cNvSpPr txBox="1"/>
          <p:nvPr/>
        </p:nvSpPr>
        <p:spPr>
          <a:xfrm>
            <a:off x="609600" y="374414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其他学术贡献及个人奖励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DE8D93C-0FCF-4712-BC3B-565369568975}"/>
              </a:ext>
            </a:extLst>
          </p:cNvPr>
          <p:cNvSpPr/>
          <p:nvPr/>
        </p:nvSpPr>
        <p:spPr>
          <a:xfrm>
            <a:off x="357940" y="1052736"/>
            <a:ext cx="8424936" cy="3879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0600" lvl="1" indent="-533400">
              <a:lnSpc>
                <a:spcPct val="200000"/>
              </a:lnSpc>
              <a:buClr>
                <a:srgbClr val="7030A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zh-CN" altLang="en-US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指导王佳（研二）进行激光尾场加速注入机制的研究</a:t>
            </a:r>
            <a:endParaRPr lang="en-US" altLang="zh-CN" b="1" dirty="0">
              <a:solidFill>
                <a:srgbClr val="7030A0"/>
              </a:solidFill>
              <a:latin typeface="Tahoma" pitchFamily="34" charset="0"/>
              <a:ea typeface="楷体_GB2312" pitchFamily="49" charset="-122"/>
            </a:endParaRPr>
          </a:p>
          <a:p>
            <a:pPr marL="990600" lvl="1" indent="-533400">
              <a:lnSpc>
                <a:spcPct val="200000"/>
              </a:lnSpc>
              <a:buClr>
                <a:srgbClr val="7030A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zh-CN" altLang="en-US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协助高杰老师指导王晓宁（研三）进行</a:t>
            </a:r>
            <a:r>
              <a:rPr lang="en-US" altLang="zh-CN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CPI</a:t>
            </a:r>
            <a:r>
              <a:rPr lang="zh-CN" altLang="en-US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电子加速不稳定性分析</a:t>
            </a:r>
            <a:endParaRPr lang="en-US" altLang="zh-CN" b="1" dirty="0">
              <a:solidFill>
                <a:srgbClr val="7030A0"/>
              </a:solidFill>
              <a:latin typeface="Tahoma" pitchFamily="34" charset="0"/>
              <a:ea typeface="楷体_GB2312" pitchFamily="49" charset="-122"/>
            </a:endParaRPr>
          </a:p>
          <a:p>
            <a:pPr marL="990600" lvl="1" indent="-533400">
              <a:lnSpc>
                <a:spcPct val="200000"/>
              </a:lnSpc>
              <a:buClr>
                <a:srgbClr val="7030A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zh-CN" altLang="en-US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审理</a:t>
            </a:r>
            <a:r>
              <a:rPr lang="en-US" altLang="zh-CN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NST</a:t>
            </a:r>
            <a:r>
              <a:rPr lang="zh-CN" altLang="en-US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杂志稿件</a:t>
            </a:r>
            <a:r>
              <a:rPr lang="en-US" altLang="zh-CN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1</a:t>
            </a:r>
            <a:r>
              <a:rPr lang="zh-CN" altLang="en-US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篇，</a:t>
            </a:r>
            <a:r>
              <a:rPr lang="en-US" altLang="zh-CN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PPCF</a:t>
            </a:r>
            <a:r>
              <a:rPr lang="zh-CN" altLang="en-US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稿件</a:t>
            </a:r>
            <a:r>
              <a:rPr lang="en-US" altLang="zh-CN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1</a:t>
            </a:r>
            <a:r>
              <a:rPr lang="zh-CN" altLang="en-US" b="1" dirty="0">
                <a:solidFill>
                  <a:srgbClr val="7030A0"/>
                </a:solidFill>
                <a:latin typeface="Tahoma" pitchFamily="34" charset="0"/>
                <a:ea typeface="楷体_GB2312" pitchFamily="49" charset="-122"/>
              </a:rPr>
              <a:t>篇</a:t>
            </a:r>
            <a:endParaRPr lang="en-US" altLang="zh-CN" b="1" dirty="0">
              <a:solidFill>
                <a:srgbClr val="7030A0"/>
              </a:solidFill>
              <a:latin typeface="Tahoma" pitchFamily="34" charset="0"/>
              <a:ea typeface="楷体_GB2312" pitchFamily="49" charset="-122"/>
            </a:endParaRPr>
          </a:p>
          <a:p>
            <a:pPr marL="990600" lvl="1" indent="-533400">
              <a:lnSpc>
                <a:spcPct val="20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solidFill>
                  <a:srgbClr val="C00000"/>
                </a:solidFill>
                <a:latin typeface="Tahoma" pitchFamily="34" charset="0"/>
                <a:ea typeface="楷体_GB2312" pitchFamily="49" charset="-122"/>
              </a:rPr>
              <a:t>2019</a:t>
            </a:r>
            <a:r>
              <a:rPr lang="zh-CN" altLang="en-US" b="1" dirty="0">
                <a:solidFill>
                  <a:srgbClr val="C00000"/>
                </a:solidFill>
                <a:latin typeface="Tahoma" pitchFamily="34" charset="0"/>
                <a:ea typeface="楷体_GB2312" pitchFamily="49" charset="-122"/>
              </a:rPr>
              <a:t>年卓越中心“青年优秀人才“</a:t>
            </a:r>
            <a:endParaRPr lang="en-US" altLang="zh-CN" b="1" dirty="0">
              <a:solidFill>
                <a:srgbClr val="C00000"/>
              </a:solidFill>
              <a:latin typeface="Tahoma" pitchFamily="34" charset="0"/>
              <a:ea typeface="楷体_GB2312" pitchFamily="49" charset="-122"/>
            </a:endParaRPr>
          </a:p>
          <a:p>
            <a:pPr marL="990600" lvl="1" indent="-533400">
              <a:lnSpc>
                <a:spcPct val="20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zh-CN" altLang="en-US" b="1" dirty="0">
                <a:solidFill>
                  <a:srgbClr val="C00000"/>
                </a:solidFill>
                <a:latin typeface="Tahoma" pitchFamily="34" charset="0"/>
                <a:ea typeface="楷体_GB2312" pitchFamily="49" charset="-122"/>
              </a:rPr>
              <a:t>粒子加速器学会第</a:t>
            </a:r>
            <a:r>
              <a:rPr lang="en-US" altLang="zh-CN" b="1" dirty="0">
                <a:solidFill>
                  <a:srgbClr val="C00000"/>
                </a:solidFill>
                <a:latin typeface="Tahoma" pitchFamily="34" charset="0"/>
                <a:ea typeface="楷体_GB2312" pitchFamily="49" charset="-122"/>
              </a:rPr>
              <a:t>14</a:t>
            </a:r>
            <a:r>
              <a:rPr lang="zh-CN" altLang="en-US" b="1" dirty="0">
                <a:solidFill>
                  <a:srgbClr val="C00000"/>
                </a:solidFill>
                <a:latin typeface="Tahoma" pitchFamily="34" charset="0"/>
                <a:ea typeface="楷体_GB2312" pitchFamily="49" charset="-122"/>
              </a:rPr>
              <a:t>届（</a:t>
            </a:r>
            <a:r>
              <a:rPr lang="en-US" altLang="zh-CN" b="1" dirty="0">
                <a:solidFill>
                  <a:srgbClr val="C00000"/>
                </a:solidFill>
                <a:latin typeface="Tahoma" pitchFamily="34" charset="0"/>
                <a:ea typeface="楷体_GB2312" pitchFamily="49" charset="-122"/>
              </a:rPr>
              <a:t>2020</a:t>
            </a:r>
            <a:r>
              <a:rPr lang="zh-CN" altLang="en-US" b="1" dirty="0">
                <a:solidFill>
                  <a:srgbClr val="C00000"/>
                </a:solidFill>
                <a:latin typeface="Tahoma" pitchFamily="34" charset="0"/>
                <a:ea typeface="楷体_GB2312" pitchFamily="49" charset="-122"/>
              </a:rPr>
              <a:t>年）“希望杯”青年优秀论文</a:t>
            </a:r>
            <a:r>
              <a:rPr lang="en-US" altLang="zh-CN" b="1" dirty="0">
                <a:solidFill>
                  <a:srgbClr val="C00000"/>
                </a:solidFill>
                <a:latin typeface="Tahoma" pitchFamily="34" charset="0"/>
                <a:ea typeface="楷体_GB2312" pitchFamily="49" charset="-122"/>
              </a:rPr>
              <a:t>3</a:t>
            </a:r>
            <a:r>
              <a:rPr lang="zh-CN" altLang="en-US" b="1" dirty="0">
                <a:solidFill>
                  <a:srgbClr val="C00000"/>
                </a:solidFill>
                <a:latin typeface="Tahoma" pitchFamily="34" charset="0"/>
                <a:ea typeface="楷体_GB2312" pitchFamily="49" charset="-122"/>
              </a:rPr>
              <a:t>等奖</a:t>
            </a:r>
            <a:endParaRPr lang="en-US" altLang="zh-CN" b="1" dirty="0">
              <a:solidFill>
                <a:srgbClr val="C00000"/>
              </a:solidFill>
              <a:latin typeface="Tahoma" pitchFamily="34" charset="0"/>
              <a:ea typeface="楷体_GB2312" pitchFamily="49" charset="-122"/>
            </a:endParaRPr>
          </a:p>
          <a:p>
            <a:pPr marL="990600" lvl="1" indent="-533400">
              <a:lnSpc>
                <a:spcPct val="200000"/>
              </a:lnSpc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b="1" dirty="0">
                <a:solidFill>
                  <a:srgbClr val="C00000"/>
                </a:solidFill>
                <a:latin typeface="Tahoma" pitchFamily="34" charset="0"/>
                <a:ea typeface="楷体_GB2312" pitchFamily="49" charset="-122"/>
              </a:rPr>
              <a:t>2019</a:t>
            </a:r>
            <a:r>
              <a:rPr lang="zh-CN" altLang="en-US" b="1" dirty="0">
                <a:solidFill>
                  <a:srgbClr val="C00000"/>
                </a:solidFill>
                <a:latin typeface="Tahoma" pitchFamily="34" charset="0"/>
                <a:ea typeface="楷体_GB2312" pitchFamily="49" charset="-122"/>
              </a:rPr>
              <a:t>年</a:t>
            </a:r>
            <a:r>
              <a:rPr lang="en-US" altLang="zh-CN" b="1" dirty="0">
                <a:solidFill>
                  <a:srgbClr val="C00000"/>
                </a:solidFill>
                <a:latin typeface="Tahoma" pitchFamily="34" charset="0"/>
                <a:ea typeface="楷体_GB2312" pitchFamily="49" charset="-122"/>
              </a:rPr>
              <a:t>10</a:t>
            </a:r>
            <a:r>
              <a:rPr lang="zh-CN" altLang="en-US" b="1" dirty="0">
                <a:solidFill>
                  <a:srgbClr val="C00000"/>
                </a:solidFill>
                <a:latin typeface="Tahoma" pitchFamily="34" charset="0"/>
                <a:ea typeface="楷体_GB2312" pitchFamily="49" charset="-122"/>
              </a:rPr>
              <a:t>月，晋升高能所青年特聘研究员</a:t>
            </a:r>
            <a:endParaRPr lang="en-US" altLang="zh-CN" b="1" dirty="0">
              <a:solidFill>
                <a:srgbClr val="C00000"/>
              </a:solidFill>
              <a:latin typeface="Tahoma" pitchFamily="34" charset="0"/>
              <a:ea typeface="楷体_GB2312" pitchFamily="49" charset="-122"/>
            </a:endParaRPr>
          </a:p>
          <a:p>
            <a:pPr marL="990600" lvl="1" indent="-533400">
              <a:lnSpc>
                <a:spcPct val="200000"/>
              </a:lnSpc>
              <a:spcAft>
                <a:spcPct val="3000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zh-CN" altLang="en-US" b="1" dirty="0">
              <a:solidFill>
                <a:srgbClr val="7030A0"/>
              </a:solidFill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CE553A50-63CF-452C-B01D-14F8CAB9471D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39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4283710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051606E4-0B52-4E07-AEF1-F7F4B52C6FCD}"/>
              </a:ext>
            </a:extLst>
          </p:cNvPr>
          <p:cNvSpPr txBox="1">
            <a:spLocks noChangeArrowheads="1"/>
          </p:cNvSpPr>
          <p:nvPr/>
        </p:nvSpPr>
        <p:spPr>
          <a:xfrm>
            <a:off x="107504" y="1094953"/>
            <a:ext cx="8915400" cy="5286375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zh-CN" altLang="en-US" sz="2000" kern="0" dirty="0">
                <a:solidFill>
                  <a:srgbClr val="003399"/>
                </a:solidFill>
              </a:rPr>
              <a:t>姓名：李大章</a:t>
            </a:r>
            <a:r>
              <a:rPr lang="en-US" altLang="zh-CN" sz="2000" kern="0" dirty="0">
                <a:solidFill>
                  <a:srgbClr val="003399"/>
                </a:solidFill>
              </a:rPr>
              <a:t>	</a:t>
            </a:r>
            <a:r>
              <a:rPr lang="zh-CN" altLang="en-US" sz="2000" kern="0" dirty="0">
                <a:solidFill>
                  <a:srgbClr val="003399"/>
                </a:solidFill>
              </a:rPr>
              <a:t>出生日期：</a:t>
            </a:r>
            <a:r>
              <a:rPr lang="en-US" altLang="zh-CN" sz="2000" kern="0" dirty="0">
                <a:solidFill>
                  <a:srgbClr val="003399"/>
                </a:solidFill>
              </a:rPr>
              <a:t>1981</a:t>
            </a:r>
            <a:r>
              <a:rPr lang="zh-CN" altLang="en-US" sz="2000" kern="0" dirty="0">
                <a:solidFill>
                  <a:srgbClr val="003399"/>
                </a:solidFill>
              </a:rPr>
              <a:t>年</a:t>
            </a:r>
            <a:r>
              <a:rPr lang="en-US" altLang="zh-CN" sz="2000" kern="0" dirty="0">
                <a:solidFill>
                  <a:srgbClr val="003399"/>
                </a:solidFill>
              </a:rPr>
              <a:t>8</a:t>
            </a:r>
            <a:r>
              <a:rPr lang="zh-CN" altLang="en-US" sz="2000" kern="0" dirty="0">
                <a:solidFill>
                  <a:srgbClr val="003399"/>
                </a:solidFill>
              </a:rPr>
              <a:t>月</a:t>
            </a:r>
            <a:r>
              <a:rPr lang="en-US" altLang="zh-CN" sz="2000" kern="0" dirty="0">
                <a:solidFill>
                  <a:srgbClr val="003399"/>
                </a:solidFill>
              </a:rPr>
              <a:t>		</a:t>
            </a:r>
            <a:r>
              <a:rPr lang="zh-CN" altLang="en-US" sz="2000" kern="0" dirty="0">
                <a:solidFill>
                  <a:srgbClr val="003399"/>
                </a:solidFill>
              </a:rPr>
              <a:t>目前职称：副研究员</a:t>
            </a:r>
            <a:endParaRPr lang="en-US" altLang="zh-CN" sz="2000" kern="0" dirty="0">
              <a:solidFill>
                <a:srgbClr val="00339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zh-CN" altLang="en-US" sz="1100" kern="0" dirty="0">
              <a:solidFill>
                <a:srgbClr val="990033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zh-CN" altLang="en-US" sz="2000" kern="0" dirty="0">
                <a:solidFill>
                  <a:srgbClr val="003399"/>
                </a:solidFill>
              </a:rPr>
              <a:t>主要学习经历：</a:t>
            </a:r>
          </a:p>
          <a:p>
            <a:pPr lvl="1" eaLnBrk="1" hangingPunct="1">
              <a:spcBef>
                <a:spcPct val="0"/>
              </a:spcBef>
              <a:spcAft>
                <a:spcPct val="50000"/>
              </a:spcAft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en-US" altLang="zh-CN" sz="1800" kern="0" dirty="0"/>
              <a:t>2000-2004	</a:t>
            </a:r>
            <a:r>
              <a:rPr lang="zh-CN" altLang="en-US" sz="1800" kern="0" dirty="0"/>
              <a:t>北京理工大学应用物理系</a:t>
            </a:r>
            <a:r>
              <a:rPr lang="en-US" altLang="zh-CN" sz="1800" kern="0" dirty="0"/>
              <a:t>		</a:t>
            </a:r>
            <a:r>
              <a:rPr lang="zh-CN" altLang="en-US" sz="1800" kern="0" dirty="0"/>
              <a:t>学士学位</a:t>
            </a:r>
          </a:p>
          <a:p>
            <a:pPr lvl="1" eaLnBrk="1" hangingPunct="1">
              <a:spcBef>
                <a:spcPct val="0"/>
              </a:spcBef>
              <a:spcAft>
                <a:spcPct val="50000"/>
              </a:spcAft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en-US" altLang="zh-CN" sz="1800" kern="0" dirty="0"/>
              <a:t>2005-2010	</a:t>
            </a:r>
            <a:r>
              <a:rPr lang="zh-CN" altLang="en-US" sz="1800" kern="0" dirty="0"/>
              <a:t>中国科学院高能物理研究所</a:t>
            </a:r>
            <a:r>
              <a:rPr lang="en-US" altLang="zh-CN" sz="1800" kern="0" dirty="0"/>
              <a:t>	</a:t>
            </a:r>
            <a:r>
              <a:rPr lang="zh-CN" altLang="en-US" sz="1800" kern="0" dirty="0"/>
              <a:t>博士学位</a:t>
            </a:r>
          </a:p>
          <a:p>
            <a:pPr marL="457200" lvl="1" indent="0" eaLnBrk="1" hangingPunct="1">
              <a:spcBef>
                <a:spcPct val="0"/>
              </a:spcBef>
              <a:spcAft>
                <a:spcPct val="50000"/>
              </a:spcAft>
              <a:buClr>
                <a:srgbClr val="FF9900"/>
              </a:buClr>
              <a:buFont typeface="Wingdings" panose="05000000000000000000" pitchFamily="2" charset="2"/>
              <a:buNone/>
            </a:pPr>
            <a:r>
              <a:rPr lang="en-US" altLang="zh-CN" sz="1800" kern="0" dirty="0"/>
              <a:t>    </a:t>
            </a:r>
            <a:r>
              <a:rPr lang="zh-CN" altLang="en-US" sz="1800" b="1" kern="0" dirty="0"/>
              <a:t>博士课题：激光尾场电子加速的模拟及实验研究</a:t>
            </a:r>
            <a:r>
              <a:rPr lang="en-US" altLang="zh-CN" sz="1800" b="1" kern="0" dirty="0"/>
              <a:t>      </a:t>
            </a:r>
            <a:r>
              <a:rPr lang="zh-CN" altLang="en-US" sz="1800" b="1" kern="0" dirty="0"/>
              <a:t>导师：高杰 研究员</a:t>
            </a: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endParaRPr lang="en-US" altLang="zh-CN" sz="1100" b="1" kern="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</a:pPr>
            <a:r>
              <a:rPr lang="zh-CN" altLang="en-US" sz="2000" kern="0" dirty="0">
                <a:solidFill>
                  <a:srgbClr val="003399"/>
                </a:solidFill>
              </a:rPr>
              <a:t>主要工作经历：</a:t>
            </a:r>
          </a:p>
          <a:p>
            <a:pPr lvl="1" eaLnBrk="1" hangingPunct="1">
              <a:spcBef>
                <a:spcPct val="0"/>
              </a:spcBef>
              <a:spcAft>
                <a:spcPct val="50000"/>
              </a:spcAft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en-US" altLang="zh-CN" sz="1800" kern="0" dirty="0"/>
              <a:t>2010</a:t>
            </a:r>
            <a:r>
              <a:rPr lang="zh-CN" altLang="en-US" sz="1800" kern="0" dirty="0"/>
              <a:t>年</a:t>
            </a:r>
            <a:r>
              <a:rPr lang="en-US" altLang="zh-CN" sz="1800" kern="0" dirty="0"/>
              <a:t>7</a:t>
            </a:r>
            <a:r>
              <a:rPr lang="zh-CN" altLang="en-US" sz="1800" kern="0" dirty="0"/>
              <a:t>月，博士毕业后，进入高能所加速器中心工作至今。</a:t>
            </a:r>
            <a:endParaRPr lang="en-US" altLang="zh-CN" sz="1800" kern="0" dirty="0"/>
          </a:p>
          <a:p>
            <a:pPr lvl="1" eaLnBrk="1" hangingPunct="1">
              <a:spcBef>
                <a:spcPct val="0"/>
              </a:spcBef>
              <a:spcAft>
                <a:spcPct val="50000"/>
              </a:spcAft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en-US" altLang="zh-CN" sz="1800" kern="0" dirty="0"/>
              <a:t>2013</a:t>
            </a:r>
            <a:r>
              <a:rPr lang="zh-CN" altLang="en-US" sz="1800" kern="0" dirty="0"/>
              <a:t>年，晋升副高级职称，现为副研</a:t>
            </a:r>
            <a:r>
              <a:rPr lang="en-US" altLang="zh-CN" sz="1800" kern="0" dirty="0"/>
              <a:t>I</a:t>
            </a:r>
            <a:r>
              <a:rPr lang="zh-CN" altLang="en-US" sz="1800" kern="0" dirty="0"/>
              <a:t>级（</a:t>
            </a:r>
            <a:r>
              <a:rPr lang="en-US" altLang="zh-CN" sz="1800" kern="0" dirty="0"/>
              <a:t>2019</a:t>
            </a:r>
            <a:r>
              <a:rPr lang="zh-CN" altLang="en-US" sz="1800" kern="0" dirty="0"/>
              <a:t>年底开始任特聘青年研究员）</a:t>
            </a:r>
          </a:p>
          <a:p>
            <a:pPr lvl="1" eaLnBrk="1" hangingPunct="1">
              <a:spcBef>
                <a:spcPct val="0"/>
              </a:spcBef>
              <a:spcAft>
                <a:spcPct val="50000"/>
              </a:spcAft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zh-CN" altLang="en-US" sz="1800" b="1" kern="0" dirty="0"/>
              <a:t>主要工作方向：基于等离子体的新型加速原理研究</a:t>
            </a:r>
            <a:endParaRPr lang="en-US" altLang="zh-CN" sz="1800" b="1" kern="0" dirty="0"/>
          </a:p>
          <a:p>
            <a:pPr lvl="1" eaLnBrk="1" hangingPunct="1">
              <a:spcBef>
                <a:spcPct val="0"/>
              </a:spcBef>
              <a:spcAft>
                <a:spcPct val="50000"/>
              </a:spcAft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en-US" altLang="zh-CN" sz="1800" kern="0" dirty="0"/>
              <a:t>2006</a:t>
            </a:r>
            <a:r>
              <a:rPr lang="zh-CN" altLang="en-US" sz="1800" kern="0" dirty="0"/>
              <a:t>年</a:t>
            </a:r>
            <a:r>
              <a:rPr lang="en-US" altLang="zh-CN" sz="1800" kern="0" dirty="0"/>
              <a:t>11</a:t>
            </a:r>
            <a:r>
              <a:rPr lang="zh-CN" altLang="en-US" sz="1800" kern="0" dirty="0"/>
              <a:t>月起，和物理所、上海交通大学合作，激光尾场电子加速</a:t>
            </a:r>
            <a:endParaRPr lang="en-US" altLang="zh-CN" sz="1800" kern="0" dirty="0"/>
          </a:p>
          <a:p>
            <a:pPr lvl="1" eaLnBrk="1" hangingPunct="1">
              <a:spcBef>
                <a:spcPct val="0"/>
              </a:spcBef>
              <a:spcAft>
                <a:spcPct val="50000"/>
              </a:spcAft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en-US" altLang="zh-CN" sz="1800" kern="0" dirty="0"/>
              <a:t>2017</a:t>
            </a:r>
            <a:r>
              <a:rPr lang="zh-CN" altLang="en-US" sz="1800" kern="0" dirty="0"/>
              <a:t>年</a:t>
            </a:r>
            <a:r>
              <a:rPr lang="en-US" altLang="zh-CN" sz="1800" kern="0" dirty="0"/>
              <a:t>3</a:t>
            </a:r>
            <a:r>
              <a:rPr lang="zh-CN" altLang="en-US" sz="1800" kern="0" dirty="0"/>
              <a:t>月起，和清华工物系合作，</a:t>
            </a:r>
            <a:r>
              <a:rPr lang="en-US" altLang="zh-CN" sz="1800" kern="0" dirty="0"/>
              <a:t>CEPC</a:t>
            </a:r>
            <a:r>
              <a:rPr lang="zh-CN" altLang="en-US" sz="1800" kern="0" dirty="0"/>
              <a:t>等离子体注入器</a:t>
            </a:r>
            <a:endParaRPr lang="en-US" altLang="zh-CN" sz="1800" kern="0" dirty="0"/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id="{ED212586-2F6D-499E-9248-EFD420A39428}"/>
              </a:ext>
            </a:extLst>
          </p:cNvPr>
          <p:cNvSpPr txBox="1"/>
          <p:nvPr/>
        </p:nvSpPr>
        <p:spPr>
          <a:xfrm>
            <a:off x="609600" y="321556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个人简历</a:t>
            </a:r>
          </a:p>
        </p:txBody>
      </p:sp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F6FEF138-7464-4FBB-882C-761777D932AB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4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82884678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7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:a16="http://schemas.microsoft.com/office/drawing/2014/main" id="{ACF91DAA-90AA-426D-A3E4-66F76AA37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54" y="2780928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It’s a long way to go,</a:t>
            </a:r>
            <a:r>
              <a:rPr lang="zh-CN" altLang="en-US" sz="48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8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for</a:t>
            </a:r>
            <a:r>
              <a:rPr lang="zh-CN" altLang="en-US" sz="48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8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me</a:t>
            </a:r>
            <a:r>
              <a:rPr lang="zh-CN" altLang="en-US" sz="48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endParaRPr lang="en-US" altLang="zh-CN" sz="4800" b="1" i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zh-CN" sz="48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&amp; for plasma acceleration…</a:t>
            </a:r>
          </a:p>
        </p:txBody>
      </p:sp>
    </p:spTree>
    <p:extLst>
      <p:ext uri="{BB962C8B-B14F-4D97-AF65-F5344CB8AC3E}">
        <p14:creationId xmlns:p14="http://schemas.microsoft.com/office/powerpoint/2010/main" val="2528845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17D21EF-ED60-43A0-B553-27D7B266F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73" y="1231195"/>
            <a:ext cx="8633207" cy="428603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CE911B4-8028-4650-96E5-80237CCD4F0E}"/>
              </a:ext>
            </a:extLst>
          </p:cNvPr>
          <p:cNvSpPr txBox="1"/>
          <p:nvPr/>
        </p:nvSpPr>
        <p:spPr>
          <a:xfrm>
            <a:off x="609599" y="321556"/>
            <a:ext cx="857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Basic requirement for DR &amp; BC</a:t>
            </a:r>
            <a:endParaRPr lang="zh-CN" altLang="en-US" dirty="0"/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8A60E093-CD99-4FA4-B8E4-E09EFA004146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41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0910372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08625448-BE73-4803-BB0B-9835922B61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7544" y="1065671"/>
          <a:ext cx="3960440" cy="5265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1039">
                <a:tc>
                  <a:txBody>
                    <a:bodyPr/>
                    <a:lstStyle/>
                    <a:p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V2.1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(MeV)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 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20.5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 number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B0 (T)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0.97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U0 (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/turn)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Damping time x/y/z (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10.9/10.9/5.4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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0 (%)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0.054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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0 (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mm.mrad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Nature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z (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z (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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inj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 (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mm.mrad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2400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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ext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 x/y (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mm.mrad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68/57 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(14/9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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inj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 /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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ext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 (%)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 /0.054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10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Storage time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zh-CN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(30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E956569B-550F-41FC-8352-95BB97200CE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16016" y="3284984"/>
          <a:ext cx="410445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RF parameters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frequency (MHz)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voltage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(MV)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Cavity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number (single cell)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Energy acceptance by RF(%)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harmonic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Cavity length (m)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B1FBBC4-E20E-49D7-AEEF-0F7DB842318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16016" y="1196752"/>
          <a:ext cx="410445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Wiggler parameters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strength (T)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4.61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Magnetic period (m)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0.176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Total length (m)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1.42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x (m)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6">
            <a:extLst>
              <a:ext uri="{FF2B5EF4-FFF2-40B4-BE49-F238E27FC236}">
                <a16:creationId xmlns:a16="http://schemas.microsoft.com/office/drawing/2014/main" id="{46FEEA08-39F3-431C-8884-968CA6D46014}"/>
              </a:ext>
            </a:extLst>
          </p:cNvPr>
          <p:cNvSpPr txBox="1"/>
          <p:nvPr/>
        </p:nvSpPr>
        <p:spPr>
          <a:xfrm>
            <a:off x="4788024" y="6001543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* 120GeV upgrade are taken into account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08140A1-AD57-4A23-A9CA-90F3E5846CB4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Positron Damping Ring Parameters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9D74CD1-4EBE-49FE-879C-5AB635F2D75C}"/>
              </a:ext>
            </a:extLst>
          </p:cNvPr>
          <p:cNvSpPr/>
          <p:nvPr/>
        </p:nvSpPr>
        <p:spPr>
          <a:xfrm>
            <a:off x="4427984" y="6279123"/>
            <a:ext cx="45365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0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Slides from Dr. Dou Wang (2020)</a:t>
            </a:r>
            <a:endParaRPr lang="zh-CN" altLang="en-US" sz="1000" b="1" dirty="0"/>
          </a:p>
        </p:txBody>
      </p:sp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1847D46E-E020-4E13-B598-0EF89C5CD9AA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42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7720259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B5BD5887-3370-40E7-9885-8EF77C09C6F0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3-Stage Bunch Compressor</a:t>
            </a:r>
            <a:endParaRPr lang="zh-CN" altLang="en-US" dirty="0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1E3CE41E-1FB8-49B5-A338-C403DF269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4376" r="10406" b="22079"/>
          <a:stretch/>
        </p:blipFill>
        <p:spPr bwMode="auto">
          <a:xfrm>
            <a:off x="4739076" y="1890206"/>
            <a:ext cx="3935213" cy="269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E5AB3B44-DA32-4FB5-9126-828F8BC8F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0" y="4581128"/>
            <a:ext cx="3122028" cy="188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DA82293E-7339-45A1-B58D-8A3ED59B7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783" y="4735740"/>
            <a:ext cx="2709029" cy="163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AAB127C1-CDAA-4349-9827-FBDF7F87A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173" y="4675376"/>
            <a:ext cx="2889090" cy="169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id="{7542D0F8-DCC3-4C69-804B-F20F9CC15A8C}"/>
              </a:ext>
            </a:extLst>
          </p:cNvPr>
          <p:cNvSpPr txBox="1"/>
          <p:nvPr/>
        </p:nvSpPr>
        <p:spPr>
          <a:xfrm>
            <a:off x="2250324" y="4727408"/>
            <a:ext cx="79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CA222ACF-11AF-45F0-94FD-601707A3BF58}"/>
              </a:ext>
            </a:extLst>
          </p:cNvPr>
          <p:cNvSpPr txBox="1"/>
          <p:nvPr/>
        </p:nvSpPr>
        <p:spPr>
          <a:xfrm>
            <a:off x="5116328" y="4704198"/>
            <a:ext cx="79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BC2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D23F0DBD-90E8-40FE-9BA7-08C96995FDA0}"/>
              </a:ext>
            </a:extLst>
          </p:cNvPr>
          <p:cNvSpPr txBox="1"/>
          <p:nvPr/>
        </p:nvSpPr>
        <p:spPr>
          <a:xfrm>
            <a:off x="8236261" y="4675376"/>
            <a:ext cx="79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9EF25B99-9ACE-4D3E-9D45-8DC291490CA3}"/>
              </a:ext>
            </a:extLst>
          </p:cNvPr>
          <p:cNvSpPr txBox="1"/>
          <p:nvPr/>
        </p:nvSpPr>
        <p:spPr>
          <a:xfrm>
            <a:off x="4813251" y="980728"/>
            <a:ext cx="378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Energy: 400MeV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2.4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GeV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Bunch length: 4.4mm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20um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spread: 0.054%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1.8%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右大括号 26">
            <a:extLst>
              <a:ext uri="{FF2B5EF4-FFF2-40B4-BE49-F238E27FC236}">
                <a16:creationId xmlns:a16="http://schemas.microsoft.com/office/drawing/2014/main" id="{072159A6-28EF-4BF2-BA9D-94D1C0F35059}"/>
              </a:ext>
            </a:extLst>
          </p:cNvPr>
          <p:cNvSpPr/>
          <p:nvPr/>
        </p:nvSpPr>
        <p:spPr>
          <a:xfrm rot="5400000">
            <a:off x="5365599" y="2367237"/>
            <a:ext cx="221100" cy="6765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4D6A5150-BEE2-4CE2-9FC7-E1271E5C9D34}"/>
              </a:ext>
            </a:extLst>
          </p:cNvPr>
          <p:cNvSpPr txBox="1"/>
          <p:nvPr/>
        </p:nvSpPr>
        <p:spPr>
          <a:xfrm>
            <a:off x="5274936" y="2816887"/>
            <a:ext cx="539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BC1</a:t>
            </a:r>
            <a:endParaRPr lang="zh-CN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右大括号 28">
            <a:extLst>
              <a:ext uri="{FF2B5EF4-FFF2-40B4-BE49-F238E27FC236}">
                <a16:creationId xmlns:a16="http://schemas.microsoft.com/office/drawing/2014/main" id="{77433401-A2B3-4105-AA21-B0EF94E62F81}"/>
              </a:ext>
            </a:extLst>
          </p:cNvPr>
          <p:cNvSpPr/>
          <p:nvPr/>
        </p:nvSpPr>
        <p:spPr>
          <a:xfrm rot="5400000">
            <a:off x="5924376" y="2559674"/>
            <a:ext cx="110550" cy="29850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1407CB22-AF0B-450C-9B08-6EBBD696B608}"/>
              </a:ext>
            </a:extLst>
          </p:cNvPr>
          <p:cNvSpPr txBox="1"/>
          <p:nvPr/>
        </p:nvSpPr>
        <p:spPr>
          <a:xfrm>
            <a:off x="5709907" y="2769929"/>
            <a:ext cx="539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BC2</a:t>
            </a:r>
            <a:endParaRPr lang="zh-CN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右大括号 30">
            <a:extLst>
              <a:ext uri="{FF2B5EF4-FFF2-40B4-BE49-F238E27FC236}">
                <a16:creationId xmlns:a16="http://schemas.microsoft.com/office/drawing/2014/main" id="{1F7F1006-BAC1-4CC1-9D1A-762BC9EA14C9}"/>
              </a:ext>
            </a:extLst>
          </p:cNvPr>
          <p:cNvSpPr/>
          <p:nvPr/>
        </p:nvSpPr>
        <p:spPr>
          <a:xfrm rot="5400000">
            <a:off x="6978035" y="1447648"/>
            <a:ext cx="202836" cy="186128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4FFEECC9-A006-41DE-9853-EBD3C447D55F}"/>
              </a:ext>
            </a:extLst>
          </p:cNvPr>
          <p:cNvSpPr txBox="1"/>
          <p:nvPr/>
        </p:nvSpPr>
        <p:spPr>
          <a:xfrm>
            <a:off x="6809709" y="2522844"/>
            <a:ext cx="539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BC3</a:t>
            </a:r>
            <a:endParaRPr lang="zh-CN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D2329BAD-839C-44EA-917F-50C7518B0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43" y="1137432"/>
            <a:ext cx="3917431" cy="333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椭圆 33">
            <a:extLst>
              <a:ext uri="{FF2B5EF4-FFF2-40B4-BE49-F238E27FC236}">
                <a16:creationId xmlns:a16="http://schemas.microsoft.com/office/drawing/2014/main" id="{46BAB265-4D70-4442-9BA3-F75C5D3F2F42}"/>
              </a:ext>
            </a:extLst>
          </p:cNvPr>
          <p:cNvSpPr/>
          <p:nvPr/>
        </p:nvSpPr>
        <p:spPr>
          <a:xfrm>
            <a:off x="3554744" y="2900735"/>
            <a:ext cx="505200" cy="240234"/>
          </a:xfrm>
          <a:prstGeom prst="ellipse">
            <a:avLst/>
          </a:prstGeom>
          <a:solidFill>
            <a:schemeClr val="bg1">
              <a:alpha val="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2C7E9F6B-6998-4700-AD5A-DDF05D255AAC}"/>
              </a:ext>
            </a:extLst>
          </p:cNvPr>
          <p:cNvSpPr/>
          <p:nvPr/>
        </p:nvSpPr>
        <p:spPr>
          <a:xfrm>
            <a:off x="4427984" y="6279123"/>
            <a:ext cx="45365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0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Slides from Dr. Dou Wang (2020)</a:t>
            </a:r>
            <a:endParaRPr lang="zh-CN" altLang="en-US" sz="1000" b="1" dirty="0"/>
          </a:p>
        </p:txBody>
      </p:sp>
      <p:sp>
        <p:nvSpPr>
          <p:cNvPr id="36" name="灯片编号占位符 1">
            <a:extLst>
              <a:ext uri="{FF2B5EF4-FFF2-40B4-BE49-F238E27FC236}">
                <a16:creationId xmlns:a16="http://schemas.microsoft.com/office/drawing/2014/main" id="{6021FA39-EF61-4296-A60A-208A3C5245EC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43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41747749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5993BD58-D3AF-460B-A8AD-F16FF30A8CBE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Positron Final Focus Design</a:t>
            </a:r>
            <a:endParaRPr lang="zh-CN" altLang="en-US" dirty="0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A1E9F4B8-6C0E-432A-9D69-C4E096685675}"/>
              </a:ext>
            </a:extLst>
          </p:cNvPr>
          <p:cNvSpPr txBox="1"/>
          <p:nvPr/>
        </p:nvSpPr>
        <p:spPr>
          <a:xfrm>
            <a:off x="971601" y="1052736"/>
            <a:ext cx="7200800" cy="16312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45085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20um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size for horizontal/vertical</a:t>
            </a:r>
            <a:endParaRPr lang="en-US" altLang="zh-CN" sz="2000" kern="0" dirty="0">
              <a:solidFill>
                <a:srgbClr val="000000"/>
              </a:solidFill>
              <a:latin typeface="Times New Roman" panose="02020603050405020304" pitchFamily="18" charset="0"/>
              <a:ea typeface="楷体_GB2312"/>
              <a:cs typeface="Times New Roman" panose="02020603050405020304" pitchFamily="18" charset="0"/>
            </a:endParaRPr>
          </a:p>
          <a:p>
            <a:pPr marL="450850" lvl="1" indent="-342900">
              <a:buFont typeface="Arial" panose="020B0604020202020204" pitchFamily="34" charset="0"/>
              <a:buChar char="•"/>
            </a:pPr>
            <a:r>
              <a:rPr lang="en-US" altLang="zh-CN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E=2.4GeV, </a:t>
            </a:r>
            <a:r>
              <a:rPr lang="en-US" altLang="zh-CN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  <a:sym typeface="Symbol"/>
              </a:rPr>
              <a:t></a:t>
            </a:r>
            <a:r>
              <a:rPr lang="en-US" altLang="zh-CN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  <a:sym typeface="Symbol"/>
              </a:rPr>
              <a:t>xn</a:t>
            </a:r>
            <a:r>
              <a:rPr lang="en-US" altLang="zh-CN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  <a:sym typeface="Symbol"/>
              </a:rPr>
              <a:t>= 15mmmrad, </a:t>
            </a:r>
            <a:r>
              <a:rPr lang="en-US" altLang="zh-CN" sz="2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  <a:sym typeface="Symbol"/>
              </a:rPr>
              <a:t>yn</a:t>
            </a:r>
            <a:r>
              <a:rPr lang="en-US" altLang="zh-CN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  <a:sym typeface="Symbol"/>
              </a:rPr>
              <a:t>=10mmmrad</a:t>
            </a:r>
          </a:p>
          <a:p>
            <a:pPr marL="45085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L*=3.0m</a:t>
            </a:r>
          </a:p>
          <a:p>
            <a:pPr marL="45085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x*=0.12m, y*=0.18m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850" lvl="1" indent="-342900">
              <a:buFont typeface="Arial" panose="020B0604020202020204" pitchFamily="34" charset="0"/>
              <a:buChar char="•"/>
            </a:pPr>
            <a:r>
              <a:rPr lang="en-US" altLang="zh-CN" sz="2000" kern="0" dirty="0">
                <a:solidFill>
                  <a:srgbClr val="000000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  <a:sym typeface="Symbol"/>
              </a:rPr>
              <a:t>Local chromaticity correction included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456B578-9561-42D0-8874-11A4AC2FDD21}"/>
              </a:ext>
            </a:extLst>
          </p:cNvPr>
          <p:cNvSpPr txBox="1"/>
          <p:nvPr/>
        </p:nvSpPr>
        <p:spPr>
          <a:xfrm>
            <a:off x="2036900" y="5897184"/>
            <a:ext cx="48965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B=87.8Gs, L=2.0m, critical energy=33.6 eV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4C38F0E7-19B5-4D3A-B56D-C4EE047F5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t="4715" r="14097" b="21286"/>
          <a:stretch/>
        </p:blipFill>
        <p:spPr bwMode="auto">
          <a:xfrm>
            <a:off x="701889" y="2853351"/>
            <a:ext cx="4014128" cy="301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59D3F98-8BB3-4D3D-9BCE-D913EDE85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5000" r="7689" b="21857"/>
          <a:stretch/>
        </p:blipFill>
        <p:spPr bwMode="auto">
          <a:xfrm>
            <a:off x="4968615" y="2837305"/>
            <a:ext cx="3923865" cy="295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38917251-FAF2-4B3F-8CD4-BFCB3D8799FB}"/>
              </a:ext>
            </a:extLst>
          </p:cNvPr>
          <p:cNvSpPr/>
          <p:nvPr/>
        </p:nvSpPr>
        <p:spPr>
          <a:xfrm>
            <a:off x="4427984" y="6279123"/>
            <a:ext cx="45365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0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Slides from Dr. Dou Wang (2020)</a:t>
            </a:r>
            <a:endParaRPr lang="zh-CN" altLang="en-US" sz="1000" b="1" dirty="0"/>
          </a:p>
        </p:txBody>
      </p:sp>
      <p:sp>
        <p:nvSpPr>
          <p:cNvPr id="16" name="灯片编号占位符 1">
            <a:extLst>
              <a:ext uri="{FF2B5EF4-FFF2-40B4-BE49-F238E27FC236}">
                <a16:creationId xmlns:a16="http://schemas.microsoft.com/office/drawing/2014/main" id="{9BFD7609-045F-49C1-84F1-0FD1B4791B0C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44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00007967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4">
            <a:extLst>
              <a:ext uri="{FF2B5EF4-FFF2-40B4-BE49-F238E27FC236}">
                <a16:creationId xmlns:a16="http://schemas.microsoft.com/office/drawing/2014/main" id="{D6051B26-CA5B-41BF-964A-E0B603C28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69" y="1475136"/>
            <a:ext cx="2726421" cy="2057400"/>
          </a:xfrm>
          <a:prstGeom prst="rect">
            <a:avLst/>
          </a:prstGeom>
        </p:spPr>
      </p:pic>
      <p:sp>
        <p:nvSpPr>
          <p:cNvPr id="18" name="文字方塊 5">
            <a:extLst>
              <a:ext uri="{FF2B5EF4-FFF2-40B4-BE49-F238E27FC236}">
                <a16:creationId xmlns:a16="http://schemas.microsoft.com/office/drawing/2014/main" id="{E1B16FCF-9CA1-49AB-A7D8-2FA282D0C818}"/>
              </a:ext>
            </a:extLst>
          </p:cNvPr>
          <p:cNvSpPr txBox="1"/>
          <p:nvPr/>
        </p:nvSpPr>
        <p:spPr>
          <a:xfrm>
            <a:off x="683568" y="1096302"/>
            <a:ext cx="336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Amplifier energy</a:t>
            </a:r>
            <a:r>
              <a:rPr lang="zh-TW" altLang="en-US" dirty="0"/>
              <a:t> </a:t>
            </a:r>
            <a:r>
              <a:rPr lang="en-US" altLang="zh-TW" dirty="0"/>
              <a:t>performance</a:t>
            </a:r>
            <a:endParaRPr lang="zh-TW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B775ACA-FA17-4770-AA2D-FA36AFFB3DBC}"/>
              </a:ext>
            </a:extLst>
          </p:cNvPr>
          <p:cNvSpPr/>
          <p:nvPr/>
        </p:nvSpPr>
        <p:spPr>
          <a:xfrm>
            <a:off x="779171" y="1111456"/>
            <a:ext cx="2990467" cy="253829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2">
            <a:extLst>
              <a:ext uri="{FF2B5EF4-FFF2-40B4-BE49-F238E27FC236}">
                <a16:creationId xmlns:a16="http://schemas.microsoft.com/office/drawing/2014/main" id="{86DAD088-236F-4A3C-951B-4BCEF1B2C3E7}"/>
              </a:ext>
            </a:extLst>
          </p:cNvPr>
          <p:cNvSpPr txBox="1"/>
          <p:nvPr/>
        </p:nvSpPr>
        <p:spPr>
          <a:xfrm>
            <a:off x="-34247" y="3892242"/>
            <a:ext cx="339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  Pulse compressor efficiency: 72%</a:t>
            </a:r>
            <a:endParaRPr lang="zh-TW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195DDCF-C30E-46B3-9808-B399DB79164D}"/>
              </a:ext>
            </a:extLst>
          </p:cNvPr>
          <p:cNvSpPr/>
          <p:nvPr/>
        </p:nvSpPr>
        <p:spPr>
          <a:xfrm>
            <a:off x="51834" y="3843030"/>
            <a:ext cx="5952372" cy="253829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6">
            <a:extLst>
              <a:ext uri="{FF2B5EF4-FFF2-40B4-BE49-F238E27FC236}">
                <a16:creationId xmlns:a16="http://schemas.microsoft.com/office/drawing/2014/main" id="{797E9D83-A7AC-4901-8406-ED271C9935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13" y="4205739"/>
            <a:ext cx="2654669" cy="1991002"/>
          </a:xfrm>
          <a:prstGeom prst="rect">
            <a:avLst/>
          </a:prstGeom>
        </p:spPr>
      </p:pic>
      <p:pic>
        <p:nvPicPr>
          <p:cNvPr id="23" name="圖片 28">
            <a:extLst>
              <a:ext uri="{FF2B5EF4-FFF2-40B4-BE49-F238E27FC236}">
                <a16:creationId xmlns:a16="http://schemas.microsoft.com/office/drawing/2014/main" id="{C5D9A375-5E3A-4731-861A-CD10327714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0" y="4205739"/>
            <a:ext cx="2733351" cy="1978367"/>
          </a:xfrm>
          <a:prstGeom prst="rect">
            <a:avLst/>
          </a:prstGeom>
        </p:spPr>
      </p:pic>
      <p:sp>
        <p:nvSpPr>
          <p:cNvPr id="24" name="文字方塊 11">
            <a:extLst>
              <a:ext uri="{FF2B5EF4-FFF2-40B4-BE49-F238E27FC236}">
                <a16:creationId xmlns:a16="http://schemas.microsoft.com/office/drawing/2014/main" id="{55C0B3FF-624B-4B70-B9EA-800BF208FF5B}"/>
              </a:ext>
            </a:extLst>
          </p:cNvPr>
          <p:cNvSpPr txBox="1"/>
          <p:nvPr/>
        </p:nvSpPr>
        <p:spPr>
          <a:xfrm>
            <a:off x="6183300" y="3941111"/>
            <a:ext cx="1590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Pulse duration </a:t>
            </a:r>
            <a:endParaRPr lang="zh-TW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EA5CE60-B0CD-40DD-85F4-B29A725B7264}"/>
              </a:ext>
            </a:extLst>
          </p:cNvPr>
          <p:cNvSpPr/>
          <p:nvPr/>
        </p:nvSpPr>
        <p:spPr>
          <a:xfrm>
            <a:off x="6155018" y="3948078"/>
            <a:ext cx="2823924" cy="2248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30">
            <a:extLst>
              <a:ext uri="{FF2B5EF4-FFF2-40B4-BE49-F238E27FC236}">
                <a16:creationId xmlns:a16="http://schemas.microsoft.com/office/drawing/2014/main" id="{F313973F-09A1-4121-8DDC-0AE1721E8A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71" y="4336976"/>
            <a:ext cx="2623417" cy="1512945"/>
          </a:xfrm>
          <a:prstGeom prst="rect">
            <a:avLst/>
          </a:prstGeom>
        </p:spPr>
      </p:pic>
      <p:pic>
        <p:nvPicPr>
          <p:cNvPr id="27" name="圖片 2">
            <a:extLst>
              <a:ext uri="{FF2B5EF4-FFF2-40B4-BE49-F238E27FC236}">
                <a16:creationId xmlns:a16="http://schemas.microsoft.com/office/drawing/2014/main" id="{6FC438C2-FD10-4AA3-A1B8-925BE6C706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38" y="1524616"/>
            <a:ext cx="3261080" cy="1989932"/>
          </a:xfrm>
          <a:prstGeom prst="rect">
            <a:avLst/>
          </a:prstGeom>
        </p:spPr>
      </p:pic>
      <p:sp>
        <p:nvSpPr>
          <p:cNvPr id="28" name="文字方塊 6">
            <a:extLst>
              <a:ext uri="{FF2B5EF4-FFF2-40B4-BE49-F238E27FC236}">
                <a16:creationId xmlns:a16="http://schemas.microsoft.com/office/drawing/2014/main" id="{3F64DE48-792A-41B8-A759-FFB060EC56E3}"/>
              </a:ext>
            </a:extLst>
          </p:cNvPr>
          <p:cNvSpPr txBox="1"/>
          <p:nvPr/>
        </p:nvSpPr>
        <p:spPr>
          <a:xfrm>
            <a:off x="4478895" y="1131180"/>
            <a:ext cx="4011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Amplifier output profile before expander</a:t>
            </a:r>
            <a:endParaRPr lang="zh-TW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CE468F4-C33D-4F92-87EF-08DC8140B41E}"/>
              </a:ext>
            </a:extLst>
          </p:cNvPr>
          <p:cNvSpPr/>
          <p:nvPr/>
        </p:nvSpPr>
        <p:spPr>
          <a:xfrm>
            <a:off x="4469936" y="1123083"/>
            <a:ext cx="4045414" cy="25593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9285CA6-DB5F-4C7B-9C68-B61ADB24E754}"/>
              </a:ext>
            </a:extLst>
          </p:cNvPr>
          <p:cNvSpPr/>
          <p:nvPr/>
        </p:nvSpPr>
        <p:spPr>
          <a:xfrm>
            <a:off x="4427984" y="6279123"/>
            <a:ext cx="45365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0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Slides from Dr. Bo Peng (2020)</a:t>
            </a:r>
            <a:endParaRPr lang="zh-CN" altLang="en-US" sz="1000" b="1" dirty="0"/>
          </a:p>
        </p:txBody>
      </p:sp>
      <p:sp>
        <p:nvSpPr>
          <p:cNvPr id="31" name="灯片编号占位符 1">
            <a:extLst>
              <a:ext uri="{FF2B5EF4-FFF2-40B4-BE49-F238E27FC236}">
                <a16:creationId xmlns:a16="http://schemas.microsoft.com/office/drawing/2014/main" id="{7D919B2E-2EA9-4B11-BCA2-7A83B0552B3F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45</a:t>
            </a:fld>
            <a:endParaRPr lang="zh-CN" altLang="en-US" sz="1400" b="1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2A4F443-DD54-4474-AA7E-3C11D2B2CADF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Laser system upgrade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772728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D11C3E3-07B0-4361-AAB6-4C6DFD2180B9}"/>
              </a:ext>
            </a:extLst>
          </p:cNvPr>
          <p:cNvSpPr txBox="1"/>
          <p:nvPr/>
        </p:nvSpPr>
        <p:spPr>
          <a:xfrm>
            <a:off x="609599" y="321556"/>
            <a:ext cx="857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Basic ideas for e+ acceleration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ABA23A2-5D61-4CB0-A1C9-1509404FF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60" y="1124744"/>
            <a:ext cx="8748464" cy="332742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8D06F02-D1FC-4FE2-A6B4-62AB61799FDA}"/>
              </a:ext>
            </a:extLst>
          </p:cNvPr>
          <p:cNvSpPr txBox="1"/>
          <p:nvPr/>
        </p:nvSpPr>
        <p:spPr>
          <a:xfrm>
            <a:off x="582064" y="4653136"/>
            <a:ext cx="798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Why plasma wakefield is thought to be unfit for positron acceleration?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灯片编号占位符 1">
            <a:extLst>
              <a:ext uri="{FF2B5EF4-FFF2-40B4-BE49-F238E27FC236}">
                <a16:creationId xmlns:a16="http://schemas.microsoft.com/office/drawing/2014/main" id="{1687FB83-B189-409B-A19D-1C4A3A52A1DD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46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8729225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6771AA9-74FC-4D50-880F-81345DD81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0" y="2991149"/>
            <a:ext cx="8316416" cy="324616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7901708-6ABD-4698-8BDB-6AE3D3243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272" y="1196752"/>
            <a:ext cx="5842216" cy="1961483"/>
          </a:xfrm>
          <a:prstGeom prst="rect">
            <a:avLst/>
          </a:prstGeom>
        </p:spPr>
      </p:pic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44B5B6DA-4C9F-4EEC-BA18-2639F0DFBFC7}"/>
              </a:ext>
            </a:extLst>
          </p:cNvPr>
          <p:cNvCxnSpPr/>
          <p:nvPr/>
        </p:nvCxnSpPr>
        <p:spPr>
          <a:xfrm flipH="1">
            <a:off x="6330160" y="2234753"/>
            <a:ext cx="217745" cy="158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5EE5A7B4-9CD4-49BB-BCAE-35912B2B8399}"/>
              </a:ext>
            </a:extLst>
          </p:cNvPr>
          <p:cNvSpPr txBox="1"/>
          <p:nvPr/>
        </p:nvSpPr>
        <p:spPr>
          <a:xfrm>
            <a:off x="6547905" y="2006107"/>
            <a:ext cx="1639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华文楷体"/>
                <a:cs typeface="+mn-cs"/>
              </a:rPr>
              <a:t>Plasma Section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华文楷体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69140F1-91FB-40BC-BEC6-B1FC7F2E012B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Platform at SXFEL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DFD6FB1-FBA2-4833-8580-3AD757029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96267"/>
            <a:ext cx="2948538" cy="196148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3F06BDC-759F-4156-8255-061C2DD64AE3}"/>
              </a:ext>
            </a:extLst>
          </p:cNvPr>
          <p:cNvSpPr/>
          <p:nvPr/>
        </p:nvSpPr>
        <p:spPr>
          <a:xfrm>
            <a:off x="107504" y="4585191"/>
            <a:ext cx="446449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Aim:</a:t>
            </a:r>
            <a:endParaRPr lang="en-US" altLang="zh-CN" sz="1200" b="1" noProof="0" dirty="0">
              <a:solidFill>
                <a:srgbClr val="C00000"/>
              </a:solidFill>
              <a:latin typeface="Times New Roman" panose="02020603050405020304" pitchFamily="18" charset="0"/>
              <a:ea typeface="华文楷体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arenR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Obtain a stable positively-chirped beam with few percent energy spread, and use a passive dechirper,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to decrease the energy spread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arenR"/>
              <a:tabLst/>
              <a:defRPr/>
            </a:pP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华文楷体"/>
                <a:cs typeface="Times New Roman" panose="02020603050405020304" pitchFamily="18" charset="0"/>
              </a:rPr>
              <a:t>2-bunch HTR electron acceleration</a:t>
            </a:r>
          </a:p>
        </p:txBody>
      </p:sp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032691BC-F8D0-4374-AB52-3C5D64B93761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47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56686694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42BDF9F-F1FD-49ED-913E-007F64F444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5747" y="1039720"/>
            <a:ext cx="2579426" cy="193456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83FE372-C64F-45DF-B0FD-8B8369FF4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74" y="1082581"/>
            <a:ext cx="2465127" cy="18488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B9361D7-3609-41CD-911E-D1CF8B454B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3"/>
          <a:stretch/>
        </p:blipFill>
        <p:spPr>
          <a:xfrm>
            <a:off x="2853040" y="1057374"/>
            <a:ext cx="3546872" cy="19348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262DA5C-7DA0-4631-9195-6E9B47086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9"/>
          <a:stretch/>
        </p:blipFill>
        <p:spPr>
          <a:xfrm>
            <a:off x="1214650" y="3149068"/>
            <a:ext cx="6932210" cy="321261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0C37EB8-7159-433C-B0A2-51B95FCFB796}"/>
              </a:ext>
            </a:extLst>
          </p:cNvPr>
          <p:cNvSpPr txBox="1"/>
          <p:nvPr/>
        </p:nvSpPr>
        <p:spPr>
          <a:xfrm>
            <a:off x="7563775" y="2451916"/>
            <a:ext cx="95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压缩池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E07FA63-55E6-427D-8435-8A4D6F75AE33}"/>
              </a:ext>
            </a:extLst>
          </p:cNvPr>
          <p:cNvSpPr txBox="1"/>
          <p:nvPr/>
        </p:nvSpPr>
        <p:spPr>
          <a:xfrm>
            <a:off x="4236128" y="2451916"/>
            <a:ext cx="119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主作用室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4FE7154-2401-4B33-BDA5-F6EFDFB453A2}"/>
              </a:ext>
            </a:extLst>
          </p:cNvPr>
          <p:cNvSpPr txBox="1"/>
          <p:nvPr/>
        </p:nvSpPr>
        <p:spPr>
          <a:xfrm>
            <a:off x="801950" y="2451916"/>
            <a:ext cx="119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束测室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76C0751-5D78-4412-85EC-4548FD09D21D}"/>
              </a:ext>
            </a:extLst>
          </p:cNvPr>
          <p:cNvSpPr txBox="1"/>
          <p:nvPr/>
        </p:nvSpPr>
        <p:spPr>
          <a:xfrm>
            <a:off x="6792348" y="4180006"/>
            <a:ext cx="95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压缩池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9E6369E-3B0D-4E7C-BE3C-777CE21A6E80}"/>
              </a:ext>
            </a:extLst>
          </p:cNvPr>
          <p:cNvSpPr txBox="1"/>
          <p:nvPr/>
        </p:nvSpPr>
        <p:spPr>
          <a:xfrm>
            <a:off x="5417575" y="3754466"/>
            <a:ext cx="119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主作用室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303B1BB-15CB-48D4-9BE4-691D80617844}"/>
              </a:ext>
            </a:extLst>
          </p:cNvPr>
          <p:cNvSpPr txBox="1"/>
          <p:nvPr/>
        </p:nvSpPr>
        <p:spPr>
          <a:xfrm>
            <a:off x="1868750" y="3536308"/>
            <a:ext cx="119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束测室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88CBFED-7DB1-4EEE-BA78-98497D0F066E}"/>
              </a:ext>
            </a:extLst>
          </p:cNvPr>
          <p:cNvSpPr/>
          <p:nvPr/>
        </p:nvSpPr>
        <p:spPr>
          <a:xfrm>
            <a:off x="4427984" y="6279123"/>
            <a:ext cx="453650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0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Slides from Dr. Bo Peng (2020)</a:t>
            </a:r>
            <a:endParaRPr lang="zh-CN" altLang="en-US" sz="1000" b="1" dirty="0"/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6F7150E9-FFF5-4FBD-BFDB-13602DE56263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48</a:t>
            </a:fld>
            <a:endParaRPr lang="zh-CN" altLang="en-US" sz="1400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FC10C3A-1E50-4C9D-A44B-537B7A953063}"/>
              </a:ext>
            </a:extLst>
          </p:cNvPr>
          <p:cNvSpPr txBox="1"/>
          <p:nvPr/>
        </p:nvSpPr>
        <p:spPr>
          <a:xfrm>
            <a:off x="609600" y="321556"/>
            <a:ext cx="806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 dirty="0"/>
              <a:t>   </a:t>
            </a:r>
            <a:r>
              <a:rPr lang="en-US" altLang="zh-CN" dirty="0"/>
              <a:t>We’re ready (may start 2020.12)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8484563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标题 2">
            <a:extLst>
              <a:ext uri="{FF2B5EF4-FFF2-40B4-BE49-F238E27FC236}">
                <a16:creationId xmlns:a16="http://schemas.microsoft.com/office/drawing/2014/main" id="{2DE7E5D3-B46A-432B-BAC0-FE5B83676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260350"/>
            <a:ext cx="805708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spcAft>
                <a:spcPct val="500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b="1" dirty="0">
                <a:solidFill>
                  <a:srgbClr val="456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前期工作</a:t>
            </a:r>
            <a:r>
              <a:rPr lang="en-US" altLang="zh-CN" sz="2800" b="1" dirty="0">
                <a:solidFill>
                  <a:srgbClr val="456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1.2.1-</a:t>
            </a:r>
            <a:r>
              <a:rPr lang="en-US" altLang="zh-CN" sz="2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neutron on 200TW laser</a:t>
            </a:r>
            <a:endParaRPr lang="zh-CN" altLang="en-US" sz="2800" b="1" dirty="0">
              <a:latin typeface="黑体" panose="02010609060101010101" pitchFamily="49" charset="-122"/>
            </a:endParaRPr>
          </a:p>
        </p:txBody>
      </p:sp>
      <p:sp>
        <p:nvSpPr>
          <p:cNvPr id="72706" name="スライド番号プレースホルダ 3">
            <a:extLst>
              <a:ext uri="{FF2B5EF4-FFF2-40B4-BE49-F238E27FC236}">
                <a16:creationId xmlns:a16="http://schemas.microsoft.com/office/drawing/2014/main" id="{1821598E-9BA5-492C-807B-5F7D4509DEBD}"/>
              </a:ext>
            </a:extLst>
          </p:cNvPr>
          <p:cNvSpPr txBox="1">
            <a:spLocks noGrp="1"/>
          </p:cNvSpPr>
          <p:nvPr/>
        </p:nvSpPr>
        <p:spPr bwMode="auto">
          <a:xfrm>
            <a:off x="7042150" y="6168297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spcAft>
                <a:spcPct val="500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B5C78D0E-0D22-4A35-9D80-F72FFFDDAAB5}" type="slidenum">
              <a:rPr lang="en-US" altLang="zh-CN" sz="1400" b="1">
                <a:latin typeface="Tahoma" panose="020B0604030504040204" pitchFamily="34" charset="0"/>
                <a:ea typeface="楷体_GB2312"/>
                <a:cs typeface="楷体_GB2312"/>
              </a:rPr>
              <a:pPr algn="r"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49</a:t>
            </a:fld>
            <a:endParaRPr lang="en-US" altLang="zh-CN" sz="1400" b="1">
              <a:latin typeface="Tahoma" panose="020B0604030504040204" pitchFamily="34" charset="0"/>
              <a:ea typeface="楷体_GB2312"/>
              <a:cs typeface="楷体_GB2312"/>
            </a:endParaRPr>
          </a:p>
        </p:txBody>
      </p:sp>
      <p:pic>
        <p:nvPicPr>
          <p:cNvPr id="72707" name="图片 3">
            <a:extLst>
              <a:ext uri="{FF2B5EF4-FFF2-40B4-BE49-F238E27FC236}">
                <a16:creationId xmlns:a16="http://schemas.microsoft.com/office/drawing/2014/main" id="{1CE51510-9E71-437D-8E41-D4FF34629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080359"/>
            <a:ext cx="53070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图片 4">
            <a:extLst>
              <a:ext uri="{FF2B5EF4-FFF2-40B4-BE49-F238E27FC236}">
                <a16:creationId xmlns:a16="http://schemas.microsoft.com/office/drawing/2014/main" id="{4D7C83BA-3C2E-452E-AA77-C525451A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261334"/>
            <a:ext cx="373062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B86C13A-5BAA-CC4E-AB26-036C96227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629528"/>
              </p:ext>
            </p:extLst>
          </p:nvPr>
        </p:nvGraphicFramePr>
        <p:xfrm>
          <a:off x="1475656" y="3995007"/>
          <a:ext cx="7334251" cy="21012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96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8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84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13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Bubble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 (135°)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 (225</a:t>
                      </a:r>
                      <a:r>
                        <a:rPr lang="en-US" altLang="zh-CN" sz="1600" kern="100" dirty="0">
                          <a:effectLst/>
                        </a:rPr>
                        <a:t>°</a:t>
                      </a:r>
                      <a:r>
                        <a:rPr lang="en-US" sz="1600" kern="100" dirty="0">
                          <a:effectLst/>
                        </a:rPr>
                        <a:t>)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 (315</a:t>
                      </a:r>
                      <a:r>
                        <a:rPr lang="en-US" altLang="zh-CN" sz="1600" kern="100" baseline="30000" dirty="0">
                          <a:effectLst/>
                        </a:rPr>
                        <a:t>°</a:t>
                      </a:r>
                      <a:r>
                        <a:rPr lang="en-US" sz="1600" kern="100" dirty="0">
                          <a:effectLst/>
                        </a:rPr>
                        <a:t>)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4 (45</a:t>
                      </a:r>
                      <a:r>
                        <a:rPr lang="en-US" altLang="zh-CN" sz="1600" kern="100" baseline="30000" dirty="0">
                          <a:effectLst/>
                        </a:rPr>
                        <a:t>°</a:t>
                      </a:r>
                      <a:r>
                        <a:rPr lang="en-US" sz="1600" kern="100" dirty="0">
                          <a:effectLst/>
                        </a:rPr>
                        <a:t>)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3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Bubble num (10 shots)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40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46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42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32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3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Neutron num (10 shots)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2.6×10</a:t>
                      </a:r>
                      <a:r>
                        <a:rPr lang="en-US" sz="1600" kern="100" baseline="30000">
                          <a:effectLst/>
                        </a:rPr>
                        <a:t>7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2.9×10</a:t>
                      </a:r>
                      <a:r>
                        <a:rPr lang="en-US" sz="1600" kern="100" baseline="30000">
                          <a:effectLst/>
                        </a:rPr>
                        <a:t>7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2.7×10</a:t>
                      </a:r>
                      <a:r>
                        <a:rPr lang="en-US" sz="1600" kern="100" baseline="30000">
                          <a:effectLst/>
                        </a:rPr>
                        <a:t>7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2.0×10</a:t>
                      </a:r>
                      <a:r>
                        <a:rPr lang="en-US" sz="1600" kern="100" baseline="30000">
                          <a:effectLst/>
                        </a:rPr>
                        <a:t>7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3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T</a:t>
                      </a:r>
                      <a:r>
                        <a:rPr lang="en-US" sz="1600" kern="100" dirty="0">
                          <a:effectLst/>
                        </a:rPr>
                        <a:t>otal num (10 shots)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3.2×10</a:t>
                      </a:r>
                      <a:r>
                        <a:rPr lang="en-US" sz="1600" kern="100" baseline="30000">
                          <a:effectLst/>
                        </a:rPr>
                        <a:t>8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3.7×10</a:t>
                      </a:r>
                      <a:r>
                        <a:rPr lang="en-US" sz="1600" kern="100" baseline="30000">
                          <a:effectLst/>
                        </a:rPr>
                        <a:t>8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3.4×10</a:t>
                      </a:r>
                      <a:r>
                        <a:rPr lang="en-US" sz="1600" kern="100" baseline="30000">
                          <a:effectLst/>
                        </a:rPr>
                        <a:t>8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2.6×10</a:t>
                      </a:r>
                      <a:r>
                        <a:rPr lang="en-US" sz="1600" kern="100" baseline="30000">
                          <a:effectLst/>
                        </a:rPr>
                        <a:t>8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3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</a:rPr>
                        <a:t>Average num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FF0000"/>
                          </a:solidFill>
                          <a:effectLst/>
                        </a:rPr>
                        <a:t>3.2×10</a:t>
                      </a:r>
                      <a:r>
                        <a:rPr lang="en-US" sz="1600" kern="100" baseline="3000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zh-CN" sz="1600" kern="10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3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</a:rPr>
                        <a:t>Efficiency n/J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</a:rPr>
                        <a:t>1.1×10</a:t>
                      </a:r>
                      <a:r>
                        <a:rPr lang="en-US" sz="1600" kern="100" baseline="30000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68" marR="68568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66607CF2-F7F1-4662-B71C-FC99712F4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1977297"/>
            <a:ext cx="360363" cy="360362"/>
          </a:xfrm>
          <a:prstGeom prst="rect">
            <a:avLst/>
          </a:prstGeom>
          <a:noFill/>
          <a:ln w="38100" algn="ctr">
            <a:solidFill>
              <a:srgbClr val="00B05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98000" tIns="154800" rIns="270000" bIns="298800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endParaRPr lang="zh-CN" altLang="en-US">
              <a:solidFill>
                <a:srgbClr val="00B05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2748" name="矩形 59">
            <a:extLst>
              <a:ext uri="{FF2B5EF4-FFF2-40B4-BE49-F238E27FC236}">
                <a16:creationId xmlns:a16="http://schemas.microsoft.com/office/drawing/2014/main" id="{46C82029-3336-426B-ADFD-E5A30C741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6379434"/>
            <a:ext cx="3492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 i="1"/>
              <a:t>High Energy Density Physics 36, 100753 (2020) </a:t>
            </a:r>
            <a:endParaRPr lang="zh-CN" altLang="en-US" sz="1200" i="1"/>
          </a:p>
        </p:txBody>
      </p:sp>
      <p:sp>
        <p:nvSpPr>
          <p:cNvPr id="10" name="矩形 1">
            <a:extLst>
              <a:ext uri="{FF2B5EF4-FFF2-40B4-BE49-F238E27FC236}">
                <a16:creationId xmlns:a16="http://schemas.microsoft.com/office/drawing/2014/main" id="{6DDE7159-E123-433F-95C3-BE4E99A0258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651455" y="4811562"/>
            <a:ext cx="2478362" cy="78175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Aft>
                <a:spcPct val="20000"/>
              </a:spcAft>
            </a:pPr>
            <a:r>
              <a:rPr lang="zh-CN" altLang="en-US" sz="1400" b="1" dirty="0">
                <a:solidFill>
                  <a:srgbClr val="850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激光：</a:t>
            </a:r>
            <a:r>
              <a:rPr lang="en-US" altLang="zh-CN" sz="1400" b="1" dirty="0">
                <a:solidFill>
                  <a:srgbClr val="850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100TW, 30fs, </a:t>
            </a:r>
            <a:r>
              <a:rPr lang="en-US" altLang="zh-CN" sz="1400" b="1" i="1" dirty="0">
                <a:solidFill>
                  <a:srgbClr val="850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CN" sz="1400" b="1" baseline="-25000" dirty="0">
                <a:solidFill>
                  <a:srgbClr val="850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1400" b="1" dirty="0">
                <a:solidFill>
                  <a:srgbClr val="850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=30um </a:t>
            </a:r>
            <a:r>
              <a:rPr lang="en-US" altLang="zh-CN" sz="1400" b="1" i="1" dirty="0">
                <a:solidFill>
                  <a:srgbClr val="850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1400" b="1" baseline="-25000" dirty="0">
                <a:solidFill>
                  <a:srgbClr val="850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1400" b="1" dirty="0">
                <a:solidFill>
                  <a:srgbClr val="850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=1.82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=7.1×10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W/cm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spcAft>
                <a:spcPct val="20000"/>
              </a:spcAft>
              <a:buFont typeface="Wingdings" panose="05000000000000000000" pitchFamily="2" charset="2"/>
              <a:buNone/>
            </a:pPr>
            <a:r>
              <a:rPr lang="zh-CN" altLang="en-US" sz="1400" b="1" dirty="0">
                <a:solidFill>
                  <a:srgbClr val="850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喷嘴：</a:t>
            </a:r>
            <a:r>
              <a:rPr lang="en-US" altLang="zh-CN" sz="1400" b="1" dirty="0">
                <a:solidFill>
                  <a:srgbClr val="850A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4mm, He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98A960E-283D-4942-BA89-A52A0AEA8447}"/>
              </a:ext>
            </a:extLst>
          </p:cNvPr>
          <p:cNvSpPr/>
          <p:nvPr/>
        </p:nvSpPr>
        <p:spPr>
          <a:xfrm>
            <a:off x="6128817" y="1052736"/>
            <a:ext cx="25029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kern="0" dirty="0">
                <a:solidFill>
                  <a:srgbClr val="0070C0"/>
                </a:solidFill>
                <a:latin typeface="+mn-ea"/>
              </a:rPr>
              <a:t>三种不同机制下中子产生效率</a:t>
            </a:r>
            <a:endParaRPr lang="zh-CN" altLang="en-US" sz="1400" b="1" dirty="0">
              <a:solidFill>
                <a:srgbClr val="0070C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12"/>
          <p:cNvSpPr>
            <a:spLocks noChangeArrowheads="1"/>
          </p:cNvSpPr>
          <p:nvPr/>
        </p:nvSpPr>
        <p:spPr bwMode="auto">
          <a:xfrm>
            <a:off x="509588" y="-228600"/>
            <a:ext cx="8134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srgbClr val="333399"/>
                </a:solidFill>
                <a:latin typeface="Tahoma" panose="020B0604030504040204" pitchFamily="34" charset="0"/>
                <a:ea typeface="楷体_GB2312" pitchFamily="49" charset="-122"/>
              </a:rPr>
              <a:t>Outlines</a:t>
            </a:r>
            <a:endParaRPr lang="zh-CN" altLang="en-US" sz="4400" dirty="0">
              <a:solidFill>
                <a:srgbClr val="333399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1230136" y="1196752"/>
            <a:ext cx="6696744" cy="4114800"/>
          </a:xfrm>
          <a:prstGeom prst="rect">
            <a:avLst/>
          </a:prstGeom>
        </p:spPr>
        <p:txBody>
          <a:bodyPr lIns="92075" tIns="46038" rIns="92075" bIns="46038"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  <a:buClr>
                <a:srgbClr val="787878"/>
              </a:buClr>
            </a:pPr>
            <a:r>
              <a:rPr lang="zh-CN" altLang="en-US" b="1" dirty="0">
                <a:solidFill>
                  <a:srgbClr val="787878"/>
                </a:solidFill>
              </a:rPr>
              <a:t>个人情况简介</a:t>
            </a:r>
            <a:endParaRPr lang="en-US" altLang="zh-CN" b="1" dirty="0">
              <a:solidFill>
                <a:srgbClr val="787878"/>
              </a:solidFill>
            </a:endParaRPr>
          </a:p>
          <a:p>
            <a:pPr eaLnBrk="1" hangingPunct="1">
              <a:spcBef>
                <a:spcPct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</a:rPr>
              <a:t>2019.9-2020.11</a:t>
            </a:r>
            <a:r>
              <a:rPr lang="zh-CN" altLang="en-US" b="1" dirty="0">
                <a:solidFill>
                  <a:srgbClr val="C00000"/>
                </a:solidFill>
              </a:rPr>
              <a:t>主要工作进展</a:t>
            </a:r>
            <a:endParaRPr lang="en-US" altLang="zh-CN" b="1" dirty="0">
              <a:solidFill>
                <a:srgbClr val="C0000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CPI</a:t>
            </a:r>
            <a:r>
              <a:rPr lang="zh-CN" altLang="en-US" sz="2400" b="1" dirty="0">
                <a:solidFill>
                  <a:srgbClr val="7030A0"/>
                </a:solidFill>
              </a:rPr>
              <a:t>概念设计</a:t>
            </a:r>
            <a:r>
              <a:rPr lang="en-US" altLang="zh-CN" sz="2400" b="1" dirty="0">
                <a:solidFill>
                  <a:srgbClr val="7030A0"/>
                </a:solidFill>
              </a:rPr>
              <a:t>V2.0</a:t>
            </a: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CPI</a:t>
            </a:r>
            <a:r>
              <a:rPr lang="zh-CN" altLang="en-US" sz="2400" b="1" dirty="0">
                <a:solidFill>
                  <a:srgbClr val="7030A0"/>
                </a:solidFill>
              </a:rPr>
              <a:t>高变压比电子加速研究</a:t>
            </a:r>
            <a:endParaRPr lang="en-US" altLang="zh-CN" sz="2400" b="1" dirty="0">
              <a:solidFill>
                <a:srgbClr val="7030A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CPI</a:t>
            </a:r>
            <a:r>
              <a:rPr lang="zh-CN" altLang="en-US" sz="2400" b="1" dirty="0">
                <a:solidFill>
                  <a:srgbClr val="7030A0"/>
                </a:solidFill>
              </a:rPr>
              <a:t>正电子加速机制探索</a:t>
            </a:r>
            <a:endParaRPr lang="en-US" altLang="zh-CN" sz="2400" b="1" dirty="0">
              <a:solidFill>
                <a:srgbClr val="7030A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plasma dechirper</a:t>
            </a:r>
            <a:r>
              <a:rPr lang="zh-CN" altLang="en-US" sz="2400" b="1" dirty="0">
                <a:solidFill>
                  <a:srgbClr val="7030A0"/>
                </a:solidFill>
              </a:rPr>
              <a:t>实验研究</a:t>
            </a:r>
            <a:endParaRPr lang="en-US" altLang="zh-CN" sz="2400" b="1" dirty="0">
              <a:solidFill>
                <a:srgbClr val="7030A0"/>
              </a:solidFill>
            </a:endParaRPr>
          </a:p>
          <a:p>
            <a:pPr lvl="1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A3D87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7030A0"/>
                </a:solidFill>
              </a:rPr>
              <a:t>LPA</a:t>
            </a:r>
            <a:r>
              <a:rPr lang="zh-CN" altLang="en-US" sz="2400" b="1" dirty="0">
                <a:solidFill>
                  <a:srgbClr val="7030A0"/>
                </a:solidFill>
              </a:rPr>
              <a:t>相关工作进展</a:t>
            </a:r>
            <a:endParaRPr lang="en-US" altLang="zh-CN" sz="2800" b="1" dirty="0">
              <a:solidFill>
                <a:srgbClr val="262673"/>
              </a:solidFill>
            </a:endParaRPr>
          </a:p>
          <a:p>
            <a:pPr eaLnBrk="1" hangingPunct="1">
              <a:spcBef>
                <a:spcPts val="18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</a:pPr>
            <a:r>
              <a:rPr lang="zh-CN" altLang="en-US" b="1" dirty="0">
                <a:solidFill>
                  <a:srgbClr val="262673"/>
                </a:solidFill>
              </a:rPr>
              <a:t>小结与成果汇总</a:t>
            </a:r>
            <a:endParaRPr lang="en-US" altLang="zh-CN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2649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038AB1-B8CE-48B6-AD84-40A0B10DD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4" y="1036868"/>
            <a:ext cx="5460469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96B693-1146-47A7-973E-BC8271AD7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436" y="1017071"/>
            <a:ext cx="3237553" cy="4641616"/>
          </a:xfrm>
          <a:prstGeom prst="rect">
            <a:avLst/>
          </a:prstGeom>
        </p:spPr>
      </p:pic>
      <p:sp>
        <p:nvSpPr>
          <p:cNvPr id="8" name="灯片编号占位符 1">
            <a:extLst>
              <a:ext uri="{FF2B5EF4-FFF2-40B4-BE49-F238E27FC236}">
                <a16:creationId xmlns:a16="http://schemas.microsoft.com/office/drawing/2014/main" id="{56715873-59DF-4B7D-9397-595219FAEBA2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6</a:t>
            </a:fld>
            <a:endParaRPr lang="zh-CN" altLang="en-US" sz="1400" b="1" dirty="0"/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77E243B0-C77F-45DE-ACE2-9FF622C8509A}"/>
              </a:ext>
            </a:extLst>
          </p:cNvPr>
          <p:cNvSpPr txBox="1"/>
          <p:nvPr/>
        </p:nvSpPr>
        <p:spPr>
          <a:xfrm>
            <a:off x="609600" y="321556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C00000"/>
                </a:solidFill>
                <a:latin typeface="+mj-lt"/>
                <a:ea typeface="+mj-ea"/>
              </a:rPr>
              <a:t>C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EPC </a:t>
            </a:r>
            <a:r>
              <a:rPr lang="en-US" altLang="zh-CN" sz="2800" b="1" dirty="0">
                <a:solidFill>
                  <a:srgbClr val="C00000"/>
                </a:solidFill>
                <a:latin typeface="+mj-lt"/>
                <a:ea typeface="+mj-ea"/>
              </a:rPr>
              <a:t>P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lasma </a:t>
            </a:r>
            <a:r>
              <a:rPr lang="en-US" altLang="zh-CN" sz="2800" b="1" dirty="0">
                <a:solidFill>
                  <a:srgbClr val="C00000"/>
                </a:solidFill>
                <a:latin typeface="+mj-lt"/>
                <a:ea typeface="+mj-ea"/>
              </a:rPr>
              <a:t>I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njector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7B2DB23-A888-4093-9F28-78B270E9328D}"/>
              </a:ext>
            </a:extLst>
          </p:cNvPr>
          <p:cNvSpPr txBox="1"/>
          <p:nvPr/>
        </p:nvSpPr>
        <p:spPr>
          <a:xfrm>
            <a:off x="251520" y="5693456"/>
            <a:ext cx="8776470" cy="792032"/>
          </a:xfrm>
          <a:prstGeom prst="rect">
            <a:avLst/>
          </a:prstGeom>
          <a:solidFill>
            <a:srgbClr val="002060"/>
          </a:solidFill>
        </p:spPr>
        <p:txBody>
          <a:bodyPr wrap="square" anchor="ctr">
            <a:noAutofit/>
          </a:bodyPr>
          <a:lstStyle/>
          <a:p>
            <a:pPr algn="ctr">
              <a:defRPr/>
            </a:pPr>
            <a:r>
              <a:rPr lang="en-US" altLang="zh-CN" b="1" dirty="0">
                <a:solidFill>
                  <a:schemeClr val="bg1"/>
                </a:solidFill>
              </a:rPr>
              <a:t>Can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we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use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a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zh-CN" altLang="zh-CN" b="1" dirty="0">
                <a:solidFill>
                  <a:schemeClr val="bg1"/>
                </a:solidFill>
              </a:rPr>
              <a:t>1</a:t>
            </a:r>
            <a:r>
              <a:rPr lang="en-US" altLang="zh-CN" b="1" dirty="0">
                <a:solidFill>
                  <a:schemeClr val="bg1"/>
                </a:solidFill>
              </a:rPr>
              <a:t>0m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scale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plasma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accelerator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to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boost the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energy</a:t>
            </a:r>
          </a:p>
          <a:p>
            <a:pPr algn="ctr">
              <a:defRPr/>
            </a:pPr>
            <a:r>
              <a:rPr lang="en-US" altLang="zh-CN" b="1" dirty="0">
                <a:solidFill>
                  <a:schemeClr val="bg1"/>
                </a:solidFill>
              </a:rPr>
              <a:t>of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the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injector from 10GeV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to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about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45.5 GeV?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2" name="圆柱形 1">
            <a:extLst>
              <a:ext uri="{FF2B5EF4-FFF2-40B4-BE49-F238E27FC236}">
                <a16:creationId xmlns:a16="http://schemas.microsoft.com/office/drawing/2014/main" id="{F902D51B-C0A6-458A-8DB4-4AB600CEDAE0}"/>
              </a:ext>
            </a:extLst>
          </p:cNvPr>
          <p:cNvSpPr/>
          <p:nvPr/>
        </p:nvSpPr>
        <p:spPr>
          <a:xfrm rot="18095318">
            <a:off x="4437099" y="4117119"/>
            <a:ext cx="45719" cy="216024"/>
          </a:xfrm>
          <a:prstGeom prst="ca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506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CFD49B-85FD-4989-81E6-3B1D8D65D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495764"/>
            <a:ext cx="4004118" cy="209585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B4055FC-C8F0-4113-A736-D4DF8DB79ECC}"/>
              </a:ext>
            </a:extLst>
          </p:cNvPr>
          <p:cNvSpPr txBox="1"/>
          <p:nvPr/>
        </p:nvSpPr>
        <p:spPr>
          <a:xfrm>
            <a:off x="381000" y="5365173"/>
            <a:ext cx="310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Plasma wave excitation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FDCD4A6-C4B8-49E7-9946-4F8B87BE2749}"/>
              </a:ext>
            </a:extLst>
          </p:cNvPr>
          <p:cNvSpPr txBox="1"/>
          <p:nvPr/>
        </p:nvSpPr>
        <p:spPr>
          <a:xfrm>
            <a:off x="4683492" y="3429000"/>
            <a:ext cx="4126505" cy="251607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新加速原理的基本要求与特点：</a:t>
            </a:r>
            <a:endParaRPr lang="en-US" altLang="zh-CN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900"/>
              </a:lnSpc>
            </a:pPr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zh-CN" alt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驱动脉冲的脉宽较短（ </a:t>
            </a:r>
            <a:r>
              <a:rPr lang="en-US" altLang="zh-C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 </a:t>
            </a:r>
            <a:r>
              <a:rPr lang="el-GR" altLang="zh-CN" sz="1500" b="1" dirty="0">
                <a:latin typeface="Times New Roman"/>
                <a:cs typeface="Times New Roman"/>
              </a:rPr>
              <a:t>λ</a:t>
            </a:r>
            <a:r>
              <a:rPr lang="en-US" altLang="zh-CN" sz="1500" b="1" baseline="-25000" dirty="0">
                <a:latin typeface="Times New Roman"/>
                <a:cs typeface="Times New Roman"/>
              </a:rPr>
              <a:t>p</a:t>
            </a:r>
            <a:r>
              <a:rPr lang="zh-CN" alt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），或驱动粒子束的密度较高（</a:t>
            </a:r>
            <a:r>
              <a:rPr lang="en-US" altLang="zh-C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b="1" dirty="0">
                <a:latin typeface="Times New Roman"/>
                <a:cs typeface="Times New Roman"/>
              </a:rPr>
              <a:t>≥ </a:t>
            </a:r>
            <a:r>
              <a:rPr lang="en-US" altLang="zh-C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5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0075" lvl="1" indent="-257175">
              <a:buFont typeface="Wingdings" panose="05000000000000000000" pitchFamily="2" charset="2"/>
              <a:buChar char="Ø"/>
            </a:pPr>
            <a:endParaRPr lang="en-US" altLang="zh-CN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zh-CN" alt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加速结构</a:t>
            </a:r>
            <a:r>
              <a:rPr lang="en-US" altLang="zh-C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zh-CN" alt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等离子体波长</a:t>
            </a:r>
            <a:r>
              <a:rPr lang="en-US" altLang="zh-C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(1~100 µm)</a:t>
            </a:r>
          </a:p>
          <a:p>
            <a:pPr marL="600075" lvl="1" indent="-257175">
              <a:buFont typeface="Wingdings" panose="05000000000000000000" pitchFamily="2" charset="2"/>
              <a:buChar char="Ø"/>
            </a:pPr>
            <a:endParaRPr lang="en-US" altLang="zh-CN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zh-CN" alt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尾场相速度</a:t>
            </a:r>
            <a:r>
              <a:rPr lang="en-US" altLang="zh-C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zh-CN" alt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驱动束的群速度，和被加速粒子束有速度差</a:t>
            </a:r>
            <a:endParaRPr lang="en-US" altLang="zh-CN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0075" lvl="1" indent="-257175">
              <a:buFont typeface="Wingdings" panose="05000000000000000000" pitchFamily="2" charset="2"/>
              <a:buChar char="Ø"/>
            </a:pPr>
            <a:endParaRPr lang="en-US" altLang="zh-CN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0075" lvl="1" indent="-257175">
              <a:buFont typeface="Wingdings" panose="05000000000000000000" pitchFamily="2" charset="2"/>
              <a:buChar char="Ø"/>
            </a:pPr>
            <a:r>
              <a:rPr lang="zh-CN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超高加速场：</a:t>
            </a:r>
            <a:r>
              <a:rPr lang="en-US" altLang="zh-CN" sz="1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Ez</a:t>
            </a:r>
            <a:r>
              <a:rPr lang="en-US" altLang="zh-CN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~0.96 n</a:t>
            </a:r>
            <a:r>
              <a:rPr lang="en-US" altLang="zh-CN" sz="15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15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altLang="zh-CN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[V/cm] (10~100 GV/m</a:t>
            </a:r>
            <a:r>
              <a:rPr lang="zh-CN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0075" lvl="1" indent="-257175">
              <a:buFont typeface="Wingdings" panose="05000000000000000000" pitchFamily="2" charset="2"/>
              <a:buChar char="ü"/>
            </a:pPr>
            <a:endParaRPr lang="en-US" altLang="zh-CN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2">
            <a:extLst>
              <a:ext uri="{FF2B5EF4-FFF2-40B4-BE49-F238E27FC236}">
                <a16:creationId xmlns:a16="http://schemas.microsoft.com/office/drawing/2014/main" id="{2B74F839-1C77-4012-B3F4-AFFC8879D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773" y="1142999"/>
            <a:ext cx="8632526" cy="2116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8">
            <a:extLst>
              <a:ext uri="{FF2B5EF4-FFF2-40B4-BE49-F238E27FC236}">
                <a16:creationId xmlns:a16="http://schemas.microsoft.com/office/drawing/2014/main" id="{561C0EDD-632F-4DE9-BCE3-054082655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0674" y="1458643"/>
            <a:ext cx="1565508" cy="121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1200" b="1" dirty="0">
                <a:solidFill>
                  <a:srgbClr val="003399"/>
                </a:solidFill>
              </a:rPr>
              <a:t>Drive Beam:</a:t>
            </a:r>
          </a:p>
          <a:p>
            <a:pPr>
              <a:spcBef>
                <a:spcPct val="20000"/>
              </a:spcBef>
            </a:pPr>
            <a:r>
              <a:rPr lang="en-US" altLang="zh-CN" sz="1200" b="1" dirty="0">
                <a:solidFill>
                  <a:srgbClr val="003399"/>
                </a:solidFill>
              </a:rPr>
              <a:t>    </a:t>
            </a:r>
            <a:r>
              <a:rPr lang="en-US" altLang="zh-CN" sz="1200" b="1" dirty="0">
                <a:solidFill>
                  <a:schemeClr val="hlink"/>
                </a:solidFill>
              </a:rPr>
              <a:t>laser pulse</a:t>
            </a:r>
          </a:p>
          <a:p>
            <a:pPr>
              <a:spcBef>
                <a:spcPct val="20000"/>
              </a:spcBef>
            </a:pPr>
            <a:endParaRPr lang="en-US" altLang="zh-CN" sz="200" b="1" dirty="0">
              <a:solidFill>
                <a:schemeClr val="hlink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zh-CN" sz="1200" b="1" dirty="0">
                <a:solidFill>
                  <a:schemeClr val="hlink"/>
                </a:solidFill>
              </a:rPr>
              <a:t>    </a:t>
            </a:r>
            <a:r>
              <a:rPr lang="en-US" altLang="zh-CN" sz="1200" b="1" dirty="0">
                <a:solidFill>
                  <a:srgbClr val="FF0000"/>
                </a:solidFill>
              </a:rPr>
              <a:t>e- bunch</a:t>
            </a:r>
          </a:p>
          <a:p>
            <a:pPr>
              <a:spcBef>
                <a:spcPct val="20000"/>
              </a:spcBef>
            </a:pPr>
            <a:r>
              <a:rPr lang="en-US" altLang="zh-CN" sz="1200" b="1" dirty="0">
                <a:solidFill>
                  <a:srgbClr val="003399"/>
                </a:solidFill>
              </a:rPr>
              <a:t>    proton beam</a:t>
            </a:r>
          </a:p>
          <a:p>
            <a:pPr>
              <a:spcBef>
                <a:spcPct val="20000"/>
              </a:spcBef>
            </a:pPr>
            <a:r>
              <a:rPr lang="en-US" altLang="zh-CN" sz="1200" b="1" dirty="0">
                <a:solidFill>
                  <a:srgbClr val="003399"/>
                </a:solidFill>
              </a:rPr>
              <a:t>    …………</a:t>
            </a: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DDEB8D22-2E29-4F4F-A206-4EF5BB11F6B4}"/>
              </a:ext>
            </a:extLst>
          </p:cNvPr>
          <p:cNvSpPr txBox="1"/>
          <p:nvPr/>
        </p:nvSpPr>
        <p:spPr>
          <a:xfrm>
            <a:off x="609600" y="321556"/>
            <a:ext cx="8326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Plasma-based wakefield acceleration (PBA)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sp>
        <p:nvSpPr>
          <p:cNvPr id="9" name="灯片编号占位符 1">
            <a:extLst>
              <a:ext uri="{FF2B5EF4-FFF2-40B4-BE49-F238E27FC236}">
                <a16:creationId xmlns:a16="http://schemas.microsoft.com/office/drawing/2014/main" id="{6E38E9AE-86FF-4C19-9A11-9FE74E8D80F6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7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57598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72854711-94AB-44EA-8F6C-98D3A78155EA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1124744"/>
            <a:ext cx="7848872" cy="4114800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30000"/>
              </a:spcAft>
              <a:buClr>
                <a:srgbClr val="7C371E"/>
              </a:buClr>
            </a:pPr>
            <a:r>
              <a:rPr lang="en-US" altLang="zh-CN" sz="2400" b="1" kern="0" dirty="0">
                <a:solidFill>
                  <a:srgbClr val="7C371E"/>
                </a:solidFill>
              </a:rPr>
              <a:t>2017.01: </a:t>
            </a:r>
            <a:r>
              <a:rPr lang="zh-CN" altLang="en-US" sz="2400" b="1" kern="0" dirty="0">
                <a:solidFill>
                  <a:srgbClr val="7C371E"/>
                </a:solidFill>
              </a:rPr>
              <a:t>第一次关于</a:t>
            </a:r>
            <a:r>
              <a:rPr lang="en-US" altLang="zh-CN" sz="2400" b="1" kern="0" dirty="0">
                <a:solidFill>
                  <a:srgbClr val="7C371E"/>
                </a:solidFill>
              </a:rPr>
              <a:t>CPI</a:t>
            </a:r>
            <a:r>
              <a:rPr lang="zh-CN" altLang="en-US" sz="2400" b="1" kern="0" dirty="0">
                <a:solidFill>
                  <a:srgbClr val="7C371E"/>
                </a:solidFill>
              </a:rPr>
              <a:t>的讨论（</a:t>
            </a:r>
            <a:r>
              <a:rPr lang="en-US" altLang="zh-CN" sz="2400" b="1" kern="0" dirty="0">
                <a:solidFill>
                  <a:srgbClr val="7C371E"/>
                </a:solidFill>
              </a:rPr>
              <a:t>AFAD</a:t>
            </a:r>
            <a:r>
              <a:rPr lang="zh-CN" altLang="en-US" sz="2400" b="1" kern="0" dirty="0">
                <a:solidFill>
                  <a:srgbClr val="7C371E"/>
                </a:solidFill>
              </a:rPr>
              <a:t>会议期间）</a:t>
            </a:r>
            <a:endParaRPr lang="en-US" altLang="zh-CN" sz="2400" b="1" kern="0" dirty="0">
              <a:solidFill>
                <a:srgbClr val="7C371E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30000"/>
              </a:spcAft>
              <a:buClr>
                <a:srgbClr val="7C371E"/>
              </a:buClr>
            </a:pPr>
            <a:r>
              <a:rPr lang="en-US" altLang="zh-CN" sz="2400" b="1" kern="0" dirty="0">
                <a:solidFill>
                  <a:srgbClr val="7C371E"/>
                </a:solidFill>
              </a:rPr>
              <a:t>2017.03: </a:t>
            </a:r>
            <a:r>
              <a:rPr lang="zh-CN" altLang="en-US" sz="2400" b="1" kern="0" dirty="0">
                <a:solidFill>
                  <a:srgbClr val="7C371E"/>
                </a:solidFill>
              </a:rPr>
              <a:t>第一次</a:t>
            </a:r>
            <a:r>
              <a:rPr lang="en-US" altLang="zh-CN" sz="2400" b="1" kern="0" dirty="0">
                <a:solidFill>
                  <a:srgbClr val="7C371E"/>
                </a:solidFill>
              </a:rPr>
              <a:t>THU-IHEP</a:t>
            </a:r>
            <a:r>
              <a:rPr lang="zh-CN" altLang="en-US" sz="2400" b="1" kern="0" dirty="0">
                <a:solidFill>
                  <a:srgbClr val="7C371E"/>
                </a:solidFill>
              </a:rPr>
              <a:t>合作研究团队会议</a:t>
            </a:r>
            <a:endParaRPr lang="en-US" altLang="zh-CN" sz="2400" b="1" kern="0" dirty="0">
              <a:solidFill>
                <a:srgbClr val="7C371E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30000"/>
              </a:spcAft>
              <a:buClr>
                <a:srgbClr val="7C371E"/>
              </a:buClr>
            </a:pPr>
            <a:r>
              <a:rPr lang="en-US" altLang="zh-CN" sz="2400" b="1" kern="0" dirty="0">
                <a:solidFill>
                  <a:srgbClr val="7C371E"/>
                </a:solidFill>
              </a:rPr>
              <a:t>2018.08: CPI</a:t>
            </a:r>
            <a:r>
              <a:rPr lang="zh-CN" altLang="en-US" sz="2400" b="1" kern="0" dirty="0">
                <a:solidFill>
                  <a:srgbClr val="7C371E"/>
                </a:solidFill>
              </a:rPr>
              <a:t>概念设计</a:t>
            </a:r>
            <a:r>
              <a:rPr lang="en-US" altLang="zh-CN" sz="2400" b="1" kern="0" dirty="0">
                <a:solidFill>
                  <a:srgbClr val="7C371E"/>
                </a:solidFill>
              </a:rPr>
              <a:t>V1.0</a:t>
            </a:r>
            <a:r>
              <a:rPr lang="zh-CN" altLang="en-US" sz="2400" b="1" kern="0" dirty="0">
                <a:solidFill>
                  <a:srgbClr val="7C371E"/>
                </a:solidFill>
              </a:rPr>
              <a:t>发布（</a:t>
            </a:r>
            <a:r>
              <a:rPr lang="en-US" altLang="zh-CN" sz="2400" b="1" kern="0" dirty="0">
                <a:solidFill>
                  <a:srgbClr val="7C371E"/>
                </a:solidFill>
              </a:rPr>
              <a:t>AAC</a:t>
            </a:r>
            <a:r>
              <a:rPr lang="zh-CN" altLang="en-US" sz="2400" b="1" kern="0" dirty="0">
                <a:solidFill>
                  <a:srgbClr val="7C371E"/>
                </a:solidFill>
              </a:rPr>
              <a:t>会议，华剑飞）</a:t>
            </a:r>
            <a:endParaRPr lang="en-US" altLang="zh-CN" sz="2400" b="1" kern="0" dirty="0">
              <a:solidFill>
                <a:srgbClr val="7C371E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30000"/>
              </a:spcAft>
              <a:buClr>
                <a:srgbClr val="7C371E"/>
              </a:buClr>
            </a:pPr>
            <a:r>
              <a:rPr lang="en-US" altLang="zh-CN" sz="2400" b="1" kern="0" dirty="0">
                <a:solidFill>
                  <a:srgbClr val="7C371E"/>
                </a:solidFill>
              </a:rPr>
              <a:t>2018.11: CEPC</a:t>
            </a:r>
            <a:r>
              <a:rPr lang="zh-CN" altLang="en-US" sz="2400" b="1" kern="0" dirty="0">
                <a:solidFill>
                  <a:srgbClr val="7C371E"/>
                </a:solidFill>
              </a:rPr>
              <a:t>概念设计报告发布，</a:t>
            </a:r>
            <a:r>
              <a:rPr lang="en-US" altLang="zh-CN" sz="2400" b="1" kern="0" dirty="0">
                <a:solidFill>
                  <a:srgbClr val="7C371E"/>
                </a:solidFill>
              </a:rPr>
              <a:t>CPI</a:t>
            </a:r>
            <a:r>
              <a:rPr lang="zh-CN" altLang="en-US" sz="2400" b="1" kern="0" dirty="0">
                <a:solidFill>
                  <a:srgbClr val="7C371E"/>
                </a:solidFill>
              </a:rPr>
              <a:t>为备用方案</a:t>
            </a:r>
            <a:endParaRPr lang="en-US" altLang="zh-CN" sz="2400" b="1" kern="0" dirty="0">
              <a:solidFill>
                <a:srgbClr val="7C371E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30000"/>
              </a:spcAft>
              <a:buClr>
                <a:srgbClr val="C00000"/>
              </a:buClr>
            </a:pPr>
            <a:r>
              <a:rPr lang="en-US" altLang="zh-CN" sz="2400" b="1" kern="0" dirty="0">
                <a:solidFill>
                  <a:srgbClr val="C00000"/>
                </a:solidFill>
              </a:rPr>
              <a:t>2019.09: CPI</a:t>
            </a:r>
            <a:r>
              <a:rPr lang="zh-CN" altLang="en-US" sz="2400" b="1" kern="0" dirty="0">
                <a:solidFill>
                  <a:srgbClr val="C00000"/>
                </a:solidFill>
              </a:rPr>
              <a:t>概念设计</a:t>
            </a:r>
            <a:r>
              <a:rPr lang="en-US" altLang="zh-CN" sz="2400" b="1" kern="0" dirty="0">
                <a:solidFill>
                  <a:srgbClr val="C00000"/>
                </a:solidFill>
              </a:rPr>
              <a:t>V2.0</a:t>
            </a:r>
            <a:r>
              <a:rPr lang="zh-CN" altLang="en-US" sz="2400" b="1" kern="0" dirty="0">
                <a:solidFill>
                  <a:srgbClr val="C00000"/>
                </a:solidFill>
              </a:rPr>
              <a:t>发布（</a:t>
            </a:r>
            <a:r>
              <a:rPr lang="en-US" altLang="zh-CN" sz="2400" b="1" kern="0" dirty="0">
                <a:solidFill>
                  <a:srgbClr val="C00000"/>
                </a:solidFill>
              </a:rPr>
              <a:t>CPS</a:t>
            </a:r>
            <a:r>
              <a:rPr lang="zh-CN" altLang="en-US" sz="2400" b="1" kern="0" dirty="0">
                <a:solidFill>
                  <a:srgbClr val="C00000"/>
                </a:solidFill>
              </a:rPr>
              <a:t>会议，李大章）</a:t>
            </a:r>
            <a:endParaRPr lang="en-US" altLang="zh-CN" sz="2400" b="1" kern="0" dirty="0">
              <a:solidFill>
                <a:srgbClr val="C0000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30000"/>
              </a:spcAft>
              <a:buClr>
                <a:srgbClr val="C00000"/>
              </a:buClr>
            </a:pPr>
            <a:r>
              <a:rPr lang="en-US" altLang="zh-CN" sz="2400" b="1" kern="0" dirty="0">
                <a:solidFill>
                  <a:srgbClr val="C00000"/>
                </a:solidFill>
              </a:rPr>
              <a:t>2020.04: </a:t>
            </a:r>
            <a:r>
              <a:rPr lang="zh-CN" altLang="en-US" sz="2400" b="1" kern="0" dirty="0">
                <a:solidFill>
                  <a:srgbClr val="C00000"/>
                </a:solidFill>
              </a:rPr>
              <a:t>开始</a:t>
            </a:r>
            <a:r>
              <a:rPr lang="en-US" altLang="zh-CN" sz="2400" b="1" kern="0" dirty="0">
                <a:solidFill>
                  <a:srgbClr val="C00000"/>
                </a:solidFill>
              </a:rPr>
              <a:t>Start-to-end</a:t>
            </a:r>
            <a:r>
              <a:rPr lang="zh-CN" altLang="en-US" sz="2400" b="1" kern="0" dirty="0">
                <a:solidFill>
                  <a:srgbClr val="C00000"/>
                </a:solidFill>
              </a:rPr>
              <a:t>模拟及误差分析</a:t>
            </a:r>
            <a:endParaRPr lang="en-US" altLang="zh-CN" sz="2400" b="1" kern="0" dirty="0">
              <a:solidFill>
                <a:srgbClr val="C0000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30000"/>
              </a:spcAft>
              <a:buClr>
                <a:srgbClr val="C00000"/>
              </a:buClr>
            </a:pPr>
            <a:r>
              <a:rPr lang="en-US" altLang="zh-CN" sz="2400" b="1" kern="0" dirty="0">
                <a:solidFill>
                  <a:srgbClr val="C00000"/>
                </a:solidFill>
              </a:rPr>
              <a:t>2020.09: </a:t>
            </a:r>
            <a:r>
              <a:rPr lang="zh-CN" altLang="en-US" sz="2400" b="1" kern="0" dirty="0">
                <a:solidFill>
                  <a:srgbClr val="C00000"/>
                </a:solidFill>
              </a:rPr>
              <a:t>根据误差分析结果，更新对直线加速器要求</a:t>
            </a:r>
            <a:endParaRPr lang="en-US" altLang="zh-CN" sz="2400" b="1" kern="0" dirty="0">
              <a:solidFill>
                <a:srgbClr val="C00000"/>
              </a:solidFill>
            </a:endParaRPr>
          </a:p>
        </p:txBody>
      </p:sp>
      <p:pic>
        <p:nvPicPr>
          <p:cNvPr id="3" name="图片 2" descr="C:\Users\pp\Documents\Tencent Files\276849806\FileRecv\MobileFile\IMG_20171016_164742_1.jpg">
            <a:extLst>
              <a:ext uri="{FF2B5EF4-FFF2-40B4-BE49-F238E27FC236}">
                <a16:creationId xmlns:a16="http://schemas.microsoft.com/office/drawing/2014/main" id="{0646A869-DA4A-469B-AAB3-2255E82A9B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056784" cy="529348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id="{FEF7503D-A88A-4DCF-8046-9D3937DFD283}"/>
              </a:ext>
            </a:extLst>
          </p:cNvPr>
          <p:cNvSpPr txBox="1"/>
          <p:nvPr/>
        </p:nvSpPr>
        <p:spPr>
          <a:xfrm>
            <a:off x="609600" y="321556"/>
            <a:ext cx="8326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en-US" altLang="zh-CN" sz="2800" b="1" dirty="0">
                <a:solidFill>
                  <a:srgbClr val="0070C0"/>
                </a:solidFill>
                <a:latin typeface="+mj-lt"/>
                <a:ea typeface="+mj-ea"/>
              </a:rPr>
              <a:t>Footprints on CPI studies</a:t>
            </a:r>
            <a:endParaRPr lang="zh-CN" altLang="en-US" sz="2800" b="1" dirty="0">
              <a:solidFill>
                <a:srgbClr val="0070C0"/>
              </a:solidFill>
              <a:latin typeface="+mj-lt"/>
              <a:ea typeface="+mj-ea"/>
            </a:endParaRPr>
          </a:p>
        </p:txBody>
      </p:sp>
      <p:sp>
        <p:nvSpPr>
          <p:cNvPr id="5" name="灯片编号占位符 1">
            <a:extLst>
              <a:ext uri="{FF2B5EF4-FFF2-40B4-BE49-F238E27FC236}">
                <a16:creationId xmlns:a16="http://schemas.microsoft.com/office/drawing/2014/main" id="{717671A6-B4CB-4981-8EBD-10578ACD2C43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8</a:t>
            </a:fld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08052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灯片编号占位符 1">
            <a:extLst>
              <a:ext uri="{FF2B5EF4-FFF2-40B4-BE49-F238E27FC236}">
                <a16:creationId xmlns:a16="http://schemas.microsoft.com/office/drawing/2014/main" id="{1E8D7701-9D64-4E63-8BF6-009E7F2E5DC0}"/>
              </a:ext>
            </a:extLst>
          </p:cNvPr>
          <p:cNvSpPr txBox="1">
            <a:spLocks/>
          </p:cNvSpPr>
          <p:nvPr/>
        </p:nvSpPr>
        <p:spPr>
          <a:xfrm>
            <a:off x="8528377" y="6520259"/>
            <a:ext cx="436112" cy="3377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7E7B3-2AAC-41E3-A382-3EBFB136F484}" type="slidenum">
              <a:rPr lang="zh-CN" altLang="en-US" sz="1400" b="1" smtClean="0"/>
              <a:pPr/>
              <a:t>9</a:t>
            </a:fld>
            <a:endParaRPr lang="zh-CN" altLang="en-US" sz="1400" b="1" dirty="0"/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17348263-7E0D-4FD2-8B64-271CAEB17C7D}"/>
              </a:ext>
            </a:extLst>
          </p:cNvPr>
          <p:cNvSpPr txBox="1"/>
          <p:nvPr/>
        </p:nvSpPr>
        <p:spPr>
          <a:xfrm>
            <a:off x="609600" y="321556"/>
            <a:ext cx="8426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   </a:t>
            </a:r>
            <a:r>
              <a:rPr lang="zh-CN" altLang="en-US" sz="2800" b="1" u="sng" dirty="0">
                <a:solidFill>
                  <a:srgbClr val="0070C0"/>
                </a:solidFill>
                <a:latin typeface="+mj-lt"/>
                <a:ea typeface="+mj-ea"/>
              </a:rPr>
              <a:t>年轻的（</a:t>
            </a:r>
            <a:r>
              <a:rPr lang="en-US" altLang="zh-CN" sz="2800" b="1" u="sng" dirty="0">
                <a:solidFill>
                  <a:srgbClr val="0070C0"/>
                </a:solidFill>
                <a:latin typeface="+mj-lt"/>
                <a:ea typeface="+mj-ea"/>
              </a:rPr>
              <a:t>&lt;45</a:t>
            </a:r>
            <a:r>
              <a:rPr lang="zh-CN" altLang="en-US" sz="2800" b="1" u="sng" dirty="0">
                <a:solidFill>
                  <a:srgbClr val="0070C0"/>
                </a:solidFill>
                <a:latin typeface="+mj-lt"/>
                <a:ea typeface="+mj-ea"/>
              </a:rPr>
              <a:t>岁）</a:t>
            </a:r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+mj-lt"/>
                <a:ea typeface="+mj-ea"/>
              </a:rPr>
              <a:t>快速壮大的（今年加入）</a:t>
            </a:r>
            <a:r>
              <a:rPr lang="zh-CN" altLang="en-US" sz="2800" b="1" dirty="0">
                <a:solidFill>
                  <a:srgbClr val="0070C0"/>
                </a:solidFill>
                <a:latin typeface="+mj-lt"/>
                <a:ea typeface="+mj-ea"/>
              </a:rPr>
              <a:t>团队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BCA001E5-9AB4-48BC-92F6-E1DD623E5AE3}"/>
              </a:ext>
            </a:extLst>
          </p:cNvPr>
          <p:cNvSpPr txBox="1">
            <a:spLocks noChangeArrowheads="1"/>
          </p:cNvSpPr>
          <p:nvPr/>
        </p:nvSpPr>
        <p:spPr>
          <a:xfrm>
            <a:off x="899592" y="1124744"/>
            <a:ext cx="7272808" cy="4114800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400" b="1" kern="0" dirty="0">
                <a:solidFill>
                  <a:srgbClr val="003399"/>
                </a:solidFill>
              </a:rPr>
              <a:t>THU team:</a:t>
            </a:r>
          </a:p>
          <a:p>
            <a:pPr lvl="1" algn="just"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7A3D87"/>
              </a:buClr>
              <a:buFont typeface="Wingdings" panose="05000000000000000000" pitchFamily="2" charset="2"/>
              <a:buChar char="u"/>
            </a:pPr>
            <a:r>
              <a:rPr lang="en-US" altLang="zh-CN" sz="1800" b="1" kern="0" dirty="0">
                <a:solidFill>
                  <a:srgbClr val="7030A0"/>
                </a:solidFill>
              </a:rPr>
              <a:t>Prof.: </a:t>
            </a:r>
            <a:r>
              <a:rPr lang="en-US" altLang="zh-CN" sz="1800" b="1" u="sng" kern="0" dirty="0">
                <a:solidFill>
                  <a:srgbClr val="7030A0"/>
                </a:solidFill>
              </a:rPr>
              <a:t>W. Lu, J. F. Hua,</a:t>
            </a:r>
          </a:p>
          <a:p>
            <a:pPr lvl="1" algn="just"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7A3D87"/>
              </a:buClr>
              <a:buFont typeface="Wingdings" panose="05000000000000000000" pitchFamily="2" charset="2"/>
              <a:buChar char="u"/>
            </a:pPr>
            <a:r>
              <a:rPr lang="en-US" altLang="zh-CN" sz="1800" b="1" kern="0" dirty="0">
                <a:solidFill>
                  <a:srgbClr val="7030A0"/>
                </a:solidFill>
              </a:rPr>
              <a:t>PhD: </a:t>
            </a:r>
            <a:r>
              <a:rPr lang="en-US" altLang="zh-CN" sz="1800" b="1" u="sng" kern="0" dirty="0">
                <a:solidFill>
                  <a:srgbClr val="7030A0"/>
                </a:solidFill>
              </a:rPr>
              <a:t>S. Y. Zhou, S. Liu, B. Peng, </a:t>
            </a:r>
            <a:r>
              <a:rPr lang="en-US" altLang="zh-CN" sz="1800" b="1" u="sng" kern="0" dirty="0">
                <a:solidFill>
                  <a:srgbClr val="FF0000"/>
                </a:solidFill>
              </a:rPr>
              <a:t>Y. P. Wu</a:t>
            </a:r>
            <a:r>
              <a:rPr lang="en-US" altLang="zh-CN" sz="1800" b="1" u="sng" kern="0" dirty="0">
                <a:solidFill>
                  <a:srgbClr val="7030A0"/>
                </a:solidFill>
              </a:rPr>
              <a:t>, Y. Ma, </a:t>
            </a:r>
            <a:r>
              <a:rPr lang="en-US" altLang="zh-CN" sz="1800" b="1" u="sng" kern="0" dirty="0">
                <a:solidFill>
                  <a:srgbClr val="FF0000"/>
                </a:solidFill>
              </a:rPr>
              <a:t>T. L. Zhang, H. Y. Xiao, Z. Song, Y. Fang, F. Yang……</a:t>
            </a:r>
          </a:p>
          <a:p>
            <a:pPr lvl="1" algn="just"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7A3D87"/>
              </a:buClr>
              <a:buFont typeface="Wingdings" panose="05000000000000000000" pitchFamily="2" charset="2"/>
              <a:buChar char="u"/>
            </a:pPr>
            <a:endParaRPr lang="en-US" altLang="zh-CN" sz="1800" b="1" kern="0" dirty="0">
              <a:solidFill>
                <a:srgbClr val="7030A0"/>
              </a:solidFill>
            </a:endParaRP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400" b="1" kern="0" dirty="0">
                <a:solidFill>
                  <a:srgbClr val="003399"/>
                </a:solidFill>
              </a:rPr>
              <a:t>IHEP team:</a:t>
            </a:r>
          </a:p>
          <a:p>
            <a:pPr lvl="1" algn="just"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7A3D87"/>
              </a:buClr>
              <a:buFont typeface="Wingdings" panose="05000000000000000000" pitchFamily="2" charset="2"/>
              <a:buChar char="u"/>
            </a:pPr>
            <a:r>
              <a:rPr lang="en-US" altLang="zh-CN" sz="1800" b="1" kern="0" dirty="0">
                <a:solidFill>
                  <a:srgbClr val="7030A0"/>
                </a:solidFill>
              </a:rPr>
              <a:t>Prof.: J. Gao, </a:t>
            </a:r>
            <a:r>
              <a:rPr lang="en-US" altLang="zh-CN" sz="1800" b="1" kern="0" dirty="0">
                <a:solidFill>
                  <a:srgbClr val="FF0000"/>
                </a:solidFill>
              </a:rPr>
              <a:t>J. R. Zhang, </a:t>
            </a:r>
            <a:r>
              <a:rPr lang="en-US" altLang="zh-CN" sz="1800" b="1" u="sng" kern="0" dirty="0">
                <a:solidFill>
                  <a:srgbClr val="FF0000"/>
                </a:solidFill>
              </a:rPr>
              <a:t>Y. S. Huang</a:t>
            </a:r>
          </a:p>
          <a:p>
            <a:pPr lvl="1" algn="just"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7A3D87"/>
              </a:buClr>
              <a:buFont typeface="Wingdings" panose="05000000000000000000" pitchFamily="2" charset="2"/>
              <a:buChar char="u"/>
            </a:pPr>
            <a:r>
              <a:rPr lang="en-US" altLang="zh-CN" sz="1800" b="1" kern="0" dirty="0">
                <a:solidFill>
                  <a:srgbClr val="7030A0"/>
                </a:solidFill>
              </a:rPr>
              <a:t>Staff: </a:t>
            </a:r>
            <a:r>
              <a:rPr lang="en-US" altLang="zh-CN" sz="1800" b="1" u="sng" kern="0" dirty="0">
                <a:solidFill>
                  <a:srgbClr val="7030A0"/>
                </a:solidFill>
              </a:rPr>
              <a:t>D. Z. Li, </a:t>
            </a:r>
            <a:r>
              <a:rPr lang="en-US" altLang="zh-CN" sz="1800" b="1" u="sng" kern="0" dirty="0">
                <a:solidFill>
                  <a:srgbClr val="FF0000"/>
                </a:solidFill>
              </a:rPr>
              <a:t>M. Zeng</a:t>
            </a:r>
            <a:r>
              <a:rPr lang="en-US" altLang="zh-CN" sz="1800" b="1" u="sng" kern="0" dirty="0">
                <a:solidFill>
                  <a:srgbClr val="7030A0"/>
                </a:solidFill>
              </a:rPr>
              <a:t>, D. Wang, C. Meng, </a:t>
            </a:r>
            <a:r>
              <a:rPr lang="en-US" altLang="zh-CN" sz="1800" b="1" u="sng" kern="0" dirty="0">
                <a:solidFill>
                  <a:srgbClr val="FF0000"/>
                </a:solidFill>
              </a:rPr>
              <a:t>Y. W. Wang, X. H. Cui</a:t>
            </a:r>
            <a:r>
              <a:rPr lang="en-US" altLang="zh-CN" sz="1800" b="1" u="sng" kern="0" dirty="0">
                <a:solidFill>
                  <a:srgbClr val="7030A0"/>
                </a:solidFill>
              </a:rPr>
              <a:t>, G. Shu……</a:t>
            </a:r>
          </a:p>
          <a:p>
            <a:pPr lvl="1" algn="just"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7A3D87"/>
              </a:buClr>
              <a:buFont typeface="Wingdings" panose="05000000000000000000" pitchFamily="2" charset="2"/>
              <a:buChar char="u"/>
            </a:pPr>
            <a:r>
              <a:rPr lang="en-US" altLang="zh-CN" sz="1800" b="1" kern="0" dirty="0">
                <a:solidFill>
                  <a:srgbClr val="7030A0"/>
                </a:solidFill>
              </a:rPr>
              <a:t>PhD: </a:t>
            </a:r>
            <a:r>
              <a:rPr lang="en-US" altLang="zh-CN" sz="1800" b="1" u="sng" kern="0" dirty="0">
                <a:solidFill>
                  <a:srgbClr val="7A3D87"/>
                </a:solidFill>
              </a:rPr>
              <a:t>X. N. Wang, </a:t>
            </a:r>
            <a:r>
              <a:rPr lang="en-US" altLang="zh-CN" sz="1800" b="1" u="sng" kern="0" dirty="0">
                <a:solidFill>
                  <a:srgbClr val="FF0000"/>
                </a:solidFill>
              </a:rPr>
              <a:t>J. Wang</a:t>
            </a:r>
          </a:p>
          <a:p>
            <a:pPr lvl="1" algn="just"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7A3D87"/>
              </a:buClr>
              <a:buFont typeface="Wingdings" panose="05000000000000000000" pitchFamily="2" charset="2"/>
              <a:buChar char="u"/>
            </a:pPr>
            <a:endParaRPr lang="en-US" altLang="zh-CN" sz="1800" b="1" kern="0" dirty="0">
              <a:solidFill>
                <a:srgbClr val="003399"/>
              </a:solidFill>
            </a:endParaRP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400" b="1" kern="0" dirty="0">
                <a:solidFill>
                  <a:srgbClr val="003399"/>
                </a:solidFill>
              </a:rPr>
              <a:t>BNU team:</a:t>
            </a:r>
          </a:p>
          <a:p>
            <a:pPr lvl="1" algn="just" ea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7A3D87"/>
              </a:buClr>
              <a:buFont typeface="Wingdings" panose="05000000000000000000" pitchFamily="2" charset="2"/>
              <a:buChar char="u"/>
            </a:pPr>
            <a:r>
              <a:rPr lang="en-US" altLang="zh-CN" sz="1800" b="1" u="sng" kern="0" dirty="0">
                <a:solidFill>
                  <a:srgbClr val="FF0000"/>
                </a:solidFill>
              </a:rPr>
              <a:t>Prof. W. M. An</a:t>
            </a:r>
            <a:endParaRPr lang="en-US" altLang="zh-CN" sz="20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75247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楷体_GB2312"/>
        <a:cs typeface=""/>
      </a:majorFont>
      <a:minorFont>
        <a:latin typeface="Tahoma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lends">
  <a:themeElements>
    <a:clrScheme name="1_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5321</TotalTime>
  <Words>3143</Words>
  <Application>Microsoft Office PowerPoint</Application>
  <PresentationFormat>全屏显示(4:3)</PresentationFormat>
  <Paragraphs>596</Paragraphs>
  <Slides>49</Slides>
  <Notes>14</Notes>
  <HiddenSlides>0</HiddenSlides>
  <MMClips>4</MMClips>
  <ScaleCrop>false</ScaleCrop>
  <HeadingPairs>
    <vt:vector size="8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74" baseType="lpstr">
      <vt:lpstr>ＭＳ Ｐゴシック</vt:lpstr>
      <vt:lpstr>新細明體</vt:lpstr>
      <vt:lpstr>等线</vt:lpstr>
      <vt:lpstr>等线 Light</vt:lpstr>
      <vt:lpstr>黑体</vt:lpstr>
      <vt:lpstr>华文楷体</vt:lpstr>
      <vt:lpstr>华文中宋</vt:lpstr>
      <vt:lpstr>楷体_GB2312</vt:lpstr>
      <vt:lpstr>隶书</vt:lpstr>
      <vt:lpstr>宋体</vt:lpstr>
      <vt:lpstr>宋体</vt:lpstr>
      <vt:lpstr>微软雅黑</vt:lpstr>
      <vt:lpstr>微软雅黑</vt:lpstr>
      <vt:lpstr>Arial</vt:lpstr>
      <vt:lpstr>Calibri</vt:lpstr>
      <vt:lpstr>Cambria Math</vt:lpstr>
      <vt:lpstr>Symbol</vt:lpstr>
      <vt:lpstr>Tahoma</vt:lpstr>
      <vt:lpstr>Times New Roman</vt:lpstr>
      <vt:lpstr>Wingdings</vt:lpstr>
      <vt:lpstr>Blends</vt:lpstr>
      <vt:lpstr>自定义设计方案</vt:lpstr>
      <vt:lpstr>1_Blends</vt:lpstr>
      <vt:lpstr>1_自定义设计方案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lidz</dc:creator>
  <cp:lastModifiedBy>LIDZ</cp:lastModifiedBy>
  <cp:revision>319</cp:revision>
  <dcterms:created xsi:type="dcterms:W3CDTF">2019-08-15T14:59:02Z</dcterms:created>
  <dcterms:modified xsi:type="dcterms:W3CDTF">2020-12-05T03:28:44Z</dcterms:modified>
</cp:coreProperties>
</file>