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21"/>
  </p:notesMasterIdLst>
  <p:sldIdLst>
    <p:sldId id="256" r:id="rId2"/>
    <p:sldId id="443" r:id="rId3"/>
    <p:sldId id="454" r:id="rId4"/>
    <p:sldId id="446" r:id="rId5"/>
    <p:sldId id="449" r:id="rId6"/>
    <p:sldId id="458" r:id="rId7"/>
    <p:sldId id="459" r:id="rId8"/>
    <p:sldId id="462" r:id="rId9"/>
    <p:sldId id="460" r:id="rId10"/>
    <p:sldId id="463" r:id="rId11"/>
    <p:sldId id="465" r:id="rId12"/>
    <p:sldId id="466" r:id="rId13"/>
    <p:sldId id="467" r:id="rId14"/>
    <p:sldId id="464" r:id="rId15"/>
    <p:sldId id="470" r:id="rId16"/>
    <p:sldId id="471" r:id="rId17"/>
    <p:sldId id="441" r:id="rId18"/>
    <p:sldId id="442" r:id="rId19"/>
    <p:sldId id="437" r:id="rId20"/>
  </p:sldIdLst>
  <p:sldSz cx="9144000" cy="6858000" type="screen4x3"/>
  <p:notesSz cx="6797675" cy="987425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F3399"/>
    <a:srgbClr val="FF0000"/>
    <a:srgbClr val="FF6600"/>
    <a:srgbClr val="006633"/>
    <a:srgbClr val="008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32" autoAdjust="0"/>
  </p:normalViewPr>
  <p:slideViewPr>
    <p:cSldViewPr>
      <p:cViewPr varScale="1">
        <p:scale>
          <a:sx n="86" d="100"/>
          <a:sy n="86" d="100"/>
        </p:scale>
        <p:origin x="17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31888" y="738188"/>
            <a:ext cx="4532312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87888"/>
            <a:ext cx="4986338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latin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73D495-5024-474A-A07A-78604B8CD9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7838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8688" y="738188"/>
            <a:ext cx="4938712" cy="37052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3D495-5024-474A-A07A-78604B8CD9E4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744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8688" y="738188"/>
            <a:ext cx="4938712" cy="37052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长短记忆机（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LSTM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）和多层感知器（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MLP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3D495-5024-474A-A07A-78604B8CD9E4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804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8688" y="738188"/>
            <a:ext cx="4938712" cy="37052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Ustc</a:t>
            </a:r>
            <a:r>
              <a:rPr lang="zh-CN" altLang="en-US" dirty="0" smtClean="0"/>
              <a:t>加入</a:t>
            </a:r>
            <a:r>
              <a:rPr lang="en-US" altLang="zh-CN" dirty="0" smtClean="0"/>
              <a:t>HGTD</a:t>
            </a:r>
            <a:r>
              <a:rPr lang="zh-CN" altLang="en-US" dirty="0" smtClean="0"/>
              <a:t>？？</a:t>
            </a:r>
            <a:endParaRPr lang="en-US" altLang="zh-CN" dirty="0" smtClean="0"/>
          </a:p>
          <a:p>
            <a:r>
              <a:rPr lang="zh-CN" altLang="en-US" dirty="0" smtClean="0"/>
              <a:t>团队重点研究？？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3D495-5024-474A-A07A-78604B8CD9E4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294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8688" y="738188"/>
            <a:ext cx="4938712" cy="37052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3D495-5024-474A-A07A-78604B8CD9E4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355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76200"/>
            <a:ext cx="9009063" cy="1052513"/>
            <a:chOff x="0" y="0"/>
            <a:chExt cx="5675" cy="66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83" y="68"/>
              <a:ext cx="448" cy="299"/>
              <a:chOff x="0" y="0"/>
              <a:chExt cx="624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336" y="0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61" y="334"/>
              <a:ext cx="465" cy="299"/>
              <a:chOff x="0" y="0"/>
              <a:chExt cx="672" cy="432"/>
            </a:xfrm>
          </p:grpSpPr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/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>
                <a:off x="337" y="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algn="ctr"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/>
              </a:p>
            </p:txBody>
          </p:sp>
        </p:grp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288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400" y="0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 flipV="1">
              <a:off x="199" y="518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algn="ctr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</p:grpSp>
      <p:pic>
        <p:nvPicPr>
          <p:cNvPr id="12" name="Picture 15" descr="校徽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4450"/>
            <a:ext cx="8858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 flipV="1">
            <a:off x="228600" y="914400"/>
            <a:ext cx="8915400" cy="76200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290513" y="638175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2138" y="6381750"/>
            <a:ext cx="3240087" cy="4635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427788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8DA6778-67D6-4115-8904-D2CBD0FF53D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428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16AC-3C4E-4406-93DB-4A1A2DDAB76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730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019300" cy="6248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0"/>
            <a:ext cx="5905500" cy="6248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6083C-C688-4E12-9FDD-19A71720D8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563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2988" y="0"/>
            <a:ext cx="7872412" cy="8239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838200" y="1557338"/>
            <a:ext cx="8001000" cy="4691062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03A0-A859-417C-AF2C-E5AB7B5DA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90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23850" y="6356350"/>
            <a:ext cx="1905000" cy="457200"/>
          </a:xfrm>
        </p:spPr>
        <p:txBody>
          <a:bodyPr/>
          <a:lstStyle>
            <a:lvl1pPr>
              <a:defRPr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59113" y="6356350"/>
            <a:ext cx="3457575" cy="457200"/>
          </a:xfrm>
        </p:spPr>
        <p:txBody>
          <a:bodyPr/>
          <a:lstStyle>
            <a:lvl1pPr>
              <a:defRPr sz="1400" baseline="0"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080FC-C148-48D0-9C08-E8B29FEA99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647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323850" y="6356350"/>
            <a:ext cx="1905000" cy="457200"/>
          </a:xfrm>
        </p:spPr>
        <p:txBody>
          <a:bodyPr/>
          <a:lstStyle>
            <a:lvl1pPr>
              <a:defRPr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381750"/>
            <a:ext cx="3241675" cy="457200"/>
          </a:xfrm>
        </p:spPr>
        <p:txBody>
          <a:bodyPr/>
          <a:lstStyle>
            <a:lvl1pPr>
              <a:defRPr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56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9E8E1-7E36-4F0F-866A-7F9C6857C3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366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557338"/>
            <a:ext cx="3924300" cy="4691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4900" y="1557338"/>
            <a:ext cx="3924300" cy="4691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F4A0-70CA-4A5C-97C7-1783621C19A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894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40414-5D22-43C4-AD06-0AD4D2F2EA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149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AAB43-1873-48DC-A24D-AD32FE10FEB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516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64907-B85D-400E-AED8-750B3ACE5AC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797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C2CA-6F03-44A4-9435-2CFA4AD6FCB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632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A8932-9C6F-4ED5-B66A-F706CCBB39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483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31800" y="128588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14388" y="384175"/>
            <a:ext cx="328612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55625" y="550863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925513" y="550863"/>
            <a:ext cx="368300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41288" y="477838"/>
            <a:ext cx="56038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 flipH="1">
            <a:off x="793750" y="-23813"/>
            <a:ext cx="74613" cy="121602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836613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2400" smtClean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78724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557338"/>
            <a:ext cx="800100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277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/>
            </a:lvl1pPr>
          </a:lstStyle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64277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baseline="0">
                <a:ea typeface="华文新魏" pitchFamily="2" charset="-122"/>
              </a:defRPr>
            </a:lvl1pPr>
          </a:lstStyle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277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857DCD4-7D6D-4766-9A37-53DD1E3776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6096000" y="1066800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r>
              <a:rPr lang="zh-CN" altLang="en-US" sz="2000" b="1" i="1" smtClean="0">
                <a:latin typeface="English111 Vivace BT"/>
              </a:rPr>
              <a:t>   </a:t>
            </a:r>
            <a:r>
              <a:rPr lang="zh-CN" altLang="en-US" sz="1800" b="1" i="1" smtClean="0">
                <a:latin typeface="English111 Vivace BT"/>
              </a:rPr>
              <a:t> 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5638800" y="12954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sz="2400" smtClean="0"/>
          </a:p>
        </p:txBody>
      </p:sp>
      <p:pic>
        <p:nvPicPr>
          <p:cNvPr id="1040" name="Picture 16" descr="校徽副本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7938"/>
            <a:ext cx="8175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831850"/>
            <a:ext cx="9144000" cy="76200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971550" y="908050"/>
            <a:ext cx="5616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sz="28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46113" y="1628775"/>
            <a:ext cx="7772400" cy="1874838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2900" kern="1200" dirty="0" smtClean="0">
                <a:solidFill>
                  <a:srgbClr val="002060"/>
                </a:solidFill>
                <a:ea typeface="华文行楷" panose="02010800040101010101" pitchFamily="2" charset="-122"/>
              </a:rPr>
              <a:t>“</a:t>
            </a:r>
            <a:r>
              <a:rPr lang="zh-CN" altLang="en-US" sz="2900" kern="1200" dirty="0">
                <a:solidFill>
                  <a:srgbClr val="002060"/>
                </a:solidFill>
                <a:ea typeface="华文行楷" panose="02010800040101010101" pitchFamily="2" charset="-122"/>
              </a:rPr>
              <a:t>粒子物理前沿卓越创新中心”青年骨干</a:t>
            </a:r>
            <a:r>
              <a:rPr lang="en-US" altLang="zh-CN" sz="2900" kern="1200" dirty="0">
                <a:solidFill>
                  <a:srgbClr val="002060"/>
                </a:solidFill>
                <a:ea typeface="华文行楷" panose="02010800040101010101" pitchFamily="2" charset="-122"/>
              </a:rPr>
              <a:t/>
            </a:r>
            <a:br>
              <a:rPr lang="en-US" altLang="zh-CN" sz="2900" kern="1200" dirty="0">
                <a:solidFill>
                  <a:srgbClr val="002060"/>
                </a:solidFill>
                <a:ea typeface="华文行楷" panose="02010800040101010101" pitchFamily="2" charset="-122"/>
              </a:rPr>
            </a:br>
            <a:r>
              <a:rPr lang="en-US" altLang="zh-CN" sz="1800" kern="1200" dirty="0">
                <a:solidFill>
                  <a:srgbClr val="002060"/>
                </a:solidFill>
                <a:ea typeface="华文行楷" panose="02010800040101010101" pitchFamily="2" charset="-122"/>
              </a:rPr>
              <a:t/>
            </a:r>
            <a:br>
              <a:rPr lang="en-US" altLang="zh-CN" sz="1800" kern="1200" dirty="0">
                <a:solidFill>
                  <a:srgbClr val="002060"/>
                </a:solidFill>
                <a:ea typeface="华文行楷" panose="02010800040101010101" pitchFamily="2" charset="-122"/>
              </a:rPr>
            </a:br>
            <a:r>
              <a:rPr lang="en-US" altLang="zh-CN" sz="4800" kern="1200" dirty="0" smtClean="0">
                <a:solidFill>
                  <a:srgbClr val="002060"/>
                </a:solidFill>
                <a:latin typeface="+mn-lt"/>
                <a:ea typeface="华文行楷" panose="02010800040101010101" pitchFamily="2" charset="-122"/>
              </a:rPr>
              <a:t>2020</a:t>
            </a:r>
            <a:r>
              <a:rPr lang="en-US" altLang="zh-CN" sz="5400" kern="1200" dirty="0" smtClean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zh-CN" altLang="en-US" sz="4900" kern="1200" dirty="0" smtClean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年度</a:t>
            </a:r>
            <a:r>
              <a:rPr lang="zh-CN" altLang="en-US" sz="4900" kern="1200" dirty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工作报告</a:t>
            </a:r>
            <a:endParaRPr lang="zh-CN" altLang="zh-CN" sz="5400" dirty="0" smtClean="0">
              <a:solidFill>
                <a:srgbClr val="00206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6013" y="4005263"/>
            <a:ext cx="6400800" cy="1343025"/>
          </a:xfrm>
          <a:noFill/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zh-CN" altLang="en-US" sz="3600" dirty="0" smtClean="0">
                <a:ea typeface="华文新魏" panose="02010800040101010101" pitchFamily="2" charset="-122"/>
              </a:rPr>
              <a:t>孙勇杰</a:t>
            </a:r>
          </a:p>
          <a:p>
            <a:pPr marL="0" indent="0" algn="ctr" eaLnBrk="1" hangingPunct="1">
              <a:buNone/>
            </a:pPr>
            <a:r>
              <a:rPr lang="zh-CN" altLang="en-US" sz="2000" dirty="0">
                <a:solidFill>
                  <a:srgbClr val="C00000"/>
                </a:solidFill>
                <a:ea typeface="华文新魏" panose="02010800040101010101" pitchFamily="2" charset="-122"/>
              </a:rPr>
              <a:t>核探测与核电子学国家重点实验室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rgbClr val="C00000"/>
                </a:solidFill>
                <a:ea typeface="华文新魏" panose="02010800040101010101" pitchFamily="2" charset="-122"/>
              </a:rPr>
              <a:t>中国科学技术大学 近代物理系  </a:t>
            </a:r>
            <a:endParaRPr lang="en-US" altLang="zh-CN" sz="2000" dirty="0" smtClean="0">
              <a:solidFill>
                <a:srgbClr val="C00000"/>
              </a:solidFill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HGTD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187457"/>
            <a:ext cx="8064896" cy="2529575"/>
          </a:xfrm>
        </p:spPr>
        <p:txBody>
          <a:bodyPr/>
          <a:lstStyle/>
          <a:p>
            <a:r>
              <a:rPr lang="zh-CN" altLang="en-US" sz="2000" dirty="0" smtClean="0"/>
              <a:t>为了解决在高亮度条件下，前向区域事例“堆积”问题</a:t>
            </a:r>
            <a:endParaRPr lang="en-US" altLang="zh-CN" sz="2000" dirty="0" smtClean="0"/>
          </a:p>
          <a:p>
            <a:r>
              <a:rPr lang="zh-CN" altLang="en-US" sz="2000" dirty="0" smtClean="0"/>
              <a:t>采用位置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时间的“</a:t>
            </a:r>
            <a:r>
              <a:rPr lang="en-US" altLang="zh-CN" sz="2000" dirty="0" smtClean="0"/>
              <a:t>4-D</a:t>
            </a:r>
            <a:r>
              <a:rPr lang="zh-CN" altLang="en-US" sz="2000" dirty="0" smtClean="0"/>
              <a:t>”测量进行径迹匹配</a:t>
            </a:r>
            <a:endParaRPr lang="en-US" altLang="zh-CN" sz="2000" dirty="0" smtClean="0"/>
          </a:p>
          <a:p>
            <a:r>
              <a:rPr lang="zh-CN" altLang="en-US" sz="2000" dirty="0"/>
              <a:t>高颗粒</a:t>
            </a:r>
            <a:r>
              <a:rPr lang="zh-CN" altLang="en-US" sz="2000" dirty="0" smtClean="0"/>
              <a:t>度的</a:t>
            </a:r>
            <a:r>
              <a:rPr lang="en-US" altLang="zh-CN" sz="2000" dirty="0" smtClean="0"/>
              <a:t>LGAD</a:t>
            </a:r>
            <a:r>
              <a:rPr lang="zh-CN" altLang="en-US" sz="2000" dirty="0" smtClean="0"/>
              <a:t>半导体探测器：高时间分辨，高</a:t>
            </a:r>
            <a:r>
              <a:rPr lang="en-US" altLang="zh-CN" sz="2000" i="1" dirty="0" smtClean="0"/>
              <a:t>S/N</a:t>
            </a:r>
          </a:p>
          <a:p>
            <a:r>
              <a:rPr lang="en-US" altLang="zh-CN" sz="2000" dirty="0" smtClean="0"/>
              <a:t>1.3×1.3 mm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 sensor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30×15</a:t>
            </a:r>
            <a:r>
              <a:rPr lang="zh-CN" altLang="en-US" sz="2000" dirty="0" smtClean="0"/>
              <a:t>阵列</a:t>
            </a:r>
            <a:endParaRPr lang="en-US" altLang="zh-CN" sz="2000" dirty="0" smtClean="0"/>
          </a:p>
          <a:p>
            <a:r>
              <a:rPr lang="zh-CN" altLang="en-US" sz="2000" dirty="0" smtClean="0">
                <a:solidFill>
                  <a:srgbClr val="FF0000"/>
                </a:solidFill>
              </a:rPr>
              <a:t>关键技术问题：提高抗辐照能力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zh-CN" altLang="en-US" sz="2000" dirty="0" smtClean="0">
                <a:solidFill>
                  <a:srgbClr val="FF0000"/>
                </a:solidFill>
              </a:rPr>
              <a:t>科大已完成两版抗辐照流片：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sz="1600" dirty="0" smtClean="0">
                <a:solidFill>
                  <a:srgbClr val="FF0000"/>
                </a:solidFill>
              </a:rPr>
              <a:t>USTC-1 &amp; -1.1</a:t>
            </a:r>
            <a:r>
              <a:rPr lang="zh-CN" altLang="en-US" sz="1600" dirty="0" smtClean="0">
                <a:solidFill>
                  <a:srgbClr val="FF0000"/>
                </a:solidFill>
              </a:rPr>
              <a:t>，</a:t>
            </a:r>
            <a:r>
              <a:rPr lang="en-US" altLang="zh-CN" sz="1600" dirty="0" smtClean="0">
                <a:solidFill>
                  <a:srgbClr val="FF0000"/>
                </a:solidFill>
              </a:rPr>
              <a:t>8 inch x 11 wafer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348880"/>
            <a:ext cx="3656092" cy="20162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65323"/>
            <a:ext cx="3528392" cy="21119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t="13971" b="11516"/>
          <a:stretch/>
        </p:blipFill>
        <p:spPr>
          <a:xfrm>
            <a:off x="2931709" y="4581128"/>
            <a:ext cx="3224467" cy="11521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224" y="4474145"/>
            <a:ext cx="2444264" cy="18351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810633" y="5733256"/>
            <a:ext cx="3561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• High resist. substrate: &gt; 1kOhm*cm</a:t>
            </a:r>
          </a:p>
          <a:p>
            <a:r>
              <a:rPr lang="en-US" altLang="zh-CN" dirty="0"/>
              <a:t>• High energy boron </a:t>
            </a:r>
            <a:r>
              <a:rPr lang="en-US" altLang="zh-CN" dirty="0" smtClean="0"/>
              <a:t>implantation</a:t>
            </a:r>
            <a:r>
              <a:rPr lang="en-US" altLang="zh-CN" dirty="0"/>
              <a:t>: </a:t>
            </a:r>
            <a:r>
              <a:rPr lang="en-US" altLang="zh-CN" dirty="0" smtClean="0"/>
              <a:t>&gt;1 MeV</a:t>
            </a:r>
            <a:endParaRPr lang="en-US" altLang="zh-CN" dirty="0"/>
          </a:p>
          <a:p>
            <a:r>
              <a:rPr lang="en-US" altLang="zh-CN" dirty="0"/>
              <a:t>• Carbon diffusion on one </a:t>
            </a:r>
            <a:r>
              <a:rPr lang="en-US" altLang="zh-CN" dirty="0" smtClean="0"/>
              <a:t>wafer           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46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73017"/>
            <a:ext cx="5008895" cy="27833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Beta scope</a:t>
            </a:r>
            <a:r>
              <a:rPr lang="zh-CN" altLang="en-US" dirty="0" smtClean="0"/>
              <a:t>测试系统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256272"/>
            <a:ext cx="8001000" cy="4691062"/>
          </a:xfrm>
        </p:spPr>
        <p:txBody>
          <a:bodyPr/>
          <a:lstStyle/>
          <a:p>
            <a:r>
              <a:rPr lang="zh-CN" altLang="en-US" sz="2400" dirty="0" smtClean="0"/>
              <a:t>用于</a:t>
            </a:r>
            <a:r>
              <a:rPr lang="en-US" altLang="zh-CN" sz="2400" dirty="0" smtClean="0"/>
              <a:t>Sensor</a:t>
            </a:r>
            <a:r>
              <a:rPr lang="zh-CN" altLang="en-US" sz="2400" dirty="0" smtClean="0"/>
              <a:t>时间分辨测量</a:t>
            </a:r>
            <a:endParaRPr lang="en-US" altLang="zh-CN" sz="2400" dirty="0" smtClean="0"/>
          </a:p>
          <a:p>
            <a:r>
              <a:rPr lang="zh-CN" altLang="en-US" sz="2400" dirty="0" smtClean="0"/>
              <a:t>兼容</a:t>
            </a:r>
            <a:r>
              <a:rPr lang="en-US" altLang="zh-CN" sz="2400" dirty="0" smtClean="0"/>
              <a:t>β</a:t>
            </a:r>
            <a:r>
              <a:rPr lang="zh-CN" altLang="en-US" sz="2400" dirty="0" smtClean="0"/>
              <a:t>放射源</a:t>
            </a:r>
            <a:r>
              <a:rPr lang="en-US" altLang="zh-CN" sz="2400" dirty="0" smtClean="0"/>
              <a:t>/</a:t>
            </a:r>
            <a:r>
              <a:rPr lang="zh-CN" altLang="en-US" sz="2400" dirty="0" smtClean="0"/>
              <a:t>激光标定方法</a:t>
            </a:r>
            <a:endParaRPr lang="en-US" altLang="zh-CN" sz="2400" dirty="0" smtClean="0"/>
          </a:p>
          <a:p>
            <a:r>
              <a:rPr lang="en-US" altLang="zh-CN" sz="2400" dirty="0" smtClean="0"/>
              <a:t>β</a:t>
            </a:r>
            <a:r>
              <a:rPr lang="zh-CN" altLang="en-US" sz="2400" dirty="0" smtClean="0"/>
              <a:t>源测试通过两个</a:t>
            </a:r>
            <a:r>
              <a:rPr lang="en-US" altLang="zh-CN" sz="2400" dirty="0" smtClean="0"/>
              <a:t>sensor</a:t>
            </a:r>
            <a:r>
              <a:rPr lang="zh-CN" altLang="en-US" sz="2400" dirty="0" smtClean="0"/>
              <a:t>互相刻度</a:t>
            </a:r>
            <a:endParaRPr lang="en-US" altLang="zh-CN" sz="2400" dirty="0" smtClean="0"/>
          </a:p>
          <a:p>
            <a:r>
              <a:rPr lang="zh-CN" altLang="en-US" sz="2400" dirty="0" smtClean="0"/>
              <a:t>增加额外的闪烁体触发</a:t>
            </a:r>
            <a:endParaRPr lang="en-US" altLang="zh-CN" sz="2400" dirty="0" smtClean="0"/>
          </a:p>
          <a:p>
            <a:r>
              <a:rPr lang="zh-CN" altLang="en-US" sz="2400" dirty="0"/>
              <a:t>建立</a:t>
            </a:r>
            <a:r>
              <a:rPr lang="zh-CN" altLang="en-US" sz="2400" dirty="0" smtClean="0"/>
              <a:t>了屏蔽系统</a:t>
            </a:r>
            <a:endParaRPr lang="en-US" altLang="zh-CN" sz="2400" dirty="0" smtClean="0"/>
          </a:p>
          <a:p>
            <a:r>
              <a:rPr lang="zh-CN" altLang="en-US" sz="2400" dirty="0" smtClean="0"/>
              <a:t>正在升级到低温模式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554" y="1256271"/>
            <a:ext cx="3190600" cy="2426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041" y="4007669"/>
            <a:ext cx="2937431" cy="22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HPK type 3.1</a:t>
            </a:r>
            <a:r>
              <a:rPr lang="zh-CN" altLang="en-US" dirty="0" smtClean="0"/>
              <a:t>测试结果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022A08A-D5E5-4A4C-8DDE-22D51A47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7" y="1268760"/>
            <a:ext cx="8498633" cy="459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USTC wafer</a:t>
            </a:r>
            <a:r>
              <a:rPr lang="zh-CN" altLang="en-US" dirty="0" smtClean="0"/>
              <a:t>测试结果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grpSp>
        <p:nvGrpSpPr>
          <p:cNvPr id="17" name="组合 16"/>
          <p:cNvGrpSpPr/>
          <p:nvPr/>
        </p:nvGrpSpPr>
        <p:grpSpPr>
          <a:xfrm>
            <a:off x="-53918" y="2375027"/>
            <a:ext cx="4625918" cy="3574253"/>
            <a:chOff x="73712" y="2375027"/>
            <a:chExt cx="4697926" cy="3635055"/>
          </a:xfrm>
        </p:grpSpPr>
        <p:grpSp>
          <p:nvGrpSpPr>
            <p:cNvPr id="13" name="组合 12"/>
            <p:cNvGrpSpPr/>
            <p:nvPr/>
          </p:nvGrpSpPr>
          <p:grpSpPr>
            <a:xfrm>
              <a:off x="73712" y="2597045"/>
              <a:ext cx="4697926" cy="3413037"/>
              <a:chOff x="73712" y="2597045"/>
              <a:chExt cx="4697926" cy="341303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/>
              <a:srcRect b="6781"/>
              <a:stretch/>
            </p:blipFill>
            <p:spPr>
              <a:xfrm>
                <a:off x="73712" y="2597045"/>
                <a:ext cx="4697926" cy="3205173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3851920" y="5702305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Bias[V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966354" y="2375027"/>
              <a:ext cx="3286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Collected charge from beta TCT</a:t>
              </a:r>
              <a:endPara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499992" y="2369273"/>
            <a:ext cx="4814801" cy="3640808"/>
            <a:chOff x="5296046" y="2227086"/>
            <a:chExt cx="4947391" cy="3629107"/>
          </a:xfrm>
        </p:grpSpPr>
        <p:grpSp>
          <p:nvGrpSpPr>
            <p:cNvPr id="14" name="组合 13"/>
            <p:cNvGrpSpPr/>
            <p:nvPr/>
          </p:nvGrpSpPr>
          <p:grpSpPr>
            <a:xfrm>
              <a:off x="5296046" y="2492896"/>
              <a:ext cx="4947391" cy="3363297"/>
              <a:chOff x="5296046" y="2492896"/>
              <a:chExt cx="4947391" cy="336329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3"/>
              <a:srcRect l="2905"/>
              <a:stretch/>
            </p:blipFill>
            <p:spPr>
              <a:xfrm>
                <a:off x="5296046" y="2492896"/>
                <a:ext cx="4947391" cy="3188043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8854108" y="5548416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Bias[V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6091061" y="2227086"/>
              <a:ext cx="31593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resolution from beta TCT</a:t>
              </a:r>
              <a:endPara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44488" y="4442776"/>
            <a:ext cx="4798504" cy="1931538"/>
            <a:chOff x="3347864" y="1600200"/>
            <a:chExt cx="5662600" cy="236532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635102"/>
              <a:ext cx="5662600" cy="2330426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7380312" y="1600200"/>
              <a:ext cx="1437899" cy="2365328"/>
            </a:xfrm>
            <a:prstGeom prst="rect">
              <a:avLst/>
            </a:prstGeom>
            <a:solidFill>
              <a:schemeClr val="accent1">
                <a:alpha val="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MRPC</a:t>
            </a:r>
            <a:r>
              <a:rPr lang="zh-CN" altLang="en-US" dirty="0" smtClean="0"/>
              <a:t>研制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4691062"/>
          </a:xfrm>
        </p:spPr>
        <p:txBody>
          <a:bodyPr/>
          <a:lstStyle/>
          <a:p>
            <a:r>
              <a:rPr lang="zh-CN" altLang="en-US" sz="2400" dirty="0" smtClean="0"/>
              <a:t>继续</a:t>
            </a:r>
            <a:r>
              <a:rPr lang="en-US" altLang="zh-CN" sz="2400" dirty="0" smtClean="0"/>
              <a:t>CBM </a:t>
            </a:r>
            <a:r>
              <a:rPr lang="en-US" altLang="zh-CN" sz="2400" dirty="0" smtClean="0"/>
              <a:t>TOF MRPC</a:t>
            </a:r>
            <a:r>
              <a:rPr lang="zh-CN" altLang="en-US" sz="2400" dirty="0" smtClean="0"/>
              <a:t>探测器的研制和建造工作</a:t>
            </a:r>
            <a:endParaRPr lang="en-US" altLang="zh-CN" sz="2400" dirty="0" smtClean="0"/>
          </a:p>
          <a:p>
            <a:r>
              <a:rPr lang="zh-CN" altLang="en-US" sz="2400" dirty="0" smtClean="0"/>
              <a:t>担任</a:t>
            </a:r>
            <a:r>
              <a:rPr lang="en-US" altLang="zh-CN" sz="2400" dirty="0" smtClean="0"/>
              <a:t>CBM</a:t>
            </a:r>
            <a:r>
              <a:rPr lang="zh-CN" altLang="en-US" sz="2400" dirty="0" smtClean="0"/>
              <a:t>合作组科大负责人，</a:t>
            </a:r>
            <a:r>
              <a:rPr lang="en-US" altLang="zh-CN" sz="2400" dirty="0" smtClean="0"/>
              <a:t>CB</a:t>
            </a:r>
            <a:r>
              <a:rPr lang="zh-CN" altLang="en-US" sz="2400" dirty="0" smtClean="0"/>
              <a:t>委员会代表</a:t>
            </a:r>
            <a:endParaRPr lang="en-US" altLang="zh-CN" sz="2400" dirty="0" smtClean="0"/>
          </a:p>
          <a:p>
            <a:r>
              <a:rPr lang="zh-CN" altLang="en-US" sz="2400" dirty="0"/>
              <a:t>科技</a:t>
            </a:r>
            <a:r>
              <a:rPr lang="zh-CN" altLang="en-US" sz="2400" dirty="0" smtClean="0"/>
              <a:t>部</a:t>
            </a:r>
            <a:r>
              <a:rPr lang="en-US" altLang="zh-CN" sz="2400" dirty="0" smtClean="0"/>
              <a:t>973</a:t>
            </a:r>
            <a:r>
              <a:rPr lang="zh-CN" altLang="en-US" sz="2400" dirty="0" smtClean="0"/>
              <a:t>、国家重点研发计划、基金委重点合作项目支持</a:t>
            </a:r>
            <a:endParaRPr lang="en-US" altLang="zh-CN" sz="2400" dirty="0" smtClean="0"/>
          </a:p>
          <a:p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391506"/>
              </p:ext>
            </p:extLst>
          </p:nvPr>
        </p:nvGraphicFramePr>
        <p:xfrm>
          <a:off x="5508104" y="3935672"/>
          <a:ext cx="3475421" cy="2420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MP 图像" r:id="rId4" imgW="6838095" imgH="4600000" progId="Paint.Picture">
                  <p:embed/>
                </p:oleObj>
              </mc:Choice>
              <mc:Fallback>
                <p:oleObj name="BMP 图像" r:id="rId4" imgW="68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935672"/>
                        <a:ext cx="3475421" cy="24206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接连接符 9"/>
          <p:cNvCxnSpPr/>
          <p:nvPr/>
        </p:nvCxnSpPr>
        <p:spPr bwMode="auto">
          <a:xfrm>
            <a:off x="6156176" y="2780928"/>
            <a:ext cx="936104" cy="115474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接连接符 11"/>
          <p:cNvCxnSpPr/>
          <p:nvPr/>
        </p:nvCxnSpPr>
        <p:spPr bwMode="auto">
          <a:xfrm>
            <a:off x="4716016" y="4149080"/>
            <a:ext cx="3062267" cy="201622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8516" r="5846"/>
          <a:stretch/>
        </p:blipFill>
        <p:spPr>
          <a:xfrm>
            <a:off x="3059113" y="2633451"/>
            <a:ext cx="3195606" cy="180068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44488" y="3178703"/>
            <a:ext cx="252028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超薄浮法玻璃电极提高计数率</a:t>
            </a:r>
            <a:endParaRPr lang="en-US" altLang="zh-CN" sz="16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阻抗匹配减少反射</a:t>
            </a:r>
            <a:endParaRPr lang="en-US" altLang="zh-CN" sz="16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完成</a:t>
            </a:r>
            <a:r>
              <a:rPr lang="en-US" altLang="zh-CN" dirty="0" smtClean="0"/>
              <a:t>MRPC4</a:t>
            </a:r>
            <a:r>
              <a:rPr lang="zh-CN" altLang="en-US" dirty="0" smtClean="0"/>
              <a:t>的设计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244600"/>
            <a:ext cx="8001000" cy="4691062"/>
          </a:xfrm>
        </p:spPr>
        <p:txBody>
          <a:bodyPr/>
          <a:lstStyle/>
          <a:p>
            <a:pPr eaLnBrk="1"/>
            <a:r>
              <a:rPr lang="zh-CN" altLang="en-US" sz="2400" dirty="0" smtClean="0"/>
              <a:t>基于</a:t>
            </a:r>
            <a:r>
              <a:rPr lang="en-US" altLang="zh-CN" sz="2400" dirty="0" smtClean="0"/>
              <a:t>80</a:t>
            </a:r>
            <a:r>
              <a:rPr lang="zh-CN" altLang="en-US" sz="2400" dirty="0" smtClean="0"/>
              <a:t>个</a:t>
            </a:r>
            <a:r>
              <a:rPr lang="en-US" altLang="zh-CN" sz="2400" dirty="0" smtClean="0"/>
              <a:t>MRPC3b</a:t>
            </a:r>
            <a:r>
              <a:rPr lang="zh-CN" altLang="en-US" sz="2400" dirty="0" smtClean="0"/>
              <a:t>小批量制作的测试结果，优化了探测器设计，完成了宇宙线测试。</a:t>
            </a:r>
            <a:endParaRPr lang="en-US" altLang="zh-CN" sz="2400" dirty="0" smtClean="0"/>
          </a:p>
          <a:p>
            <a:pPr eaLnBrk="1"/>
            <a:r>
              <a:rPr lang="zh-CN" altLang="en-US" sz="2400" dirty="0" smtClean="0"/>
              <a:t>完成</a:t>
            </a:r>
            <a:r>
              <a:rPr lang="en-US" altLang="zh-CN" sz="2400" dirty="0" smtClean="0"/>
              <a:t>MRPC4</a:t>
            </a:r>
            <a:r>
              <a:rPr lang="zh-CN" altLang="en-US" sz="2400" dirty="0" smtClean="0"/>
              <a:t>的设计，准备制作测试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7" name="Picture 1" descr="d7bef44e5fdfc59e7f664637e140e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1" y="2669224"/>
            <a:ext cx="1706732" cy="13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0" y="4149080"/>
            <a:ext cx="2271281" cy="220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84" y="4167473"/>
            <a:ext cx="2578595" cy="221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3962580" y="5339570"/>
                <a:ext cx="11134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zh-CN" alt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=95.37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√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2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=67.4 </a:t>
                </a:r>
                <a:r>
                  <a:rPr lang="en-US" altLang="zh-CN" dirty="0" err="1" smtClean="0">
                    <a:solidFill>
                      <a:srgbClr val="FF0000"/>
                    </a:solidFill>
                  </a:rPr>
                  <a:t>ps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580" y="5339570"/>
                <a:ext cx="1113475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9836" t="-12676" r="-7104" b="-239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64" y="2636912"/>
            <a:ext cx="2789263" cy="163013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184553" y="2579420"/>
            <a:ext cx="2720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Counter size: </a:t>
            </a: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377 mm x 588 mm</a:t>
            </a:r>
          </a:p>
          <a:p>
            <a:r>
              <a:rPr lang="en-US" altLang="zh-CN" sz="1600" dirty="0" smtClean="0"/>
              <a:t>Active area: </a:t>
            </a: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320 mm x 530 mm</a:t>
            </a:r>
          </a:p>
          <a:p>
            <a:r>
              <a:rPr lang="en-US" altLang="zh-CN" sz="1600" dirty="0" smtClean="0"/>
              <a:t>Strip:</a:t>
            </a:r>
            <a:r>
              <a:rPr lang="en-US" altLang="zh-CN" sz="1600" dirty="0" smtClean="0">
                <a:solidFill>
                  <a:srgbClr val="FF0000"/>
                </a:solidFill>
              </a:rPr>
              <a:t>7mm x 540 mm x 32</a:t>
            </a:r>
          </a:p>
          <a:p>
            <a:r>
              <a:rPr lang="en-US" altLang="zh-CN" sz="1600" dirty="0" smtClean="0"/>
              <a:t>Strip gap width:</a:t>
            </a:r>
            <a:r>
              <a:rPr lang="en-US" altLang="zh-CN" sz="1600" dirty="0" smtClean="0">
                <a:solidFill>
                  <a:srgbClr val="FF0000"/>
                </a:solidFill>
              </a:rPr>
              <a:t>3 mm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67" y="4070652"/>
            <a:ext cx="3083983" cy="22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/>
              <a:t>基于表面电阻的高计数率</a:t>
            </a:r>
            <a:r>
              <a:rPr lang="en-US" altLang="zh-CN" sz="3200" dirty="0" smtClean="0"/>
              <a:t>MRPC</a:t>
            </a:r>
            <a:r>
              <a:rPr lang="zh-CN" altLang="en-US" sz="3200" dirty="0" smtClean="0"/>
              <a:t>设计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235329"/>
            <a:ext cx="8001000" cy="4691062"/>
          </a:xfrm>
        </p:spPr>
        <p:txBody>
          <a:bodyPr/>
          <a:lstStyle/>
          <a:p>
            <a:r>
              <a:rPr lang="zh-CN" altLang="en-US" sz="2400" dirty="0" smtClean="0"/>
              <a:t>提出了一种新的提高</a:t>
            </a:r>
            <a:r>
              <a:rPr lang="en-US" altLang="zh-CN" sz="2400" dirty="0" smtClean="0"/>
              <a:t>MRPC</a:t>
            </a:r>
            <a:r>
              <a:rPr lang="zh-CN" altLang="en-US" sz="2400" dirty="0" smtClean="0"/>
              <a:t>计数率的设计方法</a:t>
            </a:r>
            <a:endParaRPr lang="en-US" altLang="zh-CN" sz="2400" dirty="0" smtClean="0"/>
          </a:p>
          <a:p>
            <a:r>
              <a:rPr lang="zh-CN" altLang="en-US" sz="2400" dirty="0" smtClean="0"/>
              <a:t>通过电阻板表面的电流传输，加快雪崩电荷的中和</a:t>
            </a:r>
            <a:endParaRPr lang="en-US" altLang="zh-CN" sz="2400" dirty="0" smtClean="0"/>
          </a:p>
          <a:p>
            <a:r>
              <a:rPr lang="zh-CN" altLang="en-US" sz="2400" dirty="0" smtClean="0"/>
              <a:t>基于</a:t>
            </a:r>
            <a:r>
              <a:rPr lang="en-US" altLang="zh-CN" sz="2400" dirty="0" smtClean="0"/>
              <a:t>DLC</a:t>
            </a:r>
            <a:r>
              <a:rPr lang="zh-CN" altLang="en-US" sz="2400" dirty="0" smtClean="0"/>
              <a:t>表面镀膜工艺</a:t>
            </a:r>
            <a:r>
              <a:rPr lang="zh-CN" altLang="en-US" sz="2400" dirty="0"/>
              <a:t>，</a:t>
            </a:r>
            <a:r>
              <a:rPr lang="zh-CN" altLang="en-US" sz="2400" dirty="0" smtClean="0"/>
              <a:t>实现可控的表面电阻率</a:t>
            </a:r>
            <a:endParaRPr lang="en-US" altLang="zh-CN" sz="2400" dirty="0" smtClean="0"/>
          </a:p>
          <a:p>
            <a:r>
              <a:rPr lang="zh-CN" altLang="en-US" sz="2400" dirty="0" smtClean="0"/>
              <a:t>完成了</a:t>
            </a:r>
            <a:r>
              <a:rPr lang="en-US" altLang="zh-CN" sz="2400" dirty="0" smtClean="0"/>
              <a:t>20×12cm</a:t>
            </a:r>
            <a:r>
              <a:rPr lang="en-US" altLang="zh-CN" sz="2400" baseline="30000" dirty="0" smtClean="0"/>
              <a:t>2</a:t>
            </a:r>
            <a:r>
              <a:rPr lang="zh-CN" altLang="en-US" sz="2400" dirty="0" smtClean="0"/>
              <a:t>模型的性能测试</a:t>
            </a:r>
            <a:endParaRPr lang="en-US" altLang="zh-CN" sz="2400" dirty="0" smtClean="0"/>
          </a:p>
          <a:p>
            <a:r>
              <a:rPr lang="en-US" altLang="zh-CN" sz="2400" dirty="0" smtClean="0"/>
              <a:t>DLC</a:t>
            </a:r>
            <a:r>
              <a:rPr lang="zh-CN" altLang="en-US" sz="2400" dirty="0" smtClean="0"/>
              <a:t>制作工艺有待进一步改进。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7" y="3778486"/>
            <a:ext cx="5313063" cy="560373"/>
          </a:xfrm>
          <a:prstGeom prst="rect">
            <a:avLst/>
          </a:prstGeom>
        </p:spPr>
      </p:pic>
      <p:pic>
        <p:nvPicPr>
          <p:cNvPr id="8" name="图片 7" descr="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48023"/>
            <a:ext cx="4504558" cy="93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05" y="2996952"/>
            <a:ext cx="336549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0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发表论文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7400" y="1320171"/>
            <a:ext cx="8001000" cy="469106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CN" sz="1600" dirty="0"/>
              <a:t>X.Y. </a:t>
            </a:r>
            <a:r>
              <a:rPr lang="en-US" altLang="zh-CN" sz="1600" dirty="0" err="1"/>
              <a:t>Xie</a:t>
            </a:r>
            <a:r>
              <a:rPr lang="en-US" altLang="zh-CN" sz="1600" dirty="0"/>
              <a:t>, </a:t>
            </a:r>
            <a:r>
              <a:rPr lang="en-US" altLang="zh-CN" sz="1600" dirty="0" smtClean="0"/>
              <a:t>Q.Y. Li, C.H. Tian, M. Yuan, and </a:t>
            </a:r>
            <a:r>
              <a:rPr lang="en-US" altLang="zh-CN" sz="1600" dirty="0" smtClean="0">
                <a:solidFill>
                  <a:srgbClr val="0000FF"/>
                </a:solidFill>
              </a:rPr>
              <a:t>Y.J. Sun</a:t>
            </a:r>
            <a:r>
              <a:rPr lang="en-US" altLang="zh-CN" sz="1600" baseline="30000" dirty="0" smtClean="0">
                <a:solidFill>
                  <a:srgbClr val="0000FF"/>
                </a:solidFill>
              </a:rPr>
              <a:t>#</a:t>
            </a:r>
            <a:r>
              <a:rPr lang="en-US" altLang="zh-CN" sz="1600" dirty="0" smtClean="0"/>
              <a:t>, </a:t>
            </a:r>
            <a:r>
              <a:rPr lang="en-US" altLang="zh-CN" sz="1600" b="1" i="1" dirty="0" smtClean="0"/>
              <a:t>Measuring </a:t>
            </a:r>
            <a:r>
              <a:rPr lang="en-US" altLang="zh-CN" sz="1600" b="1" i="1" dirty="0"/>
              <a:t>attenuation in signal propagation in Resistive plate chambers</a:t>
            </a:r>
            <a:r>
              <a:rPr lang="en-US" altLang="zh-CN" sz="1600" b="1" dirty="0"/>
              <a:t>,</a:t>
            </a:r>
            <a:r>
              <a:rPr lang="en-US" altLang="zh-CN" sz="1600" dirty="0"/>
              <a:t> </a:t>
            </a:r>
            <a:r>
              <a:rPr lang="en-US" altLang="zh-CN" sz="1600" b="1" dirty="0"/>
              <a:t>JINST</a:t>
            </a:r>
            <a:r>
              <a:rPr lang="en-US" altLang="zh-CN" sz="1600" dirty="0"/>
              <a:t>, </a:t>
            </a:r>
            <a:r>
              <a:rPr lang="zh-CN" altLang="en-US" sz="1600" dirty="0"/>
              <a:t>已接收</a:t>
            </a:r>
          </a:p>
          <a:p>
            <a:pPr lvl="0">
              <a:spcBef>
                <a:spcPts val="1200"/>
              </a:spcBef>
            </a:pPr>
            <a:r>
              <a:rPr lang="en-US" altLang="zh-CN" sz="1600" dirty="0" smtClean="0"/>
              <a:t>X. Wang, K. Wang, D. Hu, </a:t>
            </a:r>
            <a:r>
              <a:rPr lang="en-US" altLang="zh-CN" sz="1600" dirty="0" smtClean="0">
                <a:solidFill>
                  <a:srgbClr val="0000FF"/>
                </a:solidFill>
              </a:rPr>
              <a:t>Y. Sun</a:t>
            </a:r>
            <a:r>
              <a:rPr lang="en-US" altLang="zh-CN" sz="1600" baseline="30000" dirty="0" smtClean="0">
                <a:solidFill>
                  <a:srgbClr val="0000FF"/>
                </a:solidFill>
              </a:rPr>
              <a:t>#</a:t>
            </a:r>
            <a:r>
              <a:rPr lang="en-US" altLang="zh-CN" sz="1600" dirty="0" smtClean="0"/>
              <a:t>, L. Shang and Y. Zhou, </a:t>
            </a:r>
            <a:r>
              <a:rPr lang="en-US" altLang="zh-CN" sz="1600" b="1" i="1" dirty="0" smtClean="0"/>
              <a:t>A </a:t>
            </a:r>
            <a:r>
              <a:rPr lang="en-US" altLang="zh-CN" sz="1600" b="1" i="1" dirty="0"/>
              <a:t>new MRPC prototype with </a:t>
            </a:r>
            <a:r>
              <a:rPr lang="en-US" altLang="zh-CN" sz="1600" b="1" i="1" dirty="0" smtClean="0"/>
              <a:t>Diamond-Like-Carbon </a:t>
            </a:r>
            <a:r>
              <a:rPr lang="en-US" altLang="zh-CN" sz="1600" b="1" i="1" dirty="0"/>
              <a:t>coated glass electrodes</a:t>
            </a:r>
            <a:r>
              <a:rPr lang="en-US" altLang="zh-CN" sz="1600" b="1" i="1" dirty="0" smtClean="0"/>
              <a:t>,</a:t>
            </a:r>
            <a:r>
              <a:rPr lang="en-US" altLang="zh-CN" sz="1600" b="1" dirty="0" smtClean="0"/>
              <a:t> JINST,</a:t>
            </a:r>
            <a:r>
              <a:rPr lang="en-US" altLang="zh-CN" sz="1600" dirty="0" smtClean="0"/>
              <a:t> </a:t>
            </a:r>
            <a:r>
              <a:rPr lang="zh-CN" altLang="en-US" sz="1600" dirty="0" smtClean="0"/>
              <a:t>已接收</a:t>
            </a:r>
            <a:endParaRPr lang="en-US" altLang="zh-CN" sz="1600" dirty="0"/>
          </a:p>
          <a:p>
            <a:pPr>
              <a:spcBef>
                <a:spcPts val="1200"/>
              </a:spcBef>
            </a:pPr>
            <a:r>
              <a:rPr lang="en-US" altLang="zh-CN" sz="1600" dirty="0"/>
              <a:t>P. Cao, H.F. Chen, M.M. Chen, H.L. Dai, Y.K. </a:t>
            </a:r>
            <a:r>
              <a:rPr lang="en-US" altLang="zh-CN" sz="1600" dirty="0" err="1"/>
              <a:t>Heng</a:t>
            </a:r>
            <a:r>
              <a:rPr lang="en-US" altLang="zh-CN" sz="1600" dirty="0"/>
              <a:t>,∗, X.L. Ji, X.S. Jiang, C. Li, X. Li, S.B. Liu, Z. Liu, X.L. Luo, X.Y. Ma, M. Shao, S.S. Sun, Y.J. Sun, Z.B. Tang, X.Z. Wang, Z. Wu, M.H. Xu, R.X. Yang, M. Ye, J. Zhang, Y.H. Zhang, J.Z. Zhao, </a:t>
            </a:r>
            <a:r>
              <a:rPr lang="en-US" altLang="zh-CN" sz="1600" b="1" i="1" dirty="0"/>
              <a:t>Design and construction of the new BESIII endcap Time-of-Flight system with MRPC Technology</a:t>
            </a:r>
            <a:r>
              <a:rPr lang="en-US" altLang="zh-CN" sz="1600" dirty="0"/>
              <a:t>, </a:t>
            </a:r>
            <a:r>
              <a:rPr lang="en-US" altLang="zh-CN" sz="1600" b="1" dirty="0"/>
              <a:t>NIM A953</a:t>
            </a:r>
            <a:r>
              <a:rPr lang="en-US" altLang="zh-CN" sz="1600" dirty="0"/>
              <a:t>, (2020) </a:t>
            </a:r>
            <a:r>
              <a:rPr lang="en-US" altLang="zh-CN" sz="1600" dirty="0" smtClean="0"/>
              <a:t>163053</a:t>
            </a:r>
          </a:p>
          <a:p>
            <a:pPr>
              <a:spcBef>
                <a:spcPts val="1200"/>
              </a:spcBef>
            </a:pPr>
            <a:r>
              <a:rPr lang="en-US" altLang="zh-CN" sz="1600" b="1" dirty="0" smtClean="0"/>
              <a:t>X. Yang, et al., Layout </a:t>
            </a:r>
            <a:r>
              <a:rPr lang="en-US" altLang="zh-CN" sz="1600" b="1" dirty="0"/>
              <a:t>and performance of HPK prototype LGAD sensors for the High-Granularity Timing </a:t>
            </a:r>
            <a:r>
              <a:rPr lang="en-US" altLang="zh-CN" sz="1600" b="1" dirty="0" smtClean="0"/>
              <a:t>Detector</a:t>
            </a:r>
            <a:r>
              <a:rPr lang="zh-CN" altLang="en-US" sz="1600" b="1" dirty="0" smtClean="0"/>
              <a:t>， </a:t>
            </a:r>
            <a:r>
              <a:rPr lang="en-US" altLang="zh-CN" sz="1600" b="1" dirty="0" smtClean="0"/>
              <a:t>NIM A980 </a:t>
            </a:r>
            <a:r>
              <a:rPr lang="en-US" altLang="zh-CN" sz="1600" dirty="0" smtClean="0"/>
              <a:t>(2020) 164379</a:t>
            </a:r>
            <a:endParaRPr lang="zh-CN" altLang="zh-CN" sz="1600" dirty="0"/>
          </a:p>
          <a:p>
            <a:pPr lvl="0">
              <a:spcBef>
                <a:spcPts val="1200"/>
              </a:spcBef>
            </a:pPr>
            <a:endParaRPr lang="en-US" altLang="zh-CN" sz="1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03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在研基金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1034" y="1244600"/>
            <a:ext cx="8001000" cy="4691062"/>
          </a:xfrm>
        </p:spPr>
        <p:txBody>
          <a:bodyPr>
            <a:noAutofit/>
          </a:bodyPr>
          <a:lstStyle/>
          <a:p>
            <a:pPr eaLnBrk="1">
              <a:spcBef>
                <a:spcPts val="1200"/>
              </a:spcBef>
            </a:pPr>
            <a:r>
              <a:rPr lang="en-US" altLang="zh-CN" sz="1800" dirty="0" smtClean="0"/>
              <a:t>《</a:t>
            </a:r>
            <a:r>
              <a:rPr lang="zh-CN" altLang="zh-CN" sz="1800" dirty="0"/>
              <a:t>利用表面电阻提高</a:t>
            </a:r>
            <a:r>
              <a:rPr lang="en-US" altLang="zh-CN" sz="1800" dirty="0"/>
              <a:t>MRPC</a:t>
            </a:r>
            <a:r>
              <a:rPr lang="zh-CN" altLang="zh-CN" sz="1800" dirty="0"/>
              <a:t>计数率的方法研究</a:t>
            </a:r>
            <a:r>
              <a:rPr lang="en-US" altLang="zh-CN" sz="1800" dirty="0" smtClean="0"/>
              <a:t>》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2020.01-2023.12</a:t>
            </a:r>
            <a:r>
              <a:rPr lang="zh-CN" altLang="en-US" sz="1800" dirty="0" smtClean="0"/>
              <a:t>，</a:t>
            </a:r>
            <a:r>
              <a:rPr lang="zh-CN" altLang="zh-CN" sz="1800" dirty="0" smtClean="0"/>
              <a:t>国家</a:t>
            </a:r>
            <a:r>
              <a:rPr lang="zh-CN" altLang="zh-CN" sz="1800" dirty="0"/>
              <a:t>自然科学基金委　面上项目　</a:t>
            </a:r>
            <a:r>
              <a:rPr lang="zh-CN" altLang="zh-CN" sz="1800" dirty="0" smtClean="0"/>
              <a:t>项目</a:t>
            </a:r>
            <a:r>
              <a:rPr lang="zh-CN" altLang="en-US" sz="1800" dirty="0" smtClean="0"/>
              <a:t>负责人</a:t>
            </a:r>
            <a:r>
              <a:rPr lang="zh-CN" altLang="zh-CN" sz="1800" dirty="0"/>
              <a:t>　</a:t>
            </a:r>
            <a:r>
              <a:rPr lang="en-US" altLang="zh-CN" sz="1800" dirty="0" smtClean="0"/>
              <a:t>65</a:t>
            </a:r>
            <a:r>
              <a:rPr lang="zh-CN" altLang="en-US" sz="1800" dirty="0" smtClean="0"/>
              <a:t>万元</a:t>
            </a:r>
            <a:r>
              <a:rPr lang="zh-CN" altLang="zh-CN" sz="1800" dirty="0" smtClean="0"/>
              <a:t>；</a:t>
            </a:r>
            <a:endParaRPr lang="zh-CN" altLang="zh-CN" sz="1800" dirty="0"/>
          </a:p>
          <a:p>
            <a:pPr eaLnBrk="1">
              <a:spcBef>
                <a:spcPts val="1200"/>
              </a:spcBef>
            </a:pPr>
            <a:r>
              <a:rPr lang="en-US" altLang="zh-CN" sz="1800" dirty="0" smtClean="0"/>
              <a:t>《</a:t>
            </a:r>
            <a:r>
              <a:rPr lang="zh-CN" altLang="zh-CN" sz="1800" dirty="0"/>
              <a:t>大型强子对撞机（</a:t>
            </a:r>
            <a:r>
              <a:rPr lang="en-US" altLang="zh-CN" sz="1800" dirty="0"/>
              <a:t>LHC</a:t>
            </a:r>
            <a:r>
              <a:rPr lang="zh-CN" altLang="zh-CN" sz="1800" dirty="0"/>
              <a:t>）实验探测器升级</a:t>
            </a:r>
            <a:r>
              <a:rPr lang="en-US" altLang="zh-CN" sz="1800" dirty="0"/>
              <a:t>--ATLAS </a:t>
            </a:r>
            <a:r>
              <a:rPr lang="zh-CN" altLang="zh-CN" sz="1800" dirty="0"/>
              <a:t>实验缪子探测器升级</a:t>
            </a:r>
            <a:r>
              <a:rPr lang="en-US" altLang="zh-CN" sz="1800" dirty="0" smtClean="0"/>
              <a:t>》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2016.07-2021.06</a:t>
            </a:r>
            <a:r>
              <a:rPr lang="zh-CN" altLang="zh-CN" sz="1800" dirty="0"/>
              <a:t>　科技部　国家重点研发</a:t>
            </a:r>
            <a:r>
              <a:rPr lang="zh-CN" altLang="zh-CN" sz="1800" dirty="0" smtClean="0"/>
              <a:t>计划</a:t>
            </a:r>
            <a:r>
              <a:rPr lang="zh-CN" altLang="en-US" sz="1800" dirty="0" smtClean="0"/>
              <a:t>项目</a:t>
            </a:r>
            <a:r>
              <a:rPr lang="zh-CN" altLang="zh-CN" sz="1800" dirty="0"/>
              <a:t>　</a:t>
            </a:r>
            <a:r>
              <a:rPr lang="zh-CN" altLang="zh-CN" sz="1800" dirty="0" smtClean="0"/>
              <a:t>课题</a:t>
            </a:r>
            <a:r>
              <a:rPr lang="en-US" altLang="zh-CN" sz="1800" dirty="0" smtClean="0"/>
              <a:t>2</a:t>
            </a:r>
            <a:r>
              <a:rPr lang="zh-CN" altLang="en-US" sz="1800" dirty="0" smtClean="0"/>
              <a:t>骨干</a:t>
            </a:r>
            <a:r>
              <a:rPr lang="zh-CN" altLang="zh-CN" sz="1800" dirty="0"/>
              <a:t>　</a:t>
            </a:r>
            <a:r>
              <a:rPr lang="en-US" altLang="zh-CN" sz="1800" dirty="0" smtClean="0"/>
              <a:t>652</a:t>
            </a:r>
            <a:r>
              <a:rPr lang="zh-CN" altLang="en-US" sz="1800" dirty="0" smtClean="0"/>
              <a:t>万元；</a:t>
            </a:r>
            <a:r>
              <a:rPr lang="zh-CN" altLang="zh-CN" sz="1800" dirty="0" smtClean="0"/>
              <a:t>　</a:t>
            </a:r>
            <a:endParaRPr lang="zh-CN" altLang="zh-CN" sz="1800" dirty="0"/>
          </a:p>
          <a:p>
            <a:pPr eaLnBrk="1">
              <a:spcBef>
                <a:spcPts val="1200"/>
              </a:spcBef>
            </a:pPr>
            <a:r>
              <a:rPr lang="en-US" altLang="zh-CN" sz="1800" dirty="0" smtClean="0"/>
              <a:t>《</a:t>
            </a:r>
            <a:r>
              <a:rPr lang="en-US" altLang="zh-CN" sz="1800" dirty="0"/>
              <a:t> ATLAS</a:t>
            </a:r>
            <a:r>
              <a:rPr lang="zh-CN" altLang="en-US" sz="1800" dirty="0"/>
              <a:t>实验探测器</a:t>
            </a:r>
            <a:r>
              <a:rPr lang="en-US" altLang="zh-CN" sz="1800" dirty="0"/>
              <a:t>Phase 2</a:t>
            </a:r>
            <a:r>
              <a:rPr lang="zh-CN" altLang="en-US" sz="1800" dirty="0" smtClean="0"/>
              <a:t>升级</a:t>
            </a:r>
            <a:r>
              <a:rPr lang="en-US" altLang="zh-CN" sz="1800" dirty="0" smtClean="0"/>
              <a:t>—RPC</a:t>
            </a:r>
            <a:r>
              <a:rPr lang="zh-CN" altLang="en-US" sz="1800" dirty="0" smtClean="0"/>
              <a:t>升级</a:t>
            </a:r>
            <a:r>
              <a:rPr lang="en-US" altLang="zh-CN" sz="1800" dirty="0" smtClean="0"/>
              <a:t>》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2020.01-2024.12</a:t>
            </a:r>
            <a:r>
              <a:rPr lang="zh-CN" altLang="en-US" sz="1800" dirty="0" smtClean="0"/>
              <a:t>，基金委，重大国际合作项目，课题</a:t>
            </a:r>
            <a:r>
              <a:rPr lang="en-US" altLang="zh-CN" sz="1800" dirty="0" smtClean="0"/>
              <a:t>2</a:t>
            </a:r>
            <a:r>
              <a:rPr lang="zh-CN" altLang="en-US" sz="1800" dirty="0" smtClean="0"/>
              <a:t>负责人，</a:t>
            </a:r>
            <a:r>
              <a:rPr lang="en-US" altLang="zh-CN" sz="1800" dirty="0" smtClean="0"/>
              <a:t>1004.5</a:t>
            </a:r>
            <a:r>
              <a:rPr lang="zh-CN" altLang="en-US" sz="1800" dirty="0" smtClean="0"/>
              <a:t>万元</a:t>
            </a:r>
            <a:endParaRPr lang="en-US" altLang="zh-CN" sz="1800" dirty="0" smtClean="0"/>
          </a:p>
          <a:p>
            <a:pPr eaLnBrk="1">
              <a:spcBef>
                <a:spcPts val="1200"/>
              </a:spcBef>
            </a:pPr>
            <a:r>
              <a:rPr lang="en-US" altLang="zh-CN" sz="1800" dirty="0" smtClean="0"/>
              <a:t>《</a:t>
            </a:r>
            <a:r>
              <a:rPr lang="zh-CN" altLang="en-US" sz="1800" dirty="0" smtClean="0"/>
              <a:t>高密度环境下高时间分辨飞行时间探测器研制</a:t>
            </a:r>
            <a:r>
              <a:rPr lang="en-US" altLang="zh-CN" sz="1800" dirty="0" smtClean="0"/>
              <a:t>—FAIR</a:t>
            </a:r>
            <a:r>
              <a:rPr lang="zh-CN" altLang="en-US" sz="1800" dirty="0" smtClean="0"/>
              <a:t>能区高压缩重子物质的味物理研究</a:t>
            </a:r>
            <a:r>
              <a:rPr lang="en-US" altLang="zh-CN" sz="1800" dirty="0" smtClean="0"/>
              <a:t>》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2019.08-2024.07</a:t>
            </a:r>
            <a:r>
              <a:rPr lang="zh-CN" altLang="en-US" sz="1800" dirty="0" smtClean="0"/>
              <a:t>，课题</a:t>
            </a:r>
            <a:r>
              <a:rPr lang="en-US" altLang="zh-CN" sz="1800" dirty="0" smtClean="0"/>
              <a:t>2</a:t>
            </a:r>
            <a:r>
              <a:rPr lang="zh-CN" altLang="en-US" sz="1800" dirty="0" smtClean="0"/>
              <a:t>骨干，</a:t>
            </a:r>
            <a:r>
              <a:rPr lang="en-US" altLang="zh-CN" sz="1800" dirty="0" smtClean="0"/>
              <a:t>180</a:t>
            </a:r>
            <a:r>
              <a:rPr lang="zh-CN" altLang="en-US" sz="1800" dirty="0" smtClean="0"/>
              <a:t>万元</a:t>
            </a:r>
            <a:endParaRPr lang="en-US" altLang="zh-CN" sz="1800" dirty="0" smtClean="0"/>
          </a:p>
          <a:p>
            <a:pPr eaLnBrk="1">
              <a:spcBef>
                <a:spcPts val="1200"/>
              </a:spcBef>
            </a:pPr>
            <a:r>
              <a:rPr lang="en-US" altLang="zh-CN" sz="1800" dirty="0" smtClean="0"/>
              <a:t>《RHIC</a:t>
            </a:r>
            <a:r>
              <a:rPr lang="zh-CN" altLang="zh-CN" sz="1800" dirty="0"/>
              <a:t>第二期束流能量扫描中手征相变和</a:t>
            </a:r>
            <a:r>
              <a:rPr lang="en-US" altLang="zh-CN" sz="1800" dirty="0"/>
              <a:t>QGP</a:t>
            </a:r>
            <a:r>
              <a:rPr lang="zh-CN" altLang="zh-CN" sz="1800" dirty="0"/>
              <a:t>特性研究</a:t>
            </a:r>
            <a:r>
              <a:rPr lang="en-US" altLang="zh-CN" sz="1800" dirty="0" smtClean="0"/>
              <a:t>》</a:t>
            </a:r>
            <a:r>
              <a:rPr lang="zh-CN" altLang="en-US" sz="1800" dirty="0"/>
              <a:t>，</a:t>
            </a:r>
            <a:r>
              <a:rPr lang="en-US" altLang="zh-CN" sz="1800" dirty="0" smtClean="0"/>
              <a:t>2018.01-2022.12</a:t>
            </a:r>
            <a:r>
              <a:rPr lang="zh-CN" altLang="zh-CN" sz="1800" dirty="0"/>
              <a:t>　国家自然科学基金委　重点国际合作研究项目　</a:t>
            </a:r>
            <a:r>
              <a:rPr lang="zh-CN" altLang="zh-CN" sz="1800" dirty="0" smtClean="0"/>
              <a:t>课题</a:t>
            </a:r>
            <a:r>
              <a:rPr lang="zh-CN" altLang="en-US" sz="1800" dirty="0" smtClean="0"/>
              <a:t>负责人</a:t>
            </a:r>
            <a:r>
              <a:rPr lang="zh-CN" altLang="zh-CN" sz="1800" dirty="0"/>
              <a:t>　</a:t>
            </a:r>
            <a:r>
              <a:rPr lang="en-US" altLang="zh-CN" sz="1800" dirty="0" smtClean="0"/>
              <a:t>100</a:t>
            </a:r>
            <a:r>
              <a:rPr lang="zh-CN" altLang="en-US" sz="1800" dirty="0" smtClean="0"/>
              <a:t>万元</a:t>
            </a:r>
            <a:endParaRPr lang="en-US" altLang="zh-CN" sz="18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5436096" y="5823512"/>
            <a:ext cx="305674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 eaLnBrk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zh-CN" altLang="en-US" sz="1800" kern="0" dirty="0">
                <a:solidFill>
                  <a:srgbClr val="000000"/>
                </a:solidFill>
                <a:latin typeface="Tahoma"/>
                <a:ea typeface="宋体"/>
              </a:rPr>
              <a:t>本人经费合计</a:t>
            </a:r>
            <a:r>
              <a:rPr lang="zh-CN" altLang="en-US" sz="1800" kern="0" dirty="0" smtClean="0">
                <a:solidFill>
                  <a:srgbClr val="000000"/>
                </a:solidFill>
                <a:latin typeface="Tahoma"/>
                <a:ea typeface="宋体"/>
              </a:rPr>
              <a:t>：</a:t>
            </a:r>
            <a:r>
              <a:rPr lang="en-US" altLang="zh-CN" sz="1800" kern="0" dirty="0" smtClean="0">
                <a:solidFill>
                  <a:srgbClr val="000000"/>
                </a:solidFill>
                <a:latin typeface="Tahoma"/>
                <a:ea typeface="宋体"/>
              </a:rPr>
              <a:t>2001.5 </a:t>
            </a:r>
            <a:r>
              <a:rPr lang="zh-CN" altLang="en-US" sz="1800" kern="0" dirty="0" smtClean="0">
                <a:solidFill>
                  <a:srgbClr val="000000"/>
                </a:solidFill>
                <a:latin typeface="Tahoma"/>
                <a:ea typeface="宋体"/>
              </a:rPr>
              <a:t>万元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93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2060"/>
                </a:solidFill>
              </a:rPr>
              <a:t> </a:t>
            </a:r>
            <a:r>
              <a:rPr lang="zh-CN" altLang="en-US" dirty="0" smtClean="0">
                <a:solidFill>
                  <a:srgbClr val="002060"/>
                </a:solidFill>
              </a:rPr>
              <a:t>小结</a:t>
            </a:r>
            <a:endParaRPr lang="zh-CN" altLang="en-US" dirty="0" smtClean="0"/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685800" y="1391155"/>
            <a:ext cx="8001000" cy="4691062"/>
          </a:xfrm>
        </p:spPr>
        <p:txBody>
          <a:bodyPr/>
          <a:lstStyle/>
          <a:p>
            <a:r>
              <a:rPr lang="zh-CN" altLang="en-US" sz="2800" dirty="0" smtClean="0"/>
              <a:t>面向大型国际合作实验的具体应用，针对性开展</a:t>
            </a:r>
            <a:r>
              <a:rPr lang="en-US" altLang="zh-CN" sz="2800" dirty="0" smtClean="0"/>
              <a:t>RPC/MRPC</a:t>
            </a:r>
            <a:r>
              <a:rPr lang="zh-CN" altLang="en-US" sz="2800" dirty="0" smtClean="0"/>
              <a:t>性能研究，提出切实可行的升级方案，最终实现工程建造</a:t>
            </a:r>
            <a:endParaRPr lang="en-US" altLang="zh-CN" sz="2800" dirty="0" smtClean="0"/>
          </a:p>
          <a:p>
            <a:r>
              <a:rPr lang="zh-CN" altLang="en-US" sz="2800" dirty="0" smtClean="0"/>
              <a:t>发挥气体探测器研发经验，参与高精度半导体探测器研制工作</a:t>
            </a:r>
            <a:endParaRPr lang="en-US" altLang="zh-CN" sz="2800" dirty="0" smtClean="0"/>
          </a:p>
          <a:p>
            <a:r>
              <a:rPr lang="zh-CN" altLang="en-US" sz="2800" dirty="0" smtClean="0"/>
              <a:t>通过国际合作，全面掌握探测器研制技术，学习工程建造经验，建立批量生产能力和质量控制系统</a:t>
            </a:r>
            <a:endParaRPr lang="en-US" altLang="zh-CN" sz="2800" dirty="0" smtClean="0"/>
          </a:p>
        </p:txBody>
      </p:sp>
      <p:sp>
        <p:nvSpPr>
          <p:cNvPr id="23556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2020</a:t>
            </a:r>
            <a:r>
              <a:rPr lang="zh-CN" altLang="en-US" sz="14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en-US" altLang="zh-CN" sz="14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12</a:t>
            </a:r>
            <a:r>
              <a:rPr lang="zh-CN" altLang="en-US" sz="14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月</a:t>
            </a:r>
            <a:r>
              <a:rPr lang="en-US" altLang="zh-CN" sz="14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14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日</a:t>
            </a:r>
            <a:endParaRPr lang="en-US" altLang="zh-CN" sz="140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557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smtClean="0">
                <a:ea typeface="华文新魏" panose="02010800040101010101" pitchFamily="2" charset="-122"/>
              </a:rPr>
              <a:t>卓越中心</a:t>
            </a:r>
            <a:r>
              <a:rPr lang="en-US" altLang="zh-CN" sz="1400" smtClean="0">
                <a:ea typeface="华文新魏" panose="02010800040101010101" pitchFamily="2" charset="-122"/>
              </a:rPr>
              <a:t>2020</a:t>
            </a:r>
            <a:r>
              <a:rPr lang="zh-CN" altLang="en-US" sz="1400" smtClean="0">
                <a:ea typeface="华文新魏" panose="02010800040101010101" pitchFamily="2" charset="-122"/>
              </a:rPr>
              <a:t>年度工作报告</a:t>
            </a:r>
            <a:r>
              <a:rPr lang="en-US" altLang="zh-CN" sz="1400" smtClean="0">
                <a:ea typeface="华文新魏" panose="02010800040101010101" pitchFamily="2" charset="-122"/>
              </a:rPr>
              <a:t>—</a:t>
            </a:r>
            <a:r>
              <a:rPr lang="zh-CN" altLang="en-US" sz="1400" smtClean="0">
                <a:ea typeface="华文新魏" panose="02010800040101010101" pitchFamily="2" charset="-122"/>
              </a:rPr>
              <a:t>孙勇杰</a:t>
            </a:r>
            <a:endParaRPr lang="en-US" altLang="zh-CN" sz="1400" smtClean="0">
              <a:ea typeface="华文新魏" panose="02010800040101010101" pitchFamily="2" charset="-122"/>
            </a:endParaRPr>
          </a:p>
        </p:txBody>
      </p:sp>
      <p:sp>
        <p:nvSpPr>
          <p:cNvPr id="2355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38EE15-77F5-43D1-B368-43F460D27E3F}" type="slidenum">
              <a:rPr lang="zh-CN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zh-CN" sz="1400" smtClean="0">
              <a:latin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21145632">
            <a:off x="5943979" y="5345067"/>
            <a:ext cx="2917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CN" altLang="zh-CN" sz="6000" dirty="0">
                <a:solidFill>
                  <a:srgbClr val="C00000"/>
                </a:solidFill>
                <a:ea typeface="华文行楷" panose="02010800040101010101" pitchFamily="2" charset="-122"/>
              </a:rPr>
              <a:t>谢谢！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基本信息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84213" y="1484313"/>
            <a:ext cx="8208962" cy="4691062"/>
          </a:xfrm>
        </p:spPr>
        <p:txBody>
          <a:bodyPr/>
          <a:lstStyle/>
          <a:p>
            <a:pPr eaLnBrk="1" hangingPunct="1"/>
            <a:r>
              <a:rPr lang="zh-CN" altLang="en-US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姓名：孙勇杰</a:t>
            </a:r>
            <a:endParaRPr lang="en-US" altLang="zh-CN" sz="28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现任职位：</a:t>
            </a:r>
            <a:r>
              <a:rPr lang="zh-CN" altLang="en-US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副教授</a:t>
            </a:r>
            <a:endParaRPr lang="en-US" altLang="zh-CN" sz="28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工作单位：中国科学技术大学近代物理系</a:t>
            </a:r>
            <a:endParaRPr lang="en-US" altLang="zh-CN" sz="28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         </a:t>
            </a:r>
            <a:r>
              <a:rPr lang="zh-CN" altLang="en-US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核探测与核电子学国家重点实验室</a:t>
            </a:r>
            <a:endParaRPr lang="en-US" altLang="zh-CN" sz="28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专业方向：</a:t>
            </a:r>
            <a:r>
              <a:rPr lang="zh-CN" altLang="en-US" sz="2800" dirty="0" smtClean="0">
                <a:solidFill>
                  <a:srgbClr val="FF3399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粒子物理实验</a:t>
            </a:r>
            <a:r>
              <a:rPr lang="en-US" altLang="zh-CN" sz="2800" dirty="0" smtClean="0">
                <a:solidFill>
                  <a:srgbClr val="FF3399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zh-CN" altLang="en-US" sz="2800" dirty="0" smtClean="0">
                <a:solidFill>
                  <a:srgbClr val="FF3399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新型探测器</a:t>
            </a:r>
            <a:r>
              <a:rPr lang="zh-CN" altLang="en-US" sz="2800" dirty="0">
                <a:solidFill>
                  <a:srgbClr val="FF3399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研究</a:t>
            </a:r>
            <a:endParaRPr lang="en-US" altLang="zh-CN" sz="2800" dirty="0" smtClean="0">
              <a:solidFill>
                <a:srgbClr val="FF3399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28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主要研究工作：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ATLAS Muon RPC</a:t>
            </a:r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研制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                          ATLAS HGTD</a:t>
            </a:r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研制</a:t>
            </a:r>
            <a:endParaRPr lang="en-US" altLang="zh-CN" sz="2800" dirty="0" smtClean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                         </a:t>
            </a:r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高计数率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MRPC</a:t>
            </a:r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研制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/>
            </a:r>
            <a:b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Thin gap RPC for ATLAS Muon trigger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9568" y="1182236"/>
            <a:ext cx="8058896" cy="2894836"/>
          </a:xfrm>
        </p:spPr>
        <p:txBody>
          <a:bodyPr/>
          <a:lstStyle/>
          <a:p>
            <a:r>
              <a:rPr lang="zh-CN" altLang="en-US" sz="2200" dirty="0"/>
              <a:t>首批</a:t>
            </a:r>
            <a:r>
              <a:rPr lang="zh-CN" altLang="en-US" sz="2200" dirty="0" smtClean="0"/>
              <a:t>科技部国家重点</a:t>
            </a:r>
            <a:r>
              <a:rPr lang="zh-CN" altLang="en-US" sz="2200" dirty="0"/>
              <a:t>研发</a:t>
            </a:r>
            <a:r>
              <a:rPr lang="zh-CN" altLang="en-US" sz="2200" dirty="0" smtClean="0"/>
              <a:t>计划项目“</a:t>
            </a:r>
            <a:r>
              <a:rPr lang="en-US" altLang="zh-CN" sz="2200" u="sng" dirty="0"/>
              <a:t>LHC</a:t>
            </a:r>
            <a:r>
              <a:rPr lang="zh-CN" altLang="en-US" sz="2200" u="sng" dirty="0"/>
              <a:t>实验探测器</a:t>
            </a:r>
            <a:r>
              <a:rPr lang="zh-CN" altLang="en-US" sz="2200" u="sng" dirty="0" smtClean="0"/>
              <a:t>升级</a:t>
            </a:r>
            <a:r>
              <a:rPr lang="zh-CN" altLang="en-US" sz="2200" dirty="0" smtClean="0"/>
              <a:t>”课题</a:t>
            </a:r>
            <a:r>
              <a:rPr lang="en-US" altLang="zh-CN" sz="2200" dirty="0" smtClean="0"/>
              <a:t>2</a:t>
            </a:r>
            <a:r>
              <a:rPr lang="zh-CN" altLang="en-US" sz="2200" dirty="0" smtClean="0"/>
              <a:t>：</a:t>
            </a:r>
            <a:r>
              <a:rPr lang="en-US" altLang="zh-CN" sz="2200" u="sng" dirty="0"/>
              <a:t>ATLAS </a:t>
            </a:r>
            <a:r>
              <a:rPr lang="zh-CN" altLang="en-US" sz="2200" u="sng" dirty="0"/>
              <a:t>实验缪子探测器</a:t>
            </a:r>
            <a:r>
              <a:rPr lang="zh-CN" altLang="en-US" sz="2200" u="sng" dirty="0" smtClean="0"/>
              <a:t>升级</a:t>
            </a:r>
            <a:endParaRPr lang="en-US" altLang="zh-CN" sz="2200" u="sng" dirty="0" smtClean="0"/>
          </a:p>
          <a:p>
            <a:r>
              <a:rPr lang="zh-CN" altLang="en-US" sz="2200" dirty="0" smtClean="0"/>
              <a:t>基金委重大国际合作项目“</a:t>
            </a:r>
            <a:r>
              <a:rPr lang="en-US" altLang="zh-CN" sz="2200" u="sng" dirty="0" smtClean="0"/>
              <a:t>ATLAS</a:t>
            </a:r>
            <a:r>
              <a:rPr lang="zh-CN" altLang="en-US" sz="2200" u="sng" dirty="0" smtClean="0"/>
              <a:t>实验探测器</a:t>
            </a:r>
            <a:r>
              <a:rPr lang="en-US" altLang="zh-CN" sz="2200" u="sng" dirty="0" smtClean="0"/>
              <a:t>Phase 2</a:t>
            </a:r>
            <a:r>
              <a:rPr lang="zh-CN" altLang="en-US" sz="2200" u="sng" dirty="0" smtClean="0"/>
              <a:t>升级</a:t>
            </a:r>
            <a:r>
              <a:rPr lang="zh-CN" altLang="en-US" sz="2200" dirty="0" smtClean="0"/>
              <a:t>”课题</a:t>
            </a:r>
            <a:r>
              <a:rPr lang="en-US" altLang="zh-CN" sz="2200" dirty="0" smtClean="0"/>
              <a:t>2</a:t>
            </a:r>
            <a:r>
              <a:rPr lang="zh-CN" altLang="en-US" sz="2200" dirty="0" smtClean="0"/>
              <a:t>：</a:t>
            </a:r>
            <a:r>
              <a:rPr lang="en-US" altLang="zh-CN" sz="2200" u="sng" dirty="0" smtClean="0"/>
              <a:t>RPC</a:t>
            </a:r>
            <a:r>
              <a:rPr lang="zh-CN" altLang="en-US" sz="2200" u="sng" dirty="0" smtClean="0"/>
              <a:t>升级</a:t>
            </a:r>
            <a:endParaRPr lang="en-US" altLang="zh-CN" sz="2200" u="sng" dirty="0"/>
          </a:p>
          <a:p>
            <a:r>
              <a:rPr lang="zh-CN" altLang="en-US" sz="2200" dirty="0" smtClean="0"/>
              <a:t>开展</a:t>
            </a:r>
            <a:r>
              <a:rPr lang="zh-CN" altLang="en-US" sz="2200" dirty="0"/>
              <a:t>新型窄气隙高计数率大面积</a:t>
            </a:r>
            <a:r>
              <a:rPr lang="en-US" altLang="zh-CN" sz="2200" dirty="0"/>
              <a:t>RPC</a:t>
            </a:r>
            <a:r>
              <a:rPr lang="zh-CN" altLang="en-US" sz="2200" dirty="0"/>
              <a:t>研究，承担</a:t>
            </a:r>
            <a:r>
              <a:rPr lang="en-US" altLang="zh-CN" sz="2200" dirty="0"/>
              <a:t>ATLAS BIS RPC singlet</a:t>
            </a:r>
            <a:r>
              <a:rPr lang="zh-CN" altLang="en-US" sz="2200" dirty="0"/>
              <a:t>（</a:t>
            </a:r>
            <a:r>
              <a:rPr lang="en-US" altLang="zh-CN" sz="2200" dirty="0"/>
              <a:t>~600m</a:t>
            </a:r>
            <a:r>
              <a:rPr lang="en-US" altLang="zh-CN" sz="2200" baseline="30000" dirty="0"/>
              <a:t>2</a:t>
            </a:r>
            <a:r>
              <a:rPr lang="zh-CN" altLang="en-US" sz="2200" dirty="0"/>
              <a:t>）建造</a:t>
            </a:r>
            <a:r>
              <a:rPr lang="zh-CN" altLang="en-US" sz="2200" dirty="0" smtClean="0"/>
              <a:t>和质量控制</a:t>
            </a:r>
            <a:endParaRPr lang="en-US" altLang="zh-CN" sz="2200" dirty="0" smtClean="0"/>
          </a:p>
          <a:p>
            <a:r>
              <a:rPr lang="zh-CN" altLang="en-US" sz="2200" dirty="0" smtClean="0"/>
              <a:t>在</a:t>
            </a:r>
            <a:r>
              <a:rPr lang="en-US" altLang="zh-CN" sz="2200" dirty="0" smtClean="0"/>
              <a:t>ATLAS Muon Phase-II</a:t>
            </a:r>
            <a:r>
              <a:rPr lang="zh-CN" altLang="en-US" sz="2200" dirty="0" smtClean="0"/>
              <a:t>升级中担任</a:t>
            </a:r>
            <a:r>
              <a:rPr lang="en-US" altLang="zh-CN" sz="2200" dirty="0" smtClean="0"/>
              <a:t>Level-3</a:t>
            </a:r>
            <a:r>
              <a:rPr lang="zh-CN" altLang="en-US" sz="2200" dirty="0" smtClean="0"/>
              <a:t>协调人，负责读出板设计和制作</a:t>
            </a:r>
            <a:endParaRPr lang="en-US" altLang="zh-CN" sz="2200" dirty="0" smtClean="0"/>
          </a:p>
          <a:p>
            <a:endParaRPr lang="zh-CN" altLang="en-US" sz="2200" dirty="0"/>
          </a:p>
          <a:p>
            <a:endParaRPr lang="zh-CN" altLang="en-US" sz="2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67" y="4132622"/>
            <a:ext cx="4593266" cy="13276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9552" y="4356605"/>
            <a:ext cx="4340786" cy="175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2000" dirty="0" smtClean="0"/>
              <a:t>技术路线：</a:t>
            </a:r>
            <a:endParaRPr lang="en-US" altLang="zh-CN" sz="2000" dirty="0" smtClean="0"/>
          </a:p>
          <a:p>
            <a:pPr>
              <a:lnSpc>
                <a:spcPts val="2200"/>
              </a:lnSpc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Gas gap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2mm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1mm </a:t>
            </a:r>
          </a:p>
          <a:p>
            <a:pPr>
              <a:lnSpc>
                <a:spcPts val="22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Electrode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thickness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：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1.8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mm  1.2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mm</a:t>
            </a:r>
          </a:p>
          <a:p>
            <a:pPr>
              <a:lnSpc>
                <a:spcPts val="2200"/>
              </a:lnSpc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HV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：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9600 V  5400 V</a:t>
            </a:r>
          </a:p>
          <a:p>
            <a:pPr>
              <a:lnSpc>
                <a:spcPts val="2200"/>
              </a:lnSpc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Time resolution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：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1.1 ns  0.4 ns </a:t>
            </a:r>
          </a:p>
          <a:p>
            <a:pPr>
              <a:lnSpc>
                <a:spcPts val="2200"/>
              </a:lnSpc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Rate capability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：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100 Hz/cm</a:t>
            </a:r>
            <a:r>
              <a:rPr lang="en-US" altLang="zh-CN" sz="16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1000 Hz/cm</a:t>
            </a:r>
            <a:r>
              <a:rPr lang="en-US" altLang="zh-CN" sz="16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08972" y="5460279"/>
            <a:ext cx="3573575" cy="10200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68313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新型</a:t>
            </a:r>
            <a:r>
              <a:rPr lang="zh-CN" altLang="en-US" sz="1800" dirty="0"/>
              <a:t>窄气隙</a:t>
            </a:r>
            <a:r>
              <a:rPr lang="en-US" altLang="zh-CN" sz="1800" dirty="0"/>
              <a:t>RPC</a:t>
            </a:r>
            <a:r>
              <a:rPr lang="zh-CN" altLang="en-US" sz="1800" dirty="0"/>
              <a:t>性能研究</a:t>
            </a:r>
            <a:endParaRPr lang="en-US" altLang="zh-CN" sz="1800" dirty="0"/>
          </a:p>
          <a:p>
            <a:pPr marL="468313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大面积</a:t>
            </a:r>
            <a:r>
              <a:rPr lang="en-US" altLang="zh-CN" sz="1800" dirty="0"/>
              <a:t>RPC</a:t>
            </a:r>
            <a:r>
              <a:rPr lang="zh-CN" altLang="en-US" sz="1800" dirty="0"/>
              <a:t>制作工艺优化</a:t>
            </a:r>
            <a:endParaRPr lang="en-US" altLang="zh-CN" sz="1800" dirty="0"/>
          </a:p>
          <a:p>
            <a:pPr marL="468313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新型读出方法研究</a:t>
            </a:r>
          </a:p>
        </p:txBody>
      </p:sp>
    </p:spTree>
    <p:extLst>
      <p:ext uri="{BB962C8B-B14F-4D97-AF65-F5344CB8AC3E}">
        <p14:creationId xmlns:p14="http://schemas.microsoft.com/office/powerpoint/2010/main" val="31042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499992" y="3827113"/>
            <a:ext cx="4481732" cy="2642842"/>
            <a:chOff x="4128916" y="3827113"/>
            <a:chExt cx="4481732" cy="2642842"/>
          </a:xfrm>
        </p:grpSpPr>
        <p:pic>
          <p:nvPicPr>
            <p:cNvPr id="12" name="内容占位符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28916" y="3827113"/>
              <a:ext cx="4481732" cy="264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接连接符 7"/>
            <p:cNvCxnSpPr/>
            <p:nvPr/>
          </p:nvCxnSpPr>
          <p:spPr bwMode="auto">
            <a:xfrm>
              <a:off x="4390096" y="5589240"/>
              <a:ext cx="3303456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蜂窝结构读出板方案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340768"/>
            <a:ext cx="4968552" cy="2550984"/>
          </a:xfrm>
        </p:spPr>
        <p:txBody>
          <a:bodyPr/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现有设计：泡沫结构材料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介电常数低，重量轻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强度差，易变形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蜂窝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结构：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介电常数低，重量轻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机械强度高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2502" b="32128"/>
          <a:stretch/>
        </p:blipFill>
        <p:spPr>
          <a:xfrm flipH="1">
            <a:off x="4396035" y="980728"/>
            <a:ext cx="3335405" cy="1622314"/>
          </a:xfrm>
          <a:prstGeom prst="rect">
            <a:avLst/>
          </a:prstGeom>
        </p:spPr>
      </p:pic>
      <p:pic>
        <p:nvPicPr>
          <p:cNvPr id="11" name="图片 10" descr="C:\Users\sunday\Desktop\微信图片_201910111901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/>
          <a:stretch/>
        </p:blipFill>
        <p:spPr bwMode="auto">
          <a:xfrm>
            <a:off x="5004048" y="2181718"/>
            <a:ext cx="3851920" cy="2039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矩形 14"/>
          <p:cNvSpPr/>
          <p:nvPr/>
        </p:nvSpPr>
        <p:spPr>
          <a:xfrm>
            <a:off x="233803" y="4772466"/>
            <a:ext cx="399009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蜂窝板结构已作为读出板设计基本方案，被</a:t>
            </a:r>
            <a:r>
              <a:rPr lang="en-US" altLang="zh-CN" sz="24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RPC</a:t>
            </a:r>
            <a:r>
              <a:rPr lang="zh-CN" altLang="en-US" sz="24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升级</a:t>
            </a:r>
            <a:r>
              <a:rPr lang="zh-CN" altLang="en-US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项目</a:t>
            </a:r>
            <a:r>
              <a:rPr lang="zh-CN" altLang="en-US" sz="24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采纳。</a:t>
            </a:r>
            <a:endParaRPr lang="zh-CN" altLang="en-US" sz="24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RPC</a:t>
            </a:r>
            <a:r>
              <a:rPr lang="zh-CN" altLang="en-US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双端读出方法研究</a:t>
            </a:r>
            <a:endParaRPr lang="zh-CN" altLang="en-US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41" name="内容占位符 2"/>
          <p:cNvSpPr txBox="1">
            <a:spLocks/>
          </p:cNvSpPr>
          <p:nvPr/>
        </p:nvSpPr>
        <p:spPr bwMode="auto">
          <a:xfrm>
            <a:off x="466235" y="1163506"/>
            <a:ext cx="5223018" cy="23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 smtClean="0"/>
              <a:t>双端读出，可以 </a:t>
            </a:r>
            <a:r>
              <a:rPr lang="en-US" altLang="zh-CN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zh-CN" altLang="en-US" sz="2000" dirty="0" smtClean="0">
                <a:solidFill>
                  <a:srgbClr val="FF0000"/>
                </a:solidFill>
              </a:rPr>
              <a:t>减小厚度，减小死区</a:t>
            </a:r>
            <a:r>
              <a:rPr lang="zh-CN" altLang="en-US" sz="2000" dirty="0">
                <a:solidFill>
                  <a:srgbClr val="FF0000"/>
                </a:solidFill>
              </a:rPr>
              <a:t>，节省</a:t>
            </a:r>
            <a:r>
              <a:rPr lang="zh-CN" altLang="en-US" sz="2000" dirty="0" smtClean="0">
                <a:solidFill>
                  <a:srgbClr val="FF0000"/>
                </a:solidFill>
              </a:rPr>
              <a:t>电子学通道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 smtClean="0"/>
              <a:t>采用科大自主研制的</a:t>
            </a:r>
            <a:r>
              <a:rPr lang="en-US" altLang="zh-CN" sz="2000" dirty="0" smtClean="0"/>
              <a:t>8</a:t>
            </a:r>
            <a:r>
              <a:rPr lang="zh-CN" altLang="en-US" sz="2000" dirty="0" smtClean="0"/>
              <a:t>路前放甄别板，测试了双端</a:t>
            </a:r>
            <a:r>
              <a:rPr lang="en-US" altLang="zh-CN" sz="2000" dirty="0" smtClean="0"/>
              <a:t>TDC</a:t>
            </a:r>
            <a:r>
              <a:rPr lang="zh-CN" altLang="en-US" sz="2000" dirty="0" smtClean="0"/>
              <a:t>读出的性能</a:t>
            </a:r>
            <a:endParaRPr lang="en-US" altLang="zh-CN" sz="2000" dirty="0" smtClean="0"/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 smtClean="0"/>
              <a:t>时间分辨：</a:t>
            </a:r>
            <a:r>
              <a:rPr lang="en-US" altLang="zh-CN" sz="2000" dirty="0" smtClean="0"/>
              <a:t>411 </a:t>
            </a:r>
            <a:r>
              <a:rPr lang="en-US" altLang="zh-CN" sz="2000" dirty="0" err="1" smtClean="0"/>
              <a:t>ps</a:t>
            </a:r>
            <a:r>
              <a:rPr lang="zh-CN" altLang="en-US" sz="2000" dirty="0" smtClean="0"/>
              <a:t>；位置分辨：</a:t>
            </a:r>
            <a:r>
              <a:rPr lang="en-US" altLang="zh-CN" sz="2000" dirty="0" smtClean="0"/>
              <a:t>1.05 cm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/>
              <a:t>性能</a:t>
            </a:r>
            <a:r>
              <a:rPr lang="zh-CN" altLang="en-US" sz="2000" dirty="0" smtClean="0"/>
              <a:t>满足升级要求</a:t>
            </a:r>
            <a:endParaRPr lang="zh-CN" altLang="en-US" sz="2000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8720"/>
            <a:ext cx="3224499" cy="151325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18" y="4871490"/>
            <a:ext cx="2232105" cy="15458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1" y="3394015"/>
            <a:ext cx="2069567" cy="140826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394015"/>
            <a:ext cx="2086698" cy="139455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4" y="4894542"/>
            <a:ext cx="2178302" cy="1461525"/>
          </a:xfrm>
          <a:prstGeom prst="rect">
            <a:avLst/>
          </a:prstGeom>
        </p:spPr>
      </p:pic>
      <p:sp>
        <p:nvSpPr>
          <p:cNvPr id="49" name="右箭头 48"/>
          <p:cNvSpPr/>
          <p:nvPr/>
        </p:nvSpPr>
        <p:spPr>
          <a:xfrm>
            <a:off x="2416584" y="4971055"/>
            <a:ext cx="1554204" cy="21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2357440" y="3632980"/>
            <a:ext cx="18256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44000"/>
            <a:r>
              <a:rPr lang="en-US" altLang="zh-CN" sz="1100" dirty="0" smtClean="0">
                <a:cs typeface="Times New Roman" panose="02020603050405020304" pitchFamily="18" charset="0"/>
              </a:rPr>
              <a:t>1. Get the mean value of distribution channel by channel</a:t>
            </a:r>
          </a:p>
          <a:p>
            <a:pPr marL="176213" indent="-144000"/>
            <a:r>
              <a:rPr lang="en-US" altLang="zh-CN" sz="1100" dirty="0" smtClean="0">
                <a:cs typeface="Times New Roman" panose="02020603050405020304" pitchFamily="18" charset="0"/>
              </a:rPr>
              <a:t>2. Shift the mean value of every channel to 0.</a:t>
            </a:r>
            <a:endParaRPr lang="zh-CN" altLang="en-US" sz="1100" dirty="0"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05492" y="4709445"/>
            <a:ext cx="1208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Hit Position [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m]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91543" y="6286485"/>
            <a:ext cx="2104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of Hit Position [cm]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038022" y="4679258"/>
            <a:ext cx="1208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Hit Position [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m]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393337" y="6263982"/>
            <a:ext cx="2104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of Hit Position [cm]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452376" y="5354638"/>
            <a:ext cx="1681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Difference of hit position</a:t>
            </a:r>
            <a:endParaRPr lang="zh-CN" altLang="en-US" sz="1600" dirty="0"/>
          </a:p>
        </p:txBody>
      </p:sp>
      <p:sp>
        <p:nvSpPr>
          <p:cNvPr id="57" name="右箭头 56"/>
          <p:cNvSpPr/>
          <p:nvPr/>
        </p:nvSpPr>
        <p:spPr>
          <a:xfrm>
            <a:off x="6289223" y="5825033"/>
            <a:ext cx="257213" cy="21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6375553" y="2348880"/>
            <a:ext cx="2792181" cy="2042989"/>
            <a:chOff x="6252331" y="1988748"/>
            <a:chExt cx="2792181" cy="2042989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331" y="2180302"/>
              <a:ext cx="2792181" cy="1716762"/>
            </a:xfrm>
            <a:prstGeom prst="rect">
              <a:avLst/>
            </a:prstGeom>
          </p:spPr>
        </p:pic>
        <p:grpSp>
          <p:nvGrpSpPr>
            <p:cNvPr id="66" name="组合 65"/>
            <p:cNvGrpSpPr/>
            <p:nvPr/>
          </p:nvGrpSpPr>
          <p:grpSpPr>
            <a:xfrm>
              <a:off x="6396960" y="1988748"/>
              <a:ext cx="2491312" cy="2042989"/>
              <a:chOff x="3357867" y="3732162"/>
              <a:chExt cx="3282022" cy="2872505"/>
            </a:xfrm>
          </p:grpSpPr>
          <p:sp>
            <p:nvSpPr>
              <p:cNvPr id="67" name="文本框 66"/>
              <p:cNvSpPr txBox="1"/>
              <p:nvPr/>
            </p:nvSpPr>
            <p:spPr>
              <a:xfrm>
                <a:off x="3357867" y="3732162"/>
                <a:ext cx="956086" cy="367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Entries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3678643" y="6236835"/>
                <a:ext cx="2961246" cy="367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 of time difference [ns]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9" name="矩形 68"/>
          <p:cNvSpPr/>
          <p:nvPr/>
        </p:nvSpPr>
        <p:spPr>
          <a:xfrm>
            <a:off x="6585746" y="5555516"/>
            <a:ext cx="2522758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</a:t>
            </a:r>
          </a:p>
          <a:p>
            <a:pPr algn="ctr"/>
            <a:r>
              <a:rPr lang="zh-CN" alt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0.004 cm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 smtClean="0">
                <a:solidFill>
                  <a:srgbClr val="443F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(All channels)</a:t>
            </a:r>
            <a:endParaRPr lang="en-US" altLang="zh-CN" sz="1600" dirty="0">
              <a:solidFill>
                <a:srgbClr val="443F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570244" y="4540168"/>
            <a:ext cx="2522758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resolution: </a:t>
            </a:r>
          </a:p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411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1.6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 smtClean="0">
                <a:solidFill>
                  <a:srgbClr val="443F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(All channels)</a:t>
            </a:r>
            <a:endParaRPr lang="en-US" altLang="zh-CN" sz="1600" dirty="0">
              <a:solidFill>
                <a:srgbClr val="443F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右箭头 70"/>
          <p:cNvSpPr/>
          <p:nvPr/>
        </p:nvSpPr>
        <p:spPr>
          <a:xfrm rot="5400000">
            <a:off x="7631943" y="4379326"/>
            <a:ext cx="291428" cy="21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395536" y="3724177"/>
            <a:ext cx="8678979" cy="1338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 smtClean="0">
                <a:solidFill>
                  <a:srgbClr val="0066FF"/>
                </a:solidFill>
              </a:rPr>
              <a:t>2020</a:t>
            </a:r>
            <a:r>
              <a:rPr lang="zh-CN" altLang="en-US" sz="1800" b="1" dirty="0" smtClean="0">
                <a:solidFill>
                  <a:srgbClr val="0066FF"/>
                </a:solidFill>
              </a:rPr>
              <a:t>年</a:t>
            </a:r>
            <a:r>
              <a:rPr lang="en-US" altLang="zh-CN" sz="1800" b="1" dirty="0" smtClean="0">
                <a:solidFill>
                  <a:srgbClr val="0066FF"/>
                </a:solidFill>
              </a:rPr>
              <a:t>6</a:t>
            </a:r>
            <a:r>
              <a:rPr lang="zh-CN" altLang="en-US" sz="1800" b="1" dirty="0" smtClean="0">
                <a:solidFill>
                  <a:srgbClr val="0066FF"/>
                </a:solidFill>
              </a:rPr>
              <a:t>月，负责起草读出板</a:t>
            </a:r>
            <a:r>
              <a:rPr lang="en-US" altLang="zh-CN" sz="1800" b="1" dirty="0">
                <a:solidFill>
                  <a:srgbClr val="0066FF"/>
                </a:solidFill>
              </a:rPr>
              <a:t>Preliminary Design </a:t>
            </a:r>
            <a:r>
              <a:rPr lang="en-US" altLang="zh-CN" sz="1800" b="1" dirty="0" smtClean="0">
                <a:solidFill>
                  <a:srgbClr val="0066FF"/>
                </a:solidFill>
              </a:rPr>
              <a:t>Report</a:t>
            </a:r>
            <a:r>
              <a:rPr lang="zh-CN" altLang="en-US" sz="1800" b="1" dirty="0" smtClean="0">
                <a:solidFill>
                  <a:srgbClr val="0066FF"/>
                </a:solidFill>
              </a:rPr>
              <a:t>，已通过专家评审。</a:t>
            </a:r>
            <a:endParaRPr lang="en-US" altLang="zh-CN" sz="1800" b="1" dirty="0" smtClean="0">
              <a:solidFill>
                <a:srgbClr val="0066F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 smtClean="0">
                <a:solidFill>
                  <a:srgbClr val="0066FF"/>
                </a:solidFill>
              </a:rPr>
              <a:t>双端读出方法作为可行方案之一，写入技术设计报告。</a:t>
            </a:r>
            <a:endParaRPr lang="en-US" altLang="zh-CN" sz="1800" b="1" dirty="0" smtClean="0">
              <a:solidFill>
                <a:srgbClr val="0066F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 smtClean="0">
                <a:solidFill>
                  <a:srgbClr val="0066FF"/>
                </a:solidFill>
              </a:rPr>
              <a:t>待通过实际尺寸、实际电子学测试，确定最终设计方案。</a:t>
            </a:r>
            <a:endParaRPr lang="zh-CN" altLang="en-US" sz="18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6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信号衰减研究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0" y="1196752"/>
            <a:ext cx="5544294" cy="3080943"/>
          </a:xfrm>
        </p:spPr>
        <p:txBody>
          <a:bodyPr/>
          <a:lstStyle/>
          <a:p>
            <a:r>
              <a:rPr lang="zh-CN" altLang="en-US" sz="2400" dirty="0" smtClean="0"/>
              <a:t>信号传输中的衰减</a:t>
            </a:r>
            <a:r>
              <a:rPr lang="zh-CN" altLang="en-US" sz="2400" dirty="0"/>
              <a:t>对大面积长读出条触发</a:t>
            </a:r>
            <a:r>
              <a:rPr lang="en-US" altLang="zh-CN" sz="2400" dirty="0"/>
              <a:t>RPC</a:t>
            </a:r>
            <a:r>
              <a:rPr lang="zh-CN" altLang="en-US" sz="2400" dirty="0"/>
              <a:t>性能至关重要</a:t>
            </a:r>
            <a:endParaRPr lang="en-US" altLang="zh-CN" sz="2400" dirty="0"/>
          </a:p>
          <a:p>
            <a:r>
              <a:rPr lang="zh-CN" altLang="en-US" sz="2400" dirty="0" smtClean="0"/>
              <a:t>模拟研究发现高压电极表面电阻率与信号衰减密切相关</a:t>
            </a:r>
            <a:endParaRPr lang="en-US" altLang="zh-CN" sz="2400" dirty="0" smtClean="0"/>
          </a:p>
          <a:p>
            <a:r>
              <a:rPr lang="zh-CN" altLang="en-US" sz="2400" dirty="0" smtClean="0"/>
              <a:t>实验测试了不同表面电阻率下的衰减</a:t>
            </a:r>
            <a:endParaRPr lang="en-US" altLang="zh-CN" sz="2400" dirty="0" smtClean="0"/>
          </a:p>
          <a:p>
            <a:r>
              <a:rPr lang="zh-CN" altLang="en-US" sz="2400" dirty="0" smtClean="0"/>
              <a:t>测试结果得到了与模拟一致的趋势</a:t>
            </a:r>
            <a:endParaRPr lang="en-US" altLang="zh-CN" sz="2400" dirty="0" smtClean="0"/>
          </a:p>
          <a:p>
            <a:r>
              <a:rPr lang="zh-CN" altLang="en-US" sz="2400" dirty="0" smtClean="0"/>
              <a:t>探测器设计和电子学配置的重要依据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7C834430-12C1-4A98-BFA6-0BB2D5B194C0}"/>
              </a:ext>
            </a:extLst>
          </p:cNvPr>
          <p:cNvGrpSpPr/>
          <p:nvPr/>
        </p:nvGrpSpPr>
        <p:grpSpPr>
          <a:xfrm>
            <a:off x="5761505" y="1294155"/>
            <a:ext cx="3346999" cy="2454773"/>
            <a:chOff x="7982315" y="846714"/>
            <a:chExt cx="3346999" cy="2454773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xmlns="" id="{F949B049-C13D-4D03-85C0-5924E4E8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2315" y="846714"/>
              <a:ext cx="3346999" cy="2454773"/>
            </a:xfrm>
            <a:prstGeom prst="rect">
              <a:avLst/>
            </a:prstGeom>
          </p:spPr>
        </p:pic>
        <p:sp>
          <p:nvSpPr>
            <p:cNvPr id="9" name="TextBox 14">
              <a:extLst>
                <a:ext uri="{FF2B5EF4-FFF2-40B4-BE49-F238E27FC236}">
                  <a16:creationId xmlns:a16="http://schemas.microsoft.com/office/drawing/2014/main" xmlns="" id="{649F3C54-765D-44F1-92E0-A7EC0A862E65}"/>
                </a:ext>
              </a:extLst>
            </p:cNvPr>
            <p:cNvSpPr txBox="1"/>
            <p:nvPr/>
          </p:nvSpPr>
          <p:spPr>
            <a:xfrm>
              <a:off x="9745535" y="1991606"/>
              <a:ext cx="1279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Simulation</a:t>
              </a:r>
            </a:p>
          </p:txBody>
        </p:sp>
      </p:grpSp>
      <p:pic>
        <p:nvPicPr>
          <p:cNvPr id="10" name="Picture 16">
            <a:extLst>
              <a:ext uri="{FF2B5EF4-FFF2-40B4-BE49-F238E27FC236}">
                <a16:creationId xmlns:a16="http://schemas.microsoft.com/office/drawing/2014/main" xmlns="" id="{F2264C10-E9BA-4B5E-BF4C-EABDFAF41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77695"/>
            <a:ext cx="2995639" cy="2160035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D9CBC857-C381-41A4-B2C3-9024DA452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393" y="4277695"/>
            <a:ext cx="3018823" cy="215755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588224" y="4365104"/>
            <a:ext cx="2520280" cy="1692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RPC2020</a:t>
            </a:r>
            <a:r>
              <a:rPr lang="zh-CN" altLang="en-US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会议报告</a:t>
            </a:r>
            <a:endParaRPr lang="en-US" altLang="zh-CN" sz="1600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800" i="1" dirty="0" smtClean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Measuring </a:t>
            </a:r>
            <a:r>
              <a:rPr lang="en-US" altLang="zh-CN" sz="1600" i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attenuation in signal propagation </a:t>
            </a:r>
            <a:r>
              <a:rPr lang="en-US" altLang="zh-CN" sz="1600" i="1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in Resistive plate chambers</a:t>
            </a:r>
            <a:r>
              <a:rPr lang="en-US" altLang="zh-CN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altLang="zh-CN" sz="1600" b="1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JINST</a:t>
            </a:r>
            <a:r>
              <a:rPr lang="en-US" altLang="zh-CN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zh-CN" altLang="en-US" sz="1600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已接收</a:t>
            </a:r>
            <a:endParaRPr lang="zh-CN" altLang="en-US" sz="16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0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本征时间分辨研究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244600"/>
            <a:ext cx="8001000" cy="2688456"/>
          </a:xfrm>
        </p:spPr>
        <p:txBody>
          <a:bodyPr/>
          <a:lstStyle/>
          <a:p>
            <a:r>
              <a:rPr lang="zh-CN" altLang="en-US" sz="2400" dirty="0" smtClean="0"/>
              <a:t>采用机器学习方法研究了</a:t>
            </a:r>
            <a:r>
              <a:rPr lang="en-US" altLang="zh-CN" sz="2400" dirty="0" smtClean="0"/>
              <a:t>RPC</a:t>
            </a:r>
            <a:r>
              <a:rPr lang="zh-CN" altLang="en-US" sz="2400" dirty="0" smtClean="0"/>
              <a:t>的本征时间分辨</a:t>
            </a:r>
            <a:endParaRPr lang="en-US" altLang="zh-CN" sz="2400" dirty="0" smtClean="0"/>
          </a:p>
          <a:p>
            <a:r>
              <a:rPr lang="zh-CN" altLang="en-US" sz="2400" dirty="0" smtClean="0"/>
              <a:t>神经网络：</a:t>
            </a:r>
            <a:r>
              <a:rPr lang="en-US" altLang="zh-CN" sz="2400" dirty="0" smtClean="0"/>
              <a:t>LSTM + MLP</a:t>
            </a:r>
          </a:p>
          <a:p>
            <a:r>
              <a:rPr lang="zh-CN" altLang="en-US" sz="2400" dirty="0" smtClean="0"/>
              <a:t>以</a:t>
            </a:r>
            <a:r>
              <a:rPr lang="en-US" altLang="zh-CN" sz="2400" dirty="0" smtClean="0"/>
              <a:t>RPC</a:t>
            </a:r>
            <a:r>
              <a:rPr lang="zh-CN" altLang="en-US" sz="2400" dirty="0" smtClean="0"/>
              <a:t>原始信号波形为输入，物理飞行时间为参照</a:t>
            </a:r>
            <a:endParaRPr lang="en-US" altLang="zh-CN" sz="2400" dirty="0" smtClean="0"/>
          </a:p>
          <a:p>
            <a:r>
              <a:rPr lang="zh-CN" altLang="en-US" sz="2400" dirty="0" smtClean="0"/>
              <a:t>通过机器学习</a:t>
            </a:r>
            <a:r>
              <a:rPr lang="zh-CN" altLang="en-US" sz="2400" dirty="0"/>
              <a:t>预测：</a:t>
            </a:r>
            <a:r>
              <a:rPr lang="zh-CN" altLang="en-US" sz="2400" dirty="0" smtClean="0"/>
              <a:t>𝜎</a:t>
            </a:r>
            <a:r>
              <a:rPr lang="zh-CN" altLang="en-US" sz="2400" baseline="-25000" dirty="0" smtClean="0"/>
              <a:t>𝑡 </a:t>
            </a:r>
            <a:r>
              <a:rPr lang="en-US" altLang="zh-CN" sz="2400" dirty="0" smtClean="0"/>
              <a:t>= </a:t>
            </a:r>
            <a:r>
              <a:rPr lang="en-US" altLang="zh-CN" sz="2400" dirty="0" smtClean="0">
                <a:solidFill>
                  <a:srgbClr val="FF0000"/>
                </a:solidFill>
              </a:rPr>
              <a:t>261 </a:t>
            </a:r>
            <a:r>
              <a:rPr lang="zh-CN" altLang="en-US" sz="2400" dirty="0">
                <a:solidFill>
                  <a:srgbClr val="FF0000"/>
                </a:solidFill>
              </a:rPr>
              <a:t>𝑝𝑠</a:t>
            </a:r>
            <a:r>
              <a:rPr lang="zh-CN" altLang="en-US" sz="2400" dirty="0"/>
              <a:t> </a:t>
            </a:r>
            <a:r>
              <a:rPr lang="en-US" altLang="zh-CN" sz="2400" dirty="0"/>
              <a:t>(HV </a:t>
            </a:r>
            <a:r>
              <a:rPr lang="en-US" altLang="zh-CN" sz="2400" dirty="0" smtClean="0"/>
              <a:t>= </a:t>
            </a:r>
            <a:r>
              <a:rPr lang="en-US" altLang="zh-CN" sz="2400" dirty="0"/>
              <a:t>6300 V)</a:t>
            </a:r>
          </a:p>
          <a:p>
            <a:r>
              <a:rPr lang="zh-CN" altLang="en-US" sz="2400" dirty="0" smtClean="0"/>
              <a:t>相比之下，恒比定时方法得到：𝜎</a:t>
            </a:r>
            <a:r>
              <a:rPr lang="zh-CN" altLang="en-US" sz="2400" baseline="-25000" dirty="0" smtClean="0"/>
              <a:t>𝑡 </a:t>
            </a:r>
            <a:r>
              <a:rPr lang="en-US" altLang="zh-CN" sz="2400" dirty="0" smtClean="0"/>
              <a:t>= </a:t>
            </a:r>
            <a:r>
              <a:rPr lang="en-US" altLang="zh-CN" sz="2400" dirty="0" smtClean="0">
                <a:solidFill>
                  <a:srgbClr val="FF0000"/>
                </a:solidFill>
              </a:rPr>
              <a:t>430 </a:t>
            </a:r>
            <a:r>
              <a:rPr lang="zh-CN" altLang="en-US" sz="2400" dirty="0">
                <a:solidFill>
                  <a:srgbClr val="FF0000"/>
                </a:solidFill>
              </a:rPr>
              <a:t>𝑝𝑠</a:t>
            </a:r>
          </a:p>
          <a:p>
            <a:r>
              <a:rPr lang="zh-CN" altLang="en-US" sz="2400" dirty="0" smtClean="0"/>
              <a:t>有助于理解</a:t>
            </a:r>
            <a:r>
              <a:rPr lang="en-US" altLang="zh-CN" sz="2400" dirty="0" smtClean="0"/>
              <a:t>RPC</a:t>
            </a:r>
            <a:r>
              <a:rPr lang="zh-CN" altLang="en-US" sz="2400" dirty="0" smtClean="0"/>
              <a:t>的工作机制，优化探测器设计</a:t>
            </a: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75468F7C-96BE-4CE4-8D90-2D9F23B78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958" y="3861049"/>
            <a:ext cx="3396484" cy="255090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C80E9142-3F6D-4C81-9E5B-02265C34E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85" y="3861048"/>
            <a:ext cx="3396484" cy="25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平整度测试装置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5814" y="1351376"/>
            <a:ext cx="5432330" cy="2040384"/>
          </a:xfrm>
        </p:spPr>
        <p:txBody>
          <a:bodyPr/>
          <a:lstStyle/>
          <a:p>
            <a:r>
              <a:rPr lang="zh-CN" altLang="en-US" sz="2200" dirty="0" smtClean="0"/>
              <a:t>建立了大面积读出板平整度测量系统</a:t>
            </a:r>
            <a:endParaRPr lang="en-US" altLang="zh-CN" sz="2200" dirty="0" smtClean="0"/>
          </a:p>
          <a:p>
            <a:r>
              <a:rPr lang="zh-CN" altLang="en-US" sz="2200" dirty="0" smtClean="0"/>
              <a:t>测量覆盖范围：</a:t>
            </a:r>
            <a:r>
              <a:rPr lang="en-US" altLang="zh-CN" sz="2200" dirty="0" smtClean="0"/>
              <a:t>250 × 120 cm</a:t>
            </a:r>
            <a:r>
              <a:rPr lang="en-US" altLang="zh-CN" sz="2200" baseline="30000" dirty="0" smtClean="0"/>
              <a:t>2</a:t>
            </a:r>
          </a:p>
          <a:p>
            <a:r>
              <a:rPr lang="zh-CN" altLang="en-US" sz="2200" dirty="0" smtClean="0"/>
              <a:t>测量精度</a:t>
            </a:r>
            <a:r>
              <a:rPr lang="en-US" altLang="zh-CN" sz="2200" dirty="0" smtClean="0"/>
              <a:t>~ 50 </a:t>
            </a:r>
            <a:r>
              <a:rPr lang="en-US" altLang="zh-CN" sz="2200" dirty="0" err="1" smtClean="0"/>
              <a:t>μm</a:t>
            </a:r>
            <a:r>
              <a:rPr lang="zh-CN" altLang="en-US" sz="2200" dirty="0" smtClean="0"/>
              <a:t>，满足</a:t>
            </a:r>
            <a:r>
              <a:rPr lang="en-US" altLang="zh-CN" sz="2200" dirty="0" smtClean="0"/>
              <a:t>BIS</a:t>
            </a:r>
            <a:r>
              <a:rPr lang="zh-CN" altLang="en-US" sz="2200" dirty="0" smtClean="0"/>
              <a:t>读出板测试需求</a:t>
            </a:r>
            <a:endParaRPr lang="en-US" altLang="zh-CN" sz="2200" dirty="0" smtClean="0"/>
          </a:p>
          <a:p>
            <a:r>
              <a:rPr lang="zh-CN" altLang="en-US" sz="2200" dirty="0"/>
              <a:t>将</a:t>
            </a:r>
            <a:r>
              <a:rPr lang="zh-CN" altLang="en-US" sz="2200" dirty="0" smtClean="0"/>
              <a:t>用于</a:t>
            </a:r>
            <a:r>
              <a:rPr lang="zh-CN" altLang="en-US" sz="2200" dirty="0" smtClean="0">
                <a:solidFill>
                  <a:srgbClr val="FF0000"/>
                </a:solidFill>
              </a:rPr>
              <a:t>批量建造中的质量控制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FB89C1-6C21-4042-BE54-5D557837C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397" y="3828419"/>
            <a:ext cx="3226973" cy="20429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0833" y="3762194"/>
            <a:ext cx="2257239" cy="24049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515" y="4001711"/>
            <a:ext cx="2932065" cy="173815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67433" y="3693934"/>
            <a:ext cx="18209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Thickness </a:t>
            </a:r>
            <a:r>
              <a:rPr lang="en-US" altLang="zh-CN" dirty="0" smtClean="0"/>
              <a:t>variation</a:t>
            </a:r>
            <a:endParaRPr lang="zh-CN" altLang="en-US" sz="1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53243" t="20147" b="12493"/>
          <a:stretch/>
        </p:blipFill>
        <p:spPr>
          <a:xfrm>
            <a:off x="6118130" y="1484783"/>
            <a:ext cx="2996507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全尺寸</a:t>
            </a:r>
            <a:r>
              <a:rPr lang="en-US" altLang="zh-CN" dirty="0" smtClean="0"/>
              <a:t>singlet</a:t>
            </a:r>
            <a:r>
              <a:rPr lang="zh-CN" altLang="en-US" dirty="0" smtClean="0"/>
              <a:t>装配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280020"/>
            <a:ext cx="8147248" cy="4691062"/>
          </a:xfrm>
        </p:spPr>
        <p:txBody>
          <a:bodyPr/>
          <a:lstStyle/>
          <a:p>
            <a:r>
              <a:rPr lang="zh-CN" altLang="en-US" sz="2200" dirty="0"/>
              <a:t>目的：掌握大面积</a:t>
            </a:r>
            <a:r>
              <a:rPr lang="en-US" altLang="zh-CN" sz="2200" dirty="0"/>
              <a:t>RPC</a:t>
            </a:r>
            <a:r>
              <a:rPr lang="zh-CN" altLang="en-US" sz="2200" dirty="0"/>
              <a:t>装配的关键工艺流程和质量控制方法</a:t>
            </a:r>
            <a:endParaRPr lang="en-US" altLang="zh-CN" sz="2200" dirty="0"/>
          </a:p>
          <a:p>
            <a:r>
              <a:rPr lang="zh-CN" altLang="en-US" sz="2200" dirty="0" smtClean="0"/>
              <a:t>在</a:t>
            </a:r>
            <a:r>
              <a:rPr lang="en-US" altLang="zh-CN" sz="2200" dirty="0"/>
              <a:t>CERN</a:t>
            </a:r>
            <a:r>
              <a:rPr lang="zh-CN" altLang="en-US" sz="2200" dirty="0"/>
              <a:t>完成了两个</a:t>
            </a:r>
            <a:r>
              <a:rPr lang="en-US" altLang="zh-CN" sz="2200" dirty="0"/>
              <a:t>BIS7 singlet</a:t>
            </a:r>
            <a:r>
              <a:rPr lang="zh-CN" altLang="en-US" sz="2200" dirty="0"/>
              <a:t>的装配和测试</a:t>
            </a:r>
            <a:endParaRPr lang="en-US" altLang="zh-CN" sz="2200" dirty="0"/>
          </a:p>
          <a:p>
            <a:r>
              <a:rPr lang="zh-CN" altLang="en-US" sz="2200" dirty="0"/>
              <a:t>质量达到</a:t>
            </a:r>
            <a:r>
              <a:rPr lang="en-US" altLang="zh-CN" sz="2200" dirty="0"/>
              <a:t>Phase-I</a:t>
            </a:r>
            <a:r>
              <a:rPr lang="zh-CN" altLang="en-US" sz="2200" dirty="0"/>
              <a:t>升级指标要求，其中</a:t>
            </a:r>
            <a:r>
              <a:rPr lang="zh-CN" altLang="en-US" sz="2200" dirty="0">
                <a:solidFill>
                  <a:srgbClr val="FF0000"/>
                </a:solidFill>
              </a:rPr>
              <a:t>一个已用于</a:t>
            </a:r>
            <a:r>
              <a:rPr lang="en-US" altLang="zh-CN" sz="2200" dirty="0">
                <a:solidFill>
                  <a:srgbClr val="FF0000"/>
                </a:solidFill>
              </a:rPr>
              <a:t>Phase-I</a:t>
            </a:r>
            <a:r>
              <a:rPr lang="zh-CN" altLang="en-US" sz="2200" dirty="0">
                <a:solidFill>
                  <a:srgbClr val="FF0000"/>
                </a:solidFill>
              </a:rPr>
              <a:t>升级</a:t>
            </a:r>
          </a:p>
          <a:p>
            <a:endParaRPr lang="zh-CN" altLang="en-US" sz="2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12</a:t>
            </a:r>
            <a:r>
              <a:rPr lang="zh-CN" altLang="en-US" smtClean="0"/>
              <a:t>月</a:t>
            </a:r>
            <a:r>
              <a:rPr lang="en-US" altLang="zh-CN" smtClean="0"/>
              <a:t>5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卓越中心</a:t>
            </a:r>
            <a:r>
              <a:rPr lang="en-US" altLang="zh-CN" smtClean="0"/>
              <a:t>2020</a:t>
            </a:r>
            <a:r>
              <a:rPr lang="zh-CN" altLang="en-US" smtClean="0"/>
              <a:t>年度工作报告</a:t>
            </a:r>
            <a:r>
              <a:rPr lang="en-US" altLang="zh-CN" smtClean="0"/>
              <a:t>—</a:t>
            </a:r>
            <a:r>
              <a:rPr lang="zh-CN" altLang="en-US" smtClean="0"/>
              <a:t>孙勇杰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080FC-C148-48D0-9C08-E8B29FEA992D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" y="2796406"/>
            <a:ext cx="3372544" cy="2144762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D6A7EA3B-D2EB-483B-92B7-E1EB9E558D2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39752" y="4149080"/>
            <a:ext cx="3668681" cy="2171881"/>
          </a:xfrm>
          <a:prstGeom prst="rect">
            <a:avLst/>
          </a:prstGeom>
          <a:ln>
            <a:noFill/>
          </a:ln>
        </p:spPr>
      </p:pic>
      <p:pic>
        <p:nvPicPr>
          <p:cNvPr id="9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207351EE-2D83-45E9-834E-791BEF162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39505"/>
            <a:ext cx="2947597" cy="2001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109756" y="5115554"/>
                <a:ext cx="2850303" cy="106029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Efficiency </a:t>
                </a:r>
                <a:r>
                  <a:rPr lang="en-US" altLang="zh-CN" sz="1400" dirty="0" smtClean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~</a:t>
                </a:r>
                <a:r>
                  <a:rPr lang="en-US" altLang="en-US" sz="1400" dirty="0" smtClean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93%</a:t>
                </a:r>
                <a:endParaRPr lang="en-US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Cluster size </a:t>
                </a:r>
                <a14:m>
                  <m:oMath xmlns:m="http://schemas.openxmlformats.org/officeDocument/2006/math">
                    <m: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en-US" sz="1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1.4 </m:t>
                    </m:r>
                  </m:oMath>
                </a14:m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panel</a:t>
                </a:r>
              </a:p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Noise rate </a:t>
                </a:r>
                <a14:m>
                  <m:oMath xmlns:m="http://schemas.openxmlformats.org/officeDocument/2006/math">
                    <m:r>
                      <a:rPr lang="en-US" altLang="en-US" sz="1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 2 </m:t>
                    </m:r>
                    <m:r>
                      <m:rPr>
                        <m:sty m:val="p"/>
                      </m:rP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en-US" sz="1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1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en-US" sz="1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Time resolution </a:t>
                </a:r>
                <a14:m>
                  <m:oMath xmlns:m="http://schemas.openxmlformats.org/officeDocument/2006/math">
                    <m:r>
                      <a:rPr lang="en-US" alt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600 </m:t>
                    </m:r>
                    <m:r>
                      <m:rPr>
                        <m:sty m:val="p"/>
                      </m:rPr>
                      <a:rPr lang="en-US" alt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en-US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756" y="5115554"/>
                <a:ext cx="2850303" cy="1060290"/>
              </a:xfrm>
              <a:prstGeom prst="rect">
                <a:avLst/>
              </a:prstGeom>
              <a:blipFill rotWithShape="0">
                <a:blip r:embed="rId5"/>
                <a:stretch>
                  <a:fillRect t="-2841" b="-454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78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ence2">
  <a:themeElements>
    <a:clrScheme name="defence2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defence2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defence2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ence2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ence2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ence2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ence2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ence2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ence2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2983</TotalTime>
  <Pages>0</Pages>
  <Words>1671</Words>
  <Characters>0</Characters>
  <Application>Microsoft Office PowerPoint</Application>
  <DocSecurity>0</DocSecurity>
  <PresentationFormat>全屏显示(4:3)</PresentationFormat>
  <Lines>0</Lines>
  <Paragraphs>214</Paragraphs>
  <Slides>19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English111 Vivace BT</vt:lpstr>
      <vt:lpstr>Microsoft YaHei UI</vt:lpstr>
      <vt:lpstr>华文新魏</vt:lpstr>
      <vt:lpstr>华文行楷</vt:lpstr>
      <vt:lpstr>楷体</vt:lpstr>
      <vt:lpstr>宋体</vt:lpstr>
      <vt:lpstr>Arial</vt:lpstr>
      <vt:lpstr>Cambria Math</vt:lpstr>
      <vt:lpstr>Tahoma</vt:lpstr>
      <vt:lpstr>Times New Roman</vt:lpstr>
      <vt:lpstr>Wingdings</vt:lpstr>
      <vt:lpstr>defence2</vt:lpstr>
      <vt:lpstr>BMP 图像</vt:lpstr>
      <vt:lpstr>“粒子物理前沿卓越创新中心”青年骨干  2020 年度工作报告</vt:lpstr>
      <vt:lpstr> 基本信息</vt:lpstr>
      <vt:lpstr>Thin gap RPC for ATLAS Muon trigger</vt:lpstr>
      <vt:lpstr>蜂窝结构读出板方案</vt:lpstr>
      <vt:lpstr>RPC双端读出方法研究</vt:lpstr>
      <vt:lpstr>信号衰减研究</vt:lpstr>
      <vt:lpstr>本征时间分辨研究</vt:lpstr>
      <vt:lpstr>平整度测试装置</vt:lpstr>
      <vt:lpstr>全尺寸singlet装配</vt:lpstr>
      <vt:lpstr>ATLAS HGTD研制</vt:lpstr>
      <vt:lpstr>Beta scope测试系统</vt:lpstr>
      <vt:lpstr>HPK type 3.1测试结果</vt:lpstr>
      <vt:lpstr>USTC wafer测试结果</vt:lpstr>
      <vt:lpstr>MRPC研制 </vt:lpstr>
      <vt:lpstr>完成MRPC4的设计</vt:lpstr>
      <vt:lpstr>基于表面电阻的高计数率MRPC设计</vt:lpstr>
      <vt:lpstr>发表论文</vt:lpstr>
      <vt:lpstr>在研基金</vt:lpstr>
      <vt:lpstr> 小结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ThinkPad User</dc:creator>
  <cp:lastModifiedBy>孙 勇杰</cp:lastModifiedBy>
  <cp:revision>427</cp:revision>
  <cp:lastPrinted>1601-01-01T00:00:00Z</cp:lastPrinted>
  <dcterms:created xsi:type="dcterms:W3CDTF">1601-01-01T00:00:00Z</dcterms:created>
  <dcterms:modified xsi:type="dcterms:W3CDTF">2020-12-05T03:53:49Z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2052-6.3.0.1705</vt:lpwstr>
  </property>
</Properties>
</file>