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78" r:id="rId4"/>
    <p:sldId id="277" r:id="rId5"/>
    <p:sldId id="261" r:id="rId6"/>
    <p:sldId id="271" r:id="rId7"/>
    <p:sldId id="262" r:id="rId8"/>
    <p:sldId id="267" r:id="rId9"/>
    <p:sldId id="268" r:id="rId10"/>
    <p:sldId id="269" r:id="rId11"/>
    <p:sldId id="270" r:id="rId12"/>
    <p:sldId id="264" r:id="rId13"/>
    <p:sldId id="272" r:id="rId14"/>
    <p:sldId id="273" r:id="rId15"/>
    <p:sldId id="275" r:id="rId16"/>
    <p:sldId id="276" r:id="rId17"/>
    <p:sldId id="265" r:id="rId18"/>
    <p:sldId id="274" r:id="rId19"/>
    <p:sldId id="279" r:id="rId20"/>
    <p:sldId id="280" r:id="rId21"/>
    <p:sldId id="281" r:id="rId22"/>
    <p:sldId id="266" r:id="rId23"/>
    <p:sldId id="258" r:id="rId24"/>
  </p:sldIdLst>
  <p:sldSz cx="12192000" cy="6858000"/>
  <p:notesSz cx="7102475" cy="102330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549F"/>
    <a:srgbClr val="2360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>
        <p:scale>
          <a:sx n="100" d="100"/>
          <a:sy n="100" d="100"/>
        </p:scale>
        <p:origin x="-2664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044DF-D988-4232-BD87-19D51E2D54C3}" type="datetimeFigureOut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6763"/>
            <a:ext cx="68230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2725" y="9720263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CD4DD-A064-4CF5-8004-8CA6B8657D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920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CD4DD-A064-4CF5-8004-8CA6B8657D8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34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6034B6-16ED-4F0D-BC2C-4396127E1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732C42D-27E8-4EBC-8F09-68EBA4451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D1B0E03-3408-44D1-A6B6-6FDC8701D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D260-9297-40E6-BD97-D07EEEDB5C06}" type="datetime1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CD9CD3-C83F-4CBB-88E1-051033141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2DB52C6-4AC9-46A9-963D-6ABCBB90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509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B14823-159A-4649-8BD5-D90A730AC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D079D59-F08A-4ED0-BFFB-9FB7B07A1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0D2B97D-50DC-4540-8A57-BD8735698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9428-4FAA-4534-9331-4C5E15E377CA}" type="datetime1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FA81E5F-D2AE-40A3-99CE-62D3FF125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6B6B72-A62C-4CC4-BA4A-02836B434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814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AC83BF24-A04D-4856-BC85-F7C1AC7F7C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57EB083-97B9-451C-B1CC-C9CFBC5277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804124-83A3-46D4-AF80-10F16D364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C8D9-A626-44D7-87E7-0388F55DD8AF}" type="datetime1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83C7995-C59D-4877-9FFA-388ADCF63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666D2C-6FDD-4DF0-881A-D28D5CBF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82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D9D83E-7A43-4AFE-B252-69E491B76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FE9659F-C86D-4715-835B-5A9895B9C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BA7A028-E93F-4460-ABDC-9D4503898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0C9F0-6205-4D47-A1BF-5BC0CC963B76}" type="datetime1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AAAE2EC-8C16-4ECF-AD97-51A255DBE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69AF130-5F60-4FE5-B640-C5475CE30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695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CE39F38-5740-4B54-9A9A-085A7DCAC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999762F-E74F-4C25-B213-93654D87E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335311-8C4A-412C-93C5-B2E103E05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AF30D-D6B0-473C-BA23-AD1552ABB1A7}" type="datetime1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023FFC8-8CF0-469D-B152-F1A0E7D7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FD919A4-2BAA-4CE5-BEA7-67C420FE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807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80EBEA-F097-4D9B-A318-C1C3345CF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1BC812E-F77D-40E1-AE00-827022581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367ADF4-F29A-4B09-A1FE-DC3CF4BDD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45C3881-642E-494E-AE1B-EE0CC9ABA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4672-E3A7-4285-B808-705825E8D7C6}" type="datetime1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53B42C8-57D3-4179-8BDF-FA87988D7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F5E4F55-3E78-4DEF-8250-35310DB9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279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21841A-F856-4BB8-A967-793AEB08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A5CA6F6-B5D8-4789-93A9-7809DAD85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E815F7D-C900-48CF-BFD6-EF61FFF48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01BB699-E20C-4F3F-A478-6537AEB25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172121F-10AD-49FE-916A-C5BA294CD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D288D76-6AC2-4F3B-AE90-EA0A75024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84E9-D95C-4C44-B01E-4CD9544E3A8D}" type="datetime1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9557E81-57FA-4E4C-9C9D-5117174CC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7D912FA-A2CC-4283-AD5B-AAA8DEF56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9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C6B6E7-C696-414D-827A-C34C15827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0930B13-B198-4F09-B9C0-D2828D186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65281-941E-49E4-A3CF-A3CE1938EFD8}" type="datetime1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7615576-D34A-4241-B07E-31D609B10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E047DF0-802B-4D85-9493-70CFF1F0F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990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45B4BED-5E25-406E-A177-9D6FBE9D2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3104-49C9-44C5-A60B-8761DB99CE25}" type="datetime1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A964F2E-BB37-4052-98D6-D166E1DAF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EFD51DD-376A-498A-BF55-0B87E6B18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298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4D1F0D9-C99F-452E-8396-4BD3BF137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ADA359B-F9ED-4473-99B7-FB9E68746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2EF03D1-41C0-4F7E-BEC6-38335D8BC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D523626-A1A5-4220-89D7-2B0D160E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8818-6D05-4768-BFF9-DF1011CB8112}" type="datetime1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F08C8A7-9511-471A-8FC1-E4C7C2BBC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6BD2725-22E4-4F71-910A-5141F92F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7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5CAF87-359E-4A5D-8AC7-00114302C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F98C585-2C45-4E9E-AE8B-7DF8A4BEB0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7576838-FBF0-4F26-84D9-E72BE3A4B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2B206DF-84FF-466F-A96C-257E2D099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67F4-CD24-4E33-81EB-F491E0676088}" type="datetime1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3ABDF8B-7148-49C5-BDA8-6D8027565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79AF28B-5F3E-4DA6-8FF9-1B26521C3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560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5CACA90-D6ED-4C99-852E-A18AA9CB7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4C1E4D7-7BD8-4005-A644-316528D14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105C3D-FDFC-4A15-B8B0-F8BAC0F58A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EA0CD-058F-4C9A-BDA6-F75B2E84B401}" type="datetime1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477FEB-2748-429B-8C2D-561A1CB92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3B06AF6-5FB1-4D7B-99EC-DD5929C33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B3369-A06C-4DA5-B014-3636E1699C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369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4.png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7" Type="http://schemas.openxmlformats.org/officeDocument/2006/relationships/image" Target="../media/image810.png"/><Relationship Id="rId12" Type="http://schemas.openxmlformats.org/officeDocument/2006/relationships/image" Target="../media/image57.png"/><Relationship Id="rId17" Type="http://schemas.openxmlformats.org/officeDocument/2006/relationships/image" Target="../media/image61.png"/><Relationship Id="rId2" Type="http://schemas.openxmlformats.org/officeDocument/2006/relationships/image" Target="../media/image2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56.png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9" Type="http://schemas.openxmlformats.org/officeDocument/2006/relationships/image" Target="../media/image54.png"/><Relationship Id="rId14" Type="http://schemas.openxmlformats.org/officeDocument/2006/relationships/image" Target="../media/image1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B85D74-9A87-49CC-A758-B3350307E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0" t="1421" r="899" b="1156"/>
          <a:stretch/>
        </p:blipFill>
        <p:spPr>
          <a:xfrm>
            <a:off x="0" y="-8424"/>
            <a:ext cx="12204192" cy="4999524"/>
          </a:xfrm>
          <a:prstGeom prst="rect">
            <a:avLst/>
          </a:prstGeom>
        </p:spPr>
      </p:pic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6D19C82-6FAB-4700-B1F1-FA7C1EFA7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1158" y="5032098"/>
            <a:ext cx="3208868" cy="997227"/>
          </a:xfrm>
        </p:spPr>
        <p:txBody>
          <a:bodyPr>
            <a:normAutofit lnSpcReduction="10000"/>
          </a:bodyPr>
          <a:lstStyle/>
          <a:p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葛 韶 锋</a:t>
            </a:r>
            <a:endParaRPr lang="en-US" altLang="zh-CN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gesf@sjtu.edu.cn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4825" y="3971925"/>
            <a:ext cx="2562225" cy="771525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7F7955E-041F-4128-82DA-13322D81F8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2551" y="3281087"/>
            <a:ext cx="10591800" cy="1233763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卓越创新中心青年拔尖人才答辩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b="1" smtClean="0"/>
              <a:t>1</a:t>
            </a:fld>
            <a:endParaRPr lang="zh-CN" altLang="en-US" b="1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75" y="5051434"/>
            <a:ext cx="3629025" cy="13303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4991101"/>
            <a:ext cx="3943350" cy="137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9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104775" y="209550"/>
            <a:ext cx="9577137" cy="636587"/>
          </a:xfrm>
          <a:prstGeom prst="rect">
            <a:avLst/>
          </a:prstGeom>
          <a:solidFill>
            <a:srgbClr val="014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22300" algn="l"/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宇宙线加速暗物质的各向异性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10896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07" y="1109684"/>
            <a:ext cx="10353674" cy="531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58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924" y="3248025"/>
            <a:ext cx="5087191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104775" y="209550"/>
            <a:ext cx="9577137" cy="636587"/>
          </a:xfrm>
          <a:prstGeom prst="rect">
            <a:avLst/>
          </a:prstGeom>
          <a:solidFill>
            <a:srgbClr val="014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22300" algn="l"/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宇宙线加速暗物质的恒星日调制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10896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2" y="3209925"/>
            <a:ext cx="5025881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253" y="1282019"/>
            <a:ext cx="6300787" cy="149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687" y="1037202"/>
            <a:ext cx="2256214" cy="197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右箭头 2"/>
          <p:cNvSpPr/>
          <p:nvPr/>
        </p:nvSpPr>
        <p:spPr>
          <a:xfrm>
            <a:off x="5610225" y="4324350"/>
            <a:ext cx="1004884" cy="613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47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104775" y="209550"/>
            <a:ext cx="9577137" cy="636587"/>
          </a:xfrm>
          <a:prstGeom prst="rect">
            <a:avLst/>
          </a:prstGeom>
          <a:solidFill>
            <a:srgbClr val="014099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22300" algn="l"/>
            <a:r>
              <a:rPr lang="zh-CN" altLang="en-US" sz="4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代表性工作</a:t>
            </a:r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4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：超新星轴子望远镜</a:t>
            </a:r>
            <a:endParaRPr lang="zh-CN" altLang="en-US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10896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101043"/>
            <a:ext cx="10060905" cy="521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62049" y="2419351"/>
            <a:ext cx="6886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JCAP 11 (2020) 059 [arXiv:2008.03924 [</a:t>
            </a:r>
            <a:r>
              <a:rPr lang="en-US" altLang="zh-CN" sz="2400" dirty="0" err="1" smtClean="0"/>
              <a:t>hep-ph</a:t>
            </a:r>
            <a:r>
              <a:rPr lang="en-US" altLang="zh-CN" sz="2400" dirty="0" smtClean="0"/>
              <a:t>]]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9622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104775" y="209550"/>
            <a:ext cx="9577137" cy="636587"/>
          </a:xfrm>
          <a:prstGeom prst="rect">
            <a:avLst/>
          </a:prstGeom>
          <a:solidFill>
            <a:srgbClr val="014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22300" algn="l"/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强</a:t>
            </a:r>
            <a: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CP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问题、轴子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10896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031" y="1570602"/>
            <a:ext cx="1877906" cy="148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589652"/>
            <a:ext cx="3280433" cy="137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5215709"/>
            <a:ext cx="7885854" cy="108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2425" y="1062943"/>
            <a:ext cx="2295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srgbClr val="C00000"/>
                </a:solidFill>
              </a:rPr>
              <a:t>中子磁矩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0575" y="2333625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经典图象：</a:t>
            </a:r>
            <a:endParaRPr lang="zh-CN" altLang="en-US" b="1" dirty="0"/>
          </a:p>
        </p:txBody>
      </p:sp>
      <p:grpSp>
        <p:nvGrpSpPr>
          <p:cNvPr id="9" name="组合 8"/>
          <p:cNvGrpSpPr/>
          <p:nvPr/>
        </p:nvGrpSpPr>
        <p:grpSpPr>
          <a:xfrm>
            <a:off x="390525" y="3495672"/>
            <a:ext cx="11015913" cy="809625"/>
            <a:chOff x="390525" y="3495672"/>
            <a:chExt cx="11015913" cy="809625"/>
          </a:xfrm>
        </p:grpSpPr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4763" y="3695696"/>
              <a:ext cx="1971675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5521" y="3495672"/>
              <a:ext cx="2638425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3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4788" y="3681405"/>
              <a:ext cx="32385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90525" y="3709980"/>
              <a:ext cx="1533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/>
                <a:t>QCD</a:t>
              </a:r>
              <a:r>
                <a:rPr lang="zh-CN" altLang="en-US" b="1" dirty="0" smtClean="0"/>
                <a:t>量子反常：</a:t>
              </a:r>
              <a:endParaRPr lang="zh-CN" altLang="en-US" b="1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2425" y="4806268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srgbClr val="C00000"/>
                </a:solidFill>
              </a:rPr>
              <a:t>轴子解决方案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404571" y="3467097"/>
            <a:ext cx="2676526" cy="847725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3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30" y="3925644"/>
            <a:ext cx="1878997" cy="216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535" y="4324350"/>
            <a:ext cx="3975316" cy="253365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31" y="915161"/>
            <a:ext cx="1823878" cy="221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2258965" y="1455954"/>
            <a:ext cx="4265660" cy="2219249"/>
            <a:chOff x="3448050" y="1266825"/>
            <a:chExt cx="7419976" cy="3657600"/>
          </a:xfrm>
          <a:scene3d>
            <a:camera prst="orthographicFront">
              <a:rot lat="0" lon="0" rev="600000"/>
            </a:camera>
            <a:lightRig rig="threePt" dir="t"/>
          </a:scene3d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5226" y="1266825"/>
              <a:ext cx="7162800" cy="351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3448050" y="2857500"/>
              <a:ext cx="1238250" cy="2066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104775" y="209550"/>
            <a:ext cx="9577137" cy="636587"/>
          </a:xfrm>
          <a:prstGeom prst="rect">
            <a:avLst/>
          </a:prstGeom>
          <a:solidFill>
            <a:srgbClr val="014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22300" algn="l"/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超新星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轴子望远镜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10896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181475" y="942974"/>
            <a:ext cx="2343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 smtClean="0">
                <a:solidFill>
                  <a:srgbClr val="C00000"/>
                </a:solidFill>
              </a:rPr>
              <a:t>Helioscope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95725" y="3895623"/>
            <a:ext cx="1917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 smtClean="0">
                <a:solidFill>
                  <a:srgbClr val="C00000"/>
                </a:solidFill>
              </a:rPr>
              <a:t>SNscope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49" y="1091258"/>
            <a:ext cx="5295901" cy="280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圆角矩形 8"/>
          <p:cNvSpPr/>
          <p:nvPr/>
        </p:nvSpPr>
        <p:spPr>
          <a:xfrm>
            <a:off x="273980" y="915161"/>
            <a:ext cx="6441146" cy="2618614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252423" y="3814221"/>
            <a:ext cx="6462703" cy="2843753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7543800" y="4286250"/>
            <a:ext cx="3867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070C0"/>
                </a:solidFill>
              </a:rPr>
              <a:t>太阳轴子望远镜（</a:t>
            </a:r>
            <a:r>
              <a:rPr lang="en-US" altLang="zh-CN" sz="2400" b="1" dirty="0" err="1" smtClean="0">
                <a:solidFill>
                  <a:srgbClr val="0070C0"/>
                </a:solidFill>
              </a:rPr>
              <a:t>Helioscope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）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86650" y="5679021"/>
            <a:ext cx="3867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70C0"/>
                </a:solidFill>
              </a:rPr>
              <a:t>超新星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轴子望远镜（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Supernova-scope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）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12" name="下箭头 11"/>
          <p:cNvSpPr/>
          <p:nvPr/>
        </p:nvSpPr>
        <p:spPr>
          <a:xfrm>
            <a:off x="9315450" y="5155347"/>
            <a:ext cx="366462" cy="4739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90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11" grpId="0"/>
      <p:bldP spid="20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104775" y="209550"/>
            <a:ext cx="9577137" cy="636587"/>
          </a:xfrm>
          <a:prstGeom prst="rect">
            <a:avLst/>
          </a:prstGeom>
          <a:solidFill>
            <a:srgbClr val="014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22300" algn="l"/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超新星预警</a:t>
            </a:r>
            <a: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定位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10896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062943"/>
            <a:ext cx="5781675" cy="224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6562725" y="1185861"/>
            <a:ext cx="5172075" cy="3267075"/>
            <a:chOff x="6400800" y="1185861"/>
            <a:chExt cx="5610225" cy="3267075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1185861"/>
              <a:ext cx="5610225" cy="326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8839200" y="2933700"/>
              <a:ext cx="2105025" cy="371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err="1">
                  <a:solidFill>
                    <a:srgbClr val="7030A0"/>
                  </a:solidFill>
                </a:rPr>
                <a:t>P</a:t>
              </a:r>
              <a:r>
                <a:rPr lang="en-US" altLang="zh-CN" b="1" smtClean="0">
                  <a:solidFill>
                    <a:srgbClr val="7030A0"/>
                  </a:solidFill>
                </a:rPr>
                <a:t>reSN</a:t>
              </a:r>
              <a:r>
                <a:rPr lang="en-US" altLang="zh-CN" b="1" dirty="0" smtClean="0">
                  <a:solidFill>
                    <a:srgbClr val="7030A0"/>
                  </a:solidFill>
                </a:rPr>
                <a:t> </a:t>
              </a:r>
              <a:r>
                <a:rPr lang="en-US" altLang="zh-CN" b="1" dirty="0" smtClean="0">
                  <a:solidFill>
                    <a:srgbClr val="7030A0"/>
                  </a:solidFill>
                </a:rPr>
                <a:t>Neutrinos</a:t>
              </a:r>
              <a:endParaRPr lang="zh-CN" altLang="en-US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80974" y="3486151"/>
            <a:ext cx="6105525" cy="3047274"/>
            <a:chOff x="180974" y="3486151"/>
            <a:chExt cx="6105525" cy="3047274"/>
          </a:xfrm>
        </p:grpSpPr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74" y="3486151"/>
              <a:ext cx="6105525" cy="3047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组合 5"/>
            <p:cNvGrpSpPr/>
            <p:nvPr/>
          </p:nvGrpSpPr>
          <p:grpSpPr>
            <a:xfrm>
              <a:off x="2681288" y="5288113"/>
              <a:ext cx="1785937" cy="828285"/>
              <a:chOff x="2681288" y="5173813"/>
              <a:chExt cx="1785937" cy="828285"/>
            </a:xfrm>
          </p:grpSpPr>
          <p:pic>
            <p:nvPicPr>
              <p:cNvPr id="11269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1288" y="5173813"/>
                <a:ext cx="1785937" cy="261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0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64" y="5465691"/>
                <a:ext cx="1681162" cy="263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1" name="Picture 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0338" y="5729288"/>
                <a:ext cx="1314450" cy="272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9" name="TextBox 8"/>
          <p:cNvSpPr txBox="1"/>
          <p:nvPr/>
        </p:nvSpPr>
        <p:spPr>
          <a:xfrm>
            <a:off x="6677025" y="4752975"/>
            <a:ext cx="4772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+mj-ea"/>
              <a:buAutoNum type="circleNumDbPlain"/>
            </a:pPr>
            <a:r>
              <a:rPr lang="en-US" altLang="zh-CN" dirty="0" smtClean="0"/>
              <a:t> </a:t>
            </a:r>
            <a:r>
              <a:rPr lang="en-US" altLang="zh-CN" dirty="0" err="1" smtClean="0"/>
              <a:t>PreSN</a:t>
            </a:r>
            <a:r>
              <a:rPr lang="en-US" altLang="zh-CN" dirty="0" smtClean="0"/>
              <a:t> @ </a:t>
            </a:r>
            <a:r>
              <a:rPr lang="en-US" altLang="zh-CN" b="1" dirty="0" err="1" smtClean="0">
                <a:solidFill>
                  <a:srgbClr val="14549F"/>
                </a:solidFill>
              </a:rPr>
              <a:t>KamLAND</a:t>
            </a:r>
            <a:r>
              <a:rPr lang="en-US" altLang="zh-CN" b="1" dirty="0" smtClean="0">
                <a:solidFill>
                  <a:srgbClr val="14549F"/>
                </a:solidFill>
              </a:rPr>
              <a:t>/SK</a:t>
            </a:r>
            <a:r>
              <a:rPr lang="en-US" altLang="zh-CN" dirty="0" smtClean="0"/>
              <a:t>: 300pc</a:t>
            </a:r>
            <a:r>
              <a:rPr lang="zh-CN" altLang="en-US" dirty="0" smtClean="0"/>
              <a:t>以内的超新星，提前</a:t>
            </a:r>
            <a:r>
              <a:rPr lang="en-US" altLang="zh-CN" b="1" dirty="0" smtClean="0">
                <a:solidFill>
                  <a:srgbClr val="C00000"/>
                </a:solidFill>
              </a:rPr>
              <a:t> O(1) </a:t>
            </a:r>
            <a:r>
              <a:rPr lang="zh-CN" altLang="en-US" b="1" dirty="0" smtClean="0">
                <a:solidFill>
                  <a:srgbClr val="C00000"/>
                </a:solidFill>
              </a:rPr>
              <a:t>小时</a:t>
            </a:r>
            <a:r>
              <a:rPr lang="zh-CN" altLang="en-US" dirty="0" smtClean="0"/>
              <a:t>预警</a:t>
            </a:r>
            <a:endParaRPr lang="en-US" altLang="zh-CN" dirty="0" smtClean="0"/>
          </a:p>
          <a:p>
            <a:pPr marL="342900" indent="-342900">
              <a:lnSpc>
                <a:spcPct val="120000"/>
              </a:lnSpc>
              <a:buFont typeface="+mj-ea"/>
              <a:buAutoNum type="circleNumDbPlain"/>
            </a:pPr>
            <a:r>
              <a:rPr lang="en-US" altLang="zh-CN" dirty="0" smtClean="0"/>
              <a:t> </a:t>
            </a:r>
            <a:r>
              <a:rPr lang="en-US" altLang="zh-CN" b="1" dirty="0" smtClean="0">
                <a:solidFill>
                  <a:srgbClr val="14549F"/>
                </a:solidFill>
              </a:rPr>
              <a:t>JUNO</a:t>
            </a:r>
            <a:r>
              <a:rPr lang="zh-CN" altLang="en-US" dirty="0" smtClean="0"/>
              <a:t>：进一步提高，</a:t>
            </a:r>
            <a:r>
              <a:rPr lang="en-US" altLang="zh-CN" dirty="0" smtClean="0"/>
              <a:t>500pc</a:t>
            </a:r>
            <a:r>
              <a:rPr lang="zh-CN" altLang="en-US" dirty="0" smtClean="0"/>
              <a:t>以内</a:t>
            </a:r>
            <a:r>
              <a:rPr lang="zh-CN" altLang="en-US" dirty="0" smtClean="0"/>
              <a:t>（不考虑角分辨：</a:t>
            </a:r>
            <a:r>
              <a:rPr lang="en-US" altLang="zh-CN" b="1" dirty="0" smtClean="0">
                <a:solidFill>
                  <a:srgbClr val="C00000"/>
                </a:solidFill>
              </a:rPr>
              <a:t>20~70</a:t>
            </a:r>
            <a:r>
              <a:rPr lang="zh-CN" altLang="en-US" b="1" dirty="0" smtClean="0">
                <a:solidFill>
                  <a:srgbClr val="C00000"/>
                </a:solidFill>
              </a:rPr>
              <a:t>小时</a:t>
            </a:r>
            <a:r>
              <a:rPr lang="zh-CN" altLang="en-US" dirty="0" smtClean="0"/>
              <a:t>预警）</a:t>
            </a:r>
            <a:endParaRPr lang="en-US" altLang="zh-CN" dirty="0" smtClean="0"/>
          </a:p>
          <a:p>
            <a:pPr marL="342900" indent="-342900">
              <a:lnSpc>
                <a:spcPct val="120000"/>
              </a:lnSpc>
              <a:buFont typeface="+mj-ea"/>
              <a:buAutoNum type="circleNumDbPlain"/>
            </a:pPr>
            <a:r>
              <a:rPr lang="en-US" altLang="zh-CN" dirty="0" smtClean="0"/>
              <a:t> </a:t>
            </a:r>
            <a:r>
              <a:rPr lang="en-US" altLang="zh-CN" b="1" dirty="0" smtClean="0">
                <a:solidFill>
                  <a:srgbClr val="14549F"/>
                </a:solidFill>
              </a:rPr>
              <a:t>SNEW 2.0 </a:t>
            </a:r>
            <a:r>
              <a:rPr lang="zh-CN" altLang="en-US" dirty="0" smtClean="0"/>
              <a:t>预警系统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810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104775" y="209550"/>
            <a:ext cx="9577137" cy="636587"/>
          </a:xfrm>
          <a:prstGeom prst="rect">
            <a:avLst/>
          </a:prstGeom>
          <a:solidFill>
            <a:srgbClr val="014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22300" algn="l"/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灵敏度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10896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276350" y="5715000"/>
            <a:ext cx="7934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dirty="0" smtClean="0"/>
              <a:t> </a:t>
            </a:r>
            <a:r>
              <a:rPr lang="zh-CN" altLang="en-US" b="1" dirty="0" smtClean="0">
                <a:solidFill>
                  <a:srgbClr val="14549F"/>
                </a:solidFill>
              </a:rPr>
              <a:t>轴子超新星望远镜（</a:t>
            </a:r>
            <a:r>
              <a:rPr lang="en-US" altLang="zh-CN" b="1" dirty="0" err="1" smtClean="0">
                <a:solidFill>
                  <a:srgbClr val="14549F"/>
                </a:solidFill>
              </a:rPr>
              <a:t>SNscope</a:t>
            </a:r>
            <a:r>
              <a:rPr lang="zh-CN" altLang="en-US" b="1" dirty="0" smtClean="0">
                <a:solidFill>
                  <a:srgbClr val="14549F"/>
                </a:solidFill>
              </a:rPr>
              <a:t>）对较重的轴子也比较敏感</a:t>
            </a:r>
            <a:endParaRPr lang="en-US" altLang="zh-CN" b="1" dirty="0">
              <a:solidFill>
                <a:srgbClr val="14549F"/>
              </a:solidFill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b="1" dirty="0" smtClean="0">
                <a:solidFill>
                  <a:srgbClr val="14549F"/>
                </a:solidFill>
              </a:rPr>
              <a:t>对超新星轴子 </a:t>
            </a:r>
            <a:r>
              <a:rPr lang="zh-CN" altLang="en-US" sz="1600" b="1" dirty="0" smtClean="0"/>
              <a:t>的</a:t>
            </a:r>
            <a:r>
              <a:rPr lang="zh-CN" altLang="en-US" b="1" dirty="0" smtClean="0">
                <a:solidFill>
                  <a:srgbClr val="14549F"/>
                </a:solidFill>
              </a:rPr>
              <a:t> </a:t>
            </a:r>
            <a:r>
              <a:rPr lang="zh-CN" altLang="en-US" b="1" dirty="0" smtClean="0">
                <a:solidFill>
                  <a:srgbClr val="C00000"/>
                </a:solidFill>
              </a:rPr>
              <a:t>直接观测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49" y="920068"/>
            <a:ext cx="6410326" cy="473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77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104775" y="209550"/>
            <a:ext cx="9577137" cy="636587"/>
          </a:xfrm>
          <a:prstGeom prst="rect">
            <a:avLst/>
          </a:prstGeom>
          <a:solidFill>
            <a:srgbClr val="014099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22300" algn="l"/>
            <a:r>
              <a:rPr lang="zh-CN" altLang="en-US" sz="4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代表性工作</a:t>
            </a:r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4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：中微子手征振荡</a:t>
            </a:r>
            <a:endParaRPr lang="zh-CN" altLang="en-US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10896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311971"/>
            <a:ext cx="11249025" cy="486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10651" y="1247775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[arXiv:2009.01684 </a:t>
            </a:r>
            <a:r>
              <a:rPr lang="en-US" altLang="zh-CN" dirty="0"/>
              <a:t>[</a:t>
            </a:r>
            <a:r>
              <a:rPr lang="en-US" altLang="zh-CN" dirty="0" err="1"/>
              <a:t>hep-ph</a:t>
            </a:r>
            <a:r>
              <a:rPr lang="en-US" altLang="zh-CN" dirty="0" smtClean="0"/>
              <a:t>]]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622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104775" y="209550"/>
            <a:ext cx="9577137" cy="636587"/>
          </a:xfrm>
          <a:prstGeom prst="rect">
            <a:avLst/>
          </a:prstGeom>
          <a:solidFill>
            <a:srgbClr val="014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22300" algn="l"/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中微子振荡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10896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1360480"/>
            <a:ext cx="4848225" cy="440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9787" y="6067425"/>
            <a:ext cx="310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Kayser</a:t>
            </a:r>
            <a:r>
              <a:rPr lang="en-US" altLang="zh-CN" dirty="0" smtClean="0"/>
              <a:t> [</a:t>
            </a:r>
            <a:r>
              <a:rPr lang="en-US" altLang="zh-CN" dirty="0" err="1" smtClean="0"/>
              <a:t>arXiv:hep-ph</a:t>
            </a:r>
            <a:r>
              <a:rPr lang="en-US" altLang="zh-CN" dirty="0" smtClean="0"/>
              <a:t>/0506165]</a:t>
            </a:r>
            <a:endParaRPr lang="zh-CN" alt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148" y="1838325"/>
            <a:ext cx="4830539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323" y="2872961"/>
            <a:ext cx="4074027" cy="71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685925"/>
            <a:ext cx="795337" cy="76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>
          <a:xfrm>
            <a:off x="8772525" y="1828800"/>
            <a:ext cx="1276350" cy="714375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575523" y="4248150"/>
            <a:ext cx="303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 smtClean="0"/>
              <a:t> </a:t>
            </a:r>
            <a:r>
              <a:rPr lang="zh-CN" altLang="en-US" sz="2400" b="1" dirty="0" smtClean="0">
                <a:solidFill>
                  <a:srgbClr val="14549F"/>
                </a:solidFill>
              </a:rPr>
              <a:t>两中微子振荡概率：</a:t>
            </a:r>
            <a:endParaRPr lang="zh-CN" altLang="en-US" sz="2400" b="1" dirty="0">
              <a:solidFill>
                <a:srgbClr val="14549F"/>
              </a:solidFill>
            </a:endParaRPr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5172075"/>
            <a:ext cx="58086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58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圆角矩形 40"/>
          <p:cNvSpPr/>
          <p:nvPr/>
        </p:nvSpPr>
        <p:spPr>
          <a:xfrm>
            <a:off x="409575" y="3971924"/>
            <a:ext cx="4652961" cy="2438401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104775" y="209550"/>
            <a:ext cx="9577137" cy="636587"/>
          </a:xfrm>
          <a:prstGeom prst="rect">
            <a:avLst/>
          </a:prstGeom>
          <a:solidFill>
            <a:srgbClr val="014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22300" algn="l"/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标量 </a:t>
            </a:r>
            <a: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vs 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旋量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10896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19</a:t>
            </a:fld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333374" y="1323975"/>
            <a:ext cx="4876801" cy="1504950"/>
            <a:chOff x="333374" y="933450"/>
            <a:chExt cx="4876801" cy="1504950"/>
          </a:xfrm>
        </p:grpSpPr>
        <p:sp>
          <p:nvSpPr>
            <p:cNvPr id="9" name="圆角矩形 8"/>
            <p:cNvSpPr/>
            <p:nvPr/>
          </p:nvSpPr>
          <p:spPr>
            <a:xfrm>
              <a:off x="333374" y="933450"/>
              <a:ext cx="4876801" cy="1504950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6811" y="1747972"/>
              <a:ext cx="3895725" cy="576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33374" y="1062943"/>
              <a:ext cx="4729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 sz="2400" b="1" dirty="0"/>
                <a:t>标量</a:t>
              </a:r>
              <a:r>
                <a:rPr lang="zh-CN" altLang="en-US" sz="2400" b="1" dirty="0" smtClean="0"/>
                <a:t>中微子振荡</a:t>
              </a:r>
              <a:r>
                <a:rPr lang="zh-CN" altLang="en-US" sz="2400" dirty="0" smtClean="0"/>
                <a:t>：</a:t>
              </a:r>
              <a:r>
                <a:rPr lang="zh-CN" altLang="en-US" sz="2400" b="1" dirty="0" smtClean="0">
                  <a:solidFill>
                    <a:srgbClr val="14549F"/>
                  </a:solidFill>
                </a:rPr>
                <a:t>整体相因子</a:t>
              </a:r>
              <a:endParaRPr lang="zh-CN" altLang="en-US" sz="2000" b="1" dirty="0">
                <a:solidFill>
                  <a:srgbClr val="14549F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87982" y="4071937"/>
            <a:ext cx="4543425" cy="2200275"/>
            <a:chOff x="5686425" y="990600"/>
            <a:chExt cx="4543425" cy="2200275"/>
          </a:xfrm>
        </p:grpSpPr>
        <p:sp>
          <p:nvSpPr>
            <p:cNvPr id="42" name="TextBox 41"/>
            <p:cNvSpPr txBox="1"/>
            <p:nvPr/>
          </p:nvSpPr>
          <p:spPr>
            <a:xfrm>
              <a:off x="5686425" y="990600"/>
              <a:ext cx="3048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 sz="2000" dirty="0" smtClean="0"/>
                <a:t> </a:t>
              </a:r>
              <a:r>
                <a:rPr lang="zh-CN" altLang="en-US" sz="2800" b="1" dirty="0" smtClean="0">
                  <a:solidFill>
                    <a:srgbClr val="C00000"/>
                  </a:solidFill>
                </a:rPr>
                <a:t>旋量：</a:t>
              </a:r>
              <a:endParaRPr lang="zh-CN" altLang="en-US" sz="2000" b="1" dirty="0">
                <a:solidFill>
                  <a:srgbClr val="C00000"/>
                </a:solidFill>
              </a:endParaRPr>
            </a:p>
          </p:txBody>
        </p:sp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7706" y="1714899"/>
              <a:ext cx="4322144" cy="75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组合 37"/>
            <p:cNvGrpSpPr/>
            <p:nvPr/>
          </p:nvGrpSpPr>
          <p:grpSpPr>
            <a:xfrm>
              <a:off x="6229350" y="2781300"/>
              <a:ext cx="4000500" cy="409575"/>
              <a:chOff x="6229350" y="2781300"/>
              <a:chExt cx="4000500" cy="409575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6229350" y="2800350"/>
                <a:ext cx="4000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/>
                  <a:t>左手            </a:t>
                </a:r>
                <a:r>
                  <a:rPr lang="en-US" altLang="zh-CN" dirty="0" smtClean="0"/>
                  <a:t>vs </a:t>
                </a:r>
                <a:r>
                  <a:rPr lang="zh-CN" altLang="en-US" dirty="0" smtClean="0"/>
                  <a:t>右手           </a:t>
                </a:r>
                <a:endParaRPr lang="zh-CN" altLang="en-US" dirty="0"/>
              </a:p>
            </p:txBody>
          </p:sp>
          <p:pic>
            <p:nvPicPr>
              <p:cNvPr id="20483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2275" y="2809875"/>
                <a:ext cx="59055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84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4825" y="2781300"/>
                <a:ext cx="523875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3" name="下箭头 42"/>
          <p:cNvSpPr/>
          <p:nvPr/>
        </p:nvSpPr>
        <p:spPr>
          <a:xfrm>
            <a:off x="2396261" y="3102648"/>
            <a:ext cx="679587" cy="771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805" y="5005786"/>
            <a:ext cx="527244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5860381" y="1485900"/>
            <a:ext cx="371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rgbClr val="C00000"/>
                </a:solidFill>
              </a:rPr>
              <a:t>克莱因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-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高登方程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964655" y="4290986"/>
            <a:ext cx="371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rgbClr val="C00000"/>
                </a:solidFill>
              </a:rPr>
              <a:t>狄拉克方程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2105633"/>
            <a:ext cx="30861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下箭头 62"/>
          <p:cNvSpPr/>
          <p:nvPr/>
        </p:nvSpPr>
        <p:spPr>
          <a:xfrm>
            <a:off x="7807188" y="3145536"/>
            <a:ext cx="679587" cy="771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2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60" grpId="0"/>
      <p:bldP spid="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76200" y="180975"/>
            <a:ext cx="9577137" cy="627062"/>
          </a:xfrm>
          <a:prstGeom prst="rect">
            <a:avLst/>
          </a:prstGeom>
          <a:solidFill>
            <a:srgbClr val="014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22300" algn="l"/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教育和科研经历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10896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8" name="Content Placeholder 2">
            <a:extLst/>
          </p:cNvPr>
          <p:cNvSpPr txBox="1">
            <a:spLocks/>
          </p:cNvSpPr>
          <p:nvPr/>
        </p:nvSpPr>
        <p:spPr>
          <a:xfrm>
            <a:off x="781050" y="1016000"/>
            <a:ext cx="10860088" cy="2022475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th-TH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๏ </a:t>
            </a:r>
            <a:r>
              <a:rPr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教育经历</a:t>
            </a:r>
          </a:p>
          <a:p>
            <a:pPr lvl="1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zh-CN" sz="2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2002 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 </a:t>
            </a:r>
            <a:r>
              <a:rPr lang="en-US" altLang="zh-CN" sz="2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2006</a:t>
            </a:r>
            <a:r>
              <a:rPr lang="zh-CN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zh-CN" altLang="en-US" sz="21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清华大学物理系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，物理学学士（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叶企孙奖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zh-CN" sz="2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2006 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 </a:t>
            </a:r>
            <a:r>
              <a:rPr lang="en-US" altLang="zh-CN" sz="2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2012</a:t>
            </a:r>
            <a:r>
              <a:rPr lang="zh-CN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zh-CN" altLang="en-US" sz="21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清华大学高能物理中心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，粒子物理学博士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 fontAlgn="auto">
              <a:lnSpc>
                <a:spcPct val="14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zh-CN" sz="2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2009 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– </a:t>
            </a:r>
            <a:r>
              <a:rPr lang="en-US" altLang="zh-CN" sz="2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2010</a:t>
            </a:r>
            <a:r>
              <a:rPr lang="en-US" altLang="zh-CN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 </a:t>
            </a:r>
            <a:r>
              <a:rPr lang="zh-CN" altLang="en-US" sz="21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美国德州大学奥斯汀分校 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联合</a:t>
            </a:r>
            <a:r>
              <a:rPr lang="zh-CN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培养</a:t>
            </a:r>
            <a:endParaRPr lang="en-US" altLang="zh-CN" sz="20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75" y="3248025"/>
            <a:ext cx="11050588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altLang="zh-CN" sz="28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๏ </a:t>
            </a:r>
            <a:r>
              <a:rPr lang="zh-CN" altLang="en-US" sz="28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工作经历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zh-CN" sz="2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2012 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 </a:t>
            </a:r>
            <a:r>
              <a:rPr lang="en-US" altLang="zh-CN" sz="2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2014</a:t>
            </a:r>
            <a:r>
              <a:rPr lang="zh-CN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  </a:t>
            </a:r>
            <a:r>
              <a:rPr lang="zh-CN" altLang="en-US" sz="2100" b="1" dirty="0" smtClean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日本</a:t>
            </a:r>
            <a:r>
              <a:rPr lang="zh-CN" altLang="en-US" sz="21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高能加速器研究机构（</a:t>
            </a:r>
            <a:r>
              <a:rPr lang="en-US" altLang="zh-CN" sz="21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KEK</a:t>
            </a:r>
            <a:r>
              <a:rPr lang="zh-CN" altLang="en-US" sz="21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JSPS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学者、博士后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zh-CN" sz="2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2014 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 </a:t>
            </a:r>
            <a:r>
              <a:rPr lang="en-US" altLang="zh-CN" sz="2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2017</a:t>
            </a:r>
            <a:r>
              <a:rPr lang="en-US" altLang="zh-CN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 </a:t>
            </a:r>
            <a:r>
              <a:rPr lang="en-US" altLang="zh-CN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CN" altLang="en-US" sz="2100" b="1" dirty="0" smtClean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德国</a:t>
            </a:r>
            <a:r>
              <a:rPr lang="zh-CN" altLang="en-US" sz="21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马普所海德堡核物理研究所（</a:t>
            </a:r>
            <a:r>
              <a:rPr lang="en-US" altLang="zh-CN" sz="21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MPIK</a:t>
            </a:r>
            <a:r>
              <a:rPr lang="zh-CN" altLang="en-US" sz="21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，博士后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zh-CN" sz="2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2017 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– </a:t>
            </a:r>
            <a:r>
              <a:rPr lang="en-US" altLang="zh-CN" sz="2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2019</a:t>
            </a:r>
            <a:r>
              <a:rPr lang="en-US" altLang="zh-CN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 </a:t>
            </a:r>
            <a:r>
              <a:rPr lang="en-US" altLang="zh-CN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2100" b="1" dirty="0" smtClean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日本东京大学</a:t>
            </a:r>
            <a:r>
              <a:rPr lang="zh-CN" altLang="en-US" sz="21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数物连携宇宙研究机构（</a:t>
            </a:r>
            <a:r>
              <a:rPr lang="en-US" altLang="zh-CN" sz="2100" b="1" dirty="0" err="1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Kavli</a:t>
            </a:r>
            <a:r>
              <a:rPr lang="en-US" altLang="zh-CN" sz="21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IPMU</a:t>
            </a:r>
            <a:r>
              <a:rPr lang="zh-CN" altLang="en-US" sz="21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）、</a:t>
            </a:r>
            <a:endParaRPr lang="en-US" altLang="zh-CN" sz="2100" b="1" dirty="0">
              <a:solidFill>
                <a:schemeClr val="accent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189" lvl="1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100" b="1" dirty="0" smtClean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       美国加州大学伯克利分校</a:t>
            </a:r>
            <a:r>
              <a:rPr lang="en-US" altLang="zh-CN" sz="2100" b="1" dirty="0" smtClean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联合聘请</a:t>
            </a:r>
            <a:r>
              <a:rPr lang="zh-CN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博士后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2018</a:t>
            </a:r>
            <a:r>
              <a:rPr lang="zh-CN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              </a:t>
            </a:r>
            <a:r>
              <a:rPr lang="zh-CN" altLang="en-US" sz="2100" b="1" dirty="0" smtClean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费</a:t>
            </a:r>
            <a:r>
              <a:rPr lang="zh-CN" altLang="en-US" sz="21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米</a:t>
            </a:r>
            <a:r>
              <a:rPr lang="zh-CN" altLang="en-US" sz="2100" b="1" dirty="0" smtClean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实验室 </a:t>
            </a:r>
            <a:r>
              <a:rPr lang="zh-CN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中微子物理中心学者（</a:t>
            </a:r>
            <a:r>
              <a:rPr lang="en-US" altLang="zh-CN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NPC Fellow</a:t>
            </a:r>
            <a:r>
              <a:rPr lang="zh-CN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zh-CN" sz="2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2019  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至今</a:t>
            </a:r>
            <a:r>
              <a:rPr lang="zh-CN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     </a:t>
            </a:r>
            <a:r>
              <a:rPr lang="zh-CN" altLang="en-US" sz="2100" b="1" dirty="0" smtClean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上海</a:t>
            </a:r>
            <a:r>
              <a:rPr lang="zh-CN" altLang="en-US" sz="2100" b="1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交通</a:t>
            </a:r>
            <a:r>
              <a:rPr lang="zh-CN" altLang="en-US" sz="2100" b="1" dirty="0" smtClean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大学、李政道研究所 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副教授、李政道学</a:t>
            </a:r>
            <a:r>
              <a:rPr lang="zh-CN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者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027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104775" y="209550"/>
            <a:ext cx="9577137" cy="636587"/>
          </a:xfrm>
          <a:prstGeom prst="rect">
            <a:avLst/>
          </a:prstGeom>
          <a:solidFill>
            <a:srgbClr val="014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22300" algn="l"/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宇称不守恒 </a:t>
            </a:r>
            <a: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vs 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初始条件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10896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20</a:t>
            </a:fld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274112" y="1514816"/>
            <a:ext cx="5121063" cy="4302297"/>
            <a:chOff x="4433096" y="1037220"/>
            <a:chExt cx="4341029" cy="3063191"/>
          </a:xfrm>
        </p:grpSpPr>
        <p:sp>
          <p:nvSpPr>
            <p:cNvPr id="15" name="TextBox 14"/>
            <p:cNvSpPr txBox="1"/>
            <p:nvPr/>
          </p:nvSpPr>
          <p:spPr>
            <a:xfrm>
              <a:off x="5806921" y="1037220"/>
              <a:ext cx="19796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80008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宇称不守恒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627825" y="3638746"/>
                  <a:ext cx="2494064" cy="461665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n cap="rnd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400" b="1" dirty="0" smtClean="0">
                      <a:solidFill>
                        <a:srgbClr val="800080"/>
                      </a:solidFill>
                    </a:rPr>
                    <a:t>标准模型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rgbClr val="80008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rgbClr val="800080"/>
                              </a:solidFill>
                              <a:latin typeface="Cambria Math"/>
                            </a:rPr>
                            <m:t>𝒎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rgbClr val="800080"/>
                              </a:solidFill>
                              <a:latin typeface="Cambria Math"/>
                            </a:rPr>
                            <m:t>𝝂</m:t>
                          </m:r>
                        </m:sub>
                      </m:sSub>
                      <m:r>
                        <a:rPr lang="en-US" altLang="zh-CN" sz="2400" b="1" i="1" smtClean="0">
                          <a:solidFill>
                            <a:srgbClr val="800080"/>
                          </a:solidFill>
                          <a:latin typeface="Cambria Math"/>
                        </a:rPr>
                        <m:t>=</m:t>
                      </m:r>
                      <m:r>
                        <a:rPr lang="en-US" altLang="zh-CN" sz="2400" b="1" i="1" smtClean="0">
                          <a:solidFill>
                            <a:srgbClr val="800080"/>
                          </a:solidFill>
                          <a:latin typeface="Cambria Math"/>
                        </a:rPr>
                        <m:t>𝟎</m:t>
                      </m:r>
                    </m:oMath>
                  </a14:m>
                  <a:r>
                    <a:rPr lang="zh-CN" altLang="en-US" sz="2400" b="1" dirty="0" smtClean="0">
                      <a:solidFill>
                        <a:srgbClr val="800080"/>
                      </a:solidFill>
                    </a:rPr>
                    <a:t> </a:t>
                  </a:r>
                  <a:endParaRPr lang="zh-CN" altLang="en-US" sz="2400" b="1" dirty="0">
                    <a:solidFill>
                      <a:srgbClr val="800080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7825" y="3638746"/>
                  <a:ext cx="2494064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3398" t="-14103" b="-21795"/>
                  </a:stretch>
                </a:blipFill>
                <a:ln cap="rnd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7" name="组合 16"/>
            <p:cNvGrpSpPr/>
            <p:nvPr/>
          </p:nvGrpSpPr>
          <p:grpSpPr>
            <a:xfrm>
              <a:off x="4433096" y="1566156"/>
              <a:ext cx="4341029" cy="1922460"/>
              <a:chOff x="4433096" y="1566156"/>
              <a:chExt cx="4341029" cy="1922460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4433096" y="1566156"/>
                <a:ext cx="4341029" cy="1922460"/>
                <a:chOff x="4433096" y="1707561"/>
                <a:chExt cx="4341029" cy="1922460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4433096" y="1707561"/>
                  <a:ext cx="434102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b="1" dirty="0" smtClean="0">
                      <a:solidFill>
                        <a:srgbClr val="0070C0"/>
                      </a:solidFill>
                    </a:rPr>
                    <a:t>   SU(2)</a:t>
                  </a:r>
                  <a:r>
                    <a:rPr lang="zh-CN" altLang="en-US" sz="2000" b="1" dirty="0" smtClean="0">
                      <a:solidFill>
                        <a:srgbClr val="0070C0"/>
                      </a:solidFill>
                    </a:rPr>
                    <a:t>： 二重态                      单态</a:t>
                  </a:r>
                  <a:endParaRPr lang="zh-CN" altLang="en-US" sz="2000" b="1" dirty="0">
                    <a:solidFill>
                      <a:srgbClr val="0070C0"/>
                    </a:solidFill>
                  </a:endParaRPr>
                </a:p>
              </p:txBody>
            </p:sp>
            <p:grpSp>
              <p:nvGrpSpPr>
                <p:cNvPr id="22" name="组合 21"/>
                <p:cNvGrpSpPr/>
                <p:nvPr/>
              </p:nvGrpSpPr>
              <p:grpSpPr>
                <a:xfrm>
                  <a:off x="5564316" y="2106877"/>
                  <a:ext cx="3107157" cy="1048155"/>
                  <a:chOff x="5554889" y="2446249"/>
                  <a:chExt cx="3107157" cy="1048155"/>
                </a:xfrm>
              </p:grpSpPr>
              <p:pic>
                <p:nvPicPr>
                  <p:cNvPr id="31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54889" y="2446249"/>
                    <a:ext cx="841700" cy="1048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2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23821" y="3009512"/>
                    <a:ext cx="523875" cy="4667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3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16264" y="3017461"/>
                    <a:ext cx="978045" cy="4327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7708665" y="2531093"/>
                    <a:ext cx="42666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2800" b="1" dirty="0"/>
                      <a:t>？</a:t>
                    </a:r>
                  </a:p>
                </p:txBody>
              </p:sp>
              <p:pic>
                <p:nvPicPr>
                  <p:cNvPr id="35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147696" y="3065321"/>
                    <a:ext cx="485775" cy="4095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6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147696" y="2491078"/>
                    <a:ext cx="514350" cy="447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7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01935" y="2597947"/>
                    <a:ext cx="582983" cy="3633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23" name="组合 22"/>
                <p:cNvGrpSpPr/>
                <p:nvPr/>
              </p:nvGrpSpPr>
              <p:grpSpPr>
                <a:xfrm>
                  <a:off x="5635806" y="3202564"/>
                  <a:ext cx="2588854" cy="427457"/>
                  <a:chOff x="5620878" y="2077761"/>
                  <a:chExt cx="2588854" cy="427457"/>
                </a:xfrm>
              </p:grpSpPr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5620878" y="2107671"/>
                    <a:ext cx="64794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1800" b="1" dirty="0"/>
                      <a:t>左手</a:t>
                    </a:r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7561784" y="2100489"/>
                    <a:ext cx="64794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1800" b="1" dirty="0" smtClean="0"/>
                      <a:t>右手</a:t>
                    </a:r>
                    <a:endParaRPr lang="zh-CN" altLang="en-US" sz="1800" b="1" dirty="0"/>
                  </a:p>
                </p:txBody>
              </p:sp>
              <p:grpSp>
                <p:nvGrpSpPr>
                  <p:cNvPr id="26" name="组合 25"/>
                  <p:cNvGrpSpPr/>
                  <p:nvPr/>
                </p:nvGrpSpPr>
                <p:grpSpPr>
                  <a:xfrm>
                    <a:off x="6659912" y="2077761"/>
                    <a:ext cx="823813" cy="427457"/>
                    <a:chOff x="6659912" y="2077761"/>
                    <a:chExt cx="823813" cy="427457"/>
                  </a:xfrm>
                </p:grpSpPr>
                <p:sp>
                  <p:nvSpPr>
                    <p:cNvPr id="29" name="椭圆 28"/>
                    <p:cNvSpPr/>
                    <p:nvPr/>
                  </p:nvSpPr>
                  <p:spPr>
                    <a:xfrm>
                      <a:off x="6659912" y="2077761"/>
                      <a:ext cx="664715" cy="394463"/>
                    </a:xfrm>
                    <a:prstGeom prst="ellipse">
                      <a:avLst/>
                    </a:prstGeom>
                    <a:solidFill>
                      <a:schemeClr val="accent1">
                        <a:alpha val="37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6715317" y="2135886"/>
                      <a:ext cx="76840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zh-CN" altLang="en-US" sz="1800" b="1" dirty="0" smtClean="0">
                          <a:solidFill>
                            <a:srgbClr val="C00000"/>
                          </a:solidFill>
                        </a:rPr>
                        <a:t>质量</a:t>
                      </a:r>
                      <a:endParaRPr lang="zh-CN" altLang="en-US" sz="1800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p:grpSp>
              <p:cxnSp>
                <p:nvCxnSpPr>
                  <p:cNvPr id="27" name="直接连接符 26"/>
                  <p:cNvCxnSpPr/>
                  <p:nvPr/>
                </p:nvCxnSpPr>
                <p:spPr>
                  <a:xfrm>
                    <a:off x="6257298" y="2294582"/>
                    <a:ext cx="400371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接连接符 27"/>
                  <p:cNvCxnSpPr/>
                  <p:nvPr/>
                </p:nvCxnSpPr>
                <p:spPr>
                  <a:xfrm>
                    <a:off x="7314380" y="2294582"/>
                    <a:ext cx="318868" cy="0"/>
                  </a:xfrm>
                  <a:prstGeom prst="line">
                    <a:avLst/>
                  </a:prstGeom>
                  <a:ln w="222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4611424" y="2117170"/>
                    <a:ext cx="1054109" cy="3000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dirty="0" smtClean="0"/>
                      <a:t>中微子</a:t>
                    </a:r>
                    <a14:m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/>
                          </a:rPr>
                          <m:t>𝜈</m:t>
                        </m:r>
                      </m:oMath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11424" y="2117170"/>
                    <a:ext cx="1054109" cy="300082"/>
                  </a:xfrm>
                  <a:prstGeom prst="rect">
                    <a:avLst/>
                  </a:prstGeom>
                  <a:blipFill rotWithShape="1">
                    <a:blip r:embed="rId14"/>
                    <a:stretch>
                      <a:fillRect l="-1734" t="-6122" b="-1632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TextBox 19"/>
              <p:cNvSpPr txBox="1"/>
              <p:nvPr/>
            </p:nvSpPr>
            <p:spPr>
              <a:xfrm>
                <a:off x="4604477" y="2589552"/>
                <a:ext cx="94518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/>
                  <a:t>带电轻子</a:t>
                </a:r>
                <a:endParaRPr lang="zh-CN" altLang="en-US" dirty="0"/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5884315" y="1602816"/>
            <a:ext cx="5876910" cy="1298736"/>
            <a:chOff x="5705475" y="3343888"/>
            <a:chExt cx="5876910" cy="1298736"/>
          </a:xfrm>
        </p:grpSpPr>
        <p:sp>
          <p:nvSpPr>
            <p:cNvPr id="44" name="TextBox 43"/>
            <p:cNvSpPr txBox="1"/>
            <p:nvPr/>
          </p:nvSpPr>
          <p:spPr>
            <a:xfrm>
              <a:off x="5705475" y="3343888"/>
              <a:ext cx="19907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dirty="0" smtClean="0"/>
                <a:t> </a:t>
              </a:r>
              <a:r>
                <a:rPr lang="zh-CN" altLang="en-US" sz="2400" b="1" dirty="0" smtClean="0">
                  <a:solidFill>
                    <a:srgbClr val="C00000"/>
                  </a:solidFill>
                </a:rPr>
                <a:t>初始条件：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3394897"/>
              <a:ext cx="18288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9" name="Picture 5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075" y="3975623"/>
              <a:ext cx="5267310" cy="667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组合 39"/>
          <p:cNvGrpSpPr/>
          <p:nvPr/>
        </p:nvGrpSpPr>
        <p:grpSpPr>
          <a:xfrm>
            <a:off x="5779540" y="3512047"/>
            <a:ext cx="5524500" cy="1782353"/>
            <a:chOff x="5686425" y="4686769"/>
            <a:chExt cx="5524500" cy="1782353"/>
          </a:xfrm>
        </p:grpSpPr>
        <p:sp>
          <p:nvSpPr>
            <p:cNvPr id="47" name="TextBox 46"/>
            <p:cNvSpPr txBox="1"/>
            <p:nvPr/>
          </p:nvSpPr>
          <p:spPr>
            <a:xfrm>
              <a:off x="5686425" y="4686769"/>
              <a:ext cx="3228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dirty="0" smtClean="0"/>
                <a:t> </a:t>
              </a:r>
              <a:r>
                <a:rPr lang="zh-CN" altLang="en-US" sz="2400" b="1" dirty="0" smtClean="0">
                  <a:solidFill>
                    <a:srgbClr val="C00000"/>
                  </a:solidFill>
                </a:rPr>
                <a:t>手征振荡：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pic>
          <p:nvPicPr>
            <p:cNvPr id="21510" name="Picture 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725" y="5139285"/>
              <a:ext cx="5029200" cy="1329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TextBox 40"/>
          <p:cNvSpPr txBox="1"/>
          <p:nvPr/>
        </p:nvSpPr>
        <p:spPr>
          <a:xfrm>
            <a:off x="6131965" y="5982360"/>
            <a:ext cx="4910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左右手</a:t>
            </a:r>
            <a:r>
              <a:rPr lang="zh-CN" altLang="en-US" sz="2400" b="1" dirty="0" smtClean="0"/>
              <a:t>之间的振荡，单一味道即可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8654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4207341"/>
            <a:ext cx="6627813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104775" y="209550"/>
            <a:ext cx="9577137" cy="636587"/>
          </a:xfrm>
          <a:prstGeom prst="rect">
            <a:avLst/>
          </a:prstGeom>
          <a:solidFill>
            <a:srgbClr val="014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622300"/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手征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振荡 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宇宙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遗迹中微子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10896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666875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7175" y="1062943"/>
            <a:ext cx="437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 smtClean="0"/>
              <a:t> 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宇宙膨胀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vs 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中微子演化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1650" y="2419350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哈勃常数</a:t>
            </a:r>
            <a:endParaRPr lang="zh-CN" altLang="en-US" dirty="0"/>
          </a:p>
        </p:txBody>
      </p:sp>
      <p:sp>
        <p:nvSpPr>
          <p:cNvPr id="9" name="下箭头 8"/>
          <p:cNvSpPr/>
          <p:nvPr/>
        </p:nvSpPr>
        <p:spPr>
          <a:xfrm>
            <a:off x="2247901" y="2085975"/>
            <a:ext cx="161924" cy="285750"/>
          </a:xfrm>
          <a:prstGeom prst="downArrow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3919537"/>
            <a:ext cx="236140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600" y="3076575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14549F"/>
                </a:solidFill>
              </a:rPr>
              <a:t>哈密顿矩阵</a:t>
            </a:r>
            <a:endParaRPr lang="zh-CN" altLang="en-US" b="1" dirty="0">
              <a:solidFill>
                <a:srgbClr val="14549F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190625" y="2943225"/>
            <a:ext cx="2419350" cy="842962"/>
            <a:chOff x="1190625" y="3081337"/>
            <a:chExt cx="2266950" cy="704850"/>
          </a:xfrm>
        </p:grpSpPr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625" y="3267075"/>
              <a:ext cx="542925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4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081337"/>
              <a:ext cx="1628775" cy="70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TextBox 40"/>
          <p:cNvSpPr txBox="1"/>
          <p:nvPr/>
        </p:nvSpPr>
        <p:spPr>
          <a:xfrm>
            <a:off x="228600" y="402091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14549F"/>
                </a:solidFill>
              </a:rPr>
              <a:t>密度</a:t>
            </a:r>
            <a:endParaRPr lang="en-US" altLang="zh-CN" b="1" dirty="0" smtClean="0">
              <a:solidFill>
                <a:srgbClr val="14549F"/>
              </a:solidFill>
            </a:endParaRPr>
          </a:p>
          <a:p>
            <a:pPr algn="ctr"/>
            <a:r>
              <a:rPr lang="zh-CN" altLang="en-US" b="1" dirty="0" smtClean="0">
                <a:solidFill>
                  <a:srgbClr val="14549F"/>
                </a:solidFill>
              </a:rPr>
              <a:t>矩阵</a:t>
            </a:r>
            <a:endParaRPr lang="zh-CN" altLang="en-US" b="1" dirty="0">
              <a:solidFill>
                <a:srgbClr val="14549F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00113" y="5100304"/>
            <a:ext cx="2409825" cy="1376088"/>
            <a:chOff x="4767263" y="3214688"/>
            <a:chExt cx="2657475" cy="1607146"/>
          </a:xfrm>
        </p:grpSpPr>
        <p:pic>
          <p:nvPicPr>
            <p:cNvPr id="22535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7263" y="3214688"/>
              <a:ext cx="2657475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632" y="3811901"/>
              <a:ext cx="22098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组合 11"/>
            <p:cNvGrpSpPr/>
            <p:nvPr/>
          </p:nvGrpSpPr>
          <p:grpSpPr>
            <a:xfrm>
              <a:off x="4865864" y="4317009"/>
              <a:ext cx="1981203" cy="504825"/>
              <a:chOff x="4865864" y="4317009"/>
              <a:chExt cx="1981203" cy="504825"/>
            </a:xfrm>
          </p:grpSpPr>
          <p:pic>
            <p:nvPicPr>
              <p:cNvPr id="22537" name="Picture 9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5864" y="4374158"/>
                <a:ext cx="857250" cy="409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38" name="Picture 1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2641" y="4317009"/>
                <a:ext cx="1114426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254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519" y="1043893"/>
            <a:ext cx="4608116" cy="309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椭圆 51"/>
          <p:cNvSpPr/>
          <p:nvPr/>
        </p:nvSpPr>
        <p:spPr>
          <a:xfrm>
            <a:off x="6828631" y="4878777"/>
            <a:ext cx="1677194" cy="893798"/>
          </a:xfrm>
          <a:prstGeom prst="ellipse">
            <a:avLst/>
          </a:prstGeom>
          <a:solidFill>
            <a:srgbClr val="C00000">
              <a:alpha val="0"/>
            </a:srgb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10646966" y="5116902"/>
            <a:ext cx="499790" cy="446899"/>
          </a:xfrm>
          <a:prstGeom prst="ellipse">
            <a:avLst/>
          </a:prstGeom>
          <a:solidFill>
            <a:srgbClr val="C00000">
              <a:alpha val="0"/>
            </a:srgb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9884944" y="1563044"/>
            <a:ext cx="1993677" cy="664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C00000"/>
                </a:solidFill>
              </a:rPr>
              <a:t>手征振荡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056535" y="2922686"/>
            <a:ext cx="1680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C00000"/>
                </a:solidFill>
              </a:rPr>
              <a:t>事例数</a:t>
            </a:r>
            <a:endParaRPr lang="en-US" altLang="zh-CN" sz="2800" b="1" dirty="0" smtClean="0">
              <a:solidFill>
                <a:srgbClr val="C00000"/>
              </a:solidFill>
            </a:endParaRPr>
          </a:p>
          <a:p>
            <a:pPr algn="ctr"/>
            <a:r>
              <a:rPr lang="zh-CN" altLang="en-US" sz="2800" b="1" dirty="0" smtClean="0">
                <a:solidFill>
                  <a:srgbClr val="C00000"/>
                </a:solidFill>
              </a:rPr>
              <a:t>降低一半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39" name="下箭头 38"/>
          <p:cNvSpPr/>
          <p:nvPr/>
        </p:nvSpPr>
        <p:spPr>
          <a:xfrm>
            <a:off x="10646966" y="2295525"/>
            <a:ext cx="395015" cy="4931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2006548" y="3964453"/>
            <a:ext cx="727127" cy="417731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2733675" y="4344084"/>
            <a:ext cx="727127" cy="408891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圆角矩形 39"/>
          <p:cNvSpPr/>
          <p:nvPr/>
        </p:nvSpPr>
        <p:spPr>
          <a:xfrm>
            <a:off x="838200" y="5057511"/>
            <a:ext cx="2533649" cy="1467135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69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38" grpId="0"/>
      <p:bldP spid="55" grpId="0"/>
      <p:bldP spid="39" grpId="0" animBg="1"/>
      <p:bldP spid="29" grpId="0" animBg="1"/>
      <p:bldP spid="30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104775" y="209550"/>
            <a:ext cx="9577137" cy="636587"/>
          </a:xfrm>
          <a:prstGeom prst="rect">
            <a:avLst/>
          </a:prstGeom>
          <a:solidFill>
            <a:srgbClr val="014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22300" algn="l"/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主要研究方向：中微子</a:t>
            </a:r>
            <a: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暗物质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10896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22</a:t>
            </a:fld>
            <a:endParaRPr lang="zh-CN" altLang="en-US"/>
          </a:p>
        </p:txBody>
      </p:sp>
      <p:grpSp>
        <p:nvGrpSpPr>
          <p:cNvPr id="6" name="组合 14"/>
          <p:cNvGrpSpPr>
            <a:grpSpLocks/>
          </p:cNvGrpSpPr>
          <p:nvPr/>
        </p:nvGrpSpPr>
        <p:grpSpPr bwMode="auto">
          <a:xfrm>
            <a:off x="9681912" y="1681411"/>
            <a:ext cx="890838" cy="2231086"/>
            <a:chOff x="8389457" y="3110914"/>
            <a:chExt cx="464228" cy="1523748"/>
          </a:xfrm>
        </p:grpSpPr>
        <p:sp>
          <p:nvSpPr>
            <p:cNvPr id="21" name="TextBox 20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8409333" y="3110914"/>
              <a:ext cx="444352" cy="523220"/>
            </a:xfrm>
            <a:prstGeom prst="rect">
              <a:avLst/>
            </a:prstGeom>
            <a:blipFill rotWithShape="1">
              <a:blip r:embed="rId3"/>
              <a:stretch>
                <a:fillRect r="-4110"/>
              </a:stretch>
            </a:blipFill>
          </p:spPr>
          <p:txBody>
            <a:bodyPr/>
            <a:lstStyle/>
            <a:p>
              <a:pPr eaLnBrk="1" hangingPunct="1">
                <a:defRPr/>
              </a:pPr>
              <a:r>
                <a:rPr lang="zh-CN" altLang="en-US">
                  <a:noFill/>
                  <a:ea typeface="宋体" pitchFamily="2" charset="-122"/>
                </a:rPr>
                <a:t> </a:t>
              </a:r>
            </a:p>
          </p:txBody>
        </p:sp>
        <p:sp>
          <p:nvSpPr>
            <p:cNvPr id="22" name="TextBox 2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8389457" y="4111442"/>
              <a:ext cx="444352" cy="523220"/>
            </a:xfrm>
            <a:prstGeom prst="rect">
              <a:avLst/>
            </a:prstGeom>
            <a:blipFill rotWithShape="1">
              <a:blip r:embed="rId4"/>
              <a:stretch>
                <a:fillRect r="-4110"/>
              </a:stretch>
            </a:blipFill>
          </p:spPr>
          <p:txBody>
            <a:bodyPr/>
            <a:lstStyle/>
            <a:p>
              <a:pPr eaLnBrk="1" hangingPunct="1">
                <a:defRPr/>
              </a:pPr>
              <a:r>
                <a:rPr lang="zh-CN" altLang="en-US">
                  <a:noFill/>
                  <a:ea typeface="宋体" pitchFamily="2" charset="-122"/>
                </a:rPr>
                <a:t> 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191060" y="995501"/>
            <a:ext cx="6637903" cy="3979493"/>
            <a:chOff x="3191060" y="995501"/>
            <a:chExt cx="6637903" cy="3979493"/>
          </a:xfrm>
        </p:grpSpPr>
        <p:grpSp>
          <p:nvGrpSpPr>
            <p:cNvPr id="8" name="组合 22"/>
            <p:cNvGrpSpPr>
              <a:grpSpLocks/>
            </p:cNvGrpSpPr>
            <p:nvPr/>
          </p:nvGrpSpPr>
          <p:grpSpPr bwMode="auto">
            <a:xfrm>
              <a:off x="3191060" y="995501"/>
              <a:ext cx="6457164" cy="3681898"/>
              <a:chOff x="5011737" y="2482075"/>
              <a:chExt cx="3099428" cy="2516038"/>
            </a:xfrm>
          </p:grpSpPr>
          <p:grpSp>
            <p:nvGrpSpPr>
              <p:cNvPr id="11" name="组合 17"/>
              <p:cNvGrpSpPr>
                <a:grpSpLocks/>
              </p:cNvGrpSpPr>
              <p:nvPr/>
            </p:nvGrpSpPr>
            <p:grpSpPr bwMode="auto">
              <a:xfrm>
                <a:off x="5011737" y="2482075"/>
                <a:ext cx="2237208" cy="2516038"/>
                <a:chOff x="5409297" y="2482075"/>
                <a:chExt cx="2237208" cy="2516038"/>
              </a:xfrm>
            </p:grpSpPr>
            <p:pic>
              <p:nvPicPr>
                <p:cNvPr id="15" name="Picture 3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41088" y="3127089"/>
                  <a:ext cx="212255" cy="12593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6" name="组合 9"/>
                <p:cNvGrpSpPr>
                  <a:grpSpLocks/>
                </p:cNvGrpSpPr>
                <p:nvPr/>
              </p:nvGrpSpPr>
              <p:grpSpPr bwMode="auto">
                <a:xfrm>
                  <a:off x="5409297" y="2482075"/>
                  <a:ext cx="2237208" cy="2516038"/>
                  <a:chOff x="5409297" y="2482075"/>
                  <a:chExt cx="2237208" cy="2516038"/>
                </a:xfrm>
              </p:grpSpPr>
              <p:pic>
                <p:nvPicPr>
                  <p:cNvPr id="17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62445" y="2871050"/>
                    <a:ext cx="1684060" cy="169970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8" name="Text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178404" y="4598505"/>
                    <a:ext cx="1401835" cy="399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zh-CN" altLang="en-US" b="1" dirty="0"/>
                      <a:t>对撞机探测</a:t>
                    </a:r>
                  </a:p>
                </p:txBody>
              </p:sp>
              <p:sp>
                <p:nvSpPr>
                  <p:cNvPr id="19" name="TextBox 6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4871707" y="3632134"/>
                    <a:ext cx="1355871" cy="2806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zh-CN" altLang="en-US" b="1" dirty="0"/>
                      <a:t>直接探测</a:t>
                    </a:r>
                  </a:p>
                </p:txBody>
              </p:sp>
              <p:sp>
                <p:nvSpPr>
                  <p:cNvPr id="20" name="Text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53567" y="2482075"/>
                    <a:ext cx="1123319" cy="399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zh-CN" altLang="en-US" b="1" dirty="0"/>
                      <a:t>间接探测</a:t>
                    </a:r>
                  </a:p>
                </p:txBody>
              </p:sp>
            </p:grpSp>
          </p:grpSp>
          <p:grpSp>
            <p:nvGrpSpPr>
              <p:cNvPr id="12" name="组合 10"/>
              <p:cNvGrpSpPr>
                <a:grpSpLocks/>
              </p:cNvGrpSpPr>
              <p:nvPr/>
            </p:nvGrpSpPr>
            <p:grpSpPr bwMode="auto">
              <a:xfrm>
                <a:off x="7182679" y="3072020"/>
                <a:ext cx="928486" cy="1343356"/>
                <a:chOff x="7580239" y="3072020"/>
                <a:chExt cx="928486" cy="1343356"/>
              </a:xfrm>
            </p:grpSpPr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0239" y="3072020"/>
                  <a:ext cx="895354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5442" t="-8197" r="-13605" b="-24590"/>
                  </a:stretch>
                </a:blipFill>
              </p:spPr>
              <p:txBody>
                <a:bodyPr/>
                <a:lstStyle/>
                <a:p>
                  <a:pPr eaLnBrk="1" hangingPunct="1">
                    <a:defRPr/>
                  </a:pPr>
                  <a:r>
                    <a:rPr lang="zh-CN" altLang="en-US">
                      <a:noFill/>
                      <a:ea typeface="宋体" pitchFamily="2" charset="-122"/>
                    </a:rPr>
                    <a:t> </a:t>
                  </a:r>
                </a:p>
              </p:txBody>
            </p:sp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0239" y="4046044"/>
                  <a:ext cx="928486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1307" t="-8333" r="-12418" b="-26667"/>
                  </a:stretch>
                </a:blipFill>
              </p:spPr>
              <p:txBody>
                <a:bodyPr/>
                <a:lstStyle/>
                <a:p>
                  <a:pPr eaLnBrk="1" hangingPunct="1">
                    <a:defRPr/>
                  </a:pPr>
                  <a:r>
                    <a:rPr lang="zh-CN" altLang="en-US">
                      <a:noFill/>
                      <a:ea typeface="宋体" pitchFamily="2" charset="-122"/>
                    </a:rPr>
                    <a:t> </a:t>
                  </a:r>
                </a:p>
              </p:txBody>
            </p:sp>
          </p:grpSp>
        </p:grpSp>
        <p:sp>
          <p:nvSpPr>
            <p:cNvPr id="9" name="TextBox 18"/>
            <p:cNvSpPr txBox="1">
              <a:spLocks noChangeArrowheads="1"/>
            </p:cNvSpPr>
            <p:nvPr/>
          </p:nvSpPr>
          <p:spPr bwMode="auto">
            <a:xfrm>
              <a:off x="7880500" y="4390220"/>
              <a:ext cx="1948463" cy="58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C00000"/>
                  </a:solidFill>
                </a:rPr>
                <a:t>带电粒子</a:t>
              </a:r>
            </a:p>
          </p:txBody>
        </p:sp>
        <p:sp>
          <p:nvSpPr>
            <p:cNvPr id="10" name="下箭头 9"/>
            <p:cNvSpPr/>
            <p:nvPr/>
          </p:nvSpPr>
          <p:spPr bwMode="auto">
            <a:xfrm rot="10800000">
              <a:off x="8571082" y="3923539"/>
              <a:ext cx="480401" cy="36280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69926" y="4478338"/>
            <a:ext cx="275637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zh-CN" sz="30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๏ </a:t>
            </a:r>
            <a:r>
              <a:rPr lang="zh-CN" altLang="en-US" sz="30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ordia New" pitchFamily="34" charset="-34"/>
              </a:rPr>
              <a:t>中微子探针</a:t>
            </a:r>
            <a:endParaRPr lang="en-US" altLang="zh-CN" sz="30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ordia New" pitchFamily="34" charset="-34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125538" y="6081713"/>
            <a:ext cx="6392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2857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lvl="1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zh-CN" altLang="en-US" sz="2400" b="1">
                <a:solidFill>
                  <a:srgbClr val="0070C0"/>
                </a:solidFill>
                <a:latin typeface="宋体" charset="-122"/>
              </a:rPr>
              <a:t>中微子可以提供探测暗物质的第四种探针</a:t>
            </a:r>
            <a:r>
              <a:rPr lang="en-US" altLang="zh-CN" sz="2400" b="1">
                <a:solidFill>
                  <a:srgbClr val="0070C0"/>
                </a:solidFill>
                <a:latin typeface="宋体" charset="-122"/>
              </a:rPr>
              <a:t>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14425" y="5148263"/>
            <a:ext cx="582771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 eaLnBrk="1" hangingPunct="1">
              <a:defRPr/>
            </a:pPr>
            <a:r>
              <a:rPr lang="zh-CN" altLang="en-US" sz="2400" b="1" dirty="0">
                <a:latin typeface="宋体" panose="02010600030101010101" pitchFamily="2" charset="-122"/>
                <a:ea typeface="宋体" pitchFamily="2" charset="-122"/>
              </a:rPr>
              <a:t>直接探测</a:t>
            </a:r>
            <a:r>
              <a:rPr lang="zh-CN" altLang="en-US" sz="2400" dirty="0">
                <a:latin typeface="宋体" panose="02010600030101010101" pitchFamily="2" charset="-122"/>
                <a:ea typeface="宋体" pitchFamily="2" charset="-122"/>
              </a:rPr>
              <a:t>、</a:t>
            </a:r>
            <a:r>
              <a:rPr lang="zh-CN" altLang="en-US" sz="2400" b="1" dirty="0">
                <a:latin typeface="宋体" panose="02010600030101010101" pitchFamily="2" charset="-122"/>
                <a:ea typeface="宋体" pitchFamily="2" charset="-122"/>
              </a:rPr>
              <a:t>间接探测</a:t>
            </a:r>
            <a:r>
              <a:rPr lang="zh-CN" altLang="en-US" sz="2400" dirty="0">
                <a:latin typeface="宋体" panose="02010600030101010101" pitchFamily="2" charset="-122"/>
                <a:ea typeface="宋体" pitchFamily="2" charset="-122"/>
              </a:rPr>
              <a:t>、</a:t>
            </a:r>
            <a:r>
              <a:rPr lang="zh-CN" altLang="en-US" sz="2400" b="1" dirty="0">
                <a:latin typeface="宋体" panose="02010600030101010101" pitchFamily="2" charset="-122"/>
                <a:ea typeface="宋体" pitchFamily="2" charset="-122"/>
              </a:rPr>
              <a:t>对撞机探测</a:t>
            </a:r>
            <a:endParaRPr lang="en-US" altLang="zh-CN" sz="2400" b="1" dirty="0">
              <a:latin typeface="宋体" panose="02010600030101010101" pitchFamily="2" charset="-122"/>
              <a:ea typeface="宋体" pitchFamily="2" charset="-122"/>
            </a:endParaRPr>
          </a:p>
          <a:p>
            <a:pPr marL="0" lvl="1" eaLnBrk="1" hangingPunct="1">
              <a:defRPr/>
            </a:pPr>
            <a:r>
              <a:rPr lang="zh-CN" altLang="en-US" sz="2400" dirty="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itchFamily="2" charset="-122"/>
              </a:rPr>
              <a:t>都是考虑和</a:t>
            </a: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itchFamily="2" charset="-122"/>
              </a:rPr>
              <a:t>带电粒子</a:t>
            </a:r>
            <a:r>
              <a:rPr lang="zh-CN" altLang="en-US" sz="2400" dirty="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itchFamily="2" charset="-122"/>
              </a:rPr>
              <a:t>的相互作用</a:t>
            </a:r>
            <a:endParaRPr lang="en-US" altLang="zh-CN" sz="2400" dirty="0">
              <a:solidFill>
                <a:schemeClr val="accent3">
                  <a:lumMod val="50000"/>
                </a:schemeClr>
              </a:solidFill>
              <a:latin typeface="宋体" panose="02010600030101010101" pitchFamily="2" charset="-12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157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BE8F826F-B540-40FB-831C-95E1D95C5D97}"/>
              </a:ext>
            </a:extLst>
          </p:cNvPr>
          <p:cNvSpPr/>
          <p:nvPr/>
        </p:nvSpPr>
        <p:spPr>
          <a:xfrm>
            <a:off x="5277853" y="5277853"/>
            <a:ext cx="6368715" cy="1411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0BBFDBE-6518-4E8B-93D6-8D45B2331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999BDF9A-DEB3-45B3-A58A-AE1F1B98E3FF}"/>
              </a:ext>
            </a:extLst>
          </p:cNvPr>
          <p:cNvSpPr txBox="1"/>
          <p:nvPr/>
        </p:nvSpPr>
        <p:spPr>
          <a:xfrm>
            <a:off x="3810000" y="4426348"/>
            <a:ext cx="7943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</a:t>
            </a:r>
            <a:r>
              <a:rPr lang="zh-CN" altLang="en-US" sz="8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谢各位专家！</a:t>
            </a:r>
            <a:endParaRPr lang="zh-CN" altLang="en-US" sz="8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BD6162E-68B4-44A4-BA3D-4431BBDA1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8" y="144380"/>
            <a:ext cx="2000739" cy="657726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15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104775" y="161925"/>
            <a:ext cx="9577137" cy="636587"/>
          </a:xfrm>
          <a:prstGeom prst="rect">
            <a:avLst/>
          </a:prstGeom>
          <a:solidFill>
            <a:srgbClr val="014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22300" algn="l"/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服务工作：会议组织、科普讲座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5181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009650" y="6029325"/>
            <a:ext cx="626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2019</a:t>
            </a:r>
            <a:r>
              <a:rPr lang="zh-CN" altLang="en-US" dirty="0" smtClean="0"/>
              <a:t>年</a:t>
            </a:r>
            <a:r>
              <a:rPr lang="en-US" altLang="zh-CN" dirty="0" smtClean="0"/>
              <a:t>8</a:t>
            </a:r>
            <a:r>
              <a:rPr lang="zh-CN" altLang="en-US" dirty="0" smtClean="0"/>
              <a:t>月</a:t>
            </a:r>
            <a:r>
              <a:rPr lang="en-US" altLang="zh-CN" dirty="0" smtClean="0"/>
              <a:t>3-5</a:t>
            </a:r>
            <a:r>
              <a:rPr lang="zh-CN" altLang="en-US" dirty="0" smtClean="0"/>
              <a:t>日：</a:t>
            </a:r>
            <a:r>
              <a:rPr lang="zh-CN" altLang="en-US" b="1" dirty="0" smtClean="0">
                <a:solidFill>
                  <a:srgbClr val="7030A0"/>
                </a:solidFill>
              </a:rPr>
              <a:t>第二届李所</a:t>
            </a:r>
            <a:r>
              <a:rPr lang="en-US" altLang="zh-CN" b="1" dirty="0" err="1" smtClean="0">
                <a:solidFill>
                  <a:srgbClr val="7030A0"/>
                </a:solidFill>
              </a:rPr>
              <a:t>TeV</a:t>
            </a:r>
            <a:r>
              <a:rPr lang="zh-CN" altLang="en-US" b="1" dirty="0" smtClean="0">
                <a:solidFill>
                  <a:srgbClr val="7030A0"/>
                </a:solidFill>
              </a:rPr>
              <a:t>能标新物理小型研讨会</a:t>
            </a:r>
            <a:endParaRPr lang="zh-CN" alt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44411"/>
            <a:ext cx="6896100" cy="469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17" y="1007036"/>
            <a:ext cx="3860834" cy="522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28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104775" y="161925"/>
            <a:ext cx="9577137" cy="636587"/>
          </a:xfrm>
          <a:prstGeom prst="rect">
            <a:avLst/>
          </a:prstGeom>
          <a:solidFill>
            <a:srgbClr val="014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22300" algn="l"/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服务工作：会议组织、科普讲座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5181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74" y="903289"/>
            <a:ext cx="4860151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108" y="926734"/>
            <a:ext cx="4601368" cy="23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60" y="3787336"/>
            <a:ext cx="4502007" cy="254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74" y="3810000"/>
            <a:ext cx="4793476" cy="251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3295650"/>
            <a:ext cx="5362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7</a:t>
            </a:r>
            <a:r>
              <a:rPr lang="zh-CN" altLang="en-US" dirty="0" smtClean="0"/>
              <a:t>月</a:t>
            </a:r>
            <a:r>
              <a:rPr lang="en-US" altLang="zh-CN" dirty="0" smtClean="0"/>
              <a:t>6-11</a:t>
            </a:r>
            <a:r>
              <a:rPr lang="zh-CN" altLang="en-US" dirty="0" smtClean="0"/>
              <a:t>日：</a:t>
            </a:r>
            <a:r>
              <a:rPr lang="zh-CN" altLang="en-US" b="1" dirty="0" smtClean="0">
                <a:solidFill>
                  <a:srgbClr val="7030A0"/>
                </a:solidFill>
              </a:rPr>
              <a:t>李政</a:t>
            </a:r>
            <a:r>
              <a:rPr lang="zh-CN" altLang="en-US" b="1" dirty="0">
                <a:solidFill>
                  <a:srgbClr val="7030A0"/>
                </a:solidFill>
              </a:rPr>
              <a:t>道研究所第一届粒子物理暑期学校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96125" y="3324225"/>
            <a:ext cx="408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11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26-28</a:t>
            </a:r>
            <a:r>
              <a:rPr lang="zh-CN" altLang="en-US" dirty="0" smtClean="0"/>
              <a:t>日：</a:t>
            </a:r>
            <a:r>
              <a:rPr lang="en-US" altLang="zh-CN" b="1" dirty="0" smtClean="0">
                <a:solidFill>
                  <a:srgbClr val="7030A0"/>
                </a:solidFill>
              </a:rPr>
              <a:t> </a:t>
            </a:r>
            <a:r>
              <a:rPr lang="en-US" altLang="zh-CN" b="1" dirty="0">
                <a:solidFill>
                  <a:srgbClr val="7030A0"/>
                </a:solidFill>
              </a:rPr>
              <a:t>CEPC</a:t>
            </a:r>
            <a:r>
              <a:rPr lang="zh-CN" altLang="en-US" b="1" dirty="0">
                <a:solidFill>
                  <a:srgbClr val="7030A0"/>
                </a:solidFill>
              </a:rPr>
              <a:t>国际研讨会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4574" y="6347839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12</a:t>
            </a:r>
            <a:r>
              <a:rPr lang="zh-CN" altLang="en-US" dirty="0" smtClean="0"/>
              <a:t>月</a:t>
            </a:r>
            <a:r>
              <a:rPr lang="en-US" altLang="zh-CN" dirty="0" smtClean="0"/>
              <a:t>1-2</a:t>
            </a:r>
            <a:r>
              <a:rPr lang="zh-CN" altLang="en-US" dirty="0" smtClean="0"/>
              <a:t>日：</a:t>
            </a:r>
            <a:r>
              <a:rPr lang="zh-CN" altLang="en-US" b="1" dirty="0">
                <a:solidFill>
                  <a:srgbClr val="7030A0"/>
                </a:solidFill>
              </a:rPr>
              <a:t>深地液氙暗物质、中微子探测研讨会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15075" y="6372225"/>
            <a:ext cx="508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5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26</a:t>
            </a:r>
            <a:r>
              <a:rPr lang="zh-CN" altLang="en-US" dirty="0" smtClean="0"/>
              <a:t>、</a:t>
            </a:r>
            <a:r>
              <a:rPr lang="en-US" altLang="zh-CN" dirty="0" smtClean="0"/>
              <a:t>6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</a:t>
            </a:r>
            <a:r>
              <a:rPr lang="zh-CN" altLang="en-US" dirty="0" smtClean="0"/>
              <a:t>日：</a:t>
            </a:r>
            <a:r>
              <a:rPr lang="zh-CN" altLang="en-US" b="1" dirty="0">
                <a:solidFill>
                  <a:srgbClr val="7030A0"/>
                </a:solidFill>
              </a:rPr>
              <a:t>马约拉纳费米子系列科普讲座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167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104775" y="209550"/>
            <a:ext cx="9577137" cy="636587"/>
          </a:xfrm>
          <a:prstGeom prst="rect">
            <a:avLst/>
          </a:prstGeom>
          <a:solidFill>
            <a:srgbClr val="014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22300" algn="l"/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科研成果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10896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5</a:t>
            </a:fld>
            <a:endParaRPr lang="zh-CN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157507"/>
              </p:ext>
            </p:extLst>
          </p:nvPr>
        </p:nvGraphicFramePr>
        <p:xfrm>
          <a:off x="602832" y="2215707"/>
          <a:ext cx="2178468" cy="4143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3849"/>
                <a:gridCol w="1134619"/>
              </a:tblGrid>
              <a:tr h="48607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/>
                        <a:t>期刊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/>
                        <a:t>文章数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PRL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3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PLB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9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JHEP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9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JCAP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2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PRD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6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NPB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1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CPC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3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/>
                        <a:t>总计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33</a:t>
                      </a:r>
                      <a:r>
                        <a:rPr lang="zh-CN" altLang="en-US" sz="2400" dirty="0" smtClean="0"/>
                        <a:t>篇</a:t>
                      </a:r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4" name="组合 13"/>
          <p:cNvGrpSpPr/>
          <p:nvPr/>
        </p:nvGrpSpPr>
        <p:grpSpPr>
          <a:xfrm>
            <a:off x="3933825" y="1259532"/>
            <a:ext cx="7524750" cy="3820726"/>
            <a:chOff x="771525" y="981075"/>
            <a:chExt cx="7524750" cy="3820726"/>
          </a:xfrm>
        </p:grpSpPr>
        <p:sp>
          <p:nvSpPr>
            <p:cNvPr id="5" name="TextBox 4"/>
            <p:cNvSpPr txBox="1"/>
            <p:nvPr/>
          </p:nvSpPr>
          <p:spPr>
            <a:xfrm>
              <a:off x="771525" y="981075"/>
              <a:ext cx="52292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 sz="2400" b="1" dirty="0" smtClean="0"/>
                <a:t> </a:t>
              </a:r>
              <a:r>
                <a:rPr lang="zh-CN" altLang="en-US" sz="2800" b="1" dirty="0" smtClean="0">
                  <a:solidFill>
                    <a:srgbClr val="C00000"/>
                  </a:solidFill>
                </a:rPr>
                <a:t>科研论文</a:t>
              </a:r>
              <a:r>
                <a:rPr lang="en-US" altLang="zh-CN" sz="2800" b="1" dirty="0" smtClean="0">
                  <a:solidFill>
                    <a:srgbClr val="C00000"/>
                  </a:solidFill>
                </a:rPr>
                <a:t>7</a:t>
              </a:r>
              <a:r>
                <a:rPr lang="zh-CN" altLang="en-US" sz="2800" b="1" dirty="0" smtClean="0">
                  <a:solidFill>
                    <a:srgbClr val="C00000"/>
                  </a:solidFill>
                </a:rPr>
                <a:t>篇</a:t>
              </a:r>
              <a:r>
                <a:rPr lang="zh-CN" altLang="en-US" sz="2400" b="1" dirty="0" smtClean="0">
                  <a:solidFill>
                    <a:srgbClr val="C00000"/>
                  </a:solidFill>
                </a:rPr>
                <a:t> </a:t>
              </a:r>
              <a:r>
                <a:rPr lang="en-US" altLang="zh-CN" dirty="0" smtClean="0"/>
                <a:t>+ </a:t>
              </a:r>
              <a:r>
                <a:rPr lang="en-US" altLang="zh-CN" sz="2400" dirty="0" smtClean="0"/>
                <a:t>1</a:t>
              </a:r>
              <a:r>
                <a:rPr lang="zh-CN" altLang="en-US" sz="2400" dirty="0" smtClean="0"/>
                <a:t>篇在审稿中</a:t>
              </a:r>
              <a:endParaRPr lang="zh-CN" alt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47775" y="1442740"/>
              <a:ext cx="7048500" cy="3359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+mj-lt"/>
                <a:buAutoNum type="alphaLcParenR"/>
              </a:pPr>
              <a:r>
                <a:rPr lang="zh-CN" altLang="en-US" sz="2400" dirty="0" smtClean="0"/>
                <a:t> </a:t>
              </a:r>
              <a:r>
                <a:rPr lang="zh-CN" altLang="en-US" sz="2400" b="1" dirty="0" smtClean="0">
                  <a:solidFill>
                    <a:srgbClr val="14549F"/>
                  </a:solidFill>
                </a:rPr>
                <a:t>宇宙线加速暗物质</a:t>
              </a:r>
              <a:r>
                <a:rPr lang="zh-CN" altLang="en-US" sz="2400" dirty="0" smtClean="0"/>
                <a:t>的</a:t>
              </a:r>
              <a:r>
                <a:rPr lang="zh-CN" altLang="en-US" sz="2400" b="1" dirty="0">
                  <a:solidFill>
                    <a:srgbClr val="14549F"/>
                  </a:solidFill>
                </a:rPr>
                <a:t>恒星日调制</a:t>
              </a:r>
              <a:r>
                <a:rPr lang="zh-CN" altLang="en-US" sz="2400" b="1" dirty="0" smtClean="0">
                  <a:solidFill>
                    <a:srgbClr val="14549F"/>
                  </a:solidFill>
                </a:rPr>
                <a:t>信号</a:t>
              </a:r>
              <a:endParaRPr lang="en-US" altLang="zh-CN" sz="2400" b="1" dirty="0" smtClean="0">
                <a:solidFill>
                  <a:srgbClr val="14549F"/>
                </a:solidFill>
              </a:endParaRPr>
            </a:p>
            <a:p>
              <a:pPr marL="342900" indent="-342900">
                <a:lnSpc>
                  <a:spcPct val="150000"/>
                </a:lnSpc>
                <a:buFont typeface="+mj-lt"/>
                <a:buAutoNum type="alphaLcParenR"/>
              </a:pPr>
              <a:r>
                <a:rPr lang="zh-CN" altLang="en-US" sz="2400" dirty="0" smtClean="0"/>
                <a:t> </a:t>
              </a:r>
              <a:r>
                <a:rPr lang="zh-CN" altLang="en-US" sz="2400" b="1" dirty="0">
                  <a:solidFill>
                    <a:srgbClr val="14549F"/>
                  </a:solidFill>
                </a:rPr>
                <a:t>超新星轴子望远镜</a:t>
              </a:r>
              <a:r>
                <a:rPr lang="zh-CN" altLang="en-US" sz="2400" dirty="0" smtClean="0"/>
                <a:t> </a:t>
              </a:r>
              <a:r>
                <a:rPr lang="en-US" altLang="zh-CN" sz="2400" dirty="0" smtClean="0"/>
                <a:t>+ </a:t>
              </a:r>
              <a:r>
                <a:rPr lang="en-US" altLang="zh-CN" sz="2400" b="1" dirty="0" smtClean="0"/>
                <a:t>JUNO</a:t>
              </a:r>
              <a:r>
                <a:rPr lang="zh-CN" altLang="en-US" sz="2400" b="1" dirty="0" smtClean="0"/>
                <a:t>超新星预警</a:t>
              </a:r>
              <a:endParaRPr lang="en-US" altLang="zh-CN" sz="2400" b="1" dirty="0" smtClean="0"/>
            </a:p>
            <a:p>
              <a:pPr marL="342900" indent="-342900">
                <a:lnSpc>
                  <a:spcPct val="150000"/>
                </a:lnSpc>
                <a:buFont typeface="+mj-lt"/>
                <a:buAutoNum type="alphaLcParenR"/>
              </a:pPr>
              <a:r>
                <a:rPr lang="zh-CN" altLang="en-US" sz="2400" dirty="0" smtClean="0"/>
                <a:t> </a:t>
              </a:r>
              <a:r>
                <a:rPr lang="zh-CN" altLang="en-US" sz="2400" b="1" dirty="0">
                  <a:solidFill>
                    <a:srgbClr val="14549F"/>
                  </a:solidFill>
                </a:rPr>
                <a:t>中微子手征振荡</a:t>
              </a:r>
              <a:endParaRPr lang="en-US" altLang="zh-CN" sz="2400" b="1" dirty="0">
                <a:solidFill>
                  <a:srgbClr val="14549F"/>
                </a:solidFill>
              </a:endParaRPr>
            </a:p>
            <a:p>
              <a:pPr marL="342900" indent="-342900">
                <a:lnSpc>
                  <a:spcPct val="150000"/>
                </a:lnSpc>
                <a:buFont typeface="+mj-lt"/>
                <a:buAutoNum type="alphaLcParenR"/>
              </a:pPr>
              <a:r>
                <a:rPr lang="zh-CN" altLang="en-US" sz="2400" dirty="0" smtClean="0"/>
                <a:t> </a:t>
              </a:r>
              <a:r>
                <a:rPr lang="zh-CN" altLang="en-US" sz="2400" b="1" dirty="0">
                  <a:solidFill>
                    <a:srgbClr val="14549F"/>
                  </a:solidFill>
                </a:rPr>
                <a:t>太阳中微子赝标量</a:t>
              </a:r>
              <a:r>
                <a:rPr lang="zh-CN" altLang="en-US" sz="2400" b="1" dirty="0" smtClean="0">
                  <a:solidFill>
                    <a:srgbClr val="14549F"/>
                  </a:solidFill>
                </a:rPr>
                <a:t>相互作用</a:t>
              </a:r>
              <a:r>
                <a:rPr lang="zh-CN" altLang="en-US" sz="2400" dirty="0"/>
                <a:t> </a:t>
              </a:r>
              <a:r>
                <a:rPr lang="en-US" altLang="zh-CN" sz="2400" dirty="0" smtClean="0"/>
                <a:t>@ </a:t>
              </a:r>
              <a:r>
                <a:rPr lang="zh-CN" altLang="en-US" sz="2400" b="1" dirty="0" smtClean="0"/>
                <a:t>暗物质直接探测</a:t>
              </a:r>
              <a:endParaRPr lang="en-US" altLang="zh-CN" sz="2400" b="1" dirty="0" smtClean="0"/>
            </a:p>
            <a:p>
              <a:pPr marL="342900" indent="-342900">
                <a:lnSpc>
                  <a:spcPct val="150000"/>
                </a:lnSpc>
                <a:buFont typeface="+mj-lt"/>
                <a:buAutoNum type="alphaLcParenR"/>
              </a:pPr>
              <a:r>
                <a:rPr lang="en-US" altLang="zh-CN" sz="2400" dirty="0" smtClean="0"/>
                <a:t> </a:t>
              </a:r>
              <a:r>
                <a:rPr lang="zh-CN" altLang="en-US" sz="2400" dirty="0" smtClean="0"/>
                <a:t>暗物质间接测量中的味道结构</a:t>
              </a:r>
              <a:endParaRPr lang="en-US" altLang="zh-CN" sz="2400" dirty="0" smtClean="0"/>
            </a:p>
            <a:p>
              <a:pPr marL="342900" indent="-342900">
                <a:lnSpc>
                  <a:spcPct val="150000"/>
                </a:lnSpc>
                <a:buFont typeface="+mj-lt"/>
                <a:buAutoNum type="alphaLcParenR"/>
              </a:pPr>
              <a:r>
                <a:rPr lang="en-US" altLang="zh-CN" sz="2400" dirty="0"/>
                <a:t> </a:t>
              </a:r>
              <a:r>
                <a:rPr lang="en-US" altLang="zh-CN" sz="2400" dirty="0" smtClean="0"/>
                <a:t>……</a:t>
              </a:r>
              <a:endParaRPr lang="zh-CN" altLang="en-US" sz="2400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810000" y="5410200"/>
            <a:ext cx="5657850" cy="929509"/>
            <a:chOff x="704850" y="4724400"/>
            <a:chExt cx="4124325" cy="929509"/>
          </a:xfrm>
        </p:grpSpPr>
        <p:sp>
          <p:nvSpPr>
            <p:cNvPr id="8" name="TextBox 7"/>
            <p:cNvSpPr txBox="1"/>
            <p:nvPr/>
          </p:nvSpPr>
          <p:spPr>
            <a:xfrm>
              <a:off x="704850" y="4724400"/>
              <a:ext cx="41243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 sz="2400" b="1" dirty="0" smtClean="0"/>
                <a:t> </a:t>
              </a:r>
              <a:r>
                <a:rPr lang="zh-CN" altLang="en-US" sz="2800" b="1" dirty="0" smtClean="0">
                  <a:solidFill>
                    <a:srgbClr val="C00000"/>
                  </a:solidFill>
                </a:rPr>
                <a:t>基金申请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14425" y="5181600"/>
              <a:ext cx="3307682" cy="472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2400" b="1" dirty="0" err="1" smtClean="0"/>
                <a:t>PandaX</a:t>
              </a:r>
              <a:r>
                <a:rPr lang="zh-CN" altLang="en-US" sz="2400" b="1" dirty="0" smtClean="0"/>
                <a:t>项目理论子课题</a:t>
              </a:r>
              <a:endParaRPr lang="zh-CN" altLang="en-US" sz="2400" b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21856" y="1172259"/>
            <a:ext cx="2797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中微子、暗物质等方向共发表的文章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1988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104775" y="209550"/>
            <a:ext cx="9577137" cy="636587"/>
          </a:xfrm>
          <a:prstGeom prst="rect">
            <a:avLst/>
          </a:prstGeom>
          <a:solidFill>
            <a:srgbClr val="014099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622300"/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代表性工作</a:t>
            </a:r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：轻暗物质的恒星日调制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10896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1196293"/>
            <a:ext cx="10610850" cy="458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15101" y="5763308"/>
            <a:ext cx="398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SFG, </a:t>
            </a:r>
            <a:r>
              <a:rPr lang="en-US" altLang="zh-CN" dirty="0" err="1"/>
              <a:t>Jianglai</a:t>
            </a:r>
            <a:r>
              <a:rPr lang="en-US" altLang="zh-CN" dirty="0"/>
              <a:t> Liu, Ning Zhou, </a:t>
            </a:r>
            <a:r>
              <a:rPr lang="en-US" altLang="zh-CN" dirty="0" err="1"/>
              <a:t>Qiang</a:t>
            </a:r>
            <a:r>
              <a:rPr lang="en-US" altLang="zh-CN" dirty="0"/>
              <a:t> Yuan [arXiv:2005.09480 [</a:t>
            </a:r>
            <a:r>
              <a:rPr lang="en-US" altLang="zh-CN" dirty="0" err="1"/>
              <a:t>hep-ph</a:t>
            </a:r>
            <a:r>
              <a:rPr lang="en-US" altLang="zh-CN" dirty="0"/>
              <a:t>]]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505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104775" y="209550"/>
            <a:ext cx="9577137" cy="636587"/>
          </a:xfrm>
          <a:prstGeom prst="rect">
            <a:avLst/>
          </a:prstGeom>
          <a:solidFill>
            <a:srgbClr val="014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22300" algn="l"/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暗物质直接探测的现状和展望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10896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7</a:t>
            </a:fld>
            <a:endParaRPr lang="zh-CN" altLang="en-US"/>
          </a:p>
        </p:txBody>
      </p:sp>
      <p:grpSp>
        <p:nvGrpSpPr>
          <p:cNvPr id="5" name="组合 1"/>
          <p:cNvGrpSpPr>
            <a:grpSpLocks/>
          </p:cNvGrpSpPr>
          <p:nvPr/>
        </p:nvGrpSpPr>
        <p:grpSpPr bwMode="auto">
          <a:xfrm>
            <a:off x="2105025" y="1181100"/>
            <a:ext cx="8262687" cy="4829175"/>
            <a:chOff x="5145088" y="1090613"/>
            <a:chExt cx="5775448" cy="478631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5088" y="1092200"/>
              <a:ext cx="5775448" cy="478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椭圆 7"/>
            <p:cNvSpPr/>
            <p:nvPr/>
          </p:nvSpPr>
          <p:spPr>
            <a:xfrm>
              <a:off x="5446719" y="1090613"/>
              <a:ext cx="936645" cy="3240087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686175" y="6248400"/>
            <a:ext cx="715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Jianglai</a:t>
            </a:r>
            <a:r>
              <a:rPr lang="en-US" altLang="zh-CN" dirty="0"/>
              <a:t> Liu, </a:t>
            </a:r>
            <a:r>
              <a:rPr lang="en-US" altLang="zh-CN" dirty="0" err="1"/>
              <a:t>Xun</a:t>
            </a:r>
            <a:r>
              <a:rPr lang="en-US" altLang="zh-CN" dirty="0"/>
              <a:t> Chen, </a:t>
            </a:r>
            <a:r>
              <a:rPr lang="en-US" altLang="zh-CN" dirty="0" err="1"/>
              <a:t>Xiangdong</a:t>
            </a:r>
            <a:r>
              <a:rPr lang="en-US" altLang="zh-CN" dirty="0"/>
              <a:t> Ji, Nature Phys.13 (2017) 3, 212-216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180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104775" y="209550"/>
            <a:ext cx="9577137" cy="636587"/>
          </a:xfrm>
          <a:prstGeom prst="rect">
            <a:avLst/>
          </a:prstGeom>
          <a:solidFill>
            <a:srgbClr val="014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22300" algn="l"/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加速暗物质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10896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3333749"/>
            <a:ext cx="54197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062943"/>
            <a:ext cx="5943278" cy="285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1284032"/>
            <a:ext cx="2412331" cy="299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8124824" y="4876800"/>
            <a:ext cx="3724276" cy="1457324"/>
            <a:chOff x="8124824" y="4876800"/>
            <a:chExt cx="3724276" cy="1457324"/>
          </a:xfrm>
        </p:grpSpPr>
        <p:sp>
          <p:nvSpPr>
            <p:cNvPr id="9" name="TextBox 8"/>
            <p:cNvSpPr txBox="1"/>
            <p:nvPr/>
          </p:nvSpPr>
          <p:spPr>
            <a:xfrm>
              <a:off x="8239125" y="4876800"/>
              <a:ext cx="33553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C00000"/>
                  </a:solidFill>
                </a:rPr>
                <a:t>暗物质和物质相互作用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24824" y="5872459"/>
              <a:ext cx="37242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C00000"/>
                  </a:solidFill>
                </a:rPr>
                <a:t>暗物质就能被宇宙线加速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下箭头 9"/>
            <p:cNvSpPr/>
            <p:nvPr/>
          </p:nvSpPr>
          <p:spPr>
            <a:xfrm>
              <a:off x="9648825" y="5405140"/>
              <a:ext cx="476250" cy="43368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556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6026253"/>
            <a:ext cx="6253162" cy="68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682F44F-2546-4F05-82C1-8CAAFECB5AF9}"/>
              </a:ext>
            </a:extLst>
          </p:cNvPr>
          <p:cNvSpPr/>
          <p:nvPr/>
        </p:nvSpPr>
        <p:spPr>
          <a:xfrm>
            <a:off x="104775" y="209550"/>
            <a:ext cx="9577137" cy="636587"/>
          </a:xfrm>
          <a:prstGeom prst="rect">
            <a:avLst/>
          </a:prstGeom>
          <a:solidFill>
            <a:srgbClr val="014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22300" algn="l"/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宇宙线加速暗物质的流强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28316B-31D7-4B04-B7C4-103DCBB6C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13" y="108965"/>
            <a:ext cx="2261937" cy="9539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3369-A06C-4DA5-B014-3636E1699C31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862919"/>
            <a:ext cx="8515350" cy="142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2372519"/>
            <a:ext cx="6830219" cy="365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44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7180</TotalTime>
  <Words>690</Words>
  <Application>Microsoft Office PowerPoint</Application>
  <PresentationFormat>自定义</PresentationFormat>
  <Paragraphs>152</Paragraphs>
  <Slides>23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4" baseType="lpstr">
      <vt:lpstr>Office 主题​​</vt:lpstr>
      <vt:lpstr>卓越创新中心青年拔尖人才答辩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标题</dc:title>
  <dc:creator>靳小芊</dc:creator>
  <cp:lastModifiedBy>gesf</cp:lastModifiedBy>
  <cp:revision>293</cp:revision>
  <cp:lastPrinted>2020-07-05T02:21:09Z</cp:lastPrinted>
  <dcterms:created xsi:type="dcterms:W3CDTF">2020-06-19T05:32:55Z</dcterms:created>
  <dcterms:modified xsi:type="dcterms:W3CDTF">2020-12-04T14:52:32Z</dcterms:modified>
</cp:coreProperties>
</file>