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0" r:id="rId6"/>
    <p:sldId id="284" r:id="rId7"/>
    <p:sldId id="280" r:id="rId8"/>
    <p:sldId id="285" r:id="rId9"/>
    <p:sldId id="281" r:id="rId10"/>
    <p:sldId id="265" r:id="rId11"/>
    <p:sldId id="279" r:id="rId12"/>
    <p:sldId id="267" r:id="rId13"/>
    <p:sldId id="269" r:id="rId14"/>
    <p:sldId id="287" r:id="rId15"/>
    <p:sldId id="289" r:id="rId16"/>
    <p:sldId id="277" r:id="rId17"/>
    <p:sldId id="274" r:id="rId18"/>
    <p:sldId id="286" r:id="rId19"/>
    <p:sldId id="263" r:id="rId20"/>
    <p:sldId id="282" r:id="rId21"/>
    <p:sldId id="270" r:id="rId22"/>
    <p:sldId id="272" r:id="rId23"/>
    <p:sldId id="276" r:id="rId24"/>
    <p:sldId id="290"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B9BD5"/>
    <a:srgbClr val="00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00" autoAdjust="0"/>
    <p:restoredTop sz="94053" autoAdjust="0"/>
  </p:normalViewPr>
  <p:slideViewPr>
    <p:cSldViewPr snapToGrid="0">
      <p:cViewPr varScale="1">
        <p:scale>
          <a:sx n="80" d="100"/>
          <a:sy n="80" d="100"/>
        </p:scale>
        <p:origin x="76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04AAC6-F19A-4113-9FD8-A6FDDAE5F638}" type="datetimeFigureOut">
              <a:rPr lang="zh-CN" altLang="en-US" smtClean="0"/>
              <a:t>2020-12-4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B24D91-A284-49E8-A68D-7EB76FB8A861}" type="slidenum">
              <a:rPr lang="zh-CN" altLang="en-US" smtClean="0"/>
              <a:t>‹#›</a:t>
            </a:fld>
            <a:endParaRPr lang="zh-CN" altLang="en-US"/>
          </a:p>
        </p:txBody>
      </p:sp>
    </p:spTree>
    <p:extLst>
      <p:ext uri="{BB962C8B-B14F-4D97-AF65-F5344CB8AC3E}">
        <p14:creationId xmlns:p14="http://schemas.microsoft.com/office/powerpoint/2010/main" val="3648013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EB24D91-A284-49E8-A68D-7EB76FB8A861}" type="slidenum">
              <a:rPr lang="zh-CN" altLang="en-US" smtClean="0"/>
              <a:t>5</a:t>
            </a:fld>
            <a:endParaRPr lang="zh-CN" altLang="en-US"/>
          </a:p>
        </p:txBody>
      </p:sp>
    </p:spTree>
    <p:extLst>
      <p:ext uri="{BB962C8B-B14F-4D97-AF65-F5344CB8AC3E}">
        <p14:creationId xmlns:p14="http://schemas.microsoft.com/office/powerpoint/2010/main" val="4294787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B24D91-A284-49E8-A68D-7EB76FB8A861}" type="slidenum">
              <a:rPr lang="zh-CN" altLang="en-US" smtClean="0"/>
              <a:t>16</a:t>
            </a:fld>
            <a:endParaRPr lang="zh-CN" altLang="en-US"/>
          </a:p>
        </p:txBody>
      </p:sp>
    </p:spTree>
    <p:extLst>
      <p:ext uri="{BB962C8B-B14F-4D97-AF65-F5344CB8AC3E}">
        <p14:creationId xmlns:p14="http://schemas.microsoft.com/office/powerpoint/2010/main" val="3415494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476B94C-BD96-4139-AC9F-4309489C2CDE}" type="datetime1">
              <a:rPr lang="zh-CN" altLang="en-US" smtClean="0"/>
              <a:t>2020-12-4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F8A8C21-8DD1-4256-A188-9043FD4DCEBD}" type="slidenum">
              <a:rPr lang="zh-CN" altLang="en-US" smtClean="0"/>
              <a:t>‹#›</a:t>
            </a:fld>
            <a:endParaRPr lang="zh-CN" altLang="en-US"/>
          </a:p>
        </p:txBody>
      </p:sp>
    </p:spTree>
    <p:extLst>
      <p:ext uri="{BB962C8B-B14F-4D97-AF65-F5344CB8AC3E}">
        <p14:creationId xmlns:p14="http://schemas.microsoft.com/office/powerpoint/2010/main" val="449989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743F917-D992-41FC-B547-FEDB82A28F01}" type="datetime1">
              <a:rPr lang="zh-CN" altLang="en-US" smtClean="0"/>
              <a:t>2020-12-4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F8A8C21-8DD1-4256-A188-9043FD4DCEBD}" type="slidenum">
              <a:rPr lang="zh-CN" altLang="en-US" smtClean="0"/>
              <a:t>‹#›</a:t>
            </a:fld>
            <a:endParaRPr lang="zh-CN" altLang="en-US"/>
          </a:p>
        </p:txBody>
      </p:sp>
    </p:spTree>
    <p:extLst>
      <p:ext uri="{BB962C8B-B14F-4D97-AF65-F5344CB8AC3E}">
        <p14:creationId xmlns:p14="http://schemas.microsoft.com/office/powerpoint/2010/main" val="28500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D317421-1EA6-4788-9520-5BF463F97FB0}" type="datetime1">
              <a:rPr lang="zh-CN" altLang="en-US" smtClean="0"/>
              <a:t>2020-12-4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F8A8C21-8DD1-4256-A188-9043FD4DCEBD}" type="slidenum">
              <a:rPr lang="zh-CN" altLang="en-US" smtClean="0"/>
              <a:t>‹#›</a:t>
            </a:fld>
            <a:endParaRPr lang="zh-CN" altLang="en-US"/>
          </a:p>
        </p:txBody>
      </p:sp>
    </p:spTree>
    <p:extLst>
      <p:ext uri="{BB962C8B-B14F-4D97-AF65-F5344CB8AC3E}">
        <p14:creationId xmlns:p14="http://schemas.microsoft.com/office/powerpoint/2010/main" val="2236818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EF73182-7FA1-4EDE-BB80-6053F9A31933}" type="datetime1">
              <a:rPr lang="zh-CN" altLang="en-US" smtClean="0"/>
              <a:t>2020-12-4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F8A8C21-8DD1-4256-A188-9043FD4DCEBD}" type="slidenum">
              <a:rPr lang="zh-CN" altLang="en-US" smtClean="0"/>
              <a:t>‹#›</a:t>
            </a:fld>
            <a:endParaRPr lang="zh-CN" altLang="en-US"/>
          </a:p>
        </p:txBody>
      </p:sp>
    </p:spTree>
    <p:extLst>
      <p:ext uri="{BB962C8B-B14F-4D97-AF65-F5344CB8AC3E}">
        <p14:creationId xmlns:p14="http://schemas.microsoft.com/office/powerpoint/2010/main" val="3190279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8EC615A-7AF8-4C18-82D3-4BB96C32E6C0}" type="datetime1">
              <a:rPr lang="zh-CN" altLang="en-US" smtClean="0"/>
              <a:t>2020-12-4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F8A8C21-8DD1-4256-A188-9043FD4DCEBD}" type="slidenum">
              <a:rPr lang="zh-CN" altLang="en-US" smtClean="0"/>
              <a:t>‹#›</a:t>
            </a:fld>
            <a:endParaRPr lang="zh-CN" altLang="en-US"/>
          </a:p>
        </p:txBody>
      </p:sp>
    </p:spTree>
    <p:extLst>
      <p:ext uri="{BB962C8B-B14F-4D97-AF65-F5344CB8AC3E}">
        <p14:creationId xmlns:p14="http://schemas.microsoft.com/office/powerpoint/2010/main" val="2076262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EB3685F-9B74-4B99-B305-88B6E7A3AE2E}" type="datetime1">
              <a:rPr lang="zh-CN" altLang="en-US" smtClean="0"/>
              <a:t>2020-12-4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F8A8C21-8DD1-4256-A188-9043FD4DCEBD}" type="slidenum">
              <a:rPr lang="zh-CN" altLang="en-US" smtClean="0"/>
              <a:t>‹#›</a:t>
            </a:fld>
            <a:endParaRPr lang="zh-CN" altLang="en-US"/>
          </a:p>
        </p:txBody>
      </p:sp>
    </p:spTree>
    <p:extLst>
      <p:ext uri="{BB962C8B-B14F-4D97-AF65-F5344CB8AC3E}">
        <p14:creationId xmlns:p14="http://schemas.microsoft.com/office/powerpoint/2010/main" val="645390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E99CF6B-DC28-4586-A3D8-727258B20F66}" type="datetime1">
              <a:rPr lang="zh-CN" altLang="en-US" smtClean="0"/>
              <a:t>2020-12-4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F8A8C21-8DD1-4256-A188-9043FD4DCEBD}" type="slidenum">
              <a:rPr lang="zh-CN" altLang="en-US" smtClean="0"/>
              <a:t>‹#›</a:t>
            </a:fld>
            <a:endParaRPr lang="zh-CN" altLang="en-US"/>
          </a:p>
        </p:txBody>
      </p:sp>
    </p:spTree>
    <p:extLst>
      <p:ext uri="{BB962C8B-B14F-4D97-AF65-F5344CB8AC3E}">
        <p14:creationId xmlns:p14="http://schemas.microsoft.com/office/powerpoint/2010/main" val="2722827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3EF4B17-5FDC-443C-8D27-105723F2AEE9}" type="datetime1">
              <a:rPr lang="zh-CN" altLang="en-US" smtClean="0"/>
              <a:t>2020-12-4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F8A8C21-8DD1-4256-A188-9043FD4DCEBD}" type="slidenum">
              <a:rPr lang="zh-CN" altLang="en-US" smtClean="0"/>
              <a:t>‹#›</a:t>
            </a:fld>
            <a:endParaRPr lang="zh-CN" altLang="en-US"/>
          </a:p>
        </p:txBody>
      </p:sp>
    </p:spTree>
    <p:extLst>
      <p:ext uri="{BB962C8B-B14F-4D97-AF65-F5344CB8AC3E}">
        <p14:creationId xmlns:p14="http://schemas.microsoft.com/office/powerpoint/2010/main" val="521661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E6202A0-C152-47B7-886A-8A8EA3C5C8F7}" type="datetime1">
              <a:rPr lang="zh-CN" altLang="en-US" smtClean="0"/>
              <a:t>2020-12-4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F8A8C21-8DD1-4256-A188-9043FD4DCEBD}" type="slidenum">
              <a:rPr lang="zh-CN" altLang="en-US" smtClean="0"/>
              <a:t>‹#›</a:t>
            </a:fld>
            <a:endParaRPr lang="zh-CN" altLang="en-US"/>
          </a:p>
        </p:txBody>
      </p:sp>
    </p:spTree>
    <p:extLst>
      <p:ext uri="{BB962C8B-B14F-4D97-AF65-F5344CB8AC3E}">
        <p14:creationId xmlns:p14="http://schemas.microsoft.com/office/powerpoint/2010/main" val="2878453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1B0F028-E5D8-43EA-A6BE-D7306B9A3B13}" type="datetime1">
              <a:rPr lang="zh-CN" altLang="en-US" smtClean="0"/>
              <a:t>2020-12-4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F8A8C21-8DD1-4256-A188-9043FD4DCEBD}" type="slidenum">
              <a:rPr lang="zh-CN" altLang="en-US" smtClean="0"/>
              <a:t>‹#›</a:t>
            </a:fld>
            <a:endParaRPr lang="zh-CN" altLang="en-US"/>
          </a:p>
        </p:txBody>
      </p:sp>
    </p:spTree>
    <p:extLst>
      <p:ext uri="{BB962C8B-B14F-4D97-AF65-F5344CB8AC3E}">
        <p14:creationId xmlns:p14="http://schemas.microsoft.com/office/powerpoint/2010/main" val="3787046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DE4DF46-34A8-469F-BFF0-6FE59BA89038}" type="datetime1">
              <a:rPr lang="zh-CN" altLang="en-US" smtClean="0"/>
              <a:t>2020-12-4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F8A8C21-8DD1-4256-A188-9043FD4DCEBD}" type="slidenum">
              <a:rPr lang="zh-CN" altLang="en-US" smtClean="0"/>
              <a:t>‹#›</a:t>
            </a:fld>
            <a:endParaRPr lang="zh-CN" altLang="en-US"/>
          </a:p>
        </p:txBody>
      </p:sp>
    </p:spTree>
    <p:extLst>
      <p:ext uri="{BB962C8B-B14F-4D97-AF65-F5344CB8AC3E}">
        <p14:creationId xmlns:p14="http://schemas.microsoft.com/office/powerpoint/2010/main" val="3328169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660C6A-7243-4926-8777-95C608359E6D}" type="datetime1">
              <a:rPr lang="zh-CN" altLang="en-US" smtClean="0"/>
              <a:t>2020-12-4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8A8C21-8DD1-4256-A188-9043FD4DCEBD}" type="slidenum">
              <a:rPr lang="zh-CN" altLang="en-US" smtClean="0"/>
              <a:t>‹#›</a:t>
            </a:fld>
            <a:endParaRPr lang="zh-CN" altLang="en-US"/>
          </a:p>
        </p:txBody>
      </p:sp>
    </p:spTree>
    <p:extLst>
      <p:ext uri="{BB962C8B-B14F-4D97-AF65-F5344CB8AC3E}">
        <p14:creationId xmlns:p14="http://schemas.microsoft.com/office/powerpoint/2010/main" val="2511313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234912"/>
            <a:ext cx="9144000" cy="1332372"/>
          </a:xfrm>
        </p:spPr>
        <p:txBody>
          <a:bodyPr/>
          <a:lstStyle/>
          <a:p>
            <a:r>
              <a:rPr lang="zh-CN" altLang="en-US" b="1" dirty="0">
                <a:latin typeface="华文楷体" panose="02010600040101010101" pitchFamily="2" charset="-122"/>
                <a:ea typeface="华文楷体" panose="02010600040101010101" pitchFamily="2" charset="-122"/>
              </a:rPr>
              <a:t>卓越中心拔尖人才报告</a:t>
            </a:r>
            <a:endParaRPr lang="zh-CN" altLang="en-US" dirty="0">
              <a:latin typeface="华文楷体" panose="02010600040101010101" pitchFamily="2" charset="-122"/>
              <a:ea typeface="华文楷体" panose="02010600040101010101" pitchFamily="2" charset="-122"/>
            </a:endParaRPr>
          </a:p>
        </p:txBody>
      </p:sp>
      <p:sp>
        <p:nvSpPr>
          <p:cNvPr id="3" name="副标题 2"/>
          <p:cNvSpPr>
            <a:spLocks noGrp="1"/>
          </p:cNvSpPr>
          <p:nvPr>
            <p:ph type="subTitle" idx="1"/>
          </p:nvPr>
        </p:nvSpPr>
        <p:spPr>
          <a:xfrm>
            <a:off x="1524000" y="3148554"/>
            <a:ext cx="9144000" cy="1527142"/>
          </a:xfrm>
        </p:spPr>
        <p:txBody>
          <a:bodyPr/>
          <a:lstStyle/>
          <a:p>
            <a:pPr>
              <a:lnSpc>
                <a:spcPct val="100000"/>
              </a:lnSpc>
            </a:pPr>
            <a:r>
              <a:rPr lang="zh-CN" altLang="en-US" dirty="0">
                <a:latin typeface="华文楷体" panose="02010600040101010101" pitchFamily="2" charset="-122"/>
                <a:ea typeface="华文楷体" panose="02010600040101010101" pitchFamily="2" charset="-122"/>
              </a:rPr>
              <a:t>郭聪 </a:t>
            </a:r>
            <a:endParaRPr lang="en-US" altLang="zh-CN" dirty="0">
              <a:latin typeface="华文楷体" panose="02010600040101010101" pitchFamily="2" charset="-122"/>
              <a:ea typeface="华文楷体" panose="02010600040101010101" pitchFamily="2" charset="-122"/>
            </a:endParaRPr>
          </a:p>
          <a:p>
            <a:pPr>
              <a:lnSpc>
                <a:spcPct val="100000"/>
              </a:lnSpc>
            </a:pPr>
            <a:r>
              <a:rPr lang="zh-CN" altLang="en-US" dirty="0">
                <a:latin typeface="华文楷体" panose="02010600040101010101" pitchFamily="2" charset="-122"/>
                <a:ea typeface="华文楷体" panose="02010600040101010101" pitchFamily="2" charset="-122"/>
              </a:rPr>
              <a:t>高能物理研究所</a:t>
            </a:r>
            <a:endParaRPr lang="en-US" altLang="zh-CN" dirty="0">
              <a:latin typeface="华文楷体" panose="02010600040101010101" pitchFamily="2" charset="-122"/>
              <a:ea typeface="华文楷体" panose="02010600040101010101" pitchFamily="2" charset="-122"/>
            </a:endParaRPr>
          </a:p>
          <a:p>
            <a:pPr>
              <a:lnSpc>
                <a:spcPct val="100000"/>
              </a:lnSpc>
            </a:pPr>
            <a:r>
              <a:rPr lang="en-US" altLang="zh-CN" dirty="0">
                <a:latin typeface="华文楷体" panose="02010600040101010101" pitchFamily="2" charset="-122"/>
                <a:ea typeface="华文楷体" panose="02010600040101010101" pitchFamily="2" charset="-122"/>
              </a:rPr>
              <a:t>2020-12-05</a:t>
            </a:r>
            <a:endParaRPr lang="zh-CN" altLang="en-US" dirty="0">
              <a:latin typeface="华文楷体" panose="02010600040101010101" pitchFamily="2" charset="-122"/>
              <a:ea typeface="华文楷体" panose="02010600040101010101" pitchFamily="2" charset="-122"/>
            </a:endParaRPr>
          </a:p>
        </p:txBody>
      </p:sp>
      <p:sp>
        <p:nvSpPr>
          <p:cNvPr id="4" name="灯片编号占位符 3"/>
          <p:cNvSpPr>
            <a:spLocks noGrp="1"/>
          </p:cNvSpPr>
          <p:nvPr>
            <p:ph type="sldNum" sz="quarter" idx="12"/>
          </p:nvPr>
        </p:nvSpPr>
        <p:spPr/>
        <p:txBody>
          <a:bodyPr/>
          <a:lstStyle/>
          <a:p>
            <a:fld id="{9F8A8C21-8DD1-4256-A188-9043FD4DCEBD}" type="slidenum">
              <a:rPr lang="zh-CN" altLang="en-US" smtClean="0"/>
              <a:t>1</a:t>
            </a:fld>
            <a:endParaRPr lang="zh-CN" altLang="en-US"/>
          </a:p>
        </p:txBody>
      </p:sp>
    </p:spTree>
    <p:extLst>
      <p:ext uri="{BB962C8B-B14F-4D97-AF65-F5344CB8AC3E}">
        <p14:creationId xmlns:p14="http://schemas.microsoft.com/office/powerpoint/2010/main" val="2827492753"/>
      </p:ext>
    </p:extLst>
  </p:cSld>
  <p:clrMapOvr>
    <a:masterClrMapping/>
  </p:clrMapOvr>
  <mc:AlternateContent xmlns:mc="http://schemas.openxmlformats.org/markup-compatibility/2006">
    <mc:Choice xmlns:p14="http://schemas.microsoft.com/office/powerpoint/2010/main" Requires="p14">
      <p:transition spd="slow" p14:dur="2000" advTm="4433"/>
    </mc:Choice>
    <mc:Fallback>
      <p:transition spd="slow" advTm="443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0500" y="159437"/>
            <a:ext cx="11536443" cy="830997"/>
          </a:xfrm>
          <a:prstGeom prst="rect">
            <a:avLst/>
          </a:prstGeom>
        </p:spPr>
        <p:txBody>
          <a:bodyPr wrap="square">
            <a:spAutoFit/>
          </a:bodyPr>
          <a:lstStyle/>
          <a:p>
            <a:pPr>
              <a:lnSpc>
                <a:spcPct val="150000"/>
              </a:lnSpc>
            </a:pPr>
            <a:r>
              <a:rPr lang="zh-CN" altLang="en-US" sz="3200" dirty="0">
                <a:latin typeface="华文楷体" panose="02010600040101010101" pitchFamily="2" charset="-122"/>
                <a:ea typeface="华文楷体" panose="02010600040101010101" pitchFamily="2" charset="-122"/>
              </a:rPr>
              <a:t>本年度工作进展（二）</a:t>
            </a:r>
            <a:r>
              <a:rPr lang="en-US" altLang="zh-CN" sz="2400" dirty="0">
                <a:latin typeface="华文楷体" panose="02010600040101010101" pitchFamily="2" charset="-122"/>
                <a:ea typeface="华文楷体" panose="02010600040101010101" pitchFamily="2" charset="-122"/>
              </a:rPr>
              <a:t>—</a:t>
            </a:r>
            <a:r>
              <a:rPr lang="zh-CN" altLang="en-US" sz="2400" dirty="0">
                <a:latin typeface="华文楷体" panose="02010600040101010101" pitchFamily="2" charset="-122"/>
                <a:ea typeface="华文楷体" panose="02010600040101010101" pitchFamily="2" charset="-122"/>
              </a:rPr>
              <a:t>氡析出率测量装置</a:t>
            </a:r>
            <a:endParaRPr lang="en-US" altLang="zh-CN" sz="2400" dirty="0">
              <a:latin typeface="华文楷体" panose="02010600040101010101" pitchFamily="2" charset="-122"/>
              <a:ea typeface="华文楷体" panose="02010600040101010101" pitchFamily="2" charset="-122"/>
            </a:endParaRPr>
          </a:p>
        </p:txBody>
      </p:sp>
      <p:sp>
        <p:nvSpPr>
          <p:cNvPr id="9" name="文本框 8"/>
          <p:cNvSpPr txBox="1"/>
          <p:nvPr/>
        </p:nvSpPr>
        <p:spPr>
          <a:xfrm>
            <a:off x="575540" y="4379314"/>
            <a:ext cx="11574322" cy="230832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sz="2400" dirty="0">
                <a:latin typeface="华文楷体" panose="02010600040101010101" pitchFamily="2" charset="-122"/>
                <a:ea typeface="华文楷体" panose="02010600040101010101" pitchFamily="2" charset="-122"/>
              </a:rPr>
              <a:t>对氡本底的控制应始于探测器建造之前的材料筛选，</a:t>
            </a:r>
            <a:r>
              <a:rPr lang="zh-CN" altLang="en-US" sz="2400" dirty="0">
                <a:solidFill>
                  <a:srgbClr val="FF0000"/>
                </a:solidFill>
                <a:latin typeface="华文楷体" panose="02010600040101010101" pitchFamily="2" charset="-122"/>
                <a:ea typeface="华文楷体" panose="02010600040101010101" pitchFamily="2" charset="-122"/>
              </a:rPr>
              <a:t>氡析出率测量装置是关键</a:t>
            </a:r>
            <a:r>
              <a:rPr lang="zh-CN" altLang="en-US" sz="2400" dirty="0">
                <a:latin typeface="华文楷体" panose="02010600040101010101" pitchFamily="2" charset="-122"/>
                <a:ea typeface="华文楷体" panose="02010600040101010101" pitchFamily="2" charset="-122"/>
              </a:rPr>
              <a:t>；</a:t>
            </a:r>
            <a:endParaRPr lang="en-US" altLang="zh-CN" sz="2400" dirty="0">
              <a:latin typeface="华文楷体" panose="02010600040101010101" pitchFamily="2" charset="-122"/>
              <a:ea typeface="华文楷体" panose="02010600040101010101" pitchFamily="2" charset="-122"/>
            </a:endParaRPr>
          </a:p>
          <a:p>
            <a:pPr marL="285750" indent="-285750">
              <a:lnSpc>
                <a:spcPct val="150000"/>
              </a:lnSpc>
              <a:buFont typeface="Arial" panose="020B0604020202020204" pitchFamily="34" charset="0"/>
              <a:buChar char="•"/>
            </a:pPr>
            <a:r>
              <a:rPr lang="zh-CN" altLang="en-US" sz="2400" dirty="0">
                <a:latin typeface="华文楷体" panose="02010600040101010101" pitchFamily="2" charset="-122"/>
                <a:ea typeface="华文楷体" panose="02010600040101010101" pitchFamily="2" charset="-122"/>
              </a:rPr>
              <a:t>国内原有的氡析出率测量均基于</a:t>
            </a:r>
            <a:r>
              <a:rPr lang="en-US" altLang="zh-CN" sz="2400" dirty="0">
                <a:latin typeface="华文楷体" panose="02010600040101010101" pitchFamily="2" charset="-122"/>
                <a:ea typeface="华文楷体" panose="02010600040101010101" pitchFamily="2" charset="-122"/>
              </a:rPr>
              <a:t>RAD7</a:t>
            </a:r>
            <a:r>
              <a:rPr lang="zh-CN" altLang="en-US" sz="2400" dirty="0">
                <a:latin typeface="华文楷体" panose="02010600040101010101" pitchFamily="2" charset="-122"/>
                <a:ea typeface="华文楷体" panose="02010600040101010101" pitchFamily="2" charset="-122"/>
              </a:rPr>
              <a:t>，低本底实验材料无法使用</a:t>
            </a:r>
            <a:r>
              <a:rPr lang="zh-CN" altLang="en-US" sz="2400" dirty="0" smtClean="0">
                <a:latin typeface="华文楷体" panose="02010600040101010101" pitchFamily="2" charset="-122"/>
                <a:ea typeface="华文楷体" panose="02010600040101010101" pitchFamily="2" charset="-122"/>
              </a:rPr>
              <a:t>；</a:t>
            </a:r>
            <a:endParaRPr lang="en-US" altLang="zh-CN" sz="2400" dirty="0" smtClean="0">
              <a:latin typeface="华文楷体" panose="02010600040101010101" pitchFamily="2" charset="-122"/>
              <a:ea typeface="华文楷体" panose="02010600040101010101" pitchFamily="2" charset="-122"/>
            </a:endParaRPr>
          </a:p>
          <a:p>
            <a:pPr marL="285750" indent="-285750">
              <a:lnSpc>
                <a:spcPct val="150000"/>
              </a:lnSpc>
              <a:buFont typeface="Arial" panose="020B0604020202020204" pitchFamily="34" charset="0"/>
              <a:buChar char="•"/>
            </a:pPr>
            <a:r>
              <a:rPr lang="zh-CN" altLang="en-US" sz="2400" dirty="0" smtClean="0">
                <a:latin typeface="华文楷体" panose="02010600040101010101" pitchFamily="2" charset="-122"/>
                <a:ea typeface="华文楷体" panose="02010600040101010101" pitchFamily="2" charset="-122"/>
              </a:rPr>
              <a:t>使用“富集”的手段来实现氡析出率的测量难度很大；</a:t>
            </a:r>
            <a:endParaRPr lang="en-US" altLang="zh-CN" sz="2400" dirty="0" smtClean="0">
              <a:latin typeface="华文楷体" panose="02010600040101010101" pitchFamily="2" charset="-122"/>
              <a:ea typeface="华文楷体" panose="02010600040101010101" pitchFamily="2" charset="-122"/>
            </a:endParaRPr>
          </a:p>
          <a:p>
            <a:pPr marL="285750" indent="-285750">
              <a:lnSpc>
                <a:spcPct val="150000"/>
              </a:lnSpc>
              <a:buFont typeface="Arial" panose="020B0604020202020204" pitchFamily="34" charset="0"/>
              <a:buChar char="•"/>
            </a:pPr>
            <a:r>
              <a:rPr lang="zh-CN" altLang="en-US" sz="2400" dirty="0" smtClean="0">
                <a:latin typeface="华文楷体" panose="02010600040101010101" pitchFamily="2" charset="-122"/>
                <a:ea typeface="华文楷体" panose="02010600040101010101" pitchFamily="2" charset="-122"/>
              </a:rPr>
              <a:t>此装置已服务于实验研究；</a:t>
            </a:r>
            <a:endParaRPr lang="en-US" altLang="zh-CN" sz="2400" dirty="0">
              <a:latin typeface="华文楷体" panose="02010600040101010101" pitchFamily="2" charset="-122"/>
              <a:ea typeface="华文楷体" panose="02010600040101010101" pitchFamily="2" charset="-122"/>
            </a:endParaRPr>
          </a:p>
        </p:txBody>
      </p:sp>
      <p:sp>
        <p:nvSpPr>
          <p:cNvPr id="3" name="灯片编号占位符 2"/>
          <p:cNvSpPr>
            <a:spLocks noGrp="1"/>
          </p:cNvSpPr>
          <p:nvPr>
            <p:ph type="sldNum" sz="quarter" idx="12"/>
          </p:nvPr>
        </p:nvSpPr>
        <p:spPr/>
        <p:txBody>
          <a:bodyPr/>
          <a:lstStyle/>
          <a:p>
            <a:fld id="{9F8A8C21-8DD1-4256-A188-9043FD4DCEBD}" type="slidenum">
              <a:rPr lang="zh-CN" altLang="en-US" smtClean="0"/>
              <a:t>10</a:t>
            </a:fld>
            <a:endParaRPr lang="zh-CN" altLang="en-US"/>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591" y="1378100"/>
            <a:ext cx="4931130" cy="2783910"/>
          </a:xfrm>
          <a:prstGeom prst="rect">
            <a:avLst/>
          </a:prstGeom>
        </p:spPr>
      </p:pic>
      <p:pic>
        <p:nvPicPr>
          <p:cNvPr id="4" name="图片 3"/>
          <p:cNvPicPr>
            <a:picLocks noChangeAspect="1"/>
          </p:cNvPicPr>
          <p:nvPr/>
        </p:nvPicPr>
        <p:blipFill>
          <a:blip r:embed="rId3"/>
          <a:stretch>
            <a:fillRect/>
          </a:stretch>
        </p:blipFill>
        <p:spPr>
          <a:xfrm>
            <a:off x="6362701" y="1378100"/>
            <a:ext cx="4324350" cy="2872223"/>
          </a:xfrm>
          <a:prstGeom prst="rect">
            <a:avLst/>
          </a:prstGeom>
        </p:spPr>
      </p:pic>
      <p:sp>
        <p:nvSpPr>
          <p:cNvPr id="8" name="文本框 7"/>
          <p:cNvSpPr txBox="1"/>
          <p:nvPr/>
        </p:nvSpPr>
        <p:spPr>
          <a:xfrm>
            <a:off x="9221868" y="1160796"/>
            <a:ext cx="2505075" cy="707886"/>
          </a:xfrm>
          <a:prstGeom prst="rect">
            <a:avLst/>
          </a:prstGeom>
          <a:solidFill>
            <a:srgbClr val="FFFF00"/>
          </a:solidFill>
        </p:spPr>
        <p:txBody>
          <a:bodyPr wrap="square" rtlCol="0">
            <a:spAutoFit/>
          </a:bodyPr>
          <a:lstStyle/>
          <a:p>
            <a:r>
              <a:rPr lang="zh-CN" altLang="en-US" sz="2000" b="1" i="1" dirty="0">
                <a:latin typeface="华文楷体" panose="02010600040101010101" pitchFamily="2" charset="-122"/>
                <a:ea typeface="华文楷体" panose="02010600040101010101" pitchFamily="2" charset="-122"/>
              </a:rPr>
              <a:t>本底水平：</a:t>
            </a:r>
            <a:r>
              <a:rPr lang="en-US" altLang="zh-CN" sz="2000" b="1" i="1" dirty="0">
                <a:latin typeface="华文楷体" panose="02010600040101010101" pitchFamily="2" charset="-122"/>
                <a:ea typeface="华文楷体" panose="02010600040101010101" pitchFamily="2" charset="-122"/>
              </a:rPr>
              <a:t>~10 CPD</a:t>
            </a:r>
          </a:p>
          <a:p>
            <a:r>
              <a:rPr lang="zh-CN" altLang="en-US" sz="2000" b="1" i="1" dirty="0">
                <a:latin typeface="华文楷体" panose="02010600040101010101" pitchFamily="2" charset="-122"/>
                <a:ea typeface="华文楷体" panose="02010600040101010101" pitchFamily="2" charset="-122"/>
              </a:rPr>
              <a:t>（日本：</a:t>
            </a:r>
            <a:r>
              <a:rPr lang="en-US" altLang="zh-CN" sz="2000" b="1" i="1" dirty="0" smtClean="0">
                <a:latin typeface="华文楷体" panose="02010600040101010101" pitchFamily="2" charset="-122"/>
                <a:ea typeface="华文楷体" panose="02010600040101010101" pitchFamily="2" charset="-122"/>
              </a:rPr>
              <a:t>~3 CPD</a:t>
            </a:r>
            <a:r>
              <a:rPr lang="zh-CN" altLang="en-US" sz="2000" b="1" i="1" dirty="0">
                <a:latin typeface="华文楷体" panose="02010600040101010101" pitchFamily="2" charset="-122"/>
                <a:ea typeface="华文楷体" panose="02010600040101010101" pitchFamily="2" charset="-122"/>
              </a:rPr>
              <a:t>）</a:t>
            </a:r>
            <a:endParaRPr lang="en-US" altLang="zh-CN" sz="2000" b="1" i="1"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4069582882"/>
      </p:ext>
    </p:extLst>
  </p:cSld>
  <p:clrMapOvr>
    <a:masterClrMapping/>
  </p:clrMapOvr>
  <mc:AlternateContent xmlns:mc="http://schemas.openxmlformats.org/markup-compatibility/2006">
    <mc:Choice xmlns:p14="http://schemas.microsoft.com/office/powerpoint/2010/main" Requires="p14">
      <p:transition spd="slow" p14:dur="2000" advTm="105316"/>
    </mc:Choice>
    <mc:Fallback>
      <p:transition spd="slow" advTm="105316"/>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410403" y="5004611"/>
            <a:ext cx="11331311" cy="1754326"/>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2400" dirty="0">
                <a:latin typeface="华文楷体" panose="02010600040101010101" pitchFamily="2" charset="-122"/>
                <a:ea typeface="华文楷体" panose="02010600040101010101" pitchFamily="2" charset="-122"/>
              </a:rPr>
              <a:t>制定氡析出率测量标准，去油、清洗、烘干、避尘、</a:t>
            </a:r>
            <a:r>
              <a:rPr lang="zh-CN" altLang="en-US" sz="2400" dirty="0" smtClean="0">
                <a:latin typeface="华文楷体" panose="02010600040101010101" pitchFamily="2" charset="-122"/>
                <a:ea typeface="华文楷体" panose="02010600040101010101" pitchFamily="2" charset="-122"/>
              </a:rPr>
              <a:t>检测等；</a:t>
            </a:r>
            <a:endParaRPr lang="en-US" altLang="zh-CN" sz="2400" dirty="0">
              <a:latin typeface="华文楷体" panose="02010600040101010101" pitchFamily="2" charset="-122"/>
              <a:ea typeface="华文楷体" panose="02010600040101010101" pitchFamily="2" charset="-122"/>
            </a:endParaRPr>
          </a:p>
          <a:p>
            <a:pPr marL="285750" indent="-285750">
              <a:lnSpc>
                <a:spcPct val="150000"/>
              </a:lnSpc>
              <a:buFont typeface="Arial" panose="020B0604020202020204" pitchFamily="34" charset="0"/>
              <a:buChar char="•"/>
            </a:pPr>
            <a:r>
              <a:rPr lang="zh-CN" altLang="en-US" sz="2400" dirty="0">
                <a:latin typeface="华文楷体" panose="02010600040101010101" pitchFamily="2" charset="-122"/>
                <a:ea typeface="华文楷体" panose="02010600040101010101" pitchFamily="2" charset="-122"/>
              </a:rPr>
              <a:t>已完成多项测试任务，测试材料包括</a:t>
            </a:r>
            <a:r>
              <a:rPr lang="en-US" altLang="zh-CN" sz="2400" dirty="0">
                <a:latin typeface="华文楷体" panose="02010600040101010101" pitchFamily="2" charset="-122"/>
                <a:ea typeface="华文楷体" panose="02010600040101010101" pitchFamily="2" charset="-122"/>
              </a:rPr>
              <a:t>MCP-PMT</a:t>
            </a:r>
            <a:r>
              <a:rPr lang="zh-CN" altLang="en-US" sz="2400" dirty="0">
                <a:latin typeface="华文楷体" panose="02010600040101010101" pitchFamily="2" charset="-122"/>
                <a:ea typeface="华文楷体" panose="02010600040101010101" pitchFamily="2" charset="-122"/>
              </a:rPr>
              <a:t>玻璃，电缆，不锈钢材料，</a:t>
            </a:r>
            <a:r>
              <a:rPr lang="en-US" altLang="zh-CN" sz="2400" dirty="0">
                <a:latin typeface="华文楷体" panose="02010600040101010101" pitchFamily="2" charset="-122"/>
                <a:ea typeface="华文楷体" panose="02010600040101010101" pitchFamily="2" charset="-122"/>
              </a:rPr>
              <a:t>PCB</a:t>
            </a:r>
            <a:r>
              <a:rPr lang="zh-CN" altLang="en-US" sz="2400" dirty="0">
                <a:latin typeface="华文楷体" panose="02010600040101010101" pitchFamily="2" charset="-122"/>
                <a:ea typeface="华文楷体" panose="02010600040101010101" pitchFamily="2" charset="-122"/>
              </a:rPr>
              <a:t>板，活性炭，无氧铜等，成功为江门</a:t>
            </a:r>
            <a:r>
              <a:rPr lang="en-US" altLang="zh-CN" sz="2400" dirty="0">
                <a:latin typeface="华文楷体" panose="02010600040101010101" pitchFamily="2" charset="-122"/>
                <a:ea typeface="华文楷体" panose="02010600040101010101" pitchFamily="2" charset="-122"/>
              </a:rPr>
              <a:t>PMT</a:t>
            </a:r>
            <a:r>
              <a:rPr lang="zh-CN" altLang="en-US" sz="2400" dirty="0">
                <a:latin typeface="华文楷体" panose="02010600040101010101" pitchFamily="2" charset="-122"/>
                <a:ea typeface="华文楷体" panose="02010600040101010101" pitchFamily="2" charset="-122"/>
              </a:rPr>
              <a:t>组找到</a:t>
            </a:r>
            <a:r>
              <a:rPr lang="en-US" altLang="zh-CN" sz="2400" dirty="0">
                <a:latin typeface="华文楷体" panose="02010600040101010101" pitchFamily="2" charset="-122"/>
                <a:ea typeface="华文楷体" panose="02010600040101010101" pitchFamily="2" charset="-122"/>
              </a:rPr>
              <a:t>potting  </a:t>
            </a:r>
            <a:r>
              <a:rPr lang="zh-CN" altLang="en-US" sz="2400" dirty="0">
                <a:latin typeface="华文楷体" panose="02010600040101010101" pitchFamily="2" charset="-122"/>
                <a:ea typeface="华文楷体" panose="02010600040101010101" pitchFamily="2" charset="-122"/>
              </a:rPr>
              <a:t>材料中主要的氡本底来源；</a:t>
            </a:r>
            <a:endParaRPr lang="en-US" altLang="zh-CN" sz="2400" dirty="0">
              <a:latin typeface="华文楷体" panose="02010600040101010101" pitchFamily="2" charset="-122"/>
              <a:ea typeface="华文楷体" panose="02010600040101010101" pitchFamily="2" charset="-122"/>
            </a:endParaRPr>
          </a:p>
        </p:txBody>
      </p:sp>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800" y="1174153"/>
            <a:ext cx="2145981" cy="3801450"/>
          </a:xfrm>
          <a:prstGeom prst="rect">
            <a:avLst/>
          </a:prstGeom>
        </p:spPr>
      </p:pic>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4691" y="1153095"/>
            <a:ext cx="2169250" cy="3842671"/>
          </a:xfrm>
          <a:prstGeom prst="rect">
            <a:avLst/>
          </a:prstGeom>
        </p:spPr>
      </p:pic>
      <p:pic>
        <p:nvPicPr>
          <p:cNvPr id="22" name="图片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4976" y="1174153"/>
            <a:ext cx="2162356" cy="3830458"/>
          </a:xfrm>
          <a:prstGeom prst="rect">
            <a:avLst/>
          </a:prstGeom>
        </p:spPr>
      </p:pic>
      <p:sp>
        <p:nvSpPr>
          <p:cNvPr id="24" name="矩形 23"/>
          <p:cNvSpPr/>
          <p:nvPr/>
        </p:nvSpPr>
        <p:spPr>
          <a:xfrm>
            <a:off x="190500" y="159437"/>
            <a:ext cx="11536443" cy="830997"/>
          </a:xfrm>
          <a:prstGeom prst="rect">
            <a:avLst/>
          </a:prstGeom>
        </p:spPr>
        <p:txBody>
          <a:bodyPr wrap="square">
            <a:spAutoFit/>
          </a:bodyPr>
          <a:lstStyle/>
          <a:p>
            <a:pPr>
              <a:lnSpc>
                <a:spcPct val="150000"/>
              </a:lnSpc>
            </a:pPr>
            <a:r>
              <a:rPr lang="zh-CN" altLang="en-US" sz="3200" dirty="0">
                <a:latin typeface="华文楷体" panose="02010600040101010101" pitchFamily="2" charset="-122"/>
                <a:ea typeface="华文楷体" panose="02010600040101010101" pitchFamily="2" charset="-122"/>
              </a:rPr>
              <a:t>本年度工作进展（二）</a:t>
            </a:r>
            <a:r>
              <a:rPr lang="en-US" altLang="zh-CN" sz="2400" dirty="0">
                <a:latin typeface="华文楷体" panose="02010600040101010101" pitchFamily="2" charset="-122"/>
                <a:ea typeface="华文楷体" panose="02010600040101010101" pitchFamily="2" charset="-122"/>
              </a:rPr>
              <a:t>—</a:t>
            </a:r>
            <a:r>
              <a:rPr lang="zh-CN" altLang="en-US" sz="2400" dirty="0">
                <a:latin typeface="华文楷体" panose="02010600040101010101" pitchFamily="2" charset="-122"/>
                <a:ea typeface="华文楷体" panose="02010600040101010101" pitchFamily="2" charset="-122"/>
              </a:rPr>
              <a:t>氡析出率测量装置</a:t>
            </a:r>
            <a:endParaRPr lang="en-US" altLang="zh-CN" sz="2400" dirty="0">
              <a:latin typeface="华文楷体" panose="02010600040101010101" pitchFamily="2" charset="-122"/>
              <a:ea typeface="华文楷体" panose="02010600040101010101" pitchFamily="2" charset="-122"/>
            </a:endParaRPr>
          </a:p>
        </p:txBody>
      </p:sp>
      <p:pic>
        <p:nvPicPr>
          <p:cNvPr id="25" name="图片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79055" y="1181722"/>
            <a:ext cx="2148097" cy="3805200"/>
          </a:xfrm>
          <a:prstGeom prst="rect">
            <a:avLst/>
          </a:prstGeom>
        </p:spPr>
      </p:pic>
      <p:sp>
        <p:nvSpPr>
          <p:cNvPr id="15" name="灯片编号占位符 14"/>
          <p:cNvSpPr>
            <a:spLocks noGrp="1"/>
          </p:cNvSpPr>
          <p:nvPr>
            <p:ph type="sldNum" sz="quarter" idx="12"/>
          </p:nvPr>
        </p:nvSpPr>
        <p:spPr>
          <a:xfrm>
            <a:off x="9089249" y="6319381"/>
            <a:ext cx="2743200" cy="365125"/>
          </a:xfrm>
        </p:spPr>
        <p:txBody>
          <a:bodyPr/>
          <a:lstStyle/>
          <a:p>
            <a:fld id="{9F8A8C21-8DD1-4256-A188-9043FD4DCEBD}" type="slidenum">
              <a:rPr lang="zh-CN" altLang="en-US" sz="1800" smtClean="0"/>
              <a:t>11</a:t>
            </a:fld>
            <a:endParaRPr lang="zh-CN" altLang="en-US" sz="1800" dirty="0"/>
          </a:p>
        </p:txBody>
      </p:sp>
      <p:sp>
        <p:nvSpPr>
          <p:cNvPr id="26" name="文本框 25"/>
          <p:cNvSpPr txBox="1"/>
          <p:nvPr/>
        </p:nvSpPr>
        <p:spPr>
          <a:xfrm>
            <a:off x="7696011" y="3551571"/>
            <a:ext cx="718264" cy="400110"/>
          </a:xfrm>
          <a:prstGeom prst="rect">
            <a:avLst/>
          </a:prstGeom>
          <a:solidFill>
            <a:schemeClr val="bg1"/>
          </a:solidFill>
        </p:spPr>
        <p:txBody>
          <a:bodyPr wrap="square" rtlCol="0">
            <a:spAutoFit/>
          </a:bodyPr>
          <a:lstStyle/>
          <a:p>
            <a:r>
              <a:rPr lang="zh-CN" altLang="en-US" sz="2000" dirty="0"/>
              <a:t>本底</a:t>
            </a:r>
          </a:p>
        </p:txBody>
      </p:sp>
      <p:grpSp>
        <p:nvGrpSpPr>
          <p:cNvPr id="33" name="组合 32"/>
          <p:cNvGrpSpPr/>
          <p:nvPr/>
        </p:nvGrpSpPr>
        <p:grpSpPr>
          <a:xfrm>
            <a:off x="401331" y="1087685"/>
            <a:ext cx="11042882" cy="3816697"/>
            <a:chOff x="401331" y="1087685"/>
            <a:chExt cx="11042882" cy="3816697"/>
          </a:xfrm>
        </p:grpSpPr>
        <p:grpSp>
          <p:nvGrpSpPr>
            <p:cNvPr id="21" name="组合 20"/>
            <p:cNvGrpSpPr/>
            <p:nvPr/>
          </p:nvGrpSpPr>
          <p:grpSpPr>
            <a:xfrm>
              <a:off x="401331" y="1555660"/>
              <a:ext cx="5514159" cy="3348722"/>
              <a:chOff x="410403" y="2021559"/>
              <a:chExt cx="5514159" cy="3348722"/>
            </a:xfrm>
          </p:grpSpPr>
          <p:pic>
            <p:nvPicPr>
              <p:cNvPr id="20" name="图片 19"/>
              <p:cNvPicPr>
                <a:picLocks noChangeAspect="1"/>
              </p:cNvPicPr>
              <p:nvPr/>
            </p:nvPicPr>
            <p:blipFill>
              <a:blip r:embed="rId7"/>
              <a:stretch>
                <a:fillRect/>
              </a:stretch>
            </p:blipFill>
            <p:spPr>
              <a:xfrm>
                <a:off x="410403" y="2181004"/>
                <a:ext cx="4745597" cy="3189277"/>
              </a:xfrm>
              <a:prstGeom prst="rect">
                <a:avLst/>
              </a:prstGeom>
            </p:spPr>
          </p:pic>
          <p:grpSp>
            <p:nvGrpSpPr>
              <p:cNvPr id="3" name="组合 2"/>
              <p:cNvGrpSpPr/>
              <p:nvPr/>
            </p:nvGrpSpPr>
            <p:grpSpPr>
              <a:xfrm>
                <a:off x="1747490" y="2021559"/>
                <a:ext cx="4177072" cy="2941949"/>
                <a:chOff x="8755832" y="1599702"/>
                <a:chExt cx="2496704" cy="1787636"/>
              </a:xfrm>
            </p:grpSpPr>
            <p:grpSp>
              <p:nvGrpSpPr>
                <p:cNvPr id="5" name="组合 4"/>
                <p:cNvGrpSpPr/>
                <p:nvPr/>
              </p:nvGrpSpPr>
              <p:grpSpPr>
                <a:xfrm>
                  <a:off x="8755832" y="1599702"/>
                  <a:ext cx="2496704" cy="1787636"/>
                  <a:chOff x="8755832" y="1599702"/>
                  <a:chExt cx="2496704" cy="1787636"/>
                </a:xfrm>
              </p:grpSpPr>
              <p:grpSp>
                <p:nvGrpSpPr>
                  <p:cNvPr id="7" name="组合 6"/>
                  <p:cNvGrpSpPr/>
                  <p:nvPr/>
                </p:nvGrpSpPr>
                <p:grpSpPr>
                  <a:xfrm>
                    <a:off x="9888016" y="1599702"/>
                    <a:ext cx="1364520" cy="1615130"/>
                    <a:chOff x="9605212" y="2071041"/>
                    <a:chExt cx="1364520" cy="1615130"/>
                  </a:xfrm>
                </p:grpSpPr>
                <p:pic>
                  <p:nvPicPr>
                    <p:cNvPr id="12" name="图片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200000">
                      <a:off x="9706250" y="2422688"/>
                      <a:ext cx="1615130" cy="911835"/>
                    </a:xfrm>
                    <a:prstGeom prst="rect">
                      <a:avLst/>
                    </a:prstGeom>
                  </p:spPr>
                </p:pic>
                <p:cxnSp>
                  <p:nvCxnSpPr>
                    <p:cNvPr id="13" name="直接箭头连接符 12"/>
                    <p:cNvCxnSpPr/>
                    <p:nvPr/>
                  </p:nvCxnSpPr>
                  <p:spPr>
                    <a:xfrm flipV="1">
                      <a:off x="9605212" y="2620653"/>
                      <a:ext cx="773699" cy="18015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8755832" y="2781280"/>
                    <a:ext cx="1066473" cy="606058"/>
                    <a:chOff x="8755832" y="2781280"/>
                    <a:chExt cx="1066473" cy="606058"/>
                  </a:xfrm>
                </p:grpSpPr>
                <p:sp>
                  <p:nvSpPr>
                    <p:cNvPr id="9" name="文本框 8"/>
                    <p:cNvSpPr txBox="1"/>
                    <p:nvPr/>
                  </p:nvSpPr>
                  <p:spPr>
                    <a:xfrm>
                      <a:off x="9099164" y="2781280"/>
                      <a:ext cx="723141" cy="302783"/>
                    </a:xfrm>
                    <a:prstGeom prst="rect">
                      <a:avLst/>
                    </a:prstGeom>
                    <a:solidFill>
                      <a:schemeClr val="bg1"/>
                    </a:solidFill>
                  </p:spPr>
                  <p:txBody>
                    <a:bodyPr wrap="square" rtlCol="0">
                      <a:spAutoFit/>
                    </a:bodyPr>
                    <a:lstStyle/>
                    <a:p>
                      <a:r>
                        <a:rPr lang="zh-CN" altLang="en-US" sz="2800" dirty="0"/>
                        <a:t>本底</a:t>
                      </a:r>
                    </a:p>
                  </p:txBody>
                </p:sp>
                <p:cxnSp>
                  <p:nvCxnSpPr>
                    <p:cNvPr id="10" name="直接箭头连接符 9"/>
                    <p:cNvCxnSpPr/>
                    <p:nvPr/>
                  </p:nvCxnSpPr>
                  <p:spPr>
                    <a:xfrm flipH="1">
                      <a:off x="8755832" y="3044438"/>
                      <a:ext cx="323850" cy="3429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6" name="文本框 5"/>
                <p:cNvSpPr txBox="1"/>
                <p:nvPr/>
              </p:nvSpPr>
              <p:spPr>
                <a:xfrm>
                  <a:off x="9936684" y="2958689"/>
                  <a:ext cx="1176519" cy="302783"/>
                </a:xfrm>
                <a:prstGeom prst="rect">
                  <a:avLst/>
                </a:prstGeom>
                <a:solidFill>
                  <a:schemeClr val="bg1"/>
                </a:solidFill>
              </p:spPr>
              <p:txBody>
                <a:bodyPr wrap="square" rtlCol="0">
                  <a:spAutoFit/>
                </a:bodyPr>
                <a:lstStyle/>
                <a:p>
                  <a:r>
                    <a:rPr lang="en-US" altLang="zh-CN" sz="2800" dirty="0">
                      <a:solidFill>
                        <a:srgbClr val="FF0000"/>
                      </a:solidFill>
                    </a:rPr>
                    <a:t>Potting glue</a:t>
                  </a:r>
                  <a:endParaRPr lang="zh-CN" altLang="en-US" sz="2800" dirty="0">
                    <a:solidFill>
                      <a:srgbClr val="FF0000"/>
                    </a:solidFill>
                  </a:endParaRPr>
                </a:p>
              </p:txBody>
            </p:sp>
          </p:grpSp>
        </p:grpSp>
        <p:grpSp>
          <p:nvGrpSpPr>
            <p:cNvPr id="32" name="组合 31"/>
            <p:cNvGrpSpPr/>
            <p:nvPr/>
          </p:nvGrpSpPr>
          <p:grpSpPr>
            <a:xfrm>
              <a:off x="6400271" y="1087685"/>
              <a:ext cx="5043942" cy="3666076"/>
              <a:chOff x="6400271" y="1087685"/>
              <a:chExt cx="5043942" cy="3666076"/>
            </a:xfrm>
          </p:grpSpPr>
          <p:grpSp>
            <p:nvGrpSpPr>
              <p:cNvPr id="30" name="组合 29"/>
              <p:cNvGrpSpPr/>
              <p:nvPr/>
            </p:nvGrpSpPr>
            <p:grpSpPr>
              <a:xfrm>
                <a:off x="6400271" y="1087685"/>
                <a:ext cx="5043942" cy="3666076"/>
                <a:chOff x="6400271" y="1087685"/>
                <a:chExt cx="5043942" cy="3666076"/>
              </a:xfrm>
            </p:grpSpPr>
            <p:pic>
              <p:nvPicPr>
                <p:cNvPr id="18" name="图片 17"/>
                <p:cNvPicPr>
                  <a:picLocks noChangeAspect="1"/>
                </p:cNvPicPr>
                <p:nvPr/>
              </p:nvPicPr>
              <p:blipFill>
                <a:blip r:embed="rId9"/>
                <a:stretch>
                  <a:fillRect/>
                </a:stretch>
              </p:blipFill>
              <p:spPr>
                <a:xfrm>
                  <a:off x="6400271" y="1746808"/>
                  <a:ext cx="4532219" cy="3006953"/>
                </a:xfrm>
                <a:prstGeom prst="rect">
                  <a:avLst/>
                </a:prstGeom>
              </p:spPr>
            </p:pic>
            <p:pic>
              <p:nvPicPr>
                <p:cNvPr id="27" name="图片 26"/>
                <p:cNvPicPr>
                  <a:picLocks noChangeAspect="1"/>
                </p:cNvPicPr>
                <p:nvPr/>
              </p:nvPicPr>
              <p:blipFill>
                <a:blip r:embed="rId10"/>
                <a:stretch>
                  <a:fillRect/>
                </a:stretch>
              </p:blipFill>
              <p:spPr>
                <a:xfrm>
                  <a:off x="9763072" y="1087685"/>
                  <a:ext cx="1681141" cy="2298863"/>
                </a:xfrm>
                <a:prstGeom prst="rect">
                  <a:avLst/>
                </a:prstGeom>
              </p:spPr>
            </p:pic>
            <p:cxnSp>
              <p:nvCxnSpPr>
                <p:cNvPr id="29" name="直接箭头连接符 28"/>
                <p:cNvCxnSpPr>
                  <a:stCxn id="27" idx="1"/>
                </p:cNvCxnSpPr>
                <p:nvPr/>
              </p:nvCxnSpPr>
              <p:spPr>
                <a:xfrm flipH="1">
                  <a:off x="9077325" y="2237117"/>
                  <a:ext cx="685747" cy="605267"/>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sp>
            <p:nvSpPr>
              <p:cNvPr id="31" name="文本框 30"/>
              <p:cNvSpPr txBox="1"/>
              <p:nvPr/>
            </p:nvSpPr>
            <p:spPr>
              <a:xfrm>
                <a:off x="10460849" y="2970409"/>
                <a:ext cx="950290" cy="369332"/>
              </a:xfrm>
              <a:prstGeom prst="rect">
                <a:avLst/>
              </a:prstGeom>
              <a:solidFill>
                <a:schemeClr val="bg1"/>
              </a:solidFill>
            </p:spPr>
            <p:txBody>
              <a:bodyPr wrap="square" rtlCol="0">
                <a:spAutoFit/>
              </a:bodyPr>
              <a:lstStyle/>
              <a:p>
                <a:r>
                  <a:rPr lang="zh-CN" altLang="en-US" b="1" dirty="0">
                    <a:solidFill>
                      <a:srgbClr val="FF0000"/>
                    </a:solidFill>
                  </a:rPr>
                  <a:t>热缩管</a:t>
                </a:r>
              </a:p>
            </p:txBody>
          </p:sp>
        </p:grpSp>
      </p:grpSp>
    </p:spTree>
    <p:custDataLst>
      <p:tags r:id="rId1"/>
    </p:custDataLst>
    <p:extLst>
      <p:ext uri="{BB962C8B-B14F-4D97-AF65-F5344CB8AC3E}">
        <p14:creationId xmlns:p14="http://schemas.microsoft.com/office/powerpoint/2010/main" val="2076075790"/>
      </p:ext>
    </p:extLst>
  </p:cSld>
  <p:clrMapOvr>
    <a:masterClrMapping/>
  </p:clrMapOvr>
  <mc:AlternateContent xmlns:mc="http://schemas.openxmlformats.org/markup-compatibility/2006">
    <mc:Choice xmlns:p14="http://schemas.microsoft.com/office/powerpoint/2010/main" Requires="p14">
      <p:transition spd="slow" p14:dur="2000" advTm="35566"/>
    </mc:Choice>
    <mc:Fallback>
      <p:transition spd="slow" advTm="355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43208" y="233922"/>
            <a:ext cx="5776446" cy="844205"/>
          </a:xfrm>
          <a:prstGeom prst="rect">
            <a:avLst/>
          </a:prstGeom>
        </p:spPr>
        <p:txBody>
          <a:bodyPr wrap="square">
            <a:spAutoFit/>
          </a:bodyPr>
          <a:lstStyle/>
          <a:p>
            <a:pPr>
              <a:lnSpc>
                <a:spcPct val="150000"/>
              </a:lnSpc>
            </a:pPr>
            <a:r>
              <a:rPr lang="zh-CN" altLang="en-US" sz="3600" dirty="0">
                <a:latin typeface="华文楷体" panose="02010600040101010101" pitchFamily="2" charset="-122"/>
                <a:ea typeface="华文楷体" panose="02010600040101010101" pitchFamily="2" charset="-122"/>
              </a:rPr>
              <a:t>液氩探测器</a:t>
            </a:r>
            <a:endParaRPr lang="en-US" altLang="zh-CN" sz="3600" dirty="0">
              <a:latin typeface="华文楷体" panose="02010600040101010101" pitchFamily="2" charset="-122"/>
              <a:ea typeface="华文楷体" panose="02010600040101010101" pitchFamily="2" charset="-122"/>
            </a:endParaRPr>
          </a:p>
        </p:txBody>
      </p:sp>
      <p:sp>
        <p:nvSpPr>
          <p:cNvPr id="3" name="矩形 2"/>
          <p:cNvSpPr/>
          <p:nvPr/>
        </p:nvSpPr>
        <p:spPr>
          <a:xfrm>
            <a:off x="580782" y="1183622"/>
            <a:ext cx="10625698" cy="2308324"/>
          </a:xfrm>
          <a:prstGeom prst="rect">
            <a:avLst/>
          </a:prstGeom>
        </p:spPr>
        <p:txBody>
          <a:bodyPr wrap="square">
            <a:spAutoFit/>
          </a:bodyPr>
          <a:lstStyle/>
          <a:p>
            <a:pPr marL="342900" indent="-342900" algn="just">
              <a:lnSpc>
                <a:spcPct val="150000"/>
              </a:lnSpc>
              <a:buFont typeface="+mj-lt"/>
              <a:buAutoNum type="arabicPeriod"/>
            </a:pPr>
            <a:r>
              <a:rPr lang="zh-CN" altLang="en-US" sz="2400" dirty="0">
                <a:latin typeface="华文楷体" panose="02010600040101010101" pitchFamily="2" charset="-122"/>
                <a:ea typeface="华文楷体" panose="02010600040101010101" pitchFamily="2" charset="-122"/>
              </a:rPr>
              <a:t>国际上液氩探测器的发展方向：</a:t>
            </a:r>
            <a:endParaRPr lang="en-US" altLang="zh-CN" sz="2400" dirty="0">
              <a:latin typeface="华文楷体" panose="02010600040101010101" pitchFamily="2" charset="-122"/>
              <a:ea typeface="华文楷体" panose="02010600040101010101" pitchFamily="2" charset="-122"/>
            </a:endParaRPr>
          </a:p>
          <a:p>
            <a:pPr marL="800100" lvl="1" indent="-342900" algn="just">
              <a:lnSpc>
                <a:spcPct val="150000"/>
              </a:lnSpc>
              <a:buFont typeface="Arial" panose="020B0604020202020204" pitchFamily="34" charset="0"/>
              <a:buChar char="•"/>
            </a:pPr>
            <a:r>
              <a:rPr lang="zh-CN" altLang="en-US" sz="2400" dirty="0">
                <a:latin typeface="华文楷体" panose="02010600040101010101" pitchFamily="2" charset="-122"/>
                <a:ea typeface="华文楷体" panose="02010600040101010101" pitchFamily="2" charset="-122"/>
              </a:rPr>
              <a:t>大体积：探测</a:t>
            </a:r>
            <a:r>
              <a:rPr lang="en-US" altLang="zh-CN" sz="2400" dirty="0" err="1">
                <a:latin typeface="华文楷体" panose="02010600040101010101" pitchFamily="2" charset="-122"/>
                <a:ea typeface="华文楷体" panose="02010600040101010101" pitchFamily="2" charset="-122"/>
              </a:rPr>
              <a:t>GeV</a:t>
            </a:r>
            <a:r>
              <a:rPr lang="zh-CN" altLang="en-US" sz="2400" dirty="0">
                <a:latin typeface="华文楷体" panose="02010600040101010101" pitchFamily="2" charset="-122"/>
                <a:ea typeface="华文楷体" panose="02010600040101010101" pitchFamily="2" charset="-122"/>
              </a:rPr>
              <a:t>中微子，例如</a:t>
            </a:r>
            <a:r>
              <a:rPr lang="en-US" altLang="zh-CN" sz="2400" dirty="0">
                <a:latin typeface="华文楷体" panose="02010600040101010101" pitchFamily="2" charset="-122"/>
                <a:ea typeface="华文楷体" panose="02010600040101010101" pitchFamily="2" charset="-122"/>
              </a:rPr>
              <a:t>DUNE (4</a:t>
            </a:r>
            <a:r>
              <a:rPr lang="zh-CN" altLang="en-US" sz="2400" dirty="0">
                <a:latin typeface="华文楷体" panose="02010600040101010101" pitchFamily="2" charset="-122"/>
                <a:ea typeface="华文楷体" panose="02010600040101010101" pitchFamily="2" charset="-122"/>
              </a:rPr>
              <a:t>万吨</a:t>
            </a:r>
            <a:r>
              <a:rPr lang="en-US" altLang="zh-CN" sz="2400" dirty="0">
                <a:latin typeface="华文楷体" panose="02010600040101010101" pitchFamily="2" charset="-122"/>
                <a:ea typeface="华文楷体" panose="02010600040101010101" pitchFamily="2" charset="-122"/>
              </a:rPr>
              <a:t>)</a:t>
            </a:r>
            <a:r>
              <a:rPr lang="zh-CN" altLang="en-US" sz="2400" dirty="0">
                <a:latin typeface="华文楷体" panose="02010600040101010101" pitchFamily="2" charset="-122"/>
                <a:ea typeface="华文楷体" panose="02010600040101010101" pitchFamily="2" charset="-122"/>
              </a:rPr>
              <a:t>；</a:t>
            </a:r>
            <a:endParaRPr lang="en-US" altLang="zh-CN" sz="2400" dirty="0">
              <a:latin typeface="华文楷体" panose="02010600040101010101" pitchFamily="2" charset="-122"/>
              <a:ea typeface="华文楷体" panose="02010600040101010101" pitchFamily="2" charset="-122"/>
            </a:endParaRPr>
          </a:p>
          <a:p>
            <a:pPr marL="800100" lvl="1" indent="-342900" algn="just">
              <a:lnSpc>
                <a:spcPct val="150000"/>
              </a:lnSpc>
              <a:buFont typeface="Arial" panose="020B0604020202020204" pitchFamily="34" charset="0"/>
              <a:buChar char="•"/>
            </a:pPr>
            <a:r>
              <a:rPr lang="zh-CN" altLang="en-US" sz="2400" dirty="0">
                <a:latin typeface="华文楷体" panose="02010600040101010101" pitchFamily="2" charset="-122"/>
                <a:ea typeface="华文楷体" panose="02010600040101010101" pitchFamily="2" charset="-122"/>
              </a:rPr>
              <a:t>低本底、低阈值：暗物质探测、中微子相干散射，例如</a:t>
            </a:r>
            <a:r>
              <a:rPr lang="en-US" altLang="zh-CN" sz="2400" dirty="0">
                <a:latin typeface="华文楷体" panose="02010600040101010101" pitchFamily="2" charset="-122"/>
                <a:ea typeface="华文楷体" panose="02010600040101010101" pitchFamily="2" charset="-122"/>
              </a:rPr>
              <a:t>DarkSide</a:t>
            </a:r>
            <a:r>
              <a:rPr lang="zh-CN" altLang="en-US" sz="2400" dirty="0">
                <a:latin typeface="华文楷体" panose="02010600040101010101" pitchFamily="2" charset="-122"/>
                <a:ea typeface="华文楷体" panose="02010600040101010101" pitchFamily="2" charset="-122"/>
              </a:rPr>
              <a:t>，</a:t>
            </a:r>
            <a:r>
              <a:rPr lang="en-US" altLang="zh-CN" sz="2400" dirty="0">
                <a:latin typeface="华文楷体" panose="02010600040101010101" pitchFamily="2" charset="-122"/>
                <a:ea typeface="华文楷体" panose="02010600040101010101" pitchFamily="2" charset="-122"/>
              </a:rPr>
              <a:t>COHERENT</a:t>
            </a:r>
            <a:r>
              <a:rPr lang="zh-CN" altLang="en-US" sz="2400" dirty="0" smtClean="0">
                <a:latin typeface="华文楷体" panose="02010600040101010101" pitchFamily="2" charset="-122"/>
                <a:ea typeface="华文楷体" panose="02010600040101010101" pitchFamily="2" charset="-122"/>
              </a:rPr>
              <a:t>；</a:t>
            </a:r>
            <a:endParaRPr lang="en-US" altLang="zh-CN" sz="2400" dirty="0">
              <a:latin typeface="华文楷体" panose="02010600040101010101" pitchFamily="2" charset="-122"/>
              <a:ea typeface="华文楷体" panose="02010600040101010101" pitchFamily="2" charset="-122"/>
            </a:endParaRPr>
          </a:p>
        </p:txBody>
      </p:sp>
      <p:sp>
        <p:nvSpPr>
          <p:cNvPr id="8" name="灯片编号占位符 7"/>
          <p:cNvSpPr>
            <a:spLocks noGrp="1"/>
          </p:cNvSpPr>
          <p:nvPr>
            <p:ph type="sldNum" sz="quarter" idx="12"/>
          </p:nvPr>
        </p:nvSpPr>
        <p:spPr/>
        <p:txBody>
          <a:bodyPr/>
          <a:lstStyle/>
          <a:p>
            <a:fld id="{9F8A8C21-8DD1-4256-A188-9043FD4DCEBD}" type="slidenum">
              <a:rPr lang="zh-CN" altLang="en-US" sz="2000" smtClean="0"/>
              <a:t>12</a:t>
            </a:fld>
            <a:endParaRPr lang="zh-CN" altLang="en-US" dirty="0"/>
          </a:p>
        </p:txBody>
      </p:sp>
      <p:pic>
        <p:nvPicPr>
          <p:cNvPr id="5" name="图片 4">
            <a:extLst>
              <a:ext uri="{FF2B5EF4-FFF2-40B4-BE49-F238E27FC236}">
                <a16:creationId xmlns:a16="http://schemas.microsoft.com/office/drawing/2014/main" xmlns="" id="{5D0AB054-C538-4641-BB17-6650F8F84A09}"/>
              </a:ext>
            </a:extLst>
          </p:cNvPr>
          <p:cNvPicPr>
            <a:picLocks noChangeAspect="1"/>
          </p:cNvPicPr>
          <p:nvPr/>
        </p:nvPicPr>
        <p:blipFill>
          <a:blip r:embed="rId2"/>
          <a:stretch>
            <a:fillRect/>
          </a:stretch>
        </p:blipFill>
        <p:spPr>
          <a:xfrm>
            <a:off x="7810749" y="3065405"/>
            <a:ext cx="4342902" cy="3290945"/>
          </a:xfrm>
          <a:prstGeom prst="rect">
            <a:avLst/>
          </a:prstGeom>
        </p:spPr>
      </p:pic>
      <p:sp>
        <p:nvSpPr>
          <p:cNvPr id="4" name="矩形 3"/>
          <p:cNvSpPr/>
          <p:nvPr/>
        </p:nvSpPr>
        <p:spPr>
          <a:xfrm>
            <a:off x="580783" y="3451651"/>
            <a:ext cx="7008738" cy="2862322"/>
          </a:xfrm>
          <a:prstGeom prst="rect">
            <a:avLst/>
          </a:prstGeom>
        </p:spPr>
        <p:txBody>
          <a:bodyPr wrap="square">
            <a:spAutoFit/>
          </a:bodyPr>
          <a:lstStyle/>
          <a:p>
            <a:pPr marL="457200" indent="-457200" algn="just">
              <a:lnSpc>
                <a:spcPct val="150000"/>
              </a:lnSpc>
              <a:buFont typeface="+mj-lt"/>
              <a:buAutoNum type="arabicPeriod" startAt="2"/>
            </a:pPr>
            <a:r>
              <a:rPr lang="zh-CN" altLang="en-US" sz="2400" dirty="0">
                <a:latin typeface="华文楷体" panose="02010600040101010101" pitchFamily="2" charset="-122"/>
                <a:ea typeface="华文楷体" panose="02010600040101010101" pitchFamily="2" charset="-122"/>
              </a:rPr>
              <a:t>高能所</a:t>
            </a:r>
            <a:r>
              <a:rPr lang="en-US" altLang="zh-CN" sz="2400" dirty="0">
                <a:latin typeface="华文楷体" panose="02010600040101010101" pitchFamily="2" charset="-122"/>
                <a:ea typeface="华文楷体" panose="02010600040101010101" pitchFamily="2" charset="-122"/>
              </a:rPr>
              <a:t>/</a:t>
            </a:r>
            <a:r>
              <a:rPr lang="zh-CN" altLang="en-US" sz="2400" dirty="0">
                <a:latin typeface="华文楷体" panose="02010600040101010101" pitchFamily="2" charset="-122"/>
                <a:ea typeface="华文楷体" panose="02010600040101010101" pitchFamily="2" charset="-122"/>
              </a:rPr>
              <a:t>本项目组关于液氩探测器近几年规划：</a:t>
            </a:r>
            <a:endParaRPr lang="en-US" altLang="zh-CN" sz="2400" dirty="0">
              <a:latin typeface="华文楷体" panose="02010600040101010101" pitchFamily="2" charset="-122"/>
              <a:ea typeface="华文楷体" panose="02010600040101010101" pitchFamily="2" charset="-122"/>
            </a:endParaRPr>
          </a:p>
          <a:p>
            <a:pPr marL="914400" lvl="1" indent="-457200" algn="just">
              <a:lnSpc>
                <a:spcPct val="150000"/>
              </a:lnSpc>
              <a:buFont typeface="Arial" panose="020B0604020202020204" pitchFamily="34" charset="0"/>
              <a:buChar char="•"/>
            </a:pPr>
            <a:r>
              <a:rPr lang="zh-CN" altLang="en-US" sz="2400" dirty="0">
                <a:latin typeface="华文楷体" panose="02010600040101010101" pitchFamily="2" charset="-122"/>
                <a:ea typeface="华文楷体" panose="02010600040101010101" pitchFamily="2" charset="-122"/>
              </a:rPr>
              <a:t>利用双相低阈值液氩探测器在台山核电站附近进行中微子相干散射研究；</a:t>
            </a:r>
            <a:endParaRPr lang="en-US" altLang="zh-CN" sz="2400" dirty="0">
              <a:latin typeface="华文楷体" panose="02010600040101010101" pitchFamily="2" charset="-122"/>
              <a:ea typeface="华文楷体" panose="02010600040101010101" pitchFamily="2" charset="-122"/>
            </a:endParaRPr>
          </a:p>
          <a:p>
            <a:pPr marL="914400" lvl="1" indent="-457200" algn="just">
              <a:lnSpc>
                <a:spcPct val="150000"/>
              </a:lnSpc>
              <a:buFont typeface="Arial" panose="020B0604020202020204" pitchFamily="34" charset="0"/>
              <a:buChar char="•"/>
            </a:pPr>
            <a:r>
              <a:rPr lang="zh-CN" altLang="en-US" sz="2400" dirty="0">
                <a:latin typeface="华文楷体" panose="02010600040101010101" pitchFamily="2" charset="-122"/>
                <a:ea typeface="华文楷体" panose="02010600040101010101" pitchFamily="2" charset="-122"/>
              </a:rPr>
              <a:t>要求好的位置分辨，低本底，</a:t>
            </a:r>
            <a:r>
              <a:rPr lang="zh-CN" altLang="en-US" sz="2400" dirty="0" smtClean="0">
                <a:latin typeface="华文楷体" panose="02010600040101010101" pitchFamily="2" charset="-122"/>
                <a:ea typeface="华文楷体" panose="02010600040101010101" pitchFamily="2" charset="-122"/>
              </a:rPr>
              <a:t>以及高光</a:t>
            </a:r>
            <a:r>
              <a:rPr lang="zh-CN" altLang="en-US" sz="2400" dirty="0">
                <a:latin typeface="华文楷体" panose="02010600040101010101" pitchFamily="2" charset="-122"/>
                <a:ea typeface="华文楷体" panose="02010600040101010101" pitchFamily="2" charset="-122"/>
              </a:rPr>
              <a:t>产额；</a:t>
            </a:r>
            <a:endParaRPr lang="en-US" altLang="zh-CN" sz="2400" dirty="0">
              <a:latin typeface="华文楷体" panose="02010600040101010101" pitchFamily="2" charset="-122"/>
              <a:ea typeface="华文楷体" panose="02010600040101010101" pitchFamily="2" charset="-122"/>
            </a:endParaRPr>
          </a:p>
          <a:p>
            <a:pPr marL="914400" lvl="1" indent="-457200" algn="just">
              <a:lnSpc>
                <a:spcPct val="150000"/>
              </a:lnSpc>
              <a:buFont typeface="Arial" panose="020B0604020202020204" pitchFamily="34" charset="0"/>
              <a:buChar char="•"/>
            </a:pPr>
            <a:r>
              <a:rPr lang="en-US" altLang="zh-CN" sz="2400" dirty="0" err="1">
                <a:latin typeface="华文楷体" panose="02010600040101010101" pitchFamily="2" charset="-122"/>
                <a:ea typeface="华文楷体" panose="02010600040101010101" pitchFamily="2" charset="-122"/>
              </a:rPr>
              <a:t>SiPM</a:t>
            </a:r>
            <a:r>
              <a:rPr lang="zh-CN" altLang="en-US" sz="2400" dirty="0">
                <a:latin typeface="华文楷体" panose="02010600040101010101" pitchFamily="2" charset="-122"/>
                <a:ea typeface="华文楷体" panose="02010600040101010101" pitchFamily="2" charset="-122"/>
              </a:rPr>
              <a:t>成为此类实验最佳的光电读出器件备选；</a:t>
            </a:r>
            <a:endParaRPr lang="en-US" altLang="zh-CN" sz="2400"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201563352"/>
      </p:ext>
    </p:extLst>
  </p:cSld>
  <p:clrMapOvr>
    <a:masterClrMapping/>
  </p:clrMapOvr>
  <mc:AlternateContent xmlns:mc="http://schemas.openxmlformats.org/markup-compatibility/2006">
    <mc:Choice xmlns:p14="http://schemas.microsoft.com/office/powerpoint/2010/main" Requires="p14">
      <p:transition spd="slow" p14:dur="2000" advTm="99143"/>
    </mc:Choice>
    <mc:Fallback>
      <p:transition spd="slow" advTm="99143"/>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12" y="339252"/>
            <a:ext cx="10998895" cy="830997"/>
          </a:xfrm>
          <a:prstGeom prst="rect">
            <a:avLst/>
          </a:prstGeom>
        </p:spPr>
        <p:txBody>
          <a:bodyPr wrap="square">
            <a:spAutoFit/>
          </a:bodyPr>
          <a:lstStyle/>
          <a:p>
            <a:pPr>
              <a:lnSpc>
                <a:spcPct val="150000"/>
              </a:lnSpc>
            </a:pPr>
            <a:r>
              <a:rPr lang="zh-CN" altLang="en-US" sz="3200" dirty="0">
                <a:latin typeface="华文楷体" panose="02010600040101010101" pitchFamily="2" charset="-122"/>
                <a:ea typeface="华文楷体" panose="02010600040101010101" pitchFamily="2" charset="-122"/>
              </a:rPr>
              <a:t>本年度工作进展（三）</a:t>
            </a:r>
            <a:r>
              <a:rPr lang="en-US" altLang="zh-CN" sz="2400" dirty="0">
                <a:latin typeface="华文楷体" panose="02010600040101010101" pitchFamily="2" charset="-122"/>
                <a:ea typeface="华文楷体" panose="02010600040101010101" pitchFamily="2" charset="-122"/>
              </a:rPr>
              <a:t>—</a:t>
            </a:r>
            <a:r>
              <a:rPr lang="zh-CN" altLang="en-US" sz="2400" dirty="0">
                <a:latin typeface="华文楷体" panose="02010600040101010101" pitchFamily="2" charset="-122"/>
                <a:ea typeface="华文楷体" panose="02010600040101010101" pitchFamily="2" charset="-122"/>
              </a:rPr>
              <a:t>液氩中</a:t>
            </a:r>
            <a:r>
              <a:rPr lang="en-US" altLang="zh-CN" sz="2400" dirty="0" err="1">
                <a:latin typeface="华文楷体" panose="02010600040101010101" pitchFamily="2" charset="-122"/>
                <a:ea typeface="华文楷体" panose="02010600040101010101" pitchFamily="2" charset="-122"/>
              </a:rPr>
              <a:t>SiPM</a:t>
            </a:r>
            <a:r>
              <a:rPr lang="zh-CN" altLang="en-US" sz="2400" dirty="0">
                <a:latin typeface="华文楷体" panose="02010600040101010101" pitchFamily="2" charset="-122"/>
                <a:ea typeface="华文楷体" panose="02010600040101010101" pitchFamily="2" charset="-122"/>
              </a:rPr>
              <a:t>阵列应用研究</a:t>
            </a:r>
            <a:endParaRPr lang="en-US" altLang="zh-CN" sz="2400" dirty="0">
              <a:latin typeface="华文楷体" panose="02010600040101010101" pitchFamily="2" charset="-122"/>
              <a:ea typeface="华文楷体" panose="02010600040101010101" pitchFamily="2" charset="-122"/>
            </a:endParaRPr>
          </a:p>
        </p:txBody>
      </p:sp>
      <p:sp>
        <p:nvSpPr>
          <p:cNvPr id="3" name="矩形 2"/>
          <p:cNvSpPr/>
          <p:nvPr/>
        </p:nvSpPr>
        <p:spPr>
          <a:xfrm>
            <a:off x="444371" y="3878115"/>
            <a:ext cx="6099304" cy="2446824"/>
          </a:xfrm>
          <a:prstGeom prst="rect">
            <a:avLst/>
          </a:prstGeom>
        </p:spPr>
        <p:txBody>
          <a:bodyPr wrap="square">
            <a:spAutoFit/>
          </a:bodyPr>
          <a:lstStyle/>
          <a:p>
            <a:pPr marL="285750" indent="-285750">
              <a:lnSpc>
                <a:spcPct val="130000"/>
              </a:lnSpc>
              <a:spcAft>
                <a:spcPts val="600"/>
              </a:spcAft>
              <a:buFont typeface="Wingdings" panose="05000000000000000000" pitchFamily="2" charset="2"/>
              <a:buChar char="Ø"/>
            </a:pPr>
            <a:r>
              <a:rPr lang="en-US" altLang="zh-CN" sz="2200" dirty="0" err="1">
                <a:latin typeface="华文楷体" panose="02010600040101010101" pitchFamily="2" charset="-122"/>
                <a:ea typeface="华文楷体" panose="02010600040101010101" pitchFamily="2" charset="-122"/>
              </a:rPr>
              <a:t>SiPM</a:t>
            </a:r>
            <a:r>
              <a:rPr lang="en-US" altLang="zh-CN" sz="2200" dirty="0">
                <a:latin typeface="华文楷体" panose="02010600040101010101" pitchFamily="2" charset="-122"/>
                <a:ea typeface="华文楷体" panose="02010600040101010101" pitchFamily="2" charset="-122"/>
              </a:rPr>
              <a:t> </a:t>
            </a:r>
            <a:r>
              <a:rPr lang="zh-CN" altLang="en-US" sz="2200" dirty="0">
                <a:latin typeface="华文楷体" panose="02010600040101010101" pitchFamily="2" charset="-122"/>
                <a:ea typeface="华文楷体" panose="02010600040101010101" pitchFamily="2" charset="-122"/>
              </a:rPr>
              <a:t>在液氩中应用的主要限制：</a:t>
            </a:r>
            <a:endParaRPr lang="en-US" altLang="zh-CN" sz="2200" dirty="0">
              <a:latin typeface="华文楷体" panose="02010600040101010101" pitchFamily="2" charset="-122"/>
              <a:ea typeface="华文楷体" panose="02010600040101010101" pitchFamily="2" charset="-122"/>
            </a:endParaRPr>
          </a:p>
          <a:p>
            <a:pPr marL="800100" lvl="1" indent="-342900">
              <a:lnSpc>
                <a:spcPct val="130000"/>
              </a:lnSpc>
              <a:spcAft>
                <a:spcPts val="600"/>
              </a:spcAft>
              <a:buFont typeface="Arial" panose="020B0604020202020204" pitchFamily="34" charset="0"/>
              <a:buChar char="•"/>
            </a:pPr>
            <a:r>
              <a:rPr lang="zh-CN" altLang="en-US" sz="2200" dirty="0">
                <a:latin typeface="华文楷体" panose="02010600040101010101" pitchFamily="2" charset="-122"/>
                <a:ea typeface="华文楷体" panose="02010600040101010101" pitchFamily="2" charset="-122"/>
              </a:rPr>
              <a:t>前放选型困难，大部分的运算放大器在低温（</a:t>
            </a:r>
            <a:r>
              <a:rPr lang="en-US" altLang="zh-CN" sz="2200" dirty="0">
                <a:latin typeface="华文楷体" panose="02010600040101010101" pitchFamily="2" charset="-122"/>
                <a:ea typeface="华文楷体" panose="02010600040101010101" pitchFamily="2" charset="-122"/>
              </a:rPr>
              <a:t>&lt;-40</a:t>
            </a:r>
            <a:r>
              <a:rPr lang="zh-CN" altLang="en-US" sz="2200" dirty="0">
                <a:latin typeface="华文楷体" panose="02010600040101010101" pitchFamily="2" charset="-122"/>
                <a:ea typeface="华文楷体" panose="02010600040101010101" pitchFamily="2" charset="-122"/>
              </a:rPr>
              <a:t>℃）下不工作或者工作性能不好；</a:t>
            </a:r>
            <a:endParaRPr lang="en-US" altLang="zh-CN" sz="2200" dirty="0">
              <a:latin typeface="华文楷体" panose="02010600040101010101" pitchFamily="2" charset="-122"/>
              <a:ea typeface="华文楷体" panose="02010600040101010101" pitchFamily="2" charset="-122"/>
            </a:endParaRPr>
          </a:p>
          <a:p>
            <a:pPr marL="800100" lvl="1" indent="-342900">
              <a:lnSpc>
                <a:spcPct val="130000"/>
              </a:lnSpc>
              <a:spcAft>
                <a:spcPts val="600"/>
              </a:spcAft>
              <a:buFont typeface="Arial" panose="020B0604020202020204" pitchFamily="34" charset="0"/>
              <a:buChar char="•"/>
            </a:pPr>
            <a:r>
              <a:rPr lang="zh-CN" altLang="en-US" sz="2200" dirty="0" smtClean="0">
                <a:latin typeface="华文楷体" panose="02010600040101010101" pitchFamily="2" charset="-122"/>
                <a:ea typeface="华文楷体" panose="02010600040101010101" pitchFamily="2" charset="-122"/>
              </a:rPr>
              <a:t>可</a:t>
            </a:r>
            <a:r>
              <a:rPr lang="zh-CN" altLang="en-US" sz="2200" dirty="0">
                <a:latin typeface="华文楷体" panose="02010600040101010101" pitchFamily="2" charset="-122"/>
                <a:ea typeface="华文楷体" panose="02010600040101010101" pitchFamily="2" charset="-122"/>
              </a:rPr>
              <a:t>供参考的测试数据</a:t>
            </a:r>
            <a:r>
              <a:rPr lang="zh-CN" altLang="en-US" sz="2200" dirty="0" smtClean="0">
                <a:latin typeface="华文楷体" panose="02010600040101010101" pitchFamily="2" charset="-122"/>
                <a:ea typeface="华文楷体" panose="02010600040101010101" pitchFamily="2" charset="-122"/>
              </a:rPr>
              <a:t>较少，测试</a:t>
            </a:r>
            <a:r>
              <a:rPr lang="zh-CN" altLang="en-US" sz="2200" dirty="0">
                <a:latin typeface="华文楷体" panose="02010600040101010101" pitchFamily="2" charset="-122"/>
                <a:ea typeface="华文楷体" panose="02010600040101010101" pitchFamily="2" charset="-122"/>
              </a:rPr>
              <a:t>环境要求较高（</a:t>
            </a:r>
            <a:r>
              <a:rPr lang="en-US" altLang="zh-CN" sz="2200" dirty="0">
                <a:latin typeface="华文楷体" panose="02010600040101010101" pitchFamily="2" charset="-122"/>
                <a:ea typeface="华文楷体" panose="02010600040101010101" pitchFamily="2" charset="-122"/>
              </a:rPr>
              <a:t>-186</a:t>
            </a:r>
            <a:r>
              <a:rPr lang="zh-CN" altLang="en-US" sz="2200" dirty="0">
                <a:latin typeface="华文楷体" panose="02010600040101010101" pitchFamily="2" charset="-122"/>
                <a:ea typeface="华文楷体" panose="02010600040101010101" pitchFamily="2" charset="-122"/>
              </a:rPr>
              <a:t>℃</a:t>
            </a:r>
            <a:r>
              <a:rPr lang="zh-CN" altLang="en-US" sz="2200" dirty="0" smtClean="0">
                <a:latin typeface="华文楷体" panose="02010600040101010101" pitchFamily="2" charset="-122"/>
                <a:ea typeface="华文楷体" panose="02010600040101010101" pitchFamily="2" charset="-122"/>
              </a:rPr>
              <a:t>）；</a:t>
            </a:r>
            <a:endParaRPr lang="en-US" altLang="zh-CN" sz="2200" dirty="0">
              <a:latin typeface="华文楷体" panose="02010600040101010101" pitchFamily="2" charset="-122"/>
              <a:ea typeface="华文楷体" panose="02010600040101010101" pitchFamily="2" charset="-122"/>
            </a:endParaRPr>
          </a:p>
        </p:txBody>
      </p:sp>
      <p:sp>
        <p:nvSpPr>
          <p:cNvPr id="5" name="矩形 4"/>
          <p:cNvSpPr/>
          <p:nvPr/>
        </p:nvSpPr>
        <p:spPr>
          <a:xfrm>
            <a:off x="539512" y="1262298"/>
            <a:ext cx="10757138" cy="2600712"/>
          </a:xfrm>
          <a:prstGeom prst="rect">
            <a:avLst/>
          </a:prstGeom>
        </p:spPr>
        <p:txBody>
          <a:bodyPr wrap="square">
            <a:spAutoFit/>
          </a:bodyPr>
          <a:lstStyle/>
          <a:p>
            <a:pPr marL="285750" indent="-285750">
              <a:lnSpc>
                <a:spcPct val="130000"/>
              </a:lnSpc>
              <a:spcAft>
                <a:spcPts val="600"/>
              </a:spcAft>
              <a:buFont typeface="Wingdings" panose="05000000000000000000" pitchFamily="2" charset="2"/>
              <a:buChar char="Ø"/>
            </a:pPr>
            <a:r>
              <a:rPr lang="en-US" altLang="zh-CN" sz="2200" dirty="0" err="1">
                <a:latin typeface="华文楷体" panose="02010600040101010101" pitchFamily="2" charset="-122"/>
                <a:ea typeface="华文楷体" panose="02010600040101010101" pitchFamily="2" charset="-122"/>
              </a:rPr>
              <a:t>SiPM</a:t>
            </a:r>
            <a:r>
              <a:rPr lang="zh-CN" altLang="en-US" sz="2200" dirty="0">
                <a:latin typeface="华文楷体" panose="02010600040101010101" pitchFamily="2" charset="-122"/>
                <a:ea typeface="华文楷体" panose="02010600040101010101" pitchFamily="2" charset="-122"/>
              </a:rPr>
              <a:t>是未来粒子物理实验的趋势：</a:t>
            </a:r>
            <a:endParaRPr lang="en-US" altLang="zh-CN" sz="2200" dirty="0">
              <a:latin typeface="华文楷体" panose="02010600040101010101" pitchFamily="2" charset="-122"/>
              <a:ea typeface="华文楷体" panose="02010600040101010101" pitchFamily="2" charset="-122"/>
            </a:endParaRPr>
          </a:p>
          <a:p>
            <a:pPr marL="800100" lvl="1" indent="-342900">
              <a:lnSpc>
                <a:spcPct val="130000"/>
              </a:lnSpc>
              <a:spcAft>
                <a:spcPts val="600"/>
              </a:spcAft>
              <a:buFont typeface="Arial" panose="020B0604020202020204" pitchFamily="34" charset="0"/>
              <a:buChar char="•"/>
            </a:pPr>
            <a:r>
              <a:rPr lang="en-US" altLang="zh-CN" sz="2200" dirty="0" err="1">
                <a:latin typeface="华文楷体" panose="02010600040101010101" pitchFamily="2" charset="-122"/>
                <a:ea typeface="华文楷体" panose="02010600040101010101" pitchFamily="2" charset="-122"/>
              </a:rPr>
              <a:t>SiPM</a:t>
            </a:r>
            <a:r>
              <a:rPr lang="zh-CN" altLang="en-US" sz="2200" dirty="0">
                <a:latin typeface="华文楷体" panose="02010600040101010101" pitchFamily="2" charset="-122"/>
                <a:ea typeface="华文楷体" panose="02010600040101010101" pitchFamily="2" charset="-122"/>
              </a:rPr>
              <a:t>是新型光电探测器件，本底</a:t>
            </a:r>
            <a:r>
              <a:rPr lang="zh-CN" altLang="en-US" sz="2200" dirty="0" smtClean="0">
                <a:latin typeface="华文楷体" panose="02010600040101010101" pitchFamily="2" charset="-122"/>
                <a:ea typeface="华文楷体" panose="02010600040101010101" pitchFamily="2" charset="-122"/>
              </a:rPr>
              <a:t>低；</a:t>
            </a:r>
            <a:endParaRPr lang="en-US" altLang="zh-CN" sz="2200" dirty="0">
              <a:latin typeface="华文楷体" panose="02010600040101010101" pitchFamily="2" charset="-122"/>
              <a:ea typeface="华文楷体" panose="02010600040101010101" pitchFamily="2" charset="-122"/>
            </a:endParaRPr>
          </a:p>
          <a:p>
            <a:pPr marL="800100" lvl="1" indent="-342900">
              <a:lnSpc>
                <a:spcPct val="130000"/>
              </a:lnSpc>
              <a:spcAft>
                <a:spcPts val="600"/>
              </a:spcAft>
              <a:buFont typeface="Arial" panose="020B0604020202020204" pitchFamily="34" charset="0"/>
              <a:buChar char="•"/>
            </a:pPr>
            <a:r>
              <a:rPr lang="zh-CN" altLang="en-US" sz="2200" dirty="0">
                <a:latin typeface="华文楷体" panose="02010600040101010101" pitchFamily="2" charset="-122"/>
                <a:ea typeface="华文楷体" panose="02010600040101010101" pitchFamily="2" charset="-122"/>
              </a:rPr>
              <a:t>量子效率高</a:t>
            </a:r>
            <a:r>
              <a:rPr lang="en-US" altLang="zh-CN" sz="2200" dirty="0">
                <a:latin typeface="华文楷体" panose="02010600040101010101" pitchFamily="2" charset="-122"/>
                <a:ea typeface="华文楷体" panose="02010600040101010101" pitchFamily="2" charset="-122"/>
              </a:rPr>
              <a:t>(~50%)</a:t>
            </a:r>
            <a:r>
              <a:rPr lang="zh-CN" altLang="en-US" sz="2200" dirty="0">
                <a:latin typeface="华文楷体" panose="02010600040101010101" pitchFamily="2" charset="-122"/>
                <a:ea typeface="华文楷体" panose="02010600040101010101" pitchFamily="2" charset="-122"/>
              </a:rPr>
              <a:t>，</a:t>
            </a:r>
            <a:r>
              <a:rPr lang="zh-CN" altLang="en-US" sz="2200" dirty="0" smtClean="0">
                <a:latin typeface="华文楷体" panose="02010600040101010101" pitchFamily="2" charset="-122"/>
                <a:ea typeface="华文楷体" panose="02010600040101010101" pitchFamily="2" charset="-122"/>
              </a:rPr>
              <a:t>对于低</a:t>
            </a:r>
            <a:r>
              <a:rPr lang="zh-CN" altLang="en-US" sz="2200" dirty="0">
                <a:latin typeface="华文楷体" panose="02010600040101010101" pitchFamily="2" charset="-122"/>
                <a:ea typeface="华文楷体" panose="02010600040101010101" pitchFamily="2" charset="-122"/>
              </a:rPr>
              <a:t>阈值液氩探测器</a:t>
            </a:r>
            <a:r>
              <a:rPr lang="en-US" altLang="zh-CN" sz="2200" dirty="0">
                <a:latin typeface="华文楷体" panose="02010600040101010101" pitchFamily="2" charset="-122"/>
                <a:ea typeface="华文楷体" panose="02010600040101010101" pitchFamily="2" charset="-122"/>
              </a:rPr>
              <a:t>S1</a:t>
            </a:r>
            <a:r>
              <a:rPr lang="zh-CN" altLang="en-US" sz="2200" dirty="0">
                <a:latin typeface="华文楷体" panose="02010600040101010101" pitchFamily="2" charset="-122"/>
                <a:ea typeface="华文楷体" panose="02010600040101010101" pitchFamily="2" charset="-122"/>
              </a:rPr>
              <a:t>信号的获得尤其重要；</a:t>
            </a:r>
            <a:endParaRPr lang="en-US" altLang="zh-CN" sz="2200" dirty="0">
              <a:latin typeface="华文楷体" panose="02010600040101010101" pitchFamily="2" charset="-122"/>
              <a:ea typeface="华文楷体" panose="02010600040101010101" pitchFamily="2" charset="-122"/>
            </a:endParaRPr>
          </a:p>
          <a:p>
            <a:pPr marL="800100" lvl="1" indent="-342900">
              <a:lnSpc>
                <a:spcPct val="130000"/>
              </a:lnSpc>
              <a:spcAft>
                <a:spcPts val="600"/>
              </a:spcAft>
              <a:buFont typeface="Arial" panose="020B0604020202020204" pitchFamily="34" charset="0"/>
              <a:buChar char="•"/>
            </a:pPr>
            <a:r>
              <a:rPr lang="zh-CN" altLang="en-US" sz="2200" dirty="0">
                <a:latin typeface="华文楷体" panose="02010600040101010101" pitchFamily="2" charset="-122"/>
                <a:ea typeface="华文楷体" panose="02010600040101010101" pitchFamily="2" charset="-122"/>
              </a:rPr>
              <a:t>工作电压低，对磁场、电场不敏感；</a:t>
            </a:r>
            <a:endParaRPr lang="en-US" altLang="zh-CN" sz="2200" dirty="0">
              <a:latin typeface="华文楷体" panose="02010600040101010101" pitchFamily="2" charset="-122"/>
              <a:ea typeface="华文楷体" panose="02010600040101010101" pitchFamily="2" charset="-122"/>
            </a:endParaRPr>
          </a:p>
          <a:p>
            <a:pPr marL="800100" lvl="1" indent="-342900">
              <a:lnSpc>
                <a:spcPct val="130000"/>
              </a:lnSpc>
              <a:spcAft>
                <a:spcPts val="600"/>
              </a:spcAft>
              <a:buFont typeface="Arial" panose="020B0604020202020204" pitchFamily="34" charset="0"/>
              <a:buChar char="•"/>
            </a:pPr>
            <a:r>
              <a:rPr lang="zh-CN" altLang="en-US" sz="2200" dirty="0">
                <a:latin typeface="华文楷体" panose="02010600040101010101" pitchFamily="2" charset="-122"/>
                <a:ea typeface="华文楷体" panose="02010600040101010101" pitchFamily="2" charset="-122"/>
              </a:rPr>
              <a:t>一般增益只有</a:t>
            </a:r>
            <a:r>
              <a:rPr lang="en-US" altLang="zh-CN" sz="2200" dirty="0">
                <a:latin typeface="华文楷体" panose="02010600040101010101" pitchFamily="2" charset="-122"/>
                <a:ea typeface="华文楷体" panose="02010600040101010101" pitchFamily="2" charset="-122"/>
              </a:rPr>
              <a:t>10</a:t>
            </a:r>
            <a:r>
              <a:rPr lang="en-US" altLang="zh-CN" sz="2400" baseline="30000" dirty="0">
                <a:latin typeface="华文楷体" panose="02010600040101010101" pitchFamily="2" charset="-122"/>
                <a:ea typeface="华文楷体" panose="02010600040101010101" pitchFamily="2" charset="-122"/>
              </a:rPr>
              <a:t>5</a:t>
            </a:r>
            <a:r>
              <a:rPr lang="zh-CN" altLang="en-US" sz="2200" dirty="0">
                <a:latin typeface="华文楷体" panose="02010600040101010101" pitchFamily="2" charset="-122"/>
                <a:ea typeface="华文楷体" panose="02010600040101010101" pitchFamily="2" charset="-122"/>
              </a:rPr>
              <a:t>，必须配合前放才能实现单光子探测；</a:t>
            </a:r>
            <a:endParaRPr lang="en-US" altLang="zh-CN" sz="2200" dirty="0">
              <a:latin typeface="华文楷体" panose="02010600040101010101" pitchFamily="2" charset="-122"/>
              <a:ea typeface="华文楷体" panose="02010600040101010101" pitchFamily="2" charset="-122"/>
            </a:endParaRPr>
          </a:p>
        </p:txBody>
      </p:sp>
      <p:grpSp>
        <p:nvGrpSpPr>
          <p:cNvPr id="9" name="组合 8"/>
          <p:cNvGrpSpPr/>
          <p:nvPr/>
        </p:nvGrpSpPr>
        <p:grpSpPr>
          <a:xfrm>
            <a:off x="6819900" y="3878115"/>
            <a:ext cx="5308786" cy="2689173"/>
            <a:chOff x="6877050" y="3786066"/>
            <a:chExt cx="5308786" cy="2689173"/>
          </a:xfrm>
        </p:grpSpPr>
        <p:grpSp>
          <p:nvGrpSpPr>
            <p:cNvPr id="7" name="组合 6"/>
            <p:cNvGrpSpPr/>
            <p:nvPr/>
          </p:nvGrpSpPr>
          <p:grpSpPr>
            <a:xfrm>
              <a:off x="6877050" y="3786066"/>
              <a:ext cx="5210174" cy="2689173"/>
              <a:chOff x="6886575" y="3977000"/>
              <a:chExt cx="5210174" cy="2689173"/>
            </a:xfrm>
          </p:grpSpPr>
          <p:pic>
            <p:nvPicPr>
              <p:cNvPr id="4" name="图片 3"/>
              <p:cNvPicPr>
                <a:picLocks noChangeAspect="1"/>
              </p:cNvPicPr>
              <p:nvPr/>
            </p:nvPicPr>
            <p:blipFill>
              <a:blip r:embed="rId2"/>
              <a:stretch>
                <a:fillRect/>
              </a:stretch>
            </p:blipFill>
            <p:spPr>
              <a:xfrm>
                <a:off x="6886575" y="3977000"/>
                <a:ext cx="5210174" cy="2689173"/>
              </a:xfrm>
              <a:prstGeom prst="rect">
                <a:avLst/>
              </a:prstGeom>
            </p:spPr>
          </p:pic>
          <p:sp>
            <p:nvSpPr>
              <p:cNvPr id="6" name="矩形 5"/>
              <p:cNvSpPr/>
              <p:nvPr/>
            </p:nvSpPr>
            <p:spPr>
              <a:xfrm>
                <a:off x="7153275" y="5321586"/>
                <a:ext cx="3448050" cy="3619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9837644" y="4264037"/>
              <a:ext cx="2348192" cy="646331"/>
            </a:xfrm>
            <a:prstGeom prst="rect">
              <a:avLst/>
            </a:prstGeom>
          </p:spPr>
          <p:txBody>
            <a:bodyPr wrap="square">
              <a:spAutoFit/>
            </a:bodyPr>
            <a:lstStyle/>
            <a:p>
              <a:r>
                <a:rPr lang="en-US" altLang="zh-CN" b="1" i="1" dirty="0">
                  <a:solidFill>
                    <a:srgbClr val="FFFF00"/>
                  </a:solidFill>
                  <a:latin typeface="Helvetica-Bold"/>
                </a:rPr>
                <a:t>Cristiano </a:t>
              </a:r>
              <a:r>
                <a:rPr lang="en-US" altLang="zh-CN" b="1" i="1" dirty="0" err="1">
                  <a:solidFill>
                    <a:srgbClr val="FFFF00"/>
                  </a:solidFill>
                  <a:latin typeface="Helvetica-Bold"/>
                </a:rPr>
                <a:t>Galbiati@Tokyo</a:t>
              </a:r>
              <a:r>
                <a:rPr lang="en-US" altLang="zh-CN" i="1" dirty="0">
                  <a:solidFill>
                    <a:srgbClr val="FFFF00"/>
                  </a:solidFill>
                </a:rPr>
                <a:t> </a:t>
              </a:r>
              <a:endParaRPr lang="zh-CN" altLang="en-US" i="1" dirty="0">
                <a:solidFill>
                  <a:srgbClr val="FFFF00"/>
                </a:solidFill>
              </a:endParaRPr>
            </a:p>
          </p:txBody>
        </p:sp>
      </p:grpSp>
      <p:sp>
        <p:nvSpPr>
          <p:cNvPr id="10" name="灯片编号占位符 9"/>
          <p:cNvSpPr>
            <a:spLocks noGrp="1"/>
          </p:cNvSpPr>
          <p:nvPr>
            <p:ph type="sldNum" sz="quarter" idx="12"/>
          </p:nvPr>
        </p:nvSpPr>
        <p:spPr/>
        <p:txBody>
          <a:bodyPr/>
          <a:lstStyle/>
          <a:p>
            <a:fld id="{9F8A8C21-8DD1-4256-A188-9043FD4DCEBD}" type="slidenum">
              <a:rPr lang="zh-CN" altLang="en-US" smtClean="0"/>
              <a:t>13</a:t>
            </a:fld>
            <a:endParaRPr lang="zh-CN" altLang="en-US"/>
          </a:p>
        </p:txBody>
      </p:sp>
    </p:spTree>
    <p:extLst>
      <p:ext uri="{BB962C8B-B14F-4D97-AF65-F5344CB8AC3E}">
        <p14:creationId xmlns:p14="http://schemas.microsoft.com/office/powerpoint/2010/main" val="3551517492"/>
      </p:ext>
    </p:extLst>
  </p:cSld>
  <p:clrMapOvr>
    <a:masterClrMapping/>
  </p:clrMapOvr>
  <mc:AlternateContent xmlns:mc="http://schemas.openxmlformats.org/markup-compatibility/2006">
    <mc:Choice xmlns:p14="http://schemas.microsoft.com/office/powerpoint/2010/main" Requires="p14">
      <p:transition spd="slow" p14:dur="2000" advTm="88257"/>
    </mc:Choice>
    <mc:Fallback>
      <p:transition spd="slow" advTm="88257"/>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927244" y="518165"/>
            <a:ext cx="8867775" cy="461665"/>
          </a:xfrm>
          <a:prstGeom prst="rect">
            <a:avLst/>
          </a:prstGeom>
          <a:noFill/>
        </p:spPr>
        <p:txBody>
          <a:bodyPr wrap="square" rtlCol="0">
            <a:spAutoFit/>
          </a:bodyPr>
          <a:lstStyle/>
          <a:p>
            <a:r>
              <a:rPr lang="zh-CN" altLang="en-US" sz="2400" dirty="0">
                <a:latin typeface="华文楷体" panose="02010600040101010101" pitchFamily="2" charset="-122"/>
                <a:ea typeface="华文楷体" panose="02010600040101010101" pitchFamily="2" charset="-122"/>
              </a:rPr>
              <a:t>本人搭建的低温设备以及测试过的不同的型号</a:t>
            </a:r>
            <a:r>
              <a:rPr lang="zh-CN" altLang="en-US" sz="2400" dirty="0" smtClean="0">
                <a:latin typeface="华文楷体" panose="02010600040101010101" pitchFamily="2" charset="-122"/>
                <a:ea typeface="华文楷体" panose="02010600040101010101" pitchFamily="2" charset="-122"/>
              </a:rPr>
              <a:t>的前放</a:t>
            </a:r>
            <a:endParaRPr lang="zh-CN" altLang="en-US" sz="2400" dirty="0">
              <a:latin typeface="华文楷体" panose="02010600040101010101" pitchFamily="2" charset="-122"/>
              <a:ea typeface="华文楷体" panose="02010600040101010101" pitchFamily="2" charset="-122"/>
            </a:endParaRPr>
          </a:p>
        </p:txBody>
      </p:sp>
      <p:sp>
        <p:nvSpPr>
          <p:cNvPr id="25" name="灯片编号占位符 24"/>
          <p:cNvSpPr>
            <a:spLocks noGrp="1"/>
          </p:cNvSpPr>
          <p:nvPr>
            <p:ph type="sldNum" sz="quarter" idx="12"/>
          </p:nvPr>
        </p:nvSpPr>
        <p:spPr/>
        <p:txBody>
          <a:bodyPr/>
          <a:lstStyle/>
          <a:p>
            <a:fld id="{9F8A8C21-8DD1-4256-A188-9043FD4DCEBD}" type="slidenum">
              <a:rPr lang="zh-CN" altLang="en-US" smtClean="0"/>
              <a:t>14</a:t>
            </a:fld>
            <a:endParaRPr lang="zh-CN" altLang="en-US"/>
          </a:p>
        </p:txBody>
      </p:sp>
      <p:grpSp>
        <p:nvGrpSpPr>
          <p:cNvPr id="33" name="组合 32"/>
          <p:cNvGrpSpPr/>
          <p:nvPr/>
        </p:nvGrpSpPr>
        <p:grpSpPr>
          <a:xfrm>
            <a:off x="8853400" y="1191057"/>
            <a:ext cx="2871690" cy="2643101"/>
            <a:chOff x="5505443" y="1587151"/>
            <a:chExt cx="1768612" cy="1723739"/>
          </a:xfrm>
        </p:grpSpPr>
        <p:pic>
          <p:nvPicPr>
            <p:cNvPr id="28" name="图片 27"/>
            <p:cNvPicPr>
              <a:picLocks noChangeAspect="1"/>
            </p:cNvPicPr>
            <p:nvPr/>
          </p:nvPicPr>
          <p:blipFill>
            <a:blip r:embed="rId2"/>
            <a:stretch>
              <a:fillRect/>
            </a:stretch>
          </p:blipFill>
          <p:spPr>
            <a:xfrm>
              <a:off x="5508303" y="1587151"/>
              <a:ext cx="1765752" cy="1697424"/>
            </a:xfrm>
            <a:prstGeom prst="rect">
              <a:avLst/>
            </a:prstGeom>
          </p:spPr>
        </p:pic>
        <p:sp>
          <p:nvSpPr>
            <p:cNvPr id="29" name="文本框 28"/>
            <p:cNvSpPr txBox="1"/>
            <p:nvPr/>
          </p:nvSpPr>
          <p:spPr>
            <a:xfrm>
              <a:off x="5505443" y="2941558"/>
              <a:ext cx="1395201" cy="369332"/>
            </a:xfrm>
            <a:prstGeom prst="rect">
              <a:avLst/>
            </a:prstGeom>
            <a:noFill/>
          </p:spPr>
          <p:txBody>
            <a:bodyPr wrap="square" rtlCol="0">
              <a:spAutoFit/>
            </a:bodyPr>
            <a:lstStyle/>
            <a:p>
              <a:r>
                <a:rPr lang="en-US" altLang="zh-CN" dirty="0">
                  <a:solidFill>
                    <a:srgbClr val="FFFF00"/>
                  </a:solidFill>
                </a:rPr>
                <a:t>OPA 657</a:t>
              </a:r>
              <a:endParaRPr lang="zh-CN" altLang="en-US" dirty="0">
                <a:solidFill>
                  <a:srgbClr val="FFFF00"/>
                </a:solidFill>
              </a:endParaRPr>
            </a:p>
          </p:txBody>
        </p:sp>
      </p:grpSp>
      <p:grpSp>
        <p:nvGrpSpPr>
          <p:cNvPr id="8" name="组合 7"/>
          <p:cNvGrpSpPr/>
          <p:nvPr/>
        </p:nvGrpSpPr>
        <p:grpSpPr>
          <a:xfrm>
            <a:off x="5802096" y="1231406"/>
            <a:ext cx="2674574" cy="2602752"/>
            <a:chOff x="7482546" y="1308304"/>
            <a:chExt cx="1911858" cy="2332467"/>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272241" y="1518609"/>
              <a:ext cx="2332467" cy="1911858"/>
            </a:xfrm>
            <a:prstGeom prst="rect">
              <a:avLst/>
            </a:prstGeom>
          </p:spPr>
        </p:pic>
        <p:sp>
          <p:nvSpPr>
            <p:cNvPr id="34" name="文本框 33"/>
            <p:cNvSpPr txBox="1"/>
            <p:nvPr/>
          </p:nvSpPr>
          <p:spPr>
            <a:xfrm>
              <a:off x="7798934" y="1469416"/>
              <a:ext cx="1395201" cy="369332"/>
            </a:xfrm>
            <a:prstGeom prst="rect">
              <a:avLst/>
            </a:prstGeom>
            <a:noFill/>
          </p:spPr>
          <p:txBody>
            <a:bodyPr wrap="square" rtlCol="0">
              <a:spAutoFit/>
            </a:bodyPr>
            <a:lstStyle/>
            <a:p>
              <a:r>
                <a:rPr lang="en-US" altLang="zh-CN" dirty="0">
                  <a:solidFill>
                    <a:srgbClr val="FF0000"/>
                  </a:solidFill>
                </a:rPr>
                <a:t>LTC 6406</a:t>
              </a:r>
              <a:endParaRPr lang="zh-CN" altLang="en-US" dirty="0">
                <a:solidFill>
                  <a:srgbClr val="FF0000"/>
                </a:solidFill>
              </a:endParaRPr>
            </a:p>
          </p:txBody>
        </p:sp>
      </p:grpSp>
      <p:grpSp>
        <p:nvGrpSpPr>
          <p:cNvPr id="6" name="组合 5"/>
          <p:cNvGrpSpPr/>
          <p:nvPr/>
        </p:nvGrpSpPr>
        <p:grpSpPr>
          <a:xfrm>
            <a:off x="691653" y="1233616"/>
            <a:ext cx="5110443" cy="2753092"/>
            <a:chOff x="653864" y="1432940"/>
            <a:chExt cx="5110443" cy="2753092"/>
          </a:xfrm>
        </p:grpSpPr>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290" y="1432940"/>
              <a:ext cx="4121621" cy="2326895"/>
            </a:xfrm>
            <a:prstGeom prst="rect">
              <a:avLst/>
            </a:prstGeom>
          </p:spPr>
        </p:pic>
        <p:sp>
          <p:nvSpPr>
            <p:cNvPr id="35" name="文本框 34">
              <a:extLst>
                <a:ext uri="{FF2B5EF4-FFF2-40B4-BE49-F238E27FC236}">
                  <a16:creationId xmlns:a16="http://schemas.microsoft.com/office/drawing/2014/main" xmlns="" id="{44972E68-3DD8-4F05-9783-CE239A728817}"/>
                </a:ext>
              </a:extLst>
            </p:cNvPr>
            <p:cNvSpPr txBox="1"/>
            <p:nvPr/>
          </p:nvSpPr>
          <p:spPr>
            <a:xfrm>
              <a:off x="653864" y="3816700"/>
              <a:ext cx="5110443" cy="369332"/>
            </a:xfrm>
            <a:prstGeom prst="rect">
              <a:avLst/>
            </a:prstGeom>
            <a:noFill/>
          </p:spPr>
          <p:txBody>
            <a:bodyPr wrap="square" rtlCol="0">
              <a:spAutoFit/>
            </a:bodyPr>
            <a:lstStyle/>
            <a:p>
              <a:r>
                <a:rPr lang="zh-CN" altLang="en-US" b="1" dirty="0">
                  <a:solidFill>
                    <a:srgbClr val="FF0000"/>
                  </a:solidFill>
                </a:rPr>
                <a:t>搭建的低温系统，</a:t>
              </a:r>
              <a:r>
                <a:rPr lang="en-US" altLang="zh-CN" b="1" dirty="0">
                  <a:solidFill>
                    <a:srgbClr val="FF0000"/>
                  </a:solidFill>
                </a:rPr>
                <a:t>-196</a:t>
              </a:r>
              <a:r>
                <a:rPr lang="zh-CN" altLang="en-US" b="1" dirty="0">
                  <a:solidFill>
                    <a:srgbClr val="FF0000"/>
                  </a:solidFill>
                </a:rPr>
                <a:t>℃</a:t>
              </a:r>
              <a:r>
                <a:rPr lang="en-US" altLang="zh-CN" b="1" dirty="0">
                  <a:solidFill>
                    <a:srgbClr val="FF0000"/>
                  </a:solidFill>
                </a:rPr>
                <a:t>~</a:t>
              </a:r>
              <a:r>
                <a:rPr lang="zh-CN" altLang="en-US" b="1" dirty="0">
                  <a:solidFill>
                    <a:srgbClr val="FF0000"/>
                  </a:solidFill>
                </a:rPr>
                <a:t>常温 </a:t>
              </a:r>
              <a:r>
                <a:rPr lang="en-US" altLang="zh-CN" b="1" dirty="0">
                  <a:solidFill>
                    <a:srgbClr val="FF0000"/>
                  </a:solidFill>
                </a:rPr>
                <a:t>±1</a:t>
              </a:r>
              <a:r>
                <a:rPr lang="zh-CN" altLang="en-US" b="1" dirty="0" smtClean="0">
                  <a:solidFill>
                    <a:srgbClr val="FF0000"/>
                  </a:solidFill>
                </a:rPr>
                <a:t>℃</a:t>
              </a:r>
              <a:r>
                <a:rPr lang="zh-CN" altLang="en-US" b="1" dirty="0">
                  <a:solidFill>
                    <a:srgbClr val="FF0000"/>
                  </a:solidFill>
                </a:rPr>
                <a:t>稳定</a:t>
              </a:r>
              <a:r>
                <a:rPr lang="zh-CN" altLang="en-US" b="1" dirty="0" smtClean="0">
                  <a:solidFill>
                    <a:srgbClr val="FF0000"/>
                  </a:solidFill>
                </a:rPr>
                <a:t>温控</a:t>
              </a:r>
              <a:endParaRPr lang="zh-CN" altLang="en-US" b="1" dirty="0">
                <a:solidFill>
                  <a:srgbClr val="FF0000"/>
                </a:solidFill>
              </a:endParaRPr>
            </a:p>
          </p:txBody>
        </p:sp>
      </p:grpSp>
      <p:pic>
        <p:nvPicPr>
          <p:cNvPr id="16" name="图片 15"/>
          <p:cNvPicPr>
            <a:picLocks noChangeAspect="1"/>
          </p:cNvPicPr>
          <p:nvPr/>
        </p:nvPicPr>
        <p:blipFill>
          <a:blip r:embed="rId5"/>
          <a:stretch>
            <a:fillRect/>
          </a:stretch>
        </p:blipFill>
        <p:spPr>
          <a:xfrm>
            <a:off x="4441809" y="4085736"/>
            <a:ext cx="3842663" cy="2654167"/>
          </a:xfrm>
          <a:prstGeom prst="rect">
            <a:avLst/>
          </a:prstGeom>
        </p:spPr>
      </p:pic>
      <p:grpSp>
        <p:nvGrpSpPr>
          <p:cNvPr id="7" name="组合 6"/>
          <p:cNvGrpSpPr/>
          <p:nvPr/>
        </p:nvGrpSpPr>
        <p:grpSpPr>
          <a:xfrm>
            <a:off x="8693169" y="4227903"/>
            <a:ext cx="3196795" cy="2238375"/>
            <a:chOff x="8693169" y="4227903"/>
            <a:chExt cx="3196795" cy="2238375"/>
          </a:xfrm>
        </p:grpSpPr>
        <p:pic>
          <p:nvPicPr>
            <p:cNvPr id="5" name="图片 4"/>
            <p:cNvPicPr>
              <a:picLocks noChangeAspect="1"/>
            </p:cNvPicPr>
            <p:nvPr/>
          </p:nvPicPr>
          <p:blipFill>
            <a:blip r:embed="rId6"/>
            <a:stretch>
              <a:fillRect/>
            </a:stretch>
          </p:blipFill>
          <p:spPr>
            <a:xfrm>
              <a:off x="8693169" y="4227903"/>
              <a:ext cx="3196795" cy="2238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文本框 3"/>
            <p:cNvSpPr txBox="1"/>
            <p:nvPr/>
          </p:nvSpPr>
          <p:spPr>
            <a:xfrm>
              <a:off x="9687758" y="5351464"/>
              <a:ext cx="1650934" cy="369332"/>
            </a:xfrm>
            <a:prstGeom prst="rect">
              <a:avLst/>
            </a:prstGeom>
            <a:solidFill>
              <a:schemeClr val="tx1"/>
            </a:solidFill>
          </p:spPr>
          <p:txBody>
            <a:bodyPr wrap="square" rtlCol="0">
              <a:spAutoFit/>
            </a:bodyPr>
            <a:lstStyle/>
            <a:p>
              <a:r>
                <a:rPr lang="zh-CN" altLang="en-US" b="1" dirty="0" smtClean="0">
                  <a:solidFill>
                    <a:srgbClr val="FFFF00"/>
                  </a:solidFill>
                  <a:latin typeface="华文楷体" panose="02010600040101010101" pitchFamily="2" charset="-122"/>
                  <a:ea typeface="华文楷体" panose="02010600040101010101" pitchFamily="2" charset="-122"/>
                </a:rPr>
                <a:t>性能好的前放</a:t>
              </a:r>
              <a:endParaRPr lang="zh-CN" altLang="en-US" b="1" dirty="0">
                <a:solidFill>
                  <a:srgbClr val="FFFF00"/>
                </a:solidFill>
                <a:latin typeface="华文楷体" panose="02010600040101010101" pitchFamily="2" charset="-122"/>
                <a:ea typeface="华文楷体" panose="02010600040101010101" pitchFamily="2" charset="-122"/>
              </a:endParaRPr>
            </a:p>
          </p:txBody>
        </p:sp>
      </p:grpSp>
      <p:sp>
        <p:nvSpPr>
          <p:cNvPr id="21" name="文本框 20"/>
          <p:cNvSpPr txBox="1"/>
          <p:nvPr/>
        </p:nvSpPr>
        <p:spPr>
          <a:xfrm>
            <a:off x="5076825" y="4381265"/>
            <a:ext cx="1650934" cy="369332"/>
          </a:xfrm>
          <a:prstGeom prst="rect">
            <a:avLst/>
          </a:prstGeom>
          <a:solidFill>
            <a:schemeClr val="tx1"/>
          </a:solidFill>
        </p:spPr>
        <p:txBody>
          <a:bodyPr wrap="square" rtlCol="0">
            <a:spAutoFit/>
          </a:bodyPr>
          <a:lstStyle/>
          <a:p>
            <a:r>
              <a:rPr lang="zh-CN" altLang="en-US" b="1" dirty="0" smtClean="0">
                <a:solidFill>
                  <a:srgbClr val="FFFF00"/>
                </a:solidFill>
                <a:latin typeface="华文楷体" panose="02010600040101010101" pitchFamily="2" charset="-122"/>
                <a:ea typeface="华文楷体" panose="02010600040101010101" pitchFamily="2" charset="-122"/>
              </a:rPr>
              <a:t>性能差的前放</a:t>
            </a:r>
            <a:endParaRPr lang="zh-CN" altLang="en-US" b="1" dirty="0">
              <a:solidFill>
                <a:srgbClr val="FFFF00"/>
              </a:solidFill>
              <a:latin typeface="华文楷体" panose="02010600040101010101" pitchFamily="2" charset="-122"/>
              <a:ea typeface="华文楷体" panose="02010600040101010101" pitchFamily="2" charset="-122"/>
            </a:endParaRPr>
          </a:p>
        </p:txBody>
      </p:sp>
      <p:grpSp>
        <p:nvGrpSpPr>
          <p:cNvPr id="12" name="组合 11"/>
          <p:cNvGrpSpPr/>
          <p:nvPr/>
        </p:nvGrpSpPr>
        <p:grpSpPr>
          <a:xfrm>
            <a:off x="1299168" y="4085736"/>
            <a:ext cx="2831501" cy="2528013"/>
            <a:chOff x="1299168" y="4085736"/>
            <a:chExt cx="2831501" cy="2528013"/>
          </a:xfrm>
        </p:grpSpPr>
        <p:pic>
          <p:nvPicPr>
            <p:cNvPr id="11" name="图片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1299168" y="4085736"/>
              <a:ext cx="2806009" cy="2522710"/>
            </a:xfrm>
            <a:prstGeom prst="rect">
              <a:avLst/>
            </a:prstGeom>
          </p:spPr>
        </p:pic>
        <p:sp>
          <p:nvSpPr>
            <p:cNvPr id="22" name="文本框 21"/>
            <p:cNvSpPr txBox="1"/>
            <p:nvPr/>
          </p:nvSpPr>
          <p:spPr>
            <a:xfrm>
              <a:off x="2832187" y="6244417"/>
              <a:ext cx="1298482" cy="369332"/>
            </a:xfrm>
            <a:prstGeom prst="rect">
              <a:avLst/>
            </a:prstGeom>
            <a:noFill/>
          </p:spPr>
          <p:txBody>
            <a:bodyPr wrap="square" rtlCol="0">
              <a:spAutoFit/>
            </a:bodyPr>
            <a:lstStyle/>
            <a:p>
              <a:r>
                <a:rPr lang="en-US" altLang="zh-CN" dirty="0" smtClean="0">
                  <a:solidFill>
                    <a:srgbClr val="FF0000"/>
                  </a:solidFill>
                </a:rPr>
                <a:t>LMH 6629</a:t>
              </a:r>
              <a:endParaRPr lang="zh-CN" altLang="en-US" dirty="0">
                <a:solidFill>
                  <a:srgbClr val="FF0000"/>
                </a:solidFill>
              </a:endParaRPr>
            </a:p>
          </p:txBody>
        </p:sp>
      </p:grpSp>
    </p:spTree>
    <p:extLst>
      <p:ext uri="{BB962C8B-B14F-4D97-AF65-F5344CB8AC3E}">
        <p14:creationId xmlns:p14="http://schemas.microsoft.com/office/powerpoint/2010/main" val="2723454283"/>
      </p:ext>
    </p:extLst>
  </p:cSld>
  <p:clrMapOvr>
    <a:masterClrMapping/>
  </p:clrMapOvr>
  <mc:AlternateContent xmlns:mc="http://schemas.openxmlformats.org/markup-compatibility/2006">
    <mc:Choice xmlns:p14="http://schemas.microsoft.com/office/powerpoint/2010/main" Requires="p14">
      <p:transition spd="slow" p14:dur="2000" advTm="1835"/>
    </mc:Choice>
    <mc:Fallback>
      <p:transition spd="slow" advTm="1835"/>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904875" y="645780"/>
            <a:ext cx="8867775" cy="461665"/>
          </a:xfrm>
          <a:prstGeom prst="rect">
            <a:avLst/>
          </a:prstGeom>
          <a:noFill/>
        </p:spPr>
        <p:txBody>
          <a:bodyPr wrap="square" rtlCol="0">
            <a:spAutoFit/>
          </a:bodyPr>
          <a:lstStyle/>
          <a:p>
            <a:r>
              <a:rPr lang="zh-CN" altLang="en-US" sz="2400" dirty="0" smtClean="0">
                <a:latin typeface="华文楷体" panose="02010600040101010101" pitchFamily="2" charset="-122"/>
                <a:ea typeface="华文楷体" panose="02010600040101010101" pitchFamily="2" charset="-122"/>
              </a:rPr>
              <a:t>本人测试</a:t>
            </a:r>
            <a:r>
              <a:rPr lang="zh-CN" altLang="en-US" sz="2400" dirty="0">
                <a:latin typeface="华文楷体" panose="02010600040101010101" pitchFamily="2" charset="-122"/>
                <a:ea typeface="华文楷体" panose="02010600040101010101" pitchFamily="2" charset="-122"/>
              </a:rPr>
              <a:t>过的不同的型号的</a:t>
            </a:r>
            <a:r>
              <a:rPr lang="en-US" altLang="zh-CN" sz="2400" dirty="0" err="1" smtClean="0">
                <a:latin typeface="华文楷体" panose="02010600040101010101" pitchFamily="2" charset="-122"/>
                <a:ea typeface="华文楷体" panose="02010600040101010101" pitchFamily="2" charset="-122"/>
              </a:rPr>
              <a:t>SiPM</a:t>
            </a:r>
            <a:endParaRPr lang="zh-CN" altLang="en-US" sz="2400" dirty="0">
              <a:latin typeface="华文楷体" panose="02010600040101010101" pitchFamily="2" charset="-122"/>
              <a:ea typeface="华文楷体" panose="02010600040101010101" pitchFamily="2" charset="-122"/>
            </a:endParaRPr>
          </a:p>
        </p:txBody>
      </p:sp>
      <p:sp>
        <p:nvSpPr>
          <p:cNvPr id="25" name="灯片编号占位符 24"/>
          <p:cNvSpPr>
            <a:spLocks noGrp="1"/>
          </p:cNvSpPr>
          <p:nvPr>
            <p:ph type="sldNum" sz="quarter" idx="12"/>
          </p:nvPr>
        </p:nvSpPr>
        <p:spPr/>
        <p:txBody>
          <a:bodyPr/>
          <a:lstStyle/>
          <a:p>
            <a:fld id="{9F8A8C21-8DD1-4256-A188-9043FD4DCEBD}" type="slidenum">
              <a:rPr lang="zh-CN" altLang="en-US" smtClean="0"/>
              <a:t>15</a:t>
            </a:fld>
            <a:endParaRPr lang="zh-CN" altLang="en-US"/>
          </a:p>
        </p:txBody>
      </p:sp>
      <p:grpSp>
        <p:nvGrpSpPr>
          <p:cNvPr id="26" name="组合 25">
            <a:extLst>
              <a:ext uri="{FF2B5EF4-FFF2-40B4-BE49-F238E27FC236}">
                <a16:creationId xmlns:a16="http://schemas.microsoft.com/office/drawing/2014/main" xmlns="" id="{019D84CC-5C49-47A3-8EB0-6D5A134F0B2D}"/>
              </a:ext>
            </a:extLst>
          </p:cNvPr>
          <p:cNvGrpSpPr/>
          <p:nvPr/>
        </p:nvGrpSpPr>
        <p:grpSpPr>
          <a:xfrm>
            <a:off x="4734228" y="1614178"/>
            <a:ext cx="2731395" cy="2233403"/>
            <a:chOff x="3495044" y="2466826"/>
            <a:chExt cx="1684769" cy="1495574"/>
          </a:xfrm>
        </p:grpSpPr>
        <p:pic>
          <p:nvPicPr>
            <p:cNvPr id="27" name="图片 26">
              <a:extLst>
                <a:ext uri="{FF2B5EF4-FFF2-40B4-BE49-F238E27FC236}">
                  <a16:creationId xmlns:a16="http://schemas.microsoft.com/office/drawing/2014/main" xmlns="" id="{A39B08ED-266C-4F46-B156-3C219307D8F0}"/>
                </a:ext>
              </a:extLst>
            </p:cNvPr>
            <p:cNvPicPr>
              <a:picLocks noChangeAspect="1"/>
            </p:cNvPicPr>
            <p:nvPr/>
          </p:nvPicPr>
          <p:blipFill>
            <a:blip r:embed="rId2"/>
            <a:stretch>
              <a:fillRect/>
            </a:stretch>
          </p:blipFill>
          <p:spPr>
            <a:xfrm>
              <a:off x="3495044" y="2466826"/>
              <a:ext cx="1684769" cy="1434615"/>
            </a:xfrm>
            <a:prstGeom prst="rect">
              <a:avLst/>
            </a:prstGeom>
          </p:spPr>
        </p:pic>
        <p:sp>
          <p:nvSpPr>
            <p:cNvPr id="30" name="文本框 29">
              <a:extLst>
                <a:ext uri="{FF2B5EF4-FFF2-40B4-BE49-F238E27FC236}">
                  <a16:creationId xmlns:a16="http://schemas.microsoft.com/office/drawing/2014/main" xmlns="" id="{4773A246-4154-4C4F-B676-7EA4918B8A15}"/>
                </a:ext>
              </a:extLst>
            </p:cNvPr>
            <p:cNvSpPr txBox="1"/>
            <p:nvPr/>
          </p:nvSpPr>
          <p:spPr>
            <a:xfrm>
              <a:off x="3539797" y="3685400"/>
              <a:ext cx="1260105" cy="277000"/>
            </a:xfrm>
            <a:prstGeom prst="rect">
              <a:avLst/>
            </a:prstGeom>
            <a:noFill/>
          </p:spPr>
          <p:txBody>
            <a:bodyPr wrap="square" rtlCol="0">
              <a:spAutoFit/>
            </a:bodyPr>
            <a:lstStyle/>
            <a:p>
              <a:r>
                <a:rPr lang="en-US" altLang="zh-CN" sz="1200" dirty="0">
                  <a:solidFill>
                    <a:srgbClr val="FFFF00"/>
                  </a:solidFill>
                </a:rPr>
                <a:t>5*5mm</a:t>
              </a:r>
              <a:r>
                <a:rPr lang="en-US" altLang="zh-CN" sz="1200" baseline="30000" dirty="0">
                  <a:solidFill>
                    <a:srgbClr val="FFFF00"/>
                  </a:solidFill>
                </a:rPr>
                <a:t>2</a:t>
              </a:r>
              <a:r>
                <a:rPr lang="zh-CN" altLang="en-US" sz="1200" dirty="0">
                  <a:solidFill>
                    <a:srgbClr val="FFFF00"/>
                  </a:solidFill>
                </a:rPr>
                <a:t>单片</a:t>
              </a:r>
            </a:p>
          </p:txBody>
        </p:sp>
      </p:grpSp>
      <p:grpSp>
        <p:nvGrpSpPr>
          <p:cNvPr id="5" name="组合 4"/>
          <p:cNvGrpSpPr/>
          <p:nvPr/>
        </p:nvGrpSpPr>
        <p:grpSpPr>
          <a:xfrm>
            <a:off x="1436048" y="1614178"/>
            <a:ext cx="2727157" cy="4830603"/>
            <a:chOff x="1479764" y="1614178"/>
            <a:chExt cx="2727157" cy="4830603"/>
          </a:xfrm>
        </p:grpSpPr>
        <p:pic>
          <p:nvPicPr>
            <p:cNvPr id="45" name="图片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9764" y="1614178"/>
              <a:ext cx="2727157" cy="4830603"/>
            </a:xfrm>
            <a:prstGeom prst="rect">
              <a:avLst/>
            </a:prstGeom>
          </p:spPr>
        </p:pic>
        <p:sp>
          <p:nvSpPr>
            <p:cNvPr id="4" name="文本框 3"/>
            <p:cNvSpPr txBox="1"/>
            <p:nvPr/>
          </p:nvSpPr>
          <p:spPr>
            <a:xfrm>
              <a:off x="2236926" y="4732661"/>
              <a:ext cx="1212831" cy="461665"/>
            </a:xfrm>
            <a:prstGeom prst="rect">
              <a:avLst/>
            </a:prstGeom>
            <a:solidFill>
              <a:schemeClr val="tx1"/>
            </a:solidFill>
          </p:spPr>
          <p:txBody>
            <a:bodyPr wrap="square" rtlCol="0">
              <a:spAutoFit/>
            </a:bodyPr>
            <a:lstStyle/>
            <a:p>
              <a:pPr algn="ctr"/>
              <a:r>
                <a:rPr lang="en-US" altLang="zh-CN" sz="2400" b="1" dirty="0" err="1" smtClean="0">
                  <a:solidFill>
                    <a:srgbClr val="FFFF00"/>
                  </a:solidFill>
                </a:rPr>
                <a:t>SiPM</a:t>
              </a:r>
              <a:endParaRPr lang="zh-CN" altLang="en-US" sz="2400" b="1" dirty="0">
                <a:solidFill>
                  <a:srgbClr val="FFFF00"/>
                </a:solidFill>
              </a:endParaRPr>
            </a:p>
          </p:txBody>
        </p:sp>
      </p:grpSp>
      <p:sp>
        <p:nvSpPr>
          <p:cNvPr id="2" name="文本框 1"/>
          <p:cNvSpPr txBox="1"/>
          <p:nvPr/>
        </p:nvSpPr>
        <p:spPr>
          <a:xfrm>
            <a:off x="4734228" y="1758199"/>
            <a:ext cx="1493520" cy="369332"/>
          </a:xfrm>
          <a:prstGeom prst="rect">
            <a:avLst/>
          </a:prstGeom>
          <a:noFill/>
        </p:spPr>
        <p:txBody>
          <a:bodyPr wrap="square" rtlCol="0">
            <a:spAutoFit/>
          </a:bodyPr>
          <a:lstStyle/>
          <a:p>
            <a:r>
              <a:rPr lang="en-US" altLang="zh-CN" b="1" i="1" dirty="0" err="1" smtClean="0">
                <a:solidFill>
                  <a:srgbClr val="FF0000"/>
                </a:solidFill>
                <a:latin typeface="华文楷体" panose="02010600040101010101" pitchFamily="2" charset="-122"/>
                <a:ea typeface="华文楷体" panose="02010600040101010101" pitchFamily="2" charset="-122"/>
              </a:rPr>
              <a:t>SenSL</a:t>
            </a:r>
            <a:r>
              <a:rPr lang="en-US" altLang="zh-CN" b="1" i="1" dirty="0" smtClean="0">
                <a:solidFill>
                  <a:srgbClr val="FF0000"/>
                </a:solidFill>
                <a:latin typeface="华文楷体" panose="02010600040101010101" pitchFamily="2" charset="-122"/>
                <a:ea typeface="华文楷体" panose="02010600040101010101" pitchFamily="2" charset="-122"/>
              </a:rPr>
              <a:t> 60035</a:t>
            </a:r>
            <a:endParaRPr lang="zh-CN" altLang="en-US" b="1" i="1" dirty="0">
              <a:solidFill>
                <a:srgbClr val="FF0000"/>
              </a:solidFill>
              <a:latin typeface="华文楷体" panose="02010600040101010101" pitchFamily="2" charset="-122"/>
              <a:ea typeface="华文楷体" panose="02010600040101010101" pitchFamily="2" charset="-122"/>
            </a:endParaRPr>
          </a:p>
        </p:txBody>
      </p:sp>
      <p:grpSp>
        <p:nvGrpSpPr>
          <p:cNvPr id="3" name="组合 2"/>
          <p:cNvGrpSpPr/>
          <p:nvPr/>
        </p:nvGrpSpPr>
        <p:grpSpPr>
          <a:xfrm>
            <a:off x="8104148" y="1738035"/>
            <a:ext cx="2739285" cy="2114727"/>
            <a:chOff x="8104148" y="1738035"/>
            <a:chExt cx="2739285" cy="2114727"/>
          </a:xfrm>
        </p:grpSpPr>
        <p:grpSp>
          <p:nvGrpSpPr>
            <p:cNvPr id="21" name="组合 20">
              <a:extLst>
                <a:ext uri="{FF2B5EF4-FFF2-40B4-BE49-F238E27FC236}">
                  <a16:creationId xmlns:a16="http://schemas.microsoft.com/office/drawing/2014/main" xmlns="" id="{851CE7FD-86FC-44B3-BFA0-15525879311D}"/>
                </a:ext>
              </a:extLst>
            </p:cNvPr>
            <p:cNvGrpSpPr/>
            <p:nvPr/>
          </p:nvGrpSpPr>
          <p:grpSpPr>
            <a:xfrm>
              <a:off x="8104148" y="1738035"/>
              <a:ext cx="2739285" cy="2114727"/>
              <a:chOff x="733580" y="2507467"/>
              <a:chExt cx="2119655" cy="1454933"/>
            </a:xfrm>
          </p:grpSpPr>
          <p:pic>
            <p:nvPicPr>
              <p:cNvPr id="22" name="图片 21">
                <a:extLst>
                  <a:ext uri="{FF2B5EF4-FFF2-40B4-BE49-F238E27FC236}">
                    <a16:creationId xmlns:a16="http://schemas.microsoft.com/office/drawing/2014/main" xmlns="" id="{2674A7C8-4068-4A6F-B968-B2A29480C1AE}"/>
                  </a:ext>
                </a:extLst>
              </p:cNvPr>
              <p:cNvPicPr>
                <a:picLocks noChangeAspect="1"/>
              </p:cNvPicPr>
              <p:nvPr/>
            </p:nvPicPr>
            <p:blipFill>
              <a:blip r:embed="rId4"/>
              <a:stretch>
                <a:fillRect/>
              </a:stretch>
            </p:blipFill>
            <p:spPr>
              <a:xfrm rot="16200000">
                <a:off x="1076101" y="2164946"/>
                <a:ext cx="1434614" cy="2119655"/>
              </a:xfrm>
              <a:prstGeom prst="rect">
                <a:avLst/>
              </a:prstGeom>
            </p:spPr>
          </p:pic>
          <p:sp>
            <p:nvSpPr>
              <p:cNvPr id="23" name="文本框 22">
                <a:extLst>
                  <a:ext uri="{FF2B5EF4-FFF2-40B4-BE49-F238E27FC236}">
                    <a16:creationId xmlns:a16="http://schemas.microsoft.com/office/drawing/2014/main" xmlns="" id="{A8FB4FD0-9983-4F9F-97C4-932472C9386E}"/>
                  </a:ext>
                </a:extLst>
              </p:cNvPr>
              <p:cNvSpPr txBox="1"/>
              <p:nvPr/>
            </p:nvSpPr>
            <p:spPr>
              <a:xfrm>
                <a:off x="776597" y="3685401"/>
                <a:ext cx="1059828" cy="276999"/>
              </a:xfrm>
              <a:prstGeom prst="rect">
                <a:avLst/>
              </a:prstGeom>
              <a:noFill/>
            </p:spPr>
            <p:txBody>
              <a:bodyPr wrap="square" rtlCol="0">
                <a:spAutoFit/>
              </a:bodyPr>
              <a:lstStyle/>
              <a:p>
                <a:r>
                  <a:rPr lang="en-US" altLang="zh-CN" sz="1200" dirty="0">
                    <a:solidFill>
                      <a:srgbClr val="FFFF00"/>
                    </a:solidFill>
                  </a:rPr>
                  <a:t>3mm*3mm</a:t>
                </a:r>
                <a:endParaRPr lang="zh-CN" altLang="en-US" sz="1200" dirty="0">
                  <a:solidFill>
                    <a:srgbClr val="FFFF00"/>
                  </a:solidFill>
                </a:endParaRPr>
              </a:p>
            </p:txBody>
          </p:sp>
        </p:grpSp>
        <p:sp>
          <p:nvSpPr>
            <p:cNvPr id="20" name="文本框 19"/>
            <p:cNvSpPr txBox="1"/>
            <p:nvPr/>
          </p:nvSpPr>
          <p:spPr>
            <a:xfrm>
              <a:off x="8159740" y="1791083"/>
              <a:ext cx="1493520" cy="369332"/>
            </a:xfrm>
            <a:prstGeom prst="rect">
              <a:avLst/>
            </a:prstGeom>
            <a:noFill/>
          </p:spPr>
          <p:txBody>
            <a:bodyPr wrap="square" rtlCol="0">
              <a:spAutoFit/>
            </a:bodyPr>
            <a:lstStyle/>
            <a:p>
              <a:r>
                <a:rPr lang="zh-CN" altLang="en-US" b="1" i="1" dirty="0">
                  <a:solidFill>
                    <a:srgbClr val="FF0000"/>
                  </a:solidFill>
                  <a:latin typeface="华文楷体" panose="02010600040101010101" pitchFamily="2" charset="-122"/>
                  <a:ea typeface="华文楷体" panose="02010600040101010101" pitchFamily="2" charset="-122"/>
                </a:rPr>
                <a:t>滨</a:t>
              </a:r>
              <a:r>
                <a:rPr lang="zh-CN" altLang="en-US" b="1" i="1" dirty="0" smtClean="0">
                  <a:solidFill>
                    <a:srgbClr val="FF0000"/>
                  </a:solidFill>
                  <a:latin typeface="华文楷体" panose="02010600040101010101" pitchFamily="2" charset="-122"/>
                  <a:ea typeface="华文楷体" panose="02010600040101010101" pitchFamily="2" charset="-122"/>
                </a:rPr>
                <a:t>松 </a:t>
              </a:r>
              <a:r>
                <a:rPr lang="en-US" altLang="zh-CN" b="1" i="1" dirty="0" smtClean="0">
                  <a:solidFill>
                    <a:srgbClr val="FF0000"/>
                  </a:solidFill>
                  <a:latin typeface="华文楷体" panose="02010600040101010101" pitchFamily="2" charset="-122"/>
                  <a:ea typeface="华文楷体" panose="02010600040101010101" pitchFamily="2" charset="-122"/>
                </a:rPr>
                <a:t>VUV3</a:t>
              </a:r>
              <a:endParaRPr lang="zh-CN" altLang="en-US" b="1" i="1" dirty="0">
                <a:solidFill>
                  <a:srgbClr val="FF0000"/>
                </a:solidFill>
                <a:latin typeface="华文楷体" panose="02010600040101010101" pitchFamily="2" charset="-122"/>
                <a:ea typeface="华文楷体" panose="02010600040101010101" pitchFamily="2" charset="-122"/>
              </a:endParaRPr>
            </a:p>
          </p:txBody>
        </p:sp>
      </p:grpSp>
      <p:grpSp>
        <p:nvGrpSpPr>
          <p:cNvPr id="6" name="组合 5"/>
          <p:cNvGrpSpPr/>
          <p:nvPr/>
        </p:nvGrpSpPr>
        <p:grpSpPr>
          <a:xfrm>
            <a:off x="4719333" y="3915701"/>
            <a:ext cx="2386070" cy="2440649"/>
            <a:chOff x="4788833" y="3961552"/>
            <a:chExt cx="2386070" cy="2440649"/>
          </a:xfrm>
        </p:grpSpPr>
        <p:grpSp>
          <p:nvGrpSpPr>
            <p:cNvPr id="41" name="组合 40"/>
            <p:cNvGrpSpPr/>
            <p:nvPr/>
          </p:nvGrpSpPr>
          <p:grpSpPr>
            <a:xfrm>
              <a:off x="4850602" y="3986452"/>
              <a:ext cx="2324301" cy="2415749"/>
              <a:chOff x="5810877" y="3883129"/>
              <a:chExt cx="2324301" cy="2415749"/>
            </a:xfrm>
          </p:grpSpPr>
          <p:pic>
            <p:nvPicPr>
              <p:cNvPr id="43" name="图片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5765153" y="3928853"/>
                <a:ext cx="2415749" cy="2324301"/>
              </a:xfrm>
              <a:prstGeom prst="rect">
                <a:avLst/>
              </a:prstGeom>
            </p:spPr>
          </p:pic>
          <p:sp>
            <p:nvSpPr>
              <p:cNvPr id="44" name="文本框 43"/>
              <p:cNvSpPr txBox="1"/>
              <p:nvPr/>
            </p:nvSpPr>
            <p:spPr>
              <a:xfrm>
                <a:off x="5865816" y="5838791"/>
                <a:ext cx="1260105" cy="277000"/>
              </a:xfrm>
              <a:prstGeom prst="rect">
                <a:avLst/>
              </a:prstGeom>
              <a:noFill/>
            </p:spPr>
            <p:txBody>
              <a:bodyPr wrap="square" rtlCol="0">
                <a:spAutoFit/>
              </a:bodyPr>
              <a:lstStyle/>
              <a:p>
                <a:r>
                  <a:rPr lang="en-US" altLang="zh-CN" sz="1200" dirty="0">
                    <a:solidFill>
                      <a:srgbClr val="FFFF00"/>
                    </a:solidFill>
                  </a:rPr>
                  <a:t>6*6mm</a:t>
                </a:r>
                <a:r>
                  <a:rPr lang="en-US" altLang="zh-CN" sz="1200" baseline="30000" dirty="0">
                    <a:solidFill>
                      <a:srgbClr val="FFFF00"/>
                    </a:solidFill>
                  </a:rPr>
                  <a:t>2</a:t>
                </a:r>
                <a:r>
                  <a:rPr lang="zh-CN" altLang="en-US" sz="1200" dirty="0">
                    <a:solidFill>
                      <a:srgbClr val="FFFF00"/>
                    </a:solidFill>
                  </a:rPr>
                  <a:t>单片</a:t>
                </a:r>
              </a:p>
            </p:txBody>
          </p:sp>
        </p:grpSp>
        <p:sp>
          <p:nvSpPr>
            <p:cNvPr id="28" name="文本框 27"/>
            <p:cNvSpPr txBox="1"/>
            <p:nvPr/>
          </p:nvSpPr>
          <p:spPr>
            <a:xfrm>
              <a:off x="4788833" y="3961552"/>
              <a:ext cx="1493520" cy="369332"/>
            </a:xfrm>
            <a:prstGeom prst="rect">
              <a:avLst/>
            </a:prstGeom>
            <a:noFill/>
          </p:spPr>
          <p:txBody>
            <a:bodyPr wrap="square" rtlCol="0">
              <a:spAutoFit/>
            </a:bodyPr>
            <a:lstStyle/>
            <a:p>
              <a:r>
                <a:rPr lang="zh-CN" altLang="en-US" b="1" i="1" dirty="0">
                  <a:solidFill>
                    <a:srgbClr val="FF0000"/>
                  </a:solidFill>
                  <a:latin typeface="华文楷体" panose="02010600040101010101" pitchFamily="2" charset="-122"/>
                  <a:ea typeface="华文楷体" panose="02010600040101010101" pitchFamily="2" charset="-122"/>
                </a:rPr>
                <a:t>滨</a:t>
              </a:r>
              <a:r>
                <a:rPr lang="zh-CN" altLang="en-US" b="1" i="1" dirty="0" smtClean="0">
                  <a:solidFill>
                    <a:srgbClr val="FF0000"/>
                  </a:solidFill>
                  <a:latin typeface="华文楷体" panose="02010600040101010101" pitchFamily="2" charset="-122"/>
                  <a:ea typeface="华文楷体" panose="02010600040101010101" pitchFamily="2" charset="-122"/>
                </a:rPr>
                <a:t>松 </a:t>
              </a:r>
              <a:r>
                <a:rPr lang="en-US" altLang="zh-CN" b="1" i="1" dirty="0" smtClean="0">
                  <a:solidFill>
                    <a:srgbClr val="FF0000"/>
                  </a:solidFill>
                  <a:latin typeface="华文楷体" panose="02010600040101010101" pitchFamily="2" charset="-122"/>
                  <a:ea typeface="华文楷体" panose="02010600040101010101" pitchFamily="2" charset="-122"/>
                </a:rPr>
                <a:t>S13370</a:t>
              </a:r>
              <a:endParaRPr lang="zh-CN" altLang="en-US" b="1" i="1" dirty="0">
                <a:solidFill>
                  <a:srgbClr val="FF0000"/>
                </a:solidFill>
                <a:latin typeface="华文楷体" panose="02010600040101010101" pitchFamily="2" charset="-122"/>
                <a:ea typeface="华文楷体" panose="02010600040101010101" pitchFamily="2" charset="-122"/>
              </a:endParaRPr>
            </a:p>
          </p:txBody>
        </p:sp>
      </p:grpSp>
      <p:grpSp>
        <p:nvGrpSpPr>
          <p:cNvPr id="9" name="组合 8"/>
          <p:cNvGrpSpPr/>
          <p:nvPr/>
        </p:nvGrpSpPr>
        <p:grpSpPr>
          <a:xfrm>
            <a:off x="7938734" y="3953097"/>
            <a:ext cx="3181300" cy="2482457"/>
            <a:chOff x="7938734" y="3953097"/>
            <a:chExt cx="3181300" cy="2482457"/>
          </a:xfrm>
        </p:grpSpPr>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8288155" y="3603676"/>
              <a:ext cx="2482457" cy="3181300"/>
            </a:xfrm>
            <a:prstGeom prst="rect">
              <a:avLst/>
            </a:prstGeom>
          </p:spPr>
        </p:pic>
        <p:grpSp>
          <p:nvGrpSpPr>
            <p:cNvPr id="7" name="组合 6"/>
            <p:cNvGrpSpPr/>
            <p:nvPr/>
          </p:nvGrpSpPr>
          <p:grpSpPr>
            <a:xfrm>
              <a:off x="8025991" y="4147851"/>
              <a:ext cx="1864530" cy="2078631"/>
              <a:chOff x="8025991" y="4147851"/>
              <a:chExt cx="1864530" cy="2078631"/>
            </a:xfrm>
          </p:grpSpPr>
          <p:sp>
            <p:nvSpPr>
              <p:cNvPr id="36" name="文本框 35"/>
              <p:cNvSpPr txBox="1"/>
              <p:nvPr/>
            </p:nvSpPr>
            <p:spPr>
              <a:xfrm>
                <a:off x="8104148" y="5949484"/>
                <a:ext cx="1786373" cy="276998"/>
              </a:xfrm>
              <a:prstGeom prst="rect">
                <a:avLst/>
              </a:prstGeom>
              <a:noFill/>
            </p:spPr>
            <p:txBody>
              <a:bodyPr wrap="square" rtlCol="0">
                <a:spAutoFit/>
              </a:bodyPr>
              <a:lstStyle/>
              <a:p>
                <a:r>
                  <a:rPr lang="en-US" altLang="zh-CN" sz="1200" b="1" dirty="0">
                    <a:solidFill>
                      <a:srgbClr val="FFFF00"/>
                    </a:solidFill>
                  </a:rPr>
                  <a:t>5</a:t>
                </a:r>
                <a:r>
                  <a:rPr lang="zh-CN" altLang="en-US" sz="1200" b="1" dirty="0">
                    <a:solidFill>
                      <a:srgbClr val="FFFF00"/>
                    </a:solidFill>
                  </a:rPr>
                  <a:t>*</a:t>
                </a:r>
                <a:r>
                  <a:rPr lang="en-US" altLang="zh-CN" sz="1200" b="1" dirty="0">
                    <a:solidFill>
                      <a:srgbClr val="FFFF00"/>
                    </a:solidFill>
                  </a:rPr>
                  <a:t>5cm</a:t>
                </a:r>
                <a:r>
                  <a:rPr lang="en-US" altLang="zh-CN" sz="1200" b="1" baseline="30000" dirty="0">
                    <a:solidFill>
                      <a:srgbClr val="FFFF00"/>
                    </a:solidFill>
                  </a:rPr>
                  <a:t>2</a:t>
                </a:r>
                <a:r>
                  <a:rPr lang="zh-CN" altLang="en-US" sz="1200" b="1" dirty="0">
                    <a:solidFill>
                      <a:srgbClr val="FFFF00"/>
                    </a:solidFill>
                  </a:rPr>
                  <a:t>阵列</a:t>
                </a:r>
              </a:p>
            </p:txBody>
          </p:sp>
          <p:sp>
            <p:nvSpPr>
              <p:cNvPr id="29" name="文本框 28"/>
              <p:cNvSpPr txBox="1"/>
              <p:nvPr/>
            </p:nvSpPr>
            <p:spPr>
              <a:xfrm>
                <a:off x="8025991" y="4147851"/>
                <a:ext cx="1493520" cy="369332"/>
              </a:xfrm>
              <a:prstGeom prst="rect">
                <a:avLst/>
              </a:prstGeom>
              <a:noFill/>
            </p:spPr>
            <p:txBody>
              <a:bodyPr wrap="square" rtlCol="0">
                <a:spAutoFit/>
              </a:bodyPr>
              <a:lstStyle/>
              <a:p>
                <a:r>
                  <a:rPr lang="zh-CN" altLang="en-US" b="1" i="1" dirty="0">
                    <a:solidFill>
                      <a:srgbClr val="FF0000"/>
                    </a:solidFill>
                    <a:latin typeface="华文楷体" panose="02010600040101010101" pitchFamily="2" charset="-122"/>
                    <a:ea typeface="华文楷体" panose="02010600040101010101" pitchFamily="2" charset="-122"/>
                  </a:rPr>
                  <a:t>滨</a:t>
                </a:r>
                <a:r>
                  <a:rPr lang="zh-CN" altLang="en-US" b="1" i="1" dirty="0" smtClean="0">
                    <a:solidFill>
                      <a:srgbClr val="FF0000"/>
                    </a:solidFill>
                    <a:latin typeface="华文楷体" panose="02010600040101010101" pitchFamily="2" charset="-122"/>
                    <a:ea typeface="华文楷体" panose="02010600040101010101" pitchFamily="2" charset="-122"/>
                  </a:rPr>
                  <a:t>松 </a:t>
                </a:r>
                <a:r>
                  <a:rPr lang="en-US" altLang="zh-CN" b="1" i="1" dirty="0" smtClean="0">
                    <a:solidFill>
                      <a:srgbClr val="FF0000"/>
                    </a:solidFill>
                    <a:latin typeface="华文楷体" panose="02010600040101010101" pitchFamily="2" charset="-122"/>
                    <a:ea typeface="华文楷体" panose="02010600040101010101" pitchFamily="2" charset="-122"/>
                  </a:rPr>
                  <a:t> S14161</a:t>
                </a:r>
                <a:endParaRPr lang="zh-CN" altLang="en-US" b="1" i="1" dirty="0">
                  <a:solidFill>
                    <a:srgbClr val="FF0000"/>
                  </a:solidFill>
                  <a:latin typeface="华文楷体" panose="02010600040101010101" pitchFamily="2" charset="-122"/>
                  <a:ea typeface="华文楷体" panose="02010600040101010101" pitchFamily="2" charset="-122"/>
                </a:endParaRPr>
              </a:p>
            </p:txBody>
          </p:sp>
        </p:grpSp>
      </p:grpSp>
    </p:spTree>
    <p:extLst>
      <p:ext uri="{BB962C8B-B14F-4D97-AF65-F5344CB8AC3E}">
        <p14:creationId xmlns:p14="http://schemas.microsoft.com/office/powerpoint/2010/main" val="1643026258"/>
      </p:ext>
    </p:extLst>
  </p:cSld>
  <p:clrMapOvr>
    <a:masterClrMapping/>
  </p:clrMapOvr>
  <mc:AlternateContent xmlns:mc="http://schemas.openxmlformats.org/markup-compatibility/2006">
    <mc:Choice xmlns:p14="http://schemas.microsoft.com/office/powerpoint/2010/main" Requires="p14">
      <p:transition spd="slow" p14:dur="2000" advTm="13"/>
    </mc:Choice>
    <mc:Fallback>
      <p:transition spd="slow" advTm="13"/>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44465" y="3537867"/>
            <a:ext cx="3932790" cy="2650272"/>
            <a:chOff x="456807" y="1038297"/>
            <a:chExt cx="3606146" cy="2432363"/>
          </a:xfrm>
        </p:grpSpPr>
        <p:pic>
          <p:nvPicPr>
            <p:cNvPr id="6" name="图片 5"/>
            <p:cNvPicPr>
              <a:picLocks noChangeAspect="1"/>
            </p:cNvPicPr>
            <p:nvPr/>
          </p:nvPicPr>
          <p:blipFill>
            <a:blip r:embed="rId3"/>
            <a:stretch>
              <a:fillRect/>
            </a:stretch>
          </p:blipFill>
          <p:spPr>
            <a:xfrm>
              <a:off x="456807" y="1038297"/>
              <a:ext cx="3606146" cy="2432363"/>
            </a:xfrm>
            <a:prstGeom prst="rect">
              <a:avLst/>
            </a:prstGeom>
          </p:spPr>
        </p:pic>
        <p:sp>
          <p:nvSpPr>
            <p:cNvPr id="7" name="文本框 6"/>
            <p:cNvSpPr txBox="1"/>
            <p:nvPr/>
          </p:nvSpPr>
          <p:spPr>
            <a:xfrm>
              <a:off x="946568" y="1127112"/>
              <a:ext cx="1236568" cy="593189"/>
            </a:xfrm>
            <a:prstGeom prst="rect">
              <a:avLst/>
            </a:prstGeom>
            <a:solidFill>
              <a:schemeClr val="bg1"/>
            </a:solidFill>
          </p:spPr>
          <p:txBody>
            <a:bodyPr wrap="square" rtlCol="0">
              <a:spAutoFit/>
            </a:bodyPr>
            <a:lstStyle/>
            <a:p>
              <a:r>
                <a:rPr lang="zh-CN" altLang="en-US" dirty="0">
                  <a:solidFill>
                    <a:srgbClr val="0000FF"/>
                  </a:solidFill>
                  <a:latin typeface="华文楷体" panose="02010600040101010101" pitchFamily="2" charset="-122"/>
                  <a:ea typeface="华文楷体" panose="02010600040101010101" pitchFamily="2" charset="-122"/>
                </a:rPr>
                <a:t>信号波形</a:t>
              </a:r>
              <a:r>
                <a:rPr lang="en-US" altLang="zh-CN" dirty="0">
                  <a:solidFill>
                    <a:srgbClr val="0000FF"/>
                  </a:solidFill>
                  <a:latin typeface="华文楷体" panose="02010600040101010101" pitchFamily="2" charset="-122"/>
                  <a:ea typeface="华文楷体" panose="02010600040101010101" pitchFamily="2" charset="-122"/>
                </a:rPr>
                <a:t>@87K</a:t>
              </a:r>
              <a:endParaRPr lang="zh-CN" altLang="en-US" sz="1400" dirty="0">
                <a:solidFill>
                  <a:srgbClr val="0000FF"/>
                </a:solidFill>
                <a:latin typeface="华文楷体" panose="02010600040101010101" pitchFamily="2" charset="-122"/>
                <a:ea typeface="华文楷体" panose="02010600040101010101" pitchFamily="2" charset="-122"/>
              </a:endParaRPr>
            </a:p>
          </p:txBody>
        </p:sp>
      </p:grpSp>
      <p:pic>
        <p:nvPicPr>
          <p:cNvPr id="8" name="图片 7"/>
          <p:cNvPicPr>
            <a:picLocks noChangeAspect="1"/>
          </p:cNvPicPr>
          <p:nvPr/>
        </p:nvPicPr>
        <p:blipFill>
          <a:blip r:embed="rId4"/>
          <a:stretch>
            <a:fillRect/>
          </a:stretch>
        </p:blipFill>
        <p:spPr>
          <a:xfrm>
            <a:off x="4434694" y="3537867"/>
            <a:ext cx="3713296" cy="2553500"/>
          </a:xfrm>
          <a:prstGeom prst="rect">
            <a:avLst/>
          </a:prstGeom>
        </p:spPr>
      </p:pic>
      <p:sp>
        <p:nvSpPr>
          <p:cNvPr id="9" name="矩形 8"/>
          <p:cNvSpPr/>
          <p:nvPr/>
        </p:nvSpPr>
        <p:spPr>
          <a:xfrm>
            <a:off x="728344" y="1070718"/>
            <a:ext cx="10314540" cy="2083647"/>
          </a:xfrm>
          <a:prstGeom prst="rect">
            <a:avLst/>
          </a:prstGeom>
        </p:spPr>
        <p:txBody>
          <a:bodyPr wrap="square">
            <a:spAutoFit/>
          </a:bodyPr>
          <a:lstStyle/>
          <a:p>
            <a:pPr marL="285750" indent="-285750">
              <a:lnSpc>
                <a:spcPct val="130000"/>
              </a:lnSpc>
              <a:spcAft>
                <a:spcPts val="600"/>
              </a:spcAft>
              <a:buFont typeface="Wingdings" panose="05000000000000000000" pitchFamily="2" charset="2"/>
              <a:buChar char="Ø"/>
            </a:pPr>
            <a:r>
              <a:rPr lang="zh-CN" altLang="en-US" sz="2200" dirty="0" smtClean="0">
                <a:latin typeface="华文楷体" panose="02010600040101010101" pitchFamily="2" charset="-122"/>
                <a:ea typeface="华文楷体" panose="02010600040101010101" pitchFamily="2" charset="-122"/>
              </a:rPr>
              <a:t>完成</a:t>
            </a:r>
            <a:r>
              <a:rPr lang="zh-CN" altLang="en-US" sz="2200" dirty="0">
                <a:latin typeface="华文楷体" panose="02010600040101010101" pitchFamily="2" charset="-122"/>
                <a:ea typeface="华文楷体" panose="02010600040101010101" pitchFamily="2" charset="-122"/>
              </a:rPr>
              <a:t>读出系统的电路设计，实现</a:t>
            </a:r>
            <a:r>
              <a:rPr lang="en-US" altLang="zh-CN" sz="2200" dirty="0">
                <a:latin typeface="华文楷体" panose="02010600040101010101" pitchFamily="2" charset="-122"/>
                <a:ea typeface="华文楷体" panose="02010600040101010101" pitchFamily="2" charset="-122"/>
              </a:rPr>
              <a:t>5</a:t>
            </a:r>
            <a:r>
              <a:rPr lang="zh-CN" altLang="en-US" sz="2200" dirty="0">
                <a:latin typeface="华文楷体" panose="02010600040101010101" pitchFamily="2" charset="-122"/>
                <a:ea typeface="华文楷体" panose="02010600040101010101" pitchFamily="2" charset="-122"/>
              </a:rPr>
              <a:t>*</a:t>
            </a:r>
            <a:r>
              <a:rPr lang="en-US" altLang="zh-CN" sz="2200" dirty="0">
                <a:latin typeface="华文楷体" panose="02010600040101010101" pitchFamily="2" charset="-122"/>
                <a:ea typeface="华文楷体" panose="02010600040101010101" pitchFamily="2" charset="-122"/>
              </a:rPr>
              <a:t>5 cm</a:t>
            </a:r>
            <a:r>
              <a:rPr lang="en-US" altLang="zh-CN" sz="2200" baseline="30000" dirty="0">
                <a:latin typeface="华文楷体" panose="02010600040101010101" pitchFamily="2" charset="-122"/>
                <a:ea typeface="华文楷体" panose="02010600040101010101" pitchFamily="2" charset="-122"/>
              </a:rPr>
              <a:t>2</a:t>
            </a:r>
            <a:r>
              <a:rPr lang="en-US" altLang="zh-CN" sz="2200" dirty="0">
                <a:latin typeface="华文楷体" panose="02010600040101010101" pitchFamily="2" charset="-122"/>
                <a:ea typeface="华文楷体" panose="02010600040101010101" pitchFamily="2" charset="-122"/>
              </a:rPr>
              <a:t> </a:t>
            </a:r>
            <a:r>
              <a:rPr lang="en-US" altLang="zh-CN" sz="2200" dirty="0" err="1">
                <a:latin typeface="华文楷体" panose="02010600040101010101" pitchFamily="2" charset="-122"/>
                <a:ea typeface="华文楷体" panose="02010600040101010101" pitchFamily="2" charset="-122"/>
              </a:rPr>
              <a:t>SiPM</a:t>
            </a:r>
            <a:r>
              <a:rPr lang="zh-CN" altLang="en-US" sz="2200" dirty="0">
                <a:latin typeface="华文楷体" panose="02010600040101010101" pitchFamily="2" charset="-122"/>
                <a:ea typeface="华文楷体" panose="02010600040101010101" pitchFamily="2" charset="-122"/>
              </a:rPr>
              <a:t>阵列</a:t>
            </a:r>
            <a:r>
              <a:rPr lang="en-US" altLang="zh-CN" sz="2200" dirty="0">
                <a:latin typeface="华文楷体" panose="02010600040101010101" pitchFamily="2" charset="-122"/>
                <a:ea typeface="华文楷体" panose="02010600040101010101" pitchFamily="2" charset="-122"/>
              </a:rPr>
              <a:t>-186</a:t>
            </a:r>
            <a:r>
              <a:rPr lang="zh-CN" altLang="en-US" sz="2200" dirty="0">
                <a:latin typeface="华文楷体" panose="02010600040101010101" pitchFamily="2" charset="-122"/>
                <a:ea typeface="华文楷体" panose="02010600040101010101" pitchFamily="2" charset="-122"/>
              </a:rPr>
              <a:t>℃的稳定工作及单通道读出；</a:t>
            </a:r>
            <a:endParaRPr lang="en-US" altLang="zh-CN" sz="2200" dirty="0">
              <a:latin typeface="华文楷体" panose="02010600040101010101" pitchFamily="2" charset="-122"/>
              <a:ea typeface="华文楷体" panose="02010600040101010101" pitchFamily="2" charset="-122"/>
            </a:endParaRPr>
          </a:p>
          <a:p>
            <a:pPr marL="285750" indent="-285750">
              <a:lnSpc>
                <a:spcPct val="130000"/>
              </a:lnSpc>
              <a:spcAft>
                <a:spcPts val="600"/>
              </a:spcAft>
              <a:buFont typeface="Wingdings" panose="05000000000000000000" pitchFamily="2" charset="2"/>
              <a:buChar char="Ø"/>
            </a:pPr>
            <a:r>
              <a:rPr lang="zh-CN" altLang="en-US" sz="2200" dirty="0">
                <a:latin typeface="华文楷体" panose="02010600040101010101" pitchFamily="2" charset="-122"/>
                <a:ea typeface="华文楷体" panose="02010600040101010101" pitchFamily="2" charset="-122"/>
              </a:rPr>
              <a:t>国内首次实现液氩温度下</a:t>
            </a:r>
            <a:r>
              <a:rPr lang="en-US" altLang="zh-CN" sz="2200" dirty="0" err="1">
                <a:latin typeface="华文楷体" panose="02010600040101010101" pitchFamily="2" charset="-122"/>
                <a:ea typeface="华文楷体" panose="02010600040101010101" pitchFamily="2" charset="-122"/>
              </a:rPr>
              <a:t>SiPM</a:t>
            </a:r>
            <a:r>
              <a:rPr lang="zh-CN" altLang="en-US" sz="2200" dirty="0">
                <a:latin typeface="华文楷体" panose="02010600040101010101" pitchFamily="2" charset="-122"/>
                <a:ea typeface="华文楷体" panose="02010600040101010101" pitchFamily="2" charset="-122"/>
              </a:rPr>
              <a:t>阵列的信号</a:t>
            </a:r>
            <a:r>
              <a:rPr lang="zh-CN" altLang="en-US" sz="2200" dirty="0" smtClean="0">
                <a:latin typeface="华文楷体" panose="02010600040101010101" pitchFamily="2" charset="-122"/>
                <a:ea typeface="华文楷体" panose="02010600040101010101" pitchFamily="2" charset="-122"/>
              </a:rPr>
              <a:t>测量；</a:t>
            </a:r>
            <a:endParaRPr lang="en-US" altLang="zh-CN" sz="2200" dirty="0">
              <a:latin typeface="华文楷体" panose="02010600040101010101" pitchFamily="2" charset="-122"/>
              <a:ea typeface="华文楷体" panose="02010600040101010101" pitchFamily="2" charset="-122"/>
            </a:endParaRPr>
          </a:p>
          <a:p>
            <a:pPr marL="800100" lvl="1" indent="-342900">
              <a:lnSpc>
                <a:spcPct val="130000"/>
              </a:lnSpc>
              <a:spcAft>
                <a:spcPts val="600"/>
              </a:spcAft>
              <a:buFont typeface="Arial" panose="020B0604020202020204" pitchFamily="34" charset="0"/>
              <a:buChar char="•"/>
            </a:pPr>
            <a:r>
              <a:rPr lang="zh-CN" altLang="en-US" sz="2200" dirty="0">
                <a:solidFill>
                  <a:srgbClr val="FF0000"/>
                </a:solidFill>
                <a:latin typeface="华文楷体" panose="02010600040101010101" pitchFamily="2" charset="-122"/>
                <a:ea typeface="华文楷体" panose="02010600040101010101" pitchFamily="2" charset="-122"/>
              </a:rPr>
              <a:t>国际上为继</a:t>
            </a:r>
            <a:r>
              <a:rPr lang="en-US" altLang="zh-CN" sz="2200" dirty="0">
                <a:solidFill>
                  <a:srgbClr val="FF0000"/>
                </a:solidFill>
                <a:latin typeface="华文楷体" panose="02010600040101010101" pitchFamily="2" charset="-122"/>
                <a:ea typeface="华文楷体" panose="02010600040101010101" pitchFamily="2" charset="-122"/>
              </a:rPr>
              <a:t>DarkSide</a:t>
            </a:r>
            <a:r>
              <a:rPr lang="zh-CN" altLang="en-US" sz="2200" dirty="0">
                <a:solidFill>
                  <a:srgbClr val="FF0000"/>
                </a:solidFill>
                <a:latin typeface="华文楷体" panose="02010600040101010101" pitchFamily="2" charset="-122"/>
                <a:ea typeface="华文楷体" panose="02010600040101010101" pitchFamily="2" charset="-122"/>
              </a:rPr>
              <a:t>之后第二个实现液氩温度下</a:t>
            </a:r>
            <a:r>
              <a:rPr lang="en-US" altLang="zh-CN" sz="2200" dirty="0" err="1">
                <a:solidFill>
                  <a:srgbClr val="FF0000"/>
                </a:solidFill>
                <a:latin typeface="华文楷体" panose="02010600040101010101" pitchFamily="2" charset="-122"/>
                <a:ea typeface="华文楷体" panose="02010600040101010101" pitchFamily="2" charset="-122"/>
              </a:rPr>
              <a:t>SiPM</a:t>
            </a:r>
            <a:r>
              <a:rPr lang="zh-CN" altLang="en-US" sz="2200" dirty="0">
                <a:solidFill>
                  <a:srgbClr val="FF0000"/>
                </a:solidFill>
                <a:latin typeface="华文楷体" panose="02010600040101010101" pitchFamily="2" charset="-122"/>
                <a:ea typeface="华文楷体" panose="02010600040101010101" pitchFamily="2" charset="-122"/>
              </a:rPr>
              <a:t>阵列应用的</a:t>
            </a:r>
            <a:r>
              <a:rPr lang="zh-CN" altLang="en-US" sz="2200" dirty="0" smtClean="0">
                <a:solidFill>
                  <a:srgbClr val="FF0000"/>
                </a:solidFill>
                <a:latin typeface="华文楷体" panose="02010600040101010101" pitchFamily="2" charset="-122"/>
                <a:ea typeface="华文楷体" panose="02010600040101010101" pitchFamily="2" charset="-122"/>
              </a:rPr>
              <a:t>实验组；</a:t>
            </a:r>
            <a:endParaRPr lang="en-US" altLang="zh-CN" sz="2200" dirty="0">
              <a:solidFill>
                <a:srgbClr val="FF0000"/>
              </a:solidFill>
              <a:latin typeface="华文楷体" panose="02010600040101010101" pitchFamily="2" charset="-122"/>
              <a:ea typeface="华文楷体" panose="02010600040101010101" pitchFamily="2" charset="-122"/>
            </a:endParaRPr>
          </a:p>
          <a:p>
            <a:pPr marL="800100" lvl="1" indent="-342900">
              <a:lnSpc>
                <a:spcPct val="130000"/>
              </a:lnSpc>
              <a:spcAft>
                <a:spcPts val="600"/>
              </a:spcAft>
              <a:buFont typeface="Arial" panose="020B0604020202020204" pitchFamily="34" charset="0"/>
              <a:buChar char="•"/>
            </a:pPr>
            <a:r>
              <a:rPr lang="zh-CN" altLang="en-US" sz="2200" dirty="0">
                <a:latin typeface="华文楷体" panose="02010600040101010101" pitchFamily="2" charset="-122"/>
                <a:ea typeface="华文楷体" panose="02010600040101010101" pitchFamily="2" charset="-122"/>
              </a:rPr>
              <a:t>本项工作为液氩中大规模使用</a:t>
            </a:r>
            <a:r>
              <a:rPr lang="en-US" altLang="zh-CN" sz="2200" dirty="0" err="1">
                <a:latin typeface="华文楷体" panose="02010600040101010101" pitchFamily="2" charset="-122"/>
                <a:ea typeface="华文楷体" panose="02010600040101010101" pitchFamily="2" charset="-122"/>
              </a:rPr>
              <a:t>SiPM</a:t>
            </a:r>
            <a:r>
              <a:rPr lang="zh-CN" altLang="en-US" sz="2200" dirty="0">
                <a:latin typeface="华文楷体" panose="02010600040101010101" pitchFamily="2" charset="-122"/>
                <a:ea typeface="华文楷体" panose="02010600040101010101" pitchFamily="2" charset="-122"/>
              </a:rPr>
              <a:t>阵列奠定基础；</a:t>
            </a:r>
            <a:endParaRPr lang="en-US" altLang="zh-CN" sz="2200" dirty="0">
              <a:latin typeface="华文楷体" panose="02010600040101010101" pitchFamily="2" charset="-122"/>
              <a:ea typeface="华文楷体" panose="02010600040101010101" pitchFamily="2" charset="-122"/>
            </a:endParaRPr>
          </a:p>
        </p:txBody>
      </p:sp>
      <p:grpSp>
        <p:nvGrpSpPr>
          <p:cNvPr id="10" name="组合 9"/>
          <p:cNvGrpSpPr/>
          <p:nvPr/>
        </p:nvGrpSpPr>
        <p:grpSpPr>
          <a:xfrm>
            <a:off x="8205429" y="3586253"/>
            <a:ext cx="3757972" cy="2505114"/>
            <a:chOff x="525877" y="3813870"/>
            <a:chExt cx="3628516" cy="2481942"/>
          </a:xfrm>
        </p:grpSpPr>
        <p:pic>
          <p:nvPicPr>
            <p:cNvPr id="11" name="图片 10"/>
            <p:cNvPicPr>
              <a:picLocks noChangeAspect="1"/>
            </p:cNvPicPr>
            <p:nvPr/>
          </p:nvPicPr>
          <p:blipFill>
            <a:blip r:embed="rId5"/>
            <a:stretch>
              <a:fillRect/>
            </a:stretch>
          </p:blipFill>
          <p:spPr>
            <a:xfrm>
              <a:off x="525877" y="3813870"/>
              <a:ext cx="3628516" cy="2481942"/>
            </a:xfrm>
            <a:prstGeom prst="rect">
              <a:avLst/>
            </a:prstGeom>
          </p:spPr>
        </p:pic>
        <p:sp>
          <p:nvSpPr>
            <p:cNvPr id="12" name="文本框 11"/>
            <p:cNvSpPr txBox="1"/>
            <p:nvPr/>
          </p:nvSpPr>
          <p:spPr>
            <a:xfrm>
              <a:off x="1160236" y="3988869"/>
              <a:ext cx="1504060" cy="365916"/>
            </a:xfrm>
            <a:prstGeom prst="rect">
              <a:avLst/>
            </a:prstGeom>
            <a:noFill/>
          </p:spPr>
          <p:txBody>
            <a:bodyPr wrap="square" rtlCol="0">
              <a:spAutoFit/>
            </a:bodyPr>
            <a:lstStyle/>
            <a:p>
              <a:r>
                <a:rPr lang="zh-CN" altLang="en-US" b="1" dirty="0" smtClean="0">
                  <a:solidFill>
                    <a:srgbClr val="FF0000"/>
                  </a:solidFill>
                  <a:latin typeface="华文楷体" panose="02010600040101010101" pitchFamily="2" charset="-122"/>
                  <a:ea typeface="华文楷体" panose="02010600040101010101" pitchFamily="2" charset="-122"/>
                </a:rPr>
                <a:t>光学串扰</a:t>
              </a:r>
              <a:endParaRPr lang="zh-CN" altLang="en-US" sz="1400" b="1" dirty="0">
                <a:solidFill>
                  <a:srgbClr val="FF0000"/>
                </a:solidFill>
                <a:latin typeface="华文楷体" panose="02010600040101010101" pitchFamily="2" charset="-122"/>
                <a:ea typeface="华文楷体" panose="02010600040101010101" pitchFamily="2" charset="-122"/>
              </a:endParaRPr>
            </a:p>
          </p:txBody>
        </p:sp>
      </p:grpSp>
      <p:sp>
        <p:nvSpPr>
          <p:cNvPr id="13" name="矩形 12"/>
          <p:cNvSpPr/>
          <p:nvPr/>
        </p:nvSpPr>
        <p:spPr>
          <a:xfrm>
            <a:off x="657224" y="385957"/>
            <a:ext cx="11534776" cy="523220"/>
          </a:xfrm>
          <a:prstGeom prst="rect">
            <a:avLst/>
          </a:prstGeom>
        </p:spPr>
        <p:txBody>
          <a:bodyPr wrap="square">
            <a:spAutoFit/>
          </a:bodyPr>
          <a:lstStyle/>
          <a:p>
            <a:r>
              <a:rPr lang="zh-CN" altLang="en-US" sz="2800" dirty="0">
                <a:latin typeface="华文楷体" panose="02010600040101010101" pitchFamily="2" charset="-122"/>
                <a:ea typeface="华文楷体" panose="02010600040101010101" pitchFamily="2" charset="-122"/>
              </a:rPr>
              <a:t>本年度工作进展（三）</a:t>
            </a:r>
            <a:r>
              <a:rPr lang="en-US" altLang="zh-CN" sz="2000" dirty="0">
                <a:latin typeface="华文楷体" panose="02010600040101010101" pitchFamily="2" charset="-122"/>
                <a:ea typeface="华文楷体" panose="02010600040101010101" pitchFamily="2" charset="-122"/>
              </a:rPr>
              <a:t>—</a:t>
            </a:r>
            <a:r>
              <a:rPr lang="zh-CN" altLang="en-US" sz="2000" dirty="0">
                <a:latin typeface="华文楷体" panose="02010600040101010101" pitchFamily="2" charset="-122"/>
                <a:ea typeface="华文楷体" panose="02010600040101010101" pitchFamily="2" charset="-122"/>
              </a:rPr>
              <a:t>液氩中</a:t>
            </a:r>
            <a:r>
              <a:rPr lang="en-US" altLang="zh-CN" sz="2000" dirty="0" err="1">
                <a:latin typeface="华文楷体" panose="02010600040101010101" pitchFamily="2" charset="-122"/>
                <a:ea typeface="华文楷体" panose="02010600040101010101" pitchFamily="2" charset="-122"/>
              </a:rPr>
              <a:t>SiPM</a:t>
            </a:r>
            <a:r>
              <a:rPr lang="zh-CN" altLang="en-US" sz="2000" dirty="0">
                <a:latin typeface="华文楷体" panose="02010600040101010101" pitchFamily="2" charset="-122"/>
                <a:ea typeface="华文楷体" panose="02010600040101010101" pitchFamily="2" charset="-122"/>
              </a:rPr>
              <a:t>阵列应用研究</a:t>
            </a:r>
            <a:endParaRPr lang="zh-CN" altLang="en-US" sz="2000" dirty="0"/>
          </a:p>
        </p:txBody>
      </p:sp>
      <p:sp>
        <p:nvSpPr>
          <p:cNvPr id="14" name="矩形 13"/>
          <p:cNvSpPr/>
          <p:nvPr/>
        </p:nvSpPr>
        <p:spPr>
          <a:xfrm>
            <a:off x="244767" y="6403752"/>
            <a:ext cx="5816016" cy="369332"/>
          </a:xfrm>
          <a:prstGeom prst="rect">
            <a:avLst/>
          </a:prstGeom>
        </p:spPr>
        <p:txBody>
          <a:bodyPr wrap="none">
            <a:spAutoFit/>
          </a:bodyPr>
          <a:lstStyle/>
          <a:p>
            <a:r>
              <a:rPr lang="en-US" altLang="zh-CN" i="1" dirty="0">
                <a:solidFill>
                  <a:srgbClr val="FF0000"/>
                </a:solidFill>
                <a:latin typeface="华文楷体" panose="02010600040101010101" pitchFamily="2" charset="-122"/>
                <a:ea typeface="华文楷体" panose="02010600040101010101" pitchFamily="2" charset="-122"/>
              </a:rPr>
              <a:t>NIMA 980 (2020) 164488</a:t>
            </a:r>
            <a:r>
              <a:rPr lang="zh-CN" altLang="en-US" i="1" dirty="0">
                <a:solidFill>
                  <a:srgbClr val="FF0000"/>
                </a:solidFill>
                <a:latin typeface="华文楷体" panose="02010600040101010101" pitchFamily="2" charset="-122"/>
                <a:ea typeface="华文楷体" panose="02010600040101010101" pitchFamily="2" charset="-122"/>
              </a:rPr>
              <a:t>（郭聪，孙希磊等，本人一作）</a:t>
            </a:r>
            <a:endParaRPr lang="zh-CN" altLang="en-US" i="1" dirty="0">
              <a:solidFill>
                <a:srgbClr val="FF0000"/>
              </a:solidFill>
            </a:endParaRPr>
          </a:p>
        </p:txBody>
      </p:sp>
      <p:sp>
        <p:nvSpPr>
          <p:cNvPr id="15" name="灯片编号占位符 14"/>
          <p:cNvSpPr>
            <a:spLocks noGrp="1"/>
          </p:cNvSpPr>
          <p:nvPr>
            <p:ph type="sldNum" sz="quarter" idx="12"/>
          </p:nvPr>
        </p:nvSpPr>
        <p:spPr>
          <a:xfrm>
            <a:off x="8610600" y="6365875"/>
            <a:ext cx="2743200" cy="365125"/>
          </a:xfrm>
        </p:spPr>
        <p:txBody>
          <a:bodyPr/>
          <a:lstStyle/>
          <a:p>
            <a:fld id="{9F8A8C21-8DD1-4256-A188-9043FD4DCEBD}" type="slidenum">
              <a:rPr lang="zh-CN" altLang="en-US" smtClean="0"/>
              <a:t>16</a:t>
            </a:fld>
            <a:endParaRPr lang="zh-CN" altLang="en-US" dirty="0"/>
          </a:p>
        </p:txBody>
      </p:sp>
    </p:spTree>
    <p:extLst>
      <p:ext uri="{BB962C8B-B14F-4D97-AF65-F5344CB8AC3E}">
        <p14:creationId xmlns:p14="http://schemas.microsoft.com/office/powerpoint/2010/main" val="4097752848"/>
      </p:ext>
    </p:extLst>
  </p:cSld>
  <p:clrMapOvr>
    <a:masterClrMapping/>
  </p:clrMapOvr>
  <mc:AlternateContent xmlns:mc="http://schemas.openxmlformats.org/markup-compatibility/2006">
    <mc:Choice xmlns:p14="http://schemas.microsoft.com/office/powerpoint/2010/main" Requires="p14">
      <p:transition spd="slow" p14:dur="2000" advTm="39458"/>
    </mc:Choice>
    <mc:Fallback>
      <p:transition spd="slow" advTm="39458"/>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056464" y="1327611"/>
            <a:ext cx="3860109" cy="2605027"/>
            <a:chOff x="539512" y="2918659"/>
            <a:chExt cx="3598863" cy="2436296"/>
          </a:xfrm>
        </p:grpSpPr>
        <p:pic>
          <p:nvPicPr>
            <p:cNvPr id="3" name="图片 2"/>
            <p:cNvPicPr>
              <a:picLocks noChangeAspect="1"/>
            </p:cNvPicPr>
            <p:nvPr/>
          </p:nvPicPr>
          <p:blipFill>
            <a:blip r:embed="rId2"/>
            <a:stretch>
              <a:fillRect/>
            </a:stretch>
          </p:blipFill>
          <p:spPr>
            <a:xfrm>
              <a:off x="539512" y="2918659"/>
              <a:ext cx="3598863" cy="2436296"/>
            </a:xfrm>
            <a:prstGeom prst="rect">
              <a:avLst/>
            </a:prstGeom>
          </p:spPr>
        </p:pic>
        <p:sp>
          <p:nvSpPr>
            <p:cNvPr id="4" name="文本框 3"/>
            <p:cNvSpPr txBox="1"/>
            <p:nvPr/>
          </p:nvSpPr>
          <p:spPr>
            <a:xfrm>
              <a:off x="2268935" y="2918659"/>
              <a:ext cx="1869440" cy="646331"/>
            </a:xfrm>
            <a:prstGeom prst="rect">
              <a:avLst/>
            </a:prstGeom>
            <a:noFill/>
          </p:spPr>
          <p:txBody>
            <a:bodyPr wrap="square" rtlCol="0">
              <a:spAutoFit/>
            </a:bodyPr>
            <a:lstStyle/>
            <a:p>
              <a:r>
                <a:rPr lang="en-US" altLang="zh-CN" dirty="0">
                  <a:solidFill>
                    <a:srgbClr val="0000FF"/>
                  </a:solidFill>
                  <a:latin typeface="华文楷体" panose="02010600040101010101" pitchFamily="2" charset="-122"/>
                  <a:ea typeface="华文楷体" panose="02010600040101010101" pitchFamily="2" charset="-122"/>
                </a:rPr>
                <a:t>LED</a:t>
              </a:r>
              <a:r>
                <a:rPr lang="zh-CN" altLang="en-US" dirty="0">
                  <a:solidFill>
                    <a:srgbClr val="0000FF"/>
                  </a:solidFill>
                  <a:latin typeface="华文楷体" panose="02010600040101010101" pitchFamily="2" charset="-122"/>
                  <a:ea typeface="华文楷体" panose="02010600040101010101" pitchFamily="2" charset="-122"/>
                </a:rPr>
                <a:t>驱动的幅度谱</a:t>
              </a:r>
              <a:r>
                <a:rPr lang="en-US" altLang="zh-CN" dirty="0">
                  <a:solidFill>
                    <a:srgbClr val="0000FF"/>
                  </a:solidFill>
                  <a:latin typeface="华文楷体" panose="02010600040101010101" pitchFamily="2" charset="-122"/>
                  <a:ea typeface="华文楷体" panose="02010600040101010101" pitchFamily="2" charset="-122"/>
                </a:rPr>
                <a:t>@87K</a:t>
              </a:r>
              <a:endParaRPr lang="zh-CN" altLang="en-US" dirty="0">
                <a:solidFill>
                  <a:srgbClr val="0000FF"/>
                </a:solidFill>
                <a:latin typeface="华文楷体" panose="02010600040101010101" pitchFamily="2" charset="-122"/>
                <a:ea typeface="华文楷体" panose="02010600040101010101" pitchFamily="2" charset="-122"/>
              </a:endParaRPr>
            </a:p>
          </p:txBody>
        </p:sp>
      </p:grpSp>
      <p:sp>
        <p:nvSpPr>
          <p:cNvPr id="14" name="矩形 13"/>
          <p:cNvSpPr/>
          <p:nvPr/>
        </p:nvSpPr>
        <p:spPr>
          <a:xfrm>
            <a:off x="539512" y="339252"/>
            <a:ext cx="10998895" cy="830997"/>
          </a:xfrm>
          <a:prstGeom prst="rect">
            <a:avLst/>
          </a:prstGeom>
        </p:spPr>
        <p:txBody>
          <a:bodyPr wrap="square">
            <a:spAutoFit/>
          </a:bodyPr>
          <a:lstStyle/>
          <a:p>
            <a:pPr>
              <a:lnSpc>
                <a:spcPct val="150000"/>
              </a:lnSpc>
            </a:pPr>
            <a:r>
              <a:rPr lang="zh-CN" altLang="en-US" sz="3200" dirty="0">
                <a:latin typeface="华文楷体" panose="02010600040101010101" pitchFamily="2" charset="-122"/>
                <a:ea typeface="华文楷体" panose="02010600040101010101" pitchFamily="2" charset="-122"/>
              </a:rPr>
              <a:t>本年度工作进展（三）</a:t>
            </a:r>
            <a:r>
              <a:rPr lang="en-US" altLang="zh-CN" sz="2400" dirty="0" smtClean="0">
                <a:latin typeface="华文楷体" panose="02010600040101010101" pitchFamily="2" charset="-122"/>
                <a:ea typeface="华文楷体" panose="02010600040101010101" pitchFamily="2" charset="-122"/>
              </a:rPr>
              <a:t>—</a:t>
            </a:r>
            <a:r>
              <a:rPr lang="zh-CN" altLang="en-US" sz="2400" dirty="0" smtClean="0">
                <a:latin typeface="华文楷体" panose="02010600040101010101" pitchFamily="2" charset="-122"/>
                <a:ea typeface="华文楷体" panose="02010600040101010101" pitchFamily="2" charset="-122"/>
              </a:rPr>
              <a:t>滨松</a:t>
            </a:r>
            <a:r>
              <a:rPr lang="en-US" altLang="zh-CN" sz="2400" dirty="0" smtClean="0">
                <a:latin typeface="华文楷体" panose="02010600040101010101" pitchFamily="2" charset="-122"/>
                <a:ea typeface="华文楷体" panose="02010600040101010101" pitchFamily="2" charset="-122"/>
              </a:rPr>
              <a:t>S13370 </a:t>
            </a:r>
            <a:r>
              <a:rPr lang="zh-CN" altLang="en-US" sz="2400" dirty="0" smtClean="0">
                <a:latin typeface="华文楷体" panose="02010600040101010101" pitchFamily="2" charset="-122"/>
                <a:ea typeface="华文楷体" panose="02010600040101010101" pitchFamily="2" charset="-122"/>
              </a:rPr>
              <a:t>测试</a:t>
            </a:r>
            <a:r>
              <a:rPr lang="zh-CN" altLang="en-US" sz="2400" dirty="0">
                <a:latin typeface="华文楷体" panose="02010600040101010101" pitchFamily="2" charset="-122"/>
                <a:ea typeface="华文楷体" panose="02010600040101010101" pitchFamily="2" charset="-122"/>
              </a:rPr>
              <a:t>结果</a:t>
            </a:r>
            <a:endParaRPr lang="en-US" altLang="zh-CN" sz="2400" dirty="0">
              <a:latin typeface="华文楷体" panose="02010600040101010101" pitchFamily="2" charset="-122"/>
              <a:ea typeface="华文楷体" panose="02010600040101010101" pitchFamily="2" charset="-122"/>
            </a:endParaRPr>
          </a:p>
        </p:txBody>
      </p:sp>
      <p:grpSp>
        <p:nvGrpSpPr>
          <p:cNvPr id="15" name="组合 14"/>
          <p:cNvGrpSpPr/>
          <p:nvPr/>
        </p:nvGrpSpPr>
        <p:grpSpPr>
          <a:xfrm>
            <a:off x="1306346" y="3970008"/>
            <a:ext cx="4351458" cy="2751467"/>
            <a:chOff x="498481" y="1348334"/>
            <a:chExt cx="3880920" cy="2354001"/>
          </a:xfrm>
        </p:grpSpPr>
        <p:pic>
          <p:nvPicPr>
            <p:cNvPr id="24" name="Picture 4">
              <a:extLst>
                <a:ext uri="{FF2B5EF4-FFF2-40B4-BE49-F238E27FC236}">
                  <a16:creationId xmlns:a16="http://schemas.microsoft.com/office/drawing/2014/main" xmlns="" id="{ED53D99D-61AF-F242-A739-0B2173D37871}"/>
                </a:ext>
              </a:extLst>
            </p:cNvPr>
            <p:cNvPicPr>
              <a:picLocks noChangeAspect="1"/>
            </p:cNvPicPr>
            <p:nvPr/>
          </p:nvPicPr>
          <p:blipFill>
            <a:blip r:embed="rId3"/>
            <a:stretch>
              <a:fillRect/>
            </a:stretch>
          </p:blipFill>
          <p:spPr>
            <a:xfrm>
              <a:off x="498481" y="1348334"/>
              <a:ext cx="3880920" cy="2354001"/>
            </a:xfrm>
            <a:prstGeom prst="rect">
              <a:avLst/>
            </a:prstGeom>
          </p:spPr>
        </p:pic>
        <p:sp>
          <p:nvSpPr>
            <p:cNvPr id="25" name="文本框 24"/>
            <p:cNvSpPr txBox="1"/>
            <p:nvPr/>
          </p:nvSpPr>
          <p:spPr>
            <a:xfrm>
              <a:off x="2306820" y="2473476"/>
              <a:ext cx="1869440" cy="369332"/>
            </a:xfrm>
            <a:prstGeom prst="rect">
              <a:avLst/>
            </a:prstGeom>
            <a:noFill/>
          </p:spPr>
          <p:txBody>
            <a:bodyPr wrap="square" rtlCol="0">
              <a:spAutoFit/>
            </a:bodyPr>
            <a:lstStyle/>
            <a:p>
              <a:r>
                <a:rPr lang="zh-CN" altLang="en-US" dirty="0">
                  <a:solidFill>
                    <a:srgbClr val="0000FF"/>
                  </a:solidFill>
                  <a:latin typeface="华文楷体" panose="02010600040101010101" pitchFamily="2" charset="-122"/>
                  <a:ea typeface="华文楷体" panose="02010600040101010101" pitchFamily="2" charset="-122"/>
                </a:rPr>
                <a:t>事例波形</a:t>
              </a:r>
              <a:r>
                <a:rPr lang="en-US" altLang="zh-CN" dirty="0">
                  <a:solidFill>
                    <a:srgbClr val="0000FF"/>
                  </a:solidFill>
                  <a:latin typeface="华文楷体" panose="02010600040101010101" pitchFamily="2" charset="-122"/>
                  <a:ea typeface="华文楷体" panose="02010600040101010101" pitchFamily="2" charset="-122"/>
                </a:rPr>
                <a:t>@87K</a:t>
              </a:r>
              <a:endParaRPr lang="zh-CN" altLang="en-US" dirty="0">
                <a:solidFill>
                  <a:srgbClr val="0000FF"/>
                </a:solidFill>
                <a:latin typeface="华文楷体" panose="02010600040101010101" pitchFamily="2" charset="-122"/>
                <a:ea typeface="华文楷体" panose="02010600040101010101" pitchFamily="2" charset="-122"/>
              </a:endParaRPr>
            </a:p>
          </p:txBody>
        </p:sp>
      </p:grpSp>
      <p:sp>
        <p:nvSpPr>
          <p:cNvPr id="6" name="灯片编号占位符 5"/>
          <p:cNvSpPr>
            <a:spLocks noGrp="1"/>
          </p:cNvSpPr>
          <p:nvPr>
            <p:ph type="sldNum" sz="quarter" idx="12"/>
          </p:nvPr>
        </p:nvSpPr>
        <p:spPr/>
        <p:txBody>
          <a:bodyPr/>
          <a:lstStyle/>
          <a:p>
            <a:fld id="{9F8A8C21-8DD1-4256-A188-9043FD4DCEBD}" type="slidenum">
              <a:rPr lang="zh-CN" altLang="en-US" smtClean="0"/>
              <a:t>17</a:t>
            </a:fld>
            <a:endParaRPr lang="zh-CN" altLang="en-US"/>
          </a:p>
        </p:txBody>
      </p:sp>
      <p:sp>
        <p:nvSpPr>
          <p:cNvPr id="52" name="文本框 51"/>
          <p:cNvSpPr txBox="1"/>
          <p:nvPr/>
        </p:nvSpPr>
        <p:spPr>
          <a:xfrm>
            <a:off x="924557" y="1275052"/>
            <a:ext cx="6047743" cy="2631490"/>
          </a:xfrm>
          <a:prstGeom prst="rect">
            <a:avLst/>
          </a:prstGeom>
          <a:noFill/>
        </p:spPr>
        <p:txBody>
          <a:bodyPr wrap="square" rtlCol="0">
            <a:spAutoFit/>
          </a:bodyPr>
          <a:lstStyle/>
          <a:p>
            <a:pPr marL="342900" indent="-342900">
              <a:lnSpc>
                <a:spcPct val="150000"/>
              </a:lnSpc>
              <a:buAutoNum type="arabicPeriod"/>
            </a:pPr>
            <a:r>
              <a:rPr lang="zh-CN" altLang="en-US" sz="2200" dirty="0" smtClean="0">
                <a:latin typeface="华文楷体" panose="02010600040101010101" pitchFamily="2" charset="-122"/>
                <a:ea typeface="华文楷体" panose="02010600040101010101" pitchFamily="2" charset="-122"/>
              </a:rPr>
              <a:t>滨松</a:t>
            </a:r>
            <a:r>
              <a:rPr lang="en-US" altLang="zh-CN" sz="2200" dirty="0" smtClean="0">
                <a:latin typeface="华文楷体" panose="02010600040101010101" pitchFamily="2" charset="-122"/>
                <a:ea typeface="华文楷体" panose="02010600040101010101" pitchFamily="2" charset="-122"/>
              </a:rPr>
              <a:t>S13370</a:t>
            </a:r>
            <a:r>
              <a:rPr lang="zh-CN" altLang="en-US" sz="2200" dirty="0" smtClean="0">
                <a:latin typeface="华文楷体" panose="02010600040101010101" pitchFamily="2" charset="-122"/>
                <a:ea typeface="华文楷体" panose="02010600040101010101" pitchFamily="2" charset="-122"/>
              </a:rPr>
              <a:t>可能是液氩中探测器的一个备选，进行了详细的性能测试；</a:t>
            </a:r>
            <a:endParaRPr lang="en-US" altLang="zh-CN" sz="2200" dirty="0" smtClean="0">
              <a:latin typeface="华文楷体" panose="02010600040101010101" pitchFamily="2" charset="-122"/>
              <a:ea typeface="华文楷体" panose="02010600040101010101" pitchFamily="2" charset="-122"/>
            </a:endParaRPr>
          </a:p>
          <a:p>
            <a:pPr marL="342900" indent="-342900">
              <a:lnSpc>
                <a:spcPct val="150000"/>
              </a:lnSpc>
              <a:buAutoNum type="arabicPeriod"/>
            </a:pPr>
            <a:r>
              <a:rPr lang="zh-CN" altLang="en-US" sz="2200" dirty="0" smtClean="0">
                <a:latin typeface="华文楷体" panose="02010600040101010101" pitchFamily="2" charset="-122"/>
                <a:ea typeface="华文楷体" panose="02010600040101010101" pitchFamily="2" charset="-122"/>
              </a:rPr>
              <a:t>具有较好的能量分辨；</a:t>
            </a:r>
            <a:endParaRPr lang="en-US" altLang="zh-CN" sz="2200" dirty="0" smtClean="0">
              <a:latin typeface="华文楷体" panose="02010600040101010101" pitchFamily="2" charset="-122"/>
              <a:ea typeface="华文楷体" panose="02010600040101010101" pitchFamily="2" charset="-122"/>
            </a:endParaRPr>
          </a:p>
          <a:p>
            <a:pPr marL="342900" indent="-342900">
              <a:lnSpc>
                <a:spcPct val="150000"/>
              </a:lnSpc>
              <a:buAutoNum type="arabicPeriod"/>
            </a:pPr>
            <a:r>
              <a:rPr lang="zh-CN" altLang="en-US" sz="2200" dirty="0" smtClean="0">
                <a:latin typeface="华文楷体" panose="02010600040101010101" pitchFamily="2" charset="-122"/>
                <a:ea typeface="华文楷体" panose="02010600040101010101" pitchFamily="2" charset="-122"/>
              </a:rPr>
              <a:t>测试</a:t>
            </a:r>
            <a:r>
              <a:rPr lang="zh-CN" altLang="en-US" sz="2200" dirty="0">
                <a:latin typeface="华文楷体" panose="02010600040101010101" pitchFamily="2" charset="-122"/>
                <a:ea typeface="华文楷体" panose="02010600040101010101" pitchFamily="2" charset="-122"/>
              </a:rPr>
              <a:t>时间</a:t>
            </a:r>
            <a:r>
              <a:rPr lang="zh-CN" altLang="en-US" sz="2200" dirty="0" smtClean="0">
                <a:latin typeface="华文楷体" panose="02010600040101010101" pitchFamily="2" charset="-122"/>
                <a:ea typeface="华文楷体" panose="02010600040101010101" pitchFamily="2" charset="-122"/>
              </a:rPr>
              <a:t>分辨</a:t>
            </a:r>
            <a:r>
              <a:rPr lang="en-US" altLang="zh-CN" sz="2200" dirty="0" smtClean="0">
                <a:latin typeface="华文楷体" panose="02010600040101010101" pitchFamily="2" charset="-122"/>
                <a:ea typeface="华文楷体" panose="02010600040101010101" pitchFamily="2" charset="-122"/>
              </a:rPr>
              <a:t>1.7ns</a:t>
            </a:r>
            <a:r>
              <a:rPr lang="zh-CN" altLang="en-US" sz="2200" dirty="0" smtClean="0">
                <a:latin typeface="华文楷体" panose="02010600040101010101" pitchFamily="2" charset="-122"/>
                <a:ea typeface="华文楷体" panose="02010600040101010101" pitchFamily="2" charset="-122"/>
              </a:rPr>
              <a:t>，主要由</a:t>
            </a:r>
            <a:r>
              <a:rPr lang="en-US" altLang="zh-CN" sz="2200" dirty="0" smtClean="0">
                <a:latin typeface="华文楷体" panose="02010600040101010101" pitchFamily="2" charset="-122"/>
                <a:ea typeface="华文楷体" panose="02010600040101010101" pitchFamily="2" charset="-122"/>
              </a:rPr>
              <a:t>LED</a:t>
            </a:r>
            <a:r>
              <a:rPr lang="zh-CN" altLang="en-US" sz="2200" dirty="0" smtClean="0">
                <a:latin typeface="华文楷体" panose="02010600040101010101" pitchFamily="2" charset="-122"/>
                <a:ea typeface="华文楷体" panose="02010600040101010101" pitchFamily="2" charset="-122"/>
              </a:rPr>
              <a:t>发光时间晃动决定，采购激光器后重新测量；</a:t>
            </a:r>
            <a:endParaRPr lang="zh-CN" altLang="en-US" sz="2200" dirty="0">
              <a:latin typeface="华文楷体" panose="02010600040101010101" pitchFamily="2" charset="-122"/>
              <a:ea typeface="华文楷体" panose="02010600040101010101" pitchFamily="2" charset="-122"/>
            </a:endParaRPr>
          </a:p>
        </p:txBody>
      </p:sp>
      <p:pic>
        <p:nvPicPr>
          <p:cNvPr id="5" name="图片 4"/>
          <p:cNvPicPr>
            <a:picLocks noChangeAspect="1"/>
          </p:cNvPicPr>
          <p:nvPr/>
        </p:nvPicPr>
        <p:blipFill>
          <a:blip r:embed="rId4"/>
          <a:stretch>
            <a:fillRect/>
          </a:stretch>
        </p:blipFill>
        <p:spPr>
          <a:xfrm>
            <a:off x="7056465" y="4113952"/>
            <a:ext cx="3860109" cy="2607523"/>
          </a:xfrm>
          <a:prstGeom prst="rect">
            <a:avLst/>
          </a:prstGeom>
        </p:spPr>
      </p:pic>
    </p:spTree>
    <p:extLst>
      <p:ext uri="{BB962C8B-B14F-4D97-AF65-F5344CB8AC3E}">
        <p14:creationId xmlns:p14="http://schemas.microsoft.com/office/powerpoint/2010/main" val="3858120775"/>
      </p:ext>
    </p:extLst>
  </p:cSld>
  <p:clrMapOvr>
    <a:masterClrMapping/>
  </p:clrMapOvr>
  <mc:AlternateContent xmlns:mc="http://schemas.openxmlformats.org/markup-compatibility/2006">
    <mc:Choice xmlns:p14="http://schemas.microsoft.com/office/powerpoint/2010/main" Requires="p14">
      <p:transition spd="slow" p14:dur="2000" advTm="30714"/>
    </mc:Choice>
    <mc:Fallback>
      <p:transition spd="slow" advTm="30714"/>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9F8A8C21-8DD1-4256-A188-9043FD4DCEBD}" type="slidenum">
              <a:rPr lang="zh-CN" altLang="en-US" smtClean="0"/>
              <a:t>18</a:t>
            </a:fld>
            <a:endParaRPr lang="zh-CN" altLang="en-US"/>
          </a:p>
        </p:txBody>
      </p:sp>
      <p:grpSp>
        <p:nvGrpSpPr>
          <p:cNvPr id="3" name="组合 2"/>
          <p:cNvGrpSpPr/>
          <p:nvPr/>
        </p:nvGrpSpPr>
        <p:grpSpPr>
          <a:xfrm>
            <a:off x="6330073" y="1315142"/>
            <a:ext cx="3903048" cy="2599589"/>
            <a:chOff x="4833435" y="4060095"/>
            <a:chExt cx="3141651" cy="2424844"/>
          </a:xfrm>
        </p:grpSpPr>
        <p:grpSp>
          <p:nvGrpSpPr>
            <p:cNvPr id="4" name="组合 3"/>
            <p:cNvGrpSpPr/>
            <p:nvPr/>
          </p:nvGrpSpPr>
          <p:grpSpPr>
            <a:xfrm>
              <a:off x="4833435" y="4072137"/>
              <a:ext cx="3141651" cy="2412802"/>
              <a:chOff x="4811148" y="4076700"/>
              <a:chExt cx="3141651" cy="2412802"/>
            </a:xfrm>
          </p:grpSpPr>
          <p:pic>
            <p:nvPicPr>
              <p:cNvPr id="7" name="Picture 9">
                <a:extLst>
                  <a:ext uri="{FF2B5EF4-FFF2-40B4-BE49-F238E27FC236}">
                    <a16:creationId xmlns:a16="http://schemas.microsoft.com/office/drawing/2014/main" xmlns="" id="{1487B602-6FD1-7349-B911-7B25470E88A1}"/>
                  </a:ext>
                </a:extLst>
              </p:cNvPr>
              <p:cNvPicPr>
                <a:picLocks noChangeAspect="1"/>
              </p:cNvPicPr>
              <p:nvPr/>
            </p:nvPicPr>
            <p:blipFill>
              <a:blip r:embed="rId3"/>
              <a:stretch>
                <a:fillRect/>
              </a:stretch>
            </p:blipFill>
            <p:spPr>
              <a:xfrm>
                <a:off x="4811148" y="4076700"/>
                <a:ext cx="3141651" cy="23618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文本框 7"/>
              <p:cNvSpPr txBox="1"/>
              <p:nvPr/>
            </p:nvSpPr>
            <p:spPr>
              <a:xfrm>
                <a:off x="5484004" y="6181725"/>
                <a:ext cx="595342" cy="307777"/>
              </a:xfrm>
              <a:prstGeom prst="rect">
                <a:avLst/>
              </a:prstGeom>
              <a:solidFill>
                <a:schemeClr val="bg1"/>
              </a:solidFill>
            </p:spPr>
            <p:txBody>
              <a:bodyPr wrap="square" rtlCol="0">
                <a:spAutoFit/>
              </a:bodyPr>
              <a:lstStyle/>
              <a:p>
                <a:pPr algn="ctr"/>
                <a:r>
                  <a:rPr lang="en-US" altLang="zh-CN" sz="1400" b="1" dirty="0">
                    <a:solidFill>
                      <a:srgbClr val="FF0000"/>
                    </a:solidFill>
                  </a:rPr>
                  <a:t>-160</a:t>
                </a:r>
                <a:endParaRPr lang="zh-CN" altLang="en-US" sz="1400" b="1" dirty="0">
                  <a:solidFill>
                    <a:srgbClr val="FF0000"/>
                  </a:solidFill>
                </a:endParaRPr>
              </a:p>
            </p:txBody>
          </p:sp>
        </p:grpSp>
        <p:cxnSp>
          <p:nvCxnSpPr>
            <p:cNvPr id="5" name="直接连接符 4"/>
            <p:cNvCxnSpPr/>
            <p:nvPr/>
          </p:nvCxnSpPr>
          <p:spPr>
            <a:xfrm flipH="1" flipV="1">
              <a:off x="5775388" y="4243588"/>
              <a:ext cx="28574" cy="193357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5109939" y="4060095"/>
              <a:ext cx="2003873" cy="646331"/>
            </a:xfrm>
            <a:prstGeom prst="rect">
              <a:avLst/>
            </a:prstGeom>
            <a:solidFill>
              <a:schemeClr val="bg1"/>
            </a:solidFill>
          </p:spPr>
          <p:txBody>
            <a:bodyPr wrap="square" rtlCol="0">
              <a:spAutoFit/>
            </a:bodyPr>
            <a:lstStyle/>
            <a:p>
              <a:r>
                <a:rPr lang="zh-CN" altLang="en-US" dirty="0">
                  <a:solidFill>
                    <a:srgbClr val="0000FF"/>
                  </a:solidFill>
                  <a:latin typeface="华文楷体" panose="02010600040101010101" pitchFamily="2" charset="-122"/>
                  <a:ea typeface="华文楷体" panose="02010600040101010101" pitchFamily="2" charset="-122"/>
                </a:rPr>
                <a:t>工作电压随温度变化曲线</a:t>
              </a:r>
            </a:p>
          </p:txBody>
        </p:sp>
      </p:grpSp>
      <p:grpSp>
        <p:nvGrpSpPr>
          <p:cNvPr id="9" name="组合 8"/>
          <p:cNvGrpSpPr/>
          <p:nvPr/>
        </p:nvGrpSpPr>
        <p:grpSpPr>
          <a:xfrm>
            <a:off x="1485710" y="1261560"/>
            <a:ext cx="4031567" cy="2544963"/>
            <a:chOff x="-187630" y="3386550"/>
            <a:chExt cx="4201671" cy="2566083"/>
          </a:xfrm>
        </p:grpSpPr>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630" y="3386550"/>
              <a:ext cx="4201671" cy="25660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文本框 10"/>
            <p:cNvSpPr txBox="1"/>
            <p:nvPr/>
          </p:nvSpPr>
          <p:spPr>
            <a:xfrm>
              <a:off x="539512" y="3787652"/>
              <a:ext cx="2472823" cy="646331"/>
            </a:xfrm>
            <a:prstGeom prst="rect">
              <a:avLst/>
            </a:prstGeom>
            <a:solidFill>
              <a:schemeClr val="bg1"/>
            </a:solidFill>
          </p:spPr>
          <p:txBody>
            <a:bodyPr wrap="square" rtlCol="0">
              <a:spAutoFit/>
            </a:bodyPr>
            <a:lstStyle/>
            <a:p>
              <a:r>
                <a:rPr lang="en-US" altLang="zh-CN" dirty="0">
                  <a:solidFill>
                    <a:srgbClr val="0000FF"/>
                  </a:solidFill>
                  <a:latin typeface="华文楷体" panose="02010600040101010101" pitchFamily="2" charset="-122"/>
                  <a:ea typeface="华文楷体" panose="02010600040101010101" pitchFamily="2" charset="-122"/>
                </a:rPr>
                <a:t>-50</a:t>
              </a:r>
              <a:r>
                <a:rPr lang="zh-CN" altLang="en-US" dirty="0">
                  <a:solidFill>
                    <a:srgbClr val="0000FF"/>
                  </a:solidFill>
                  <a:latin typeface="华文楷体" panose="02010600040101010101" pitchFamily="2" charset="-122"/>
                  <a:ea typeface="华文楷体" panose="02010600040101010101" pitchFamily="2" charset="-122"/>
                </a:rPr>
                <a:t>℃</a:t>
              </a:r>
              <a:r>
                <a:rPr lang="en-US" altLang="zh-CN" dirty="0">
                  <a:solidFill>
                    <a:srgbClr val="0000FF"/>
                  </a:solidFill>
                  <a:latin typeface="华文楷体" panose="02010600040101010101" pitchFamily="2" charset="-122"/>
                  <a:ea typeface="华文楷体" panose="02010600040101010101" pitchFamily="2" charset="-122"/>
                </a:rPr>
                <a:t>— -190</a:t>
              </a:r>
              <a:r>
                <a:rPr lang="zh-CN" altLang="en-US" dirty="0">
                  <a:solidFill>
                    <a:srgbClr val="0000FF"/>
                  </a:solidFill>
                  <a:latin typeface="华文楷体" panose="02010600040101010101" pitchFamily="2" charset="-122"/>
                  <a:ea typeface="华文楷体" panose="02010600040101010101" pitchFamily="2" charset="-122"/>
                </a:rPr>
                <a:t>℃ 工作电压的变化</a:t>
              </a:r>
            </a:p>
          </p:txBody>
        </p:sp>
      </p:grpSp>
      <p:grpSp>
        <p:nvGrpSpPr>
          <p:cNvPr id="12" name="组合 11"/>
          <p:cNvGrpSpPr/>
          <p:nvPr/>
        </p:nvGrpSpPr>
        <p:grpSpPr>
          <a:xfrm>
            <a:off x="1485710" y="4091460"/>
            <a:ext cx="4031567" cy="2503870"/>
            <a:chOff x="4638145" y="3033975"/>
            <a:chExt cx="3545720" cy="2436296"/>
          </a:xfrm>
        </p:grpSpPr>
        <p:grpSp>
          <p:nvGrpSpPr>
            <p:cNvPr id="13" name="组合 12"/>
            <p:cNvGrpSpPr/>
            <p:nvPr/>
          </p:nvGrpSpPr>
          <p:grpSpPr>
            <a:xfrm>
              <a:off x="4638145" y="3033975"/>
              <a:ext cx="3545720" cy="2436296"/>
              <a:chOff x="4871086" y="2999939"/>
              <a:chExt cx="3545720" cy="2436296"/>
            </a:xfrm>
          </p:grpSpPr>
          <p:pic>
            <p:nvPicPr>
              <p:cNvPr id="16" name="图片 15"/>
              <p:cNvPicPr>
                <a:picLocks noChangeAspect="1"/>
              </p:cNvPicPr>
              <p:nvPr/>
            </p:nvPicPr>
            <p:blipFill>
              <a:blip r:embed="rId5"/>
              <a:stretch>
                <a:fillRect/>
              </a:stretch>
            </p:blipFill>
            <p:spPr>
              <a:xfrm>
                <a:off x="4871086" y="2999939"/>
                <a:ext cx="3545720" cy="24362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文本框 16"/>
              <p:cNvSpPr txBox="1"/>
              <p:nvPr/>
            </p:nvSpPr>
            <p:spPr>
              <a:xfrm>
                <a:off x="5415407" y="4371539"/>
                <a:ext cx="1660398" cy="646331"/>
              </a:xfrm>
              <a:prstGeom prst="rect">
                <a:avLst/>
              </a:prstGeom>
              <a:solidFill>
                <a:schemeClr val="bg1"/>
              </a:solidFill>
            </p:spPr>
            <p:txBody>
              <a:bodyPr wrap="square" rtlCol="0">
                <a:spAutoFit/>
              </a:bodyPr>
              <a:lstStyle/>
              <a:p>
                <a:r>
                  <a:rPr lang="zh-CN" altLang="en-US" dirty="0">
                    <a:solidFill>
                      <a:srgbClr val="0000FF"/>
                    </a:solidFill>
                    <a:latin typeface="华文楷体" panose="02010600040101010101" pitchFamily="2" charset="-122"/>
                    <a:ea typeface="华文楷体" panose="02010600040101010101" pitchFamily="2" charset="-122"/>
                  </a:rPr>
                  <a:t>暗噪声随阈值变化</a:t>
                </a:r>
                <a:r>
                  <a:rPr lang="en-US" altLang="zh-CN" dirty="0">
                    <a:solidFill>
                      <a:srgbClr val="0000FF"/>
                    </a:solidFill>
                    <a:latin typeface="华文楷体" panose="02010600040101010101" pitchFamily="2" charset="-122"/>
                    <a:ea typeface="华文楷体" panose="02010600040101010101" pitchFamily="2" charset="-122"/>
                  </a:rPr>
                  <a:t>@87K</a:t>
                </a:r>
                <a:endParaRPr lang="zh-CN" altLang="en-US" dirty="0">
                  <a:solidFill>
                    <a:srgbClr val="0000FF"/>
                  </a:solidFill>
                  <a:latin typeface="华文楷体" panose="02010600040101010101" pitchFamily="2" charset="-122"/>
                  <a:ea typeface="华文楷体" panose="02010600040101010101" pitchFamily="2" charset="-122"/>
                </a:endParaRPr>
              </a:p>
            </p:txBody>
          </p:sp>
        </p:grpSp>
        <p:sp>
          <p:nvSpPr>
            <p:cNvPr id="14" name="五角星 13"/>
            <p:cNvSpPr/>
            <p:nvPr/>
          </p:nvSpPr>
          <p:spPr>
            <a:xfrm>
              <a:off x="5909173" y="3161442"/>
              <a:ext cx="206984" cy="2677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6200729" y="3059712"/>
              <a:ext cx="1911945" cy="622950"/>
            </a:xfrm>
            <a:prstGeom prst="rect">
              <a:avLst/>
            </a:prstGeom>
            <a:noFill/>
          </p:spPr>
          <p:txBody>
            <a:bodyPr wrap="square" rtlCol="0">
              <a:spAutoFit/>
            </a:bodyPr>
            <a:lstStyle/>
            <a:p>
              <a:r>
                <a:rPr lang="en-US" altLang="zh-CN" b="1" dirty="0" smtClean="0">
                  <a:solidFill>
                    <a:srgbClr val="FF0000"/>
                  </a:solidFill>
                  <a:latin typeface="华文楷体" panose="02010600040101010101" pitchFamily="2" charset="-122"/>
                  <a:ea typeface="华文楷体" panose="02010600040101010101" pitchFamily="2" charset="-122"/>
                </a:rPr>
                <a:t>0.5 </a:t>
              </a:r>
              <a:r>
                <a:rPr lang="en-US" altLang="zh-CN" b="1" dirty="0" err="1" smtClean="0">
                  <a:solidFill>
                    <a:srgbClr val="FF0000"/>
                  </a:solidFill>
                  <a:latin typeface="华文楷体" panose="02010600040101010101" pitchFamily="2" charset="-122"/>
                  <a:ea typeface="华文楷体" panose="02010600040101010101" pitchFamily="2" charset="-122"/>
                </a:rPr>
                <a:t>p.e</a:t>
              </a:r>
              <a:r>
                <a:rPr lang="en-US" altLang="zh-CN" b="1" dirty="0" err="1">
                  <a:solidFill>
                    <a:srgbClr val="FF0000"/>
                  </a:solidFill>
                  <a:latin typeface="华文楷体" panose="02010600040101010101" pitchFamily="2" charset="-122"/>
                  <a:ea typeface="华文楷体" panose="02010600040101010101" pitchFamily="2" charset="-122"/>
                </a:rPr>
                <a:t>.</a:t>
              </a:r>
              <a:r>
                <a:rPr lang="en-US" altLang="zh-CN" b="1" dirty="0">
                  <a:solidFill>
                    <a:srgbClr val="FF0000"/>
                  </a:solidFill>
                  <a:latin typeface="华文楷体" panose="02010600040101010101" pitchFamily="2" charset="-122"/>
                  <a:ea typeface="华文楷体" panose="02010600040101010101" pitchFamily="2" charset="-122"/>
                </a:rPr>
                <a:t> </a:t>
              </a:r>
              <a:r>
                <a:rPr lang="zh-CN" altLang="en-US" b="1" dirty="0">
                  <a:solidFill>
                    <a:srgbClr val="FF0000"/>
                  </a:solidFill>
                  <a:latin typeface="华文楷体" panose="02010600040101010101" pitchFamily="2" charset="-122"/>
                  <a:ea typeface="华文楷体" panose="02010600040101010101" pitchFamily="2" charset="-122"/>
                </a:rPr>
                <a:t>阈值 暗噪声</a:t>
              </a:r>
              <a:r>
                <a:rPr lang="en-US" altLang="zh-CN" b="1" dirty="0" smtClean="0">
                  <a:solidFill>
                    <a:srgbClr val="FF0000"/>
                  </a:solidFill>
                  <a:latin typeface="华文楷体" panose="02010600040101010101" pitchFamily="2" charset="-122"/>
                  <a:ea typeface="华文楷体" panose="02010600040101010101" pitchFamily="2" charset="-122"/>
                </a:rPr>
                <a:t>~60 Hz/ </a:t>
              </a:r>
              <a:r>
                <a:rPr lang="en-US" altLang="zh-CN" b="1" dirty="0" err="1" smtClean="0">
                  <a:solidFill>
                    <a:srgbClr val="FF0000"/>
                  </a:solidFill>
                  <a:latin typeface="华文楷体" panose="02010600040101010101" pitchFamily="2" charset="-122"/>
                  <a:ea typeface="华文楷体" panose="02010600040101010101" pitchFamily="2" charset="-122"/>
                </a:rPr>
                <a:t>ps</a:t>
              </a:r>
              <a:endParaRPr lang="zh-CN" altLang="en-US" b="1" baseline="30000" dirty="0">
                <a:solidFill>
                  <a:srgbClr val="FF0000"/>
                </a:solidFill>
                <a:latin typeface="华文楷体" panose="02010600040101010101" pitchFamily="2" charset="-122"/>
                <a:ea typeface="华文楷体" panose="02010600040101010101" pitchFamily="2" charset="-122"/>
              </a:endParaRPr>
            </a:p>
          </p:txBody>
        </p:sp>
      </p:grpSp>
      <p:sp>
        <p:nvSpPr>
          <p:cNvPr id="22" name="矩形 21"/>
          <p:cNvSpPr/>
          <p:nvPr/>
        </p:nvSpPr>
        <p:spPr>
          <a:xfrm>
            <a:off x="549672" y="228925"/>
            <a:ext cx="10998895" cy="830997"/>
          </a:xfrm>
          <a:prstGeom prst="rect">
            <a:avLst/>
          </a:prstGeom>
        </p:spPr>
        <p:txBody>
          <a:bodyPr wrap="square">
            <a:spAutoFit/>
          </a:bodyPr>
          <a:lstStyle/>
          <a:p>
            <a:pPr>
              <a:lnSpc>
                <a:spcPct val="150000"/>
              </a:lnSpc>
            </a:pPr>
            <a:r>
              <a:rPr lang="zh-CN" altLang="en-US" sz="3200" dirty="0">
                <a:latin typeface="华文楷体" panose="02010600040101010101" pitchFamily="2" charset="-122"/>
                <a:ea typeface="华文楷体" panose="02010600040101010101" pitchFamily="2" charset="-122"/>
              </a:rPr>
              <a:t>本年度工作进展（三）</a:t>
            </a:r>
            <a:r>
              <a:rPr lang="en-US" altLang="zh-CN" sz="2400" dirty="0" smtClean="0">
                <a:latin typeface="华文楷体" panose="02010600040101010101" pitchFamily="2" charset="-122"/>
                <a:ea typeface="华文楷体" panose="02010600040101010101" pitchFamily="2" charset="-122"/>
              </a:rPr>
              <a:t>—</a:t>
            </a:r>
            <a:r>
              <a:rPr lang="zh-CN" altLang="en-US" sz="2400" dirty="0" smtClean="0">
                <a:latin typeface="华文楷体" panose="02010600040101010101" pitchFamily="2" charset="-122"/>
                <a:ea typeface="华文楷体" panose="02010600040101010101" pitchFamily="2" charset="-122"/>
              </a:rPr>
              <a:t>滨松</a:t>
            </a:r>
            <a:r>
              <a:rPr lang="en-US" altLang="zh-CN" sz="2400" dirty="0" smtClean="0">
                <a:latin typeface="华文楷体" panose="02010600040101010101" pitchFamily="2" charset="-122"/>
                <a:ea typeface="华文楷体" panose="02010600040101010101" pitchFamily="2" charset="-122"/>
              </a:rPr>
              <a:t>S13370 </a:t>
            </a:r>
            <a:r>
              <a:rPr lang="zh-CN" altLang="en-US" sz="2400" dirty="0" smtClean="0">
                <a:latin typeface="华文楷体" panose="02010600040101010101" pitchFamily="2" charset="-122"/>
                <a:ea typeface="华文楷体" panose="02010600040101010101" pitchFamily="2" charset="-122"/>
              </a:rPr>
              <a:t>测试</a:t>
            </a:r>
            <a:r>
              <a:rPr lang="zh-CN" altLang="en-US" sz="2400" dirty="0">
                <a:latin typeface="华文楷体" panose="02010600040101010101" pitchFamily="2" charset="-122"/>
                <a:ea typeface="华文楷体" panose="02010600040101010101" pitchFamily="2" charset="-122"/>
              </a:rPr>
              <a:t>结果</a:t>
            </a:r>
            <a:endParaRPr lang="en-US" altLang="zh-CN" sz="2400" dirty="0">
              <a:latin typeface="华文楷体" panose="02010600040101010101" pitchFamily="2" charset="-122"/>
              <a:ea typeface="华文楷体" panose="02010600040101010101" pitchFamily="2" charset="-122"/>
            </a:endParaRPr>
          </a:p>
        </p:txBody>
      </p:sp>
      <p:grpSp>
        <p:nvGrpSpPr>
          <p:cNvPr id="25" name="组合 24"/>
          <p:cNvGrpSpPr/>
          <p:nvPr/>
        </p:nvGrpSpPr>
        <p:grpSpPr>
          <a:xfrm>
            <a:off x="6330073" y="4115325"/>
            <a:ext cx="3996632" cy="2480005"/>
            <a:chOff x="6330073" y="4115325"/>
            <a:chExt cx="3996632" cy="2480005"/>
          </a:xfrm>
        </p:grpSpPr>
        <p:grpSp>
          <p:nvGrpSpPr>
            <p:cNvPr id="18" name="组合 17"/>
            <p:cNvGrpSpPr/>
            <p:nvPr/>
          </p:nvGrpSpPr>
          <p:grpSpPr>
            <a:xfrm>
              <a:off x="6330073" y="4115325"/>
              <a:ext cx="3996632" cy="2480005"/>
              <a:chOff x="8304363" y="3884380"/>
              <a:chExt cx="3887637" cy="2619375"/>
            </a:xfrm>
          </p:grpSpPr>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04363" y="3884380"/>
                <a:ext cx="3887637" cy="2619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 name="文本框 19"/>
              <p:cNvSpPr txBox="1"/>
              <p:nvPr/>
            </p:nvSpPr>
            <p:spPr>
              <a:xfrm>
                <a:off x="8786943" y="4735213"/>
                <a:ext cx="2100009" cy="369332"/>
              </a:xfrm>
              <a:prstGeom prst="rect">
                <a:avLst/>
              </a:prstGeom>
              <a:noFill/>
            </p:spPr>
            <p:txBody>
              <a:bodyPr wrap="square" rtlCol="0">
                <a:spAutoFit/>
              </a:bodyPr>
              <a:lstStyle/>
              <a:p>
                <a:r>
                  <a:rPr lang="zh-CN" altLang="en-US" dirty="0">
                    <a:solidFill>
                      <a:srgbClr val="0000FF"/>
                    </a:solidFill>
                    <a:latin typeface="华文楷体" panose="02010600040101010101" pitchFamily="2" charset="-122"/>
                    <a:ea typeface="华文楷体" panose="02010600040101010101" pitchFamily="2" charset="-122"/>
                  </a:rPr>
                  <a:t>串扰</a:t>
                </a:r>
                <a:r>
                  <a:rPr lang="en-US" altLang="zh-CN" dirty="0">
                    <a:solidFill>
                      <a:srgbClr val="0000FF"/>
                    </a:solidFill>
                    <a:latin typeface="华文楷体" panose="02010600040101010101" pitchFamily="2" charset="-122"/>
                    <a:ea typeface="华文楷体" panose="02010600040101010101" pitchFamily="2" charset="-122"/>
                  </a:rPr>
                  <a:t>@87K</a:t>
                </a:r>
                <a:endParaRPr lang="zh-CN" altLang="en-US" dirty="0">
                  <a:solidFill>
                    <a:srgbClr val="0000FF"/>
                  </a:solidFill>
                  <a:latin typeface="华文楷体" panose="02010600040101010101" pitchFamily="2" charset="-122"/>
                  <a:ea typeface="华文楷体" panose="02010600040101010101" pitchFamily="2" charset="-122"/>
                </a:endParaRPr>
              </a:p>
            </p:txBody>
          </p:sp>
        </p:grpSp>
        <p:sp>
          <p:nvSpPr>
            <p:cNvPr id="24" name="文本框 23"/>
            <p:cNvSpPr txBox="1"/>
            <p:nvPr/>
          </p:nvSpPr>
          <p:spPr>
            <a:xfrm>
              <a:off x="7579363" y="4262682"/>
              <a:ext cx="2653757" cy="369332"/>
            </a:xfrm>
            <a:prstGeom prst="rect">
              <a:avLst/>
            </a:prstGeom>
            <a:noFill/>
          </p:spPr>
          <p:txBody>
            <a:bodyPr wrap="square" rtlCol="0">
              <a:spAutoFit/>
            </a:bodyPr>
            <a:lstStyle/>
            <a:p>
              <a:r>
                <a:rPr lang="en-US" altLang="zh-CN" b="1" dirty="0" err="1" smtClean="0">
                  <a:solidFill>
                    <a:srgbClr val="FF0000"/>
                  </a:solidFill>
                  <a:latin typeface="华文楷体" panose="02010600040101010101" pitchFamily="2" charset="-122"/>
                  <a:ea typeface="华文楷体" panose="02010600040101010101" pitchFamily="2" charset="-122"/>
                </a:rPr>
                <a:t>V_over</a:t>
              </a:r>
              <a:r>
                <a:rPr lang="en-US" altLang="zh-CN" b="1" dirty="0" smtClean="0">
                  <a:solidFill>
                    <a:srgbClr val="FF0000"/>
                  </a:solidFill>
                  <a:latin typeface="华文楷体" panose="02010600040101010101" pitchFamily="2" charset="-122"/>
                  <a:ea typeface="华文楷体" panose="02010600040101010101" pitchFamily="2" charset="-122"/>
                </a:rPr>
                <a:t>=3V</a:t>
              </a:r>
              <a:r>
                <a:rPr lang="zh-CN" altLang="en-US" b="1" dirty="0" smtClean="0">
                  <a:solidFill>
                    <a:srgbClr val="FF0000"/>
                  </a:solidFill>
                  <a:latin typeface="华文楷体" panose="02010600040101010101" pitchFamily="2" charset="-122"/>
                  <a:ea typeface="华文楷体" panose="02010600040101010101" pitchFamily="2" charset="-122"/>
                </a:rPr>
                <a:t>，串扰</a:t>
              </a:r>
              <a:r>
                <a:rPr lang="en-US" altLang="zh-CN" b="1" dirty="0">
                  <a:solidFill>
                    <a:srgbClr val="FF0000"/>
                  </a:solidFill>
                  <a:latin typeface="华文楷体" panose="02010600040101010101" pitchFamily="2" charset="-122"/>
                  <a:ea typeface="华文楷体" panose="02010600040101010101" pitchFamily="2" charset="-122"/>
                </a:rPr>
                <a:t>&lt;</a:t>
              </a:r>
              <a:r>
                <a:rPr lang="en-US" altLang="zh-CN" b="1" dirty="0" smtClean="0">
                  <a:solidFill>
                    <a:srgbClr val="FF0000"/>
                  </a:solidFill>
                  <a:latin typeface="华文楷体" panose="02010600040101010101" pitchFamily="2" charset="-122"/>
                  <a:ea typeface="华文楷体" panose="02010600040101010101" pitchFamily="2" charset="-122"/>
                </a:rPr>
                <a:t>10%</a:t>
              </a:r>
              <a:endParaRPr lang="zh-CN" altLang="en-US" b="1" baseline="30000" dirty="0">
                <a:solidFill>
                  <a:srgbClr val="FF0000"/>
                </a:solidFill>
                <a:latin typeface="华文楷体" panose="02010600040101010101" pitchFamily="2" charset="-122"/>
                <a:ea typeface="华文楷体" panose="02010600040101010101" pitchFamily="2" charset="-122"/>
              </a:endParaRPr>
            </a:p>
          </p:txBody>
        </p:sp>
      </p:grpSp>
      <p:sp>
        <p:nvSpPr>
          <p:cNvPr id="27" name="文本框 26"/>
          <p:cNvSpPr txBox="1"/>
          <p:nvPr/>
        </p:nvSpPr>
        <p:spPr>
          <a:xfrm>
            <a:off x="4291412" y="3128861"/>
            <a:ext cx="3866447" cy="1384995"/>
          </a:xfrm>
          <a:prstGeom prst="rect">
            <a:avLst/>
          </a:prstGeom>
          <a:solidFill>
            <a:schemeClr val="tx1"/>
          </a:solidFill>
        </p:spPr>
        <p:txBody>
          <a:bodyPr wrap="square" rtlCol="0">
            <a:spAutoFit/>
          </a:bodyPr>
          <a:lstStyle/>
          <a:p>
            <a:pPr>
              <a:lnSpc>
                <a:spcPct val="150000"/>
              </a:lnSpc>
              <a:spcAft>
                <a:spcPts val="600"/>
              </a:spcAft>
            </a:pPr>
            <a:r>
              <a:rPr lang="zh-CN" altLang="en-US" sz="2800" dirty="0" smtClean="0">
                <a:solidFill>
                  <a:srgbClr val="FFFF00"/>
                </a:solidFill>
                <a:latin typeface="华文楷体" panose="02010600040101010101" pitchFamily="2" charset="-122"/>
                <a:ea typeface="华文楷体" panose="02010600040101010101" pitchFamily="2" charset="-122"/>
              </a:rPr>
              <a:t>关键参数可满足液氩探测器的使用要求！</a:t>
            </a:r>
            <a:endParaRPr lang="zh-CN" altLang="en-US" sz="2800" dirty="0">
              <a:solidFill>
                <a:srgbClr val="FFFF00"/>
              </a:solidFill>
              <a:latin typeface="华文楷体" panose="02010600040101010101" pitchFamily="2" charset="-122"/>
              <a:ea typeface="华文楷体" panose="02010600040101010101" pitchFamily="2" charset="-122"/>
            </a:endParaRPr>
          </a:p>
        </p:txBody>
      </p:sp>
    </p:spTree>
    <p:custDataLst>
      <p:tags r:id="rId1"/>
    </p:custDataLst>
    <p:extLst>
      <p:ext uri="{BB962C8B-B14F-4D97-AF65-F5344CB8AC3E}">
        <p14:creationId xmlns:p14="http://schemas.microsoft.com/office/powerpoint/2010/main" val="207438844"/>
      </p:ext>
    </p:extLst>
  </p:cSld>
  <p:clrMapOvr>
    <a:masterClrMapping/>
  </p:clrMapOvr>
  <mc:AlternateContent xmlns:mc="http://schemas.openxmlformats.org/markup-compatibility/2006">
    <mc:Choice xmlns:p14="http://schemas.microsoft.com/office/powerpoint/2010/main" Requires="p14">
      <p:transition spd="slow" p14:dur="2000" advTm="39816"/>
    </mc:Choice>
    <mc:Fallback>
      <p:transition spd="slow" advTm="398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22571" y="252278"/>
            <a:ext cx="10998895" cy="760657"/>
          </a:xfrm>
          <a:prstGeom prst="rect">
            <a:avLst/>
          </a:prstGeom>
        </p:spPr>
        <p:txBody>
          <a:bodyPr wrap="square">
            <a:spAutoFit/>
          </a:bodyPr>
          <a:lstStyle/>
          <a:p>
            <a:pPr>
              <a:lnSpc>
                <a:spcPct val="150000"/>
              </a:lnSpc>
            </a:pPr>
            <a:r>
              <a:rPr lang="zh-CN" altLang="en-US" sz="3200" dirty="0">
                <a:latin typeface="华文楷体" panose="02010600040101010101" pitchFamily="2" charset="-122"/>
                <a:ea typeface="华文楷体" panose="02010600040101010101" pitchFamily="2" charset="-122"/>
              </a:rPr>
              <a:t>其他工作</a:t>
            </a:r>
            <a:endParaRPr lang="en-US" altLang="zh-CN" sz="2400" dirty="0">
              <a:latin typeface="华文楷体" panose="02010600040101010101" pitchFamily="2" charset="-122"/>
              <a:ea typeface="华文楷体" panose="02010600040101010101" pitchFamily="2" charset="-122"/>
            </a:endParaRPr>
          </a:p>
        </p:txBody>
      </p:sp>
      <p:sp>
        <p:nvSpPr>
          <p:cNvPr id="3" name="文本框 2"/>
          <p:cNvSpPr txBox="1"/>
          <p:nvPr/>
        </p:nvSpPr>
        <p:spPr>
          <a:xfrm>
            <a:off x="522571" y="1154902"/>
            <a:ext cx="11453567" cy="1962076"/>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en-US" altLang="zh-CN" sz="2100" baseline="30000" dirty="0">
                <a:latin typeface="华文楷体" panose="02010600040101010101" pitchFamily="2" charset="-122"/>
                <a:ea typeface="华文楷体" panose="02010600040101010101" pitchFamily="2" charset="-122"/>
              </a:rPr>
              <a:t>226</a:t>
            </a:r>
            <a:r>
              <a:rPr lang="en-US" altLang="zh-CN" sz="2100" dirty="0">
                <a:latin typeface="华文楷体" panose="02010600040101010101" pitchFamily="2" charset="-122"/>
                <a:ea typeface="华文楷体" panose="02010600040101010101" pitchFamily="2" charset="-122"/>
              </a:rPr>
              <a:t>Ra</a:t>
            </a:r>
            <a:r>
              <a:rPr lang="zh-CN" altLang="en-US" sz="2100" dirty="0">
                <a:latin typeface="华文楷体" panose="02010600040101010101" pitchFamily="2" charset="-122"/>
                <a:ea typeface="华文楷体" panose="02010600040101010101" pitchFamily="2" charset="-122"/>
              </a:rPr>
              <a:t>的测量：</a:t>
            </a:r>
            <a:endParaRPr lang="en-US" altLang="zh-CN" sz="2100" dirty="0">
              <a:latin typeface="华文楷体" panose="02010600040101010101" pitchFamily="2" charset="-122"/>
              <a:ea typeface="华文楷体" panose="02010600040101010101" pitchFamily="2" charset="-122"/>
            </a:endParaRPr>
          </a:p>
          <a:p>
            <a:pPr marL="742950" lvl="1" indent="-285750">
              <a:lnSpc>
                <a:spcPct val="150000"/>
              </a:lnSpc>
              <a:buFont typeface="Arial" panose="020B0604020202020204" pitchFamily="34" charset="0"/>
              <a:buChar char="•"/>
            </a:pPr>
            <a:r>
              <a:rPr lang="zh-CN" altLang="en-US" sz="2000" dirty="0">
                <a:latin typeface="华文楷体" panose="02010600040101010101" pitchFamily="2" charset="-122"/>
                <a:ea typeface="华文楷体" panose="02010600040101010101" pitchFamily="2" charset="-122"/>
              </a:rPr>
              <a:t>研制出了水中</a:t>
            </a:r>
            <a:r>
              <a:rPr lang="en-US" altLang="zh-CN" sz="2000" baseline="30000" dirty="0">
                <a:latin typeface="华文楷体" panose="02010600040101010101" pitchFamily="2" charset="-122"/>
                <a:ea typeface="华文楷体" panose="02010600040101010101" pitchFamily="2" charset="-122"/>
              </a:rPr>
              <a:t>226</a:t>
            </a:r>
            <a:r>
              <a:rPr lang="en-US" altLang="zh-CN" sz="2000" dirty="0">
                <a:latin typeface="华文楷体" panose="02010600040101010101" pitchFamily="2" charset="-122"/>
                <a:ea typeface="华文楷体" panose="02010600040101010101" pitchFamily="2" charset="-122"/>
              </a:rPr>
              <a:t>Ra</a:t>
            </a:r>
            <a:r>
              <a:rPr lang="zh-CN" altLang="en-US" sz="2000" dirty="0">
                <a:latin typeface="华文楷体" panose="02010600040101010101" pitchFamily="2" charset="-122"/>
                <a:ea typeface="华文楷体" panose="02010600040101010101" pitchFamily="2" charset="-122"/>
              </a:rPr>
              <a:t>含量测量装置，并对大亚湾水池及纯水系统进行了</a:t>
            </a:r>
            <a:r>
              <a:rPr lang="en-US" altLang="zh-CN" sz="2000" baseline="30000" dirty="0">
                <a:latin typeface="华文楷体" panose="02010600040101010101" pitchFamily="2" charset="-122"/>
                <a:ea typeface="华文楷体" panose="02010600040101010101" pitchFamily="2" charset="-122"/>
              </a:rPr>
              <a:t>226</a:t>
            </a:r>
            <a:r>
              <a:rPr lang="en-US" altLang="zh-CN" sz="2000" dirty="0">
                <a:latin typeface="华文楷体" panose="02010600040101010101" pitchFamily="2" charset="-122"/>
                <a:ea typeface="华文楷体" panose="02010600040101010101" pitchFamily="2" charset="-122"/>
              </a:rPr>
              <a:t>Ra</a:t>
            </a:r>
            <a:r>
              <a:rPr lang="zh-CN" altLang="en-US" sz="2000" dirty="0">
                <a:latin typeface="华文楷体" panose="02010600040101010101" pitchFamily="2" charset="-122"/>
                <a:ea typeface="华文楷体" panose="02010600040101010101" pitchFamily="2" charset="-122"/>
              </a:rPr>
              <a:t>含量的测量，测量灵敏度为</a:t>
            </a:r>
            <a:r>
              <a:rPr lang="en-US" altLang="zh-CN" sz="2000" dirty="0">
                <a:latin typeface="华文楷体" panose="02010600040101010101" pitchFamily="2" charset="-122"/>
                <a:ea typeface="华文楷体" panose="02010600040101010101" pitchFamily="2" charset="-122"/>
              </a:rPr>
              <a:t>23mBq/m</a:t>
            </a:r>
            <a:r>
              <a:rPr lang="en-US" altLang="zh-CN" sz="2000" baseline="30000" dirty="0">
                <a:latin typeface="华文楷体" panose="02010600040101010101" pitchFamily="2" charset="-122"/>
                <a:ea typeface="华文楷体" panose="02010600040101010101" pitchFamily="2" charset="-122"/>
              </a:rPr>
              <a:t>3</a:t>
            </a:r>
            <a:r>
              <a:rPr lang="zh-CN" altLang="en-US" sz="2000" dirty="0">
                <a:latin typeface="华文楷体" panose="02010600040101010101" pitchFamily="2" charset="-122"/>
                <a:ea typeface="华文楷体" panose="02010600040101010101" pitchFamily="2" charset="-122"/>
              </a:rPr>
              <a:t>（目前商业测量服务产品灵敏度为</a:t>
            </a:r>
            <a:r>
              <a:rPr lang="en-US" altLang="zh-CN" sz="2000" dirty="0">
                <a:latin typeface="华文楷体" panose="02010600040101010101" pitchFamily="2" charset="-122"/>
                <a:ea typeface="华文楷体" panose="02010600040101010101" pitchFamily="2" charset="-122"/>
              </a:rPr>
              <a:t>1Bq/m</a:t>
            </a:r>
            <a:r>
              <a:rPr lang="en-US" altLang="zh-CN" sz="2000" baseline="30000" dirty="0">
                <a:latin typeface="华文楷体" panose="02010600040101010101" pitchFamily="2" charset="-122"/>
                <a:ea typeface="华文楷体" panose="02010600040101010101" pitchFamily="2" charset="-122"/>
              </a:rPr>
              <a:t>3</a:t>
            </a:r>
            <a:r>
              <a:rPr lang="zh-CN" altLang="en-US" sz="2000" dirty="0">
                <a:latin typeface="华文楷体" panose="02010600040101010101" pitchFamily="2" charset="-122"/>
                <a:ea typeface="华文楷体" panose="02010600040101010101" pitchFamily="2" charset="-122"/>
              </a:rPr>
              <a:t>）；</a:t>
            </a:r>
            <a:endParaRPr lang="en-US" altLang="zh-CN" sz="2000" dirty="0">
              <a:latin typeface="华文楷体" panose="02010600040101010101" pitchFamily="2" charset="-122"/>
              <a:ea typeface="华文楷体" panose="02010600040101010101" pitchFamily="2" charset="-122"/>
            </a:endParaRPr>
          </a:p>
          <a:p>
            <a:pPr marL="742950" lvl="1" indent="-285750">
              <a:lnSpc>
                <a:spcPct val="150000"/>
              </a:lnSpc>
              <a:buFont typeface="Arial" panose="020B0604020202020204" pitchFamily="34" charset="0"/>
              <a:buChar char="•"/>
            </a:pPr>
            <a:r>
              <a:rPr lang="zh-CN" altLang="en-US" sz="2000" dirty="0">
                <a:solidFill>
                  <a:srgbClr val="FF0000"/>
                </a:solidFill>
                <a:latin typeface="华文楷体" panose="02010600040101010101" pitchFamily="2" charset="-122"/>
                <a:ea typeface="华文楷体" panose="02010600040101010101" pitchFamily="2" charset="-122"/>
              </a:rPr>
              <a:t>国内灵敏度最高的</a:t>
            </a:r>
            <a:r>
              <a:rPr lang="en-US" altLang="zh-CN" sz="2000" baseline="30000" dirty="0">
                <a:solidFill>
                  <a:srgbClr val="FF0000"/>
                </a:solidFill>
                <a:latin typeface="华文楷体" panose="02010600040101010101" pitchFamily="2" charset="-122"/>
                <a:ea typeface="华文楷体" panose="02010600040101010101" pitchFamily="2" charset="-122"/>
              </a:rPr>
              <a:t>226</a:t>
            </a:r>
            <a:r>
              <a:rPr lang="en-US" altLang="zh-CN" sz="2000" dirty="0">
                <a:solidFill>
                  <a:srgbClr val="FF0000"/>
                </a:solidFill>
                <a:latin typeface="华文楷体" panose="02010600040101010101" pitchFamily="2" charset="-122"/>
                <a:ea typeface="华文楷体" panose="02010600040101010101" pitchFamily="2" charset="-122"/>
              </a:rPr>
              <a:t>Ra</a:t>
            </a:r>
            <a:r>
              <a:rPr lang="zh-CN" altLang="en-US" sz="2000" dirty="0">
                <a:solidFill>
                  <a:srgbClr val="FF0000"/>
                </a:solidFill>
                <a:latin typeface="华文楷体" panose="02010600040101010101" pitchFamily="2" charset="-122"/>
                <a:ea typeface="华文楷体" panose="02010600040101010101" pitchFamily="2" charset="-122"/>
              </a:rPr>
              <a:t>含量测量系统，发表</a:t>
            </a:r>
            <a:r>
              <a:rPr lang="en-US" altLang="zh-CN" sz="2000" dirty="0">
                <a:solidFill>
                  <a:srgbClr val="FF0000"/>
                </a:solidFill>
                <a:latin typeface="华文楷体" panose="02010600040101010101" pitchFamily="2" charset="-122"/>
                <a:ea typeface="华文楷体" panose="02010600040101010101" pitchFamily="2" charset="-122"/>
              </a:rPr>
              <a:t>NIM A </a:t>
            </a:r>
            <a:r>
              <a:rPr lang="en-US" altLang="zh-CN" sz="2000" dirty="0" smtClean="0">
                <a:solidFill>
                  <a:srgbClr val="FF0000"/>
                </a:solidFill>
                <a:latin typeface="华文楷体" panose="02010600040101010101" pitchFamily="2" charset="-122"/>
                <a:ea typeface="华文楷体" panose="02010600040101010101" pitchFamily="2" charset="-122"/>
              </a:rPr>
              <a:t>976 (2020) 164266</a:t>
            </a:r>
            <a:r>
              <a:rPr lang="zh-CN" altLang="en-US" sz="2000" dirty="0" smtClean="0">
                <a:solidFill>
                  <a:srgbClr val="FF0000"/>
                </a:solidFill>
                <a:latin typeface="华文楷体" panose="02010600040101010101" pitchFamily="2" charset="-122"/>
                <a:ea typeface="华文楷体" panose="02010600040101010101" pitchFamily="2" charset="-122"/>
              </a:rPr>
              <a:t>，</a:t>
            </a:r>
            <a:r>
              <a:rPr lang="zh-CN" altLang="en-US" sz="2000" dirty="0">
                <a:solidFill>
                  <a:srgbClr val="FF0000"/>
                </a:solidFill>
                <a:latin typeface="华文楷体" panose="02010600040101010101" pitchFamily="2" charset="-122"/>
                <a:ea typeface="华文楷体" panose="02010600040101010101" pitchFamily="2" charset="-122"/>
              </a:rPr>
              <a:t>本人为通讯作者；</a:t>
            </a:r>
            <a:endParaRPr lang="en-US" altLang="zh-CN" sz="2100" dirty="0">
              <a:solidFill>
                <a:srgbClr val="FF0000"/>
              </a:solidFill>
              <a:latin typeface="华文楷体" panose="02010600040101010101" pitchFamily="2" charset="-122"/>
              <a:ea typeface="华文楷体" panose="02010600040101010101" pitchFamily="2" charset="-122"/>
            </a:endParaRPr>
          </a:p>
        </p:txBody>
      </p:sp>
      <p:sp>
        <p:nvSpPr>
          <p:cNvPr id="7" name="灯片编号占位符 6"/>
          <p:cNvSpPr>
            <a:spLocks noGrp="1"/>
          </p:cNvSpPr>
          <p:nvPr>
            <p:ph type="sldNum" sz="quarter" idx="12"/>
          </p:nvPr>
        </p:nvSpPr>
        <p:spPr/>
        <p:txBody>
          <a:bodyPr/>
          <a:lstStyle/>
          <a:p>
            <a:fld id="{9F8A8C21-8DD1-4256-A188-9043FD4DCEBD}" type="slidenum">
              <a:rPr lang="zh-CN" altLang="en-US" smtClean="0"/>
              <a:t>19</a:t>
            </a:fld>
            <a:endParaRPr lang="zh-CN" altLang="en-US"/>
          </a:p>
        </p:txBody>
      </p:sp>
      <p:pic>
        <p:nvPicPr>
          <p:cNvPr id="12" name="图片 11"/>
          <p:cNvPicPr>
            <a:picLocks noChangeAspect="1"/>
          </p:cNvPicPr>
          <p:nvPr/>
        </p:nvPicPr>
        <p:blipFill>
          <a:blip r:embed="rId2"/>
          <a:stretch>
            <a:fillRect/>
          </a:stretch>
        </p:blipFill>
        <p:spPr>
          <a:xfrm>
            <a:off x="6524741" y="3757537"/>
            <a:ext cx="2848556" cy="2414143"/>
          </a:xfrm>
          <a:prstGeom prst="rect">
            <a:avLst/>
          </a:prstGeom>
        </p:spPr>
      </p:pic>
      <p:sp>
        <p:nvSpPr>
          <p:cNvPr id="8" name="矩形 7"/>
          <p:cNvSpPr/>
          <p:nvPr/>
        </p:nvSpPr>
        <p:spPr>
          <a:xfrm>
            <a:off x="522571" y="3178928"/>
            <a:ext cx="5927845" cy="3000821"/>
          </a:xfrm>
          <a:prstGeom prst="rect">
            <a:avLst/>
          </a:prstGeom>
        </p:spPr>
        <p:txBody>
          <a:bodyPr wrap="square">
            <a:spAutoFit/>
          </a:bodyPr>
          <a:lstStyle/>
          <a:p>
            <a:pPr marL="342900" indent="-342900">
              <a:lnSpc>
                <a:spcPct val="150000"/>
              </a:lnSpc>
              <a:buFont typeface="Wingdings" panose="05000000000000000000" pitchFamily="2" charset="2"/>
              <a:buChar char="Ø"/>
            </a:pPr>
            <a:r>
              <a:rPr lang="en-US" altLang="zh-CN" sz="2100" dirty="0">
                <a:latin typeface="华文楷体" panose="02010600040101010101" pitchFamily="2" charset="-122"/>
                <a:ea typeface="华文楷体" panose="02010600040101010101" pitchFamily="2" charset="-122"/>
              </a:rPr>
              <a:t>DarkSide</a:t>
            </a:r>
            <a:r>
              <a:rPr lang="zh-CN" altLang="en-US" sz="2100" dirty="0">
                <a:latin typeface="华文楷体" panose="02010600040101010101" pitchFamily="2" charset="-122"/>
                <a:ea typeface="华文楷体" panose="02010600040101010101" pitchFamily="2" charset="-122"/>
              </a:rPr>
              <a:t>国际合作</a:t>
            </a:r>
            <a:endParaRPr lang="en-US" altLang="zh-CN" sz="2100" dirty="0">
              <a:latin typeface="华文楷体" panose="02010600040101010101" pitchFamily="2" charset="-122"/>
              <a:ea typeface="华文楷体" panose="02010600040101010101" pitchFamily="2" charset="-122"/>
            </a:endParaRPr>
          </a:p>
          <a:p>
            <a:pPr marL="742950" lvl="1" indent="-285750">
              <a:lnSpc>
                <a:spcPct val="150000"/>
              </a:lnSpc>
              <a:buFont typeface="Arial" panose="020B0604020202020204" pitchFamily="34" charset="0"/>
              <a:buChar char="•"/>
            </a:pPr>
            <a:r>
              <a:rPr lang="zh-CN" altLang="en-US" sz="2100" dirty="0">
                <a:latin typeface="华文楷体" panose="02010600040101010101" pitchFamily="2" charset="-122"/>
                <a:ea typeface="华文楷体" panose="02010600040101010101" pitchFamily="2" charset="-122"/>
              </a:rPr>
              <a:t>承担了</a:t>
            </a:r>
            <a:r>
              <a:rPr lang="en-US" altLang="zh-CN" sz="2100" dirty="0">
                <a:latin typeface="华文楷体" panose="02010600040101010101" pitchFamily="2" charset="-122"/>
                <a:ea typeface="华文楷体" panose="02010600040101010101" pitchFamily="2" charset="-122"/>
              </a:rPr>
              <a:t>DarkSide-20k</a:t>
            </a:r>
            <a:r>
              <a:rPr lang="zh-CN" altLang="en-US" sz="2100" dirty="0">
                <a:latin typeface="华文楷体" panose="02010600040101010101" pitchFamily="2" charset="-122"/>
                <a:ea typeface="华文楷体" panose="02010600040101010101" pitchFamily="2" charset="-122"/>
              </a:rPr>
              <a:t>反符合探测器掺钆有机玻璃研制任务，研制出了</a:t>
            </a:r>
            <a:r>
              <a:rPr lang="zh-CN" altLang="en-US" sz="2100" dirty="0">
                <a:solidFill>
                  <a:srgbClr val="FF0000"/>
                </a:solidFill>
                <a:latin typeface="华文楷体" panose="02010600040101010101" pitchFamily="2" charset="-122"/>
                <a:ea typeface="华文楷体" panose="02010600040101010101" pitchFamily="2" charset="-122"/>
              </a:rPr>
              <a:t>均匀</a:t>
            </a:r>
            <a:r>
              <a:rPr lang="en-US" altLang="zh-CN" sz="2100" dirty="0" err="1" smtClean="0">
                <a:solidFill>
                  <a:srgbClr val="FF0000"/>
                </a:solidFill>
                <a:latin typeface="华文楷体" panose="02010600040101010101" pitchFamily="2" charset="-122"/>
                <a:ea typeface="华文楷体" panose="02010600040101010101" pitchFamily="2" charset="-122"/>
              </a:rPr>
              <a:t>Gd</a:t>
            </a:r>
            <a:r>
              <a:rPr lang="zh-CN" altLang="en-US" sz="2100" dirty="0" smtClean="0">
                <a:solidFill>
                  <a:srgbClr val="FF0000"/>
                </a:solidFill>
                <a:latin typeface="华文楷体" panose="02010600040101010101" pitchFamily="2" charset="-122"/>
                <a:ea typeface="华文楷体" panose="02010600040101010101" pitchFamily="2" charset="-122"/>
              </a:rPr>
              <a:t>掺杂</a:t>
            </a:r>
            <a:r>
              <a:rPr lang="zh-CN" altLang="en-US" sz="2100" dirty="0">
                <a:solidFill>
                  <a:srgbClr val="FF0000"/>
                </a:solidFill>
                <a:latin typeface="华文楷体" panose="02010600040101010101" pitchFamily="2" charset="-122"/>
                <a:ea typeface="华文楷体" panose="02010600040101010101" pitchFamily="2" charset="-122"/>
              </a:rPr>
              <a:t>的</a:t>
            </a:r>
            <a:r>
              <a:rPr lang="zh-CN" altLang="en-US" sz="2100" dirty="0" smtClean="0">
                <a:solidFill>
                  <a:srgbClr val="FF0000"/>
                </a:solidFill>
                <a:latin typeface="华文楷体" panose="02010600040101010101" pitchFamily="2" charset="-122"/>
                <a:ea typeface="华文楷体" panose="02010600040101010101" pitchFamily="2" charset="-122"/>
              </a:rPr>
              <a:t>有机玻璃样品</a:t>
            </a:r>
            <a:r>
              <a:rPr lang="zh-CN" altLang="en-US" sz="2100" dirty="0" smtClean="0">
                <a:latin typeface="华文楷体" panose="02010600040101010101" pitchFamily="2" charset="-122"/>
                <a:ea typeface="华文楷体" panose="02010600040101010101" pitchFamily="2" charset="-122"/>
              </a:rPr>
              <a:t>，已通过</a:t>
            </a:r>
            <a:r>
              <a:rPr lang="zh-CN" altLang="en-US" sz="2100" dirty="0">
                <a:latin typeface="华文楷体" panose="02010600040101010101" pitchFamily="2" charset="-122"/>
                <a:ea typeface="华文楷体" panose="02010600040101010101" pitchFamily="2" charset="-122"/>
              </a:rPr>
              <a:t>低温测试；</a:t>
            </a:r>
            <a:endParaRPr lang="en-US" altLang="zh-CN" sz="2100" dirty="0">
              <a:latin typeface="华文楷体" panose="02010600040101010101" pitchFamily="2" charset="-122"/>
              <a:ea typeface="华文楷体" panose="02010600040101010101" pitchFamily="2" charset="-122"/>
            </a:endParaRPr>
          </a:p>
          <a:p>
            <a:pPr marL="742950" lvl="1" indent="-285750">
              <a:lnSpc>
                <a:spcPct val="150000"/>
              </a:lnSpc>
              <a:buFont typeface="Arial" panose="020B0604020202020204" pitchFamily="34" charset="0"/>
              <a:buChar char="•"/>
            </a:pPr>
            <a:r>
              <a:rPr lang="zh-CN" altLang="en-US" sz="2100" dirty="0">
                <a:latin typeface="华文楷体" panose="02010600040101010101" pitchFamily="2" charset="-122"/>
                <a:ea typeface="华文楷体" panose="02010600040101010101" pitchFamily="2" charset="-122"/>
                <a:cs typeface="Times New Roman" panose="02020603050405020304" pitchFamily="18" charset="0"/>
              </a:rPr>
              <a:t>获得</a:t>
            </a:r>
            <a:r>
              <a:rPr lang="zh-CN" altLang="en-US" sz="2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国家基金委重点国际合作项目</a:t>
            </a:r>
            <a:r>
              <a:rPr lang="zh-CN" altLang="en-US" sz="2100" dirty="0">
                <a:latin typeface="华文楷体" panose="02010600040101010101" pitchFamily="2" charset="-122"/>
                <a:ea typeface="华文楷体" panose="02010600040101010101" pitchFamily="2" charset="-122"/>
                <a:cs typeface="Times New Roman" panose="02020603050405020304" pitchFamily="18" charset="0"/>
              </a:rPr>
              <a:t>支持</a:t>
            </a:r>
            <a:r>
              <a:rPr lang="zh-CN" altLang="en-US" sz="2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，对推动中意高能物理合作起到积极作用</a:t>
            </a:r>
            <a:r>
              <a:rPr lang="zh-CN" altLang="en-US" sz="2100" dirty="0">
                <a:latin typeface="华文楷体" panose="02010600040101010101" pitchFamily="2" charset="-122"/>
                <a:ea typeface="华文楷体" panose="02010600040101010101" pitchFamily="2" charset="-122"/>
                <a:cs typeface="Times New Roman" panose="02020603050405020304" pitchFamily="18" charset="0"/>
              </a:rPr>
              <a:t>。</a:t>
            </a:r>
            <a:endParaRPr lang="en-US" altLang="zh-CN" sz="2100" dirty="0">
              <a:latin typeface="华文楷体" panose="02010600040101010101" pitchFamily="2" charset="-122"/>
              <a:ea typeface="华文楷体" panose="02010600040101010101" pitchFamily="2" charset="-122"/>
            </a:endParaRPr>
          </a:p>
        </p:txBody>
      </p:sp>
      <p:grpSp>
        <p:nvGrpSpPr>
          <p:cNvPr id="13" name="组合 12"/>
          <p:cNvGrpSpPr/>
          <p:nvPr/>
        </p:nvGrpSpPr>
        <p:grpSpPr>
          <a:xfrm>
            <a:off x="9447622" y="3749469"/>
            <a:ext cx="2528516" cy="2444413"/>
            <a:chOff x="4346745" y="787798"/>
            <a:chExt cx="2650436" cy="2661657"/>
          </a:xfrm>
        </p:grpSpPr>
        <p:pic>
          <p:nvPicPr>
            <p:cNvPr id="14" name="图片 13"/>
            <p:cNvPicPr>
              <a:picLocks noChangeAspect="1"/>
            </p:cNvPicPr>
            <p:nvPr/>
          </p:nvPicPr>
          <p:blipFill>
            <a:blip r:embed="rId3"/>
            <a:stretch>
              <a:fillRect/>
            </a:stretch>
          </p:blipFill>
          <p:spPr>
            <a:xfrm>
              <a:off x="4346745" y="787798"/>
              <a:ext cx="2650436" cy="2646269"/>
            </a:xfrm>
            <a:prstGeom prst="rect">
              <a:avLst/>
            </a:prstGeom>
          </p:spPr>
        </p:pic>
        <p:sp>
          <p:nvSpPr>
            <p:cNvPr id="15" name="文本框 14"/>
            <p:cNvSpPr txBox="1"/>
            <p:nvPr/>
          </p:nvSpPr>
          <p:spPr>
            <a:xfrm>
              <a:off x="4354756" y="3110901"/>
              <a:ext cx="2564517" cy="338554"/>
            </a:xfrm>
            <a:prstGeom prst="rect">
              <a:avLst/>
            </a:prstGeom>
            <a:noFill/>
          </p:spPr>
          <p:txBody>
            <a:bodyPr wrap="square" rtlCol="0">
              <a:spAutoFit/>
            </a:bodyPr>
            <a:lstStyle/>
            <a:p>
              <a:r>
                <a:rPr lang="zh-CN" altLang="en-US" sz="1600" b="1" dirty="0">
                  <a:solidFill>
                    <a:srgbClr val="FFFF00"/>
                  </a:solidFill>
                  <a:latin typeface="华文楷体" panose="02010600040101010101" pitchFamily="2" charset="-122"/>
                  <a:ea typeface="华文楷体" panose="02010600040101010101" pitchFamily="2" charset="-122"/>
                </a:rPr>
                <a:t>掺</a:t>
              </a:r>
              <a:r>
                <a:rPr lang="en-US" altLang="zh-CN" sz="1600" b="1" dirty="0" err="1">
                  <a:solidFill>
                    <a:srgbClr val="FFFF00"/>
                  </a:solidFill>
                  <a:latin typeface="华文楷体" panose="02010600040101010101" pitchFamily="2" charset="-122"/>
                  <a:ea typeface="华文楷体" panose="02010600040101010101" pitchFamily="2" charset="-122"/>
                </a:rPr>
                <a:t>Gd</a:t>
              </a:r>
              <a:r>
                <a:rPr lang="zh-CN" altLang="en-US" sz="1600" b="1" dirty="0">
                  <a:solidFill>
                    <a:srgbClr val="FFFF00"/>
                  </a:solidFill>
                  <a:latin typeface="华文楷体" panose="02010600040101010101" pitchFamily="2" charset="-122"/>
                  <a:ea typeface="华文楷体" panose="02010600040101010101" pitchFamily="2" charset="-122"/>
                </a:rPr>
                <a:t>有机玻璃低温测试</a:t>
              </a:r>
            </a:p>
          </p:txBody>
        </p:sp>
      </p:grpSp>
    </p:spTree>
    <p:extLst>
      <p:ext uri="{BB962C8B-B14F-4D97-AF65-F5344CB8AC3E}">
        <p14:creationId xmlns:p14="http://schemas.microsoft.com/office/powerpoint/2010/main" val="3529909329"/>
      </p:ext>
    </p:extLst>
  </p:cSld>
  <p:clrMapOvr>
    <a:masterClrMapping/>
  </p:clrMapOvr>
  <mc:AlternateContent xmlns:mc="http://schemas.openxmlformats.org/markup-compatibility/2006">
    <mc:Choice xmlns:p14="http://schemas.microsoft.com/office/powerpoint/2010/main" Requires="p14">
      <p:transition spd="slow" p14:dur="2000" advTm="44804"/>
    </mc:Choice>
    <mc:Fallback>
      <p:transition spd="slow" advTm="44804"/>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27419"/>
            <a:ext cx="10515600" cy="1077176"/>
          </a:xfrm>
        </p:spPr>
        <p:txBody>
          <a:bodyPr/>
          <a:lstStyle/>
          <a:p>
            <a:r>
              <a:rPr lang="zh-CN" altLang="en-US" dirty="0">
                <a:latin typeface="华文楷体" panose="02010600040101010101" pitchFamily="2" charset="-122"/>
                <a:ea typeface="华文楷体" panose="02010600040101010101" pitchFamily="2" charset="-122"/>
              </a:rPr>
              <a:t>主要内容</a:t>
            </a:r>
          </a:p>
        </p:txBody>
      </p:sp>
      <p:sp>
        <p:nvSpPr>
          <p:cNvPr id="3" name="内容占位符 2"/>
          <p:cNvSpPr>
            <a:spLocks noGrp="1"/>
          </p:cNvSpPr>
          <p:nvPr>
            <p:ph idx="1"/>
          </p:nvPr>
        </p:nvSpPr>
        <p:spPr>
          <a:xfrm>
            <a:off x="838200" y="1712502"/>
            <a:ext cx="10515600" cy="4351338"/>
          </a:xfrm>
        </p:spPr>
        <p:txBody>
          <a:bodyPr>
            <a:normAutofit lnSpcReduction="10000"/>
          </a:bodyPr>
          <a:lstStyle/>
          <a:p>
            <a:pPr>
              <a:lnSpc>
                <a:spcPct val="150000"/>
              </a:lnSpc>
              <a:buFont typeface="Wingdings" panose="05000000000000000000" pitchFamily="2" charset="2"/>
              <a:buChar char="Ø"/>
            </a:pPr>
            <a:r>
              <a:rPr lang="zh-CN" altLang="en-US" dirty="0">
                <a:latin typeface="华文楷体" panose="02010600040101010101" pitchFamily="2" charset="-122"/>
                <a:ea typeface="华文楷体" panose="02010600040101010101" pitchFamily="2" charset="-122"/>
              </a:rPr>
              <a:t> 个人简介</a:t>
            </a:r>
            <a:endParaRPr lang="en-US" altLang="zh-CN" dirty="0">
              <a:latin typeface="华文楷体" panose="02010600040101010101" pitchFamily="2" charset="-122"/>
              <a:ea typeface="华文楷体" panose="02010600040101010101" pitchFamily="2" charset="-122"/>
            </a:endParaRPr>
          </a:p>
          <a:p>
            <a:pPr>
              <a:lnSpc>
                <a:spcPct val="150000"/>
              </a:lnSpc>
              <a:buFont typeface="Wingdings" panose="05000000000000000000" pitchFamily="2" charset="2"/>
              <a:buChar char="Ø"/>
            </a:pPr>
            <a:r>
              <a:rPr lang="zh-CN" altLang="en-US" dirty="0">
                <a:latin typeface="华文楷体" panose="02010600040101010101" pitchFamily="2" charset="-122"/>
                <a:ea typeface="华文楷体" panose="02010600040101010101" pitchFamily="2" charset="-122"/>
              </a:rPr>
              <a:t>背景介绍 </a:t>
            </a:r>
            <a:endParaRPr lang="en-US" altLang="zh-CN" dirty="0">
              <a:latin typeface="华文楷体" panose="02010600040101010101" pitchFamily="2" charset="-122"/>
              <a:ea typeface="华文楷体" panose="02010600040101010101" pitchFamily="2" charset="-122"/>
            </a:endParaRPr>
          </a:p>
          <a:p>
            <a:pPr>
              <a:lnSpc>
                <a:spcPct val="150000"/>
              </a:lnSpc>
              <a:buFont typeface="Wingdings" panose="05000000000000000000" pitchFamily="2" charset="2"/>
              <a:buChar char="Ø"/>
            </a:pPr>
            <a:r>
              <a:rPr lang="zh-CN" altLang="en-US" dirty="0">
                <a:latin typeface="华文楷体" panose="02010600040101010101" pitchFamily="2" charset="-122"/>
                <a:ea typeface="华文楷体" panose="02010600040101010101" pitchFamily="2" charset="-122"/>
              </a:rPr>
              <a:t>过去几年工作总结</a:t>
            </a:r>
            <a:endParaRPr lang="en-US" altLang="zh-CN" dirty="0">
              <a:latin typeface="华文楷体" panose="02010600040101010101" pitchFamily="2" charset="-122"/>
              <a:ea typeface="华文楷体" panose="02010600040101010101" pitchFamily="2" charset="-122"/>
            </a:endParaRPr>
          </a:p>
          <a:p>
            <a:pPr>
              <a:lnSpc>
                <a:spcPct val="150000"/>
              </a:lnSpc>
              <a:buFont typeface="Wingdings" panose="05000000000000000000" pitchFamily="2" charset="2"/>
              <a:buChar char="Ø"/>
            </a:pPr>
            <a:r>
              <a:rPr lang="zh-CN" altLang="en-US" dirty="0">
                <a:latin typeface="华文楷体" panose="02010600040101010101" pitchFamily="2" charset="-122"/>
                <a:ea typeface="华文楷体" panose="02010600040101010101" pitchFamily="2" charset="-122"/>
              </a:rPr>
              <a:t> 本年度工作内容</a:t>
            </a:r>
            <a:endParaRPr lang="en-US" altLang="zh-CN" dirty="0">
              <a:latin typeface="华文楷体" panose="02010600040101010101" pitchFamily="2" charset="-122"/>
              <a:ea typeface="华文楷体" panose="02010600040101010101" pitchFamily="2" charset="-122"/>
            </a:endParaRPr>
          </a:p>
          <a:p>
            <a:pPr>
              <a:lnSpc>
                <a:spcPct val="150000"/>
              </a:lnSpc>
              <a:buFont typeface="Wingdings" panose="05000000000000000000" pitchFamily="2" charset="2"/>
              <a:buChar char="Ø"/>
            </a:pPr>
            <a:r>
              <a:rPr lang="zh-CN" altLang="en-US" dirty="0">
                <a:latin typeface="华文楷体" panose="02010600040101010101" pitchFamily="2" charset="-122"/>
                <a:ea typeface="华文楷体" panose="02010600040101010101" pitchFamily="2" charset="-122"/>
              </a:rPr>
              <a:t>本年度主要成果</a:t>
            </a:r>
            <a:endParaRPr lang="en-US" altLang="zh-CN" dirty="0">
              <a:latin typeface="华文楷体" panose="02010600040101010101" pitchFamily="2" charset="-122"/>
              <a:ea typeface="华文楷体" panose="02010600040101010101" pitchFamily="2" charset="-122"/>
            </a:endParaRPr>
          </a:p>
          <a:p>
            <a:pPr>
              <a:lnSpc>
                <a:spcPct val="150000"/>
              </a:lnSpc>
              <a:buFont typeface="Wingdings" panose="05000000000000000000" pitchFamily="2" charset="2"/>
              <a:buChar char="Ø"/>
            </a:pPr>
            <a:r>
              <a:rPr lang="zh-CN" altLang="en-US" dirty="0">
                <a:latin typeface="华文楷体" panose="02010600040101010101" pitchFamily="2" charset="-122"/>
                <a:ea typeface="华文楷体" panose="02010600040101010101" pitchFamily="2" charset="-122"/>
              </a:rPr>
              <a:t> 总结</a:t>
            </a:r>
          </a:p>
        </p:txBody>
      </p:sp>
      <p:sp>
        <p:nvSpPr>
          <p:cNvPr id="4" name="灯片编号占位符 3"/>
          <p:cNvSpPr>
            <a:spLocks noGrp="1"/>
          </p:cNvSpPr>
          <p:nvPr>
            <p:ph type="sldNum" sz="quarter" idx="12"/>
          </p:nvPr>
        </p:nvSpPr>
        <p:spPr/>
        <p:txBody>
          <a:bodyPr/>
          <a:lstStyle/>
          <a:p>
            <a:fld id="{9F8A8C21-8DD1-4256-A188-9043FD4DCEBD}" type="slidenum">
              <a:rPr lang="zh-CN" altLang="en-US" smtClean="0"/>
              <a:t>2</a:t>
            </a:fld>
            <a:endParaRPr lang="zh-CN" altLang="en-US"/>
          </a:p>
        </p:txBody>
      </p:sp>
    </p:spTree>
    <p:extLst>
      <p:ext uri="{BB962C8B-B14F-4D97-AF65-F5344CB8AC3E}">
        <p14:creationId xmlns:p14="http://schemas.microsoft.com/office/powerpoint/2010/main" val="1230833707"/>
      </p:ext>
    </p:extLst>
  </p:cSld>
  <p:clrMapOvr>
    <a:masterClrMapping/>
  </p:clrMapOvr>
  <mc:AlternateContent xmlns:mc="http://schemas.openxmlformats.org/markup-compatibility/2006">
    <mc:Choice xmlns:p14="http://schemas.microsoft.com/office/powerpoint/2010/main" Requires="p14">
      <p:transition spd="slow" p14:dur="2000" advTm="5"/>
    </mc:Choice>
    <mc:Fallback>
      <p:transition spd="slow" advTm="5"/>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11789" y="105788"/>
            <a:ext cx="10998895" cy="830997"/>
          </a:xfrm>
          <a:prstGeom prst="rect">
            <a:avLst/>
          </a:prstGeom>
        </p:spPr>
        <p:txBody>
          <a:bodyPr wrap="square">
            <a:spAutoFit/>
          </a:bodyPr>
          <a:lstStyle/>
          <a:p>
            <a:pPr>
              <a:lnSpc>
                <a:spcPct val="150000"/>
              </a:lnSpc>
            </a:pPr>
            <a:r>
              <a:rPr lang="zh-CN" altLang="en-US" sz="3200" dirty="0">
                <a:latin typeface="华文楷体" panose="02010600040101010101" pitchFamily="2" charset="-122"/>
                <a:ea typeface="华文楷体" panose="02010600040101010101" pitchFamily="2" charset="-122"/>
              </a:rPr>
              <a:t>主要成果</a:t>
            </a:r>
            <a:r>
              <a:rPr lang="en-US" altLang="zh-CN" sz="3200" dirty="0">
                <a:latin typeface="华文楷体" panose="02010600040101010101" pitchFamily="2" charset="-122"/>
                <a:ea typeface="华文楷体" panose="02010600040101010101" pitchFamily="2" charset="-122"/>
              </a:rPr>
              <a:t>—</a:t>
            </a:r>
            <a:r>
              <a:rPr lang="zh-CN" altLang="en-US" sz="3200" dirty="0">
                <a:latin typeface="华文楷体" panose="02010600040101010101" pitchFamily="2" charset="-122"/>
                <a:ea typeface="华文楷体" panose="02010600040101010101" pitchFamily="2" charset="-122"/>
              </a:rPr>
              <a:t>文章</a:t>
            </a:r>
            <a:endParaRPr lang="en-US" altLang="zh-CN" sz="2400" dirty="0">
              <a:latin typeface="华文楷体" panose="02010600040101010101" pitchFamily="2" charset="-122"/>
              <a:ea typeface="华文楷体" panose="02010600040101010101" pitchFamily="2" charset="-122"/>
            </a:endParaRPr>
          </a:p>
        </p:txBody>
      </p:sp>
      <p:graphicFrame>
        <p:nvGraphicFramePr>
          <p:cNvPr id="3" name="表格 2"/>
          <p:cNvGraphicFramePr>
            <a:graphicFrameLocks noGrp="1"/>
          </p:cNvGraphicFramePr>
          <p:nvPr>
            <p:extLst>
              <p:ext uri="{D42A27DB-BD31-4B8C-83A1-F6EECF244321}">
                <p14:modId xmlns:p14="http://schemas.microsoft.com/office/powerpoint/2010/main" val="2752773644"/>
              </p:ext>
            </p:extLst>
          </p:nvPr>
        </p:nvGraphicFramePr>
        <p:xfrm>
          <a:off x="822897" y="949645"/>
          <a:ext cx="10887787" cy="5407315"/>
        </p:xfrm>
        <a:graphic>
          <a:graphicData uri="http://schemas.openxmlformats.org/drawingml/2006/table">
            <a:tbl>
              <a:tblPr firstRow="1" bandRow="1">
                <a:tableStyleId>{5C22544A-7EE6-4342-B048-85BDC9FD1C3A}</a:tableStyleId>
              </a:tblPr>
              <a:tblGrid>
                <a:gridCol w="1402614">
                  <a:extLst>
                    <a:ext uri="{9D8B030D-6E8A-4147-A177-3AD203B41FA5}">
                      <a16:colId xmlns:a16="http://schemas.microsoft.com/office/drawing/2014/main" xmlns="" val="20000"/>
                    </a:ext>
                  </a:extLst>
                </a:gridCol>
                <a:gridCol w="1350015">
                  <a:extLst>
                    <a:ext uri="{9D8B030D-6E8A-4147-A177-3AD203B41FA5}">
                      <a16:colId xmlns:a16="http://schemas.microsoft.com/office/drawing/2014/main" xmlns="" val="20001"/>
                    </a:ext>
                  </a:extLst>
                </a:gridCol>
                <a:gridCol w="2049130">
                  <a:extLst>
                    <a:ext uri="{9D8B030D-6E8A-4147-A177-3AD203B41FA5}">
                      <a16:colId xmlns:a16="http://schemas.microsoft.com/office/drawing/2014/main" xmlns="" val="20002"/>
                    </a:ext>
                  </a:extLst>
                </a:gridCol>
                <a:gridCol w="6086028">
                  <a:extLst>
                    <a:ext uri="{9D8B030D-6E8A-4147-A177-3AD203B41FA5}">
                      <a16:colId xmlns:a16="http://schemas.microsoft.com/office/drawing/2014/main" xmlns="" val="20003"/>
                    </a:ext>
                  </a:extLst>
                </a:gridCol>
              </a:tblGrid>
              <a:tr h="465257">
                <a:tc>
                  <a:txBody>
                    <a:bodyPr/>
                    <a:lstStyle/>
                    <a:p>
                      <a:pPr algn="ctr"/>
                      <a:r>
                        <a:rPr lang="zh-CN" altLang="en-US" sz="24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时间</a:t>
                      </a:r>
                    </a:p>
                  </a:txBody>
                  <a:tcPr/>
                </a:tc>
                <a:tc>
                  <a:txBody>
                    <a:bodyPr/>
                    <a:lstStyle/>
                    <a:p>
                      <a:pPr algn="ctr"/>
                      <a:r>
                        <a:rPr lang="zh-CN" altLang="en-US" sz="24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杂志</a:t>
                      </a:r>
                    </a:p>
                  </a:txBody>
                  <a:tcPr/>
                </a:tc>
                <a:tc>
                  <a:txBody>
                    <a:bodyPr/>
                    <a:lstStyle/>
                    <a:p>
                      <a:pPr algn="ctr"/>
                      <a:r>
                        <a:rPr lang="zh-CN" altLang="en-US" sz="24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角色</a:t>
                      </a:r>
                    </a:p>
                  </a:txBody>
                  <a:tcPr/>
                </a:tc>
                <a:tc>
                  <a:txBody>
                    <a:bodyPr/>
                    <a:lstStyle/>
                    <a:p>
                      <a:pPr algn="ctr"/>
                      <a:r>
                        <a:rPr lang="zh-CN" altLang="en-US" sz="24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文章</a:t>
                      </a:r>
                    </a:p>
                  </a:txBody>
                  <a:tcPr/>
                </a:tc>
                <a:extLst>
                  <a:ext uri="{0D108BD9-81ED-4DB2-BD59-A6C34878D82A}">
                    <a16:rowId xmlns:a16="http://schemas.microsoft.com/office/drawing/2014/main" xmlns="" val="10000"/>
                  </a:ext>
                </a:extLst>
              </a:tr>
              <a:tr h="930513">
                <a:tc>
                  <a:txBody>
                    <a:bodyPr/>
                    <a:lstStyle/>
                    <a:p>
                      <a:pPr algn="ctr"/>
                      <a:r>
                        <a:rPr lang="en-US" altLang="zh-CN"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2020</a:t>
                      </a:r>
                      <a:endParaRPr lang="zh-CN" altLang="en-US"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a:txBody>
                  <a:tcPr/>
                </a:tc>
                <a:tc>
                  <a:txBody>
                    <a:bodyPr/>
                    <a:lstStyle/>
                    <a:p>
                      <a:pPr algn="ctr"/>
                      <a:r>
                        <a:rPr lang="en-US" altLang="zh-CN"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NIM</a:t>
                      </a:r>
                      <a:r>
                        <a:rPr lang="en-US" altLang="zh-CN" baseline="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 A</a:t>
                      </a:r>
                      <a:endParaRPr lang="zh-CN" altLang="en-US"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a:txBody>
                  <a:tcPr/>
                </a:tc>
                <a:tc>
                  <a:txBody>
                    <a:bodyPr/>
                    <a:lstStyle/>
                    <a:p>
                      <a:pPr algn="ctr"/>
                      <a:r>
                        <a:rPr lang="zh-CN" altLang="en-US"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通讯作者</a:t>
                      </a:r>
                    </a:p>
                  </a:txBody>
                  <a:tcPr/>
                </a:tc>
                <a:tc>
                  <a:txBody>
                    <a:bodyPr/>
                    <a:lstStyle/>
                    <a:p>
                      <a:pPr algn="ctr"/>
                      <a:r>
                        <a:rPr lang="en-US" altLang="zh-CN" sz="1800" dirty="0">
                          <a:latin typeface="华文楷体" panose="02010600040101010101" pitchFamily="2" charset="-122"/>
                          <a:ea typeface="华文楷体" panose="02010600040101010101" pitchFamily="2" charset="-122"/>
                        </a:rPr>
                        <a:t>Developing the radium measurement system for the water Cherenkov detector of Jiangmen Underground Neutrino Observatory</a:t>
                      </a:r>
                      <a:endParaRPr lang="zh-CN" altLang="en-US"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a:txBody>
                  <a:tcPr/>
                </a:tc>
                <a:extLst>
                  <a:ext uri="{0D108BD9-81ED-4DB2-BD59-A6C34878D82A}">
                    <a16:rowId xmlns:a16="http://schemas.microsoft.com/office/drawing/2014/main" xmlns="" val="10002"/>
                  </a:ext>
                </a:extLst>
              </a:tr>
              <a:tr h="651359">
                <a:tc>
                  <a:txBody>
                    <a:bodyPr/>
                    <a:lstStyle/>
                    <a:p>
                      <a:pPr algn="ctr"/>
                      <a:r>
                        <a:rPr lang="en-US" altLang="zh-CN"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2020</a:t>
                      </a:r>
                      <a:endParaRPr lang="zh-CN" altLang="en-US"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NIMA</a:t>
                      </a:r>
                      <a:endParaRPr lang="zh-CN" altLang="en-US"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a:txBody>
                  <a:tcPr/>
                </a:tc>
                <a:tc>
                  <a:txBody>
                    <a:bodyPr/>
                    <a:lstStyle/>
                    <a:p>
                      <a:pPr algn="ctr"/>
                      <a:r>
                        <a:rPr lang="zh-CN" altLang="en-US" b="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第一作者</a:t>
                      </a:r>
                    </a:p>
                  </a:txBody>
                  <a:tcPr/>
                </a:tc>
                <a:tc>
                  <a:txBody>
                    <a:bodyPr/>
                    <a:lstStyle/>
                    <a:p>
                      <a:pPr algn="ctr"/>
                      <a:r>
                        <a:rPr lang="en-US" altLang="zh-CN" sz="1800" dirty="0">
                          <a:latin typeface="华文楷体" panose="02010600040101010101" pitchFamily="2" charset="-122"/>
                          <a:ea typeface="华文楷体" panose="02010600040101010101" pitchFamily="2" charset="-122"/>
                        </a:rPr>
                        <a:t>The liquid argon detector and measurement of </a:t>
                      </a:r>
                      <a:r>
                        <a:rPr lang="en-US" altLang="zh-CN" sz="1800" dirty="0" err="1">
                          <a:latin typeface="华文楷体" panose="02010600040101010101" pitchFamily="2" charset="-122"/>
                          <a:ea typeface="华文楷体" panose="02010600040101010101" pitchFamily="2" charset="-122"/>
                        </a:rPr>
                        <a:t>SiPM</a:t>
                      </a:r>
                      <a:r>
                        <a:rPr lang="en-US" altLang="zh-CN" sz="1800" dirty="0">
                          <a:latin typeface="华文楷体" panose="02010600040101010101" pitchFamily="2" charset="-122"/>
                          <a:ea typeface="华文楷体" panose="02010600040101010101" pitchFamily="2" charset="-122"/>
                        </a:rPr>
                        <a:t> array at liquid argon temperature</a:t>
                      </a:r>
                      <a:endParaRPr lang="zh-CN" altLang="en-US"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a:tc>
                <a:extLst>
                  <a:ext uri="{0D108BD9-81ED-4DB2-BD59-A6C34878D82A}">
                    <a16:rowId xmlns:a16="http://schemas.microsoft.com/office/drawing/2014/main" xmlns="" val="287841775"/>
                  </a:ext>
                </a:extLst>
              </a:tr>
              <a:tr h="651359">
                <a:tc>
                  <a:txBody>
                    <a:bodyPr/>
                    <a:lstStyle/>
                    <a:p>
                      <a:pPr algn="ctr"/>
                      <a:r>
                        <a:rPr lang="en-US" altLang="zh-CN"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2018</a:t>
                      </a:r>
                      <a:endParaRPr lang="zh-CN" altLang="en-US"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a:tc>
                <a:tc>
                  <a:txBody>
                    <a:bodyPr/>
                    <a:lstStyle/>
                    <a:p>
                      <a:pPr algn="ctr"/>
                      <a:r>
                        <a:rPr lang="en-US" altLang="zh-CN"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RDTM</a:t>
                      </a:r>
                    </a:p>
                  </a:txBody>
                  <a:tcPr/>
                </a:tc>
                <a:tc>
                  <a:txBody>
                    <a:bodyPr/>
                    <a:lstStyle/>
                    <a:p>
                      <a:pPr algn="ctr"/>
                      <a:r>
                        <a:rPr lang="zh-CN" altLang="en-US" b="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第一作者</a:t>
                      </a:r>
                    </a:p>
                  </a:txBody>
                  <a:tcPr/>
                </a:tc>
                <a:tc>
                  <a:txBody>
                    <a:bodyPr/>
                    <a:lstStyle/>
                    <a:p>
                      <a:pPr algn="ctr"/>
                      <a:r>
                        <a:rPr lang="en-US" altLang="zh-CN" sz="1800" dirty="0">
                          <a:latin typeface="华文楷体" panose="02010600040101010101" pitchFamily="2" charset="-122"/>
                          <a:ea typeface="华文楷体" panose="02010600040101010101" pitchFamily="2" charset="-122"/>
                        </a:rPr>
                        <a:t>Study on the radon removal for the water system of Jiangmen Underground Neutrino Observatory</a:t>
                      </a:r>
                      <a:endParaRPr lang="zh-CN" altLang="en-US"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a:tc>
                <a:extLst>
                  <a:ext uri="{0D108BD9-81ED-4DB2-BD59-A6C34878D82A}">
                    <a16:rowId xmlns:a16="http://schemas.microsoft.com/office/drawing/2014/main" xmlns="" val="2053661704"/>
                  </a:ext>
                </a:extLst>
              </a:tr>
              <a:tr h="377375">
                <a:tc>
                  <a:txBody>
                    <a:bodyPr/>
                    <a:lstStyle/>
                    <a:p>
                      <a:pPr algn="ctr"/>
                      <a:r>
                        <a:rPr lang="en-US" altLang="zh-CN"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2018</a:t>
                      </a:r>
                      <a:endParaRPr lang="zh-CN" altLang="en-US"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a:tc>
                <a:tc>
                  <a:txBody>
                    <a:bodyPr/>
                    <a:lstStyle/>
                    <a:p>
                      <a:pPr algn="ctr"/>
                      <a:r>
                        <a:rPr lang="en-US" altLang="zh-CN"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RDTM</a:t>
                      </a:r>
                      <a:endParaRPr lang="zh-CN" altLang="en-US"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a:tc>
                <a:tc>
                  <a:txBody>
                    <a:bodyPr/>
                    <a:lstStyle/>
                    <a:p>
                      <a:pPr algn="ctr"/>
                      <a:r>
                        <a:rPr lang="zh-CN" altLang="en-US" b="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通讯作者</a:t>
                      </a:r>
                    </a:p>
                  </a:txBody>
                  <a:tcPr/>
                </a:tc>
                <a:tc>
                  <a:txBody>
                    <a:bodyPr/>
                    <a:lstStyle/>
                    <a:p>
                      <a:pPr algn="ctr"/>
                      <a:r>
                        <a:rPr lang="en-US" altLang="zh-CN" sz="1800" dirty="0">
                          <a:latin typeface="华文楷体" panose="02010600040101010101" pitchFamily="2" charset="-122"/>
                          <a:ea typeface="华文楷体" panose="02010600040101010101" pitchFamily="2" charset="-122"/>
                        </a:rPr>
                        <a:t>The development of </a:t>
                      </a:r>
                      <a:r>
                        <a:rPr lang="en-US" altLang="zh-CN" sz="1800" baseline="30000" dirty="0">
                          <a:latin typeface="华文楷体" panose="02010600040101010101" pitchFamily="2" charset="-122"/>
                          <a:ea typeface="华文楷体" panose="02010600040101010101" pitchFamily="2" charset="-122"/>
                        </a:rPr>
                        <a:t>222</a:t>
                      </a:r>
                      <a:r>
                        <a:rPr lang="en-US" altLang="zh-CN" sz="1800" dirty="0">
                          <a:latin typeface="华文楷体" panose="02010600040101010101" pitchFamily="2" charset="-122"/>
                          <a:ea typeface="华文楷体" panose="02010600040101010101" pitchFamily="2" charset="-122"/>
                        </a:rPr>
                        <a:t>Rn detectors for JUNO prototype</a:t>
                      </a:r>
                      <a:endParaRPr lang="zh-CN" altLang="en-US"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a:tc>
                <a:extLst>
                  <a:ext uri="{0D108BD9-81ED-4DB2-BD59-A6C34878D82A}">
                    <a16:rowId xmlns:a16="http://schemas.microsoft.com/office/drawing/2014/main" xmlns="" val="1899071313"/>
                  </a:ext>
                </a:extLst>
              </a:tr>
              <a:tr h="377375">
                <a:tc>
                  <a:txBody>
                    <a:bodyPr/>
                    <a:lstStyle/>
                    <a:p>
                      <a:pPr algn="ctr"/>
                      <a:r>
                        <a:rPr lang="en-US" altLang="zh-CN"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2018</a:t>
                      </a:r>
                      <a:endParaRPr lang="zh-CN" altLang="en-US"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a:tc>
                <a:tc>
                  <a:txBody>
                    <a:bodyPr/>
                    <a:lstStyle/>
                    <a:p>
                      <a:pPr algn="ctr"/>
                      <a:r>
                        <a:rPr lang="zh-CN" altLang="en-US"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核电子学</a:t>
                      </a:r>
                    </a:p>
                  </a:txBody>
                  <a:tcPr/>
                </a:tc>
                <a:tc>
                  <a:txBody>
                    <a:bodyPr/>
                    <a:lstStyle/>
                    <a:p>
                      <a:pPr algn="ctr"/>
                      <a:r>
                        <a:rPr lang="zh-CN" altLang="en-US" b="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指导教师（二作）</a:t>
                      </a:r>
                    </a:p>
                  </a:txBody>
                  <a:tcPr/>
                </a:tc>
                <a:tc>
                  <a:txBody>
                    <a:bodyPr/>
                    <a:lstStyle/>
                    <a:p>
                      <a:pPr algn="ctr"/>
                      <a:r>
                        <a:rPr lang="zh-CN" altLang="en-US"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大亚湾地下实验室氡浓度测量与评估</a:t>
                      </a:r>
                    </a:p>
                  </a:txBody>
                  <a:tcPr/>
                </a:tc>
                <a:extLst>
                  <a:ext uri="{0D108BD9-81ED-4DB2-BD59-A6C34878D82A}">
                    <a16:rowId xmlns:a16="http://schemas.microsoft.com/office/drawing/2014/main" xmlns="" val="10005"/>
                  </a:ext>
                </a:extLst>
              </a:tr>
              <a:tr h="651359">
                <a:tc>
                  <a:txBody>
                    <a:bodyPr/>
                    <a:lstStyle/>
                    <a:p>
                      <a:pPr algn="ctr"/>
                      <a:r>
                        <a:rPr lang="en-US" altLang="zh-CN" dirty="0">
                          <a:latin typeface="Times New Roman" panose="02020603050405020304" pitchFamily="18" charset="0"/>
                          <a:ea typeface="楷体" panose="02010609060101010101" pitchFamily="49" charset="-122"/>
                          <a:cs typeface="Times New Roman" panose="02020603050405020304" pitchFamily="18" charset="0"/>
                        </a:rPr>
                        <a:t>2017</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txBody>
                  <a:tcPr/>
                </a:tc>
                <a:tc>
                  <a:txBody>
                    <a:bodyPr/>
                    <a:lstStyle/>
                    <a:p>
                      <a:pPr algn="ctr"/>
                      <a:r>
                        <a:rPr lang="en-US" altLang="zh-CN" dirty="0">
                          <a:latin typeface="Times New Roman" panose="02020603050405020304" pitchFamily="18" charset="0"/>
                          <a:ea typeface="楷体" panose="02010609060101010101" pitchFamily="49" charset="-122"/>
                          <a:cs typeface="Times New Roman" panose="02020603050405020304" pitchFamily="18" charset="0"/>
                        </a:rPr>
                        <a:t>JINST</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txBody>
                  <a:tcPr/>
                </a:tc>
                <a:tc>
                  <a:txBody>
                    <a:bodyPr/>
                    <a:lstStyle/>
                    <a:p>
                      <a:pPr algn="ctr"/>
                      <a:r>
                        <a:rPr lang="zh-CN" altLang="en-US" b="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第一作者</a:t>
                      </a:r>
                    </a:p>
                  </a:txBody>
                  <a:tcPr/>
                </a:tc>
                <a:tc>
                  <a:txBody>
                    <a:bodyPr/>
                    <a:lstStyle/>
                    <a:p>
                      <a:pPr algn="ctr"/>
                      <a:r>
                        <a:rPr lang="en-US" altLang="zh-CN" sz="1800" dirty="0">
                          <a:latin typeface="华文楷体" panose="02010600040101010101" pitchFamily="2" charset="-122"/>
                          <a:ea typeface="华文楷体" panose="02010600040101010101" pitchFamily="2" charset="-122"/>
                        </a:rPr>
                        <a:t>Using mineral oil to improve the performance of multi-crystal detectors for dark matter searching</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txBody>
                  <a:tcPr/>
                </a:tc>
                <a:extLst>
                  <a:ext uri="{0D108BD9-81ED-4DB2-BD59-A6C34878D82A}">
                    <a16:rowId xmlns:a16="http://schemas.microsoft.com/office/drawing/2014/main" xmlns="" val="10003"/>
                  </a:ext>
                </a:extLst>
              </a:tr>
              <a:tr h="651359">
                <a:tc>
                  <a:txBody>
                    <a:bodyPr/>
                    <a:lstStyle/>
                    <a:p>
                      <a:pPr algn="ctr"/>
                      <a:r>
                        <a:rPr lang="en-US" altLang="zh-CN" dirty="0">
                          <a:latin typeface="Times New Roman" panose="02020603050405020304" pitchFamily="18" charset="0"/>
                          <a:ea typeface="楷体" panose="02010609060101010101" pitchFamily="49" charset="-122"/>
                          <a:cs typeface="Times New Roman" panose="02020603050405020304" pitchFamily="18" charset="0"/>
                        </a:rPr>
                        <a:t>2016</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latin typeface="Times New Roman" panose="02020603050405020304" pitchFamily="18" charset="0"/>
                          <a:ea typeface="楷体" panose="02010609060101010101" pitchFamily="49" charset="-122"/>
                          <a:cs typeface="Times New Roman" panose="02020603050405020304" pitchFamily="18" charset="0"/>
                        </a:rPr>
                        <a:t>NIM A</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txBody>
                  <a:tcPr/>
                </a:tc>
                <a:tc>
                  <a:txBody>
                    <a:bodyPr/>
                    <a:lstStyle/>
                    <a:p>
                      <a:pPr algn="ctr"/>
                      <a:r>
                        <a:rPr lang="zh-CN" altLang="en-US" b="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第一作者</a:t>
                      </a:r>
                    </a:p>
                  </a:txBody>
                  <a:tcPr/>
                </a:tc>
                <a:tc>
                  <a:txBody>
                    <a:bodyPr/>
                    <a:lstStyle/>
                    <a:p>
                      <a:pPr algn="ctr"/>
                      <a:r>
                        <a:rPr lang="en-US" altLang="zh-CN" sz="1800" dirty="0">
                          <a:latin typeface="华文楷体" panose="02010600040101010101" pitchFamily="2" charset="-122"/>
                          <a:ea typeface="华文楷体" panose="02010600040101010101" pitchFamily="2" charset="-122"/>
                        </a:rPr>
                        <a:t>Neutron beam test of barium fluoride crystal for dark matter direct detection</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txBody>
                  <a:tcPr/>
                </a:tc>
                <a:extLst>
                  <a:ext uri="{0D108BD9-81ED-4DB2-BD59-A6C34878D82A}">
                    <a16:rowId xmlns:a16="http://schemas.microsoft.com/office/drawing/2014/main" xmlns="" val="3098391800"/>
                  </a:ext>
                </a:extLst>
              </a:tr>
              <a:tr h="651359">
                <a:tc>
                  <a:txBody>
                    <a:bodyPr/>
                    <a:lstStyle/>
                    <a:p>
                      <a:pPr algn="ctr"/>
                      <a:r>
                        <a:rPr lang="en-US" altLang="zh-CN" dirty="0">
                          <a:latin typeface="Times New Roman" panose="02020603050405020304" pitchFamily="18" charset="0"/>
                          <a:ea typeface="楷体" panose="02010609060101010101" pitchFamily="49" charset="-122"/>
                          <a:cs typeface="Times New Roman" panose="02020603050405020304" pitchFamily="18" charset="0"/>
                        </a:rPr>
                        <a:t>2016</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latin typeface="Times New Roman" panose="02020603050405020304" pitchFamily="18" charset="0"/>
                          <a:ea typeface="楷体" panose="02010609060101010101" pitchFamily="49" charset="-122"/>
                          <a:cs typeface="Times New Roman" panose="02020603050405020304" pitchFamily="18" charset="0"/>
                        </a:rPr>
                        <a:t>NIM A</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txBody>
                  <a:tcPr/>
                </a:tc>
                <a:tc>
                  <a:txBody>
                    <a:bodyPr/>
                    <a:lstStyle/>
                    <a:p>
                      <a:pPr algn="ctr"/>
                      <a:r>
                        <a:rPr lang="zh-CN" altLang="en-US" b="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第一作者</a:t>
                      </a:r>
                    </a:p>
                  </a:txBody>
                  <a:tcPr/>
                </a:tc>
                <a:tc>
                  <a:txBody>
                    <a:bodyPr/>
                    <a:lstStyle/>
                    <a:p>
                      <a:pPr algn="ctr"/>
                      <a:r>
                        <a:rPr lang="en-US" altLang="zh-CN" sz="1800" dirty="0">
                          <a:latin typeface="华文楷体" panose="02010600040101010101" pitchFamily="2" charset="-122"/>
                          <a:ea typeface="华文楷体" panose="02010600040101010101" pitchFamily="2" charset="-122"/>
                        </a:rPr>
                        <a:t>Neutron beam tests of </a:t>
                      </a:r>
                      <a:r>
                        <a:rPr lang="en-US" altLang="zh-CN" sz="1800" dirty="0" err="1">
                          <a:latin typeface="华文楷体" panose="02010600040101010101" pitchFamily="2" charset="-122"/>
                          <a:ea typeface="华文楷体" panose="02010600040101010101" pitchFamily="2" charset="-122"/>
                        </a:rPr>
                        <a:t>CsI</a:t>
                      </a:r>
                      <a:r>
                        <a:rPr lang="en-US" altLang="zh-CN" sz="1800" dirty="0">
                          <a:latin typeface="华文楷体" panose="02010600040101010101" pitchFamily="2" charset="-122"/>
                          <a:ea typeface="华文楷体" panose="02010600040101010101" pitchFamily="2" charset="-122"/>
                        </a:rPr>
                        <a:t>(Na) and CaF</a:t>
                      </a:r>
                      <a:r>
                        <a:rPr lang="en-US" altLang="zh-CN" sz="1800" baseline="-25000" dirty="0">
                          <a:latin typeface="华文楷体" panose="02010600040101010101" pitchFamily="2" charset="-122"/>
                          <a:ea typeface="华文楷体" panose="02010600040101010101" pitchFamily="2" charset="-122"/>
                        </a:rPr>
                        <a:t>2</a:t>
                      </a:r>
                      <a:r>
                        <a:rPr lang="en-US" altLang="zh-CN" sz="1800" dirty="0">
                          <a:latin typeface="华文楷体" panose="02010600040101010101" pitchFamily="2" charset="-122"/>
                          <a:ea typeface="华文楷体" panose="02010600040101010101" pitchFamily="2" charset="-122"/>
                        </a:rPr>
                        <a:t>(</a:t>
                      </a:r>
                      <a:r>
                        <a:rPr lang="en-US" altLang="zh-CN" sz="1800" dirty="0" err="1">
                          <a:latin typeface="华文楷体" panose="02010600040101010101" pitchFamily="2" charset="-122"/>
                          <a:ea typeface="华文楷体" panose="02010600040101010101" pitchFamily="2" charset="-122"/>
                        </a:rPr>
                        <a:t>Eu</a:t>
                      </a:r>
                      <a:r>
                        <a:rPr lang="en-US" altLang="zh-CN" sz="1800" dirty="0">
                          <a:latin typeface="华文楷体" panose="02010600040101010101" pitchFamily="2" charset="-122"/>
                          <a:ea typeface="华文楷体" panose="02010600040101010101" pitchFamily="2" charset="-122"/>
                        </a:rPr>
                        <a:t>) crystals for dark matter direct search</a:t>
                      </a:r>
                      <a:r>
                        <a:rPr lang="zh-CN" altLang="en-US" sz="1800" dirty="0">
                          <a:latin typeface="华文楷体" panose="02010600040101010101" pitchFamily="2" charset="-122"/>
                          <a:ea typeface="华文楷体" panose="02010600040101010101" pitchFamily="2" charset="-122"/>
                        </a:rPr>
                        <a:t>（</a:t>
                      </a:r>
                      <a:r>
                        <a:rPr lang="en-US" altLang="zh-CN" sz="1800" dirty="0">
                          <a:solidFill>
                            <a:srgbClr val="FF0000"/>
                          </a:solidFill>
                          <a:latin typeface="华文楷体" panose="02010600040101010101" pitchFamily="2" charset="-122"/>
                          <a:ea typeface="华文楷体" panose="02010600040101010101" pitchFamily="2" charset="-122"/>
                        </a:rPr>
                        <a:t>COHERENT</a:t>
                      </a:r>
                      <a:r>
                        <a:rPr lang="zh-CN" altLang="en-US" sz="1800" dirty="0">
                          <a:solidFill>
                            <a:srgbClr val="FF0000"/>
                          </a:solidFill>
                          <a:latin typeface="华文楷体" panose="02010600040101010101" pitchFamily="2" charset="-122"/>
                          <a:ea typeface="华文楷体" panose="02010600040101010101" pitchFamily="2" charset="-122"/>
                        </a:rPr>
                        <a:t>实验引用</a:t>
                      </a:r>
                      <a:r>
                        <a:rPr lang="zh-CN" altLang="en-US" sz="1800" dirty="0">
                          <a:latin typeface="华文楷体" panose="02010600040101010101" pitchFamily="2" charset="-122"/>
                          <a:ea typeface="华文楷体" panose="02010600040101010101" pitchFamily="2" charset="-122"/>
                        </a:rPr>
                        <a:t>）</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txBody>
                  <a:tcPr/>
                </a:tc>
                <a:extLst>
                  <a:ext uri="{0D108BD9-81ED-4DB2-BD59-A6C34878D82A}">
                    <a16:rowId xmlns:a16="http://schemas.microsoft.com/office/drawing/2014/main" xmlns="" val="10008"/>
                  </a:ext>
                </a:extLst>
              </a:tr>
            </a:tbl>
          </a:graphicData>
        </a:graphic>
      </p:graphicFrame>
      <p:sp>
        <p:nvSpPr>
          <p:cNvPr id="4" name="灯片编号占位符 3"/>
          <p:cNvSpPr>
            <a:spLocks noGrp="1"/>
          </p:cNvSpPr>
          <p:nvPr>
            <p:ph type="sldNum" sz="quarter" idx="12"/>
          </p:nvPr>
        </p:nvSpPr>
        <p:spPr/>
        <p:txBody>
          <a:bodyPr/>
          <a:lstStyle/>
          <a:p>
            <a:fld id="{9F8A8C21-8DD1-4256-A188-9043FD4DCEBD}" type="slidenum">
              <a:rPr lang="zh-CN" altLang="en-US" smtClean="0"/>
              <a:t>20</a:t>
            </a:fld>
            <a:endParaRPr lang="zh-CN" altLang="en-US"/>
          </a:p>
        </p:txBody>
      </p:sp>
    </p:spTree>
    <p:extLst>
      <p:ext uri="{BB962C8B-B14F-4D97-AF65-F5344CB8AC3E}">
        <p14:creationId xmlns:p14="http://schemas.microsoft.com/office/powerpoint/2010/main" val="363962376"/>
      </p:ext>
    </p:extLst>
  </p:cSld>
  <p:clrMapOvr>
    <a:masterClrMapping/>
  </p:clrMapOvr>
  <mc:AlternateContent xmlns:mc="http://schemas.openxmlformats.org/markup-compatibility/2006">
    <mc:Choice xmlns:p14="http://schemas.microsoft.com/office/powerpoint/2010/main" Requires="p14">
      <p:transition spd="slow" p14:dur="2000" advTm="8781"/>
    </mc:Choice>
    <mc:Fallback>
      <p:transition spd="slow" advTm="8781"/>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02238" y="31170"/>
            <a:ext cx="10998895" cy="830997"/>
          </a:xfrm>
          <a:prstGeom prst="rect">
            <a:avLst/>
          </a:prstGeom>
        </p:spPr>
        <p:txBody>
          <a:bodyPr wrap="square">
            <a:spAutoFit/>
          </a:bodyPr>
          <a:lstStyle/>
          <a:p>
            <a:pPr>
              <a:lnSpc>
                <a:spcPct val="150000"/>
              </a:lnSpc>
            </a:pPr>
            <a:r>
              <a:rPr lang="zh-CN" altLang="en-US" sz="3200" dirty="0">
                <a:latin typeface="华文楷体" panose="02010600040101010101" pitchFamily="2" charset="-122"/>
                <a:ea typeface="华文楷体" panose="02010600040101010101" pitchFamily="2" charset="-122"/>
              </a:rPr>
              <a:t>本年度主要成果</a:t>
            </a:r>
            <a:endParaRPr lang="en-US" altLang="zh-CN" sz="2400" dirty="0">
              <a:latin typeface="华文楷体" panose="02010600040101010101" pitchFamily="2" charset="-122"/>
              <a:ea typeface="华文楷体" panose="02010600040101010101" pitchFamily="2" charset="-122"/>
            </a:endParaRPr>
          </a:p>
        </p:txBody>
      </p:sp>
      <p:sp>
        <p:nvSpPr>
          <p:cNvPr id="2" name="灯片编号占位符 1"/>
          <p:cNvSpPr>
            <a:spLocks noGrp="1"/>
          </p:cNvSpPr>
          <p:nvPr>
            <p:ph type="sldNum" sz="quarter" idx="12"/>
          </p:nvPr>
        </p:nvSpPr>
        <p:spPr/>
        <p:txBody>
          <a:bodyPr/>
          <a:lstStyle/>
          <a:p>
            <a:fld id="{9F8A8C21-8DD1-4256-A188-9043FD4DCEBD}" type="slidenum">
              <a:rPr lang="zh-CN" altLang="en-US" smtClean="0"/>
              <a:t>21</a:t>
            </a:fld>
            <a:endParaRPr lang="zh-CN" altLang="en-US"/>
          </a:p>
        </p:txBody>
      </p:sp>
      <p:grpSp>
        <p:nvGrpSpPr>
          <p:cNvPr id="6" name="组合 5"/>
          <p:cNvGrpSpPr/>
          <p:nvPr/>
        </p:nvGrpSpPr>
        <p:grpSpPr>
          <a:xfrm>
            <a:off x="675594" y="862167"/>
            <a:ext cx="11374801" cy="5924699"/>
            <a:chOff x="675594" y="933287"/>
            <a:chExt cx="11374801" cy="5924699"/>
          </a:xfrm>
        </p:grpSpPr>
        <p:sp>
          <p:nvSpPr>
            <p:cNvPr id="4" name="矩形 3"/>
            <p:cNvSpPr/>
            <p:nvPr/>
          </p:nvSpPr>
          <p:spPr>
            <a:xfrm>
              <a:off x="675594" y="933287"/>
              <a:ext cx="11374801" cy="5924699"/>
            </a:xfrm>
            <a:prstGeom prst="rect">
              <a:avLst/>
            </a:prstGeom>
          </p:spPr>
          <p:txBody>
            <a:bodyPr wrap="square">
              <a:spAutoFit/>
            </a:bodyPr>
            <a:lstStyle/>
            <a:p>
              <a:pPr marL="457200" indent="-457200">
                <a:lnSpc>
                  <a:spcPct val="130000"/>
                </a:lnSpc>
                <a:buFont typeface="+mj-lt"/>
                <a:buAutoNum type="arabicPeriod"/>
              </a:pPr>
              <a:r>
                <a:rPr lang="zh-CN" altLang="en-US" sz="2400" dirty="0">
                  <a:latin typeface="华文楷体" panose="02010600040101010101" pitchFamily="2" charset="-122"/>
                  <a:ea typeface="华文楷体" panose="02010600040101010101" pitchFamily="2" charset="-122"/>
                  <a:cs typeface="Times New Roman" panose="02020603050405020304" pitchFamily="18" charset="0"/>
                </a:rPr>
                <a:t>基金（</a:t>
              </a:r>
              <a:r>
                <a:rPr lang="zh-CN" altLang="en-US" sz="20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两项重点项目</a:t>
              </a:r>
              <a:r>
                <a:rPr lang="zh-CN" altLang="en-US" sz="2000" dirty="0">
                  <a:latin typeface="华文楷体" panose="02010600040101010101" pitchFamily="2" charset="-122"/>
                  <a:ea typeface="华文楷体" panose="02010600040101010101" pitchFamily="2" charset="-122"/>
                  <a:cs typeface="Times New Roman" panose="02020603050405020304" pitchFamily="18" charset="0"/>
                </a:rPr>
                <a:t>均为杨长根老师为项目负责人，本人</a:t>
              </a:r>
              <a:r>
                <a:rPr lang="zh-CN" altLang="en-US" sz="20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负责具体实施</a:t>
              </a:r>
              <a:r>
                <a:rPr lang="zh-CN" altLang="en-US" sz="2400" dirty="0">
                  <a:latin typeface="华文楷体" panose="02010600040101010101" pitchFamily="2" charset="-122"/>
                  <a:ea typeface="华文楷体" panose="02010600040101010101" pitchFamily="2" charset="-122"/>
                  <a:cs typeface="Times New Roman" panose="02020603050405020304" pitchFamily="18" charset="0"/>
                </a:rPr>
                <a:t>）</a:t>
              </a:r>
              <a:endParaRPr lang="en-US" altLang="zh-CN" sz="2400" dirty="0">
                <a:latin typeface="华文楷体" panose="02010600040101010101" pitchFamily="2" charset="-122"/>
                <a:ea typeface="华文楷体" panose="02010600040101010101" pitchFamily="2" charset="-122"/>
                <a:cs typeface="Times New Roman" panose="02020603050405020304" pitchFamily="18" charset="0"/>
              </a:endParaRPr>
            </a:p>
            <a:p>
              <a:pPr marL="914400" lvl="1" indent="-457200">
                <a:lnSpc>
                  <a:spcPct val="140000"/>
                </a:lnSpc>
                <a:buFont typeface="Arial" panose="020B0604020202020204" pitchFamily="34" charset="0"/>
                <a:buChar char="•"/>
              </a:pPr>
              <a:r>
                <a:rPr lang="zh-CN" altLang="en-US" dirty="0">
                  <a:latin typeface="华文楷体" panose="02010600040101010101" pitchFamily="2" charset="-122"/>
                  <a:ea typeface="华文楷体" panose="02010600040101010101" pitchFamily="2" charset="-122"/>
                  <a:cs typeface="Times New Roman" panose="02020603050405020304" pitchFamily="18" charset="0"/>
                </a:rPr>
                <a:t>高灵敏氡析出率测量装置研究，北京市面上基金，</a:t>
              </a:r>
              <a:r>
                <a:rPr lang="en-US" altLang="zh-CN" dirty="0">
                  <a:latin typeface="华文楷体" panose="02010600040101010101" pitchFamily="2" charset="-122"/>
                  <a:ea typeface="华文楷体" panose="02010600040101010101" pitchFamily="2" charset="-122"/>
                  <a:cs typeface="Times New Roman" panose="02020603050405020304" pitchFamily="18" charset="0"/>
                </a:rPr>
                <a:t>20</a:t>
              </a:r>
              <a:r>
                <a:rPr lang="zh-CN" altLang="en-US" dirty="0">
                  <a:latin typeface="华文楷体" panose="02010600040101010101" pitchFamily="2" charset="-122"/>
                  <a:ea typeface="华文楷体" panose="02010600040101010101" pitchFamily="2" charset="-122"/>
                  <a:cs typeface="Times New Roman" panose="02020603050405020304" pitchFamily="18" charset="0"/>
                </a:rPr>
                <a:t>万，</a:t>
              </a:r>
              <a:r>
                <a:rPr lang="en-US" altLang="zh-CN" dirty="0">
                  <a:latin typeface="华文楷体" panose="02010600040101010101" pitchFamily="2" charset="-122"/>
                  <a:ea typeface="华文楷体" panose="02010600040101010101" pitchFamily="2" charset="-122"/>
                  <a:cs typeface="Times New Roman" panose="02020603050405020304" pitchFamily="18" charset="0"/>
                </a:rPr>
                <a:t>2020~2021</a:t>
              </a:r>
              <a:r>
                <a:rPr lang="zh-CN" altLang="en-US" dirty="0">
                  <a:latin typeface="华文楷体" panose="02010600040101010101" pitchFamily="2" charset="-122"/>
                  <a:ea typeface="华文楷体" panose="02010600040101010101" pitchFamily="2" charset="-122"/>
                  <a:cs typeface="Times New Roman" panose="02020603050405020304" pitchFamily="18" charset="0"/>
                </a:rPr>
                <a:t>，</a:t>
              </a:r>
              <a:r>
                <a:rPr lang="zh-CN" altLang="en-US"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主持</a:t>
              </a:r>
              <a:r>
                <a:rPr lang="zh-CN" altLang="en-US" dirty="0">
                  <a:latin typeface="华文楷体" panose="02010600040101010101" pitchFamily="2" charset="-122"/>
                  <a:ea typeface="华文楷体" panose="02010600040101010101" pitchFamily="2" charset="-122"/>
                  <a:cs typeface="Times New Roman" panose="02020603050405020304" pitchFamily="18" charset="0"/>
                </a:rPr>
                <a:t>；</a:t>
              </a:r>
              <a:endParaRPr lang="en-US" altLang="zh-CN" dirty="0">
                <a:latin typeface="华文楷体" panose="02010600040101010101" pitchFamily="2" charset="-122"/>
                <a:ea typeface="华文楷体" panose="02010600040101010101" pitchFamily="2" charset="-122"/>
                <a:cs typeface="Times New Roman" panose="02020603050405020304" pitchFamily="18" charset="0"/>
              </a:endParaRPr>
            </a:p>
            <a:p>
              <a:pPr marL="914400" lvl="1" indent="-457200">
                <a:lnSpc>
                  <a:spcPct val="140000"/>
                </a:lnSpc>
                <a:buFont typeface="Arial" panose="020B0604020202020204" pitchFamily="34" charset="0"/>
                <a:buChar char="•"/>
              </a:pPr>
              <a:r>
                <a:rPr lang="en-US" altLang="zh-CN" dirty="0">
                  <a:latin typeface="华文楷体" panose="02010600040101010101" pitchFamily="2" charset="-122"/>
                  <a:ea typeface="华文楷体" panose="02010600040101010101" pitchFamily="2" charset="-122"/>
                  <a:cs typeface="Times New Roman" panose="02020603050405020304" pitchFamily="18" charset="0"/>
                </a:rPr>
                <a:t>DS-20k</a:t>
              </a:r>
              <a:r>
                <a:rPr lang="zh-CN" altLang="en-US" dirty="0">
                  <a:latin typeface="华文楷体" panose="02010600040101010101" pitchFamily="2" charset="-122"/>
                  <a:ea typeface="华文楷体" panose="02010600040101010101" pitchFamily="2" charset="-122"/>
                  <a:cs typeface="Times New Roman" panose="02020603050405020304" pitchFamily="18" charset="0"/>
                </a:rPr>
                <a:t>反符合探测器研制，基金委重点国际合作项目，</a:t>
              </a:r>
              <a:r>
                <a:rPr lang="en-US" altLang="zh-CN" dirty="0">
                  <a:latin typeface="华文楷体" panose="02010600040101010101" pitchFamily="2" charset="-122"/>
                  <a:ea typeface="华文楷体" panose="02010600040101010101" pitchFamily="2" charset="-122"/>
                  <a:cs typeface="Times New Roman" panose="02020603050405020304" pitchFamily="18" charset="0"/>
                </a:rPr>
                <a:t>210</a:t>
              </a:r>
              <a:r>
                <a:rPr lang="zh-CN" altLang="en-US" dirty="0">
                  <a:latin typeface="华文楷体" panose="02010600040101010101" pitchFamily="2" charset="-122"/>
                  <a:ea typeface="华文楷体" panose="02010600040101010101" pitchFamily="2" charset="-122"/>
                  <a:cs typeface="Times New Roman" panose="02020603050405020304" pitchFamily="18" charset="0"/>
                </a:rPr>
                <a:t>万，</a:t>
              </a:r>
              <a:r>
                <a:rPr lang="en-US" altLang="zh-CN" dirty="0">
                  <a:latin typeface="华文楷体" panose="02010600040101010101" pitchFamily="2" charset="-122"/>
                  <a:ea typeface="华文楷体" panose="02010600040101010101" pitchFamily="2" charset="-122"/>
                  <a:cs typeface="Times New Roman" panose="02020603050405020304" pitchFamily="18" charset="0"/>
                </a:rPr>
                <a:t>2021~2025</a:t>
              </a:r>
              <a:r>
                <a:rPr lang="zh-CN" altLang="en-US" dirty="0" smtClean="0">
                  <a:latin typeface="华文楷体" panose="02010600040101010101" pitchFamily="2" charset="-122"/>
                  <a:ea typeface="华文楷体" panose="02010600040101010101" pitchFamily="2" charset="-122"/>
                  <a:cs typeface="Times New Roman" panose="02020603050405020304" pitchFamily="18" charset="0"/>
                </a:rPr>
                <a:t>，</a:t>
              </a:r>
              <a:r>
                <a:rPr lang="zh-CN" altLang="en-US" b="1" dirty="0" smtClean="0">
                  <a:solidFill>
                    <a:srgbClr val="0000FF"/>
                  </a:solidFill>
                  <a:latin typeface="华文楷体" panose="02010600040101010101" pitchFamily="2" charset="-122"/>
                  <a:ea typeface="华文楷体" panose="02010600040101010101" pitchFamily="2" charset="-122"/>
                  <a:cs typeface="Times New Roman" panose="02020603050405020304" pitchFamily="18" charset="0"/>
                </a:rPr>
                <a:t>主要参与</a:t>
              </a:r>
              <a:r>
                <a:rPr lang="zh-CN" altLang="en-US" b="1" dirty="0">
                  <a:solidFill>
                    <a:srgbClr val="0000FF"/>
                  </a:solidFill>
                  <a:latin typeface="华文楷体" panose="02010600040101010101" pitchFamily="2" charset="-122"/>
                  <a:ea typeface="华文楷体" panose="02010600040101010101" pitchFamily="2" charset="-122"/>
                  <a:cs typeface="Times New Roman" panose="02020603050405020304" pitchFamily="18" charset="0"/>
                </a:rPr>
                <a:t>；</a:t>
              </a:r>
              <a:endParaRPr lang="en-US" altLang="zh-CN" b="1" dirty="0">
                <a:solidFill>
                  <a:srgbClr val="0000FF"/>
                </a:solidFill>
                <a:latin typeface="华文楷体" panose="02010600040101010101" pitchFamily="2" charset="-122"/>
                <a:ea typeface="华文楷体" panose="02010600040101010101" pitchFamily="2" charset="-122"/>
                <a:cs typeface="Times New Roman" panose="02020603050405020304" pitchFamily="18" charset="0"/>
              </a:endParaRPr>
            </a:p>
            <a:p>
              <a:pPr marL="914400" lvl="1" indent="-457200">
                <a:lnSpc>
                  <a:spcPct val="140000"/>
                </a:lnSpc>
                <a:buFont typeface="Arial" panose="020B0604020202020204" pitchFamily="34" charset="0"/>
                <a:buChar char="•"/>
              </a:pPr>
              <a:r>
                <a:rPr lang="zh-CN" altLang="en-US" dirty="0">
                  <a:latin typeface="华文楷体" panose="02010600040101010101" pitchFamily="2" charset="-122"/>
                  <a:ea typeface="华文楷体" panose="02010600040101010101" pitchFamily="2" charset="-122"/>
                  <a:cs typeface="Times New Roman" panose="02020603050405020304" pitchFamily="18" charset="0"/>
                </a:rPr>
                <a:t>高灵敏氡浓度探测器研制，高能所创新基金，</a:t>
              </a:r>
              <a:r>
                <a:rPr lang="en-US" altLang="zh-CN" dirty="0">
                  <a:latin typeface="华文楷体" panose="02010600040101010101" pitchFamily="2" charset="-122"/>
                  <a:ea typeface="华文楷体" panose="02010600040101010101" pitchFamily="2" charset="-122"/>
                  <a:cs typeface="Times New Roman" panose="02020603050405020304" pitchFamily="18" charset="0"/>
                </a:rPr>
                <a:t>40</a:t>
              </a:r>
              <a:r>
                <a:rPr lang="zh-CN" altLang="en-US" dirty="0">
                  <a:latin typeface="华文楷体" panose="02010600040101010101" pitchFamily="2" charset="-122"/>
                  <a:ea typeface="华文楷体" panose="02010600040101010101" pitchFamily="2" charset="-122"/>
                  <a:cs typeface="Times New Roman" panose="02020603050405020304" pitchFamily="18" charset="0"/>
                </a:rPr>
                <a:t>万，</a:t>
              </a:r>
              <a:r>
                <a:rPr lang="en-US" altLang="zh-CN" dirty="0">
                  <a:latin typeface="华文楷体" panose="02010600040101010101" pitchFamily="2" charset="-122"/>
                  <a:ea typeface="华文楷体" panose="02010600040101010101" pitchFamily="2" charset="-122"/>
                  <a:cs typeface="Times New Roman" panose="02020603050405020304" pitchFamily="18" charset="0"/>
                </a:rPr>
                <a:t>2019~2022</a:t>
              </a:r>
              <a:r>
                <a:rPr lang="zh-CN" altLang="en-US" dirty="0">
                  <a:latin typeface="华文楷体" panose="02010600040101010101" pitchFamily="2" charset="-122"/>
                  <a:ea typeface="华文楷体" panose="02010600040101010101" pitchFamily="2" charset="-122"/>
                  <a:cs typeface="Times New Roman" panose="02020603050405020304" pitchFamily="18" charset="0"/>
                </a:rPr>
                <a:t>，</a:t>
              </a:r>
              <a:r>
                <a:rPr lang="zh-CN" altLang="en-US"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主持</a:t>
              </a:r>
              <a:r>
                <a:rPr lang="zh-CN" altLang="en-US" dirty="0">
                  <a:latin typeface="华文楷体" panose="02010600040101010101" pitchFamily="2" charset="-122"/>
                  <a:ea typeface="华文楷体" panose="02010600040101010101" pitchFamily="2" charset="-122"/>
                  <a:cs typeface="Times New Roman" panose="02020603050405020304" pitchFamily="18" charset="0"/>
                </a:rPr>
                <a:t>；</a:t>
              </a:r>
              <a:endParaRPr lang="en-US" altLang="zh-CN" dirty="0">
                <a:latin typeface="华文楷体" panose="02010600040101010101" pitchFamily="2" charset="-122"/>
                <a:ea typeface="华文楷体" panose="02010600040101010101" pitchFamily="2" charset="-122"/>
                <a:cs typeface="Times New Roman" panose="02020603050405020304" pitchFamily="18" charset="0"/>
              </a:endParaRPr>
            </a:p>
            <a:p>
              <a:pPr marL="914400" lvl="1" indent="-457200">
                <a:lnSpc>
                  <a:spcPct val="140000"/>
                </a:lnSpc>
                <a:buFont typeface="Arial" panose="020B0604020202020204" pitchFamily="34" charset="0"/>
                <a:buChar char="•"/>
              </a:pPr>
              <a:r>
                <a:rPr lang="en-US" altLang="zh-CN" dirty="0">
                  <a:latin typeface="华文楷体" panose="02010600040101010101" pitchFamily="2" charset="-122"/>
                  <a:ea typeface="华文楷体" panose="02010600040101010101" pitchFamily="2" charset="-122"/>
                  <a:cs typeface="Times New Roman" panose="02020603050405020304" pitchFamily="18" charset="0"/>
                </a:rPr>
                <a:t>10 </a:t>
              </a:r>
              <a:r>
                <a:rPr lang="en-US" altLang="zh-CN" dirty="0" err="1">
                  <a:latin typeface="华文楷体" panose="02010600040101010101" pitchFamily="2" charset="-122"/>
                  <a:ea typeface="华文楷体" panose="02010600040101010101" pitchFamily="2" charset="-122"/>
                  <a:cs typeface="Times New Roman" panose="02020603050405020304" pitchFamily="18" charset="0"/>
                </a:rPr>
                <a:t>μBq</a:t>
              </a:r>
              <a:r>
                <a:rPr lang="en-US" altLang="zh-CN" dirty="0">
                  <a:latin typeface="华文楷体" panose="02010600040101010101" pitchFamily="2" charset="-122"/>
                  <a:ea typeface="华文楷体" panose="02010600040101010101" pitchFamily="2" charset="-122"/>
                  <a:cs typeface="Times New Roman" panose="02020603050405020304" pitchFamily="18" charset="0"/>
                </a:rPr>
                <a:t>/m</a:t>
              </a:r>
              <a:r>
                <a:rPr lang="en-US" altLang="zh-CN" baseline="30000" dirty="0">
                  <a:latin typeface="华文楷体" panose="02010600040101010101" pitchFamily="2" charset="-122"/>
                  <a:ea typeface="华文楷体" panose="02010600040101010101" pitchFamily="2" charset="-122"/>
                  <a:cs typeface="Times New Roman" panose="02020603050405020304" pitchFamily="18" charset="0"/>
                </a:rPr>
                <a:t>3</a:t>
              </a:r>
              <a:r>
                <a:rPr lang="zh-CN" altLang="en-US" dirty="0">
                  <a:latin typeface="华文楷体" panose="02010600040101010101" pitchFamily="2" charset="-122"/>
                  <a:ea typeface="华文楷体" panose="02010600040101010101" pitchFamily="2" charset="-122"/>
                  <a:cs typeface="Times New Roman" panose="02020603050405020304" pitchFamily="18" charset="0"/>
                </a:rPr>
                <a:t>量级氡</a:t>
              </a:r>
              <a:r>
                <a:rPr lang="zh-CN" altLang="en-US" dirty="0" smtClean="0">
                  <a:latin typeface="华文楷体" panose="02010600040101010101" pitchFamily="2" charset="-122"/>
                  <a:ea typeface="华文楷体" panose="02010600040101010101" pitchFamily="2" charset="-122"/>
                  <a:cs typeface="Times New Roman" panose="02020603050405020304" pitchFamily="18" charset="0"/>
                </a:rPr>
                <a:t>浓度及</a:t>
              </a:r>
              <a:r>
                <a:rPr lang="zh-CN" altLang="en-US" dirty="0">
                  <a:latin typeface="华文楷体" panose="02010600040101010101" pitchFamily="2" charset="-122"/>
                  <a:ea typeface="华文楷体" panose="02010600040101010101" pitchFamily="2" charset="-122"/>
                  <a:cs typeface="Times New Roman" panose="02020603050405020304" pitchFamily="18" charset="0"/>
                </a:rPr>
                <a:t>低温活性炭除氡装置研究</a:t>
              </a:r>
              <a:r>
                <a:rPr lang="zh-CN" altLang="en-US" dirty="0" smtClean="0">
                  <a:latin typeface="华文楷体" panose="02010600040101010101" pitchFamily="2" charset="-122"/>
                  <a:ea typeface="华文楷体" panose="02010600040101010101" pitchFamily="2" charset="-122"/>
                  <a:cs typeface="Times New Roman" panose="02020603050405020304" pitchFamily="18" charset="0"/>
                </a:rPr>
                <a:t>，基金委</a:t>
              </a:r>
              <a:r>
                <a:rPr lang="en-US" altLang="zh-CN" dirty="0" smtClean="0">
                  <a:latin typeface="华文楷体" panose="02010600040101010101" pitchFamily="2" charset="-122"/>
                  <a:ea typeface="华文楷体" panose="02010600040101010101" pitchFamily="2" charset="-122"/>
                  <a:cs typeface="Times New Roman" panose="02020603050405020304" pitchFamily="18" charset="0"/>
                </a:rPr>
                <a:t>-</a:t>
              </a:r>
              <a:r>
                <a:rPr lang="zh-CN" altLang="en-US" dirty="0" smtClean="0">
                  <a:latin typeface="华文楷体" panose="02010600040101010101" pitchFamily="2" charset="-122"/>
                  <a:ea typeface="华文楷体" panose="02010600040101010101" pitchFamily="2" charset="-122"/>
                  <a:cs typeface="Times New Roman" panose="02020603050405020304" pitchFamily="18" charset="0"/>
                </a:rPr>
                <a:t>雅砻江重点，</a:t>
              </a:r>
              <a:r>
                <a:rPr lang="en-US" altLang="zh-CN" dirty="0" smtClean="0">
                  <a:latin typeface="华文楷体" panose="02010600040101010101" pitchFamily="2" charset="-122"/>
                  <a:ea typeface="华文楷体" panose="02010600040101010101" pitchFamily="2" charset="-122"/>
                  <a:cs typeface="Times New Roman" panose="02020603050405020304" pitchFamily="18" charset="0"/>
                </a:rPr>
                <a:t>292</a:t>
              </a:r>
              <a:r>
                <a:rPr lang="zh-CN" altLang="en-US" dirty="0">
                  <a:latin typeface="华文楷体" panose="02010600040101010101" pitchFamily="2" charset="-122"/>
                  <a:ea typeface="华文楷体" panose="02010600040101010101" pitchFamily="2" charset="-122"/>
                  <a:cs typeface="Times New Roman" panose="02020603050405020304" pitchFamily="18" charset="0"/>
                </a:rPr>
                <a:t>万，</a:t>
              </a:r>
              <a:r>
                <a:rPr lang="en-US" altLang="zh-CN" dirty="0">
                  <a:latin typeface="华文楷体" panose="02010600040101010101" pitchFamily="2" charset="-122"/>
                  <a:ea typeface="华文楷体" panose="02010600040101010101" pitchFamily="2" charset="-122"/>
                  <a:cs typeface="Times New Roman" panose="02020603050405020304" pitchFamily="18" charset="0"/>
                </a:rPr>
                <a:t>2019~2023</a:t>
              </a:r>
              <a:r>
                <a:rPr lang="zh-CN" altLang="en-US" dirty="0" smtClean="0">
                  <a:latin typeface="华文楷体" panose="02010600040101010101" pitchFamily="2" charset="-122"/>
                  <a:ea typeface="华文楷体" panose="02010600040101010101" pitchFamily="2" charset="-122"/>
                  <a:cs typeface="Times New Roman" panose="02020603050405020304" pitchFamily="18" charset="0"/>
                </a:rPr>
                <a:t>，</a:t>
              </a:r>
              <a:r>
                <a:rPr lang="zh-CN" altLang="en-US" b="1" dirty="0" smtClean="0">
                  <a:solidFill>
                    <a:srgbClr val="0000FF"/>
                  </a:solidFill>
                  <a:latin typeface="华文楷体" panose="02010600040101010101" pitchFamily="2" charset="-122"/>
                  <a:ea typeface="华文楷体" panose="02010600040101010101" pitchFamily="2" charset="-122"/>
                  <a:cs typeface="Times New Roman" panose="02020603050405020304" pitchFamily="18" charset="0"/>
                </a:rPr>
                <a:t>主要参与</a:t>
              </a:r>
              <a:r>
                <a:rPr lang="zh-CN" altLang="en-US" b="1" dirty="0">
                  <a:solidFill>
                    <a:srgbClr val="0000FF"/>
                  </a:solidFill>
                  <a:latin typeface="华文楷体" panose="02010600040101010101" pitchFamily="2" charset="-122"/>
                  <a:ea typeface="华文楷体" panose="02010600040101010101" pitchFamily="2" charset="-122"/>
                  <a:cs typeface="Times New Roman" panose="02020603050405020304" pitchFamily="18" charset="0"/>
                </a:rPr>
                <a:t>；</a:t>
              </a:r>
              <a:endParaRPr lang="en-US" altLang="zh-CN" b="1" dirty="0">
                <a:solidFill>
                  <a:srgbClr val="0000FF"/>
                </a:solidFill>
                <a:latin typeface="华文楷体" panose="02010600040101010101" pitchFamily="2" charset="-122"/>
                <a:ea typeface="华文楷体" panose="02010600040101010101" pitchFamily="2" charset="-122"/>
                <a:cs typeface="Times New Roman" panose="02020603050405020304" pitchFamily="18" charset="0"/>
              </a:endParaRPr>
            </a:p>
            <a:p>
              <a:pPr marL="457200" indent="-457200">
                <a:lnSpc>
                  <a:spcPct val="130000"/>
                </a:lnSpc>
                <a:buFont typeface="+mj-lt"/>
                <a:buAutoNum type="arabicPeriod"/>
              </a:pPr>
              <a:r>
                <a:rPr lang="zh-CN" altLang="en-US" sz="2000" dirty="0" smtClean="0">
                  <a:latin typeface="华文楷体" panose="02010600040101010101" pitchFamily="2" charset="-122"/>
                  <a:ea typeface="华文楷体" panose="02010600040101010101" pitchFamily="2" charset="-122"/>
                  <a:cs typeface="Times New Roman" panose="02020603050405020304" pitchFamily="18" charset="0"/>
                </a:rPr>
                <a:t>评审文章：</a:t>
              </a:r>
              <a:endParaRPr lang="en-US" altLang="zh-CN" sz="2000" dirty="0" smtClean="0">
                <a:latin typeface="华文楷体" panose="02010600040101010101" pitchFamily="2" charset="-122"/>
                <a:ea typeface="华文楷体" panose="02010600040101010101" pitchFamily="2" charset="-122"/>
                <a:cs typeface="Times New Roman" panose="02020603050405020304" pitchFamily="18" charset="0"/>
              </a:endParaRPr>
            </a:p>
            <a:p>
              <a:pPr marL="914400" lvl="1" indent="-457200">
                <a:lnSpc>
                  <a:spcPct val="130000"/>
                </a:lnSpc>
                <a:buFont typeface="Arial" panose="020B0604020202020204" pitchFamily="34" charset="0"/>
                <a:buChar char="•"/>
              </a:pPr>
              <a:r>
                <a:rPr lang="en-US" altLang="zh-CN" dirty="0" smtClean="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NIM A </a:t>
              </a:r>
              <a:r>
                <a:rPr lang="zh-CN" altLang="en-US" dirty="0" smtClean="0">
                  <a:latin typeface="华文楷体" panose="02010600040101010101" pitchFamily="2" charset="-122"/>
                  <a:ea typeface="华文楷体" panose="02010600040101010101" pitchFamily="2" charset="-122"/>
                  <a:cs typeface="Times New Roman" panose="02020603050405020304" pitchFamily="18" charset="0"/>
                </a:rPr>
                <a:t>氡测量文章</a:t>
              </a:r>
              <a:r>
                <a:rPr lang="zh-CN" altLang="en-US" dirty="0" smtClean="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一篇</a:t>
              </a:r>
              <a:r>
                <a:rPr lang="zh-CN" altLang="en-US" dirty="0" smtClean="0">
                  <a:latin typeface="华文楷体" panose="02010600040101010101" pitchFamily="2" charset="-122"/>
                  <a:ea typeface="华文楷体" panose="02010600040101010101" pitchFamily="2" charset="-122"/>
                  <a:cs typeface="Times New Roman" panose="02020603050405020304" pitchFamily="18" charset="0"/>
                </a:rPr>
                <a:t>；</a:t>
              </a:r>
              <a:endParaRPr lang="en-US" altLang="zh-CN" dirty="0" smtClean="0">
                <a:latin typeface="华文楷体" panose="02010600040101010101" pitchFamily="2" charset="-122"/>
                <a:ea typeface="华文楷体" panose="02010600040101010101" pitchFamily="2" charset="-122"/>
                <a:cs typeface="Times New Roman" panose="02020603050405020304" pitchFamily="18" charset="0"/>
              </a:endParaRPr>
            </a:p>
            <a:p>
              <a:pPr marL="457200" indent="-457200">
                <a:lnSpc>
                  <a:spcPct val="130000"/>
                </a:lnSpc>
                <a:buFont typeface="+mj-lt"/>
                <a:buAutoNum type="arabicPeriod"/>
              </a:pPr>
              <a:r>
                <a:rPr lang="zh-CN" altLang="en-US" sz="2000" dirty="0" smtClean="0">
                  <a:latin typeface="华文楷体" panose="02010600040101010101" pitchFamily="2" charset="-122"/>
                  <a:ea typeface="华文楷体" panose="02010600040101010101" pitchFamily="2" charset="-122"/>
                  <a:cs typeface="Times New Roman" panose="02020603050405020304" pitchFamily="18" charset="0"/>
                </a:rPr>
                <a:t>申请专利两项（</a:t>
              </a:r>
              <a:r>
                <a:rPr lang="zh-CN" altLang="en-US" sz="2000" dirty="0">
                  <a:latin typeface="华文楷体" panose="02010600040101010101" pitchFamily="2" charset="-122"/>
                  <a:ea typeface="华文楷体" panose="02010600040101010101" pitchFamily="2" charset="-122"/>
                  <a:cs typeface="Times New Roman" panose="02020603050405020304" pitchFamily="18" charset="0"/>
                </a:rPr>
                <a:t>已授权一项，审查中一项）</a:t>
              </a:r>
              <a:endParaRPr lang="en-US" altLang="zh-CN" sz="2000" dirty="0">
                <a:latin typeface="华文楷体" panose="02010600040101010101" pitchFamily="2" charset="-122"/>
                <a:ea typeface="华文楷体" panose="02010600040101010101" pitchFamily="2" charset="-122"/>
                <a:cs typeface="Times New Roman" panose="02020603050405020304" pitchFamily="18" charset="0"/>
              </a:endParaRPr>
            </a:p>
            <a:p>
              <a:pPr marL="914400" lvl="1" indent="-457200">
                <a:lnSpc>
                  <a:spcPct val="130000"/>
                </a:lnSpc>
                <a:buFont typeface="Arial" panose="020B0604020202020204" pitchFamily="34" charset="0"/>
                <a:buChar char="•"/>
              </a:pPr>
              <a:r>
                <a:rPr lang="en-US" altLang="zh-CN" dirty="0">
                  <a:latin typeface="华文楷体" panose="02010600040101010101" pitchFamily="2" charset="-122"/>
                  <a:ea typeface="华文楷体" panose="02010600040101010101" pitchFamily="2" charset="-122"/>
                  <a:cs typeface="Times New Roman" panose="02020603050405020304" pitchFamily="18" charset="0"/>
                </a:rPr>
                <a:t>201911055295.1</a:t>
              </a:r>
              <a:r>
                <a:rPr lang="zh-CN" altLang="en-US" dirty="0">
                  <a:latin typeface="华文楷体" panose="02010600040101010101" pitchFamily="2" charset="-122"/>
                  <a:ea typeface="华文楷体" panose="02010600040101010101" pitchFamily="2" charset="-122"/>
                  <a:cs typeface="Times New Roman" panose="02020603050405020304" pitchFamily="18" charset="0"/>
                </a:rPr>
                <a:t>，杨长根，郭聪（项目联系人），关梦云，国家发明专利；</a:t>
              </a:r>
              <a:endParaRPr lang="en-US" altLang="zh-CN" dirty="0">
                <a:latin typeface="华文楷体" panose="02010600040101010101" pitchFamily="2" charset="-122"/>
                <a:ea typeface="华文楷体" panose="02010600040101010101" pitchFamily="2" charset="-122"/>
                <a:cs typeface="Times New Roman" panose="02020603050405020304" pitchFamily="18" charset="0"/>
              </a:endParaRPr>
            </a:p>
            <a:p>
              <a:pPr marL="457200" indent="-457200">
                <a:lnSpc>
                  <a:spcPct val="130000"/>
                </a:lnSpc>
                <a:buFont typeface="+mj-lt"/>
                <a:buAutoNum type="arabicPeriod"/>
              </a:pPr>
              <a:r>
                <a:rPr lang="zh-CN" altLang="en-US" sz="2000" dirty="0">
                  <a:latin typeface="华文楷体" panose="02010600040101010101" pitchFamily="2" charset="-122"/>
                  <a:ea typeface="华文楷体" panose="02010600040101010101" pitchFamily="2" charset="-122"/>
                  <a:cs typeface="Times New Roman" panose="02020603050405020304" pitchFamily="18" charset="0"/>
                </a:rPr>
                <a:t>国际会议</a:t>
              </a:r>
              <a:endParaRPr lang="en-US" altLang="zh-CN" sz="2000" dirty="0">
                <a:latin typeface="华文楷体" panose="02010600040101010101" pitchFamily="2" charset="-122"/>
                <a:ea typeface="华文楷体" panose="02010600040101010101" pitchFamily="2" charset="-122"/>
                <a:cs typeface="Times New Roman" panose="02020603050405020304" pitchFamily="18" charset="0"/>
              </a:endParaRPr>
            </a:p>
            <a:p>
              <a:pPr marL="914400" lvl="1" indent="-457200">
                <a:lnSpc>
                  <a:spcPct val="130000"/>
                </a:lnSpc>
                <a:buFont typeface="Arial" panose="020B0604020202020204" pitchFamily="34" charset="0"/>
                <a:buChar char="•"/>
              </a:pPr>
              <a:r>
                <a:rPr lang="en-US" altLang="zh-CN" dirty="0">
                  <a:latin typeface="华文楷体" panose="02010600040101010101" pitchFamily="2" charset="-122"/>
                  <a:ea typeface="华文楷体" panose="02010600040101010101" pitchFamily="2" charset="-122"/>
                  <a:cs typeface="Times New Roman" panose="02020603050405020304" pitchFamily="18" charset="0"/>
                </a:rPr>
                <a:t>Status of the JUNO detector, Lake Louise Winter Institute 2020, Canada, </a:t>
              </a:r>
              <a:r>
                <a:rPr lang="zh-CN" altLang="en-US"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大会报告</a:t>
              </a:r>
              <a:r>
                <a:rPr lang="zh-CN" altLang="en-US" dirty="0">
                  <a:latin typeface="华文楷体" panose="02010600040101010101" pitchFamily="2" charset="-122"/>
                  <a:ea typeface="华文楷体" panose="02010600040101010101" pitchFamily="2" charset="-122"/>
                  <a:cs typeface="Times New Roman" panose="02020603050405020304" pitchFamily="18" charset="0"/>
                </a:rPr>
                <a:t>；</a:t>
              </a:r>
              <a:endParaRPr lang="en-US" altLang="zh-CN" sz="2000" dirty="0">
                <a:latin typeface="华文楷体" panose="02010600040101010101" pitchFamily="2" charset="-122"/>
                <a:ea typeface="华文楷体" panose="02010600040101010101" pitchFamily="2" charset="-122"/>
                <a:cs typeface="Times New Roman" panose="02020603050405020304" pitchFamily="18" charset="0"/>
              </a:endParaRPr>
            </a:p>
            <a:p>
              <a:pPr marL="457200" indent="-457200">
                <a:lnSpc>
                  <a:spcPct val="130000"/>
                </a:lnSpc>
                <a:buFont typeface="+mj-lt"/>
                <a:buAutoNum type="arabicPeriod" startAt="4"/>
              </a:pPr>
              <a:r>
                <a:rPr lang="zh-CN" altLang="en-US" sz="2000" dirty="0">
                  <a:latin typeface="华文楷体" panose="02010600040101010101" pitchFamily="2" charset="-122"/>
                  <a:ea typeface="华文楷体" panose="02010600040101010101" pitchFamily="2" charset="-122"/>
                  <a:cs typeface="Times New Roman" panose="02020603050405020304" pitchFamily="18" charset="0"/>
                </a:rPr>
                <a:t>科普</a:t>
              </a:r>
              <a:endParaRPr lang="en-US" altLang="zh-CN" sz="2000" dirty="0">
                <a:latin typeface="华文楷体" panose="02010600040101010101" pitchFamily="2" charset="-122"/>
                <a:ea typeface="华文楷体" panose="02010600040101010101" pitchFamily="2" charset="-122"/>
                <a:cs typeface="Times New Roman" panose="02020603050405020304" pitchFamily="18" charset="0"/>
              </a:endParaRPr>
            </a:p>
            <a:p>
              <a:pPr marL="914400" lvl="1" indent="-457200">
                <a:lnSpc>
                  <a:spcPct val="130000"/>
                </a:lnSpc>
                <a:buFont typeface="Arial" panose="020B0604020202020204" pitchFamily="34" charset="0"/>
                <a:buChar char="•"/>
              </a:pPr>
              <a:r>
                <a:rPr lang="zh-CN" altLang="en-US" dirty="0">
                  <a:latin typeface="华文楷体" panose="02010600040101010101" pitchFamily="2" charset="-122"/>
                  <a:ea typeface="华文楷体" panose="02010600040101010101" pitchFamily="2" charset="-122"/>
                  <a:cs typeface="Times New Roman" panose="02020603050405020304" pitchFamily="18" charset="0"/>
                </a:rPr>
                <a:t>完成科普书</a:t>
              </a:r>
              <a:r>
                <a:rPr lang="en-US" altLang="zh-CN" dirty="0">
                  <a:latin typeface="华文楷体" panose="02010600040101010101" pitchFamily="2" charset="-122"/>
                  <a:ea typeface="华文楷体" panose="02010600040101010101" pitchFamily="2" charset="-122"/>
                  <a:cs typeface="Times New Roman" panose="02020603050405020304" pitchFamily="18" charset="0"/>
                </a:rPr>
                <a:t>《</a:t>
              </a:r>
              <a:r>
                <a:rPr lang="zh-CN" altLang="en-US" dirty="0">
                  <a:latin typeface="华文楷体" panose="02010600040101010101" pitchFamily="2" charset="-122"/>
                  <a:ea typeface="华文楷体" panose="02010600040101010101" pitchFamily="2" charset="-122"/>
                  <a:cs typeface="Times New Roman" panose="02020603050405020304" pitchFamily="18" charset="0"/>
                </a:rPr>
                <a:t>从粒子到宇宙</a:t>
              </a:r>
              <a:r>
                <a:rPr lang="en-US" altLang="zh-CN" dirty="0">
                  <a:latin typeface="华文楷体" panose="02010600040101010101" pitchFamily="2" charset="-122"/>
                  <a:ea typeface="华文楷体" panose="02010600040101010101" pitchFamily="2" charset="-122"/>
                  <a:cs typeface="Times New Roman" panose="02020603050405020304" pitchFamily="18" charset="0"/>
                </a:rPr>
                <a:t>》</a:t>
              </a:r>
              <a:r>
                <a:rPr lang="zh-CN" altLang="en-US" dirty="0">
                  <a:latin typeface="华文楷体" panose="02010600040101010101" pitchFamily="2" charset="-122"/>
                  <a:ea typeface="华文楷体" panose="02010600040101010101" pitchFamily="2" charset="-122"/>
                  <a:cs typeface="Times New Roman" panose="02020603050405020304" pitchFamily="18" charset="0"/>
                </a:rPr>
                <a:t>中地下暗物质实验章节（</a:t>
              </a:r>
              <a:r>
                <a:rPr lang="en-US" altLang="zh-CN" dirty="0">
                  <a:latin typeface="华文楷体" panose="02010600040101010101" pitchFamily="2" charset="-122"/>
                  <a:ea typeface="华文楷体" panose="02010600040101010101" pitchFamily="2" charset="-122"/>
                  <a:cs typeface="Times New Roman" panose="02020603050405020304" pitchFamily="18" charset="0"/>
                </a:rPr>
                <a:t>~50</a:t>
              </a:r>
              <a:r>
                <a:rPr lang="zh-CN" altLang="en-US" dirty="0">
                  <a:latin typeface="华文楷体" panose="02010600040101010101" pitchFamily="2" charset="-122"/>
                  <a:ea typeface="华文楷体" panose="02010600040101010101" pitchFamily="2" charset="-122"/>
                  <a:cs typeface="Times New Roman" panose="02020603050405020304" pitchFamily="18" charset="0"/>
                </a:rPr>
                <a:t>页）的撰写；</a:t>
              </a:r>
              <a:endParaRPr lang="en-US" altLang="zh-CN" dirty="0">
                <a:latin typeface="华文楷体" panose="02010600040101010101" pitchFamily="2" charset="-122"/>
                <a:ea typeface="华文楷体" panose="02010600040101010101" pitchFamily="2" charset="-122"/>
                <a:cs typeface="Times New Roman" panose="02020603050405020304" pitchFamily="18" charset="0"/>
              </a:endParaRPr>
            </a:p>
            <a:p>
              <a:pPr marL="457200" indent="-457200">
                <a:lnSpc>
                  <a:spcPct val="130000"/>
                </a:lnSpc>
                <a:buFont typeface="+mj-lt"/>
                <a:buAutoNum type="arabicPeriod" startAt="4"/>
              </a:pPr>
              <a:r>
                <a:rPr lang="zh-CN" altLang="en-US" sz="2000" dirty="0">
                  <a:latin typeface="华文楷体" panose="02010600040101010101" pitchFamily="2" charset="-122"/>
                  <a:ea typeface="华文楷体" panose="02010600040101010101" pitchFamily="2" charset="-122"/>
                  <a:cs typeface="Times New Roman" panose="02020603050405020304" pitchFamily="18" charset="0"/>
                </a:rPr>
                <a:t>获奖</a:t>
              </a:r>
              <a:endParaRPr lang="en-US" altLang="zh-CN" sz="2000" dirty="0">
                <a:latin typeface="华文楷体" panose="02010600040101010101" pitchFamily="2" charset="-122"/>
                <a:ea typeface="华文楷体" panose="02010600040101010101" pitchFamily="2" charset="-122"/>
                <a:cs typeface="Times New Roman" panose="02020603050405020304" pitchFamily="18" charset="0"/>
              </a:endParaRPr>
            </a:p>
            <a:p>
              <a:pPr marL="914400" lvl="1" indent="-457200">
                <a:lnSpc>
                  <a:spcPct val="130000"/>
                </a:lnSpc>
                <a:buFont typeface="Arial" panose="020B0604020202020204" pitchFamily="34" charset="0"/>
                <a:buChar char="•"/>
              </a:pPr>
              <a:r>
                <a:rPr lang="en-US" altLang="zh-CN" dirty="0">
                  <a:latin typeface="华文楷体" panose="02010600040101010101" pitchFamily="2" charset="-122"/>
                  <a:ea typeface="华文楷体" panose="02010600040101010101" pitchFamily="2" charset="-122"/>
                  <a:cs typeface="Times New Roman" panose="02020603050405020304" pitchFamily="18" charset="0"/>
                </a:rPr>
                <a:t>2019</a:t>
              </a:r>
              <a:r>
                <a:rPr lang="zh-CN" altLang="en-US" dirty="0">
                  <a:latin typeface="华文楷体" panose="02010600040101010101" pitchFamily="2" charset="-122"/>
                  <a:ea typeface="华文楷体" panose="02010600040101010101" pitchFamily="2" charset="-122"/>
                  <a:cs typeface="Times New Roman" panose="02020603050405020304" pitchFamily="18" charset="0"/>
                </a:rPr>
                <a:t>、</a:t>
              </a:r>
              <a:r>
                <a:rPr lang="en-US" altLang="zh-CN" dirty="0">
                  <a:latin typeface="华文楷体" panose="02010600040101010101" pitchFamily="2" charset="-122"/>
                  <a:ea typeface="华文楷体" panose="02010600040101010101" pitchFamily="2" charset="-122"/>
                  <a:cs typeface="Times New Roman" panose="02020603050405020304" pitchFamily="18" charset="0"/>
                </a:rPr>
                <a:t>2020</a:t>
              </a:r>
              <a:r>
                <a:rPr lang="zh-CN" altLang="en-US" dirty="0">
                  <a:latin typeface="华文楷体" panose="02010600040101010101" pitchFamily="2" charset="-122"/>
                  <a:ea typeface="华文楷体" panose="02010600040101010101" pitchFamily="2" charset="-122"/>
                  <a:cs typeface="Times New Roman" panose="02020603050405020304" pitchFamily="18" charset="0"/>
                </a:rPr>
                <a:t>获卓越中心优秀青年人才；</a:t>
              </a:r>
              <a:endParaRPr lang="en-US" altLang="zh-CN" dirty="0">
                <a:latin typeface="华文楷体" panose="02010600040101010101" pitchFamily="2" charset="-122"/>
                <a:ea typeface="华文楷体" panose="02010600040101010101" pitchFamily="2" charset="-122"/>
                <a:cs typeface="Times New Roman" panose="02020603050405020304" pitchFamily="18" charset="0"/>
              </a:endParaRPr>
            </a:p>
          </p:txBody>
        </p:sp>
        <p:sp>
          <p:nvSpPr>
            <p:cNvPr id="5" name="矩形 4"/>
            <p:cNvSpPr/>
            <p:nvPr/>
          </p:nvSpPr>
          <p:spPr>
            <a:xfrm>
              <a:off x="1549066" y="1503680"/>
              <a:ext cx="8905240" cy="6908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091892164"/>
      </p:ext>
    </p:extLst>
  </p:cSld>
  <p:clrMapOvr>
    <a:masterClrMapping/>
  </p:clrMapOvr>
  <mc:AlternateContent xmlns:mc="http://schemas.openxmlformats.org/markup-compatibility/2006">
    <mc:Choice xmlns:p14="http://schemas.microsoft.com/office/powerpoint/2010/main" Requires="p14">
      <p:transition spd="slow" p14:dur="2000" advTm="37735"/>
    </mc:Choice>
    <mc:Fallback>
      <p:transition spd="slow" advTm="37735"/>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93677" y="123400"/>
            <a:ext cx="10998895" cy="760657"/>
          </a:xfrm>
          <a:prstGeom prst="rect">
            <a:avLst/>
          </a:prstGeom>
        </p:spPr>
        <p:txBody>
          <a:bodyPr wrap="square">
            <a:spAutoFit/>
          </a:bodyPr>
          <a:lstStyle/>
          <a:p>
            <a:pPr>
              <a:lnSpc>
                <a:spcPct val="150000"/>
              </a:lnSpc>
            </a:pPr>
            <a:r>
              <a:rPr lang="zh-CN" altLang="en-US" sz="3200" dirty="0">
                <a:latin typeface="华文楷体" panose="02010600040101010101" pitchFamily="2" charset="-122"/>
                <a:ea typeface="华文楷体" panose="02010600040101010101" pitchFamily="2" charset="-122"/>
              </a:rPr>
              <a:t>总结</a:t>
            </a:r>
            <a:endParaRPr lang="en-US" altLang="zh-CN" sz="2400" dirty="0">
              <a:latin typeface="华文楷体" panose="02010600040101010101" pitchFamily="2" charset="-122"/>
              <a:ea typeface="华文楷体" panose="02010600040101010101" pitchFamily="2" charset="-122"/>
            </a:endParaRPr>
          </a:p>
        </p:txBody>
      </p:sp>
      <p:sp>
        <p:nvSpPr>
          <p:cNvPr id="3" name="矩形 2"/>
          <p:cNvSpPr/>
          <p:nvPr/>
        </p:nvSpPr>
        <p:spPr>
          <a:xfrm>
            <a:off x="659723" y="884057"/>
            <a:ext cx="10866801" cy="5973943"/>
          </a:xfrm>
          <a:prstGeom prst="rect">
            <a:avLst/>
          </a:prstGeom>
        </p:spPr>
        <p:txBody>
          <a:bodyPr wrap="square">
            <a:spAutoFit/>
          </a:bodyPr>
          <a:lstStyle/>
          <a:p>
            <a:pPr marL="285750" indent="-285750">
              <a:lnSpc>
                <a:spcPct val="140000"/>
              </a:lnSpc>
              <a:buFont typeface="Wingdings" panose="05000000000000000000" pitchFamily="2" charset="2"/>
              <a:buChar char="Ø"/>
            </a:pPr>
            <a:r>
              <a:rPr kumimoji="0" lang="zh-CN" altLang="en-US" sz="2100" dirty="0">
                <a:solidFill>
                  <a:schemeClr val="tx1"/>
                </a:solidFill>
                <a:latin typeface="华文楷体" panose="02010600040101010101" pitchFamily="2" charset="-122"/>
                <a:ea typeface="华文楷体" panose="02010600040101010101" pitchFamily="2" charset="-122"/>
                <a:cs typeface="Times New Roman" panose="02020603050405020304" pitchFamily="18" charset="0"/>
              </a:rPr>
              <a:t>氡研究</a:t>
            </a:r>
            <a:endParaRPr kumimoji="0" lang="en-US" altLang="zh-CN" sz="2100" dirty="0">
              <a:solidFill>
                <a:schemeClr val="tx1"/>
              </a:solidFill>
              <a:latin typeface="华文楷体" panose="02010600040101010101" pitchFamily="2" charset="-122"/>
              <a:ea typeface="华文楷体" panose="02010600040101010101" pitchFamily="2" charset="-122"/>
              <a:cs typeface="Times New Roman" panose="02020603050405020304" pitchFamily="18" charset="0"/>
            </a:endParaRPr>
          </a:p>
          <a:p>
            <a:pPr marL="800100" lvl="1" indent="-342900">
              <a:lnSpc>
                <a:spcPct val="140000"/>
              </a:lnSpc>
              <a:buFont typeface="Arial" panose="020B0604020202020204" pitchFamily="34" charset="0"/>
              <a:buChar char="•"/>
            </a:pPr>
            <a:r>
              <a:rPr kumimoji="0" lang="zh-CN" altLang="en-US" sz="2100" dirty="0">
                <a:latin typeface="华文楷体" panose="02010600040101010101" pitchFamily="2" charset="-122"/>
                <a:ea typeface="华文楷体" panose="02010600040101010101" pitchFamily="2" charset="-122"/>
                <a:cs typeface="Times New Roman" panose="02020603050405020304" pitchFamily="18" charset="0"/>
              </a:rPr>
              <a:t>测氡</a:t>
            </a:r>
            <a:r>
              <a:rPr kumimoji="0" lang="zh-CN" altLang="en-US" sz="2100" dirty="0" smtClean="0">
                <a:latin typeface="华文楷体" panose="02010600040101010101" pitchFamily="2" charset="-122"/>
                <a:ea typeface="华文楷体" panose="02010600040101010101" pitchFamily="2" charset="-122"/>
                <a:cs typeface="Times New Roman" panose="02020603050405020304" pitchFamily="18" charset="0"/>
              </a:rPr>
              <a:t>：</a:t>
            </a:r>
            <a:endParaRPr kumimoji="0" lang="en-US" altLang="zh-CN" sz="2100" dirty="0" smtClean="0">
              <a:latin typeface="华文楷体" panose="02010600040101010101" pitchFamily="2" charset="-122"/>
              <a:ea typeface="华文楷体" panose="02010600040101010101" pitchFamily="2" charset="-122"/>
              <a:cs typeface="Times New Roman" panose="02020603050405020304" pitchFamily="18" charset="0"/>
            </a:endParaRPr>
          </a:p>
          <a:p>
            <a:pPr marL="1257300" lvl="2" indent="-342900">
              <a:lnSpc>
                <a:spcPct val="140000"/>
              </a:lnSpc>
              <a:buFont typeface="Wingdings" panose="05000000000000000000" pitchFamily="2" charset="2"/>
              <a:buChar char="ü"/>
            </a:pPr>
            <a:r>
              <a:rPr lang="zh-CN" altLang="en-US" sz="2100" dirty="0" smtClean="0">
                <a:latin typeface="华文楷体" panose="02010600040101010101" pitchFamily="2" charset="-122"/>
                <a:ea typeface="华文楷体" panose="02010600040101010101" pitchFamily="2" charset="-122"/>
                <a:cs typeface="Times New Roman" panose="02020603050405020304" pitchFamily="18" charset="0"/>
              </a:rPr>
              <a:t>建造</a:t>
            </a:r>
            <a:r>
              <a:rPr lang="zh-CN" altLang="en-US" sz="2100" dirty="0">
                <a:latin typeface="华文楷体" panose="02010600040101010101" pitchFamily="2" charset="-122"/>
                <a:ea typeface="华文楷体" panose="02010600040101010101" pitchFamily="2" charset="-122"/>
                <a:cs typeface="Times New Roman" panose="02020603050405020304" pitchFamily="18" charset="0"/>
              </a:rPr>
              <a:t>出了</a:t>
            </a:r>
            <a:r>
              <a:rPr lang="zh-CN" altLang="en-US" sz="2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国内</a:t>
            </a:r>
            <a:r>
              <a:rPr lang="zh-CN" altLang="en-US" sz="2100" dirty="0" smtClean="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灵敏度最高</a:t>
            </a:r>
            <a:r>
              <a:rPr lang="zh-CN" altLang="en-US" sz="2100" dirty="0" smtClean="0">
                <a:latin typeface="华文楷体" panose="02010600040101010101" pitchFamily="2" charset="-122"/>
                <a:ea typeface="华文楷体" panose="02010600040101010101" pitchFamily="2" charset="-122"/>
                <a:cs typeface="Times New Roman" panose="02020603050405020304" pitchFamily="18" charset="0"/>
              </a:rPr>
              <a:t>的氡浓度测量装置；</a:t>
            </a:r>
            <a:endParaRPr lang="en-US" altLang="zh-CN" sz="2100" dirty="0" smtClean="0">
              <a:latin typeface="华文楷体" panose="02010600040101010101" pitchFamily="2" charset="-122"/>
              <a:ea typeface="华文楷体" panose="02010600040101010101" pitchFamily="2" charset="-122"/>
              <a:cs typeface="Times New Roman" panose="02020603050405020304" pitchFamily="18" charset="0"/>
            </a:endParaRPr>
          </a:p>
          <a:p>
            <a:pPr marL="1257300" lvl="2" indent="-342900">
              <a:lnSpc>
                <a:spcPct val="140000"/>
              </a:lnSpc>
              <a:buFont typeface="Wingdings" panose="05000000000000000000" pitchFamily="2" charset="2"/>
              <a:buChar char="ü"/>
            </a:pPr>
            <a:r>
              <a:rPr lang="zh-CN" altLang="en-US" sz="2100" dirty="0">
                <a:latin typeface="华文楷体" panose="02010600040101010101" pitchFamily="2" charset="-122"/>
                <a:ea typeface="华文楷体" panose="02010600040101010101" pitchFamily="2" charset="-122"/>
                <a:cs typeface="Times New Roman" panose="02020603050405020304" pitchFamily="18" charset="0"/>
              </a:rPr>
              <a:t>建立</a:t>
            </a:r>
            <a:r>
              <a:rPr lang="zh-CN" altLang="en-US" sz="2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有机玻璃</a:t>
            </a:r>
            <a:r>
              <a:rPr lang="zh-CN" altLang="en-US" sz="2100" dirty="0">
                <a:latin typeface="华文楷体" panose="02010600040101010101" pitchFamily="2" charset="-122"/>
                <a:ea typeface="华文楷体" panose="02010600040101010101" pitchFamily="2" charset="-122"/>
                <a:cs typeface="Times New Roman" panose="02020603050405020304" pitchFamily="18" charset="0"/>
              </a:rPr>
              <a:t>为主体的高灵敏氡浓度测量</a:t>
            </a:r>
            <a:r>
              <a:rPr lang="zh-CN" altLang="en-US" sz="2100" dirty="0" smtClean="0">
                <a:latin typeface="华文楷体" panose="02010600040101010101" pitchFamily="2" charset="-122"/>
                <a:ea typeface="华文楷体" panose="02010600040101010101" pitchFamily="2" charset="-122"/>
                <a:cs typeface="Times New Roman" panose="02020603050405020304" pitchFamily="18" charset="0"/>
              </a:rPr>
              <a:t>装置；</a:t>
            </a:r>
            <a:endParaRPr lang="en-US" altLang="zh-CN" sz="2100" dirty="0" smtClean="0">
              <a:latin typeface="华文楷体" panose="02010600040101010101" pitchFamily="2" charset="-122"/>
              <a:ea typeface="华文楷体" panose="02010600040101010101" pitchFamily="2" charset="-122"/>
              <a:cs typeface="Times New Roman" panose="02020603050405020304" pitchFamily="18" charset="0"/>
            </a:endParaRPr>
          </a:p>
          <a:p>
            <a:pPr marL="1257300" lvl="2" indent="-342900">
              <a:lnSpc>
                <a:spcPct val="140000"/>
              </a:lnSpc>
              <a:buFont typeface="Wingdings" panose="05000000000000000000" pitchFamily="2" charset="2"/>
              <a:buChar char="ü"/>
            </a:pPr>
            <a:r>
              <a:rPr lang="zh-CN" altLang="en-US" sz="2100" dirty="0" smtClean="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已逐步建立起国内领先的</a:t>
            </a:r>
            <a:r>
              <a:rPr lang="zh-CN" altLang="en-US" sz="2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氡研究</a:t>
            </a:r>
            <a:r>
              <a:rPr lang="zh-CN" altLang="en-US" sz="2100" dirty="0" smtClean="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实验室</a:t>
            </a:r>
            <a:r>
              <a:rPr lang="zh-CN" altLang="en-US" sz="2100" dirty="0" smtClean="0">
                <a:latin typeface="华文楷体" panose="02010600040101010101" pitchFamily="2" charset="-122"/>
                <a:ea typeface="华文楷体" panose="02010600040101010101" pitchFamily="2" charset="-122"/>
                <a:cs typeface="Times New Roman" panose="02020603050405020304" pitchFamily="18" charset="0"/>
              </a:rPr>
              <a:t>，</a:t>
            </a:r>
            <a:r>
              <a:rPr lang="zh-CN" altLang="en-US" sz="2100" dirty="0">
                <a:latin typeface="华文楷体" panose="02010600040101010101" pitchFamily="2" charset="-122"/>
                <a:ea typeface="华文楷体" panose="02010600040101010101" pitchFamily="2" charset="-122"/>
                <a:cs typeface="Times New Roman" panose="02020603050405020304" pitchFamily="18" charset="0"/>
              </a:rPr>
              <a:t>开展氡相关研究，建立起国内灵敏度最高的水中镭含量测量装置</a:t>
            </a:r>
            <a:r>
              <a:rPr lang="zh-CN" altLang="en-US" sz="2100" dirty="0" smtClean="0">
                <a:latin typeface="华文楷体" panose="02010600040101010101" pitchFamily="2" charset="-122"/>
                <a:ea typeface="华文楷体" panose="02010600040101010101" pitchFamily="2" charset="-122"/>
                <a:cs typeface="Times New Roman" panose="02020603050405020304" pitchFamily="18" charset="0"/>
              </a:rPr>
              <a:t>；</a:t>
            </a:r>
            <a:endParaRPr lang="en-US" altLang="zh-CN" sz="2100" dirty="0">
              <a:latin typeface="华文楷体" panose="02010600040101010101" pitchFamily="2" charset="-122"/>
              <a:ea typeface="华文楷体" panose="02010600040101010101" pitchFamily="2" charset="-122"/>
              <a:cs typeface="Times New Roman" panose="02020603050405020304" pitchFamily="18" charset="0"/>
            </a:endParaRPr>
          </a:p>
          <a:p>
            <a:pPr marL="800100" lvl="1" indent="-342900">
              <a:lnSpc>
                <a:spcPct val="140000"/>
              </a:lnSpc>
              <a:buFont typeface="Arial" panose="020B0604020202020204" pitchFamily="34" charset="0"/>
              <a:buChar char="•"/>
            </a:pPr>
            <a:r>
              <a:rPr kumimoji="0" lang="zh-CN" altLang="en-US" sz="2100" dirty="0">
                <a:latin typeface="华文楷体" panose="02010600040101010101" pitchFamily="2" charset="-122"/>
                <a:ea typeface="华文楷体" panose="02010600040101010101" pitchFamily="2" charset="-122"/>
                <a:cs typeface="Times New Roman" panose="02020603050405020304" pitchFamily="18" charset="0"/>
              </a:rPr>
              <a:t>氡析出</a:t>
            </a:r>
            <a:r>
              <a:rPr kumimoji="0" lang="zh-CN" altLang="en-US" sz="2100" dirty="0" smtClean="0">
                <a:solidFill>
                  <a:schemeClr val="tx1"/>
                </a:solidFill>
                <a:latin typeface="华文楷体" panose="02010600040101010101" pitchFamily="2" charset="-122"/>
                <a:ea typeface="华文楷体" panose="02010600040101010101" pitchFamily="2" charset="-122"/>
                <a:cs typeface="Times New Roman" panose="02020603050405020304" pitchFamily="18" charset="0"/>
              </a:rPr>
              <a:t>：</a:t>
            </a:r>
            <a:endParaRPr kumimoji="0" lang="en-US" altLang="zh-CN" sz="2100" dirty="0" smtClean="0">
              <a:solidFill>
                <a:schemeClr val="tx1"/>
              </a:solidFill>
              <a:latin typeface="华文楷体" panose="02010600040101010101" pitchFamily="2" charset="-122"/>
              <a:ea typeface="华文楷体" panose="02010600040101010101" pitchFamily="2" charset="-122"/>
              <a:cs typeface="Times New Roman" panose="02020603050405020304" pitchFamily="18" charset="0"/>
            </a:endParaRPr>
          </a:p>
          <a:p>
            <a:pPr marL="1257300" lvl="2" indent="-342900">
              <a:lnSpc>
                <a:spcPct val="140000"/>
              </a:lnSpc>
              <a:buFont typeface="Wingdings" panose="05000000000000000000" pitchFamily="2" charset="2"/>
              <a:buChar char="ü"/>
            </a:pPr>
            <a:r>
              <a:rPr kumimoji="0" lang="zh-CN" altLang="en-US" sz="2100" dirty="0" smtClean="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国内灵敏度最高，服务实验；</a:t>
            </a:r>
            <a:endParaRPr kumimoji="0" lang="en-US" altLang="zh-CN" sz="2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endParaRPr>
          </a:p>
          <a:p>
            <a:pPr marL="285750" indent="-285750">
              <a:lnSpc>
                <a:spcPct val="140000"/>
              </a:lnSpc>
              <a:buFont typeface="Wingdings" panose="05000000000000000000" pitchFamily="2" charset="2"/>
              <a:buChar char="Ø"/>
            </a:pPr>
            <a:r>
              <a:rPr lang="zh-CN" altLang="en-US" sz="2100" dirty="0">
                <a:latin typeface="华文楷体" panose="02010600040101010101" pitchFamily="2" charset="-122"/>
                <a:ea typeface="华文楷体" panose="02010600040101010101" pitchFamily="2" charset="-122"/>
                <a:cs typeface="Times New Roman" panose="02020603050405020304" pitchFamily="18" charset="0"/>
              </a:rPr>
              <a:t>液氩探测器</a:t>
            </a:r>
            <a:endParaRPr lang="en-US" altLang="zh-CN" sz="2100" dirty="0">
              <a:latin typeface="华文楷体" panose="02010600040101010101" pitchFamily="2" charset="-122"/>
              <a:ea typeface="华文楷体" panose="02010600040101010101" pitchFamily="2" charset="-122"/>
              <a:cs typeface="Times New Roman" panose="02020603050405020304" pitchFamily="18" charset="0"/>
            </a:endParaRPr>
          </a:p>
          <a:p>
            <a:pPr marL="800100" lvl="1" indent="-342900">
              <a:lnSpc>
                <a:spcPct val="140000"/>
              </a:lnSpc>
              <a:buFont typeface="Arial" panose="020B0604020202020204" pitchFamily="34" charset="0"/>
              <a:buChar char="•"/>
            </a:pPr>
            <a:r>
              <a:rPr lang="zh-CN" altLang="en-US" sz="2100" dirty="0" smtClean="0">
                <a:solidFill>
                  <a:srgbClr val="000000"/>
                </a:solidFill>
                <a:latin typeface="华文楷体" panose="02010600040101010101" pitchFamily="2" charset="-122"/>
                <a:ea typeface="华文楷体" panose="02010600040101010101" pitchFamily="2" charset="-122"/>
                <a:cs typeface="Times New Roman" panose="02020603050405020304" pitchFamily="18" charset="0"/>
              </a:rPr>
              <a:t>初步</a:t>
            </a:r>
            <a:r>
              <a:rPr lang="zh-CN" altLang="en-US" sz="2100" dirty="0">
                <a:solidFill>
                  <a:srgbClr val="000000"/>
                </a:solidFill>
                <a:latin typeface="华文楷体" panose="02010600040101010101" pitchFamily="2" charset="-122"/>
                <a:ea typeface="华文楷体" panose="02010600040101010101" pitchFamily="2" charset="-122"/>
                <a:cs typeface="Times New Roman" panose="02020603050405020304" pitchFamily="18" charset="0"/>
              </a:rPr>
              <a:t>完成液氩中</a:t>
            </a:r>
            <a:r>
              <a:rPr lang="en-US" altLang="zh-CN" sz="2100" dirty="0" err="1">
                <a:solidFill>
                  <a:srgbClr val="000000"/>
                </a:solidFill>
                <a:latin typeface="华文楷体" panose="02010600040101010101" pitchFamily="2" charset="-122"/>
                <a:ea typeface="华文楷体" panose="02010600040101010101" pitchFamily="2" charset="-122"/>
                <a:cs typeface="Times New Roman" panose="02020603050405020304" pitchFamily="18" charset="0"/>
              </a:rPr>
              <a:t>SiPM</a:t>
            </a:r>
            <a:r>
              <a:rPr lang="en-US" altLang="zh-CN" sz="2100" dirty="0">
                <a:solidFill>
                  <a:srgbClr val="000000"/>
                </a:solidFill>
                <a:latin typeface="华文楷体" panose="02010600040101010101" pitchFamily="2" charset="-122"/>
                <a:ea typeface="华文楷体" panose="02010600040101010101" pitchFamily="2" charset="-122"/>
                <a:cs typeface="Times New Roman" panose="02020603050405020304" pitchFamily="18" charset="0"/>
              </a:rPr>
              <a:t> </a:t>
            </a:r>
            <a:r>
              <a:rPr lang="zh-CN" altLang="en-US" sz="2100" dirty="0">
                <a:solidFill>
                  <a:srgbClr val="000000"/>
                </a:solidFill>
                <a:latin typeface="华文楷体" panose="02010600040101010101" pitchFamily="2" charset="-122"/>
                <a:ea typeface="华文楷体" panose="02010600040101010101" pitchFamily="2" charset="-122"/>
                <a:cs typeface="Times New Roman" panose="02020603050405020304" pitchFamily="18" charset="0"/>
              </a:rPr>
              <a:t>读出系统的研制；</a:t>
            </a:r>
            <a:endParaRPr lang="en-US" altLang="zh-CN" sz="2100" dirty="0">
              <a:solidFill>
                <a:srgbClr val="000000"/>
              </a:solidFill>
              <a:latin typeface="华文楷体" panose="02010600040101010101" pitchFamily="2" charset="-122"/>
              <a:ea typeface="华文楷体" panose="02010600040101010101" pitchFamily="2" charset="-122"/>
              <a:cs typeface="Times New Roman" panose="02020603050405020304" pitchFamily="18" charset="0"/>
            </a:endParaRPr>
          </a:p>
          <a:p>
            <a:pPr marL="285750" indent="-285750">
              <a:lnSpc>
                <a:spcPct val="140000"/>
              </a:lnSpc>
              <a:buFont typeface="Wingdings" panose="05000000000000000000" pitchFamily="2" charset="2"/>
              <a:buChar char="Ø"/>
            </a:pPr>
            <a:r>
              <a:rPr lang="zh-CN" altLang="en-US" sz="2100" dirty="0">
                <a:latin typeface="华文楷体" panose="02010600040101010101" pitchFamily="2" charset="-122"/>
                <a:ea typeface="华文楷体" panose="02010600040101010101" pitchFamily="2" charset="-122"/>
                <a:cs typeface="Times New Roman" panose="02020603050405020304" pitchFamily="18" charset="0"/>
              </a:rPr>
              <a:t>成果</a:t>
            </a:r>
            <a:endParaRPr lang="en-US" altLang="zh-CN" sz="2100" dirty="0">
              <a:latin typeface="华文楷体" panose="02010600040101010101" pitchFamily="2" charset="-122"/>
              <a:ea typeface="华文楷体" panose="02010600040101010101" pitchFamily="2" charset="-122"/>
              <a:cs typeface="Times New Roman" panose="02020603050405020304" pitchFamily="18" charset="0"/>
            </a:endParaRPr>
          </a:p>
          <a:p>
            <a:pPr marL="800100" lvl="1" indent="-342900">
              <a:lnSpc>
                <a:spcPct val="140000"/>
              </a:lnSpc>
              <a:buFont typeface="Arial" panose="020B0604020202020204" pitchFamily="34" charset="0"/>
              <a:buChar char="•"/>
            </a:pPr>
            <a:r>
              <a:rPr lang="zh-CN" altLang="en-US" sz="2100" dirty="0">
                <a:latin typeface="华文楷体" panose="02010600040101010101" pitchFamily="2" charset="-122"/>
                <a:ea typeface="华文楷体" panose="02010600040101010101" pitchFamily="2" charset="-122"/>
                <a:cs typeface="Times New Roman" panose="02020603050405020304" pitchFamily="18" charset="0"/>
              </a:rPr>
              <a:t>本年度</a:t>
            </a:r>
            <a:r>
              <a:rPr lang="zh-CN" altLang="en-US" sz="2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获批经费</a:t>
            </a:r>
            <a:r>
              <a:rPr lang="en-US" altLang="zh-CN" sz="2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230</a:t>
            </a:r>
            <a:r>
              <a:rPr lang="zh-CN" altLang="en-US" sz="2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万元</a:t>
            </a:r>
            <a:r>
              <a:rPr lang="zh-CN" altLang="en-US" sz="2100" dirty="0">
                <a:latin typeface="华文楷体" panose="02010600040101010101" pitchFamily="2" charset="-122"/>
                <a:ea typeface="华文楷体" panose="02010600040101010101" pitchFamily="2" charset="-122"/>
                <a:cs typeface="Times New Roman" panose="02020603050405020304" pitchFamily="18" charset="0"/>
              </a:rPr>
              <a:t>（一共</a:t>
            </a:r>
            <a:r>
              <a:rPr lang="en-US" altLang="zh-CN" sz="2100" dirty="0">
                <a:latin typeface="华文楷体" panose="02010600040101010101" pitchFamily="2" charset="-122"/>
                <a:ea typeface="华文楷体" panose="02010600040101010101" pitchFamily="2" charset="-122"/>
                <a:cs typeface="Times New Roman" panose="02020603050405020304" pitchFamily="18" charset="0"/>
              </a:rPr>
              <a:t>569</a:t>
            </a:r>
            <a:r>
              <a:rPr lang="zh-CN" altLang="en-US" sz="2100" dirty="0">
                <a:latin typeface="华文楷体" panose="02010600040101010101" pitchFamily="2" charset="-122"/>
                <a:ea typeface="华文楷体" panose="02010600040101010101" pitchFamily="2" charset="-122"/>
                <a:cs typeface="Times New Roman" panose="02020603050405020304" pitchFamily="18" charset="0"/>
              </a:rPr>
              <a:t>万元），发表一作</a:t>
            </a:r>
            <a:r>
              <a:rPr lang="en-US" altLang="zh-CN" sz="2100" dirty="0">
                <a:latin typeface="华文楷体" panose="02010600040101010101" pitchFamily="2" charset="-122"/>
                <a:ea typeface="华文楷体" panose="02010600040101010101" pitchFamily="2" charset="-122"/>
                <a:cs typeface="Times New Roman" panose="02020603050405020304" pitchFamily="18" charset="0"/>
              </a:rPr>
              <a:t>/</a:t>
            </a:r>
            <a:r>
              <a:rPr lang="zh-CN" altLang="en-US" sz="2100" dirty="0">
                <a:latin typeface="华文楷体" panose="02010600040101010101" pitchFamily="2" charset="-122"/>
                <a:ea typeface="华文楷体" panose="02010600040101010101" pitchFamily="2" charset="-122"/>
                <a:cs typeface="Times New Roman" panose="02020603050405020304" pitchFamily="18" charset="0"/>
              </a:rPr>
              <a:t>通讯作者</a:t>
            </a:r>
            <a:r>
              <a:rPr lang="zh-CN" altLang="en-US" sz="2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文章</a:t>
            </a:r>
            <a:r>
              <a:rPr lang="en-US" altLang="zh-CN" sz="2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2</a:t>
            </a:r>
            <a:r>
              <a:rPr lang="zh-CN" altLang="en-US" sz="2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篇</a:t>
            </a:r>
            <a:r>
              <a:rPr lang="zh-CN" altLang="en-US" sz="2100" dirty="0">
                <a:latin typeface="华文楷体" panose="02010600040101010101" pitchFamily="2" charset="-122"/>
                <a:ea typeface="华文楷体" panose="02010600040101010101" pitchFamily="2" charset="-122"/>
                <a:cs typeface="Times New Roman" panose="02020603050405020304" pitchFamily="18" charset="0"/>
              </a:rPr>
              <a:t>，申请国家发明</a:t>
            </a:r>
            <a:r>
              <a:rPr lang="zh-CN" altLang="en-US" sz="2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专利</a:t>
            </a:r>
            <a:r>
              <a:rPr lang="en-US" altLang="zh-CN" sz="2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2</a:t>
            </a:r>
            <a:r>
              <a:rPr lang="zh-CN" altLang="en-US" sz="2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项</a:t>
            </a:r>
            <a:r>
              <a:rPr lang="zh-CN" altLang="en-US" sz="2100" dirty="0">
                <a:latin typeface="华文楷体" panose="02010600040101010101" pitchFamily="2" charset="-122"/>
                <a:ea typeface="华文楷体" panose="02010600040101010101" pitchFamily="2" charset="-122"/>
                <a:cs typeface="Times New Roman" panose="02020603050405020304" pitchFamily="18" charset="0"/>
              </a:rPr>
              <a:t>（已授权</a:t>
            </a:r>
            <a:r>
              <a:rPr lang="en-US" altLang="zh-CN" sz="2100" dirty="0">
                <a:latin typeface="华文楷体" panose="02010600040101010101" pitchFamily="2" charset="-122"/>
                <a:ea typeface="华文楷体" panose="02010600040101010101" pitchFamily="2" charset="-122"/>
                <a:cs typeface="Times New Roman" panose="02020603050405020304" pitchFamily="18" charset="0"/>
              </a:rPr>
              <a:t>1</a:t>
            </a:r>
            <a:r>
              <a:rPr lang="zh-CN" altLang="en-US" sz="2100" dirty="0">
                <a:latin typeface="华文楷体" panose="02010600040101010101" pitchFamily="2" charset="-122"/>
                <a:ea typeface="华文楷体" panose="02010600040101010101" pitchFamily="2" charset="-122"/>
                <a:cs typeface="Times New Roman" panose="02020603050405020304" pitchFamily="18" charset="0"/>
              </a:rPr>
              <a:t>项），</a:t>
            </a:r>
            <a:r>
              <a:rPr lang="zh-CN" altLang="en-US" sz="2100" dirty="0" smtClean="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审稿一篇</a:t>
            </a:r>
            <a:r>
              <a:rPr lang="en-US" altLang="zh-CN" sz="2100" dirty="0" smtClean="0">
                <a:latin typeface="华文楷体" panose="02010600040101010101" pitchFamily="2" charset="-122"/>
                <a:ea typeface="华文楷体" panose="02010600040101010101" pitchFamily="2" charset="-122"/>
                <a:cs typeface="Times New Roman" panose="02020603050405020304" pitchFamily="18" charset="0"/>
              </a:rPr>
              <a:t>NIM </a:t>
            </a:r>
            <a:r>
              <a:rPr lang="en-US" altLang="zh-CN" sz="2100" dirty="0">
                <a:latin typeface="华文楷体" panose="02010600040101010101" pitchFamily="2" charset="-122"/>
                <a:ea typeface="华文楷体" panose="02010600040101010101" pitchFamily="2" charset="-122"/>
                <a:cs typeface="Times New Roman" panose="02020603050405020304" pitchFamily="18" charset="0"/>
              </a:rPr>
              <a:t>A</a:t>
            </a:r>
            <a:r>
              <a:rPr lang="zh-CN" altLang="en-US" sz="2100" dirty="0" smtClean="0">
                <a:latin typeface="华文楷体" panose="02010600040101010101" pitchFamily="2" charset="-122"/>
                <a:ea typeface="华文楷体" panose="02010600040101010101" pitchFamily="2" charset="-122"/>
                <a:cs typeface="Times New Roman" panose="02020603050405020304" pitchFamily="18" charset="0"/>
              </a:rPr>
              <a:t>文章，</a:t>
            </a:r>
            <a:r>
              <a:rPr lang="zh-CN" altLang="en-US" sz="2100" dirty="0">
                <a:latin typeface="华文楷体" panose="02010600040101010101" pitchFamily="2" charset="-122"/>
                <a:ea typeface="华文楷体" panose="02010600040101010101" pitchFamily="2" charset="-122"/>
                <a:cs typeface="Times New Roman" panose="02020603050405020304" pitchFamily="18" charset="0"/>
              </a:rPr>
              <a:t>协作完成</a:t>
            </a:r>
            <a:r>
              <a:rPr lang="zh-CN" altLang="en-US" sz="2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科普书一部</a:t>
            </a:r>
            <a:r>
              <a:rPr lang="zh-CN" altLang="en-US" sz="2100" dirty="0">
                <a:latin typeface="华文楷体" panose="02010600040101010101" pitchFamily="2" charset="-122"/>
                <a:ea typeface="华文楷体" panose="02010600040101010101" pitchFamily="2" charset="-122"/>
                <a:cs typeface="Times New Roman" panose="02020603050405020304" pitchFamily="18" charset="0"/>
              </a:rPr>
              <a:t>。</a:t>
            </a:r>
          </a:p>
        </p:txBody>
      </p:sp>
      <p:sp>
        <p:nvSpPr>
          <p:cNvPr id="4" name="灯片编号占位符 3"/>
          <p:cNvSpPr>
            <a:spLocks noGrp="1"/>
          </p:cNvSpPr>
          <p:nvPr>
            <p:ph type="sldNum" sz="quarter" idx="12"/>
          </p:nvPr>
        </p:nvSpPr>
        <p:spPr/>
        <p:txBody>
          <a:bodyPr/>
          <a:lstStyle/>
          <a:p>
            <a:fld id="{9F8A8C21-8DD1-4256-A188-9043FD4DCEBD}" type="slidenum">
              <a:rPr lang="zh-CN" altLang="en-US" smtClean="0"/>
              <a:t>22</a:t>
            </a:fld>
            <a:endParaRPr lang="zh-CN" altLang="en-US"/>
          </a:p>
        </p:txBody>
      </p:sp>
    </p:spTree>
    <p:extLst>
      <p:ext uri="{BB962C8B-B14F-4D97-AF65-F5344CB8AC3E}">
        <p14:creationId xmlns:p14="http://schemas.microsoft.com/office/powerpoint/2010/main" val="805178822"/>
      </p:ext>
    </p:extLst>
  </p:cSld>
  <p:clrMapOvr>
    <a:masterClrMapping/>
  </p:clrMapOvr>
  <mc:AlternateContent xmlns:mc="http://schemas.openxmlformats.org/markup-compatibility/2006">
    <mc:Choice xmlns:p14="http://schemas.microsoft.com/office/powerpoint/2010/main" Requires="p14">
      <p:transition spd="slow" p14:dur="2000" advTm="46637"/>
    </mc:Choice>
    <mc:Fallback>
      <p:transition spd="slow" advTm="46637"/>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886074" y="2362200"/>
            <a:ext cx="7191375" cy="1323439"/>
          </a:xfrm>
          <a:prstGeom prst="rect">
            <a:avLst/>
          </a:prstGeom>
          <a:noFill/>
        </p:spPr>
        <p:txBody>
          <a:bodyPr wrap="square" rtlCol="0">
            <a:spAutoFit/>
          </a:bodyPr>
          <a:lstStyle/>
          <a:p>
            <a:r>
              <a:rPr lang="zh-CN" altLang="en-US" sz="8000" dirty="0"/>
              <a:t>感谢各位老师！</a:t>
            </a:r>
          </a:p>
        </p:txBody>
      </p:sp>
      <p:sp>
        <p:nvSpPr>
          <p:cNvPr id="3" name="灯片编号占位符 2"/>
          <p:cNvSpPr>
            <a:spLocks noGrp="1"/>
          </p:cNvSpPr>
          <p:nvPr>
            <p:ph type="sldNum" sz="quarter" idx="12"/>
          </p:nvPr>
        </p:nvSpPr>
        <p:spPr/>
        <p:txBody>
          <a:bodyPr/>
          <a:lstStyle/>
          <a:p>
            <a:fld id="{9F8A8C21-8DD1-4256-A188-9043FD4DCEBD}" type="slidenum">
              <a:rPr lang="zh-CN" altLang="en-US" smtClean="0"/>
              <a:t>23</a:t>
            </a:fld>
            <a:endParaRPr lang="zh-CN" altLang="en-US"/>
          </a:p>
        </p:txBody>
      </p:sp>
    </p:spTree>
    <p:extLst>
      <p:ext uri="{BB962C8B-B14F-4D97-AF65-F5344CB8AC3E}">
        <p14:creationId xmlns:p14="http://schemas.microsoft.com/office/powerpoint/2010/main" val="2962138750"/>
      </p:ext>
    </p:extLst>
  </p:cSld>
  <p:clrMapOvr>
    <a:masterClrMapping/>
  </p:clrMapOvr>
  <mc:AlternateContent xmlns:mc="http://schemas.openxmlformats.org/markup-compatibility/2006">
    <mc:Choice xmlns:p14="http://schemas.microsoft.com/office/powerpoint/2010/main" Requires="p14">
      <p:transition spd="slow" p14:dur="2000" advTm="1763"/>
    </mc:Choice>
    <mc:Fallback>
      <p:transition spd="slow" advTm="1763"/>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截面公式</a:t>
            </a:r>
            <a:endParaRPr lang="zh-CN" altLang="en-US" dirty="0"/>
          </a:p>
        </p:txBody>
      </p:sp>
      <mc:AlternateContent xmlns:mc="http://schemas.openxmlformats.org/markup-compatibility/2006" xmlns:a14="http://schemas.microsoft.com/office/drawing/2010/main">
        <mc:Choice Requires="a14">
          <p:sp>
            <p:nvSpPr>
              <p:cNvPr id="4" name="内容占位符 3"/>
              <p:cNvSpPr txBox="1">
                <a:spLocks noGrp="1"/>
              </p:cNvSpPr>
              <p:nvPr>
                <p:ph idx="1"/>
              </p:nvPr>
            </p:nvSpPr>
            <p:spPr>
              <a:xfrm>
                <a:off x="121023" y="1995543"/>
                <a:ext cx="10515600" cy="4253665"/>
              </a:xfrm>
              <a:prstGeom prst="rect">
                <a:avLst/>
              </a:prstGeom>
              <a:noFill/>
            </p:spPr>
            <p:txBody>
              <a:bodyPr wrap="square" lIns="0" tIns="0" rIns="0" bIns="0" rtlCol="0">
                <a:spAutoFit/>
              </a:bodyPr>
              <a:lstStyle/>
              <a:p>
                <a:pPr marL="342900" indent="-342900">
                  <a:lnSpc>
                    <a:spcPct val="150000"/>
                  </a:lnSpc>
                  <a:buFont typeface="Arial" panose="020B0604020202020204" pitchFamily="34" charset="0"/>
                  <a:buChar char="•"/>
                </a:pPr>
                <a:r>
                  <a:rPr lang="zh-CN" altLang="en-US" sz="1800" dirty="0" smtClean="0"/>
                  <a:t>截面</a:t>
                </a:r>
                <a14:m>
                  <m:oMath xmlns:m="http://schemas.openxmlformats.org/officeDocument/2006/math">
                    <m:r>
                      <a:rPr lang="zh-CN" altLang="en-US" sz="1800" b="0" i="0" smtClean="0">
                        <a:latin typeface="Cambria Math" panose="02040503050406030204" pitchFamily="18" charset="0"/>
                      </a:rPr>
                      <m:t>：</m:t>
                    </m:r>
                    <m:f>
                      <m:fPr>
                        <m:ctrlPr>
                          <a:rPr lang="en-US" altLang="zh-CN" sz="1800" i="1" smtClean="0">
                            <a:latin typeface="Cambria Math" panose="02040503050406030204" pitchFamily="18" charset="0"/>
                          </a:rPr>
                        </m:ctrlPr>
                      </m:fPr>
                      <m:num>
                        <m:r>
                          <a:rPr lang="en-US" altLang="zh-CN" sz="1800" b="0" i="1" smtClean="0">
                            <a:latin typeface="Cambria Math" panose="02040503050406030204" pitchFamily="18" charset="0"/>
                          </a:rPr>
                          <m:t>𝑑</m:t>
                        </m:r>
                        <m:r>
                          <m:rPr>
                            <m:sty m:val="p"/>
                          </m:rPr>
                          <a:rPr lang="el-GR" altLang="zh-CN" sz="1800" b="0" i="1" smtClean="0">
                            <a:latin typeface="Cambria Math" panose="02040503050406030204" pitchFamily="18" charset="0"/>
                          </a:rPr>
                          <m:t>σ</m:t>
                        </m:r>
                        <m:r>
                          <a:rPr lang="en-US" altLang="zh-CN" sz="1800" b="0" i="1" baseline="-25000" smtClean="0">
                            <a:latin typeface="Cambria Math" panose="02040503050406030204" pitchFamily="18" charset="0"/>
                          </a:rPr>
                          <m:t>𝑆𝑀</m:t>
                        </m:r>
                      </m:num>
                      <m:den>
                        <m:r>
                          <a:rPr lang="en-US" altLang="zh-CN" sz="1800" b="0" i="1" smtClean="0">
                            <a:latin typeface="Cambria Math" panose="02040503050406030204" pitchFamily="18" charset="0"/>
                          </a:rPr>
                          <m:t>𝑑𝑇</m:t>
                        </m:r>
                        <m:r>
                          <a:rPr lang="en-US" altLang="zh-CN" sz="1800" b="0" i="1" baseline="-25000" smtClean="0">
                            <a:latin typeface="Cambria Math" panose="02040503050406030204" pitchFamily="18" charset="0"/>
                          </a:rPr>
                          <m:t>𝑁</m:t>
                        </m:r>
                      </m:den>
                    </m:f>
                    <m:d>
                      <m:dPr>
                        <m:ctrlPr>
                          <a:rPr lang="en-US" altLang="zh-CN" sz="1800" b="0" i="1" smtClean="0">
                            <a:latin typeface="Cambria Math" panose="02040503050406030204" pitchFamily="18" charset="0"/>
                          </a:rPr>
                        </m:ctrlPr>
                      </m:dPr>
                      <m:e>
                        <m:r>
                          <a:rPr lang="en-US" altLang="zh-CN" sz="1800" b="0" i="1" smtClean="0">
                            <a:latin typeface="Cambria Math" panose="02040503050406030204" pitchFamily="18" charset="0"/>
                          </a:rPr>
                          <m:t>𝐸</m:t>
                        </m:r>
                        <m:r>
                          <a:rPr lang="zh-CN" altLang="en-US" sz="1800" b="0" i="1" smtClean="0">
                            <a:latin typeface="Cambria Math" panose="02040503050406030204" pitchFamily="18" charset="0"/>
                          </a:rPr>
                          <m:t>𝜈</m:t>
                        </m:r>
                        <m:r>
                          <a:rPr lang="en-US" altLang="zh-CN" sz="1800" b="0" i="1" smtClean="0">
                            <a:latin typeface="Cambria Math" panose="02040503050406030204" pitchFamily="18" charset="0"/>
                          </a:rPr>
                          <m:t>,</m:t>
                        </m:r>
                        <m:r>
                          <a:rPr lang="en-US" altLang="zh-CN" sz="1800" b="0" i="1" smtClean="0">
                            <a:latin typeface="Cambria Math" panose="02040503050406030204" pitchFamily="18" charset="0"/>
                          </a:rPr>
                          <m:t>𝑇𝑁</m:t>
                        </m:r>
                      </m:e>
                    </m:d>
                    <m:r>
                      <a:rPr lang="en-US" altLang="zh-CN" sz="1800" b="0" i="1" smtClean="0">
                        <a:latin typeface="Cambria Math" panose="02040503050406030204" pitchFamily="18" charset="0"/>
                      </a:rPr>
                      <m:t>=</m:t>
                    </m:r>
                    <m:f>
                      <m:fPr>
                        <m:ctrlPr>
                          <a:rPr lang="en-US" altLang="zh-CN" sz="1800" b="0" i="1" smtClean="0">
                            <a:latin typeface="Cambria Math" panose="02040503050406030204" pitchFamily="18" charset="0"/>
                          </a:rPr>
                        </m:ctrlPr>
                      </m:fPr>
                      <m:num>
                        <m:sSubSup>
                          <m:sSubSupPr>
                            <m:ctrlPr>
                              <a:rPr lang="en-US" altLang="zh-CN" sz="1800" b="0" i="1" smtClean="0">
                                <a:latin typeface="Cambria Math" panose="02040503050406030204" pitchFamily="18" charset="0"/>
                              </a:rPr>
                            </m:ctrlPr>
                          </m:sSubSupPr>
                          <m:e>
                            <m:r>
                              <a:rPr lang="en-US" altLang="zh-CN" sz="1800" b="0" i="1" smtClean="0">
                                <a:latin typeface="Cambria Math" panose="02040503050406030204" pitchFamily="18" charset="0"/>
                              </a:rPr>
                              <m:t>𝐺</m:t>
                            </m:r>
                          </m:e>
                          <m:sub>
                            <m:r>
                              <a:rPr lang="en-US" altLang="zh-CN" sz="1800" b="0" i="1" smtClean="0">
                                <a:latin typeface="Cambria Math" panose="02040503050406030204" pitchFamily="18" charset="0"/>
                              </a:rPr>
                              <m:t>𝐹</m:t>
                            </m:r>
                          </m:sub>
                          <m:sup>
                            <m:r>
                              <a:rPr lang="en-US" altLang="zh-CN" sz="1800" b="0" i="1" smtClean="0">
                                <a:latin typeface="Cambria Math" panose="02040503050406030204" pitchFamily="18" charset="0"/>
                              </a:rPr>
                              <m:t>2</m:t>
                            </m:r>
                          </m:sup>
                        </m:sSubSup>
                        <m:r>
                          <a:rPr lang="en-US" altLang="zh-CN" sz="1800" b="0" i="1" smtClean="0">
                            <a:latin typeface="Cambria Math" panose="02040503050406030204" pitchFamily="18" charset="0"/>
                          </a:rPr>
                          <m:t>𝑀</m:t>
                        </m:r>
                      </m:num>
                      <m:den>
                        <m:r>
                          <m:rPr>
                            <m:sty m:val="p"/>
                          </m:rPr>
                          <a:rPr lang="el-GR" altLang="zh-CN" sz="1800" b="0" i="1" smtClean="0">
                            <a:latin typeface="Cambria Math" panose="02040503050406030204" pitchFamily="18" charset="0"/>
                          </a:rPr>
                          <m:t>π</m:t>
                        </m:r>
                      </m:den>
                    </m:f>
                    <m:d>
                      <m:dPr>
                        <m:ctrlPr>
                          <a:rPr lang="en-US" altLang="zh-CN" sz="1800" b="0" i="1" smtClean="0">
                            <a:latin typeface="Cambria Math" panose="02040503050406030204" pitchFamily="18" charset="0"/>
                          </a:rPr>
                        </m:ctrlPr>
                      </m:dPr>
                      <m:e>
                        <m:sSubSup>
                          <m:sSubSupPr>
                            <m:ctrlPr>
                              <a:rPr lang="en-US" altLang="zh-CN" sz="1800" b="0" i="1" smtClean="0">
                                <a:latin typeface="Cambria Math" panose="02040503050406030204" pitchFamily="18" charset="0"/>
                              </a:rPr>
                            </m:ctrlPr>
                          </m:sSubSupPr>
                          <m:e>
                            <m:r>
                              <a:rPr lang="en-US" altLang="zh-CN" sz="1800" b="0" i="1" smtClean="0">
                                <a:latin typeface="Cambria Math" panose="02040503050406030204" pitchFamily="18" charset="0"/>
                              </a:rPr>
                              <m:t>𝑔</m:t>
                            </m:r>
                          </m:e>
                          <m:sub>
                            <m:r>
                              <a:rPr lang="en-US" altLang="zh-CN" sz="1800" b="0" i="1" smtClean="0">
                                <a:latin typeface="Cambria Math" panose="02040503050406030204" pitchFamily="18" charset="0"/>
                              </a:rPr>
                              <m:t>𝑝</m:t>
                            </m:r>
                          </m:sub>
                          <m:sup>
                            <m:r>
                              <a:rPr lang="en-US" altLang="zh-CN" sz="1800" b="0" i="1" smtClean="0">
                                <a:latin typeface="Cambria Math" panose="02040503050406030204" pitchFamily="18" charset="0"/>
                              </a:rPr>
                              <m:t>𝑉</m:t>
                            </m:r>
                          </m:sup>
                        </m:sSubSup>
                        <m:r>
                          <a:rPr lang="en-US" altLang="zh-CN" sz="1800" b="0" i="1" smtClean="0">
                            <a:latin typeface="Cambria Math" panose="02040503050406030204" pitchFamily="18" charset="0"/>
                          </a:rPr>
                          <m:t>𝑍</m:t>
                        </m:r>
                        <m:r>
                          <a:rPr lang="en-US" altLang="zh-CN" sz="1800" b="0" i="1" smtClean="0">
                            <a:latin typeface="Cambria Math" panose="02040503050406030204" pitchFamily="18" charset="0"/>
                          </a:rPr>
                          <m:t>+</m:t>
                        </m:r>
                        <m:sSubSup>
                          <m:sSubSupPr>
                            <m:ctrlPr>
                              <a:rPr lang="en-US" altLang="zh-CN" sz="1800" b="0" i="1" smtClean="0">
                                <a:latin typeface="Cambria Math" panose="02040503050406030204" pitchFamily="18" charset="0"/>
                              </a:rPr>
                            </m:ctrlPr>
                          </m:sSubSupPr>
                          <m:e>
                            <m:r>
                              <a:rPr lang="en-US" altLang="zh-CN" sz="1800" b="0" i="1" smtClean="0">
                                <a:latin typeface="Cambria Math" panose="02040503050406030204" pitchFamily="18" charset="0"/>
                              </a:rPr>
                              <m:t>𝑔</m:t>
                            </m:r>
                          </m:e>
                          <m:sub>
                            <m:r>
                              <a:rPr lang="en-US" altLang="zh-CN" sz="1800" b="0" i="1" smtClean="0">
                                <a:latin typeface="Cambria Math" panose="02040503050406030204" pitchFamily="18" charset="0"/>
                              </a:rPr>
                              <m:t>𝑛</m:t>
                            </m:r>
                          </m:sub>
                          <m:sup>
                            <m:r>
                              <a:rPr lang="en-US" altLang="zh-CN" sz="1800" b="0" i="1" smtClean="0">
                                <a:latin typeface="Cambria Math" panose="02040503050406030204" pitchFamily="18" charset="0"/>
                              </a:rPr>
                              <m:t>𝑉</m:t>
                            </m:r>
                          </m:sup>
                        </m:sSubSup>
                        <m:r>
                          <a:rPr lang="en-US" altLang="zh-CN" sz="1800" b="0" i="1" smtClean="0">
                            <a:latin typeface="Cambria Math" panose="02040503050406030204" pitchFamily="18" charset="0"/>
                          </a:rPr>
                          <m:t>𝑁</m:t>
                        </m:r>
                      </m:e>
                    </m:d>
                    <m:r>
                      <a:rPr lang="en-US" altLang="zh-CN" sz="1800" b="0" i="1" baseline="30000" smtClean="0">
                        <a:latin typeface="Cambria Math" panose="02040503050406030204" pitchFamily="18" charset="0"/>
                      </a:rPr>
                      <m:t>2</m:t>
                    </m:r>
                    <m:d>
                      <m:dPr>
                        <m:ctrlPr>
                          <a:rPr lang="en-US" altLang="zh-CN" sz="1800" b="0" i="1" smtClean="0">
                            <a:latin typeface="Cambria Math" panose="02040503050406030204" pitchFamily="18" charset="0"/>
                          </a:rPr>
                        </m:ctrlPr>
                      </m:dPr>
                      <m:e>
                        <m:r>
                          <a:rPr lang="en-US" altLang="zh-CN" sz="1800" b="0" i="1" smtClean="0">
                            <a:latin typeface="Cambria Math" panose="02040503050406030204" pitchFamily="18" charset="0"/>
                          </a:rPr>
                          <m:t>1−</m:t>
                        </m:r>
                        <m:f>
                          <m:fPr>
                            <m:ctrlPr>
                              <a:rPr lang="en-US" altLang="zh-CN" sz="1800" b="0" i="1" smtClean="0">
                                <a:latin typeface="Cambria Math" panose="02040503050406030204" pitchFamily="18" charset="0"/>
                              </a:rPr>
                            </m:ctrlPr>
                          </m:fPr>
                          <m:num>
                            <m:r>
                              <a:rPr lang="en-US" altLang="zh-CN" sz="1800" b="0" i="1" smtClean="0">
                                <a:latin typeface="Cambria Math" panose="02040503050406030204" pitchFamily="18" charset="0"/>
                              </a:rPr>
                              <m:t>𝑀</m:t>
                            </m:r>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𝑇</m:t>
                                </m:r>
                              </m:e>
                              <m:sub>
                                <m:r>
                                  <a:rPr lang="en-US" altLang="zh-CN" sz="1800" b="0" i="1" smtClean="0">
                                    <a:latin typeface="Cambria Math" panose="02040503050406030204" pitchFamily="18" charset="0"/>
                                  </a:rPr>
                                  <m:t>𝑁</m:t>
                                </m:r>
                              </m:sub>
                            </m:sSub>
                          </m:num>
                          <m:den>
                            <m:r>
                              <a:rPr lang="en-US" altLang="zh-CN" sz="1800" b="0" i="1" smtClean="0">
                                <a:latin typeface="Cambria Math" panose="02040503050406030204" pitchFamily="18" charset="0"/>
                              </a:rPr>
                              <m:t>2</m:t>
                            </m:r>
                            <m:sSubSup>
                              <m:sSubSupPr>
                                <m:ctrlPr>
                                  <a:rPr lang="en-US" altLang="zh-CN" sz="1800" b="0" i="1" smtClean="0">
                                    <a:latin typeface="Cambria Math" panose="02040503050406030204" pitchFamily="18" charset="0"/>
                                  </a:rPr>
                                </m:ctrlPr>
                              </m:sSubSupPr>
                              <m:e>
                                <m:r>
                                  <a:rPr lang="en-US" altLang="zh-CN" sz="1800" b="0" i="1" smtClean="0">
                                    <a:latin typeface="Cambria Math" panose="02040503050406030204" pitchFamily="18" charset="0"/>
                                  </a:rPr>
                                  <m:t>𝐸</m:t>
                                </m:r>
                              </m:e>
                              <m:sub>
                                <m:r>
                                  <a:rPr lang="zh-CN" altLang="en-US" sz="1800" b="0" i="1" smtClean="0">
                                    <a:latin typeface="Cambria Math" panose="02040503050406030204" pitchFamily="18" charset="0"/>
                                  </a:rPr>
                                  <m:t>𝜈</m:t>
                                </m:r>
                              </m:sub>
                              <m:sup>
                                <m:r>
                                  <a:rPr lang="en-US" altLang="zh-CN" sz="1800" b="0" i="1" smtClean="0">
                                    <a:latin typeface="Cambria Math" panose="02040503050406030204" pitchFamily="18" charset="0"/>
                                  </a:rPr>
                                  <m:t>2</m:t>
                                </m:r>
                              </m:sup>
                            </m:sSubSup>
                          </m:den>
                        </m:f>
                      </m:e>
                    </m:d>
                    <m:sSup>
                      <m:sSupPr>
                        <m:ctrlPr>
                          <a:rPr lang="en-US" altLang="zh-CN" sz="1800" b="0" i="1" smtClean="0">
                            <a:latin typeface="Cambria Math" panose="02040503050406030204" pitchFamily="18" charset="0"/>
                          </a:rPr>
                        </m:ctrlPr>
                      </m:sSupPr>
                      <m:e>
                        <m:r>
                          <a:rPr lang="en-US" altLang="zh-CN" sz="1800" b="0" i="1" smtClean="0">
                            <a:latin typeface="Cambria Math" panose="02040503050406030204" pitchFamily="18" charset="0"/>
                          </a:rPr>
                          <m:t>𝐹</m:t>
                        </m:r>
                      </m:e>
                      <m:sup>
                        <m:r>
                          <a:rPr lang="en-US" altLang="zh-CN" sz="1800" b="0" i="1" smtClean="0">
                            <a:latin typeface="Cambria Math" panose="02040503050406030204" pitchFamily="18" charset="0"/>
                          </a:rPr>
                          <m:t>2</m:t>
                        </m:r>
                      </m:sup>
                    </m:sSup>
                    <m:d>
                      <m:dPr>
                        <m:ctrlPr>
                          <a:rPr lang="en-US" altLang="zh-CN" sz="1800" b="0" i="1" smtClean="0">
                            <a:latin typeface="Cambria Math" panose="02040503050406030204" pitchFamily="18" charset="0"/>
                          </a:rPr>
                        </m:ctrlPr>
                      </m:dPr>
                      <m:e>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𝑇</m:t>
                            </m:r>
                          </m:e>
                          <m:sub>
                            <m:r>
                              <a:rPr lang="en-US" altLang="zh-CN" sz="1800" b="0" i="1" smtClean="0">
                                <a:latin typeface="Cambria Math" panose="02040503050406030204" pitchFamily="18" charset="0"/>
                              </a:rPr>
                              <m:t>𝑁</m:t>
                            </m:r>
                          </m:sub>
                        </m:sSub>
                      </m:e>
                    </m:d>
                  </m:oMath>
                </a14:m>
                <a:r>
                  <a:rPr lang="en-US" altLang="zh-CN" sz="1800" dirty="0" smtClean="0"/>
                  <a:t>; </a:t>
                </a:r>
                <a:endParaRPr lang="en-US" altLang="zh-CN" sz="1800" i="1" dirty="0" smtClean="0">
                  <a:latin typeface="Cambria Math" panose="02040503050406030204" pitchFamily="18" charset="0"/>
                </a:endParaRPr>
              </a:p>
              <a:p>
                <a:pPr marL="457200" lvl="1" indent="0">
                  <a:lnSpc>
                    <a:spcPct val="150000"/>
                  </a:lnSpc>
                  <a:buNone/>
                </a:pPr>
                <a14:m>
                  <m:oMathPara xmlns:m="http://schemas.openxmlformats.org/officeDocument/2006/math">
                    <m:oMathParaPr>
                      <m:jc m:val="left"/>
                    </m:oMathParaPr>
                    <m:oMath xmlns:m="http://schemas.openxmlformats.org/officeDocument/2006/math">
                      <m:sSubSup>
                        <m:sSubSupPr>
                          <m:ctrlPr>
                            <a:rPr lang="en-US" altLang="zh-CN" sz="1400" i="1">
                              <a:latin typeface="Cambria Math" panose="02040503050406030204" pitchFamily="18" charset="0"/>
                            </a:rPr>
                          </m:ctrlPr>
                        </m:sSubSupPr>
                        <m:e>
                          <m:r>
                            <a:rPr lang="en-US" altLang="zh-CN" sz="1400" i="1">
                              <a:latin typeface="Cambria Math" panose="02040503050406030204" pitchFamily="18" charset="0"/>
                            </a:rPr>
                            <m:t>𝑔</m:t>
                          </m:r>
                        </m:e>
                        <m:sub>
                          <m:r>
                            <a:rPr lang="en-US" altLang="zh-CN" sz="1400" i="1">
                              <a:latin typeface="Cambria Math" panose="02040503050406030204" pitchFamily="18" charset="0"/>
                            </a:rPr>
                            <m:t>𝑝</m:t>
                          </m:r>
                        </m:sub>
                        <m:sup>
                          <m:r>
                            <a:rPr lang="en-US" altLang="zh-CN" sz="1400" i="1">
                              <a:latin typeface="Cambria Math" panose="02040503050406030204" pitchFamily="18" charset="0"/>
                            </a:rPr>
                            <m:t>𝑉</m:t>
                          </m:r>
                        </m:sup>
                      </m:sSubSup>
                      <m:r>
                        <a:rPr lang="en-US" altLang="zh-CN" sz="1400" i="1">
                          <a:latin typeface="Cambria Math" panose="02040503050406030204" pitchFamily="18" charset="0"/>
                        </a:rPr>
                        <m:t>=</m:t>
                      </m:r>
                      <m:f>
                        <m:fPr>
                          <m:ctrlPr>
                            <a:rPr lang="en-US" altLang="zh-CN" sz="1400" i="1">
                              <a:latin typeface="Cambria Math" panose="02040503050406030204" pitchFamily="18" charset="0"/>
                            </a:rPr>
                          </m:ctrlPr>
                        </m:fPr>
                        <m:num>
                          <m:r>
                            <a:rPr lang="en-US" altLang="zh-CN" sz="1400" i="1">
                              <a:latin typeface="Cambria Math" panose="02040503050406030204" pitchFamily="18" charset="0"/>
                            </a:rPr>
                            <m:t>1</m:t>
                          </m:r>
                        </m:num>
                        <m:den>
                          <m:r>
                            <a:rPr lang="en-US" altLang="zh-CN" sz="1400" i="1">
                              <a:latin typeface="Cambria Math" panose="02040503050406030204" pitchFamily="18" charset="0"/>
                            </a:rPr>
                            <m:t>2</m:t>
                          </m:r>
                        </m:den>
                      </m:f>
                      <m:r>
                        <a:rPr lang="en-US" altLang="zh-CN" sz="1400" i="1">
                          <a:latin typeface="Cambria Math" panose="02040503050406030204" pitchFamily="18" charset="0"/>
                        </a:rPr>
                        <m:t>−2</m:t>
                      </m:r>
                      <m:sSup>
                        <m:sSupPr>
                          <m:ctrlPr>
                            <a:rPr lang="en-US" altLang="zh-CN" sz="1400" i="1" smtClean="0">
                              <a:solidFill>
                                <a:schemeClr val="tx1"/>
                              </a:solidFill>
                              <a:latin typeface="Cambria Math" panose="02040503050406030204" pitchFamily="18" charset="0"/>
                            </a:rPr>
                          </m:ctrlPr>
                        </m:sSupPr>
                        <m:e>
                          <m:r>
                            <a:rPr lang="en-US" altLang="zh-CN" sz="1400" i="1">
                              <a:solidFill>
                                <a:schemeClr val="tx1"/>
                              </a:solidFill>
                              <a:latin typeface="Cambria Math" panose="02040503050406030204" pitchFamily="18" charset="0"/>
                            </a:rPr>
                            <m:t>𝑠𝑖𝑛</m:t>
                          </m:r>
                        </m:e>
                        <m:sup>
                          <m:r>
                            <a:rPr lang="en-US" altLang="zh-CN" sz="1400" i="1">
                              <a:solidFill>
                                <a:schemeClr val="tx1"/>
                              </a:solidFill>
                              <a:latin typeface="Cambria Math" panose="02040503050406030204" pitchFamily="18" charset="0"/>
                            </a:rPr>
                            <m:t>2</m:t>
                          </m:r>
                        </m:sup>
                      </m:sSup>
                      <m:sSub>
                        <m:sSubPr>
                          <m:ctrlPr>
                            <a:rPr lang="en-US" altLang="zh-CN" sz="1400" i="1">
                              <a:solidFill>
                                <a:schemeClr val="tx1"/>
                              </a:solidFill>
                              <a:latin typeface="Cambria Math" panose="02040503050406030204" pitchFamily="18" charset="0"/>
                            </a:rPr>
                          </m:ctrlPr>
                        </m:sSubPr>
                        <m:e>
                          <m:r>
                            <a:rPr lang="zh-CN" altLang="en-US" sz="1400" i="1">
                              <a:solidFill>
                                <a:schemeClr val="tx1"/>
                              </a:solidFill>
                              <a:latin typeface="Cambria Math" panose="02040503050406030204" pitchFamily="18" charset="0"/>
                            </a:rPr>
                            <m:t>𝜃</m:t>
                          </m:r>
                        </m:e>
                        <m:sub>
                          <m:r>
                            <a:rPr lang="en-US" altLang="zh-CN" sz="1400" i="1">
                              <a:solidFill>
                                <a:schemeClr val="tx1"/>
                              </a:solidFill>
                              <a:latin typeface="Cambria Math" panose="02040503050406030204" pitchFamily="18" charset="0"/>
                            </a:rPr>
                            <m:t>𝑊</m:t>
                          </m:r>
                        </m:sub>
                      </m:sSub>
                      <m:r>
                        <a:rPr lang="en-US" altLang="zh-CN" sz="1400" i="1">
                          <a:latin typeface="Cambria Math" panose="02040503050406030204" pitchFamily="18" charset="0"/>
                        </a:rPr>
                        <m:t>;</m:t>
                      </m:r>
                      <m:r>
                        <a:rPr lang="en-US" altLang="zh-CN" sz="1400" b="0" i="1" smtClean="0">
                          <a:latin typeface="Cambria Math" panose="02040503050406030204" pitchFamily="18" charset="0"/>
                        </a:rPr>
                        <m:t> </m:t>
                      </m:r>
                      <m:sSubSup>
                        <m:sSubSupPr>
                          <m:ctrlPr>
                            <a:rPr lang="en-US" altLang="zh-CN" sz="1400" i="1">
                              <a:latin typeface="Cambria Math" panose="02040503050406030204" pitchFamily="18" charset="0"/>
                            </a:rPr>
                          </m:ctrlPr>
                        </m:sSubSupPr>
                        <m:e>
                          <m:r>
                            <a:rPr lang="en-US" altLang="zh-CN" sz="1400" i="1">
                              <a:latin typeface="Cambria Math" panose="02040503050406030204" pitchFamily="18" charset="0"/>
                            </a:rPr>
                            <m:t>𝑔</m:t>
                          </m:r>
                        </m:e>
                        <m:sub>
                          <m:r>
                            <a:rPr lang="en-US" altLang="zh-CN" sz="1400" i="1">
                              <a:latin typeface="Cambria Math" panose="02040503050406030204" pitchFamily="18" charset="0"/>
                            </a:rPr>
                            <m:t>𝑛</m:t>
                          </m:r>
                        </m:sub>
                        <m:sup>
                          <m:r>
                            <a:rPr lang="en-US" altLang="zh-CN" sz="1400" i="1">
                              <a:latin typeface="Cambria Math" panose="02040503050406030204" pitchFamily="18" charset="0"/>
                            </a:rPr>
                            <m:t>𝑉</m:t>
                          </m:r>
                        </m:sup>
                      </m:sSubSup>
                      <m:r>
                        <a:rPr lang="en-US" altLang="zh-CN" sz="1400" i="1">
                          <a:latin typeface="Cambria Math" panose="02040503050406030204" pitchFamily="18" charset="0"/>
                        </a:rPr>
                        <m:t>=−</m:t>
                      </m:r>
                      <m:f>
                        <m:fPr>
                          <m:ctrlPr>
                            <a:rPr lang="en-US" altLang="zh-CN" sz="1400" i="1">
                              <a:latin typeface="Cambria Math" panose="02040503050406030204" pitchFamily="18" charset="0"/>
                            </a:rPr>
                          </m:ctrlPr>
                        </m:fPr>
                        <m:num>
                          <m:r>
                            <a:rPr lang="en-US" altLang="zh-CN" sz="1400" i="1">
                              <a:latin typeface="Cambria Math" panose="02040503050406030204" pitchFamily="18" charset="0"/>
                            </a:rPr>
                            <m:t>1</m:t>
                          </m:r>
                        </m:num>
                        <m:den>
                          <m:r>
                            <a:rPr lang="en-US" altLang="zh-CN" sz="1400" i="1">
                              <a:latin typeface="Cambria Math" panose="02040503050406030204" pitchFamily="18" charset="0"/>
                            </a:rPr>
                            <m:t>2</m:t>
                          </m:r>
                        </m:den>
                      </m:f>
                    </m:oMath>
                  </m:oMathPara>
                </a14:m>
                <a:endParaRPr lang="zh-CN" altLang="en-US" sz="1400" dirty="0"/>
              </a:p>
              <a:p>
                <a:pPr>
                  <a:lnSpc>
                    <a:spcPct val="150000"/>
                  </a:lnSpc>
                </a:pPr>
                <a:r>
                  <a:rPr lang="zh-CN" altLang="en-US" sz="1800" dirty="0" smtClean="0"/>
                  <a:t>  </a:t>
                </a:r>
                <a:r>
                  <a:rPr lang="en-US" altLang="zh-CN" sz="1800" dirty="0"/>
                  <a:t> </a:t>
                </a:r>
                <a:r>
                  <a:rPr lang="zh-CN" altLang="en-US" sz="1800" dirty="0" smtClean="0"/>
                  <a:t>考虑中微子磁矩截面</a:t>
                </a:r>
                <a14:m>
                  <m:oMath xmlns:m="http://schemas.openxmlformats.org/officeDocument/2006/math">
                    <m:r>
                      <a:rPr lang="zh-CN" altLang="en-US" sz="1800">
                        <a:latin typeface="Cambria Math" panose="02040503050406030204" pitchFamily="18" charset="0"/>
                      </a:rPr>
                      <m:t>：</m:t>
                    </m:r>
                    <m:f>
                      <m:fPr>
                        <m:ctrlPr>
                          <a:rPr lang="en-US" altLang="zh-CN" sz="1800" i="1">
                            <a:latin typeface="Cambria Math" panose="02040503050406030204" pitchFamily="18" charset="0"/>
                          </a:rPr>
                        </m:ctrlPr>
                      </m:fPr>
                      <m:num>
                        <m:r>
                          <a:rPr lang="en-US" altLang="zh-CN" sz="1800" i="1">
                            <a:latin typeface="Cambria Math" panose="02040503050406030204" pitchFamily="18" charset="0"/>
                          </a:rPr>
                          <m:t>𝑑</m:t>
                        </m:r>
                        <m:r>
                          <m:rPr>
                            <m:sty m:val="p"/>
                          </m:rPr>
                          <a:rPr lang="el-GR" altLang="zh-CN" sz="1800" i="1">
                            <a:latin typeface="Cambria Math" panose="02040503050406030204" pitchFamily="18" charset="0"/>
                          </a:rPr>
                          <m:t>σ</m:t>
                        </m:r>
                        <m:r>
                          <a:rPr lang="en-US" altLang="zh-CN" sz="1800" i="1" baseline="-25000">
                            <a:latin typeface="Cambria Math" panose="02040503050406030204" pitchFamily="18" charset="0"/>
                          </a:rPr>
                          <m:t>𝑆𝑀</m:t>
                        </m:r>
                      </m:num>
                      <m:den>
                        <m:r>
                          <a:rPr lang="en-US" altLang="zh-CN" sz="1800" i="1">
                            <a:latin typeface="Cambria Math" panose="02040503050406030204" pitchFamily="18" charset="0"/>
                          </a:rPr>
                          <m:t>𝑑𝑇</m:t>
                        </m:r>
                        <m:r>
                          <a:rPr lang="en-US" altLang="zh-CN" sz="1800" i="1" baseline="-25000">
                            <a:latin typeface="Cambria Math" panose="02040503050406030204" pitchFamily="18" charset="0"/>
                          </a:rPr>
                          <m:t>𝑁</m:t>
                        </m:r>
                      </m:den>
                    </m:f>
                    <m:d>
                      <m:dPr>
                        <m:ctrlPr>
                          <a:rPr lang="en-US" altLang="zh-CN" sz="1800" i="1">
                            <a:latin typeface="Cambria Math" panose="02040503050406030204" pitchFamily="18" charset="0"/>
                          </a:rPr>
                        </m:ctrlPr>
                      </m:dPr>
                      <m:e>
                        <m:r>
                          <a:rPr lang="en-US" altLang="zh-CN" sz="1800" i="1">
                            <a:latin typeface="Cambria Math" panose="02040503050406030204" pitchFamily="18" charset="0"/>
                          </a:rPr>
                          <m:t>𝐸</m:t>
                        </m:r>
                        <m:r>
                          <a:rPr lang="zh-CN" altLang="en-US" sz="1800" i="1" smtClean="0">
                            <a:latin typeface="Cambria Math" panose="02040503050406030204" pitchFamily="18" charset="0"/>
                          </a:rPr>
                          <m:t>𝜈</m:t>
                        </m:r>
                        <m:r>
                          <a:rPr lang="en-US" altLang="zh-CN" sz="1800" i="1">
                            <a:latin typeface="Cambria Math" panose="02040503050406030204" pitchFamily="18" charset="0"/>
                          </a:rPr>
                          <m:t>,</m:t>
                        </m:r>
                        <m:r>
                          <a:rPr lang="en-US" altLang="zh-CN" sz="1800" i="1">
                            <a:latin typeface="Cambria Math" panose="02040503050406030204" pitchFamily="18" charset="0"/>
                          </a:rPr>
                          <m:t>𝑇𝑁</m:t>
                        </m:r>
                      </m:e>
                    </m:d>
                    <m:r>
                      <a:rPr lang="en-US" altLang="zh-CN" sz="1800" i="1">
                        <a:latin typeface="Cambria Math" panose="02040503050406030204" pitchFamily="18" charset="0"/>
                      </a:rPr>
                      <m:t>+</m:t>
                    </m:r>
                    <m:f>
                      <m:fPr>
                        <m:ctrlPr>
                          <a:rPr lang="en-US" altLang="zh-CN" sz="1800" i="1">
                            <a:latin typeface="Cambria Math" panose="02040503050406030204" pitchFamily="18" charset="0"/>
                          </a:rPr>
                        </m:ctrlPr>
                      </m:fPr>
                      <m:num>
                        <m:r>
                          <a:rPr lang="en-US" altLang="zh-CN" sz="1800" i="1">
                            <a:latin typeface="Cambria Math" panose="02040503050406030204" pitchFamily="18" charset="0"/>
                          </a:rPr>
                          <m:t>𝑑</m:t>
                        </m:r>
                        <m:sSub>
                          <m:sSubPr>
                            <m:ctrlPr>
                              <a:rPr lang="en-US" altLang="zh-CN" sz="1800" i="1">
                                <a:latin typeface="Cambria Math" panose="02040503050406030204" pitchFamily="18" charset="0"/>
                              </a:rPr>
                            </m:ctrlPr>
                          </m:sSubPr>
                          <m:e>
                            <m:r>
                              <a:rPr lang="zh-CN" altLang="en-US" sz="1800" i="1">
                                <a:latin typeface="Cambria Math" panose="02040503050406030204" pitchFamily="18" charset="0"/>
                              </a:rPr>
                              <m:t>𝜎</m:t>
                            </m:r>
                          </m:e>
                          <m:sub>
                            <m:r>
                              <a:rPr lang="zh-CN" altLang="en-US" sz="1800" i="1">
                                <a:latin typeface="Cambria Math" panose="02040503050406030204" pitchFamily="18" charset="0"/>
                              </a:rPr>
                              <m:t>𝜇</m:t>
                            </m:r>
                          </m:sub>
                        </m:sSub>
                      </m:num>
                      <m:den>
                        <m:r>
                          <a:rPr lang="en-US" altLang="zh-CN" sz="1800" i="1">
                            <a:latin typeface="Cambria Math" panose="02040503050406030204" pitchFamily="18" charset="0"/>
                          </a:rPr>
                          <m:t>𝑑𝑇</m:t>
                        </m:r>
                        <m:r>
                          <a:rPr lang="en-US" altLang="zh-CN" sz="1800" i="1" baseline="-25000">
                            <a:latin typeface="Cambria Math" panose="02040503050406030204" pitchFamily="18" charset="0"/>
                          </a:rPr>
                          <m:t>𝑁</m:t>
                        </m:r>
                      </m:den>
                    </m:f>
                  </m:oMath>
                </a14:m>
                <a:r>
                  <a:rPr lang="en-US" altLang="zh-CN" sz="1800" dirty="0" smtClean="0"/>
                  <a:t>;</a:t>
                </a:r>
              </a:p>
              <a:p>
                <a:pPr marL="457200" lvl="1" indent="0">
                  <a:lnSpc>
                    <a:spcPct val="150000"/>
                  </a:lnSpc>
                  <a:buNone/>
                </a:pPr>
                <a14:m>
                  <m:oMathPara xmlns:m="http://schemas.openxmlformats.org/officeDocument/2006/math">
                    <m:oMathParaPr>
                      <m:jc m:val="left"/>
                    </m:oMathParaPr>
                    <m:oMath xmlns:m="http://schemas.openxmlformats.org/officeDocument/2006/math">
                      <m:f>
                        <m:fPr>
                          <m:ctrlPr>
                            <a:rPr lang="en-US" altLang="zh-CN" sz="1400" i="1" smtClean="0">
                              <a:latin typeface="Cambria Math" panose="02040503050406030204" pitchFamily="18" charset="0"/>
                            </a:rPr>
                          </m:ctrlPr>
                        </m:fPr>
                        <m:num>
                          <m:r>
                            <a:rPr lang="en-US" altLang="zh-CN" sz="1400" b="0" i="1" smtClean="0">
                              <a:latin typeface="Cambria Math" panose="02040503050406030204" pitchFamily="18" charset="0"/>
                            </a:rPr>
                            <m:t>𝑑</m:t>
                          </m:r>
                          <m:sSub>
                            <m:sSubPr>
                              <m:ctrlPr>
                                <a:rPr lang="en-US" altLang="zh-CN" sz="1400" b="0" i="1" smtClean="0">
                                  <a:latin typeface="Cambria Math" panose="02040503050406030204" pitchFamily="18" charset="0"/>
                                </a:rPr>
                              </m:ctrlPr>
                            </m:sSubPr>
                            <m:e>
                              <m:r>
                                <a:rPr lang="zh-CN" altLang="en-US" sz="1400" b="0" i="1" smtClean="0">
                                  <a:latin typeface="Cambria Math" panose="02040503050406030204" pitchFamily="18" charset="0"/>
                                </a:rPr>
                                <m:t>𝜎</m:t>
                              </m:r>
                            </m:e>
                            <m:sub>
                              <m:r>
                                <a:rPr lang="zh-CN" altLang="en-US" sz="1400" b="0" i="1" smtClean="0">
                                  <a:latin typeface="Cambria Math" panose="02040503050406030204" pitchFamily="18" charset="0"/>
                                </a:rPr>
                                <m:t>𝜇</m:t>
                              </m:r>
                            </m:sub>
                          </m:sSub>
                        </m:num>
                        <m:den>
                          <m:r>
                            <a:rPr lang="en-US" altLang="zh-CN" sz="1400" b="0" i="1" smtClean="0">
                              <a:latin typeface="Cambria Math" panose="02040503050406030204" pitchFamily="18" charset="0"/>
                            </a:rPr>
                            <m:t>𝑑𝑇</m:t>
                          </m:r>
                        </m:den>
                      </m:f>
                      <m:r>
                        <a:rPr lang="en-US" altLang="zh-CN" sz="1400" b="0" i="1" smtClean="0">
                          <a:latin typeface="Cambria Math" panose="02040503050406030204" pitchFamily="18" charset="0"/>
                        </a:rPr>
                        <m:t>=</m:t>
                      </m:r>
                      <m:f>
                        <m:fPr>
                          <m:ctrlPr>
                            <a:rPr lang="en-US" altLang="zh-CN" sz="1400" b="0" i="1" smtClean="0">
                              <a:latin typeface="Cambria Math" panose="02040503050406030204" pitchFamily="18" charset="0"/>
                            </a:rPr>
                          </m:ctrlPr>
                        </m:fPr>
                        <m:num>
                          <m:r>
                            <a:rPr lang="zh-CN" altLang="en-US" sz="1400" b="0" i="1" smtClean="0">
                              <a:latin typeface="Cambria Math" panose="02040503050406030204" pitchFamily="18" charset="0"/>
                            </a:rPr>
                            <m:t>𝜋</m:t>
                          </m:r>
                          <m:sSup>
                            <m:sSupPr>
                              <m:ctrlPr>
                                <a:rPr lang="en-US" altLang="zh-CN" sz="1400" b="0" i="1" smtClean="0">
                                  <a:latin typeface="Cambria Math" panose="02040503050406030204" pitchFamily="18" charset="0"/>
                                </a:rPr>
                              </m:ctrlPr>
                            </m:sSupPr>
                            <m:e>
                              <m:r>
                                <a:rPr lang="zh-CN" altLang="en-US" sz="1400" b="0" i="1" smtClean="0">
                                  <a:latin typeface="Cambria Math" panose="02040503050406030204" pitchFamily="18" charset="0"/>
                                </a:rPr>
                                <m:t>𝛼</m:t>
                              </m:r>
                            </m:e>
                            <m:sup>
                              <m:r>
                                <a:rPr lang="en-US" altLang="zh-CN" sz="1400" b="0" i="1" smtClean="0">
                                  <a:latin typeface="Cambria Math" panose="02040503050406030204" pitchFamily="18" charset="0"/>
                                </a:rPr>
                                <m:t>2</m:t>
                              </m:r>
                            </m:sup>
                          </m:sSup>
                        </m:num>
                        <m:den>
                          <m:sSubSup>
                            <m:sSubSupPr>
                              <m:ctrlPr>
                                <a:rPr lang="en-US" altLang="zh-CN" sz="1400" b="0" i="1" smtClean="0">
                                  <a:latin typeface="Cambria Math" panose="02040503050406030204" pitchFamily="18" charset="0"/>
                                </a:rPr>
                              </m:ctrlPr>
                            </m:sSubSupPr>
                            <m:e>
                              <m:r>
                                <a:rPr lang="en-US" altLang="zh-CN" sz="1400" b="0" i="1" smtClean="0">
                                  <a:latin typeface="Cambria Math" panose="02040503050406030204" pitchFamily="18" charset="0"/>
                                </a:rPr>
                                <m:t>𝑚</m:t>
                              </m:r>
                            </m:e>
                            <m:sub>
                              <m:r>
                                <a:rPr lang="en-US" altLang="zh-CN" sz="1400" b="0" i="1" smtClean="0">
                                  <a:latin typeface="Cambria Math" panose="02040503050406030204" pitchFamily="18" charset="0"/>
                                </a:rPr>
                                <m:t>𝑒</m:t>
                              </m:r>
                            </m:sub>
                            <m:sup>
                              <m:r>
                                <a:rPr lang="en-US" altLang="zh-CN" sz="1400" b="0" i="1" smtClean="0">
                                  <a:latin typeface="Cambria Math" panose="02040503050406030204" pitchFamily="18" charset="0"/>
                                </a:rPr>
                                <m:t>2</m:t>
                              </m:r>
                            </m:sup>
                          </m:sSubSup>
                        </m:den>
                      </m:f>
                      <m:sSup>
                        <m:sSupPr>
                          <m:ctrlPr>
                            <a:rPr lang="en-US" altLang="zh-CN" sz="1400" b="0" i="1" smtClean="0">
                              <a:latin typeface="Cambria Math" panose="02040503050406030204" pitchFamily="18" charset="0"/>
                            </a:rPr>
                          </m:ctrlPr>
                        </m:sSupPr>
                        <m:e>
                          <m:d>
                            <m:dPr>
                              <m:begChr m:val="|"/>
                              <m:endChr m:val="|"/>
                              <m:ctrlPr>
                                <a:rPr lang="en-US" altLang="zh-CN" sz="1400" b="0" i="1" smtClean="0">
                                  <a:latin typeface="Cambria Math" panose="02040503050406030204" pitchFamily="18" charset="0"/>
                                </a:rPr>
                              </m:ctrlPr>
                            </m:dPr>
                            <m:e>
                              <m:f>
                                <m:fPr>
                                  <m:ctrlPr>
                                    <a:rPr lang="en-US" altLang="zh-CN" sz="1400" b="0" i="1" smtClean="0">
                                      <a:latin typeface="Cambria Math" panose="02040503050406030204" pitchFamily="18" charset="0"/>
                                    </a:rPr>
                                  </m:ctrlPr>
                                </m:fPr>
                                <m:num>
                                  <m:sSub>
                                    <m:sSubPr>
                                      <m:ctrlPr>
                                        <a:rPr lang="en-US" altLang="zh-CN" sz="1400" b="0" i="1" smtClean="0">
                                          <a:latin typeface="Cambria Math" panose="02040503050406030204" pitchFamily="18" charset="0"/>
                                        </a:rPr>
                                      </m:ctrlPr>
                                    </m:sSubPr>
                                    <m:e>
                                      <m:r>
                                        <a:rPr lang="zh-CN" altLang="en-US" sz="1400" b="0" i="1" smtClean="0">
                                          <a:latin typeface="Cambria Math" panose="02040503050406030204" pitchFamily="18" charset="0"/>
                                        </a:rPr>
                                        <m:t>𝜇</m:t>
                                      </m:r>
                                    </m:e>
                                    <m:sub>
                                      <m:r>
                                        <a:rPr lang="zh-CN" altLang="en-US" sz="1400" b="0" i="1" smtClean="0">
                                          <a:latin typeface="Cambria Math" panose="02040503050406030204" pitchFamily="18" charset="0"/>
                                        </a:rPr>
                                        <m:t>𝜈</m:t>
                                      </m:r>
                                    </m:sub>
                                  </m:sSub>
                                </m:num>
                                <m:den>
                                  <m:sSub>
                                    <m:sSubPr>
                                      <m:ctrlPr>
                                        <a:rPr lang="en-US" altLang="zh-CN" sz="1400" b="0" i="1" smtClean="0">
                                          <a:latin typeface="Cambria Math" panose="02040503050406030204" pitchFamily="18" charset="0"/>
                                        </a:rPr>
                                      </m:ctrlPr>
                                    </m:sSubPr>
                                    <m:e>
                                      <m:r>
                                        <a:rPr lang="zh-CN" altLang="en-US" sz="1400" b="0" i="1" smtClean="0">
                                          <a:latin typeface="Cambria Math" panose="02040503050406030204" pitchFamily="18" charset="0"/>
                                        </a:rPr>
                                        <m:t>𝜇</m:t>
                                      </m:r>
                                    </m:e>
                                    <m:sub>
                                      <m:r>
                                        <a:rPr lang="en-US" altLang="zh-CN" sz="1400" b="0" i="1" smtClean="0">
                                          <a:latin typeface="Cambria Math" panose="02040503050406030204" pitchFamily="18" charset="0"/>
                                        </a:rPr>
                                        <m:t>𝐵</m:t>
                                      </m:r>
                                    </m:sub>
                                  </m:sSub>
                                </m:den>
                              </m:f>
                            </m:e>
                          </m:d>
                        </m:e>
                        <m:sup>
                          <m:r>
                            <a:rPr lang="en-US" altLang="zh-CN" sz="1400" b="0" i="1" smtClean="0">
                              <a:latin typeface="Cambria Math" panose="02040503050406030204" pitchFamily="18" charset="0"/>
                            </a:rPr>
                            <m:t>2</m:t>
                          </m:r>
                        </m:sup>
                      </m:sSup>
                      <m:f>
                        <m:fPr>
                          <m:ctrlPr>
                            <a:rPr lang="en-US" altLang="zh-CN" sz="1400" b="0" i="1" smtClean="0">
                              <a:latin typeface="Cambria Math" panose="02040503050406030204" pitchFamily="18" charset="0"/>
                            </a:rPr>
                          </m:ctrlPr>
                        </m:fPr>
                        <m:num>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𝑍</m:t>
                              </m:r>
                            </m:e>
                            <m:sup>
                              <m:r>
                                <a:rPr lang="en-US" altLang="zh-CN" sz="1400" b="0" i="1" smtClean="0">
                                  <a:latin typeface="Cambria Math" panose="02040503050406030204" pitchFamily="18" charset="0"/>
                                </a:rPr>
                                <m:t>2</m:t>
                              </m:r>
                            </m:sup>
                          </m:sSup>
                        </m:num>
                        <m:den>
                          <m:r>
                            <a:rPr lang="en-US" altLang="zh-CN" sz="1400" b="0" i="1" smtClean="0">
                              <a:latin typeface="Cambria Math" panose="02040503050406030204" pitchFamily="18" charset="0"/>
                            </a:rPr>
                            <m:t>𝑇</m:t>
                          </m:r>
                        </m:den>
                      </m:f>
                      <m:d>
                        <m:dPr>
                          <m:ctrlPr>
                            <a:rPr lang="en-US" altLang="zh-CN" sz="1400" b="0" i="1" smtClean="0">
                              <a:latin typeface="Cambria Math" panose="02040503050406030204" pitchFamily="18" charset="0"/>
                            </a:rPr>
                          </m:ctrlPr>
                        </m:dPr>
                        <m:e>
                          <m:r>
                            <a:rPr lang="en-US" altLang="zh-CN" sz="1400" b="0" i="1" smtClean="0">
                              <a:latin typeface="Cambria Math" panose="02040503050406030204" pitchFamily="18" charset="0"/>
                            </a:rPr>
                            <m:t>1−</m:t>
                          </m:r>
                          <m:f>
                            <m:fPr>
                              <m:ctrlPr>
                                <a:rPr lang="en-US" altLang="zh-CN" sz="1400" b="0" i="1" smtClean="0">
                                  <a:latin typeface="Cambria Math" panose="02040503050406030204" pitchFamily="18" charset="0"/>
                                </a:rPr>
                              </m:ctrlPr>
                            </m:fPr>
                            <m:num>
                              <m:r>
                                <a:rPr lang="en-US" altLang="zh-CN" sz="1400" b="0" i="1" smtClean="0">
                                  <a:latin typeface="Cambria Math" panose="02040503050406030204" pitchFamily="18" charset="0"/>
                                </a:rPr>
                                <m:t>𝑇</m:t>
                              </m:r>
                            </m:num>
                            <m:den>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𝐸</m:t>
                                  </m:r>
                                </m:e>
                                <m:sub>
                                  <m:r>
                                    <a:rPr lang="zh-CN" altLang="en-US" sz="1400" b="0" i="1" smtClean="0">
                                      <a:latin typeface="Cambria Math" panose="02040503050406030204" pitchFamily="18" charset="0"/>
                                    </a:rPr>
                                    <m:t>𝜈</m:t>
                                  </m:r>
                                </m:sub>
                              </m:sSub>
                            </m:den>
                          </m:f>
                          <m:r>
                            <a:rPr lang="en-US" altLang="zh-CN" sz="1400" b="0" i="1" smtClean="0">
                              <a:latin typeface="Cambria Math" panose="02040503050406030204" pitchFamily="18" charset="0"/>
                            </a:rPr>
                            <m:t>+</m:t>
                          </m:r>
                          <m:f>
                            <m:fPr>
                              <m:ctrlPr>
                                <a:rPr lang="en-US" altLang="zh-CN" sz="1400" b="0" i="1" smtClean="0">
                                  <a:latin typeface="Cambria Math" panose="02040503050406030204" pitchFamily="18" charset="0"/>
                                </a:rPr>
                              </m:ctrlPr>
                            </m:fPr>
                            <m:num>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𝑇</m:t>
                                  </m:r>
                                </m:e>
                                <m:sup>
                                  <m:r>
                                    <a:rPr lang="en-US" altLang="zh-CN" sz="1400" b="0" i="1" smtClean="0">
                                      <a:latin typeface="Cambria Math" panose="02040503050406030204" pitchFamily="18" charset="0"/>
                                    </a:rPr>
                                    <m:t>2</m:t>
                                  </m:r>
                                </m:sup>
                              </m:sSup>
                            </m:num>
                            <m:den>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4</m:t>
                                  </m:r>
                                  <m:r>
                                    <a:rPr lang="en-US" altLang="zh-CN" sz="1400" b="0" i="1" smtClean="0">
                                      <a:latin typeface="Cambria Math" panose="02040503050406030204" pitchFamily="18" charset="0"/>
                                    </a:rPr>
                                    <m:t>𝐸</m:t>
                                  </m:r>
                                </m:e>
                                <m:sub>
                                  <m:r>
                                    <a:rPr lang="zh-CN" altLang="en-US" sz="1400" b="0" i="1" smtClean="0">
                                      <a:latin typeface="Cambria Math" panose="02040503050406030204" pitchFamily="18" charset="0"/>
                                    </a:rPr>
                                    <m:t>𝜈</m:t>
                                  </m:r>
                                </m:sub>
                              </m:sSub>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𝐸</m:t>
                                  </m:r>
                                </m:e>
                                <m:sub>
                                  <m:r>
                                    <a:rPr lang="zh-CN" altLang="en-US" sz="1400" b="0" i="1" smtClean="0">
                                      <a:latin typeface="Cambria Math" panose="02040503050406030204" pitchFamily="18" charset="0"/>
                                    </a:rPr>
                                    <m:t>𝜈</m:t>
                                  </m:r>
                                </m:sub>
                              </m:sSub>
                            </m:den>
                          </m:f>
                        </m:e>
                      </m:d>
                    </m:oMath>
                  </m:oMathPara>
                </a14:m>
                <a:endParaRPr lang="en-US" altLang="zh-CN" sz="1400" dirty="0" smtClean="0"/>
              </a:p>
              <a:p>
                <a:pPr>
                  <a:lnSpc>
                    <a:spcPct val="150000"/>
                  </a:lnSpc>
                </a:pPr>
                <a:r>
                  <a:rPr lang="zh-CN" altLang="en-US" sz="1800" dirty="0"/>
                  <a:t>事例数</a:t>
                </a:r>
                <a14:m>
                  <m:oMath xmlns:m="http://schemas.openxmlformats.org/officeDocument/2006/math">
                    <m:r>
                      <a:rPr lang="zh-CN" altLang="en-US" sz="1800">
                        <a:latin typeface="Cambria Math" panose="02040503050406030204" pitchFamily="18" charset="0"/>
                      </a:rPr>
                      <m:t>：</m:t>
                    </m:r>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𝑁</m:t>
                        </m:r>
                      </m:e>
                      <m:sub>
                        <m:r>
                          <a:rPr lang="en-US" altLang="zh-CN" sz="1800" i="1">
                            <a:latin typeface="Cambria Math" panose="02040503050406030204" pitchFamily="18" charset="0"/>
                          </a:rPr>
                          <m:t>𝑒𝑣𝑒𝑛𝑡𝑠</m:t>
                        </m:r>
                      </m:sub>
                      <m:sup>
                        <m:r>
                          <a:rPr lang="en-US" altLang="zh-CN" sz="1800" i="1">
                            <a:latin typeface="Cambria Math" panose="02040503050406030204" pitchFamily="18" charset="0"/>
                          </a:rPr>
                          <m:t>𝑆𝑀</m:t>
                        </m:r>
                      </m:sup>
                    </m:sSubSup>
                    <m:r>
                      <a:rPr lang="en-US" altLang="zh-CN" sz="1800" i="1">
                        <a:latin typeface="Cambria Math" panose="02040503050406030204" pitchFamily="18" charset="0"/>
                      </a:rPr>
                      <m:t>=</m:t>
                    </m:r>
                    <m:r>
                      <a:rPr lang="zh-CN" altLang="en-US" sz="1800" i="1" smtClean="0">
                        <a:latin typeface="Cambria Math" panose="02040503050406030204" pitchFamily="18" charset="0"/>
                      </a:rPr>
                      <m:t>𝜂</m:t>
                    </m:r>
                    <m:r>
                      <a:rPr lang="zh-CN" altLang="en-US" sz="1800" i="1" smtClean="0">
                        <a:latin typeface="Cambria Math" panose="02040503050406030204" pitchFamily="18" charset="0"/>
                      </a:rPr>
                      <m:t>∙</m:t>
                    </m:r>
                    <m:f>
                      <m:fPr>
                        <m:ctrlPr>
                          <a:rPr lang="en-US" altLang="zh-CN" sz="1800" i="1">
                            <a:latin typeface="Cambria Math" panose="02040503050406030204" pitchFamily="18" charset="0"/>
                          </a:rPr>
                        </m:ctrlPr>
                      </m:fPr>
                      <m:num>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𝑀</m:t>
                            </m:r>
                          </m:e>
                          <m:sub>
                            <m:r>
                              <a:rPr lang="en-US" altLang="zh-CN" sz="1800" i="1">
                                <a:latin typeface="Cambria Math" panose="02040503050406030204" pitchFamily="18" charset="0"/>
                              </a:rPr>
                              <m:t>𝑑𝑒𝑡𝑒𝑐𝑡𝑜𝑟</m:t>
                            </m:r>
                          </m:sub>
                        </m:sSub>
                      </m:num>
                      <m:den>
                        <m:r>
                          <a:rPr lang="en-US" altLang="zh-CN" sz="1800" i="1">
                            <a:latin typeface="Cambria Math" panose="02040503050406030204" pitchFamily="18" charset="0"/>
                          </a:rPr>
                          <m:t>𝑀</m:t>
                        </m:r>
                      </m:den>
                    </m:f>
                    <m:r>
                      <a:rPr lang="en-US" altLang="zh-CN" sz="1800" i="1" smtClean="0">
                        <a:latin typeface="Cambria Math" panose="02040503050406030204" pitchFamily="18" charset="0"/>
                        <a:ea typeface="Cambria Math" panose="02040503050406030204" pitchFamily="18" charset="0"/>
                      </a:rPr>
                      <m:t>∙</m:t>
                    </m:r>
                    <m:nary>
                      <m:naryPr>
                        <m:limLoc m:val="undOvr"/>
                        <m:ctrlPr>
                          <a:rPr lang="zh-CN" altLang="en-US" sz="1800" i="1">
                            <a:latin typeface="Cambria Math" panose="02040503050406030204" pitchFamily="18" charset="0"/>
                          </a:rPr>
                        </m:ctrlPr>
                      </m:naryPr>
                      <m:sub>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𝐸</m:t>
                            </m:r>
                          </m:e>
                          <m:sub>
                            <m:r>
                              <a:rPr lang="en-US" altLang="zh-CN" sz="1800" i="1">
                                <a:latin typeface="Cambria Math" panose="02040503050406030204" pitchFamily="18" charset="0"/>
                              </a:rPr>
                              <m:t>𝑣</m:t>
                            </m:r>
                            <m:r>
                              <a:rPr lang="en-US" altLang="zh-CN" sz="1800" i="1" baseline="-25000">
                                <a:latin typeface="Cambria Math" panose="02040503050406030204" pitchFamily="18" charset="0"/>
                              </a:rPr>
                              <m:t>𝑚𝑖𝑛</m:t>
                            </m:r>
                          </m:sub>
                        </m:sSub>
                      </m:sub>
                      <m:sup>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𝐸</m:t>
                            </m:r>
                          </m:e>
                          <m:sub>
                            <m:r>
                              <a:rPr lang="en-US" altLang="zh-CN" sz="1800" i="1">
                                <a:latin typeface="Cambria Math" panose="02040503050406030204" pitchFamily="18" charset="0"/>
                              </a:rPr>
                              <m:t>𝑣</m:t>
                            </m:r>
                            <m:r>
                              <a:rPr lang="en-US" altLang="zh-CN" sz="1800" i="1" baseline="-25000">
                                <a:latin typeface="Cambria Math" panose="02040503050406030204" pitchFamily="18" charset="0"/>
                              </a:rPr>
                              <m:t>𝑚𝑎𝑥</m:t>
                            </m:r>
                          </m:sub>
                        </m:sSub>
                      </m:sup>
                      <m:e>
                        <m:r>
                          <a:rPr lang="zh-CN" altLang="en-US" sz="1800" i="1">
                            <a:latin typeface="Cambria Math" panose="02040503050406030204" pitchFamily="18" charset="0"/>
                          </a:rPr>
                          <m:t>𝜆</m:t>
                        </m:r>
                        <m:d>
                          <m:dPr>
                            <m:ctrlPr>
                              <a:rPr lang="en-US" altLang="zh-CN" sz="1800" i="1">
                                <a:latin typeface="Cambria Math" panose="02040503050406030204" pitchFamily="18" charset="0"/>
                              </a:rPr>
                            </m:ctrlPr>
                          </m:dPr>
                          <m:e>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𝐸</m:t>
                                </m:r>
                              </m:e>
                              <m:sub>
                                <m:r>
                                  <a:rPr lang="zh-CN" altLang="en-US" sz="1800" i="1" smtClean="0">
                                    <a:latin typeface="Cambria Math" panose="02040503050406030204" pitchFamily="18" charset="0"/>
                                  </a:rPr>
                                  <m:t>𝜈</m:t>
                                </m:r>
                              </m:sub>
                            </m:sSub>
                          </m:e>
                        </m:d>
                        <m:r>
                          <a:rPr lang="en-US" altLang="zh-CN" sz="1800" i="1">
                            <a:latin typeface="Cambria Math" panose="02040503050406030204" pitchFamily="18" charset="0"/>
                          </a:rPr>
                          <m:t>𝑑</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𝐸</m:t>
                            </m:r>
                          </m:e>
                          <m:sub>
                            <m:r>
                              <a:rPr lang="zh-CN" altLang="en-US" sz="1800" i="1" smtClean="0">
                                <a:latin typeface="Cambria Math" panose="02040503050406030204" pitchFamily="18" charset="0"/>
                              </a:rPr>
                              <m:t>𝜈</m:t>
                            </m:r>
                          </m:sub>
                        </m:sSub>
                      </m:e>
                    </m:nary>
                    <m:nary>
                      <m:naryPr>
                        <m:limLoc m:val="undOvr"/>
                        <m:ctrlPr>
                          <a:rPr lang="en-US" altLang="zh-CN" sz="1800" i="1">
                            <a:latin typeface="Cambria Math" panose="02040503050406030204" pitchFamily="18" charset="0"/>
                          </a:rPr>
                        </m:ctrlPr>
                      </m:naryPr>
                      <m:sub>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𝑇</m:t>
                            </m:r>
                          </m:e>
                          <m:sub>
                            <m:r>
                              <a:rPr lang="en-US" altLang="zh-CN" sz="1800" i="1">
                                <a:latin typeface="Cambria Math" panose="02040503050406030204" pitchFamily="18" charset="0"/>
                              </a:rPr>
                              <m:t>𝑁</m:t>
                            </m:r>
                          </m:sub>
                          <m:sup>
                            <m:r>
                              <a:rPr lang="en-US" altLang="zh-CN" sz="1800" i="1">
                                <a:latin typeface="Cambria Math" panose="02040503050406030204" pitchFamily="18" charset="0"/>
                              </a:rPr>
                              <m:t>𝑚𝑖𝑛</m:t>
                            </m:r>
                          </m:sup>
                        </m:sSubSup>
                      </m:sub>
                      <m:sup>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𝑇</m:t>
                            </m:r>
                          </m:e>
                          <m:sub>
                            <m:r>
                              <a:rPr lang="en-US" altLang="zh-CN" sz="1800" i="1">
                                <a:latin typeface="Cambria Math" panose="02040503050406030204" pitchFamily="18" charset="0"/>
                              </a:rPr>
                              <m:t>𝑁</m:t>
                            </m:r>
                          </m:sub>
                          <m:sup>
                            <m:r>
                              <a:rPr lang="en-US" altLang="zh-CN" sz="1800" i="1">
                                <a:latin typeface="Cambria Math" panose="02040503050406030204" pitchFamily="18" charset="0"/>
                              </a:rPr>
                              <m:t>𝑚𝑎𝑥</m:t>
                            </m:r>
                          </m:sup>
                        </m:sSubSup>
                      </m:sup>
                      <m:e>
                        <m:f>
                          <m:fPr>
                            <m:ctrlPr>
                              <a:rPr lang="en-US" altLang="zh-CN" sz="1800" i="1">
                                <a:latin typeface="Cambria Math" panose="02040503050406030204" pitchFamily="18" charset="0"/>
                              </a:rPr>
                            </m:ctrlPr>
                          </m:fPr>
                          <m:num>
                            <m:r>
                              <a:rPr lang="en-US" altLang="zh-CN" sz="1800" i="1">
                                <a:latin typeface="Cambria Math" panose="02040503050406030204" pitchFamily="18" charset="0"/>
                              </a:rPr>
                              <m:t>𝑑</m:t>
                            </m:r>
                            <m:r>
                              <a:rPr lang="zh-CN" altLang="en-US" sz="1800" i="1">
                                <a:latin typeface="Cambria Math" panose="02040503050406030204" pitchFamily="18" charset="0"/>
                              </a:rPr>
                              <m:t>𝜎</m:t>
                            </m:r>
                          </m:num>
                          <m:den>
                            <m:r>
                              <a:rPr lang="en-US" altLang="zh-CN" sz="1800" i="1">
                                <a:latin typeface="Cambria Math" panose="02040503050406030204" pitchFamily="18" charset="0"/>
                              </a:rPr>
                              <m:t>𝑑</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𝑇</m:t>
                                </m:r>
                              </m:e>
                              <m:sub>
                                <m:r>
                                  <a:rPr lang="en-US" altLang="zh-CN" sz="1800" i="1">
                                    <a:latin typeface="Cambria Math" panose="02040503050406030204" pitchFamily="18" charset="0"/>
                                  </a:rPr>
                                  <m:t>𝑁</m:t>
                                </m:r>
                              </m:sub>
                            </m:sSub>
                          </m:den>
                        </m:f>
                        <m:r>
                          <a:rPr lang="en-US" altLang="zh-CN" sz="1800" i="1">
                            <a:latin typeface="Cambria Math" panose="02040503050406030204" pitchFamily="18" charset="0"/>
                          </a:rPr>
                          <m:t>(</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𝐸</m:t>
                            </m:r>
                          </m:e>
                          <m:sub>
                            <m:r>
                              <a:rPr lang="zh-CN" altLang="en-US" sz="1800" i="1" smtClean="0">
                                <a:latin typeface="Cambria Math" panose="02040503050406030204" pitchFamily="18" charset="0"/>
                              </a:rPr>
                              <m:t>𝜈</m:t>
                            </m:r>
                          </m:sub>
                        </m:sSub>
                        <m:r>
                          <a:rPr lang="en-US" altLang="zh-CN" sz="1800" i="1">
                            <a:latin typeface="Cambria Math" panose="02040503050406030204" pitchFamily="18" charset="0"/>
                          </a:rPr>
                          <m:t>,</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𝑇</m:t>
                            </m:r>
                          </m:e>
                          <m:sub>
                            <m:r>
                              <a:rPr lang="en-US" altLang="zh-CN" sz="1800" i="1">
                                <a:latin typeface="Cambria Math" panose="02040503050406030204" pitchFamily="18" charset="0"/>
                              </a:rPr>
                              <m:t>𝑁</m:t>
                            </m:r>
                          </m:sub>
                        </m:sSub>
                        <m:r>
                          <a:rPr lang="en-US" altLang="zh-CN" sz="1800" i="1">
                            <a:latin typeface="Cambria Math" panose="02040503050406030204" pitchFamily="18" charset="0"/>
                          </a:rPr>
                          <m:t>)</m:t>
                        </m:r>
                        <m:r>
                          <a:rPr lang="en-US" altLang="zh-CN" sz="1800" i="1">
                            <a:latin typeface="Cambria Math" panose="02040503050406030204" pitchFamily="18" charset="0"/>
                          </a:rPr>
                          <m:t>𝑑</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𝑇</m:t>
                            </m:r>
                          </m:e>
                          <m:sub>
                            <m:r>
                              <a:rPr lang="en-US" altLang="zh-CN" sz="1800" i="1">
                                <a:latin typeface="Cambria Math" panose="02040503050406030204" pitchFamily="18" charset="0"/>
                              </a:rPr>
                              <m:t>𝑁</m:t>
                            </m:r>
                          </m:sub>
                        </m:sSub>
                      </m:e>
                    </m:nary>
                  </m:oMath>
                </a14:m>
                <a:r>
                  <a:rPr lang="en-US" altLang="zh-CN" sz="1800" dirty="0"/>
                  <a:t>;   </a:t>
                </a:r>
                <a14:m>
                  <m:oMath xmlns:m="http://schemas.openxmlformats.org/officeDocument/2006/math">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𝐸</m:t>
                        </m:r>
                      </m:e>
                      <m:sub>
                        <m:r>
                          <a:rPr lang="en-US" altLang="zh-CN" sz="1800" i="1">
                            <a:latin typeface="Cambria Math" panose="02040503050406030204" pitchFamily="18" charset="0"/>
                          </a:rPr>
                          <m:t>𝑣</m:t>
                        </m:r>
                        <m:r>
                          <a:rPr lang="en-US" altLang="zh-CN" sz="1800" i="1" baseline="-25000">
                            <a:latin typeface="Cambria Math" panose="02040503050406030204" pitchFamily="18" charset="0"/>
                          </a:rPr>
                          <m:t>𝑚𝑖𝑛</m:t>
                        </m:r>
                      </m:sub>
                    </m:sSub>
                    <m:r>
                      <a:rPr lang="en-US" altLang="zh-CN" sz="1800" i="1">
                        <a:latin typeface="Cambria Math" panose="02040503050406030204" pitchFamily="18" charset="0"/>
                      </a:rPr>
                      <m:t>=</m:t>
                    </m:r>
                    <m:rad>
                      <m:radPr>
                        <m:degHide m:val="on"/>
                        <m:ctrlPr>
                          <a:rPr lang="en-US" altLang="zh-CN" sz="1800" i="1">
                            <a:latin typeface="Cambria Math" panose="02040503050406030204" pitchFamily="18" charset="0"/>
                          </a:rPr>
                        </m:ctrlPr>
                      </m:radPr>
                      <m:deg/>
                      <m:e>
                        <m:f>
                          <m:fPr>
                            <m:ctrlPr>
                              <a:rPr lang="en-US" altLang="zh-CN" sz="1800" i="1">
                                <a:latin typeface="Cambria Math" panose="02040503050406030204" pitchFamily="18" charset="0"/>
                              </a:rPr>
                            </m:ctrlPr>
                          </m:fPr>
                          <m:num>
                            <m:r>
                              <a:rPr lang="en-US" altLang="zh-CN" sz="1800" i="1">
                                <a:latin typeface="Cambria Math" panose="02040503050406030204" pitchFamily="18" charset="0"/>
                              </a:rPr>
                              <m:t>𝑀</m:t>
                            </m:r>
                          </m:num>
                          <m:den>
                            <m:r>
                              <a:rPr lang="en-US" altLang="zh-CN" sz="1800" i="1">
                                <a:latin typeface="Cambria Math" panose="02040503050406030204" pitchFamily="18" charset="0"/>
                              </a:rPr>
                              <m:t>2</m:t>
                            </m:r>
                          </m:den>
                        </m:f>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𝑇</m:t>
                            </m:r>
                          </m:e>
                          <m:sub>
                            <m:r>
                              <a:rPr lang="en-US" altLang="zh-CN" sz="1800" i="1">
                                <a:latin typeface="Cambria Math" panose="02040503050406030204" pitchFamily="18" charset="0"/>
                              </a:rPr>
                              <m:t>𝑡h</m:t>
                            </m:r>
                          </m:sub>
                        </m:sSub>
                      </m:e>
                    </m:rad>
                  </m:oMath>
                </a14:m>
                <a:endParaRPr lang="zh-CN" altLang="en-US" sz="2000" dirty="0"/>
              </a:p>
              <a:p>
                <a:endParaRPr lang="zh-CN" altLang="en-US" sz="2000" dirty="0"/>
              </a:p>
            </p:txBody>
          </p:sp>
        </mc:Choice>
        <mc:Fallback xmlns="">
          <p:sp>
            <p:nvSpPr>
              <p:cNvPr id="4" name="内容占位符 3"/>
              <p:cNvSpPr txBox="1">
                <a:spLocks noGrp="1" noRot="1" noChangeAspect="1" noMove="1" noResize="1" noEditPoints="1" noAdjustHandles="1" noChangeArrowheads="1" noChangeShapeType="1" noTextEdit="1"/>
              </p:cNvSpPr>
              <p:nvPr>
                <p:ph idx="1"/>
              </p:nvPr>
            </p:nvSpPr>
            <p:spPr>
              <a:xfrm>
                <a:off x="121023" y="1995543"/>
                <a:ext cx="10515600" cy="4253665"/>
              </a:xfrm>
              <a:prstGeom prst="rect">
                <a:avLst/>
              </a:prstGeom>
              <a:blipFill rotWithShape="0">
                <a:blip r:embed="rId2"/>
                <a:stretch>
                  <a:fillRect l="-1275"/>
                </a:stretch>
              </a:blipFill>
            </p:spPr>
            <p:txBody>
              <a:bodyPr/>
              <a:lstStyle/>
              <a:p>
                <a:r>
                  <a:rPr lang="zh-CN" altLang="en-US">
                    <a:noFill/>
                  </a:rPr>
                  <a:t> </a:t>
                </a:r>
              </a:p>
            </p:txBody>
          </p:sp>
        </mc:Fallback>
      </mc:AlternateContent>
      <p:grpSp>
        <p:nvGrpSpPr>
          <p:cNvPr id="9" name="组合 8"/>
          <p:cNvGrpSpPr/>
          <p:nvPr/>
        </p:nvGrpSpPr>
        <p:grpSpPr>
          <a:xfrm>
            <a:off x="6602504" y="714805"/>
            <a:ext cx="5186362" cy="4362109"/>
            <a:chOff x="6096000" y="1949994"/>
            <a:chExt cx="5186362" cy="4362109"/>
          </a:xfrm>
        </p:grpSpPr>
        <p:pic>
          <p:nvPicPr>
            <p:cNvPr id="7" name="图片 6"/>
            <p:cNvPicPr>
              <a:picLocks noChangeAspect="1"/>
            </p:cNvPicPr>
            <p:nvPr/>
          </p:nvPicPr>
          <p:blipFill>
            <a:blip r:embed="rId3"/>
            <a:stretch>
              <a:fillRect/>
            </a:stretch>
          </p:blipFill>
          <p:spPr>
            <a:xfrm>
              <a:off x="6096000" y="1949994"/>
              <a:ext cx="5186362" cy="4082881"/>
            </a:xfrm>
            <a:prstGeom prst="rect">
              <a:avLst/>
            </a:prstGeom>
          </p:spPr>
        </p:pic>
        <p:sp>
          <p:nvSpPr>
            <p:cNvPr id="8" name="矩形 7"/>
            <p:cNvSpPr/>
            <p:nvPr/>
          </p:nvSpPr>
          <p:spPr>
            <a:xfrm>
              <a:off x="6714565" y="6002385"/>
              <a:ext cx="4365812" cy="309718"/>
            </a:xfrm>
            <a:prstGeom prst="rect">
              <a:avLst/>
            </a:prstGeom>
          </p:spPr>
          <p:txBody>
            <a:bodyPr wrap="square">
              <a:spAutoFit/>
            </a:bodyPr>
            <a:lstStyle/>
            <a:p>
              <a:r>
                <a:rPr lang="fr-FR" altLang="zh-CN" sz="1400" dirty="0">
                  <a:solidFill>
                    <a:srgbClr val="FF0000"/>
                  </a:solidFill>
                  <a:latin typeface="Times-Roman"/>
                </a:rPr>
                <a:t>arXiv:1803.09183v2 [physics.ins-det] 3 Apr 2018</a:t>
              </a:r>
              <a:r>
                <a:rPr lang="fr-FR" altLang="zh-CN" sz="1400" dirty="0">
                  <a:solidFill>
                    <a:srgbClr val="FF0000"/>
                  </a:solidFill>
                </a:rPr>
                <a:t> </a:t>
              </a:r>
              <a:endParaRPr lang="zh-CN" altLang="en-US" sz="1400" dirty="0">
                <a:solidFill>
                  <a:srgbClr val="FF0000"/>
                </a:solidFill>
              </a:endParaRPr>
            </a:p>
          </p:txBody>
        </p:sp>
      </p:grpSp>
      <p:pic>
        <p:nvPicPr>
          <p:cNvPr id="10" name="图片 9"/>
          <p:cNvPicPr>
            <a:picLocks noChangeAspect="1"/>
          </p:cNvPicPr>
          <p:nvPr/>
        </p:nvPicPr>
        <p:blipFill>
          <a:blip r:embed="rId4">
            <a:clrChange>
              <a:clrFrom>
                <a:srgbClr val="FFFFFF"/>
              </a:clrFrom>
              <a:clrTo>
                <a:srgbClr val="FFFFFF">
                  <a:alpha val="0"/>
                </a:srgbClr>
              </a:clrTo>
            </a:clrChange>
          </a:blip>
          <a:stretch>
            <a:fillRect/>
          </a:stretch>
        </p:blipFill>
        <p:spPr>
          <a:xfrm>
            <a:off x="6795952" y="730750"/>
            <a:ext cx="4999501" cy="3912922"/>
          </a:xfrm>
          <a:prstGeom prst="rect">
            <a:avLst/>
          </a:prstGeom>
        </p:spPr>
      </p:pic>
    </p:spTree>
    <p:extLst>
      <p:ext uri="{BB962C8B-B14F-4D97-AF65-F5344CB8AC3E}">
        <p14:creationId xmlns:p14="http://schemas.microsoft.com/office/powerpoint/2010/main" val="2869083049"/>
      </p:ext>
    </p:extLst>
  </p:cSld>
  <p:clrMapOvr>
    <a:masterClrMapping/>
  </p:clrMapOvr>
  <mc:AlternateContent xmlns:mc="http://schemas.openxmlformats.org/markup-compatibility/2006">
    <mc:Choice xmlns:p14="http://schemas.microsoft.com/office/powerpoint/2010/main" Requires="p14">
      <p:transition spd="slow" p14:dur="2000" advTm="2"/>
    </mc:Choice>
    <mc:Fallback>
      <p:transition spd="slow" advTm="2"/>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86120" y="639275"/>
            <a:ext cx="1826141" cy="760657"/>
          </a:xfrm>
          <a:prstGeom prst="rect">
            <a:avLst/>
          </a:prstGeom>
        </p:spPr>
        <p:txBody>
          <a:bodyPr wrap="none">
            <a:spAutoFit/>
          </a:bodyPr>
          <a:lstStyle/>
          <a:p>
            <a:pPr>
              <a:lnSpc>
                <a:spcPct val="150000"/>
              </a:lnSpc>
            </a:pPr>
            <a:r>
              <a:rPr lang="zh-CN" altLang="en-US" sz="3200" dirty="0">
                <a:latin typeface="华文楷体" panose="02010600040101010101" pitchFamily="2" charset="-122"/>
                <a:ea typeface="华文楷体" panose="02010600040101010101" pitchFamily="2" charset="-122"/>
              </a:rPr>
              <a:t>个人简介</a:t>
            </a:r>
            <a:endParaRPr lang="en-US" altLang="zh-CN" sz="3200" dirty="0">
              <a:latin typeface="华文楷体" panose="02010600040101010101" pitchFamily="2" charset="-122"/>
              <a:ea typeface="华文楷体" panose="02010600040101010101" pitchFamily="2" charset="-122"/>
            </a:endParaRPr>
          </a:p>
        </p:txBody>
      </p:sp>
      <p:sp>
        <p:nvSpPr>
          <p:cNvPr id="3" name="文本框 2"/>
          <p:cNvSpPr txBox="1"/>
          <p:nvPr/>
        </p:nvSpPr>
        <p:spPr>
          <a:xfrm>
            <a:off x="980388" y="1583702"/>
            <a:ext cx="9191134" cy="2948051"/>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altLang="zh-CN" sz="2400" dirty="0">
                <a:latin typeface="华文楷体" panose="02010600040101010101" pitchFamily="2" charset="-122"/>
                <a:ea typeface="华文楷体" panose="02010600040101010101" pitchFamily="2" charset="-122"/>
              </a:rPr>
              <a:t>2007</a:t>
            </a:r>
            <a:r>
              <a:rPr lang="zh-CN" altLang="en-US" sz="2400" dirty="0">
                <a:latin typeface="华文楷体" panose="02010600040101010101" pitchFamily="2" charset="-122"/>
                <a:ea typeface="华文楷体" panose="02010600040101010101" pitchFamily="2" charset="-122"/>
              </a:rPr>
              <a:t>年</a:t>
            </a:r>
            <a:r>
              <a:rPr lang="en-US" altLang="zh-CN" sz="2400" dirty="0">
                <a:latin typeface="华文楷体" panose="02010600040101010101" pitchFamily="2" charset="-122"/>
                <a:ea typeface="华文楷体" panose="02010600040101010101" pitchFamily="2" charset="-122"/>
              </a:rPr>
              <a:t>—2011</a:t>
            </a:r>
            <a:r>
              <a:rPr lang="zh-CN" altLang="en-US" sz="2400" dirty="0">
                <a:latin typeface="华文楷体" panose="02010600040101010101" pitchFamily="2" charset="-122"/>
                <a:ea typeface="华文楷体" panose="02010600040101010101" pitchFamily="2" charset="-122"/>
              </a:rPr>
              <a:t>年，山东大学，本科；</a:t>
            </a:r>
            <a:endParaRPr lang="en-US" altLang="zh-CN" sz="2400" dirty="0">
              <a:latin typeface="华文楷体" panose="02010600040101010101" pitchFamily="2" charset="-122"/>
              <a:ea typeface="华文楷体" panose="02010600040101010101" pitchFamily="2" charset="-122"/>
            </a:endParaRPr>
          </a:p>
          <a:p>
            <a:pPr marL="285750" indent="-285750">
              <a:lnSpc>
                <a:spcPct val="200000"/>
              </a:lnSpc>
              <a:buFont typeface="Arial" panose="020B0604020202020204" pitchFamily="34" charset="0"/>
              <a:buChar char="•"/>
            </a:pPr>
            <a:r>
              <a:rPr lang="en-US" altLang="zh-CN" sz="2400" dirty="0">
                <a:latin typeface="华文楷体" panose="02010600040101010101" pitchFamily="2" charset="-122"/>
                <a:ea typeface="华文楷体" panose="02010600040101010101" pitchFamily="2" charset="-122"/>
              </a:rPr>
              <a:t>2011</a:t>
            </a:r>
            <a:r>
              <a:rPr lang="zh-CN" altLang="en-US" sz="2400" dirty="0">
                <a:latin typeface="华文楷体" panose="02010600040101010101" pitchFamily="2" charset="-122"/>
                <a:ea typeface="华文楷体" panose="02010600040101010101" pitchFamily="2" charset="-122"/>
              </a:rPr>
              <a:t>年</a:t>
            </a:r>
            <a:r>
              <a:rPr lang="en-US" altLang="zh-CN" sz="2400" dirty="0">
                <a:latin typeface="华文楷体" panose="02010600040101010101" pitchFamily="2" charset="-122"/>
                <a:ea typeface="华文楷体" panose="02010600040101010101" pitchFamily="2" charset="-122"/>
              </a:rPr>
              <a:t>—2016</a:t>
            </a:r>
            <a:r>
              <a:rPr lang="zh-CN" altLang="en-US" sz="2400" dirty="0">
                <a:latin typeface="华文楷体" panose="02010600040101010101" pitchFamily="2" charset="-122"/>
                <a:ea typeface="华文楷体" panose="02010600040101010101" pitchFamily="2" charset="-122"/>
              </a:rPr>
              <a:t>年，中科院高能所，博士；</a:t>
            </a:r>
            <a:endParaRPr lang="en-US" altLang="zh-CN" sz="2400" dirty="0">
              <a:latin typeface="华文楷体" panose="02010600040101010101" pitchFamily="2" charset="-122"/>
              <a:ea typeface="华文楷体" panose="02010600040101010101" pitchFamily="2" charset="-122"/>
            </a:endParaRPr>
          </a:p>
          <a:p>
            <a:pPr marL="285750" indent="-285750">
              <a:lnSpc>
                <a:spcPct val="200000"/>
              </a:lnSpc>
              <a:buFont typeface="Arial" panose="020B0604020202020204" pitchFamily="34" charset="0"/>
              <a:buChar char="•"/>
            </a:pPr>
            <a:r>
              <a:rPr lang="en-US" altLang="zh-CN" sz="2400" dirty="0">
                <a:latin typeface="华文楷体" panose="02010600040101010101" pitchFamily="2" charset="-122"/>
                <a:ea typeface="华文楷体" panose="02010600040101010101" pitchFamily="2" charset="-122"/>
              </a:rPr>
              <a:t>2016</a:t>
            </a:r>
            <a:r>
              <a:rPr lang="zh-CN" altLang="en-US" sz="2400" dirty="0">
                <a:latin typeface="华文楷体" panose="02010600040101010101" pitchFamily="2" charset="-122"/>
                <a:ea typeface="华文楷体" panose="02010600040101010101" pitchFamily="2" charset="-122"/>
              </a:rPr>
              <a:t>年</a:t>
            </a:r>
            <a:r>
              <a:rPr lang="en-US" altLang="zh-CN" sz="2400" dirty="0">
                <a:latin typeface="华文楷体" panose="02010600040101010101" pitchFamily="2" charset="-122"/>
                <a:ea typeface="华文楷体" panose="02010600040101010101" pitchFamily="2" charset="-122"/>
              </a:rPr>
              <a:t>—2019</a:t>
            </a:r>
            <a:r>
              <a:rPr lang="zh-CN" altLang="en-US" sz="2400" dirty="0">
                <a:latin typeface="华文楷体" panose="02010600040101010101" pitchFamily="2" charset="-122"/>
                <a:ea typeface="华文楷体" panose="02010600040101010101" pitchFamily="2" charset="-122"/>
              </a:rPr>
              <a:t>年，中科院高能所，助理研究员；</a:t>
            </a:r>
            <a:endParaRPr lang="en-US" altLang="zh-CN" sz="2400" dirty="0">
              <a:latin typeface="华文楷体" panose="02010600040101010101" pitchFamily="2" charset="-122"/>
              <a:ea typeface="华文楷体" panose="02010600040101010101" pitchFamily="2" charset="-122"/>
            </a:endParaRPr>
          </a:p>
          <a:p>
            <a:pPr marL="285750" indent="-285750">
              <a:lnSpc>
                <a:spcPct val="200000"/>
              </a:lnSpc>
              <a:buFont typeface="Arial" panose="020B0604020202020204" pitchFamily="34" charset="0"/>
              <a:buChar char="•"/>
            </a:pPr>
            <a:r>
              <a:rPr lang="en-US" altLang="zh-CN" sz="2400" dirty="0">
                <a:latin typeface="华文楷体" panose="02010600040101010101" pitchFamily="2" charset="-122"/>
                <a:ea typeface="华文楷体" panose="02010600040101010101" pitchFamily="2" charset="-122"/>
              </a:rPr>
              <a:t>2019</a:t>
            </a:r>
            <a:r>
              <a:rPr lang="zh-CN" altLang="en-US" sz="2400" dirty="0">
                <a:latin typeface="华文楷体" panose="02010600040101010101" pitchFamily="2" charset="-122"/>
                <a:ea typeface="华文楷体" panose="02010600040101010101" pitchFamily="2" charset="-122"/>
              </a:rPr>
              <a:t>年</a:t>
            </a:r>
            <a:r>
              <a:rPr lang="en-US" altLang="zh-CN" sz="2400" dirty="0">
                <a:latin typeface="华文楷体" panose="02010600040101010101" pitchFamily="2" charset="-122"/>
                <a:ea typeface="华文楷体" panose="02010600040101010101" pitchFamily="2" charset="-122"/>
              </a:rPr>
              <a:t>—</a:t>
            </a:r>
            <a:r>
              <a:rPr lang="zh-CN" altLang="en-US" sz="2400" dirty="0">
                <a:latin typeface="华文楷体" panose="02010600040101010101" pitchFamily="2" charset="-122"/>
                <a:ea typeface="华文楷体" panose="02010600040101010101" pitchFamily="2" charset="-122"/>
              </a:rPr>
              <a:t>至今，中科院高能所，副研究员；</a:t>
            </a:r>
          </a:p>
        </p:txBody>
      </p:sp>
      <p:sp>
        <p:nvSpPr>
          <p:cNvPr id="4" name="灯片编号占位符 3"/>
          <p:cNvSpPr>
            <a:spLocks noGrp="1"/>
          </p:cNvSpPr>
          <p:nvPr>
            <p:ph type="sldNum" sz="quarter" idx="12"/>
          </p:nvPr>
        </p:nvSpPr>
        <p:spPr/>
        <p:txBody>
          <a:bodyPr/>
          <a:lstStyle/>
          <a:p>
            <a:fld id="{9F8A8C21-8DD1-4256-A188-9043FD4DCEBD}" type="slidenum">
              <a:rPr lang="zh-CN" altLang="en-US" smtClean="0"/>
              <a:t>3</a:t>
            </a:fld>
            <a:endParaRPr lang="zh-CN" altLang="en-US"/>
          </a:p>
        </p:txBody>
      </p:sp>
    </p:spTree>
    <p:extLst>
      <p:ext uri="{BB962C8B-B14F-4D97-AF65-F5344CB8AC3E}">
        <p14:creationId xmlns:p14="http://schemas.microsoft.com/office/powerpoint/2010/main" val="448105322"/>
      </p:ext>
    </p:extLst>
  </p:cSld>
  <p:clrMapOvr>
    <a:masterClrMapping/>
  </p:clrMapOvr>
  <mc:AlternateContent xmlns:mc="http://schemas.openxmlformats.org/markup-compatibility/2006">
    <mc:Choice xmlns:p14="http://schemas.microsoft.com/office/powerpoint/2010/main" Requires="p14">
      <p:transition spd="slow" p14:dur="2000" advTm="889"/>
    </mc:Choice>
    <mc:Fallback>
      <p:transition spd="slow" advTm="889"/>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86120" y="639275"/>
            <a:ext cx="1826141" cy="830997"/>
          </a:xfrm>
          <a:prstGeom prst="rect">
            <a:avLst/>
          </a:prstGeom>
        </p:spPr>
        <p:txBody>
          <a:bodyPr wrap="none">
            <a:spAutoFit/>
          </a:bodyPr>
          <a:lstStyle/>
          <a:p>
            <a:pPr>
              <a:lnSpc>
                <a:spcPct val="150000"/>
              </a:lnSpc>
            </a:pPr>
            <a:r>
              <a:rPr lang="zh-CN" altLang="en-US" sz="3200" dirty="0">
                <a:latin typeface="华文楷体" panose="02010600040101010101" pitchFamily="2" charset="-122"/>
                <a:ea typeface="华文楷体" panose="02010600040101010101" pitchFamily="2" charset="-122"/>
              </a:rPr>
              <a:t>研究方向</a:t>
            </a:r>
            <a:endParaRPr lang="en-US" altLang="zh-CN" sz="3200" dirty="0">
              <a:latin typeface="华文楷体" panose="02010600040101010101" pitchFamily="2" charset="-122"/>
              <a:ea typeface="华文楷体" panose="02010600040101010101" pitchFamily="2" charset="-122"/>
            </a:endParaRPr>
          </a:p>
        </p:txBody>
      </p:sp>
      <p:sp>
        <p:nvSpPr>
          <p:cNvPr id="3" name="内容占位符 2"/>
          <p:cNvSpPr txBox="1">
            <a:spLocks/>
          </p:cNvSpPr>
          <p:nvPr/>
        </p:nvSpPr>
        <p:spPr>
          <a:xfrm>
            <a:off x="990134" y="1470272"/>
            <a:ext cx="10256361" cy="48162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lnSpc>
                <a:spcPct val="150000"/>
              </a:lnSpc>
              <a:buFont typeface="+mj-lt"/>
              <a:buAutoNum type="arabicPeriod"/>
            </a:pPr>
            <a:r>
              <a:rPr lang="zh-CN" altLang="en-US" dirty="0">
                <a:latin typeface="华文楷体" panose="02010600040101010101" pitchFamily="2" charset="-122"/>
                <a:ea typeface="华文楷体" panose="02010600040101010101" pitchFamily="2" charset="-122"/>
              </a:rPr>
              <a:t>江门中微子实验反符合探测器</a:t>
            </a:r>
            <a:r>
              <a:rPr lang="zh-CN" altLang="en-US" sz="3200" dirty="0">
                <a:latin typeface="华文楷体" panose="02010600040101010101" pitchFamily="2" charset="-122"/>
                <a:ea typeface="华文楷体" panose="02010600040101010101" pitchFamily="2" charset="-122"/>
              </a:rPr>
              <a:t>：</a:t>
            </a:r>
            <a:endParaRPr lang="en-US" altLang="zh-CN" sz="3200" dirty="0">
              <a:latin typeface="华文楷体" panose="02010600040101010101" pitchFamily="2" charset="-122"/>
              <a:ea typeface="华文楷体" panose="02010600040101010101" pitchFamily="2" charset="-122"/>
            </a:endParaRPr>
          </a:p>
          <a:p>
            <a:pPr lvl="1" algn="just">
              <a:lnSpc>
                <a:spcPct val="150000"/>
              </a:lnSpc>
            </a:pPr>
            <a:r>
              <a:rPr lang="zh-CN" altLang="en-US" dirty="0">
                <a:latin typeface="华文楷体" panose="02010600040101010101" pitchFamily="2" charset="-122"/>
                <a:ea typeface="华文楷体" panose="02010600040101010101" pitchFamily="2" charset="-122"/>
              </a:rPr>
              <a:t>高灵敏氡浓度探测器研发</a:t>
            </a:r>
            <a:r>
              <a:rPr lang="en-US" altLang="zh-CN" dirty="0">
                <a:latin typeface="华文楷体" panose="02010600040101010101" pitchFamily="2" charset="-122"/>
                <a:ea typeface="华文楷体" panose="02010600040101010101" pitchFamily="2" charset="-122"/>
              </a:rPr>
              <a:t>;</a:t>
            </a:r>
          </a:p>
          <a:p>
            <a:pPr lvl="1" algn="just">
              <a:lnSpc>
                <a:spcPct val="150000"/>
              </a:lnSpc>
            </a:pPr>
            <a:r>
              <a:rPr lang="zh-CN" altLang="en-US" dirty="0">
                <a:latin typeface="华文楷体" panose="02010600040101010101" pitchFamily="2" charset="-122"/>
                <a:ea typeface="华文楷体" panose="02010600040101010101" pitchFamily="2" charset="-122"/>
              </a:rPr>
              <a:t>低氡超纯水研制；</a:t>
            </a:r>
            <a:endParaRPr lang="en-US" altLang="zh-CN" dirty="0">
              <a:latin typeface="华文楷体" panose="02010600040101010101" pitchFamily="2" charset="-122"/>
              <a:ea typeface="华文楷体" panose="02010600040101010101" pitchFamily="2" charset="-122"/>
            </a:endParaRPr>
          </a:p>
          <a:p>
            <a:pPr marL="457200" indent="-457200" algn="just">
              <a:lnSpc>
                <a:spcPct val="150000"/>
              </a:lnSpc>
              <a:buFont typeface="+mj-lt"/>
              <a:buAutoNum type="arabicPeriod"/>
            </a:pPr>
            <a:r>
              <a:rPr lang="zh-CN" altLang="en-US" dirty="0" smtClean="0">
                <a:latin typeface="华文楷体" panose="02010600040101010101" pitchFamily="2" charset="-122"/>
                <a:ea typeface="华文楷体" panose="02010600040101010101" pitchFamily="2" charset="-122"/>
              </a:rPr>
              <a:t>液</a:t>
            </a:r>
            <a:r>
              <a:rPr lang="zh-CN" altLang="en-US" dirty="0">
                <a:latin typeface="华文楷体" panose="02010600040101010101" pitchFamily="2" charset="-122"/>
                <a:ea typeface="华文楷体" panose="02010600040101010101" pitchFamily="2" charset="-122"/>
              </a:rPr>
              <a:t>氩探测器技术研发：</a:t>
            </a:r>
            <a:endParaRPr lang="en-US" altLang="zh-CN" dirty="0">
              <a:latin typeface="华文楷体" panose="02010600040101010101" pitchFamily="2" charset="-122"/>
              <a:ea typeface="华文楷体" panose="02010600040101010101" pitchFamily="2" charset="-122"/>
            </a:endParaRPr>
          </a:p>
          <a:p>
            <a:pPr lvl="1" algn="just">
              <a:lnSpc>
                <a:spcPct val="150000"/>
              </a:lnSpc>
            </a:pPr>
            <a:r>
              <a:rPr lang="zh-CN" altLang="en-US" dirty="0">
                <a:latin typeface="华文楷体" panose="02010600040101010101" pitchFamily="2" charset="-122"/>
                <a:ea typeface="华文楷体" panose="02010600040101010101" pitchFamily="2" charset="-122"/>
              </a:rPr>
              <a:t>单</a:t>
            </a:r>
            <a:r>
              <a:rPr lang="en-US" altLang="zh-CN" dirty="0">
                <a:latin typeface="华文楷体" panose="02010600040101010101" pitchFamily="2" charset="-122"/>
                <a:ea typeface="华文楷体" panose="02010600040101010101" pitchFamily="2" charset="-122"/>
              </a:rPr>
              <a:t>/</a:t>
            </a:r>
            <a:r>
              <a:rPr lang="zh-CN" altLang="en-US" dirty="0">
                <a:latin typeface="华文楷体" panose="02010600040101010101" pitchFamily="2" charset="-122"/>
                <a:ea typeface="华文楷体" panose="02010600040101010101" pitchFamily="2" charset="-122"/>
              </a:rPr>
              <a:t>双相液氩探测器研制（低温光电读出</a:t>
            </a:r>
            <a:r>
              <a:rPr lang="zh-CN" altLang="en-US" dirty="0" smtClean="0">
                <a:latin typeface="华文楷体" panose="02010600040101010101" pitchFamily="2" charset="-122"/>
                <a:ea typeface="华文楷体" panose="02010600040101010101" pitchFamily="2" charset="-122"/>
              </a:rPr>
              <a:t>器件研究）</a:t>
            </a:r>
            <a:r>
              <a:rPr lang="en-US" altLang="zh-CN" dirty="0">
                <a:latin typeface="华文楷体" panose="02010600040101010101" pitchFamily="2" charset="-122"/>
                <a:ea typeface="华文楷体" panose="02010600040101010101" pitchFamily="2" charset="-122"/>
              </a:rPr>
              <a:t>;</a:t>
            </a:r>
          </a:p>
          <a:p>
            <a:pPr lvl="1" algn="just">
              <a:lnSpc>
                <a:spcPct val="150000"/>
              </a:lnSpc>
            </a:pPr>
            <a:r>
              <a:rPr lang="zh-CN" altLang="en-US" dirty="0">
                <a:latin typeface="华文楷体" panose="02010600040101010101" pitchFamily="2" charset="-122"/>
                <a:ea typeface="华文楷体" panose="02010600040101010101" pitchFamily="2" charset="-122"/>
              </a:rPr>
              <a:t>参与</a:t>
            </a:r>
            <a:r>
              <a:rPr lang="en-US" altLang="zh-CN" dirty="0">
                <a:latin typeface="华文楷体" panose="02010600040101010101" pitchFamily="2" charset="-122"/>
                <a:ea typeface="华文楷体" panose="02010600040101010101" pitchFamily="2" charset="-122"/>
              </a:rPr>
              <a:t>DarkSide</a:t>
            </a:r>
            <a:r>
              <a:rPr lang="zh-CN" altLang="en-US" dirty="0">
                <a:latin typeface="华文楷体" panose="02010600040101010101" pitchFamily="2" charset="-122"/>
                <a:ea typeface="华文楷体" panose="02010600040101010101" pitchFamily="2" charset="-122"/>
              </a:rPr>
              <a:t>国际合作；</a:t>
            </a:r>
          </a:p>
        </p:txBody>
      </p:sp>
      <p:sp>
        <p:nvSpPr>
          <p:cNvPr id="4" name="灯片编号占位符 3"/>
          <p:cNvSpPr>
            <a:spLocks noGrp="1"/>
          </p:cNvSpPr>
          <p:nvPr>
            <p:ph type="sldNum" sz="quarter" idx="12"/>
          </p:nvPr>
        </p:nvSpPr>
        <p:spPr/>
        <p:txBody>
          <a:bodyPr/>
          <a:lstStyle/>
          <a:p>
            <a:fld id="{9F8A8C21-8DD1-4256-A188-9043FD4DCEBD}" type="slidenum">
              <a:rPr lang="zh-CN" altLang="en-US" smtClean="0"/>
              <a:t>4</a:t>
            </a:fld>
            <a:endParaRPr lang="zh-CN" altLang="en-US"/>
          </a:p>
        </p:txBody>
      </p:sp>
    </p:spTree>
    <p:extLst>
      <p:ext uri="{BB962C8B-B14F-4D97-AF65-F5344CB8AC3E}">
        <p14:creationId xmlns:p14="http://schemas.microsoft.com/office/powerpoint/2010/main" val="1240990503"/>
      </p:ext>
    </p:extLst>
  </p:cSld>
  <p:clrMapOvr>
    <a:masterClrMapping/>
  </p:clrMapOvr>
  <mc:AlternateContent xmlns:mc="http://schemas.openxmlformats.org/markup-compatibility/2006">
    <mc:Choice xmlns:p14="http://schemas.microsoft.com/office/powerpoint/2010/main" Requires="p14">
      <p:transition spd="slow" p14:dur="2000" advTm="26313"/>
    </mc:Choice>
    <mc:Fallback>
      <p:transition spd="slow" advTm="26313"/>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43208" y="233922"/>
            <a:ext cx="5248544" cy="830997"/>
          </a:xfrm>
          <a:prstGeom prst="rect">
            <a:avLst/>
          </a:prstGeom>
        </p:spPr>
        <p:txBody>
          <a:bodyPr wrap="square">
            <a:spAutoFit/>
          </a:bodyPr>
          <a:lstStyle/>
          <a:p>
            <a:pPr>
              <a:lnSpc>
                <a:spcPct val="150000"/>
              </a:lnSpc>
            </a:pPr>
            <a:r>
              <a:rPr lang="zh-CN" altLang="en-US" sz="3200" dirty="0">
                <a:latin typeface="华文楷体" panose="02010600040101010101" pitchFamily="2" charset="-122"/>
                <a:ea typeface="华文楷体" panose="02010600040101010101" pitchFamily="2" charset="-122"/>
              </a:rPr>
              <a:t>背景介绍</a:t>
            </a:r>
            <a:r>
              <a:rPr lang="en-US" altLang="zh-CN" sz="2400" dirty="0">
                <a:latin typeface="华文楷体" panose="02010600040101010101" pitchFamily="2" charset="-122"/>
                <a:ea typeface="华文楷体" panose="02010600040101010101" pitchFamily="2" charset="-122"/>
              </a:rPr>
              <a:t>—</a:t>
            </a:r>
            <a:r>
              <a:rPr lang="zh-CN" altLang="en-US" sz="2400" dirty="0">
                <a:latin typeface="华文楷体" panose="02010600040101010101" pitchFamily="2" charset="-122"/>
                <a:ea typeface="华文楷体" panose="02010600040101010101" pitchFamily="2" charset="-122"/>
              </a:rPr>
              <a:t>氡相关</a:t>
            </a:r>
            <a:endParaRPr lang="en-US" altLang="zh-CN" sz="2400" dirty="0">
              <a:latin typeface="华文楷体" panose="02010600040101010101" pitchFamily="2" charset="-122"/>
              <a:ea typeface="华文楷体" panose="02010600040101010101" pitchFamily="2" charset="-122"/>
            </a:endParaRPr>
          </a:p>
        </p:txBody>
      </p:sp>
      <p:sp>
        <p:nvSpPr>
          <p:cNvPr id="4" name="矩形 3"/>
          <p:cNvSpPr/>
          <p:nvPr/>
        </p:nvSpPr>
        <p:spPr>
          <a:xfrm>
            <a:off x="843502" y="1064919"/>
            <a:ext cx="10796048" cy="2308324"/>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2400" dirty="0">
                <a:latin typeface="华文楷体" panose="02010600040101010101" pitchFamily="2" charset="-122"/>
                <a:ea typeface="华文楷体" panose="02010600040101010101" pitchFamily="2" charset="-122"/>
              </a:rPr>
              <a:t>氡是暗物质</a:t>
            </a:r>
            <a:r>
              <a:rPr lang="en-US" altLang="zh-CN" sz="2400" dirty="0">
                <a:latin typeface="华文楷体" panose="02010600040101010101" pitchFamily="2" charset="-122"/>
                <a:ea typeface="华文楷体" panose="02010600040101010101" pitchFamily="2" charset="-122"/>
              </a:rPr>
              <a:t>/</a:t>
            </a:r>
            <a:r>
              <a:rPr lang="zh-CN" altLang="en-US" sz="2400" dirty="0">
                <a:latin typeface="华文楷体" panose="02010600040101010101" pitchFamily="2" charset="-122"/>
                <a:ea typeface="华文楷体" panose="02010600040101010101" pitchFamily="2" charset="-122"/>
              </a:rPr>
              <a:t>中微子实验中最难以控制的本底之一；</a:t>
            </a:r>
            <a:endParaRPr lang="en-US" altLang="zh-CN" sz="2400" dirty="0">
              <a:latin typeface="华文楷体" panose="02010600040101010101" pitchFamily="2" charset="-122"/>
              <a:ea typeface="华文楷体" panose="02010600040101010101" pitchFamily="2" charset="-122"/>
            </a:endParaRPr>
          </a:p>
          <a:p>
            <a:pPr marL="285750" indent="-285750">
              <a:lnSpc>
                <a:spcPct val="150000"/>
              </a:lnSpc>
              <a:buFont typeface="Arial" panose="020B0604020202020204" pitchFamily="34" charset="0"/>
              <a:buChar char="•"/>
            </a:pPr>
            <a:r>
              <a:rPr lang="zh-CN" altLang="en-US" sz="2400" dirty="0">
                <a:latin typeface="华文楷体" panose="02010600040101010101" pitchFamily="2" charset="-122"/>
                <a:ea typeface="华文楷体" panose="02010600040101010101" pitchFamily="2" charset="-122"/>
              </a:rPr>
              <a:t>氡可溶于水，易溶于液闪、液氩、液氙等探测器靶物质之中；</a:t>
            </a:r>
            <a:endParaRPr lang="en-US" altLang="zh-CN" sz="2400" dirty="0">
              <a:latin typeface="华文楷体" panose="02010600040101010101" pitchFamily="2" charset="-122"/>
              <a:ea typeface="华文楷体" panose="02010600040101010101" pitchFamily="2" charset="-122"/>
            </a:endParaRPr>
          </a:p>
          <a:p>
            <a:pPr marL="285750" indent="-285750">
              <a:lnSpc>
                <a:spcPct val="150000"/>
              </a:lnSpc>
              <a:buFont typeface="Arial" panose="020B0604020202020204" pitchFamily="34" charset="0"/>
              <a:buChar char="•"/>
            </a:pPr>
            <a:r>
              <a:rPr lang="zh-CN" altLang="en-US" sz="2400" dirty="0">
                <a:latin typeface="华文楷体" panose="02010600040101010101" pitchFamily="2" charset="-122"/>
                <a:ea typeface="华文楷体" panose="02010600040101010101" pitchFamily="2" charset="-122"/>
              </a:rPr>
              <a:t>氡是当代暗物质实验在低能区主要本底，也是下一代暗物质实验的主要本底；</a:t>
            </a:r>
            <a:endParaRPr lang="en-US" altLang="zh-CN" sz="2400" dirty="0">
              <a:latin typeface="华文楷体" panose="02010600040101010101" pitchFamily="2" charset="-122"/>
              <a:ea typeface="华文楷体" panose="02010600040101010101" pitchFamily="2" charset="-122"/>
            </a:endParaRPr>
          </a:p>
          <a:p>
            <a:pPr marL="285750" indent="-285750">
              <a:lnSpc>
                <a:spcPct val="150000"/>
              </a:lnSpc>
              <a:buFont typeface="Arial" panose="020B0604020202020204" pitchFamily="34" charset="0"/>
              <a:buChar char="•"/>
            </a:pPr>
            <a:r>
              <a:rPr lang="zh-CN" altLang="en-US" sz="2400" dirty="0">
                <a:latin typeface="华文楷体" panose="02010600040101010101" pitchFamily="2" charset="-122"/>
                <a:ea typeface="华文楷体" panose="02010600040101010101" pitchFamily="2" charset="-122"/>
              </a:rPr>
              <a:t>氡本底的降低依靠更加</a:t>
            </a:r>
            <a:r>
              <a:rPr lang="zh-CN" altLang="en-US" sz="2400" dirty="0">
                <a:solidFill>
                  <a:srgbClr val="FF0000"/>
                </a:solidFill>
                <a:latin typeface="华文楷体" panose="02010600040101010101" pitchFamily="2" charset="-122"/>
                <a:ea typeface="华文楷体" panose="02010600040101010101" pitchFamily="2" charset="-122"/>
              </a:rPr>
              <a:t>干净的材料</a:t>
            </a:r>
            <a:r>
              <a:rPr lang="zh-CN" altLang="en-US" sz="2400" dirty="0">
                <a:latin typeface="华文楷体" panose="02010600040101010101" pitchFamily="2" charset="-122"/>
                <a:ea typeface="华文楷体" panose="02010600040101010101" pitchFamily="2" charset="-122"/>
              </a:rPr>
              <a:t>，在线纯化；</a:t>
            </a:r>
            <a:endParaRPr lang="en-US" altLang="zh-CN" sz="2400" dirty="0">
              <a:latin typeface="华文楷体" panose="02010600040101010101" pitchFamily="2" charset="-122"/>
              <a:ea typeface="华文楷体" panose="02010600040101010101" pitchFamily="2" charset="-122"/>
            </a:endParaRPr>
          </a:p>
        </p:txBody>
      </p:sp>
      <p:grpSp>
        <p:nvGrpSpPr>
          <p:cNvPr id="16" name="组合 15"/>
          <p:cNvGrpSpPr/>
          <p:nvPr/>
        </p:nvGrpSpPr>
        <p:grpSpPr>
          <a:xfrm>
            <a:off x="913130" y="3677564"/>
            <a:ext cx="3746582" cy="2580840"/>
            <a:chOff x="913130" y="3677564"/>
            <a:chExt cx="3746582" cy="258084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130" y="3677564"/>
              <a:ext cx="3746582" cy="2580840"/>
            </a:xfrm>
            <a:prstGeom prst="rect">
              <a:avLst/>
            </a:prstGeom>
          </p:spPr>
        </p:pic>
        <p:sp>
          <p:nvSpPr>
            <p:cNvPr id="13" name="文本框 12"/>
            <p:cNvSpPr txBox="1"/>
            <p:nvPr/>
          </p:nvSpPr>
          <p:spPr>
            <a:xfrm>
              <a:off x="2278462" y="4056603"/>
              <a:ext cx="1598213" cy="369332"/>
            </a:xfrm>
            <a:prstGeom prst="rect">
              <a:avLst/>
            </a:prstGeom>
            <a:solidFill>
              <a:schemeClr val="bg1"/>
            </a:solidFill>
          </p:spPr>
          <p:txBody>
            <a:bodyPr wrap="square" rtlCol="0">
              <a:spAutoFit/>
            </a:bodyPr>
            <a:lstStyle/>
            <a:p>
              <a:r>
                <a:rPr lang="zh-CN" altLang="en-US" b="1" dirty="0">
                  <a:solidFill>
                    <a:srgbClr val="0000FF"/>
                  </a:solidFill>
                </a:rPr>
                <a:t>氡引起的本底</a:t>
              </a:r>
            </a:p>
          </p:txBody>
        </p:sp>
        <p:cxnSp>
          <p:nvCxnSpPr>
            <p:cNvPr id="15" name="直接箭头连接符 14"/>
            <p:cNvCxnSpPr/>
            <p:nvPr/>
          </p:nvCxnSpPr>
          <p:spPr>
            <a:xfrm flipH="1">
              <a:off x="1724025" y="4305301"/>
              <a:ext cx="619125" cy="612478"/>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a:off x="4050112" y="3373243"/>
            <a:ext cx="7831759" cy="3406103"/>
            <a:chOff x="4050112" y="3373243"/>
            <a:chExt cx="7831759" cy="3406103"/>
          </a:xfrm>
        </p:grpSpPr>
        <p:grpSp>
          <p:nvGrpSpPr>
            <p:cNvPr id="12" name="组合 11"/>
            <p:cNvGrpSpPr/>
            <p:nvPr/>
          </p:nvGrpSpPr>
          <p:grpSpPr>
            <a:xfrm>
              <a:off x="4850211" y="3425545"/>
              <a:ext cx="4472287" cy="2984469"/>
              <a:chOff x="4850211" y="3425545"/>
              <a:chExt cx="4472287" cy="2984469"/>
            </a:xfrm>
          </p:grpSpPr>
          <p:pic>
            <p:nvPicPr>
              <p:cNvPr id="6" name="图片 5"/>
              <p:cNvPicPr>
                <a:picLocks noChangeAspect="1"/>
              </p:cNvPicPr>
              <p:nvPr/>
            </p:nvPicPr>
            <p:blipFill>
              <a:blip r:embed="rId4"/>
              <a:stretch>
                <a:fillRect/>
              </a:stretch>
            </p:blipFill>
            <p:spPr>
              <a:xfrm>
                <a:off x="4850211" y="3425545"/>
                <a:ext cx="4472287" cy="2984469"/>
              </a:xfrm>
              <a:prstGeom prst="rect">
                <a:avLst/>
              </a:prstGeom>
              <a:ln>
                <a:solidFill>
                  <a:schemeClr val="accent1"/>
                </a:solidFill>
              </a:ln>
            </p:spPr>
          </p:pic>
          <p:sp>
            <p:nvSpPr>
              <p:cNvPr id="9" name="矩形 8"/>
              <p:cNvSpPr/>
              <p:nvPr/>
            </p:nvSpPr>
            <p:spPr>
              <a:xfrm>
                <a:off x="5133975" y="5476875"/>
                <a:ext cx="1133475" cy="2571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7515225" y="3373243"/>
              <a:ext cx="4290446" cy="3036771"/>
              <a:chOff x="7515225" y="3373243"/>
              <a:chExt cx="4290446" cy="3036771"/>
            </a:xfrm>
          </p:grpSpPr>
          <p:pic>
            <p:nvPicPr>
              <p:cNvPr id="8" name="图片 7"/>
              <p:cNvPicPr>
                <a:picLocks noChangeAspect="1"/>
              </p:cNvPicPr>
              <p:nvPr/>
            </p:nvPicPr>
            <p:blipFill>
              <a:blip r:embed="rId5"/>
              <a:stretch>
                <a:fillRect/>
              </a:stretch>
            </p:blipFill>
            <p:spPr>
              <a:xfrm>
                <a:off x="7515225" y="3373243"/>
                <a:ext cx="4290446" cy="3036771"/>
              </a:xfrm>
              <a:prstGeom prst="rect">
                <a:avLst/>
              </a:prstGeom>
              <a:ln>
                <a:solidFill>
                  <a:srgbClr val="5B9BD5"/>
                </a:solidFill>
              </a:ln>
            </p:spPr>
          </p:pic>
          <p:sp>
            <p:nvSpPr>
              <p:cNvPr id="10" name="矩形 9"/>
              <p:cNvSpPr/>
              <p:nvPr/>
            </p:nvSpPr>
            <p:spPr>
              <a:xfrm>
                <a:off x="7667625" y="4075653"/>
                <a:ext cx="3009900" cy="22964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4050112" y="6410014"/>
              <a:ext cx="7831759" cy="369332"/>
            </a:xfrm>
            <a:prstGeom prst="rect">
              <a:avLst/>
            </a:prstGeom>
          </p:spPr>
          <p:txBody>
            <a:bodyPr wrap="square">
              <a:spAutoFit/>
            </a:bodyPr>
            <a:lstStyle/>
            <a:p>
              <a:r>
                <a:rPr lang="en-US" altLang="zh-CN" b="1" i="1" dirty="0">
                  <a:latin typeface="华文楷体" panose="02010600040101010101" pitchFamily="2" charset="-122"/>
                  <a:ea typeface="华文楷体" panose="02010600040101010101" pitchFamily="2" charset="-122"/>
                </a:rPr>
                <a:t>Masaki </a:t>
              </a:r>
              <a:r>
                <a:rPr lang="en-US" altLang="zh-CN" b="1" i="1" dirty="0" err="1">
                  <a:latin typeface="华文楷体" panose="02010600040101010101" pitchFamily="2" charset="-122"/>
                  <a:ea typeface="华文楷体" panose="02010600040101010101" pitchFamily="2" charset="-122"/>
                </a:rPr>
                <a:t>Yamashita</a:t>
              </a:r>
              <a:r>
                <a:rPr lang="en-US" altLang="zh-CN" i="1" dirty="0" err="1">
                  <a:latin typeface="华文楷体" panose="02010600040101010101" pitchFamily="2" charset="-122"/>
                  <a:ea typeface="华文楷体" panose="02010600040101010101" pitchFamily="2" charset="-122"/>
                </a:rPr>
                <a:t>@Dark</a:t>
              </a:r>
              <a:r>
                <a:rPr lang="en-US" altLang="zh-CN" i="1" dirty="0">
                  <a:latin typeface="华文楷体" panose="02010600040101010101" pitchFamily="2" charset="-122"/>
                  <a:ea typeface="华文楷体" panose="02010600040101010101" pitchFamily="2" charset="-122"/>
                </a:rPr>
                <a:t> Matter searches in the 2020s at the crossroads of the WIMP </a:t>
              </a:r>
              <a:endParaRPr lang="zh-CN" altLang="en-US" i="1" dirty="0">
                <a:latin typeface="华文楷体" panose="02010600040101010101" pitchFamily="2" charset="-122"/>
                <a:ea typeface="华文楷体" panose="02010600040101010101" pitchFamily="2" charset="-122"/>
              </a:endParaRPr>
            </a:p>
          </p:txBody>
        </p:sp>
      </p:grpSp>
      <p:sp>
        <p:nvSpPr>
          <p:cNvPr id="19" name="文本框 18"/>
          <p:cNvSpPr txBox="1"/>
          <p:nvPr/>
        </p:nvSpPr>
        <p:spPr>
          <a:xfrm>
            <a:off x="1590751" y="6222447"/>
            <a:ext cx="2352675" cy="369332"/>
          </a:xfrm>
          <a:prstGeom prst="rect">
            <a:avLst/>
          </a:prstGeom>
          <a:noFill/>
        </p:spPr>
        <p:txBody>
          <a:bodyPr wrap="square" rtlCol="0">
            <a:spAutoFit/>
          </a:bodyPr>
          <a:lstStyle/>
          <a:p>
            <a:pPr algn="ctr"/>
            <a:r>
              <a:rPr lang="en-US" altLang="zh-CN" b="1" dirty="0">
                <a:solidFill>
                  <a:srgbClr val="0070C0"/>
                </a:solidFill>
                <a:latin typeface="华文楷体" panose="02010600040101010101" pitchFamily="2" charset="-122"/>
                <a:ea typeface="华文楷体" panose="02010600040101010101" pitchFamily="2" charset="-122"/>
              </a:rPr>
              <a:t>Xenon-1T</a:t>
            </a:r>
            <a:r>
              <a:rPr lang="zh-CN" altLang="en-US" b="1" dirty="0">
                <a:solidFill>
                  <a:srgbClr val="0070C0"/>
                </a:solidFill>
                <a:latin typeface="华文楷体" panose="02010600040101010101" pitchFamily="2" charset="-122"/>
                <a:ea typeface="华文楷体" panose="02010600040101010101" pitchFamily="2" charset="-122"/>
              </a:rPr>
              <a:t>的本底</a:t>
            </a:r>
          </a:p>
        </p:txBody>
      </p:sp>
      <p:sp>
        <p:nvSpPr>
          <p:cNvPr id="20" name="灯片编号占位符 19"/>
          <p:cNvSpPr>
            <a:spLocks noGrp="1"/>
          </p:cNvSpPr>
          <p:nvPr>
            <p:ph type="sldNum" sz="quarter" idx="12"/>
          </p:nvPr>
        </p:nvSpPr>
        <p:spPr/>
        <p:txBody>
          <a:bodyPr/>
          <a:lstStyle/>
          <a:p>
            <a:fld id="{9F8A8C21-8DD1-4256-A188-9043FD4DCEBD}" type="slidenum">
              <a:rPr lang="zh-CN" altLang="en-US" smtClean="0"/>
              <a:t>5</a:t>
            </a:fld>
            <a:endParaRPr lang="zh-CN" altLang="en-US"/>
          </a:p>
        </p:txBody>
      </p:sp>
    </p:spTree>
    <p:extLst>
      <p:ext uri="{BB962C8B-B14F-4D97-AF65-F5344CB8AC3E}">
        <p14:creationId xmlns:p14="http://schemas.microsoft.com/office/powerpoint/2010/main" val="1653831139"/>
      </p:ext>
    </p:extLst>
  </p:cSld>
  <p:clrMapOvr>
    <a:masterClrMapping/>
  </p:clrMapOvr>
  <mc:AlternateContent xmlns:mc="http://schemas.openxmlformats.org/markup-compatibility/2006">
    <mc:Choice xmlns:p14="http://schemas.microsoft.com/office/powerpoint/2010/main" Requires="p14">
      <p:transition spd="slow" p14:dur="2000" advTm="209563"/>
    </mc:Choice>
    <mc:Fallback>
      <p:transition spd="slow" advTm="209563"/>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4157" y="199618"/>
            <a:ext cx="8777017" cy="830997"/>
          </a:xfrm>
          <a:prstGeom prst="rect">
            <a:avLst/>
          </a:prstGeom>
        </p:spPr>
        <p:txBody>
          <a:bodyPr wrap="square">
            <a:spAutoFit/>
          </a:bodyPr>
          <a:lstStyle/>
          <a:p>
            <a:pPr>
              <a:lnSpc>
                <a:spcPct val="150000"/>
              </a:lnSpc>
            </a:pPr>
            <a:r>
              <a:rPr lang="zh-CN" altLang="en-US" sz="3200" dirty="0">
                <a:latin typeface="华文楷体" panose="02010600040101010101" pitchFamily="2" charset="-122"/>
                <a:ea typeface="华文楷体" panose="02010600040101010101" pitchFamily="2" charset="-122"/>
              </a:rPr>
              <a:t>过去几年工作总结</a:t>
            </a:r>
            <a:r>
              <a:rPr lang="en-US" altLang="zh-CN" sz="2400" dirty="0">
                <a:latin typeface="华文楷体" panose="02010600040101010101" pitchFamily="2" charset="-122"/>
                <a:ea typeface="华文楷体" panose="02010600040101010101" pitchFamily="2" charset="-122"/>
              </a:rPr>
              <a:t>—</a:t>
            </a:r>
            <a:r>
              <a:rPr lang="zh-CN" altLang="en-US" sz="2400" dirty="0" smtClean="0">
                <a:latin typeface="华文楷体" panose="02010600040101010101" pitchFamily="2" charset="-122"/>
                <a:ea typeface="华文楷体" panose="02010600040101010101" pitchFamily="2" charset="-122"/>
              </a:rPr>
              <a:t>主导</a:t>
            </a:r>
            <a:r>
              <a:rPr lang="zh-CN" altLang="en-US" sz="2400" dirty="0">
                <a:latin typeface="华文楷体" panose="02010600040101010101" pitchFamily="2" charset="-122"/>
                <a:ea typeface="华文楷体" panose="02010600040101010101" pitchFamily="2" charset="-122"/>
              </a:rPr>
              <a:t>组</a:t>
            </a:r>
            <a:r>
              <a:rPr lang="zh-CN" altLang="en-US" sz="2400" dirty="0" smtClean="0">
                <a:latin typeface="华文楷体" panose="02010600040101010101" pitchFamily="2" charset="-122"/>
                <a:ea typeface="华文楷体" panose="02010600040101010101" pitchFamily="2" charset="-122"/>
              </a:rPr>
              <a:t>内氡</a:t>
            </a:r>
            <a:r>
              <a:rPr lang="zh-CN" altLang="en-US" sz="2400" dirty="0">
                <a:latin typeface="华文楷体" panose="02010600040101010101" pitchFamily="2" charset="-122"/>
                <a:ea typeface="华文楷体" panose="02010600040101010101" pitchFamily="2" charset="-122"/>
              </a:rPr>
              <a:t>相关研究</a:t>
            </a:r>
            <a:endParaRPr lang="en-US" altLang="zh-CN" sz="2400" dirty="0">
              <a:latin typeface="华文楷体" panose="02010600040101010101" pitchFamily="2" charset="-122"/>
              <a:ea typeface="华文楷体" panose="02010600040101010101" pitchFamily="2" charset="-122"/>
            </a:endParaRPr>
          </a:p>
        </p:txBody>
      </p:sp>
      <p:graphicFrame>
        <p:nvGraphicFramePr>
          <p:cNvPr id="3" name="表格 2"/>
          <p:cNvGraphicFramePr>
            <a:graphicFrameLocks noGrp="1"/>
          </p:cNvGraphicFramePr>
          <p:nvPr>
            <p:extLst>
              <p:ext uri="{D42A27DB-BD31-4B8C-83A1-F6EECF244321}">
                <p14:modId xmlns:p14="http://schemas.microsoft.com/office/powerpoint/2010/main" val="56172361"/>
              </p:ext>
            </p:extLst>
          </p:nvPr>
        </p:nvGraphicFramePr>
        <p:xfrm>
          <a:off x="1004810" y="1294921"/>
          <a:ext cx="10348990" cy="2357921"/>
        </p:xfrm>
        <a:graphic>
          <a:graphicData uri="http://schemas.openxmlformats.org/drawingml/2006/table">
            <a:tbl>
              <a:tblPr firstRow="1" bandRow="1">
                <a:tableStyleId>{93296810-A885-4BE3-A3E7-6D5BEEA58F35}</a:tableStyleId>
              </a:tblPr>
              <a:tblGrid>
                <a:gridCol w="1083113">
                  <a:extLst>
                    <a:ext uri="{9D8B030D-6E8A-4147-A177-3AD203B41FA5}">
                      <a16:colId xmlns:a16="http://schemas.microsoft.com/office/drawing/2014/main" xmlns="" val="20000"/>
                    </a:ext>
                  </a:extLst>
                </a:gridCol>
                <a:gridCol w="1487845">
                  <a:extLst>
                    <a:ext uri="{9D8B030D-6E8A-4147-A177-3AD203B41FA5}">
                      <a16:colId xmlns:a16="http://schemas.microsoft.com/office/drawing/2014/main" xmlns="" val="20001"/>
                    </a:ext>
                  </a:extLst>
                </a:gridCol>
                <a:gridCol w="2605609">
                  <a:extLst>
                    <a:ext uri="{9D8B030D-6E8A-4147-A177-3AD203B41FA5}">
                      <a16:colId xmlns:a16="http://schemas.microsoft.com/office/drawing/2014/main" xmlns="" val="20002"/>
                    </a:ext>
                  </a:extLst>
                </a:gridCol>
                <a:gridCol w="1724373">
                  <a:extLst>
                    <a:ext uri="{9D8B030D-6E8A-4147-A177-3AD203B41FA5}">
                      <a16:colId xmlns:a16="http://schemas.microsoft.com/office/drawing/2014/main" xmlns="" val="20003"/>
                    </a:ext>
                  </a:extLst>
                </a:gridCol>
                <a:gridCol w="3448050">
                  <a:extLst>
                    <a:ext uri="{9D8B030D-6E8A-4147-A177-3AD203B41FA5}">
                      <a16:colId xmlns:a16="http://schemas.microsoft.com/office/drawing/2014/main" xmlns="" val="20004"/>
                    </a:ext>
                  </a:extLst>
                </a:gridCol>
              </a:tblGrid>
              <a:tr h="670401">
                <a:tc>
                  <a:txBody>
                    <a:bodyPr/>
                    <a:lstStyle/>
                    <a:p>
                      <a:endParaRPr lang="zh-CN" altLang="en-US" sz="2000" dirty="0">
                        <a:solidFill>
                          <a:srgbClr val="FF0000"/>
                        </a:solidFill>
                        <a:latin typeface="华文楷体" panose="02010600040101010101" pitchFamily="2" charset="-122"/>
                        <a:ea typeface="华文楷体" panose="02010600040101010101" pitchFamily="2" charset="-122"/>
                      </a:endParaRPr>
                    </a:p>
                  </a:txBody>
                  <a:tcPr anchor="ctr"/>
                </a:tc>
                <a:tc gridSpan="2">
                  <a:txBody>
                    <a:bodyPr/>
                    <a:lstStyle/>
                    <a:p>
                      <a:r>
                        <a:rPr lang="en-US" altLang="zh-CN" sz="2000" b="1" dirty="0" smtClean="0">
                          <a:solidFill>
                            <a:srgbClr val="FF0000"/>
                          </a:solidFill>
                          <a:latin typeface="华文楷体" panose="02010600040101010101" pitchFamily="2" charset="-122"/>
                          <a:ea typeface="华文楷体" panose="02010600040101010101" pitchFamily="2" charset="-122"/>
                        </a:rPr>
                        <a:t>2016</a:t>
                      </a:r>
                      <a:r>
                        <a:rPr lang="zh-CN" altLang="en-US" sz="2000" b="1" dirty="0" smtClean="0">
                          <a:solidFill>
                            <a:srgbClr val="FF0000"/>
                          </a:solidFill>
                          <a:latin typeface="华文楷体" panose="02010600040101010101" pitchFamily="2" charset="-122"/>
                          <a:ea typeface="华文楷体" panose="02010600040101010101" pitchFamily="2" charset="-122"/>
                        </a:rPr>
                        <a:t>年</a:t>
                      </a:r>
                      <a:r>
                        <a:rPr lang="zh-CN" altLang="en-US" sz="2000" b="1" dirty="0">
                          <a:solidFill>
                            <a:srgbClr val="FF0000"/>
                          </a:solidFill>
                          <a:latin typeface="华文楷体" panose="02010600040101010101" pitchFamily="2" charset="-122"/>
                          <a:ea typeface="华文楷体" panose="02010600040101010101" pitchFamily="2" charset="-122"/>
                        </a:rPr>
                        <a:t>国内氡相关研究状况</a:t>
                      </a:r>
                    </a:p>
                  </a:txBody>
                  <a:tcPr anchor="ctr">
                    <a:solidFill>
                      <a:schemeClr val="accent6">
                        <a:lumMod val="40000"/>
                        <a:lumOff val="60000"/>
                      </a:schemeClr>
                    </a:solidFill>
                  </a:tcPr>
                </a:tc>
                <a:tc hMerge="1">
                  <a:txBody>
                    <a:bodyPr/>
                    <a:lstStyle/>
                    <a:p>
                      <a:endParaRPr lang="zh-CN" altLang="en-US"/>
                    </a:p>
                  </a:txBody>
                  <a:tcPr/>
                </a:tc>
                <a:tc gridSpan="2">
                  <a:txBody>
                    <a:bodyPr/>
                    <a:lstStyle/>
                    <a:p>
                      <a:pPr algn="ctr"/>
                      <a:r>
                        <a:rPr lang="zh-CN" altLang="en-US" sz="2000" dirty="0">
                          <a:solidFill>
                            <a:srgbClr val="FF0000"/>
                          </a:solidFill>
                          <a:latin typeface="华文楷体" panose="02010600040101010101" pitchFamily="2" charset="-122"/>
                          <a:ea typeface="华文楷体" panose="02010600040101010101" pitchFamily="2" charset="-122"/>
                        </a:rPr>
                        <a:t>江门中微子实验要求</a:t>
                      </a:r>
                    </a:p>
                  </a:txBody>
                  <a:tcPr anchor="ctr"/>
                </a:tc>
                <a:tc hMerge="1">
                  <a:txBody>
                    <a:bodyPr/>
                    <a:lstStyle/>
                    <a:p>
                      <a:endParaRPr lang="zh-CN" altLang="en-US" dirty="0"/>
                    </a:p>
                  </a:txBody>
                  <a:tcPr/>
                </a:tc>
                <a:extLst>
                  <a:ext uri="{0D108BD9-81ED-4DB2-BD59-A6C34878D82A}">
                    <a16:rowId xmlns:a16="http://schemas.microsoft.com/office/drawing/2014/main" xmlns="" val="10000"/>
                  </a:ext>
                </a:extLst>
              </a:tr>
              <a:tr h="421880">
                <a:tc rowSpan="2">
                  <a:txBody>
                    <a:bodyPr/>
                    <a:lstStyle/>
                    <a:p>
                      <a:r>
                        <a:rPr lang="zh-CN" altLang="en-US" sz="2000" kern="1200" dirty="0">
                          <a:latin typeface="华文楷体" panose="02010600040101010101" pitchFamily="2" charset="-122"/>
                          <a:ea typeface="华文楷体" panose="02010600040101010101" pitchFamily="2" charset="-122"/>
                        </a:rPr>
                        <a:t>氡测量</a:t>
                      </a:r>
                      <a:endParaRPr lang="zh-CN" altLang="en-US" sz="2000" kern="1200" dirty="0">
                        <a:solidFill>
                          <a:schemeClr val="dk1"/>
                        </a:solidFill>
                        <a:latin typeface="华文楷体" panose="02010600040101010101" pitchFamily="2" charset="-122"/>
                        <a:ea typeface="华文楷体" panose="02010600040101010101" pitchFamily="2" charset="-122"/>
                        <a:cs typeface="+mn-cs"/>
                      </a:endParaRPr>
                    </a:p>
                  </a:txBody>
                  <a:tcPr anchor="ct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a:latin typeface="华文楷体" panose="02010600040101010101" pitchFamily="2" charset="-122"/>
                          <a:ea typeface="华文楷体" panose="02010600040101010101" pitchFamily="2" charset="-122"/>
                        </a:rPr>
                        <a:t>~1</a:t>
                      </a:r>
                      <a:r>
                        <a:rPr lang="en-US" altLang="zh-CN" sz="1800" baseline="0" dirty="0">
                          <a:latin typeface="华文楷体" panose="02010600040101010101" pitchFamily="2" charset="-122"/>
                          <a:ea typeface="华文楷体" panose="02010600040101010101" pitchFamily="2" charset="-122"/>
                        </a:rPr>
                        <a:t> </a:t>
                      </a:r>
                      <a:r>
                        <a:rPr lang="en-US" altLang="zh-CN" sz="1800" dirty="0" err="1">
                          <a:latin typeface="华文楷体" panose="02010600040101010101" pitchFamily="2" charset="-122"/>
                          <a:ea typeface="华文楷体" panose="02010600040101010101" pitchFamily="2" charset="-122"/>
                        </a:rPr>
                        <a:t>Bq</a:t>
                      </a:r>
                      <a:r>
                        <a:rPr lang="en-US" altLang="zh-CN" sz="1800" dirty="0">
                          <a:latin typeface="华文楷体" panose="02010600040101010101" pitchFamily="2" charset="-122"/>
                          <a:ea typeface="华文楷体" panose="02010600040101010101" pitchFamily="2" charset="-122"/>
                        </a:rPr>
                        <a:t>/m</a:t>
                      </a:r>
                      <a:r>
                        <a:rPr lang="en-US" altLang="zh-CN" sz="1800" baseline="30000" dirty="0">
                          <a:latin typeface="华文楷体" panose="02010600040101010101" pitchFamily="2" charset="-122"/>
                          <a:ea typeface="华文楷体" panose="02010600040101010101" pitchFamily="2" charset="-122"/>
                        </a:rPr>
                        <a:t>3</a:t>
                      </a:r>
                      <a:endParaRPr lang="zh-CN" altLang="en-US" sz="1800" baseline="30000" dirty="0">
                        <a:latin typeface="华文楷体" panose="02010600040101010101" pitchFamily="2" charset="-122"/>
                        <a:ea typeface="华文楷体" panose="02010600040101010101" pitchFamily="2" charset="-122"/>
                      </a:endParaRPr>
                    </a:p>
                  </a:txBody>
                  <a:tcPr anchor="ctr">
                    <a:solidFill>
                      <a:schemeClr val="accent6">
                        <a:lumMod val="40000"/>
                        <a:lumOff val="60000"/>
                      </a:schemeClr>
                    </a:solidFill>
                  </a:tcPr>
                </a:tc>
                <a:tc rowSpan="2">
                  <a:txBody>
                    <a:bodyPr/>
                    <a:lstStyle/>
                    <a:p>
                      <a:r>
                        <a:rPr lang="en-US" altLang="zh-CN" sz="2000" kern="1200" dirty="0">
                          <a:latin typeface="华文楷体" panose="02010600040101010101" pitchFamily="2" charset="-122"/>
                          <a:ea typeface="华文楷体" panose="02010600040101010101" pitchFamily="2" charset="-122"/>
                        </a:rPr>
                        <a:t>RAD7/</a:t>
                      </a:r>
                      <a:r>
                        <a:rPr lang="zh-CN" altLang="en-US" sz="2000" kern="1200" dirty="0">
                          <a:latin typeface="华文楷体" panose="02010600040101010101" pitchFamily="2" charset="-122"/>
                          <a:ea typeface="华文楷体" panose="02010600040101010101" pitchFamily="2" charset="-122"/>
                        </a:rPr>
                        <a:t>南华大学氡室</a:t>
                      </a:r>
                      <a:endParaRPr lang="zh-CN" altLang="en-US" sz="2000" kern="1200" dirty="0">
                        <a:solidFill>
                          <a:schemeClr val="dk1"/>
                        </a:solidFill>
                        <a:latin typeface="华文楷体" panose="02010600040101010101" pitchFamily="2" charset="-122"/>
                        <a:ea typeface="华文楷体" panose="02010600040101010101" pitchFamily="2" charset="-122"/>
                        <a:cs typeface="+mn-cs"/>
                      </a:endParaRPr>
                    </a:p>
                  </a:txBody>
                  <a:tcPr anchor="ctr">
                    <a:solidFill>
                      <a:schemeClr val="accent6">
                        <a:lumMod val="40000"/>
                        <a:lumOff val="60000"/>
                      </a:schemeClr>
                    </a:solidFill>
                  </a:tcPr>
                </a:tc>
                <a:tc>
                  <a:txBody>
                    <a:bodyPr/>
                    <a:lstStyle/>
                    <a:p>
                      <a:pPr algn="ctr"/>
                      <a:r>
                        <a:rPr lang="zh-CN" altLang="en-US" sz="2000" dirty="0">
                          <a:latin typeface="华文楷体" panose="02010600040101010101" pitchFamily="2" charset="-122"/>
                          <a:ea typeface="华文楷体" panose="02010600040101010101" pitchFamily="2" charset="-122"/>
                        </a:rPr>
                        <a:t>反符合探测器</a:t>
                      </a:r>
                    </a:p>
                  </a:txBody>
                  <a:tcPr anchor="ctr"/>
                </a:tc>
                <a:tc>
                  <a:txBody>
                    <a:bodyPr/>
                    <a:lstStyle/>
                    <a:p>
                      <a:pPr algn="ctr"/>
                      <a:r>
                        <a:rPr lang="en-US" altLang="zh-CN" sz="2000" kern="1200" dirty="0">
                          <a:latin typeface="华文楷体" panose="02010600040101010101" pitchFamily="2" charset="-122"/>
                          <a:ea typeface="华文楷体" panose="02010600040101010101" pitchFamily="2" charset="-122"/>
                        </a:rPr>
                        <a:t>&lt;200 </a:t>
                      </a:r>
                      <a:r>
                        <a:rPr lang="en-US" altLang="zh-CN" sz="2000" kern="1200" dirty="0" err="1">
                          <a:latin typeface="华文楷体" panose="02010600040101010101" pitchFamily="2" charset="-122"/>
                          <a:ea typeface="华文楷体" panose="02010600040101010101" pitchFamily="2" charset="-122"/>
                        </a:rPr>
                        <a:t>mBq</a:t>
                      </a:r>
                      <a:r>
                        <a:rPr lang="en-US" altLang="zh-CN" sz="2000" kern="1200" dirty="0">
                          <a:latin typeface="华文楷体" panose="02010600040101010101" pitchFamily="2" charset="-122"/>
                          <a:ea typeface="华文楷体" panose="02010600040101010101" pitchFamily="2" charset="-122"/>
                        </a:rPr>
                        <a:t>/m</a:t>
                      </a:r>
                      <a:r>
                        <a:rPr lang="en-US" altLang="zh-CN" sz="2000" kern="1200" baseline="30000" dirty="0">
                          <a:latin typeface="华文楷体" panose="02010600040101010101" pitchFamily="2" charset="-122"/>
                          <a:ea typeface="华文楷体" panose="02010600040101010101" pitchFamily="2" charset="-122"/>
                        </a:rPr>
                        <a:t>3 </a:t>
                      </a:r>
                      <a:r>
                        <a:rPr lang="en-US" altLang="zh-CN" sz="2000" kern="1200" dirty="0">
                          <a:latin typeface="华文楷体" panose="02010600040101010101" pitchFamily="2" charset="-122"/>
                          <a:ea typeface="华文楷体" panose="02010600040101010101" pitchFamily="2" charset="-122"/>
                        </a:rPr>
                        <a:t>(40kton)</a:t>
                      </a:r>
                      <a:endParaRPr lang="zh-CN" altLang="en-US" sz="2000" kern="1200" dirty="0">
                        <a:solidFill>
                          <a:schemeClr val="dk1"/>
                        </a:solidFill>
                        <a:latin typeface="华文楷体" panose="02010600040101010101" pitchFamily="2" charset="-122"/>
                        <a:ea typeface="华文楷体" panose="02010600040101010101" pitchFamily="2" charset="-122"/>
                        <a:cs typeface="+mn-cs"/>
                      </a:endParaRPr>
                    </a:p>
                  </a:txBody>
                  <a:tcPr anchor="ctr"/>
                </a:tc>
                <a:extLst>
                  <a:ext uri="{0D108BD9-81ED-4DB2-BD59-A6C34878D82A}">
                    <a16:rowId xmlns:a16="http://schemas.microsoft.com/office/drawing/2014/main" xmlns="" val="10001"/>
                  </a:ext>
                </a:extLst>
              </a:tr>
              <a:tr h="42188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a:r>
                        <a:rPr lang="zh-CN" altLang="en-US" sz="2000" dirty="0">
                          <a:latin typeface="华文楷体" panose="02010600040101010101" pitchFamily="2" charset="-122"/>
                          <a:ea typeface="华文楷体" panose="02010600040101010101" pitchFamily="2" charset="-122"/>
                        </a:rPr>
                        <a:t>液闪水萃纯化</a:t>
                      </a:r>
                    </a:p>
                  </a:txBody>
                  <a:tcPr anchor="ctr"/>
                </a:tc>
                <a:tc>
                  <a:txBody>
                    <a:bodyPr/>
                    <a:lstStyle/>
                    <a:p>
                      <a:pPr algn="ctr"/>
                      <a:r>
                        <a:rPr lang="en-US" altLang="zh-CN" sz="2000" dirty="0">
                          <a:latin typeface="华文楷体" panose="02010600040101010101" pitchFamily="2" charset="-122"/>
                          <a:ea typeface="华文楷体" panose="02010600040101010101" pitchFamily="2" charset="-122"/>
                        </a:rPr>
                        <a:t>&lt;10 </a:t>
                      </a:r>
                      <a:r>
                        <a:rPr lang="en-US" altLang="zh-CN" sz="2000" dirty="0" err="1">
                          <a:latin typeface="华文楷体" panose="02010600040101010101" pitchFamily="2" charset="-122"/>
                          <a:ea typeface="华文楷体" panose="02010600040101010101" pitchFamily="2" charset="-122"/>
                        </a:rPr>
                        <a:t>mBq</a:t>
                      </a:r>
                      <a:r>
                        <a:rPr lang="en-US" altLang="zh-CN" sz="2000" dirty="0">
                          <a:latin typeface="华文楷体" panose="02010600040101010101" pitchFamily="2" charset="-122"/>
                          <a:ea typeface="华文楷体" panose="02010600040101010101" pitchFamily="2" charset="-122"/>
                        </a:rPr>
                        <a:t>/m</a:t>
                      </a:r>
                      <a:r>
                        <a:rPr lang="en-US" altLang="zh-CN" sz="2000" baseline="30000" dirty="0">
                          <a:latin typeface="华文楷体" panose="02010600040101010101" pitchFamily="2" charset="-122"/>
                          <a:ea typeface="华文楷体" panose="02010600040101010101" pitchFamily="2" charset="-122"/>
                        </a:rPr>
                        <a:t>3 </a:t>
                      </a:r>
                      <a:r>
                        <a:rPr lang="en-US" altLang="zh-CN" sz="2000" baseline="0" dirty="0">
                          <a:latin typeface="华文楷体" panose="02010600040101010101" pitchFamily="2" charset="-122"/>
                          <a:ea typeface="华文楷体" panose="02010600040101010101" pitchFamily="2" charset="-122"/>
                        </a:rPr>
                        <a:t>(</a:t>
                      </a:r>
                      <a:r>
                        <a:rPr lang="en-US" altLang="zh-CN" sz="2000" kern="1200" dirty="0">
                          <a:latin typeface="华文楷体" panose="02010600040101010101" pitchFamily="2" charset="-122"/>
                          <a:ea typeface="华文楷体" panose="02010600040101010101" pitchFamily="2" charset="-122"/>
                        </a:rPr>
                        <a:t>2.5</a:t>
                      </a:r>
                      <a:r>
                        <a:rPr lang="en-US" altLang="zh-CN" sz="2000" kern="1200" baseline="0" dirty="0">
                          <a:latin typeface="华文楷体" panose="02010600040101010101" pitchFamily="2" charset="-122"/>
                          <a:ea typeface="华文楷体" panose="02010600040101010101" pitchFamily="2" charset="-122"/>
                        </a:rPr>
                        <a:t> t/h)</a:t>
                      </a:r>
                      <a:endParaRPr lang="zh-CN" altLang="en-US" sz="2000" kern="1200" dirty="0">
                        <a:solidFill>
                          <a:schemeClr val="dk1"/>
                        </a:solidFill>
                        <a:latin typeface="华文楷体" panose="02010600040101010101" pitchFamily="2" charset="-122"/>
                        <a:ea typeface="华文楷体" panose="02010600040101010101" pitchFamily="2" charset="-122"/>
                        <a:cs typeface="+mn-cs"/>
                      </a:endParaRPr>
                    </a:p>
                  </a:txBody>
                  <a:tcPr anchor="ctr"/>
                </a:tc>
                <a:extLst>
                  <a:ext uri="{0D108BD9-81ED-4DB2-BD59-A6C34878D82A}">
                    <a16:rowId xmlns:a16="http://schemas.microsoft.com/office/drawing/2014/main" xmlns="" val="10002"/>
                  </a:ext>
                </a:extLst>
              </a:tr>
              <a:tr h="421880">
                <a:tc rowSpan="2">
                  <a:txBody>
                    <a:bodyPr/>
                    <a:lstStyle/>
                    <a:p>
                      <a:r>
                        <a:rPr lang="zh-CN" altLang="en-US" sz="2000" dirty="0">
                          <a:latin typeface="华文楷体" panose="02010600040101010101" pitchFamily="2" charset="-122"/>
                          <a:ea typeface="华文楷体" panose="02010600040101010101" pitchFamily="2" charset="-122"/>
                        </a:rPr>
                        <a:t>低氡超纯水</a:t>
                      </a:r>
                    </a:p>
                  </a:txBody>
                  <a:tcPr anchor="ctr"/>
                </a:tc>
                <a:tc rowSpan="2">
                  <a:txBody>
                    <a:bodyPr/>
                    <a:lstStyle/>
                    <a:p>
                      <a:r>
                        <a:rPr lang="en-US" altLang="zh-CN" sz="2000" dirty="0">
                          <a:latin typeface="华文楷体" panose="02010600040101010101" pitchFamily="2" charset="-122"/>
                          <a:ea typeface="华文楷体" panose="02010600040101010101" pitchFamily="2" charset="-122"/>
                        </a:rPr>
                        <a:t>~10 </a:t>
                      </a:r>
                      <a:r>
                        <a:rPr lang="en-US" altLang="zh-CN" sz="2000" dirty="0" err="1">
                          <a:latin typeface="华文楷体" panose="02010600040101010101" pitchFamily="2" charset="-122"/>
                          <a:ea typeface="华文楷体" panose="02010600040101010101" pitchFamily="2" charset="-122"/>
                        </a:rPr>
                        <a:t>Bq</a:t>
                      </a:r>
                      <a:r>
                        <a:rPr lang="en-US" altLang="zh-CN" sz="2000" dirty="0">
                          <a:latin typeface="华文楷体" panose="02010600040101010101" pitchFamily="2" charset="-122"/>
                          <a:ea typeface="华文楷体" panose="02010600040101010101" pitchFamily="2" charset="-122"/>
                        </a:rPr>
                        <a:t>/m</a:t>
                      </a:r>
                      <a:r>
                        <a:rPr lang="en-US" altLang="zh-CN" sz="2000" baseline="30000" dirty="0">
                          <a:latin typeface="华文楷体" panose="02010600040101010101" pitchFamily="2" charset="-122"/>
                          <a:ea typeface="华文楷体" panose="02010600040101010101" pitchFamily="2" charset="-122"/>
                        </a:rPr>
                        <a:t>3</a:t>
                      </a:r>
                      <a:endParaRPr lang="zh-CN" altLang="en-US" sz="2000" baseline="30000" dirty="0">
                        <a:latin typeface="华文楷体" panose="02010600040101010101" pitchFamily="2" charset="-122"/>
                        <a:ea typeface="华文楷体" panose="02010600040101010101" pitchFamily="2" charset="-122"/>
                      </a:endParaRPr>
                    </a:p>
                  </a:txBody>
                  <a:tcPr anchor="ctr">
                    <a:solidFill>
                      <a:schemeClr val="accent6">
                        <a:lumMod val="40000"/>
                        <a:lumOff val="60000"/>
                      </a:schemeClr>
                    </a:solidFill>
                  </a:tcPr>
                </a:tc>
                <a:tc rowSpan="2">
                  <a:txBody>
                    <a:bodyPr/>
                    <a:lstStyle/>
                    <a:p>
                      <a:r>
                        <a:rPr lang="zh-CN" altLang="en-US" sz="2000" dirty="0">
                          <a:latin typeface="华文楷体" panose="02010600040101010101" pitchFamily="2" charset="-122"/>
                          <a:ea typeface="华文楷体" panose="02010600040101010101" pitchFamily="2" charset="-122"/>
                        </a:rPr>
                        <a:t>大亚湾实验</a:t>
                      </a:r>
                    </a:p>
                  </a:txBody>
                  <a:tcPr anchor="ctr">
                    <a:solidFill>
                      <a:schemeClr val="accent6">
                        <a:lumMod val="40000"/>
                        <a:lumOff val="60000"/>
                      </a:schemeClr>
                    </a:solidFill>
                  </a:tcPr>
                </a:tc>
                <a:tc>
                  <a:txBody>
                    <a:bodyPr/>
                    <a:lstStyle/>
                    <a:p>
                      <a:r>
                        <a:rPr lang="zh-CN" altLang="en-US" sz="2000" kern="1200" dirty="0">
                          <a:latin typeface="华文楷体" panose="02010600040101010101" pitchFamily="2" charset="-122"/>
                          <a:ea typeface="华文楷体" panose="02010600040101010101" pitchFamily="2" charset="-122"/>
                        </a:rPr>
                        <a:t>水氡测量</a:t>
                      </a:r>
                      <a:endParaRPr lang="zh-CN" altLang="en-US" sz="2000" kern="1200" dirty="0">
                        <a:solidFill>
                          <a:schemeClr val="dk1"/>
                        </a:solidFill>
                        <a:latin typeface="华文楷体" panose="02010600040101010101" pitchFamily="2" charset="-122"/>
                        <a:ea typeface="华文楷体" panose="02010600040101010101" pitchFamily="2" charset="-122"/>
                        <a:cs typeface="+mn-cs"/>
                      </a:endParaRPr>
                    </a:p>
                  </a:txBody>
                  <a:tcPr anchor="ctr"/>
                </a:tc>
                <a:tc>
                  <a:txBody>
                    <a:bodyPr/>
                    <a:lstStyle/>
                    <a:p>
                      <a:pPr algn="ctr"/>
                      <a:r>
                        <a:rPr lang="en-US" altLang="zh-CN" dirty="0">
                          <a:latin typeface="华文楷体" panose="02010600040101010101" pitchFamily="2" charset="-122"/>
                          <a:ea typeface="华文楷体" panose="02010600040101010101" pitchFamily="2" charset="-122"/>
                        </a:rPr>
                        <a:t>&lt;</a:t>
                      </a:r>
                      <a:r>
                        <a:rPr lang="en-US" altLang="zh-CN" baseline="0" dirty="0">
                          <a:latin typeface="华文楷体" panose="02010600040101010101" pitchFamily="2" charset="-122"/>
                          <a:ea typeface="华文楷体" panose="02010600040101010101" pitchFamily="2" charset="-122"/>
                        </a:rPr>
                        <a:t> </a:t>
                      </a:r>
                      <a:r>
                        <a:rPr lang="en-US" altLang="zh-CN" sz="1800" dirty="0">
                          <a:latin typeface="华文楷体" panose="02010600040101010101" pitchFamily="2" charset="-122"/>
                          <a:ea typeface="华文楷体" panose="02010600040101010101" pitchFamily="2" charset="-122"/>
                        </a:rPr>
                        <a:t>10 </a:t>
                      </a:r>
                      <a:r>
                        <a:rPr lang="en-US" altLang="zh-CN" sz="1800" dirty="0" err="1">
                          <a:latin typeface="华文楷体" panose="02010600040101010101" pitchFamily="2" charset="-122"/>
                          <a:ea typeface="华文楷体" panose="02010600040101010101" pitchFamily="2" charset="-122"/>
                        </a:rPr>
                        <a:t>mBq</a:t>
                      </a:r>
                      <a:r>
                        <a:rPr lang="en-US" altLang="zh-CN" sz="1800" dirty="0">
                          <a:latin typeface="华文楷体" panose="02010600040101010101" pitchFamily="2" charset="-122"/>
                          <a:ea typeface="华文楷体" panose="02010600040101010101" pitchFamily="2" charset="-122"/>
                        </a:rPr>
                        <a:t>/m</a:t>
                      </a:r>
                      <a:r>
                        <a:rPr lang="en-US" altLang="zh-CN" sz="1800" baseline="30000" dirty="0">
                          <a:latin typeface="华文楷体" panose="02010600040101010101" pitchFamily="2" charset="-122"/>
                          <a:ea typeface="华文楷体" panose="02010600040101010101" pitchFamily="2" charset="-122"/>
                        </a:rPr>
                        <a:t>3 </a:t>
                      </a:r>
                      <a:endParaRPr lang="zh-CN" altLang="en-US" dirty="0">
                        <a:latin typeface="华文楷体" panose="02010600040101010101" pitchFamily="2" charset="-122"/>
                        <a:ea typeface="华文楷体" panose="02010600040101010101" pitchFamily="2" charset="-122"/>
                      </a:endParaRPr>
                    </a:p>
                  </a:txBody>
                  <a:tcPr anchor="ctr"/>
                </a:tc>
                <a:extLst>
                  <a:ext uri="{0D108BD9-81ED-4DB2-BD59-A6C34878D82A}">
                    <a16:rowId xmlns:a16="http://schemas.microsoft.com/office/drawing/2014/main" xmlns="" val="10003"/>
                  </a:ext>
                </a:extLst>
              </a:tr>
              <a:tr h="42188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r>
                        <a:rPr lang="zh-CN" altLang="en-US" sz="2000" kern="1200" dirty="0">
                          <a:latin typeface="华文楷体" panose="02010600040101010101" pitchFamily="2" charset="-122"/>
                          <a:ea typeface="华文楷体" panose="02010600040101010101" pitchFamily="2" charset="-122"/>
                        </a:rPr>
                        <a:t>气体氡测量</a:t>
                      </a:r>
                      <a:endParaRPr lang="zh-CN" altLang="en-US" sz="2000" kern="1200" dirty="0">
                        <a:solidFill>
                          <a:schemeClr val="dk1"/>
                        </a:solidFill>
                        <a:latin typeface="华文楷体" panose="02010600040101010101" pitchFamily="2" charset="-122"/>
                        <a:ea typeface="华文楷体" panose="02010600040101010101" pitchFamily="2" charset="-122"/>
                        <a:cs typeface="+mn-cs"/>
                      </a:endParaRPr>
                    </a:p>
                  </a:txBody>
                  <a:tcPr anchor="ctr"/>
                </a:tc>
                <a:tc>
                  <a:txBody>
                    <a:bodyPr/>
                    <a:lstStyle/>
                    <a:p>
                      <a:pPr algn="ctr"/>
                      <a:r>
                        <a:rPr lang="en-US" altLang="zh-CN" dirty="0">
                          <a:latin typeface="华文楷体" panose="02010600040101010101" pitchFamily="2" charset="-122"/>
                          <a:ea typeface="华文楷体" panose="02010600040101010101" pitchFamily="2" charset="-122"/>
                        </a:rPr>
                        <a:t>&lt;</a:t>
                      </a:r>
                      <a:r>
                        <a:rPr lang="en-US" altLang="zh-CN" baseline="0" dirty="0">
                          <a:latin typeface="华文楷体" panose="02010600040101010101" pitchFamily="2" charset="-122"/>
                          <a:ea typeface="华文楷体" panose="02010600040101010101" pitchFamily="2" charset="-122"/>
                        </a:rPr>
                        <a:t> </a:t>
                      </a:r>
                      <a:r>
                        <a:rPr lang="en-US" altLang="zh-CN" sz="1800" dirty="0">
                          <a:latin typeface="华文楷体" panose="02010600040101010101" pitchFamily="2" charset="-122"/>
                          <a:ea typeface="华文楷体" panose="02010600040101010101" pitchFamily="2" charset="-122"/>
                        </a:rPr>
                        <a:t>10 </a:t>
                      </a:r>
                      <a:r>
                        <a:rPr lang="en-US" altLang="zh-CN" sz="1800" dirty="0" err="1">
                          <a:latin typeface="华文楷体" panose="02010600040101010101" pitchFamily="2" charset="-122"/>
                          <a:ea typeface="华文楷体" panose="02010600040101010101" pitchFamily="2" charset="-122"/>
                        </a:rPr>
                        <a:t>μBq</a:t>
                      </a:r>
                      <a:r>
                        <a:rPr lang="en-US" altLang="zh-CN" sz="1800" dirty="0">
                          <a:latin typeface="华文楷体" panose="02010600040101010101" pitchFamily="2" charset="-122"/>
                          <a:ea typeface="华文楷体" panose="02010600040101010101" pitchFamily="2" charset="-122"/>
                        </a:rPr>
                        <a:t>/m</a:t>
                      </a:r>
                      <a:r>
                        <a:rPr lang="en-US" altLang="zh-CN" sz="1800" baseline="30000" dirty="0">
                          <a:latin typeface="华文楷体" panose="02010600040101010101" pitchFamily="2" charset="-122"/>
                          <a:ea typeface="华文楷体" panose="02010600040101010101" pitchFamily="2" charset="-122"/>
                        </a:rPr>
                        <a:t>3 </a:t>
                      </a:r>
                      <a:endParaRPr lang="zh-CN" altLang="en-US" dirty="0">
                        <a:latin typeface="华文楷体" panose="02010600040101010101" pitchFamily="2" charset="-122"/>
                        <a:ea typeface="华文楷体" panose="02010600040101010101" pitchFamily="2" charset="-122"/>
                      </a:endParaRPr>
                    </a:p>
                  </a:txBody>
                  <a:tcPr anchor="ctr"/>
                </a:tc>
                <a:extLst>
                  <a:ext uri="{0D108BD9-81ED-4DB2-BD59-A6C34878D82A}">
                    <a16:rowId xmlns:a16="http://schemas.microsoft.com/office/drawing/2014/main" xmlns="" val="10004"/>
                  </a:ext>
                </a:extLst>
              </a:tr>
            </a:tbl>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3462920351"/>
              </p:ext>
            </p:extLst>
          </p:nvPr>
        </p:nvGraphicFramePr>
        <p:xfrm>
          <a:off x="1898650" y="3830320"/>
          <a:ext cx="9207500" cy="1981200"/>
        </p:xfrm>
        <a:graphic>
          <a:graphicData uri="http://schemas.openxmlformats.org/drawingml/2006/table">
            <a:tbl>
              <a:tblPr firstRow="1" bandRow="1">
                <a:tableStyleId>{5C22544A-7EE6-4342-B048-85BDC9FD1C3A}</a:tableStyleId>
              </a:tblPr>
              <a:tblGrid>
                <a:gridCol w="2301875">
                  <a:extLst>
                    <a:ext uri="{9D8B030D-6E8A-4147-A177-3AD203B41FA5}">
                      <a16:colId xmlns:a16="http://schemas.microsoft.com/office/drawing/2014/main" xmlns="" val="20000"/>
                    </a:ext>
                  </a:extLst>
                </a:gridCol>
                <a:gridCol w="1942836">
                  <a:extLst>
                    <a:ext uri="{9D8B030D-6E8A-4147-A177-3AD203B41FA5}">
                      <a16:colId xmlns:a16="http://schemas.microsoft.com/office/drawing/2014/main" xmlns="" val="20001"/>
                    </a:ext>
                  </a:extLst>
                </a:gridCol>
                <a:gridCol w="2234765">
                  <a:extLst>
                    <a:ext uri="{9D8B030D-6E8A-4147-A177-3AD203B41FA5}">
                      <a16:colId xmlns:a16="http://schemas.microsoft.com/office/drawing/2014/main" xmlns="" val="20002"/>
                    </a:ext>
                  </a:extLst>
                </a:gridCol>
                <a:gridCol w="2728024">
                  <a:extLst>
                    <a:ext uri="{9D8B030D-6E8A-4147-A177-3AD203B41FA5}">
                      <a16:colId xmlns:a16="http://schemas.microsoft.com/office/drawing/2014/main" xmlns="" val="20003"/>
                    </a:ext>
                  </a:extLst>
                </a:gridCol>
              </a:tblGrid>
              <a:tr h="377401">
                <a:tc gridSpan="2">
                  <a:txBody>
                    <a:bodyPr/>
                    <a:lstStyle/>
                    <a:p>
                      <a:pPr algn="ctr"/>
                      <a:r>
                        <a:rPr lang="zh-CN" altLang="en-US" sz="2000" dirty="0">
                          <a:latin typeface="华文楷体" panose="02010600040101010101" pitchFamily="2" charset="-122"/>
                          <a:ea typeface="华文楷体" panose="02010600040101010101" pitchFamily="2" charset="-122"/>
                        </a:rPr>
                        <a:t>氡测量</a:t>
                      </a:r>
                    </a:p>
                  </a:txBody>
                  <a:tcPr/>
                </a:tc>
                <a:tc hMerge="1">
                  <a:txBody>
                    <a:bodyPr/>
                    <a:lstStyle/>
                    <a:p>
                      <a:endParaRPr lang="zh-CN" altLang="en-US" dirty="0"/>
                    </a:p>
                  </a:txBody>
                  <a:tcPr/>
                </a:tc>
                <a:tc gridSpan="2">
                  <a:txBody>
                    <a:bodyPr/>
                    <a:lstStyle/>
                    <a:p>
                      <a:pPr algn="ctr"/>
                      <a:r>
                        <a:rPr lang="zh-CN" altLang="en-US" sz="2000" dirty="0">
                          <a:latin typeface="华文楷体" panose="02010600040101010101" pitchFamily="2" charset="-122"/>
                          <a:ea typeface="华文楷体" panose="02010600040101010101" pitchFamily="2" charset="-122"/>
                        </a:rPr>
                        <a:t>低氡超纯水</a:t>
                      </a:r>
                    </a:p>
                  </a:txBody>
                  <a:tcPr/>
                </a:tc>
                <a:tc hMerge="1">
                  <a:txBody>
                    <a:bodyPr/>
                    <a:lstStyle/>
                    <a:p>
                      <a:endParaRPr lang="zh-CN" altLang="en-US" dirty="0"/>
                    </a:p>
                  </a:txBody>
                  <a:tcPr/>
                </a:tc>
                <a:extLst>
                  <a:ext uri="{0D108BD9-81ED-4DB2-BD59-A6C34878D82A}">
                    <a16:rowId xmlns:a16="http://schemas.microsoft.com/office/drawing/2014/main" xmlns="" val="10000"/>
                  </a:ext>
                </a:extLst>
              </a:tr>
              <a:tr h="370840">
                <a:tc>
                  <a:txBody>
                    <a:bodyPr/>
                    <a:lstStyle/>
                    <a:p>
                      <a:pPr algn="ctr"/>
                      <a:r>
                        <a:rPr lang="zh-CN" altLang="en-US" sz="2000" dirty="0">
                          <a:latin typeface="华文楷体" panose="02010600040101010101" pitchFamily="2" charset="-122"/>
                          <a:ea typeface="华文楷体" panose="02010600040101010101" pitchFamily="2" charset="-122"/>
                        </a:rPr>
                        <a:t>灵敏度</a:t>
                      </a:r>
                    </a:p>
                  </a:txBody>
                  <a:tcPr/>
                </a:tc>
                <a:tc>
                  <a:txBody>
                    <a:bodyPr/>
                    <a:lstStyle/>
                    <a:p>
                      <a:pPr algn="ctr"/>
                      <a:r>
                        <a:rPr lang="zh-CN" altLang="en-US" sz="2000" dirty="0">
                          <a:latin typeface="华文楷体" panose="02010600040101010101" pitchFamily="2" charset="-122"/>
                          <a:ea typeface="华文楷体" panose="02010600040101010101" pitchFamily="2" charset="-122"/>
                        </a:rPr>
                        <a:t>手段</a:t>
                      </a:r>
                    </a:p>
                  </a:txBody>
                  <a:tcPr/>
                </a:tc>
                <a:tc>
                  <a:txBody>
                    <a:bodyPr/>
                    <a:lstStyle/>
                    <a:p>
                      <a:pPr algn="ctr"/>
                      <a:r>
                        <a:rPr lang="zh-CN" altLang="en-US" sz="2000" dirty="0">
                          <a:latin typeface="华文楷体" panose="02010600040101010101" pitchFamily="2" charset="-122"/>
                          <a:ea typeface="华文楷体" panose="02010600040101010101" pitchFamily="2" charset="-122"/>
                        </a:rPr>
                        <a:t>氡含量</a:t>
                      </a:r>
                    </a:p>
                  </a:txBody>
                  <a:tcPr/>
                </a:tc>
                <a:tc>
                  <a:txBody>
                    <a:bodyPr/>
                    <a:lstStyle/>
                    <a:p>
                      <a:pPr algn="ctr"/>
                      <a:r>
                        <a:rPr lang="zh-CN" altLang="en-US" sz="2000" dirty="0">
                          <a:latin typeface="华文楷体" panose="02010600040101010101" pitchFamily="2" charset="-122"/>
                          <a:ea typeface="华文楷体" panose="02010600040101010101" pitchFamily="2" charset="-122"/>
                        </a:rPr>
                        <a:t>手段</a:t>
                      </a:r>
                    </a:p>
                  </a:txBody>
                  <a:tcPr/>
                </a:tc>
                <a:extLst>
                  <a:ext uri="{0D108BD9-81ED-4DB2-BD59-A6C34878D82A}">
                    <a16:rowId xmlns:a16="http://schemas.microsoft.com/office/drawing/2014/main" xmlns="" val="10001"/>
                  </a:ext>
                </a:extLst>
              </a:tr>
              <a:tr h="370840">
                <a:tc>
                  <a:txBody>
                    <a:bodyPr/>
                    <a:lstStyle/>
                    <a:p>
                      <a:pPr algn="ctr"/>
                      <a:r>
                        <a:rPr lang="en-US" altLang="zh-CN" sz="2000" dirty="0" smtClean="0">
                          <a:latin typeface="华文楷体" panose="02010600040101010101" pitchFamily="2" charset="-122"/>
                          <a:ea typeface="华文楷体" panose="02010600040101010101" pitchFamily="2" charset="-122"/>
                        </a:rPr>
                        <a:t>64 </a:t>
                      </a:r>
                      <a:r>
                        <a:rPr lang="en-US" altLang="zh-CN" sz="2000" dirty="0" err="1" smtClean="0">
                          <a:latin typeface="华文楷体" panose="02010600040101010101" pitchFamily="2" charset="-122"/>
                          <a:ea typeface="华文楷体" panose="02010600040101010101" pitchFamily="2" charset="-122"/>
                        </a:rPr>
                        <a:t>mBq</a:t>
                      </a:r>
                      <a:r>
                        <a:rPr lang="en-US" altLang="zh-CN" sz="2000" dirty="0" smtClean="0">
                          <a:latin typeface="华文楷体" panose="02010600040101010101" pitchFamily="2" charset="-122"/>
                          <a:ea typeface="华文楷体" panose="02010600040101010101" pitchFamily="2" charset="-122"/>
                        </a:rPr>
                        <a:t>/m</a:t>
                      </a:r>
                      <a:r>
                        <a:rPr lang="en-US" altLang="zh-CN" sz="2000" baseline="30000" dirty="0" smtClean="0">
                          <a:latin typeface="华文楷体" panose="02010600040101010101" pitchFamily="2" charset="-122"/>
                          <a:ea typeface="华文楷体" panose="02010600040101010101" pitchFamily="2" charset="-122"/>
                        </a:rPr>
                        <a:t>3</a:t>
                      </a:r>
                      <a:endParaRPr lang="zh-CN" altLang="en-US" sz="2000" baseline="30000" dirty="0">
                        <a:latin typeface="华文楷体" panose="02010600040101010101" pitchFamily="2" charset="-122"/>
                        <a:ea typeface="华文楷体" panose="02010600040101010101" pitchFamily="2" charset="-122"/>
                      </a:endParaRPr>
                    </a:p>
                  </a:txBody>
                  <a:tcPr/>
                </a:tc>
                <a:tc>
                  <a:txBody>
                    <a:bodyPr/>
                    <a:lstStyle/>
                    <a:p>
                      <a:pPr algn="ctr"/>
                      <a:r>
                        <a:rPr lang="zh-CN" altLang="en-US" sz="2000" dirty="0">
                          <a:latin typeface="华文楷体" panose="02010600040101010101" pitchFamily="2" charset="-122"/>
                          <a:ea typeface="华文楷体" panose="02010600040101010101" pitchFamily="2" charset="-122"/>
                        </a:rPr>
                        <a:t>液闪测氡</a:t>
                      </a:r>
                    </a:p>
                  </a:txBody>
                  <a:tcPr/>
                </a:tc>
                <a:tc>
                  <a:txBody>
                    <a:bodyPr/>
                    <a:lstStyle/>
                    <a:p>
                      <a:pPr algn="ctr"/>
                      <a:r>
                        <a:rPr lang="en-US" altLang="zh-CN" sz="2000" dirty="0" smtClean="0">
                          <a:latin typeface="华文楷体" panose="02010600040101010101" pitchFamily="2" charset="-122"/>
                          <a:ea typeface="华文楷体" panose="02010600040101010101" pitchFamily="2" charset="-122"/>
                        </a:rPr>
                        <a:t>230 </a:t>
                      </a:r>
                      <a:r>
                        <a:rPr lang="en-US" altLang="zh-CN" sz="2000" dirty="0" err="1" smtClean="0">
                          <a:latin typeface="华文楷体" panose="02010600040101010101" pitchFamily="2" charset="-122"/>
                          <a:ea typeface="华文楷体" panose="02010600040101010101" pitchFamily="2" charset="-122"/>
                        </a:rPr>
                        <a:t>mBq</a:t>
                      </a:r>
                      <a:r>
                        <a:rPr lang="en-US" altLang="zh-CN" sz="2000" dirty="0" smtClean="0">
                          <a:latin typeface="华文楷体" panose="02010600040101010101" pitchFamily="2" charset="-122"/>
                          <a:ea typeface="华文楷体" panose="02010600040101010101" pitchFamily="2" charset="-122"/>
                        </a:rPr>
                        <a:t>/m</a:t>
                      </a:r>
                      <a:r>
                        <a:rPr lang="en-US" altLang="zh-CN" sz="2000" baseline="30000" dirty="0" smtClean="0">
                          <a:latin typeface="华文楷体" panose="02010600040101010101" pitchFamily="2" charset="-122"/>
                          <a:ea typeface="华文楷体" panose="02010600040101010101" pitchFamily="2" charset="-122"/>
                        </a:rPr>
                        <a:t>3</a:t>
                      </a:r>
                      <a:endParaRPr lang="zh-CN" altLang="en-US" sz="2000" baseline="30000" dirty="0">
                        <a:latin typeface="华文楷体" panose="02010600040101010101" pitchFamily="2" charset="-122"/>
                        <a:ea typeface="华文楷体" panose="02010600040101010101" pitchFamily="2" charset="-122"/>
                      </a:endParaRPr>
                    </a:p>
                  </a:txBody>
                  <a:tcPr/>
                </a:tc>
                <a:tc>
                  <a:txBody>
                    <a:bodyPr/>
                    <a:lstStyle/>
                    <a:p>
                      <a:pPr algn="ctr"/>
                      <a:r>
                        <a:rPr lang="zh-CN" altLang="en-US" sz="2000" dirty="0">
                          <a:latin typeface="华文楷体" panose="02010600040101010101" pitchFamily="2" charset="-122"/>
                          <a:ea typeface="华文楷体" panose="02010600040101010101" pitchFamily="2" charset="-122"/>
                        </a:rPr>
                        <a:t>脱气膜除氡</a:t>
                      </a:r>
                    </a:p>
                  </a:txBody>
                  <a:tcPr/>
                </a:tc>
                <a:extLst>
                  <a:ext uri="{0D108BD9-81ED-4DB2-BD59-A6C34878D82A}">
                    <a16:rowId xmlns:a16="http://schemas.microsoft.com/office/drawing/2014/main" xmlns="" val="10002"/>
                  </a:ext>
                </a:extLst>
              </a:tr>
              <a:tr h="370840">
                <a:tc>
                  <a:txBody>
                    <a:bodyPr/>
                    <a:lstStyle/>
                    <a:p>
                      <a:pPr algn="ctr"/>
                      <a:r>
                        <a:rPr lang="en-US" altLang="zh-CN" sz="2000" dirty="0" smtClean="0">
                          <a:latin typeface="华文楷体" panose="02010600040101010101" pitchFamily="2" charset="-122"/>
                          <a:ea typeface="华文楷体" panose="02010600040101010101" pitchFamily="2" charset="-122"/>
                        </a:rPr>
                        <a:t>9 </a:t>
                      </a:r>
                      <a:r>
                        <a:rPr lang="en-US" altLang="zh-CN" sz="2000" dirty="0" err="1" smtClean="0">
                          <a:latin typeface="华文楷体" panose="02010600040101010101" pitchFamily="2" charset="-122"/>
                          <a:ea typeface="华文楷体" panose="02010600040101010101" pitchFamily="2" charset="-122"/>
                        </a:rPr>
                        <a:t>mBq</a:t>
                      </a:r>
                      <a:r>
                        <a:rPr lang="en-US" altLang="zh-CN" sz="2000" dirty="0" smtClean="0">
                          <a:latin typeface="华文楷体" panose="02010600040101010101" pitchFamily="2" charset="-122"/>
                          <a:ea typeface="华文楷体" panose="02010600040101010101" pitchFamily="2" charset="-122"/>
                        </a:rPr>
                        <a:t>/m</a:t>
                      </a:r>
                      <a:r>
                        <a:rPr lang="en-US" altLang="zh-CN" sz="2000" baseline="30000" dirty="0" smtClean="0">
                          <a:latin typeface="华文楷体" panose="02010600040101010101" pitchFamily="2" charset="-122"/>
                          <a:ea typeface="华文楷体" panose="02010600040101010101" pitchFamily="2" charset="-122"/>
                        </a:rPr>
                        <a:t>3</a:t>
                      </a:r>
                      <a:endParaRPr lang="zh-CN" altLang="en-US" sz="2000" baseline="30000" dirty="0">
                        <a:latin typeface="华文楷体" panose="02010600040101010101" pitchFamily="2" charset="-122"/>
                        <a:ea typeface="华文楷体" panose="02010600040101010101" pitchFamily="2" charset="-122"/>
                      </a:endParaRPr>
                    </a:p>
                  </a:txBody>
                  <a:tcPr/>
                </a:tc>
                <a:tc>
                  <a:txBody>
                    <a:bodyPr/>
                    <a:lstStyle/>
                    <a:p>
                      <a:pPr algn="ctr"/>
                      <a:r>
                        <a:rPr lang="zh-CN" altLang="en-US" sz="2000" dirty="0">
                          <a:latin typeface="华文楷体" panose="02010600040101010101" pitchFamily="2" charset="-122"/>
                          <a:ea typeface="华文楷体" panose="02010600040101010101" pitchFamily="2" charset="-122"/>
                        </a:rPr>
                        <a:t>静电收集</a:t>
                      </a:r>
                    </a:p>
                  </a:txBody>
                  <a:tcPr/>
                </a:tc>
                <a:tc>
                  <a:txBody>
                    <a:bodyPr/>
                    <a:lstStyle/>
                    <a:p>
                      <a:pPr algn="ctr"/>
                      <a:r>
                        <a:rPr lang="en-US" altLang="zh-CN" sz="2000" dirty="0" smtClean="0">
                          <a:latin typeface="华文楷体" panose="02010600040101010101" pitchFamily="2" charset="-122"/>
                          <a:ea typeface="华文楷体" panose="02010600040101010101" pitchFamily="2" charset="-122"/>
                        </a:rPr>
                        <a:t>97 </a:t>
                      </a:r>
                      <a:r>
                        <a:rPr lang="en-US" altLang="zh-CN" sz="2000" dirty="0" err="1" smtClean="0">
                          <a:latin typeface="华文楷体" panose="02010600040101010101" pitchFamily="2" charset="-122"/>
                          <a:ea typeface="华文楷体" panose="02010600040101010101" pitchFamily="2" charset="-122"/>
                        </a:rPr>
                        <a:t>mBq</a:t>
                      </a:r>
                      <a:r>
                        <a:rPr lang="en-US" altLang="zh-CN" sz="2000" dirty="0" smtClean="0">
                          <a:latin typeface="华文楷体" panose="02010600040101010101" pitchFamily="2" charset="-122"/>
                          <a:ea typeface="华文楷体" panose="02010600040101010101" pitchFamily="2" charset="-122"/>
                        </a:rPr>
                        <a:t>/m</a:t>
                      </a:r>
                      <a:r>
                        <a:rPr lang="en-US" altLang="zh-CN" sz="2000" baseline="30000" dirty="0" smtClean="0">
                          <a:latin typeface="华文楷体" panose="02010600040101010101" pitchFamily="2" charset="-122"/>
                          <a:ea typeface="华文楷体" panose="02010600040101010101" pitchFamily="2" charset="-122"/>
                        </a:rPr>
                        <a:t>3</a:t>
                      </a:r>
                      <a:endParaRPr lang="zh-CN" altLang="en-US" sz="2000" baseline="30000" dirty="0">
                        <a:latin typeface="华文楷体" panose="02010600040101010101" pitchFamily="2" charset="-122"/>
                        <a:ea typeface="华文楷体" panose="02010600040101010101" pitchFamily="2" charset="-122"/>
                      </a:endParaRPr>
                    </a:p>
                  </a:txBody>
                  <a:tcPr/>
                </a:tc>
                <a:tc>
                  <a:txBody>
                    <a:bodyPr/>
                    <a:lstStyle/>
                    <a:p>
                      <a:pPr algn="ctr"/>
                      <a:r>
                        <a:rPr lang="zh-CN" altLang="en-US" sz="2000" dirty="0">
                          <a:latin typeface="华文楷体" panose="02010600040101010101" pitchFamily="2" charset="-122"/>
                          <a:ea typeface="华文楷体" panose="02010600040101010101" pitchFamily="2" charset="-122"/>
                        </a:rPr>
                        <a:t>加气脱氡</a:t>
                      </a:r>
                    </a:p>
                  </a:txBody>
                  <a:tcPr/>
                </a:tc>
                <a:extLst>
                  <a:ext uri="{0D108BD9-81ED-4DB2-BD59-A6C34878D82A}">
                    <a16:rowId xmlns:a16="http://schemas.microsoft.com/office/drawing/2014/main" xmlns="" val="10003"/>
                  </a:ext>
                </a:extLst>
              </a:tr>
              <a:tr h="370840">
                <a:tc>
                  <a:txBody>
                    <a:bodyPr/>
                    <a:lstStyle/>
                    <a:p>
                      <a:pPr algn="ctr"/>
                      <a:r>
                        <a:rPr lang="en-US" altLang="zh-CN" sz="2000" dirty="0" smtClean="0">
                          <a:latin typeface="华文楷体" panose="02010600040101010101" pitchFamily="2" charset="-122"/>
                          <a:ea typeface="华文楷体" panose="02010600040101010101" pitchFamily="2" charset="-122"/>
                        </a:rPr>
                        <a:t>5 </a:t>
                      </a:r>
                      <a:r>
                        <a:rPr lang="en-US" altLang="zh-CN" sz="2000" dirty="0" err="1" smtClean="0">
                          <a:latin typeface="华文楷体" panose="02010600040101010101" pitchFamily="2" charset="-122"/>
                          <a:ea typeface="华文楷体" panose="02010600040101010101" pitchFamily="2" charset="-122"/>
                        </a:rPr>
                        <a:t>mBq</a:t>
                      </a:r>
                      <a:r>
                        <a:rPr lang="en-US" altLang="zh-CN" sz="2000" dirty="0" smtClean="0">
                          <a:latin typeface="华文楷体" panose="02010600040101010101" pitchFamily="2" charset="-122"/>
                          <a:ea typeface="华文楷体" panose="02010600040101010101" pitchFamily="2" charset="-122"/>
                        </a:rPr>
                        <a:t>/m</a:t>
                      </a:r>
                      <a:r>
                        <a:rPr lang="en-US" altLang="zh-CN" sz="2000" baseline="30000" dirty="0" smtClean="0">
                          <a:latin typeface="华文楷体" panose="02010600040101010101" pitchFamily="2" charset="-122"/>
                          <a:ea typeface="华文楷体" panose="02010600040101010101" pitchFamily="2" charset="-122"/>
                        </a:rPr>
                        <a:t>3</a:t>
                      </a:r>
                      <a:endParaRPr lang="zh-CN" altLang="en-US" sz="2000" baseline="30000" dirty="0">
                        <a:latin typeface="华文楷体" panose="02010600040101010101" pitchFamily="2" charset="-122"/>
                        <a:ea typeface="华文楷体" panose="02010600040101010101" pitchFamily="2" charset="-122"/>
                      </a:endParaRPr>
                    </a:p>
                  </a:txBody>
                  <a:tcPr/>
                </a:tc>
                <a:tc>
                  <a:txBody>
                    <a:bodyPr/>
                    <a:lstStyle/>
                    <a:p>
                      <a:pPr algn="ctr"/>
                      <a:r>
                        <a:rPr lang="zh-CN" altLang="en-US" sz="2000" dirty="0">
                          <a:latin typeface="华文楷体" panose="02010600040101010101" pitchFamily="2" charset="-122"/>
                          <a:ea typeface="华文楷体" panose="02010600040101010101" pitchFamily="2" charset="-122"/>
                        </a:rPr>
                        <a:t>静电收集</a:t>
                      </a:r>
                    </a:p>
                  </a:txBody>
                  <a:tcPr/>
                </a:tc>
                <a:tc>
                  <a:txBody>
                    <a:bodyPr/>
                    <a:lstStyle/>
                    <a:p>
                      <a:pPr algn="ctr"/>
                      <a:r>
                        <a:rPr lang="en-US" altLang="zh-CN" sz="2000" dirty="0">
                          <a:latin typeface="华文楷体" panose="02010600040101010101" pitchFamily="2" charset="-122"/>
                          <a:ea typeface="华文楷体" panose="02010600040101010101" pitchFamily="2" charset="-122"/>
                        </a:rPr>
                        <a:t>&lt;</a:t>
                      </a:r>
                      <a:r>
                        <a:rPr lang="en-US" altLang="zh-CN" sz="2000" dirty="0" smtClean="0">
                          <a:latin typeface="华文楷体" panose="02010600040101010101" pitchFamily="2" charset="-122"/>
                          <a:ea typeface="华文楷体" panose="02010600040101010101" pitchFamily="2" charset="-122"/>
                        </a:rPr>
                        <a:t>10 </a:t>
                      </a:r>
                      <a:r>
                        <a:rPr lang="en-US" altLang="zh-CN" sz="2000" dirty="0" err="1" smtClean="0">
                          <a:latin typeface="华文楷体" panose="02010600040101010101" pitchFamily="2" charset="-122"/>
                          <a:ea typeface="华文楷体" panose="02010600040101010101" pitchFamily="2" charset="-122"/>
                        </a:rPr>
                        <a:t>mBq</a:t>
                      </a:r>
                      <a:r>
                        <a:rPr lang="en-US" altLang="zh-CN" sz="2000" dirty="0" smtClean="0">
                          <a:latin typeface="华文楷体" panose="02010600040101010101" pitchFamily="2" charset="-122"/>
                          <a:ea typeface="华文楷体" panose="02010600040101010101" pitchFamily="2" charset="-122"/>
                        </a:rPr>
                        <a:t>/m</a:t>
                      </a:r>
                      <a:r>
                        <a:rPr lang="en-US" altLang="zh-CN" sz="2000" baseline="30000" dirty="0" smtClean="0">
                          <a:latin typeface="华文楷体" panose="02010600040101010101" pitchFamily="2" charset="-122"/>
                          <a:ea typeface="华文楷体" panose="02010600040101010101" pitchFamily="2" charset="-122"/>
                        </a:rPr>
                        <a:t>3</a:t>
                      </a:r>
                      <a:endParaRPr lang="zh-CN" altLang="en-US" sz="2000" baseline="30000" dirty="0">
                        <a:latin typeface="华文楷体" panose="02010600040101010101" pitchFamily="2" charset="-122"/>
                        <a:ea typeface="华文楷体" panose="02010600040101010101" pitchFamily="2" charset="-122"/>
                      </a:endParaRPr>
                    </a:p>
                  </a:txBody>
                  <a:tcPr/>
                </a:tc>
                <a:tc>
                  <a:txBody>
                    <a:bodyPr/>
                    <a:lstStyle/>
                    <a:p>
                      <a:pPr algn="ctr"/>
                      <a:r>
                        <a:rPr lang="zh-CN" altLang="en-US" sz="2000" dirty="0">
                          <a:latin typeface="华文楷体" panose="02010600040101010101" pitchFamily="2" charset="-122"/>
                          <a:ea typeface="华文楷体" panose="02010600040101010101" pitchFamily="2" charset="-122"/>
                        </a:rPr>
                        <a:t>微气泡发生器加载气体</a:t>
                      </a:r>
                    </a:p>
                  </a:txBody>
                  <a:tcPr/>
                </a:tc>
                <a:extLst>
                  <a:ext uri="{0D108BD9-81ED-4DB2-BD59-A6C34878D82A}">
                    <a16:rowId xmlns:a16="http://schemas.microsoft.com/office/drawing/2014/main" xmlns="" val="10004"/>
                  </a:ext>
                </a:extLst>
              </a:tr>
            </a:tbl>
          </a:graphicData>
        </a:graphic>
      </p:graphicFrame>
      <p:sp>
        <p:nvSpPr>
          <p:cNvPr id="7" name="灯片编号占位符 6"/>
          <p:cNvSpPr>
            <a:spLocks noGrp="1"/>
          </p:cNvSpPr>
          <p:nvPr>
            <p:ph type="sldNum" sz="quarter" idx="12"/>
          </p:nvPr>
        </p:nvSpPr>
        <p:spPr/>
        <p:txBody>
          <a:bodyPr/>
          <a:lstStyle/>
          <a:p>
            <a:fld id="{9F8A8C21-8DD1-4256-A188-9043FD4DCEBD}" type="slidenum">
              <a:rPr lang="zh-CN" altLang="en-US" smtClean="0"/>
              <a:t>6</a:t>
            </a:fld>
            <a:endParaRPr lang="zh-CN" altLang="en-US"/>
          </a:p>
        </p:txBody>
      </p:sp>
      <p:sp>
        <p:nvSpPr>
          <p:cNvPr id="8" name="文本框 7"/>
          <p:cNvSpPr txBox="1"/>
          <p:nvPr/>
        </p:nvSpPr>
        <p:spPr>
          <a:xfrm>
            <a:off x="473710" y="6077247"/>
            <a:ext cx="10496550" cy="461665"/>
          </a:xfrm>
          <a:prstGeom prst="rect">
            <a:avLst/>
          </a:prstGeom>
          <a:noFill/>
        </p:spPr>
        <p:txBody>
          <a:bodyPr wrap="square" rtlCol="0">
            <a:spAutoFit/>
          </a:bodyPr>
          <a:lstStyle/>
          <a:p>
            <a:pPr marL="342900" indent="-342900">
              <a:buFont typeface="Wingdings" panose="05000000000000000000" pitchFamily="2" charset="2"/>
              <a:buChar char="ü"/>
            </a:pPr>
            <a:r>
              <a:rPr lang="zh-CN" altLang="en-US" sz="2400" dirty="0">
                <a:latin typeface="华文楷体" panose="02010600040101010101" pitchFamily="2" charset="-122"/>
                <a:ea typeface="华文楷体" panose="02010600040101010101" pitchFamily="2" charset="-122"/>
              </a:rPr>
              <a:t>发表了</a:t>
            </a:r>
            <a:r>
              <a:rPr lang="zh-CN" altLang="en-US" sz="2400" dirty="0">
                <a:solidFill>
                  <a:srgbClr val="FF0000"/>
                </a:solidFill>
                <a:latin typeface="华文楷体" panose="02010600040101010101" pitchFamily="2" charset="-122"/>
                <a:ea typeface="华文楷体" panose="02010600040101010101" pitchFamily="2" charset="-122"/>
              </a:rPr>
              <a:t>国内第一篇低本底实验氡</a:t>
            </a:r>
            <a:r>
              <a:rPr lang="zh-CN" altLang="en-US" sz="2400" dirty="0" smtClean="0">
                <a:solidFill>
                  <a:srgbClr val="FF0000"/>
                </a:solidFill>
                <a:latin typeface="华文楷体" panose="02010600040101010101" pitchFamily="2" charset="-122"/>
                <a:ea typeface="华文楷体" panose="02010600040101010101" pitchFamily="2" charset="-122"/>
              </a:rPr>
              <a:t>探测</a:t>
            </a:r>
            <a:r>
              <a:rPr lang="zh-CN" altLang="en-US" sz="2400" dirty="0" smtClean="0">
                <a:latin typeface="华文楷体" panose="02010600040101010101" pitchFamily="2" charset="-122"/>
                <a:ea typeface="华文楷体" panose="02010600040101010101" pitchFamily="2" charset="-122"/>
              </a:rPr>
              <a:t>的</a:t>
            </a:r>
            <a:r>
              <a:rPr lang="zh-CN" altLang="en-US" sz="2400" dirty="0">
                <a:latin typeface="华文楷体" panose="02010600040101010101" pitchFamily="2" charset="-122"/>
                <a:ea typeface="华文楷体" panose="02010600040101010101" pitchFamily="2" charset="-122"/>
              </a:rPr>
              <a:t>文章 （</a:t>
            </a:r>
            <a:r>
              <a:rPr lang="en-US" altLang="zh-CN" sz="2400" dirty="0" smtClean="0">
                <a:latin typeface="华文楷体" panose="02010600040101010101" pitchFamily="2" charset="-122"/>
                <a:ea typeface="华文楷体" panose="02010600040101010101" pitchFamily="2" charset="-122"/>
              </a:rPr>
              <a:t>RDTM(2018)2:5</a:t>
            </a:r>
            <a:r>
              <a:rPr lang="zh-CN" altLang="en-US" sz="2400" dirty="0" smtClean="0">
                <a:latin typeface="华文楷体" panose="02010600040101010101" pitchFamily="2" charset="-122"/>
                <a:ea typeface="华文楷体" panose="02010600040101010101" pitchFamily="2" charset="-122"/>
              </a:rPr>
              <a:t>，通讯作者）</a:t>
            </a:r>
            <a:r>
              <a:rPr lang="en-US" altLang="zh-CN" sz="2400" dirty="0" smtClean="0">
                <a:latin typeface="华文楷体" panose="02010600040101010101" pitchFamily="2" charset="-122"/>
                <a:ea typeface="华文楷体" panose="02010600040101010101" pitchFamily="2" charset="-122"/>
              </a:rPr>
              <a:t>;</a:t>
            </a:r>
            <a:endParaRPr lang="zh-CN" altLang="en-US" sz="2400"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1277153205"/>
      </p:ext>
    </p:extLst>
  </p:cSld>
  <p:clrMapOvr>
    <a:masterClrMapping/>
  </p:clrMapOvr>
  <mc:AlternateContent xmlns:mc="http://schemas.openxmlformats.org/markup-compatibility/2006">
    <mc:Choice xmlns:p14="http://schemas.microsoft.com/office/powerpoint/2010/main" Requires="p14">
      <p:transition spd="slow" p14:dur="2000" advTm="15020"/>
    </mc:Choice>
    <mc:Fallback>
      <p:transition spd="slow" advTm="1502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12" y="207277"/>
            <a:ext cx="10998895" cy="830997"/>
          </a:xfrm>
          <a:prstGeom prst="rect">
            <a:avLst/>
          </a:prstGeom>
        </p:spPr>
        <p:txBody>
          <a:bodyPr wrap="square">
            <a:spAutoFit/>
          </a:bodyPr>
          <a:lstStyle/>
          <a:p>
            <a:pPr>
              <a:lnSpc>
                <a:spcPct val="150000"/>
              </a:lnSpc>
            </a:pPr>
            <a:r>
              <a:rPr lang="zh-CN" altLang="en-US" sz="3200" dirty="0">
                <a:latin typeface="华文楷体" panose="02010600040101010101" pitchFamily="2" charset="-122"/>
                <a:ea typeface="华文楷体" panose="02010600040101010101" pitchFamily="2" charset="-122"/>
              </a:rPr>
              <a:t>本年度工作进展（一）</a:t>
            </a:r>
            <a:r>
              <a:rPr lang="en-US" altLang="zh-CN" sz="2400" dirty="0">
                <a:latin typeface="华文楷体" panose="02010600040101010101" pitchFamily="2" charset="-122"/>
                <a:ea typeface="华文楷体" panose="02010600040101010101" pitchFamily="2" charset="-122"/>
              </a:rPr>
              <a:t>—</a:t>
            </a:r>
            <a:r>
              <a:rPr lang="zh-CN" altLang="en-US" sz="2400" dirty="0">
                <a:latin typeface="华文楷体" panose="02010600040101010101" pitchFamily="2" charset="-122"/>
                <a:ea typeface="华文楷体" panose="02010600040101010101" pitchFamily="2" charset="-122"/>
              </a:rPr>
              <a:t>有机玻璃氡测量腔室</a:t>
            </a:r>
            <a:endParaRPr lang="en-US" altLang="zh-CN" sz="2400" dirty="0">
              <a:latin typeface="华文楷体" panose="02010600040101010101" pitchFamily="2" charset="-122"/>
              <a:ea typeface="华文楷体" panose="02010600040101010101" pitchFamily="2" charset="-122"/>
            </a:endParaRPr>
          </a:p>
        </p:txBody>
      </p:sp>
      <p:graphicFrame>
        <p:nvGraphicFramePr>
          <p:cNvPr id="3" name="表格 2"/>
          <p:cNvGraphicFramePr>
            <a:graphicFrameLocks noGrp="1"/>
          </p:cNvGraphicFramePr>
          <p:nvPr>
            <p:extLst>
              <p:ext uri="{D42A27DB-BD31-4B8C-83A1-F6EECF244321}">
                <p14:modId xmlns:p14="http://schemas.microsoft.com/office/powerpoint/2010/main" val="802346478"/>
              </p:ext>
            </p:extLst>
          </p:nvPr>
        </p:nvGraphicFramePr>
        <p:xfrm>
          <a:off x="1162159" y="1784032"/>
          <a:ext cx="9753600" cy="4754880"/>
        </p:xfrm>
        <a:graphic>
          <a:graphicData uri="http://schemas.openxmlformats.org/drawingml/2006/table">
            <a:tbl>
              <a:tblPr firstRow="1" bandRow="1">
                <a:tableStyleId>{5C22544A-7EE6-4342-B048-85BDC9FD1C3A}</a:tableStyleId>
              </a:tblPr>
              <a:tblGrid>
                <a:gridCol w="3251200">
                  <a:extLst>
                    <a:ext uri="{9D8B030D-6E8A-4147-A177-3AD203B41FA5}">
                      <a16:colId xmlns:a16="http://schemas.microsoft.com/office/drawing/2014/main" xmlns="" val="20000"/>
                    </a:ext>
                  </a:extLst>
                </a:gridCol>
                <a:gridCol w="3251200">
                  <a:extLst>
                    <a:ext uri="{9D8B030D-6E8A-4147-A177-3AD203B41FA5}">
                      <a16:colId xmlns:a16="http://schemas.microsoft.com/office/drawing/2014/main" xmlns="" val="20001"/>
                    </a:ext>
                  </a:extLst>
                </a:gridCol>
                <a:gridCol w="3251200">
                  <a:extLst>
                    <a:ext uri="{9D8B030D-6E8A-4147-A177-3AD203B41FA5}">
                      <a16:colId xmlns:a16="http://schemas.microsoft.com/office/drawing/2014/main" xmlns="" val="20002"/>
                    </a:ext>
                  </a:extLst>
                </a:gridCol>
              </a:tblGrid>
              <a:tr h="432552">
                <a:tc gridSpan="3">
                  <a:txBody>
                    <a:bodyPr/>
                    <a:lstStyle/>
                    <a:p>
                      <a:pPr algn="ctr"/>
                      <a:r>
                        <a:rPr lang="zh-CN" altLang="en-US" sz="2400" dirty="0">
                          <a:latin typeface="华文楷体" panose="02010600040101010101" pitchFamily="2" charset="-122"/>
                          <a:ea typeface="华文楷体" panose="02010600040101010101" pitchFamily="2" charset="-122"/>
                        </a:rPr>
                        <a:t>氡浓度测量</a:t>
                      </a:r>
                    </a:p>
                  </a:txBody>
                  <a:tcPr/>
                </a:tc>
                <a:tc hMerge="1">
                  <a:txBody>
                    <a:bodyPr/>
                    <a:lstStyle/>
                    <a:p>
                      <a:pPr algn="ctr"/>
                      <a:endParaRPr lang="zh-CN" altLang="en-US" sz="2400" dirty="0">
                        <a:latin typeface="华文楷体" panose="02010600040101010101" pitchFamily="2" charset="-122"/>
                        <a:ea typeface="华文楷体" panose="02010600040101010101" pitchFamily="2" charset="-122"/>
                      </a:endParaRPr>
                    </a:p>
                  </a:txBody>
                  <a:tcPr/>
                </a:tc>
                <a:tc hMerge="1">
                  <a:txBody>
                    <a:bodyPr/>
                    <a:lstStyle/>
                    <a:p>
                      <a:pPr algn="ctr"/>
                      <a:endParaRPr lang="zh-CN" altLang="en-US" sz="2400" dirty="0">
                        <a:latin typeface="华文楷体" panose="02010600040101010101" pitchFamily="2" charset="-122"/>
                        <a:ea typeface="华文楷体" panose="02010600040101010101" pitchFamily="2" charset="-122"/>
                      </a:endParaRPr>
                    </a:p>
                  </a:txBody>
                  <a:tcPr/>
                </a:tc>
                <a:extLst>
                  <a:ext uri="{0D108BD9-81ED-4DB2-BD59-A6C34878D82A}">
                    <a16:rowId xmlns:a16="http://schemas.microsoft.com/office/drawing/2014/main" xmlns="" val="10000"/>
                  </a:ext>
                </a:extLst>
              </a:tr>
              <a:tr h="432552">
                <a:tc>
                  <a:txBody>
                    <a:bodyPr/>
                    <a:lstStyle/>
                    <a:p>
                      <a:pPr algn="ctr"/>
                      <a:r>
                        <a:rPr lang="zh-CN" altLang="en-US" sz="2400" dirty="0">
                          <a:latin typeface="华文楷体" panose="02010600040101010101" pitchFamily="2" charset="-122"/>
                          <a:ea typeface="华文楷体" panose="02010600040101010101" pitchFamily="2" charset="-122"/>
                        </a:rPr>
                        <a:t>现状</a:t>
                      </a:r>
                    </a:p>
                  </a:txBody>
                  <a:tcPr/>
                </a:tc>
                <a:tc>
                  <a:txBody>
                    <a:bodyPr/>
                    <a:lstStyle/>
                    <a:p>
                      <a:pPr algn="ctr"/>
                      <a:r>
                        <a:rPr lang="zh-CN" altLang="en-US" sz="2400" dirty="0">
                          <a:latin typeface="华文楷体" panose="02010600040101010101" pitchFamily="2" charset="-122"/>
                          <a:ea typeface="华文楷体" panose="02010600040101010101" pitchFamily="2" charset="-122"/>
                        </a:rPr>
                        <a:t>国际最好：</a:t>
                      </a:r>
                      <a:r>
                        <a:rPr lang="en-US" altLang="zh-CN" sz="2400" dirty="0">
                          <a:latin typeface="华文楷体" panose="02010600040101010101" pitchFamily="2" charset="-122"/>
                          <a:ea typeface="华文楷体" panose="02010600040101010101" pitchFamily="2" charset="-122"/>
                        </a:rPr>
                        <a:t>0.5 </a:t>
                      </a:r>
                      <a:r>
                        <a:rPr lang="en-US" altLang="zh-CN" sz="2400" dirty="0" err="1">
                          <a:latin typeface="华文楷体" panose="02010600040101010101" pitchFamily="2" charset="-122"/>
                          <a:ea typeface="华文楷体" panose="02010600040101010101" pitchFamily="2" charset="-122"/>
                        </a:rPr>
                        <a:t>mBq</a:t>
                      </a:r>
                      <a:r>
                        <a:rPr lang="en-US" altLang="zh-CN" sz="2400" dirty="0">
                          <a:latin typeface="华文楷体" panose="02010600040101010101" pitchFamily="2" charset="-122"/>
                          <a:ea typeface="华文楷体" panose="02010600040101010101" pitchFamily="2" charset="-122"/>
                        </a:rPr>
                        <a:t>/m</a:t>
                      </a:r>
                      <a:r>
                        <a:rPr lang="en-US" altLang="zh-CN" sz="2400" baseline="30000" dirty="0">
                          <a:latin typeface="华文楷体" panose="02010600040101010101" pitchFamily="2" charset="-122"/>
                          <a:ea typeface="华文楷体" panose="02010600040101010101" pitchFamily="2" charset="-122"/>
                        </a:rPr>
                        <a:t>3</a:t>
                      </a:r>
                      <a:endParaRPr lang="zh-CN" altLang="en-US" sz="2400" baseline="30000" dirty="0">
                        <a:latin typeface="华文楷体" panose="02010600040101010101" pitchFamily="2" charset="-122"/>
                        <a:ea typeface="华文楷体" panose="02010600040101010101" pitchFamily="2" charset="-122"/>
                      </a:endParaRPr>
                    </a:p>
                  </a:txBody>
                  <a:tcPr/>
                </a:tc>
                <a:tc>
                  <a:txBody>
                    <a:bodyPr/>
                    <a:lstStyle/>
                    <a:p>
                      <a:pPr algn="ctr"/>
                      <a:r>
                        <a:rPr lang="zh-CN" altLang="en-US" sz="2400" dirty="0">
                          <a:latin typeface="华文楷体" panose="02010600040101010101" pitchFamily="2" charset="-122"/>
                          <a:ea typeface="华文楷体" panose="02010600040101010101" pitchFamily="2" charset="-122"/>
                        </a:rPr>
                        <a:t>国内：</a:t>
                      </a:r>
                      <a:r>
                        <a:rPr lang="en-US" altLang="zh-CN" sz="2400" dirty="0">
                          <a:latin typeface="华文楷体" panose="02010600040101010101" pitchFamily="2" charset="-122"/>
                          <a:ea typeface="华文楷体" panose="02010600040101010101" pitchFamily="2" charset="-122"/>
                        </a:rPr>
                        <a:t>5 </a:t>
                      </a:r>
                      <a:r>
                        <a:rPr lang="en-US" altLang="zh-CN" sz="2400" dirty="0" err="1">
                          <a:latin typeface="华文楷体" panose="02010600040101010101" pitchFamily="2" charset="-122"/>
                          <a:ea typeface="华文楷体" panose="02010600040101010101" pitchFamily="2" charset="-122"/>
                        </a:rPr>
                        <a:t>mBq</a:t>
                      </a:r>
                      <a:r>
                        <a:rPr lang="en-US" altLang="zh-CN" sz="2400" dirty="0">
                          <a:latin typeface="华文楷体" panose="02010600040101010101" pitchFamily="2" charset="-122"/>
                          <a:ea typeface="华文楷体" panose="02010600040101010101" pitchFamily="2" charset="-122"/>
                        </a:rPr>
                        <a:t>/m</a:t>
                      </a:r>
                      <a:r>
                        <a:rPr lang="en-US" altLang="zh-CN" sz="2400" baseline="30000" dirty="0">
                          <a:latin typeface="华文楷体" panose="02010600040101010101" pitchFamily="2" charset="-122"/>
                          <a:ea typeface="华文楷体" panose="02010600040101010101" pitchFamily="2" charset="-122"/>
                        </a:rPr>
                        <a:t>3</a:t>
                      </a:r>
                    </a:p>
                  </a:txBody>
                  <a:tcPr/>
                </a:tc>
                <a:extLst>
                  <a:ext uri="{0D108BD9-81ED-4DB2-BD59-A6C34878D82A}">
                    <a16:rowId xmlns:a16="http://schemas.microsoft.com/office/drawing/2014/main" xmlns="" val="10001"/>
                  </a:ext>
                </a:extLst>
              </a:tr>
              <a:tr h="432552">
                <a:tc>
                  <a:txBody>
                    <a:bodyPr/>
                    <a:lstStyle/>
                    <a:p>
                      <a:pPr algn="ctr"/>
                      <a:r>
                        <a:rPr lang="zh-CN" altLang="en-US" sz="2400" dirty="0">
                          <a:latin typeface="华文楷体" panose="02010600040101010101" pitchFamily="2" charset="-122"/>
                          <a:ea typeface="华文楷体" panose="02010600040101010101" pitchFamily="2" charset="-122"/>
                        </a:rPr>
                        <a:t>实现手段</a:t>
                      </a:r>
                    </a:p>
                  </a:txBody>
                  <a:tcPr/>
                </a:tc>
                <a:tc gridSpan="2">
                  <a:txBody>
                    <a:bodyPr/>
                    <a:lstStyle/>
                    <a:p>
                      <a:pPr algn="ctr"/>
                      <a:r>
                        <a:rPr lang="zh-CN" altLang="en-US" sz="2400" dirty="0">
                          <a:latin typeface="华文楷体" panose="02010600040101010101" pitchFamily="2" charset="-122"/>
                          <a:ea typeface="华文楷体" panose="02010600040101010101" pitchFamily="2" charset="-122"/>
                        </a:rPr>
                        <a:t>不锈钢腔室，半导体探测器探测</a:t>
                      </a:r>
                    </a:p>
                  </a:txBody>
                  <a:tcPr/>
                </a:tc>
                <a:tc hMerge="1">
                  <a:txBody>
                    <a:bodyPr/>
                    <a:lstStyle/>
                    <a:p>
                      <a:pPr algn="ctr"/>
                      <a:endParaRPr lang="en-US" altLang="zh-CN" sz="2400" dirty="0">
                        <a:latin typeface="华文楷体" panose="02010600040101010101" pitchFamily="2" charset="-122"/>
                        <a:ea typeface="华文楷体" panose="02010600040101010101" pitchFamily="2" charset="-122"/>
                      </a:endParaRPr>
                    </a:p>
                  </a:txBody>
                  <a:tcPr/>
                </a:tc>
                <a:extLst>
                  <a:ext uri="{0D108BD9-81ED-4DB2-BD59-A6C34878D82A}">
                    <a16:rowId xmlns:a16="http://schemas.microsoft.com/office/drawing/2014/main" xmlns="" val="10002"/>
                  </a:ext>
                </a:extLst>
              </a:tr>
              <a:tr h="432552">
                <a:tc>
                  <a:txBody>
                    <a:bodyPr/>
                    <a:lstStyle/>
                    <a:p>
                      <a:pPr algn="ctr"/>
                      <a:r>
                        <a:rPr lang="zh-CN" altLang="en-US" sz="2400" dirty="0">
                          <a:latin typeface="华文楷体" panose="02010600040101010101" pitchFamily="2" charset="-122"/>
                          <a:ea typeface="华文楷体" panose="02010600040101010101" pitchFamily="2" charset="-122"/>
                        </a:rPr>
                        <a:t>需求</a:t>
                      </a:r>
                    </a:p>
                  </a:txBody>
                  <a:tcPr/>
                </a:tc>
                <a:tc gridSpan="2">
                  <a:txBody>
                    <a:bodyPr/>
                    <a:lstStyle/>
                    <a:p>
                      <a:pPr algn="ctr"/>
                      <a:r>
                        <a:rPr lang="en-US" altLang="zh-CN" sz="2400" dirty="0">
                          <a:latin typeface="华文楷体" panose="02010600040101010101" pitchFamily="2" charset="-122"/>
                          <a:ea typeface="华文楷体" panose="02010600040101010101" pitchFamily="2" charset="-122"/>
                        </a:rPr>
                        <a:t>10 </a:t>
                      </a:r>
                      <a:r>
                        <a:rPr lang="en-US" altLang="zh-CN" sz="2400" dirty="0" err="1">
                          <a:latin typeface="华文楷体" panose="02010600040101010101" pitchFamily="2" charset="-122"/>
                          <a:ea typeface="华文楷体" panose="02010600040101010101" pitchFamily="2" charset="-122"/>
                        </a:rPr>
                        <a:t>μBq</a:t>
                      </a:r>
                      <a:r>
                        <a:rPr lang="en-US" altLang="zh-CN" sz="2400" dirty="0">
                          <a:latin typeface="华文楷体" panose="02010600040101010101" pitchFamily="2" charset="-122"/>
                          <a:ea typeface="华文楷体" panose="02010600040101010101" pitchFamily="2" charset="-122"/>
                        </a:rPr>
                        <a:t>/m</a:t>
                      </a:r>
                      <a:r>
                        <a:rPr lang="en-US" altLang="zh-CN" sz="2400" baseline="30000" dirty="0">
                          <a:latin typeface="华文楷体" panose="02010600040101010101" pitchFamily="2" charset="-122"/>
                          <a:ea typeface="华文楷体" panose="02010600040101010101" pitchFamily="2" charset="-122"/>
                        </a:rPr>
                        <a:t>3</a:t>
                      </a:r>
                      <a:endParaRPr lang="zh-CN" altLang="en-US" sz="2400" baseline="30000" dirty="0">
                        <a:latin typeface="华文楷体" panose="02010600040101010101" pitchFamily="2" charset="-122"/>
                        <a:ea typeface="华文楷体" panose="02010600040101010101" pitchFamily="2" charset="-122"/>
                      </a:endParaRPr>
                    </a:p>
                  </a:txBody>
                  <a:tcPr/>
                </a:tc>
                <a:tc hMerge="1">
                  <a:txBody>
                    <a:bodyPr/>
                    <a:lstStyle/>
                    <a:p>
                      <a:pPr algn="ctr"/>
                      <a:endParaRPr lang="zh-CN" altLang="en-US" sz="2400" dirty="0">
                        <a:latin typeface="华文楷体" panose="02010600040101010101" pitchFamily="2" charset="-122"/>
                        <a:ea typeface="华文楷体" panose="02010600040101010101" pitchFamily="2" charset="-122"/>
                      </a:endParaRPr>
                    </a:p>
                  </a:txBody>
                  <a:tcPr/>
                </a:tc>
                <a:extLst>
                  <a:ext uri="{0D108BD9-81ED-4DB2-BD59-A6C34878D82A}">
                    <a16:rowId xmlns:a16="http://schemas.microsoft.com/office/drawing/2014/main" xmlns="" val="10003"/>
                  </a:ext>
                </a:extLst>
              </a:tr>
              <a:tr h="432552">
                <a:tc>
                  <a:txBody>
                    <a:bodyPr/>
                    <a:lstStyle/>
                    <a:p>
                      <a:pPr algn="ctr"/>
                      <a:r>
                        <a:rPr lang="zh-CN" altLang="en-US" sz="2400" dirty="0">
                          <a:latin typeface="华文楷体" panose="02010600040101010101" pitchFamily="2" charset="-122"/>
                          <a:ea typeface="华文楷体" panose="02010600040101010101" pitchFamily="2" charset="-122"/>
                        </a:rPr>
                        <a:t>实现方法</a:t>
                      </a:r>
                    </a:p>
                  </a:txBody>
                  <a:tcPr/>
                </a:tc>
                <a:tc>
                  <a:txBody>
                    <a:bodyPr/>
                    <a:lstStyle/>
                    <a:p>
                      <a:pPr algn="ctr"/>
                      <a:r>
                        <a:rPr lang="zh-CN" altLang="en-US" sz="2400" dirty="0">
                          <a:latin typeface="华文楷体" panose="02010600040101010101" pitchFamily="2" charset="-122"/>
                          <a:ea typeface="华文楷体" panose="02010600040101010101" pitchFamily="2" charset="-122"/>
                        </a:rPr>
                        <a:t>富集</a:t>
                      </a:r>
                    </a:p>
                  </a:txBody>
                  <a:tcPr>
                    <a:solidFill>
                      <a:schemeClr val="bg1">
                        <a:lumMod val="85000"/>
                      </a:schemeClr>
                    </a:solidFill>
                  </a:tcPr>
                </a:tc>
                <a:tc>
                  <a:txBody>
                    <a:bodyPr/>
                    <a:lstStyle/>
                    <a:p>
                      <a:pPr algn="ctr"/>
                      <a:r>
                        <a:rPr lang="zh-CN" altLang="en-US" sz="2400" dirty="0">
                          <a:latin typeface="华文楷体" panose="02010600040101010101" pitchFamily="2" charset="-122"/>
                          <a:ea typeface="华文楷体" panose="02010600040101010101" pitchFamily="2" charset="-122"/>
                        </a:rPr>
                        <a:t>降本底，提效率</a:t>
                      </a:r>
                    </a:p>
                  </a:txBody>
                  <a:tcPr>
                    <a:solidFill>
                      <a:srgbClr val="92D050"/>
                    </a:solidFill>
                  </a:tcPr>
                </a:tc>
                <a:extLst>
                  <a:ext uri="{0D108BD9-81ED-4DB2-BD59-A6C34878D82A}">
                    <a16:rowId xmlns:a16="http://schemas.microsoft.com/office/drawing/2014/main" xmlns="" val="10004"/>
                  </a:ext>
                </a:extLst>
              </a:tr>
              <a:tr h="432552">
                <a:tc>
                  <a:txBody>
                    <a:bodyPr/>
                    <a:lstStyle/>
                    <a:p>
                      <a:pPr algn="ctr"/>
                      <a:r>
                        <a:rPr lang="zh-CN" altLang="en-US" sz="2400" dirty="0">
                          <a:latin typeface="华文楷体" panose="02010600040101010101" pitchFamily="2" charset="-122"/>
                          <a:ea typeface="华文楷体" panose="02010600040101010101" pitchFamily="2" charset="-122"/>
                        </a:rPr>
                        <a:t>优点</a:t>
                      </a:r>
                    </a:p>
                  </a:txBody>
                  <a:tcPr/>
                </a:tc>
                <a:tc>
                  <a:txBody>
                    <a:bodyPr/>
                    <a:lstStyle/>
                    <a:p>
                      <a:pPr algn="ctr"/>
                      <a:r>
                        <a:rPr lang="zh-CN" altLang="en-US" sz="2400" dirty="0">
                          <a:latin typeface="华文楷体" panose="02010600040101010101" pitchFamily="2" charset="-122"/>
                          <a:ea typeface="华文楷体" panose="02010600040101010101" pitchFamily="2" charset="-122"/>
                        </a:rPr>
                        <a:t>对探测器要求低；</a:t>
                      </a:r>
                    </a:p>
                  </a:txBody>
                  <a:tcPr>
                    <a:solidFill>
                      <a:schemeClr val="bg1">
                        <a:lumMod val="85000"/>
                      </a:schemeClr>
                    </a:solidFill>
                  </a:tcPr>
                </a:tc>
                <a:tc>
                  <a:txBody>
                    <a:bodyPr/>
                    <a:lstStyle/>
                    <a:p>
                      <a:pPr algn="ctr"/>
                      <a:r>
                        <a:rPr lang="zh-CN" altLang="en-US" sz="2400" dirty="0">
                          <a:latin typeface="华文楷体" panose="02010600040101010101" pitchFamily="2" charset="-122"/>
                          <a:ea typeface="华文楷体" panose="02010600040101010101" pitchFamily="2" charset="-122"/>
                        </a:rPr>
                        <a:t>操作简单，结果准确</a:t>
                      </a:r>
                    </a:p>
                  </a:txBody>
                  <a:tcPr>
                    <a:solidFill>
                      <a:srgbClr val="92D050"/>
                    </a:solidFill>
                  </a:tcPr>
                </a:tc>
                <a:extLst>
                  <a:ext uri="{0D108BD9-81ED-4DB2-BD59-A6C34878D82A}">
                    <a16:rowId xmlns:a16="http://schemas.microsoft.com/office/drawing/2014/main" xmlns="" val="10005"/>
                  </a:ext>
                </a:extLst>
              </a:tr>
              <a:tr h="746597">
                <a:tc>
                  <a:txBody>
                    <a:bodyPr/>
                    <a:lstStyle/>
                    <a:p>
                      <a:pPr algn="ctr"/>
                      <a:r>
                        <a:rPr lang="zh-CN" altLang="en-US" sz="2400" dirty="0">
                          <a:latin typeface="华文楷体" panose="02010600040101010101" pitchFamily="2" charset="-122"/>
                          <a:ea typeface="华文楷体" panose="02010600040101010101" pitchFamily="2" charset="-122"/>
                        </a:rPr>
                        <a:t>缺点</a:t>
                      </a:r>
                    </a:p>
                  </a:txBody>
                  <a:tcPr/>
                </a:tc>
                <a:tc>
                  <a:txBody>
                    <a:bodyPr/>
                    <a:lstStyle/>
                    <a:p>
                      <a:pPr algn="ctr"/>
                      <a:r>
                        <a:rPr lang="zh-CN" altLang="en-US" sz="2400" dirty="0">
                          <a:latin typeface="华文楷体" panose="02010600040101010101" pitchFamily="2" charset="-122"/>
                          <a:ea typeface="华文楷体" panose="02010600040101010101" pitchFamily="2" charset="-122"/>
                        </a:rPr>
                        <a:t>需使用大量样品，实验条件难以控制，使用低本底</a:t>
                      </a:r>
                      <a:r>
                        <a:rPr lang="zh-CN" altLang="en-US" sz="2400" dirty="0" smtClean="0">
                          <a:latin typeface="华文楷体" panose="02010600040101010101" pitchFamily="2" charset="-122"/>
                          <a:ea typeface="华文楷体" panose="02010600040101010101" pitchFamily="2" charset="-122"/>
                        </a:rPr>
                        <a:t>活性炭</a:t>
                      </a:r>
                      <a:r>
                        <a:rPr lang="en-US" altLang="zh-CN" sz="2400" dirty="0" smtClean="0">
                          <a:latin typeface="华文楷体" panose="02010600040101010101" pitchFamily="2" charset="-122"/>
                          <a:ea typeface="华文楷体" panose="02010600040101010101" pitchFamily="2" charset="-122"/>
                        </a:rPr>
                        <a:t>(</a:t>
                      </a:r>
                      <a:r>
                        <a:rPr lang="zh-CN" altLang="en-US" sz="2400" dirty="0" smtClean="0">
                          <a:latin typeface="华文楷体" panose="02010600040101010101" pitchFamily="2" charset="-122"/>
                          <a:ea typeface="华文楷体" panose="02010600040101010101" pitchFamily="2" charset="-122"/>
                        </a:rPr>
                        <a:t>进口</a:t>
                      </a:r>
                      <a:r>
                        <a:rPr lang="en-US" altLang="zh-CN" sz="2400" dirty="0" smtClean="0">
                          <a:latin typeface="华文楷体" panose="02010600040101010101" pitchFamily="2" charset="-122"/>
                          <a:ea typeface="华文楷体" panose="02010600040101010101" pitchFamily="2" charset="-122"/>
                        </a:rPr>
                        <a:t>)</a:t>
                      </a:r>
                      <a:endParaRPr lang="zh-CN" altLang="en-US" sz="2400" dirty="0">
                        <a:latin typeface="华文楷体" panose="02010600040101010101" pitchFamily="2" charset="-122"/>
                        <a:ea typeface="华文楷体" panose="02010600040101010101" pitchFamily="2" charset="-122"/>
                      </a:endParaRPr>
                    </a:p>
                  </a:txBody>
                  <a:tcPr>
                    <a:solidFill>
                      <a:schemeClr val="bg1">
                        <a:lumMod val="85000"/>
                      </a:schemeClr>
                    </a:solidFill>
                  </a:tcPr>
                </a:tc>
                <a:tc>
                  <a:txBody>
                    <a:bodyPr/>
                    <a:lstStyle/>
                    <a:p>
                      <a:pPr algn="ctr"/>
                      <a:r>
                        <a:rPr lang="zh-CN" altLang="en-US" sz="2400" dirty="0">
                          <a:latin typeface="华文楷体" panose="02010600040101010101" pitchFamily="2" charset="-122"/>
                          <a:ea typeface="华文楷体" panose="02010600040101010101" pitchFamily="2" charset="-122"/>
                        </a:rPr>
                        <a:t>难度大</a:t>
                      </a:r>
                    </a:p>
                  </a:txBody>
                  <a:tcPr>
                    <a:solidFill>
                      <a:srgbClr val="92D050"/>
                    </a:solidFill>
                  </a:tcPr>
                </a:tc>
                <a:extLst>
                  <a:ext uri="{0D108BD9-81ED-4DB2-BD59-A6C34878D82A}">
                    <a16:rowId xmlns:a16="http://schemas.microsoft.com/office/drawing/2014/main" xmlns="" val="10006"/>
                  </a:ext>
                </a:extLst>
              </a:tr>
              <a:tr h="746597">
                <a:tc>
                  <a:txBody>
                    <a:bodyPr/>
                    <a:lstStyle/>
                    <a:p>
                      <a:pPr algn="ctr"/>
                      <a:r>
                        <a:rPr lang="zh-CN" altLang="en-US" sz="2400" dirty="0">
                          <a:latin typeface="华文楷体" panose="02010600040101010101" pitchFamily="2" charset="-122"/>
                          <a:ea typeface="华文楷体" panose="02010600040101010101" pitchFamily="2" charset="-122"/>
                        </a:rPr>
                        <a:t>解决方法</a:t>
                      </a:r>
                    </a:p>
                  </a:txBody>
                  <a:tcPr/>
                </a:tc>
                <a:tc>
                  <a:txBody>
                    <a:bodyPr/>
                    <a:lstStyle/>
                    <a:p>
                      <a:pPr algn="ctr"/>
                      <a:r>
                        <a:rPr lang="zh-CN" altLang="en-US" sz="2400" dirty="0">
                          <a:latin typeface="华文楷体" panose="02010600040101010101" pitchFamily="2" charset="-122"/>
                          <a:ea typeface="华文楷体" panose="02010600040101010101" pitchFamily="2" charset="-122"/>
                        </a:rPr>
                        <a:t>精细刻度，详细记录测试条件</a:t>
                      </a:r>
                    </a:p>
                  </a:txBody>
                  <a:tcPr>
                    <a:solidFill>
                      <a:schemeClr val="bg1">
                        <a:lumMod val="85000"/>
                      </a:schemeClr>
                    </a:solidFill>
                  </a:tcPr>
                </a:tc>
                <a:tc>
                  <a:txBody>
                    <a:bodyPr/>
                    <a:lstStyle/>
                    <a:p>
                      <a:pPr algn="ctr"/>
                      <a:r>
                        <a:rPr lang="zh-CN" altLang="en-US" sz="2400" dirty="0">
                          <a:latin typeface="华文楷体" panose="02010600040101010101" pitchFamily="2" charset="-122"/>
                          <a:ea typeface="华文楷体" panose="02010600040101010101" pitchFamily="2" charset="-122"/>
                        </a:rPr>
                        <a:t>使用新型的低本底材料</a:t>
                      </a:r>
                    </a:p>
                  </a:txBody>
                  <a:tcPr>
                    <a:solidFill>
                      <a:srgbClr val="92D050"/>
                    </a:solidFill>
                  </a:tcPr>
                </a:tc>
                <a:extLst>
                  <a:ext uri="{0D108BD9-81ED-4DB2-BD59-A6C34878D82A}">
                    <a16:rowId xmlns:a16="http://schemas.microsoft.com/office/drawing/2014/main" xmlns="" val="10007"/>
                  </a:ext>
                </a:extLst>
              </a:tr>
            </a:tbl>
          </a:graphicData>
        </a:graphic>
      </p:graphicFrame>
      <p:sp>
        <p:nvSpPr>
          <p:cNvPr id="4" name="灯片编号占位符 3"/>
          <p:cNvSpPr>
            <a:spLocks noGrp="1"/>
          </p:cNvSpPr>
          <p:nvPr>
            <p:ph type="sldNum" sz="quarter" idx="12"/>
          </p:nvPr>
        </p:nvSpPr>
        <p:spPr/>
        <p:txBody>
          <a:bodyPr/>
          <a:lstStyle/>
          <a:p>
            <a:fld id="{9F8A8C21-8DD1-4256-A188-9043FD4DCEBD}" type="slidenum">
              <a:rPr lang="zh-CN" altLang="en-US" smtClean="0"/>
              <a:t>7</a:t>
            </a:fld>
            <a:endParaRPr lang="zh-CN" altLang="en-US"/>
          </a:p>
        </p:txBody>
      </p:sp>
      <p:sp>
        <p:nvSpPr>
          <p:cNvPr id="5" name="文本框 4"/>
          <p:cNvSpPr txBox="1"/>
          <p:nvPr/>
        </p:nvSpPr>
        <p:spPr>
          <a:xfrm>
            <a:off x="620792" y="1118235"/>
            <a:ext cx="11010900" cy="52322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800" dirty="0">
                <a:latin typeface="华文楷体" panose="02010600040101010101" pitchFamily="2" charset="-122"/>
                <a:ea typeface="华文楷体" panose="02010600040101010101" pitchFamily="2" charset="-122"/>
              </a:rPr>
              <a:t>在江门中微子实验要求的驱动下，逐步提高测量灵敏度</a:t>
            </a:r>
          </a:p>
        </p:txBody>
      </p:sp>
    </p:spTree>
    <p:extLst>
      <p:ext uri="{BB962C8B-B14F-4D97-AF65-F5344CB8AC3E}">
        <p14:creationId xmlns:p14="http://schemas.microsoft.com/office/powerpoint/2010/main" val="2498732339"/>
      </p:ext>
    </p:extLst>
  </p:cSld>
  <p:clrMapOvr>
    <a:masterClrMapping/>
  </p:clrMapOvr>
  <mc:AlternateContent xmlns:mc="http://schemas.openxmlformats.org/markup-compatibility/2006">
    <mc:Choice xmlns:p14="http://schemas.microsoft.com/office/powerpoint/2010/main" Requires="p14">
      <p:transition spd="slow" p14:dur="2000" advTm="84418"/>
    </mc:Choice>
    <mc:Fallback>
      <p:transition spd="slow" advTm="84418"/>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9F8A8C21-8DD1-4256-A188-9043FD4DCEBD}" type="slidenum">
              <a:rPr lang="zh-CN" altLang="en-US" smtClean="0"/>
              <a:t>8</a:t>
            </a:fld>
            <a:endParaRPr lang="zh-CN" altLang="en-US"/>
          </a:p>
        </p:txBody>
      </p:sp>
      <p:sp>
        <p:nvSpPr>
          <p:cNvPr id="3" name="矩形 2"/>
          <p:cNvSpPr/>
          <p:nvPr/>
        </p:nvSpPr>
        <p:spPr>
          <a:xfrm>
            <a:off x="538174" y="207277"/>
            <a:ext cx="10998895" cy="830997"/>
          </a:xfrm>
          <a:prstGeom prst="rect">
            <a:avLst/>
          </a:prstGeom>
        </p:spPr>
        <p:txBody>
          <a:bodyPr wrap="square">
            <a:spAutoFit/>
          </a:bodyPr>
          <a:lstStyle/>
          <a:p>
            <a:pPr>
              <a:lnSpc>
                <a:spcPct val="150000"/>
              </a:lnSpc>
            </a:pPr>
            <a:r>
              <a:rPr lang="zh-CN" altLang="en-US" sz="3200" dirty="0">
                <a:latin typeface="华文楷体" panose="02010600040101010101" pitchFamily="2" charset="-122"/>
                <a:ea typeface="华文楷体" panose="02010600040101010101" pitchFamily="2" charset="-122"/>
              </a:rPr>
              <a:t>本年度工作进展（一）</a:t>
            </a:r>
            <a:r>
              <a:rPr lang="en-US" altLang="zh-CN" sz="2400" dirty="0">
                <a:latin typeface="华文楷体" panose="02010600040101010101" pitchFamily="2" charset="-122"/>
                <a:ea typeface="华文楷体" panose="02010600040101010101" pitchFamily="2" charset="-122"/>
              </a:rPr>
              <a:t>—</a:t>
            </a:r>
            <a:r>
              <a:rPr lang="zh-CN" altLang="en-US" sz="2400" dirty="0">
                <a:latin typeface="华文楷体" panose="02010600040101010101" pitchFamily="2" charset="-122"/>
                <a:ea typeface="华文楷体" panose="02010600040101010101" pitchFamily="2" charset="-122"/>
              </a:rPr>
              <a:t>有机玻璃氡测量腔室</a:t>
            </a:r>
            <a:endParaRPr lang="en-US" altLang="zh-CN" sz="2400" dirty="0">
              <a:latin typeface="华文楷体" panose="02010600040101010101" pitchFamily="2" charset="-122"/>
              <a:ea typeface="华文楷体" panose="02010600040101010101" pitchFamily="2" charset="-122"/>
            </a:endParaRPr>
          </a:p>
        </p:txBody>
      </p:sp>
      <p:sp>
        <p:nvSpPr>
          <p:cNvPr id="5" name="矩形 4"/>
          <p:cNvSpPr/>
          <p:nvPr/>
        </p:nvSpPr>
        <p:spPr>
          <a:xfrm>
            <a:off x="538174" y="2862703"/>
            <a:ext cx="7848601" cy="3933384"/>
          </a:xfrm>
          <a:prstGeom prst="rect">
            <a:avLst/>
          </a:prstGeom>
        </p:spPr>
        <p:txBody>
          <a:bodyPr wrap="square">
            <a:spAutoFit/>
          </a:bodyPr>
          <a:lstStyle/>
          <a:p>
            <a:pPr marL="342900" indent="-342900">
              <a:lnSpc>
                <a:spcPct val="130000"/>
              </a:lnSpc>
              <a:buFont typeface="Wingdings" panose="05000000000000000000" pitchFamily="2" charset="2"/>
              <a:buChar char="Ø"/>
            </a:pPr>
            <a:r>
              <a:rPr lang="zh-CN" altLang="en-US" sz="2400" dirty="0">
                <a:latin typeface="华文楷体" panose="02010600040101010101" pitchFamily="2" charset="-122"/>
                <a:ea typeface="华文楷体" panose="02010600040101010101" pitchFamily="2" charset="-122"/>
              </a:rPr>
              <a:t>我在研究过程中解决的难点：</a:t>
            </a:r>
            <a:endParaRPr lang="en-US" altLang="zh-CN" sz="2400" dirty="0">
              <a:latin typeface="华文楷体" panose="02010600040101010101" pitchFamily="2" charset="-122"/>
              <a:ea typeface="华文楷体" panose="02010600040101010101" pitchFamily="2" charset="-122"/>
            </a:endParaRPr>
          </a:p>
          <a:p>
            <a:pPr marL="742950" lvl="1" indent="-285750">
              <a:lnSpc>
                <a:spcPct val="130000"/>
              </a:lnSpc>
              <a:buFont typeface="Arial" panose="020B0604020202020204" pitchFamily="34" charset="0"/>
              <a:buChar char="•"/>
            </a:pPr>
            <a:r>
              <a:rPr lang="zh-CN" altLang="en-US" sz="2400" dirty="0">
                <a:latin typeface="华文楷体" panose="02010600040101010101" pitchFamily="2" charset="-122"/>
                <a:ea typeface="华文楷体" panose="02010600040101010101" pitchFamily="2" charset="-122"/>
              </a:rPr>
              <a:t>实现有机玻璃与不锈钢之间的密封，解决系统漏气；</a:t>
            </a:r>
            <a:endParaRPr lang="en-US" altLang="zh-CN" sz="2400" dirty="0">
              <a:latin typeface="华文楷体" panose="02010600040101010101" pitchFamily="2" charset="-122"/>
              <a:ea typeface="华文楷体" panose="02010600040101010101" pitchFamily="2" charset="-122"/>
            </a:endParaRPr>
          </a:p>
          <a:p>
            <a:pPr marL="742950" lvl="1" indent="-285750">
              <a:lnSpc>
                <a:spcPct val="130000"/>
              </a:lnSpc>
              <a:buFont typeface="Arial" panose="020B0604020202020204" pitchFamily="34" charset="0"/>
              <a:buChar char="•"/>
            </a:pPr>
            <a:r>
              <a:rPr lang="zh-CN" altLang="en-US" sz="2400" dirty="0">
                <a:latin typeface="华文楷体" panose="02010600040101010101" pitchFamily="2" charset="-122"/>
                <a:ea typeface="华文楷体" panose="02010600040101010101" pitchFamily="2" charset="-122"/>
              </a:rPr>
              <a:t>解决了有机玻璃腔体电场加载；</a:t>
            </a:r>
            <a:endParaRPr lang="en-US" altLang="zh-CN" sz="2400" dirty="0">
              <a:latin typeface="华文楷体" panose="02010600040101010101" pitchFamily="2" charset="-122"/>
              <a:ea typeface="华文楷体" panose="02010600040101010101" pitchFamily="2" charset="-122"/>
            </a:endParaRPr>
          </a:p>
          <a:p>
            <a:pPr marL="742950" lvl="1" indent="-285750">
              <a:lnSpc>
                <a:spcPct val="130000"/>
              </a:lnSpc>
              <a:buFont typeface="Arial" panose="020B0604020202020204" pitchFamily="34" charset="0"/>
              <a:buChar char="•"/>
            </a:pPr>
            <a:r>
              <a:rPr lang="zh-CN" altLang="en-US" sz="2400" dirty="0">
                <a:latin typeface="华文楷体" panose="02010600040101010101" pitchFamily="2" charset="-122"/>
                <a:ea typeface="华文楷体" panose="02010600040101010101" pitchFamily="2" charset="-122"/>
              </a:rPr>
              <a:t>解决了</a:t>
            </a:r>
            <a:r>
              <a:rPr lang="zh-CN" altLang="en-US" sz="2400" dirty="0">
                <a:solidFill>
                  <a:srgbClr val="FF0000"/>
                </a:solidFill>
                <a:latin typeface="华文楷体" panose="02010600040101010101" pitchFamily="2" charset="-122"/>
                <a:ea typeface="华文楷体" panose="02010600040101010101" pitchFamily="2" charset="-122"/>
              </a:rPr>
              <a:t>有机物表面吸气</a:t>
            </a:r>
            <a:r>
              <a:rPr lang="en-US" altLang="zh-CN" sz="2400" dirty="0">
                <a:solidFill>
                  <a:srgbClr val="FF0000"/>
                </a:solidFill>
                <a:latin typeface="华文楷体" panose="02010600040101010101" pitchFamily="2" charset="-122"/>
                <a:ea typeface="华文楷体" panose="02010600040101010101" pitchFamily="2" charset="-122"/>
              </a:rPr>
              <a:t>/</a:t>
            </a:r>
            <a:r>
              <a:rPr lang="zh-CN" altLang="en-US" sz="2400" dirty="0">
                <a:solidFill>
                  <a:srgbClr val="FF0000"/>
                </a:solidFill>
                <a:latin typeface="华文楷体" panose="02010600040101010101" pitchFamily="2" charset="-122"/>
                <a:ea typeface="华文楷体" panose="02010600040101010101" pitchFamily="2" charset="-122"/>
              </a:rPr>
              <a:t>出气高</a:t>
            </a:r>
            <a:r>
              <a:rPr lang="zh-CN" altLang="en-US" sz="2400" dirty="0">
                <a:latin typeface="华文楷体" panose="02010600040101010101" pitchFamily="2" charset="-122"/>
                <a:ea typeface="华文楷体" panose="02010600040101010101" pitchFamily="2" charset="-122"/>
              </a:rPr>
              <a:t>对测量的</a:t>
            </a:r>
            <a:r>
              <a:rPr lang="zh-CN" altLang="en-US" sz="2400" dirty="0" smtClean="0">
                <a:latin typeface="华文楷体" panose="02010600040101010101" pitchFamily="2" charset="-122"/>
                <a:ea typeface="华文楷体" panose="02010600040101010101" pitchFamily="2" charset="-122"/>
              </a:rPr>
              <a:t>影响；</a:t>
            </a:r>
            <a:endParaRPr lang="en-US" altLang="zh-CN" sz="2400" dirty="0" smtClean="0">
              <a:latin typeface="华文楷体" panose="02010600040101010101" pitchFamily="2" charset="-122"/>
              <a:ea typeface="华文楷体" panose="02010600040101010101" pitchFamily="2" charset="-122"/>
            </a:endParaRPr>
          </a:p>
          <a:p>
            <a:pPr marL="742950" lvl="1" indent="-285750">
              <a:lnSpc>
                <a:spcPct val="130000"/>
              </a:lnSpc>
              <a:buFont typeface="Arial" panose="020B0604020202020204" pitchFamily="34" charset="0"/>
              <a:buChar char="•"/>
            </a:pPr>
            <a:r>
              <a:rPr lang="zh-CN" altLang="en-US" sz="2400" dirty="0" smtClean="0">
                <a:latin typeface="华文楷体" panose="02010600040101010101" pitchFamily="2" charset="-122"/>
                <a:ea typeface="华文楷体" panose="02010600040101010101" pitchFamily="2" charset="-122"/>
              </a:rPr>
              <a:t>建造</a:t>
            </a:r>
            <a:r>
              <a:rPr lang="zh-CN" altLang="en-US" sz="2400" dirty="0">
                <a:latin typeface="华文楷体" panose="02010600040101010101" pitchFamily="2" charset="-122"/>
                <a:ea typeface="华文楷体" panose="02010600040101010101" pitchFamily="2" charset="-122"/>
              </a:rPr>
              <a:t>低温除湿装置，</a:t>
            </a:r>
            <a:r>
              <a:rPr lang="zh-CN" altLang="en-US" sz="2400" dirty="0">
                <a:solidFill>
                  <a:srgbClr val="FF0000"/>
                </a:solidFill>
                <a:latin typeface="华文楷体" panose="02010600040101010101" pitchFamily="2" charset="-122"/>
                <a:ea typeface="华文楷体" panose="02010600040101010101" pitchFamily="2" charset="-122"/>
              </a:rPr>
              <a:t>消除探测器刻度不确定性</a:t>
            </a:r>
            <a:r>
              <a:rPr lang="zh-CN" altLang="en-US" sz="2400" dirty="0">
                <a:latin typeface="华文楷体" panose="02010600040101010101" pitchFamily="2" charset="-122"/>
                <a:ea typeface="华文楷体" panose="02010600040101010101" pitchFamily="2" charset="-122"/>
              </a:rPr>
              <a:t>；</a:t>
            </a:r>
            <a:endParaRPr lang="en-US" altLang="zh-CN" sz="2400" dirty="0">
              <a:latin typeface="华文楷体" panose="02010600040101010101" pitchFamily="2" charset="-122"/>
              <a:ea typeface="华文楷体" panose="02010600040101010101" pitchFamily="2" charset="-122"/>
            </a:endParaRPr>
          </a:p>
          <a:p>
            <a:pPr marL="742950" lvl="1" indent="-285750">
              <a:lnSpc>
                <a:spcPct val="130000"/>
              </a:lnSpc>
              <a:buFont typeface="Arial" panose="020B0604020202020204" pitchFamily="34" charset="0"/>
              <a:buChar char="•"/>
            </a:pPr>
            <a:r>
              <a:rPr lang="zh-CN" altLang="en-US" sz="2400" dirty="0">
                <a:latin typeface="华文楷体" panose="02010600040101010101" pitchFamily="2" charset="-122"/>
                <a:ea typeface="华文楷体" panose="02010600040101010101" pitchFamily="2" charset="-122"/>
              </a:rPr>
              <a:t>实现负电压工作模式，减小腔体内部材料；</a:t>
            </a:r>
            <a:endParaRPr lang="en-US" altLang="zh-CN" sz="2400" dirty="0">
              <a:latin typeface="华文楷体" panose="02010600040101010101" pitchFamily="2" charset="-122"/>
              <a:ea typeface="华文楷体" panose="02010600040101010101" pitchFamily="2" charset="-122"/>
            </a:endParaRPr>
          </a:p>
          <a:p>
            <a:pPr marL="742950" lvl="1" indent="-285750">
              <a:lnSpc>
                <a:spcPct val="130000"/>
              </a:lnSpc>
              <a:buFont typeface="Arial" panose="020B0604020202020204" pitchFamily="34" charset="0"/>
              <a:buChar char="•"/>
            </a:pPr>
            <a:r>
              <a:rPr lang="zh-CN" altLang="en-US" sz="2400" dirty="0">
                <a:latin typeface="华文楷体" panose="02010600040101010101" pitchFamily="2" charset="-122"/>
                <a:ea typeface="华文楷体" panose="02010600040101010101" pitchFamily="2" charset="-122"/>
              </a:rPr>
              <a:t>解决高压打火问题，实现</a:t>
            </a:r>
            <a:r>
              <a:rPr lang="en-US" altLang="zh-CN" sz="2400" dirty="0">
                <a:latin typeface="华文楷体" panose="02010600040101010101" pitchFamily="2" charset="-122"/>
                <a:ea typeface="华文楷体" panose="02010600040101010101" pitchFamily="2" charset="-122"/>
              </a:rPr>
              <a:t>5000V</a:t>
            </a:r>
            <a:r>
              <a:rPr lang="zh-CN" altLang="en-US" sz="2400" dirty="0">
                <a:latin typeface="华文楷体" panose="02010600040101010101" pitchFamily="2" charset="-122"/>
                <a:ea typeface="华文楷体" panose="02010600040101010101" pitchFamily="2" charset="-122"/>
              </a:rPr>
              <a:t>加载电压；</a:t>
            </a:r>
            <a:endParaRPr lang="en-US" altLang="zh-CN" sz="2400" dirty="0">
              <a:latin typeface="华文楷体" panose="02010600040101010101" pitchFamily="2" charset="-122"/>
              <a:ea typeface="华文楷体" panose="02010600040101010101" pitchFamily="2" charset="-122"/>
            </a:endParaRPr>
          </a:p>
          <a:p>
            <a:pPr lvl="1">
              <a:lnSpc>
                <a:spcPct val="130000"/>
              </a:lnSpc>
            </a:pPr>
            <a:endParaRPr lang="en-US" altLang="zh-CN" sz="2400" dirty="0">
              <a:latin typeface="华文楷体" panose="02010600040101010101" pitchFamily="2" charset="-122"/>
              <a:ea typeface="华文楷体" panose="02010600040101010101" pitchFamily="2" charset="-122"/>
            </a:endParaRPr>
          </a:p>
        </p:txBody>
      </p:sp>
      <p:sp>
        <p:nvSpPr>
          <p:cNvPr id="6" name="矩形 5"/>
          <p:cNvSpPr/>
          <p:nvPr/>
        </p:nvSpPr>
        <p:spPr>
          <a:xfrm>
            <a:off x="538174" y="1222225"/>
            <a:ext cx="11296651" cy="1532727"/>
          </a:xfrm>
          <a:prstGeom prst="rect">
            <a:avLst/>
          </a:prstGeom>
        </p:spPr>
        <p:txBody>
          <a:bodyPr wrap="square">
            <a:spAutoFit/>
          </a:bodyPr>
          <a:lstStyle/>
          <a:p>
            <a:pPr marL="342900" indent="-342900">
              <a:lnSpc>
                <a:spcPct val="130000"/>
              </a:lnSpc>
              <a:buFont typeface="Wingdings" panose="05000000000000000000" pitchFamily="2" charset="2"/>
              <a:buChar char="Ø"/>
            </a:pPr>
            <a:r>
              <a:rPr lang="zh-CN" altLang="en-US" sz="2400" dirty="0">
                <a:latin typeface="华文楷体" panose="02010600040101010101" pitchFamily="2" charset="-122"/>
                <a:ea typeface="华文楷体" panose="02010600040101010101" pitchFamily="2" charset="-122"/>
              </a:rPr>
              <a:t>为什么选用有机玻璃：</a:t>
            </a:r>
            <a:endParaRPr lang="en-US" altLang="zh-CN" sz="2400" dirty="0">
              <a:latin typeface="华文楷体" panose="02010600040101010101" pitchFamily="2" charset="-122"/>
              <a:ea typeface="华文楷体" panose="02010600040101010101" pitchFamily="2" charset="-122"/>
            </a:endParaRPr>
          </a:p>
          <a:p>
            <a:pPr marL="742950" lvl="1" indent="-285750">
              <a:lnSpc>
                <a:spcPct val="130000"/>
              </a:lnSpc>
              <a:buFont typeface="Arial" panose="020B0604020202020204" pitchFamily="34" charset="0"/>
              <a:buChar char="•"/>
            </a:pPr>
            <a:r>
              <a:rPr lang="zh-CN" altLang="en-US" sz="2400" dirty="0">
                <a:latin typeface="华文楷体" panose="02010600040101010101" pitchFamily="2" charset="-122"/>
                <a:ea typeface="华文楷体" panose="02010600040101010101" pitchFamily="2" charset="-122"/>
              </a:rPr>
              <a:t>有机玻璃本底低，强度大；</a:t>
            </a:r>
            <a:endParaRPr lang="en-US" altLang="zh-CN" sz="2400" dirty="0">
              <a:latin typeface="华文楷体" panose="02010600040101010101" pitchFamily="2" charset="-122"/>
              <a:ea typeface="华文楷体" panose="02010600040101010101" pitchFamily="2" charset="-122"/>
            </a:endParaRPr>
          </a:p>
          <a:p>
            <a:pPr marL="742950" lvl="1" indent="-285750">
              <a:lnSpc>
                <a:spcPct val="130000"/>
              </a:lnSpc>
              <a:buFont typeface="Arial" panose="020B0604020202020204" pitchFamily="34" charset="0"/>
              <a:buChar char="•"/>
            </a:pPr>
            <a:r>
              <a:rPr lang="zh-CN" altLang="en-US" sz="2400" dirty="0">
                <a:latin typeface="华文楷体" panose="02010600040101010101" pitchFamily="2" charset="-122"/>
                <a:ea typeface="华文楷体" panose="02010600040101010101" pitchFamily="2" charset="-122"/>
              </a:rPr>
              <a:t>受限于不锈钢本底含量高国内的表面处理技术，很难做到</a:t>
            </a:r>
            <a:r>
              <a:rPr lang="en-US" altLang="zh-CN" sz="2400" dirty="0">
                <a:latin typeface="华文楷体" panose="02010600040101010101" pitchFamily="2" charset="-122"/>
                <a:ea typeface="华文楷体" panose="02010600040101010101" pitchFamily="2" charset="-122"/>
              </a:rPr>
              <a:t>1mBq/m</a:t>
            </a:r>
            <a:r>
              <a:rPr lang="en-US" altLang="zh-CN" sz="2400" baseline="30000" dirty="0">
                <a:latin typeface="华文楷体" panose="02010600040101010101" pitchFamily="2" charset="-122"/>
                <a:ea typeface="华文楷体" panose="02010600040101010101" pitchFamily="2" charset="-122"/>
              </a:rPr>
              <a:t>3</a:t>
            </a:r>
            <a:r>
              <a:rPr lang="zh-CN" altLang="en-US" sz="2400" dirty="0">
                <a:latin typeface="华文楷体" panose="02010600040101010101" pitchFamily="2" charset="-122"/>
                <a:ea typeface="华文楷体" panose="02010600040101010101" pitchFamily="2" charset="-122"/>
              </a:rPr>
              <a:t>以下；</a:t>
            </a:r>
            <a:endParaRPr lang="en-US" altLang="zh-CN" sz="2400" dirty="0">
              <a:latin typeface="华文楷体" panose="02010600040101010101" pitchFamily="2" charset="-122"/>
              <a:ea typeface="华文楷体" panose="02010600040101010101" pitchFamily="2" charset="-122"/>
            </a:endParaRPr>
          </a:p>
        </p:txBody>
      </p:sp>
      <p:grpSp>
        <p:nvGrpSpPr>
          <p:cNvPr id="8" name="组合 7"/>
          <p:cNvGrpSpPr/>
          <p:nvPr/>
        </p:nvGrpSpPr>
        <p:grpSpPr>
          <a:xfrm>
            <a:off x="8386775" y="2938903"/>
            <a:ext cx="3705251" cy="3451984"/>
            <a:chOff x="8386775" y="2938903"/>
            <a:chExt cx="3705251" cy="3451984"/>
          </a:xfrm>
        </p:grpSpPr>
        <p:pic>
          <p:nvPicPr>
            <p:cNvPr id="4" name="图片 3"/>
            <p:cNvPicPr>
              <a:picLocks noChangeAspect="1"/>
            </p:cNvPicPr>
            <p:nvPr/>
          </p:nvPicPr>
          <p:blipFill>
            <a:blip r:embed="rId2"/>
            <a:stretch>
              <a:fillRect/>
            </a:stretch>
          </p:blipFill>
          <p:spPr>
            <a:xfrm>
              <a:off x="8386775" y="2938903"/>
              <a:ext cx="3705251" cy="29796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文本框 6"/>
            <p:cNvSpPr txBox="1"/>
            <p:nvPr/>
          </p:nvSpPr>
          <p:spPr>
            <a:xfrm>
              <a:off x="9072880" y="6021555"/>
              <a:ext cx="2545469" cy="369332"/>
            </a:xfrm>
            <a:prstGeom prst="rect">
              <a:avLst/>
            </a:prstGeom>
            <a:noFill/>
          </p:spPr>
          <p:txBody>
            <a:bodyPr wrap="square" rtlCol="0">
              <a:spAutoFit/>
            </a:bodyPr>
            <a:lstStyle/>
            <a:p>
              <a:pPr algn="ctr"/>
              <a:r>
                <a:rPr lang="zh-CN" altLang="en-US" dirty="0" smtClean="0">
                  <a:solidFill>
                    <a:srgbClr val="0070C0"/>
                  </a:solidFill>
                  <a:latin typeface="华文楷体" panose="02010600040101010101" pitchFamily="2" charset="-122"/>
                  <a:ea typeface="华文楷体" panose="02010600040101010101" pitchFamily="2" charset="-122"/>
                </a:rPr>
                <a:t>半导体氡探测原理</a:t>
              </a:r>
              <a:endParaRPr lang="zh-CN" altLang="en-US" dirty="0">
                <a:solidFill>
                  <a:srgbClr val="0070C0"/>
                </a:solidFill>
                <a:latin typeface="华文楷体" panose="02010600040101010101" pitchFamily="2" charset="-122"/>
                <a:ea typeface="华文楷体" panose="02010600040101010101" pitchFamily="2" charset="-122"/>
              </a:endParaRPr>
            </a:p>
          </p:txBody>
        </p:sp>
      </p:grpSp>
    </p:spTree>
    <p:extLst>
      <p:ext uri="{BB962C8B-B14F-4D97-AF65-F5344CB8AC3E}">
        <p14:creationId xmlns:p14="http://schemas.microsoft.com/office/powerpoint/2010/main" val="717273456"/>
      </p:ext>
    </p:extLst>
  </p:cSld>
  <p:clrMapOvr>
    <a:masterClrMapping/>
  </p:clrMapOvr>
  <mc:AlternateContent xmlns:mc="http://schemas.openxmlformats.org/markup-compatibility/2006">
    <mc:Choice xmlns:p14="http://schemas.microsoft.com/office/powerpoint/2010/main" Requires="p14">
      <p:transition spd="slow" p14:dur="2000" advTm="145628"/>
    </mc:Choice>
    <mc:Fallback>
      <p:transition spd="slow" advTm="145628"/>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12" y="112027"/>
            <a:ext cx="10998895" cy="830997"/>
          </a:xfrm>
          <a:prstGeom prst="rect">
            <a:avLst/>
          </a:prstGeom>
        </p:spPr>
        <p:txBody>
          <a:bodyPr wrap="square">
            <a:spAutoFit/>
          </a:bodyPr>
          <a:lstStyle/>
          <a:p>
            <a:pPr>
              <a:lnSpc>
                <a:spcPct val="150000"/>
              </a:lnSpc>
            </a:pPr>
            <a:r>
              <a:rPr lang="zh-CN" altLang="en-US" sz="3200" dirty="0">
                <a:latin typeface="华文楷体" panose="02010600040101010101" pitchFamily="2" charset="-122"/>
                <a:ea typeface="华文楷体" panose="02010600040101010101" pitchFamily="2" charset="-122"/>
              </a:rPr>
              <a:t>本年度工作进展（一）</a:t>
            </a:r>
            <a:r>
              <a:rPr lang="en-US" altLang="zh-CN" sz="2400" dirty="0">
                <a:latin typeface="华文楷体" panose="02010600040101010101" pitchFamily="2" charset="-122"/>
                <a:ea typeface="华文楷体" panose="02010600040101010101" pitchFamily="2" charset="-122"/>
              </a:rPr>
              <a:t>—</a:t>
            </a:r>
            <a:r>
              <a:rPr lang="zh-CN" altLang="en-US" sz="2400" dirty="0">
                <a:latin typeface="华文楷体" panose="02010600040101010101" pitchFamily="2" charset="-122"/>
                <a:ea typeface="华文楷体" panose="02010600040101010101" pitchFamily="2" charset="-122"/>
              </a:rPr>
              <a:t>有机玻璃氡测量腔室</a:t>
            </a:r>
            <a:endParaRPr lang="en-US" altLang="zh-CN" sz="2400" dirty="0">
              <a:latin typeface="华文楷体" panose="02010600040101010101" pitchFamily="2" charset="-122"/>
              <a:ea typeface="华文楷体" panose="02010600040101010101" pitchFamily="2" charset="-122"/>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2420" y="1200770"/>
            <a:ext cx="2825130" cy="5004142"/>
          </a:xfrm>
          <a:prstGeom prst="rect">
            <a:avLst/>
          </a:prstGeom>
        </p:spPr>
      </p:pic>
      <p:sp>
        <p:nvSpPr>
          <p:cNvPr id="4" name="矩形 3"/>
          <p:cNvSpPr/>
          <p:nvPr/>
        </p:nvSpPr>
        <p:spPr>
          <a:xfrm>
            <a:off x="2032099" y="5152316"/>
            <a:ext cx="4216410" cy="1052596"/>
          </a:xfrm>
          <a:prstGeom prst="rect">
            <a:avLst/>
          </a:prstGeom>
          <a:solidFill>
            <a:schemeClr val="tx1"/>
          </a:solidFill>
        </p:spPr>
        <p:txBody>
          <a:bodyPr wrap="square">
            <a:spAutoFit/>
          </a:bodyPr>
          <a:lstStyle/>
          <a:p>
            <a:pPr lvl="1">
              <a:lnSpc>
                <a:spcPct val="130000"/>
              </a:lnSpc>
            </a:pPr>
            <a:r>
              <a:rPr lang="zh-CN" altLang="en-US" sz="2400" b="1" dirty="0" smtClean="0">
                <a:solidFill>
                  <a:srgbClr val="FFFF00"/>
                </a:solidFill>
                <a:latin typeface="华文楷体" panose="02010600040101010101" pitchFamily="2" charset="-122"/>
                <a:ea typeface="华文楷体" panose="02010600040101010101" pitchFamily="2" charset="-122"/>
              </a:rPr>
              <a:t>本底</a:t>
            </a:r>
            <a:r>
              <a:rPr lang="en-US" altLang="zh-CN" sz="2400" b="1" dirty="0" smtClean="0">
                <a:solidFill>
                  <a:srgbClr val="FFFF00"/>
                </a:solidFill>
                <a:latin typeface="华文楷体" panose="02010600040101010101" pitchFamily="2" charset="-122"/>
                <a:ea typeface="华文楷体" panose="02010600040101010101" pitchFamily="2" charset="-122"/>
              </a:rPr>
              <a:t>&lt; 10 CPD</a:t>
            </a:r>
            <a:r>
              <a:rPr lang="zh-CN" altLang="en-US" sz="2400" b="1" dirty="0" smtClean="0">
                <a:solidFill>
                  <a:srgbClr val="FFFF00"/>
                </a:solidFill>
                <a:latin typeface="华文楷体" panose="02010600040101010101" pitchFamily="2" charset="-122"/>
                <a:ea typeface="华文楷体" panose="02010600040101010101" pitchFamily="2" charset="-122"/>
              </a:rPr>
              <a:t>，优于目前的不锈钢测试腔体；</a:t>
            </a:r>
            <a:endParaRPr lang="en-US" altLang="zh-CN" sz="2400" b="1" dirty="0">
              <a:solidFill>
                <a:srgbClr val="FFFF00"/>
              </a:solidFill>
              <a:latin typeface="华文楷体" panose="02010600040101010101" pitchFamily="2" charset="-122"/>
              <a:ea typeface="华文楷体" panose="02010600040101010101" pitchFamily="2" charset="-122"/>
            </a:endParaRPr>
          </a:p>
        </p:txBody>
      </p:sp>
      <p:sp>
        <p:nvSpPr>
          <p:cNvPr id="5" name="灯片编号占位符 4"/>
          <p:cNvSpPr>
            <a:spLocks noGrp="1"/>
          </p:cNvSpPr>
          <p:nvPr>
            <p:ph type="sldNum" sz="quarter" idx="12"/>
          </p:nvPr>
        </p:nvSpPr>
        <p:spPr/>
        <p:txBody>
          <a:bodyPr/>
          <a:lstStyle/>
          <a:p>
            <a:fld id="{9F8A8C21-8DD1-4256-A188-9043FD4DCEBD}" type="slidenum">
              <a:rPr lang="zh-CN" altLang="en-US" smtClean="0"/>
              <a:t>9</a:t>
            </a:fld>
            <a:endParaRPr lang="zh-CN" altLang="en-US"/>
          </a:p>
        </p:txBody>
      </p:sp>
      <p:grpSp>
        <p:nvGrpSpPr>
          <p:cNvPr id="8" name="组合 7"/>
          <p:cNvGrpSpPr/>
          <p:nvPr/>
        </p:nvGrpSpPr>
        <p:grpSpPr>
          <a:xfrm>
            <a:off x="1338263" y="1574939"/>
            <a:ext cx="5262562" cy="3457344"/>
            <a:chOff x="1404938" y="3264131"/>
            <a:chExt cx="5262562" cy="3457344"/>
          </a:xfrm>
        </p:grpSpPr>
        <p:pic>
          <p:nvPicPr>
            <p:cNvPr id="6" name="图片 5"/>
            <p:cNvPicPr>
              <a:picLocks noChangeAspect="1"/>
            </p:cNvPicPr>
            <p:nvPr/>
          </p:nvPicPr>
          <p:blipFill>
            <a:blip r:embed="rId3"/>
            <a:stretch>
              <a:fillRect/>
            </a:stretch>
          </p:blipFill>
          <p:spPr>
            <a:xfrm>
              <a:off x="1404938" y="3264131"/>
              <a:ext cx="5262562" cy="3457344"/>
            </a:xfrm>
            <a:prstGeom prst="rect">
              <a:avLst/>
            </a:prstGeom>
          </p:spPr>
        </p:pic>
        <p:sp>
          <p:nvSpPr>
            <p:cNvPr id="7" name="文本框 6"/>
            <p:cNvSpPr txBox="1"/>
            <p:nvPr/>
          </p:nvSpPr>
          <p:spPr>
            <a:xfrm>
              <a:off x="3810001" y="3531113"/>
              <a:ext cx="1333500" cy="646331"/>
            </a:xfrm>
            <a:prstGeom prst="rect">
              <a:avLst/>
            </a:prstGeom>
            <a:solidFill>
              <a:schemeClr val="bg1"/>
            </a:solidFill>
          </p:spPr>
          <p:txBody>
            <a:bodyPr wrap="square" rtlCol="0">
              <a:spAutoFit/>
            </a:bodyPr>
            <a:lstStyle/>
            <a:p>
              <a:r>
                <a:rPr lang="zh-CN" altLang="en-US" dirty="0">
                  <a:solidFill>
                    <a:srgbClr val="FF0000"/>
                  </a:solidFill>
                  <a:latin typeface="华文楷体" panose="02010600040101010101" pitchFamily="2" charset="-122"/>
                  <a:ea typeface="华文楷体" panose="02010600040101010101" pitchFamily="2" charset="-122"/>
                </a:rPr>
                <a:t>常规条件下的本底</a:t>
              </a:r>
            </a:p>
          </p:txBody>
        </p:sp>
        <p:cxnSp>
          <p:nvCxnSpPr>
            <p:cNvPr id="9" name="直接箭头连接符 8"/>
            <p:cNvCxnSpPr>
              <a:stCxn id="7" idx="1"/>
            </p:cNvCxnSpPr>
            <p:nvPr/>
          </p:nvCxnSpPr>
          <p:spPr>
            <a:xfrm flipH="1">
              <a:off x="3295650" y="3854279"/>
              <a:ext cx="514351" cy="32316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929188" y="4669637"/>
              <a:ext cx="1217612" cy="646331"/>
            </a:xfrm>
            <a:prstGeom prst="rect">
              <a:avLst/>
            </a:prstGeom>
            <a:solidFill>
              <a:schemeClr val="bg1"/>
            </a:solidFill>
          </p:spPr>
          <p:txBody>
            <a:bodyPr wrap="square" rtlCol="0">
              <a:spAutoFit/>
            </a:bodyPr>
            <a:lstStyle/>
            <a:p>
              <a:r>
                <a:rPr lang="zh-CN" altLang="en-US" dirty="0">
                  <a:latin typeface="华文楷体" panose="02010600040101010101" pitchFamily="2" charset="-122"/>
                  <a:ea typeface="华文楷体" panose="02010600040101010101" pitchFamily="2" charset="-122"/>
                </a:rPr>
                <a:t>腔室处理后的本底</a:t>
              </a:r>
            </a:p>
          </p:txBody>
        </p:sp>
        <p:cxnSp>
          <p:nvCxnSpPr>
            <p:cNvPr id="12" name="直接箭头连接符 11"/>
            <p:cNvCxnSpPr/>
            <p:nvPr/>
          </p:nvCxnSpPr>
          <p:spPr>
            <a:xfrm flipH="1">
              <a:off x="4714875" y="5315968"/>
              <a:ext cx="428626" cy="7419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70070010"/>
      </p:ext>
    </p:extLst>
  </p:cSld>
  <p:clrMapOvr>
    <a:masterClrMapping/>
  </p:clrMapOvr>
  <mc:AlternateContent xmlns:mc="http://schemas.openxmlformats.org/markup-compatibility/2006">
    <mc:Choice xmlns:p14="http://schemas.microsoft.com/office/powerpoint/2010/main" Requires="p14">
      <p:transition spd="slow" p14:dur="2000" advTm="60386"/>
    </mc:Choice>
    <mc:Fallback>
      <p:transition spd="slow" advTm="60386"/>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5.3"/>
</p:tagLst>
</file>

<file path=ppt/tags/tag2.xml><?xml version="1.0" encoding="utf-8"?>
<p:tagLst xmlns:a="http://schemas.openxmlformats.org/drawingml/2006/main" xmlns:r="http://schemas.openxmlformats.org/officeDocument/2006/relationships" xmlns:p="http://schemas.openxmlformats.org/presentationml/2006/main">
  <p:tag name="TIMING" val="|32.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3378</TotalTime>
  <Words>1976</Words>
  <Application>Microsoft Office PowerPoint</Application>
  <PresentationFormat>宽屏</PresentationFormat>
  <Paragraphs>283</Paragraphs>
  <Slides>24</Slides>
  <Notes>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24</vt:i4>
      </vt:variant>
    </vt:vector>
  </HeadingPairs>
  <TitlesOfParts>
    <vt:vector size="36" baseType="lpstr">
      <vt:lpstr>Helvetica-Bold</vt:lpstr>
      <vt:lpstr>Times-Roman</vt:lpstr>
      <vt:lpstr>华文楷体</vt:lpstr>
      <vt:lpstr>楷体</vt:lpstr>
      <vt:lpstr>宋体</vt:lpstr>
      <vt:lpstr>Arial</vt:lpstr>
      <vt:lpstr>Calibri</vt:lpstr>
      <vt:lpstr>Calibri Light</vt:lpstr>
      <vt:lpstr>Cambria Math</vt:lpstr>
      <vt:lpstr>Times New Roman</vt:lpstr>
      <vt:lpstr>Wingdings</vt:lpstr>
      <vt:lpstr>Office 主题</vt:lpstr>
      <vt:lpstr>卓越中心拔尖人才报告</vt:lpstr>
      <vt:lpstr>主要内容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截面公式</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卓越中心拔尖人才评审</dc:title>
  <dc:creator>guocong</dc:creator>
  <cp:lastModifiedBy>guocong</cp:lastModifiedBy>
  <cp:revision>230</cp:revision>
  <dcterms:created xsi:type="dcterms:W3CDTF">2020-11-28T02:37:23Z</dcterms:created>
  <dcterms:modified xsi:type="dcterms:W3CDTF">2020-12-04T12:16:40Z</dcterms:modified>
</cp:coreProperties>
</file>