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34" r:id="rId2"/>
    <p:sldId id="765" r:id="rId3"/>
    <p:sldId id="751" r:id="rId4"/>
    <p:sldId id="746" r:id="rId5"/>
    <p:sldId id="748" r:id="rId6"/>
    <p:sldId id="747" r:id="rId7"/>
    <p:sldId id="775" r:id="rId8"/>
    <p:sldId id="758" r:id="rId9"/>
    <p:sldId id="777" r:id="rId10"/>
    <p:sldId id="757" r:id="rId11"/>
    <p:sldId id="737" r:id="rId12"/>
    <p:sldId id="738" r:id="rId13"/>
    <p:sldId id="786" r:id="rId14"/>
    <p:sldId id="761" r:id="rId15"/>
    <p:sldId id="785" r:id="rId16"/>
    <p:sldId id="759" r:id="rId17"/>
    <p:sldId id="779" r:id="rId18"/>
    <p:sldId id="780" r:id="rId19"/>
    <p:sldId id="790" r:id="rId20"/>
    <p:sldId id="781" r:id="rId21"/>
    <p:sldId id="782" r:id="rId22"/>
    <p:sldId id="789" r:id="rId23"/>
    <p:sldId id="787" r:id="rId24"/>
    <p:sldId id="788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6FF"/>
    <a:srgbClr val="5F5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 autoAdjust="0"/>
    <p:restoredTop sz="94660"/>
  </p:normalViewPr>
  <p:slideViewPr>
    <p:cSldViewPr snapToGrid="0">
      <p:cViewPr>
        <p:scale>
          <a:sx n="77" d="100"/>
          <a:sy n="77" d="100"/>
        </p:scale>
        <p:origin x="1536" y="8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7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8413C-A0F4-3C4B-B5E0-2CB089AC3F4F}" type="datetimeFigureOut">
              <a:rPr kumimoji="1" lang="zh-CN" altLang="en-US" smtClean="0"/>
              <a:t>2021/4/24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94950-F11E-BD4A-BB85-494B02E0AC0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94479D-788D-41E8-AAD4-957CE777DB37}" type="datetime1">
              <a:rPr lang="zh-CN" altLang="en-US" smtClean="0">
                <a:solidFill>
                  <a:srgbClr val="292929"/>
                </a:solidFill>
              </a:rPr>
              <a:t>2021/4/24</a:t>
            </a:fld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zh-CN" smtClean="0">
                <a:solidFill>
                  <a:srgbClr val="292929"/>
                </a:solidFill>
              </a:rPr>
              <a:t> </a:t>
            </a:r>
            <a:r>
              <a:rPr lang="en-US" altLang="zh-CN" smtClean="0">
                <a:solidFill>
                  <a:srgbClr val="292929"/>
                </a:solidFill>
              </a:rPr>
              <a:t>Neutrino flux from star-forming galaxies</a:t>
            </a:r>
            <a:endParaRPr lang="zh-CN" altLang="zh-CN" dirty="0">
              <a:solidFill>
                <a:srgbClr val="292929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CA5C3-D496-449D-97DE-3CF2C67D250B}" type="slidenum">
              <a:rPr lang="zh-CN" altLang="zh-CN" smtClean="0">
                <a:solidFill>
                  <a:srgbClr val="292929"/>
                </a:solidFill>
              </a:rPr>
              <a:t>‹#›</a:t>
            </a:fld>
            <a:endParaRPr lang="zh-CN" altLang="zh-CN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9A0AAE-9595-4951-A9B2-DED866F4928F}" type="datetime1">
              <a:rPr lang="zh-CN" altLang="en-US" smtClean="0">
                <a:solidFill>
                  <a:srgbClr val="292929"/>
                </a:solidFill>
              </a:rPr>
              <a:t>2021/4/24</a:t>
            </a:fld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mtClean="0">
                <a:solidFill>
                  <a:srgbClr val="292929"/>
                </a:solidFill>
              </a:rPr>
              <a:t> Institute of Computer Software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mtClean="0">
                <a:solidFill>
                  <a:srgbClr val="292929"/>
                </a:solidFill>
              </a:rPr>
              <a:t>Nanjing University</a:t>
            </a:r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AE35DE-196D-44EB-9D20-B45B1354E4BD}" type="slidenum">
              <a:rPr lang="zh-CN" altLang="zh-CN" smtClean="0">
                <a:solidFill>
                  <a:srgbClr val="292929"/>
                </a:solidFill>
              </a:rPr>
              <a:t>‹#›</a:t>
            </a:fld>
            <a:endParaRPr lang="zh-CN" altLang="zh-CN">
              <a:solidFill>
                <a:srgbClr val="292929"/>
              </a:solidFill>
            </a:endParaRPr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9A0AAE-9595-4951-A9B2-DED866F4928F}" type="datetime1">
              <a:rPr lang="zh-CN" altLang="en-US" smtClean="0">
                <a:solidFill>
                  <a:srgbClr val="292929"/>
                </a:solidFill>
              </a:rPr>
              <a:t>2021/4/24</a:t>
            </a:fld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mtClean="0">
                <a:solidFill>
                  <a:srgbClr val="292929"/>
                </a:solidFill>
              </a:rPr>
              <a:t> Institute of Computer Software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mtClean="0">
                <a:solidFill>
                  <a:srgbClr val="292929"/>
                </a:solidFill>
              </a:rPr>
              <a:t>Nanjing University</a:t>
            </a:r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AE35DE-196D-44EB-9D20-B45B1354E4BD}" type="slidenum">
              <a:rPr lang="zh-CN" altLang="zh-CN" smtClean="0">
                <a:solidFill>
                  <a:srgbClr val="292929"/>
                </a:solidFill>
              </a:rPr>
              <a:t>‹#›</a:t>
            </a:fld>
            <a:endParaRPr lang="zh-CN" altLang="zh-CN">
              <a:solidFill>
                <a:srgbClr val="292929"/>
              </a:solidFill>
            </a:endParaRPr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9B1195-D05E-44DE-BAEE-5D83D7E02B95}" type="datetime1">
              <a:rPr lang="zh-CN" altLang="en-US" smtClean="0">
                <a:solidFill>
                  <a:srgbClr val="292929"/>
                </a:solidFill>
              </a:rPr>
              <a:t>2021/4/24</a:t>
            </a:fld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zh-CN" smtClean="0">
                <a:solidFill>
                  <a:srgbClr val="292929"/>
                </a:solidFill>
              </a:rPr>
              <a:t> Institute of Computer Software</a:t>
            </a:r>
          </a:p>
          <a:p>
            <a:pPr>
              <a:defRPr/>
            </a:pPr>
            <a:r>
              <a:rPr lang="zh-CN" altLang="zh-CN" smtClean="0">
                <a:solidFill>
                  <a:srgbClr val="292929"/>
                </a:solidFill>
              </a:rPr>
              <a:t>Nanjing University</a:t>
            </a:r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5AA24-492A-4F6E-A13C-4F5F48E60E25}" type="slidenum">
              <a:rPr lang="zh-CN" altLang="zh-CN" smtClean="0">
                <a:solidFill>
                  <a:srgbClr val="292929"/>
                </a:solidFill>
              </a:rPr>
              <a:t>‹#›</a:t>
            </a:fld>
            <a:endParaRPr lang="zh-CN" altLang="zh-CN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AAFC14-B8BC-41FE-AF3C-4508514F8407}" type="datetime1">
              <a:rPr lang="zh-CN" altLang="en-US" smtClean="0">
                <a:solidFill>
                  <a:srgbClr val="292929"/>
                </a:solidFill>
              </a:rPr>
              <a:t>2021/4/24</a:t>
            </a:fld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zh-CN" smtClean="0">
                <a:solidFill>
                  <a:srgbClr val="292929"/>
                </a:solidFill>
              </a:rPr>
              <a:t> Institute of Computer Software</a:t>
            </a:r>
          </a:p>
          <a:p>
            <a:pPr>
              <a:defRPr/>
            </a:pPr>
            <a:r>
              <a:rPr lang="zh-CN" altLang="zh-CN" smtClean="0">
                <a:solidFill>
                  <a:srgbClr val="292929"/>
                </a:solidFill>
              </a:rPr>
              <a:t>Nanjing University</a:t>
            </a:r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FF01D-2506-43BD-A0CF-2D6D5106F0C4}" type="slidenum">
              <a:rPr lang="zh-CN" altLang="zh-CN" smtClean="0">
                <a:solidFill>
                  <a:srgbClr val="292929"/>
                </a:solidFill>
              </a:rPr>
              <a:t>‹#›</a:t>
            </a:fld>
            <a:endParaRPr lang="zh-CN" altLang="zh-CN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9A0AAE-9595-4951-A9B2-DED866F4928F}" type="datetime1">
              <a:rPr lang="zh-CN" altLang="en-US" smtClean="0">
                <a:solidFill>
                  <a:srgbClr val="292929"/>
                </a:solidFill>
              </a:rPr>
              <a:t>2021/4/24</a:t>
            </a:fld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mtClean="0">
                <a:solidFill>
                  <a:srgbClr val="292929"/>
                </a:solidFill>
              </a:rPr>
              <a:t> Institute of Computer Software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mtClean="0">
                <a:solidFill>
                  <a:srgbClr val="292929"/>
                </a:solidFill>
              </a:rPr>
              <a:t>Nanjing University</a:t>
            </a:r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AE35DE-196D-44EB-9D20-B45B1354E4BD}" type="slidenum">
              <a:rPr lang="zh-CN" altLang="zh-CN" smtClean="0">
                <a:solidFill>
                  <a:srgbClr val="292929"/>
                </a:solidFill>
              </a:rPr>
              <a:t>‹#›</a:t>
            </a:fld>
            <a:endParaRPr lang="zh-CN" altLang="zh-CN">
              <a:solidFill>
                <a:srgbClr val="292929"/>
              </a:solidFill>
            </a:endParaRPr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F2F259-EB1E-4D29-8CBE-AD865BB1E2A4}" type="datetime1">
              <a:rPr lang="zh-CN" altLang="en-US" smtClean="0">
                <a:solidFill>
                  <a:srgbClr val="292929"/>
                </a:solidFill>
              </a:rPr>
              <a:t>2021/4/24</a:t>
            </a:fld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zh-CN" smtClean="0">
                <a:solidFill>
                  <a:srgbClr val="292929"/>
                </a:solidFill>
              </a:rPr>
              <a:t> Institute of Computer Software</a:t>
            </a:r>
          </a:p>
          <a:p>
            <a:pPr>
              <a:defRPr/>
            </a:pPr>
            <a:r>
              <a:rPr lang="zh-CN" altLang="zh-CN" smtClean="0">
                <a:solidFill>
                  <a:srgbClr val="292929"/>
                </a:solidFill>
              </a:rPr>
              <a:t>Nanjing University</a:t>
            </a:r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C3A96-F11C-4885-B097-B5AD5DD9E57B}" type="slidenum">
              <a:rPr lang="zh-CN" altLang="zh-CN" smtClean="0">
                <a:solidFill>
                  <a:srgbClr val="292929"/>
                </a:solidFill>
              </a:rPr>
              <a:t>‹#›</a:t>
            </a:fld>
            <a:endParaRPr lang="zh-CN" altLang="zh-CN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E30FB4-F280-47DF-B022-521F2FE19A07}" type="datetime1">
              <a:rPr lang="zh-CN" altLang="en-US" smtClean="0">
                <a:solidFill>
                  <a:srgbClr val="292929"/>
                </a:solidFill>
              </a:rPr>
              <a:t>2021/4/24</a:t>
            </a:fld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zh-CN" smtClean="0">
                <a:solidFill>
                  <a:srgbClr val="292929"/>
                </a:solidFill>
              </a:rPr>
              <a:t> Institute of Computer Software</a:t>
            </a:r>
          </a:p>
          <a:p>
            <a:pPr>
              <a:defRPr/>
            </a:pPr>
            <a:r>
              <a:rPr lang="zh-CN" altLang="zh-CN" smtClean="0">
                <a:solidFill>
                  <a:srgbClr val="292929"/>
                </a:solidFill>
              </a:rPr>
              <a:t>Nanjing University</a:t>
            </a:r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D54C2-08CD-4518-92DF-48BFF6AF6D57}" type="slidenum">
              <a:rPr lang="zh-CN" altLang="zh-CN" smtClean="0">
                <a:solidFill>
                  <a:srgbClr val="292929"/>
                </a:solidFill>
              </a:rPr>
              <a:t>‹#›</a:t>
            </a:fld>
            <a:endParaRPr lang="zh-CN" altLang="zh-CN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5393E8-0BCF-428B-8384-231E6D010386}" type="datetime1">
              <a:rPr lang="zh-CN" altLang="en-US" smtClean="0">
                <a:solidFill>
                  <a:srgbClr val="292929"/>
                </a:solidFill>
              </a:rPr>
              <a:t>2021/4/24</a:t>
            </a:fld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zh-CN" smtClean="0">
                <a:solidFill>
                  <a:srgbClr val="292929"/>
                </a:solidFill>
              </a:rPr>
              <a:t> Institute of Computer Software</a:t>
            </a:r>
          </a:p>
          <a:p>
            <a:pPr>
              <a:defRPr/>
            </a:pPr>
            <a:r>
              <a:rPr lang="zh-CN" altLang="zh-CN" smtClean="0">
                <a:solidFill>
                  <a:srgbClr val="292929"/>
                </a:solidFill>
              </a:rPr>
              <a:t>Nanjing University</a:t>
            </a:r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F603D-35AD-476D-B969-4C6598678B74}" type="slidenum">
              <a:rPr lang="zh-CN" altLang="zh-CN" smtClean="0">
                <a:solidFill>
                  <a:srgbClr val="292929"/>
                </a:solidFill>
              </a:rPr>
              <a:t>‹#›</a:t>
            </a:fld>
            <a:endParaRPr lang="zh-CN" altLang="zh-CN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606A3B-EA91-41F1-A1C9-9C344070A7DA}" type="datetime1">
              <a:rPr lang="zh-CN" altLang="en-US" smtClean="0">
                <a:solidFill>
                  <a:srgbClr val="292929"/>
                </a:solidFill>
              </a:rPr>
              <a:t>2021/4/24</a:t>
            </a:fld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zh-CN" smtClean="0">
                <a:solidFill>
                  <a:srgbClr val="292929"/>
                </a:solidFill>
              </a:rPr>
              <a:t> Institute of Computer Software</a:t>
            </a:r>
          </a:p>
          <a:p>
            <a:pPr>
              <a:defRPr/>
            </a:pPr>
            <a:r>
              <a:rPr lang="zh-CN" altLang="zh-CN" smtClean="0">
                <a:solidFill>
                  <a:srgbClr val="292929"/>
                </a:solidFill>
              </a:rPr>
              <a:t>Nanjing University</a:t>
            </a:r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432F9-90A5-4320-B719-AE200ED7EE39}" type="slidenum">
              <a:rPr lang="zh-CN" altLang="zh-CN" smtClean="0">
                <a:solidFill>
                  <a:srgbClr val="292929"/>
                </a:solidFill>
              </a:rPr>
              <a:t>‹#›</a:t>
            </a:fld>
            <a:endParaRPr lang="zh-CN" altLang="zh-CN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461902-CD5C-46E6-9A54-62A28F7D19F7}" type="datetime1">
              <a:rPr lang="zh-CN" altLang="en-US" smtClean="0">
                <a:solidFill>
                  <a:srgbClr val="292929"/>
                </a:solidFill>
              </a:rPr>
              <a:t>2021/4/24</a:t>
            </a:fld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zh-CN" smtClean="0">
                <a:solidFill>
                  <a:srgbClr val="292929"/>
                </a:solidFill>
              </a:rPr>
              <a:t> Institute of Computer Software</a:t>
            </a:r>
          </a:p>
          <a:p>
            <a:pPr>
              <a:defRPr/>
            </a:pPr>
            <a:r>
              <a:rPr lang="zh-CN" altLang="zh-CN" smtClean="0">
                <a:solidFill>
                  <a:srgbClr val="292929"/>
                </a:solidFill>
              </a:rPr>
              <a:t>Nanjing University</a:t>
            </a:r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91AF0-A4E6-4522-8E91-B3DED42DF403}" type="slidenum">
              <a:rPr lang="zh-CN" altLang="zh-CN" smtClean="0">
                <a:solidFill>
                  <a:srgbClr val="292929"/>
                </a:solidFill>
              </a:rPr>
              <a:t>‹#›</a:t>
            </a:fld>
            <a:endParaRPr lang="zh-CN" altLang="zh-CN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9A0AAE-9595-4951-A9B2-DED866F4928F}" type="datetime1">
              <a:rPr lang="zh-CN" altLang="en-US" smtClean="0">
                <a:solidFill>
                  <a:srgbClr val="292929"/>
                </a:solidFill>
              </a:rPr>
              <a:t>2021/4/24</a:t>
            </a:fld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mtClean="0">
                <a:solidFill>
                  <a:srgbClr val="292929"/>
                </a:solidFill>
              </a:rPr>
              <a:t> Institute of Computer Software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mtClean="0">
                <a:solidFill>
                  <a:srgbClr val="292929"/>
                </a:solidFill>
              </a:rPr>
              <a:t>Nanjing University</a:t>
            </a:r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AE35DE-196D-44EB-9D20-B45B1354E4BD}" type="slidenum">
              <a:rPr lang="zh-CN" altLang="zh-CN" smtClean="0">
                <a:solidFill>
                  <a:srgbClr val="292929"/>
                </a:solidFill>
              </a:rPr>
              <a:t>‹#›</a:t>
            </a:fld>
            <a:endParaRPr lang="zh-CN" altLang="zh-CN">
              <a:solidFill>
                <a:srgbClr val="29292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90204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30604"/>
            <a:ext cx="9127258" cy="2754268"/>
          </a:xfrm>
        </p:spPr>
        <p:txBody>
          <a:bodyPr>
            <a:normAutofit fontScale="90000"/>
          </a:bodyPr>
          <a:lstStyle/>
          <a:p>
            <a:r>
              <a:rPr lang="en-US" altLang="zh-CN" sz="4400" b="1" dirty="0" smtClean="0">
                <a:latin typeface="华文黑体" panose="02010600040101010101" charset="-122"/>
                <a:ea typeface="华文黑体" panose="02010600040101010101" charset="-122"/>
              </a:rPr>
              <a:t/>
            </a:r>
            <a:br>
              <a:rPr lang="en-US" altLang="zh-CN" sz="4400" b="1" dirty="0" smtClean="0">
                <a:latin typeface="华文黑体" panose="02010600040101010101" charset="-122"/>
                <a:ea typeface="华文黑体" panose="02010600040101010101" charset="-122"/>
              </a:rPr>
            </a:br>
            <a:r>
              <a:rPr lang="en-US" altLang="zh-CN" sz="4400" b="1" dirty="0">
                <a:latin typeface="华文黑体" panose="02010600040101010101" charset="-122"/>
                <a:ea typeface="华文黑体" panose="02010600040101010101" charset="-122"/>
              </a:rPr>
              <a:t/>
            </a:r>
            <a:br>
              <a:rPr lang="en-US" altLang="zh-CN" sz="4400" b="1" dirty="0">
                <a:latin typeface="华文黑体" panose="02010600040101010101" charset="-122"/>
                <a:ea typeface="华文黑体" panose="02010600040101010101" charset="-122"/>
              </a:rPr>
            </a:br>
            <a:r>
              <a:rPr lang="en-US" altLang="zh-CN" sz="4400" b="1" dirty="0" smtClean="0">
                <a:latin typeface="华文黑体" panose="02010600040101010101" charset="-122"/>
                <a:ea typeface="华文黑体" panose="02010600040101010101" charset="-122"/>
              </a:rPr>
              <a:t/>
            </a:r>
            <a:br>
              <a:rPr lang="en-US" altLang="zh-CN" sz="4400" b="1" dirty="0" smtClean="0">
                <a:latin typeface="华文黑体" panose="02010600040101010101" charset="-122"/>
                <a:ea typeface="华文黑体" panose="02010600040101010101" charset="-122"/>
              </a:rPr>
            </a:br>
            <a:r>
              <a:rPr lang="en-US" altLang="zh-CN" sz="4400" b="1" dirty="0" smtClean="0">
                <a:latin typeface="华文黑体" panose="02010600040101010101" charset="-122"/>
                <a:ea typeface="华文黑体" panose="02010600040101010101" charset="-122"/>
              </a:rPr>
              <a:t/>
            </a:r>
            <a:br>
              <a:rPr lang="en-US" altLang="zh-CN" sz="4400" b="1" dirty="0" smtClean="0">
                <a:latin typeface="华文黑体" panose="02010600040101010101" charset="-122"/>
                <a:ea typeface="华文黑体" panose="02010600040101010101" charset="-122"/>
              </a:rPr>
            </a:br>
            <a:r>
              <a:rPr lang="en-US" altLang="zh-CN" sz="4400" b="1" dirty="0">
                <a:latin typeface="华文黑体" panose="02010600040101010101" charset="-122"/>
                <a:ea typeface="华文黑体" panose="02010600040101010101" charset="-122"/>
              </a:rPr>
              <a:t/>
            </a:r>
            <a:br>
              <a:rPr lang="en-US" altLang="zh-CN" sz="4400" b="1" dirty="0">
                <a:latin typeface="华文黑体" panose="02010600040101010101" charset="-122"/>
                <a:ea typeface="华文黑体" panose="02010600040101010101" charset="-122"/>
              </a:rPr>
            </a:br>
            <a:r>
              <a:rPr lang="en-US" altLang="zh-CN" sz="4400" b="1" dirty="0" smtClean="0">
                <a:latin typeface="华文黑体" panose="02010600040101010101" charset="-122"/>
                <a:ea typeface="华文黑体" panose="02010600040101010101" charset="-122"/>
              </a:rPr>
              <a:t/>
            </a:r>
            <a:br>
              <a:rPr lang="en-US" altLang="zh-CN" sz="4400" b="1" dirty="0" smtClean="0">
                <a:latin typeface="华文黑体" panose="02010600040101010101" charset="-122"/>
                <a:ea typeface="华文黑体" panose="02010600040101010101" charset="-122"/>
              </a:rPr>
            </a:br>
            <a:r>
              <a:rPr lang="en-US" altLang="zh-CN" sz="4400" b="1" dirty="0">
                <a:latin typeface="华文黑体" panose="02010600040101010101" charset="-122"/>
                <a:ea typeface="华文黑体" panose="02010600040101010101" charset="-122"/>
              </a:rPr>
              <a:t/>
            </a:r>
            <a:br>
              <a:rPr lang="en-US" altLang="zh-CN" sz="4400" b="1" dirty="0">
                <a:latin typeface="华文黑体" panose="02010600040101010101" charset="-122"/>
                <a:ea typeface="华文黑体" panose="02010600040101010101" charset="-122"/>
              </a:rPr>
            </a:br>
            <a:r>
              <a:rPr lang="en-US" altLang="zh-CN" sz="4400" b="1" dirty="0" smtClean="0">
                <a:latin typeface="华文黑体" panose="02010600040101010101" charset="-122"/>
                <a:ea typeface="华文黑体" panose="02010600040101010101" charset="-122"/>
              </a:rPr>
              <a:t/>
            </a:r>
            <a:br>
              <a:rPr lang="en-US" altLang="zh-CN" sz="4400" b="1" dirty="0" smtClean="0">
                <a:latin typeface="华文黑体" panose="02010600040101010101" charset="-122"/>
                <a:ea typeface="华文黑体" panose="02010600040101010101" charset="-122"/>
              </a:rPr>
            </a:br>
            <a:r>
              <a:rPr lang="en-US" altLang="zh-CN" sz="4900" b="1" dirty="0" smtClean="0">
                <a:latin typeface="华文黑体" panose="02010600040101010101" charset="-122"/>
                <a:ea typeface="华文黑体" panose="02010600040101010101" charset="-122"/>
              </a:rPr>
              <a:t/>
            </a:r>
            <a:br>
              <a:rPr lang="en-US" altLang="zh-CN" sz="4900" b="1" dirty="0" smtClean="0">
                <a:latin typeface="华文黑体" panose="02010600040101010101" charset="-122"/>
                <a:ea typeface="华文黑体" panose="02010600040101010101" charset="-122"/>
              </a:rPr>
            </a:br>
            <a:r>
              <a:rPr lang="en-US" altLang="zh-CN" sz="4400" b="1" dirty="0" smtClean="0">
                <a:latin typeface="华文黑体" panose="02010600040101010101" charset="-122"/>
                <a:ea typeface="华文黑体" panose="02010600040101010101" charset="-122"/>
              </a:rPr>
              <a:t/>
            </a:r>
            <a:br>
              <a:rPr lang="en-US" altLang="zh-CN" sz="4400" b="1" dirty="0" smtClean="0">
                <a:latin typeface="华文黑体" panose="02010600040101010101" charset="-122"/>
                <a:ea typeface="华文黑体" panose="02010600040101010101" charset="-122"/>
              </a:rPr>
            </a:br>
            <a:r>
              <a:rPr lang="en-US" altLang="zh-CN" sz="4400" b="1" dirty="0" smtClean="0">
                <a:latin typeface="隶书" pitchFamily="49" charset="-122"/>
                <a:ea typeface="隶书" pitchFamily="49" charset="-122"/>
              </a:rPr>
              <a:t/>
            </a:r>
            <a:br>
              <a:rPr lang="en-US" altLang="zh-CN" sz="4400" b="1" dirty="0" smtClean="0">
                <a:latin typeface="隶书" pitchFamily="49" charset="-122"/>
                <a:ea typeface="隶书" pitchFamily="49" charset="-122"/>
              </a:rPr>
            </a:br>
            <a:r>
              <a:rPr lang="en-US" altLang="zh-CN" sz="4400" b="1" dirty="0"/>
              <a:t> Origin of &gt;10 </a:t>
            </a:r>
            <a:r>
              <a:rPr lang="en-US" altLang="zh-CN" sz="4400" b="1" dirty="0" err="1"/>
              <a:t>TeV</a:t>
            </a:r>
            <a:r>
              <a:rPr lang="en-US" altLang="zh-CN" sz="4400" b="1" dirty="0"/>
              <a:t> gamma-ray emission  for CTA </a:t>
            </a:r>
            <a:r>
              <a:rPr lang="en-US" altLang="zh-CN" sz="4400" b="1" dirty="0" smtClean="0"/>
              <a:t/>
            </a:r>
            <a:br>
              <a:rPr lang="en-US" altLang="zh-CN" sz="4400" b="1" dirty="0" smtClean="0"/>
            </a:br>
            <a:r>
              <a:rPr lang="en-US" altLang="zh-CN" sz="4400" b="1" dirty="0" smtClean="0">
                <a:latin typeface="隶书" pitchFamily="49" charset="-122"/>
                <a:ea typeface="隶书" pitchFamily="49" charset="-122"/>
              </a:rPr>
              <a:t/>
            </a:r>
            <a:br>
              <a:rPr lang="en-US" altLang="zh-CN" sz="4400" b="1" dirty="0" smtClean="0">
                <a:latin typeface="隶书" pitchFamily="49" charset="-122"/>
                <a:ea typeface="隶书" pitchFamily="49" charset="-122"/>
              </a:rPr>
            </a:br>
            <a:r>
              <a:rPr lang="zh-CN" altLang="en-US" sz="4400" b="1" dirty="0" smtClean="0">
                <a:latin typeface="隶书" pitchFamily="49" charset="-122"/>
                <a:ea typeface="隶书" pitchFamily="49" charset="-122"/>
              </a:rPr>
              <a:t>                 </a:t>
            </a:r>
            <a:r>
              <a:rPr lang="en-US" altLang="zh-CN" sz="4400" b="1" dirty="0" smtClean="0">
                <a:latin typeface="华文黑体" panose="02010600040101010101" charset="-122"/>
                <a:ea typeface="华文黑体" panose="02010600040101010101" charset="-122"/>
              </a:rPr>
              <a:t>----</a:t>
            </a:r>
            <a:r>
              <a:rPr lang="en-US" altLang="zh-CN" sz="4400" b="1" dirty="0" err="1" smtClean="0">
                <a:latin typeface="华文黑体" panose="02010600040101010101" charset="-122"/>
                <a:ea typeface="华文黑体" panose="02010600040101010101" charset="-122"/>
              </a:rPr>
              <a:t>Xi,shao-qiang</a:t>
            </a:r>
            <a:r>
              <a:rPr lang="en-US" altLang="zh-CN" sz="4400" b="1" dirty="0" smtClean="0">
                <a:latin typeface="华文黑体" panose="02010600040101010101" charset="-122"/>
                <a:ea typeface="华文黑体" panose="02010600040101010101" charset="-122"/>
              </a:rPr>
              <a:t/>
            </a:r>
            <a:br>
              <a:rPr lang="en-US" altLang="zh-CN" sz="4400" b="1" dirty="0" smtClean="0">
                <a:latin typeface="华文黑体" panose="02010600040101010101" charset="-122"/>
                <a:ea typeface="华文黑体" panose="02010600040101010101" charset="-122"/>
              </a:rPr>
            </a:br>
            <a:r>
              <a:rPr lang="en-US" altLang="zh-CN" sz="4400" b="1" dirty="0" smtClean="0">
                <a:latin typeface="华文黑体" panose="02010600040101010101" charset="-122"/>
                <a:ea typeface="华文黑体" panose="02010600040101010101" charset="-122"/>
              </a:rPr>
              <a:t/>
            </a:r>
            <a:br>
              <a:rPr lang="en-US" altLang="zh-CN" sz="4400" b="1" dirty="0" smtClean="0">
                <a:latin typeface="华文黑体" panose="02010600040101010101" charset="-122"/>
                <a:ea typeface="华文黑体" panose="02010600040101010101" charset="-122"/>
              </a:rPr>
            </a:br>
            <a:r>
              <a:rPr lang="en-US" altLang="zh-CN" sz="4400" b="1" dirty="0" smtClean="0">
                <a:latin typeface="华文黑体" panose="02010600040101010101" charset="-122"/>
                <a:ea typeface="华文黑体" panose="02010600040101010101" charset="-122"/>
              </a:rPr>
              <a:t/>
            </a:r>
            <a:br>
              <a:rPr lang="en-US" altLang="zh-CN" sz="4400" b="1" dirty="0" smtClean="0">
                <a:latin typeface="华文黑体" panose="02010600040101010101" charset="-122"/>
                <a:ea typeface="华文黑体" panose="02010600040101010101" charset="-122"/>
              </a:rPr>
            </a:br>
            <a:endParaRPr lang="zh-CN" altLang="en-US" sz="4400" b="1" dirty="0">
              <a:latin typeface="华文黑体" panose="02010600040101010101" charset="-122"/>
              <a:ea typeface="华文黑体" panose="02010600040101010101" charset="-122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F7FF3B-1DA8-470C-8CFC-F3267CCB6A57}" type="datetime1">
              <a:rPr lang="zh-CN" altLang="en-US">
                <a:solidFill>
                  <a:srgbClr val="292929"/>
                </a:solidFill>
              </a:rPr>
              <a:t>2021/4/24</a:t>
            </a:fld>
            <a:endParaRPr lang="zh-CN" altLang="zh-CN" dirty="0">
              <a:solidFill>
                <a:srgbClr val="29292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3CCB9-6F8E-40C2-BB5B-A26989642A7A}" type="slidenum">
              <a:rPr lang="zh-CN" altLang="zh-CN">
                <a:solidFill>
                  <a:srgbClr val="292929"/>
                </a:solidFill>
              </a:rPr>
              <a:t>1</a:t>
            </a:fld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59773" y="3778180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LHAASO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Collaboration</a:t>
            </a:r>
          </a:p>
          <a:p>
            <a:r>
              <a:rPr kumimoji="1" lang="zh-CN" altLang="en-US" dirty="0" smtClean="0"/>
              <a:t>                    高能所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33303" y="269829"/>
            <a:ext cx="5553347" cy="666840"/>
          </a:xfrm>
        </p:spPr>
        <p:txBody>
          <a:bodyPr/>
          <a:lstStyle/>
          <a:p>
            <a:r>
              <a:rPr kumimoji="1" lang="en-US" altLang="zh-CN" b="1" dirty="0" smtClean="0"/>
              <a:t>GeV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Extended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emission</a:t>
            </a:r>
            <a:endParaRPr kumimoji="1" lang="zh-CN" altLang="en-US" b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9B1195-D05E-44DE-BAEE-5D83D7E02B95}" type="datetime1">
              <a:rPr lang="zh-CN" altLang="en-US" smtClean="0">
                <a:solidFill>
                  <a:srgbClr val="292929"/>
                </a:solidFill>
              </a:rPr>
              <a:t>2021/4/24</a:t>
            </a:fld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5AA24-492A-4F6E-A13C-4F5F48E60E25}" type="slidenum">
              <a:rPr lang="zh-CN" altLang="zh-CN" smtClean="0">
                <a:solidFill>
                  <a:srgbClr val="292929"/>
                </a:solidFill>
              </a:rPr>
              <a:t>10</a:t>
            </a:fld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01831" y="5842431"/>
            <a:ext cx="681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Note that 0.5*disk model size approximate the 2D Gaussian model.</a:t>
            </a:r>
          </a:p>
        </p:txBody>
      </p:sp>
      <p:pic>
        <p:nvPicPr>
          <p:cNvPr id="11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58" y="936669"/>
            <a:ext cx="5445834" cy="4503781"/>
          </a:xfrm>
        </p:spPr>
      </p:pic>
      <p:sp>
        <p:nvSpPr>
          <p:cNvPr id="12" name="文本框 11"/>
          <p:cNvSpPr txBox="1"/>
          <p:nvPr/>
        </p:nvSpPr>
        <p:spPr>
          <a:xfrm>
            <a:off x="2950814" y="5328511"/>
            <a:ext cx="327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Fermi-8-years off-pulsed data </a:t>
            </a:r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2040816" y="6322318"/>
            <a:ext cx="3179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Fermi-LAT Collaboration 2018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049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49869" y="474663"/>
            <a:ext cx="7482839" cy="660400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    Subtracting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 SNR emission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9B1195-D05E-44DE-BAEE-5D83D7E02B95}" type="datetime1">
              <a:rPr lang="zh-CN" altLang="en-US" smtClean="0">
                <a:solidFill>
                  <a:srgbClr val="292929"/>
                </a:solidFill>
              </a:rPr>
              <a:t>2021/4/24</a:t>
            </a:fld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607445" y="6173788"/>
            <a:ext cx="1937112" cy="365125"/>
          </a:xfrm>
        </p:spPr>
        <p:txBody>
          <a:bodyPr/>
          <a:lstStyle/>
          <a:p>
            <a:pPr>
              <a:defRPr/>
            </a:pPr>
            <a:fld id="{D945AA24-492A-4F6E-A13C-4F5F48E60E25}" type="slidenum">
              <a:rPr lang="zh-CN" altLang="zh-CN" smtClean="0">
                <a:solidFill>
                  <a:srgbClr val="292929"/>
                </a:solidFill>
              </a:rPr>
              <a:t>11</a:t>
            </a:fld>
            <a:endParaRPr lang="zh-CN" altLang="zh-CN">
              <a:solidFill>
                <a:srgbClr val="292929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7" y="1247106"/>
            <a:ext cx="4472739" cy="36582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125" y="1261656"/>
            <a:ext cx="4419123" cy="364371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49010" y="5017419"/>
            <a:ext cx="19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3-30 GeV analysis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5504418" y="5031968"/>
            <a:ext cx="220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30-500 GeV analysis</a:t>
            </a:r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3922295" y="6356351"/>
            <a:ext cx="1983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Martin.J</a:t>
            </a:r>
            <a:r>
              <a:rPr kumimoji="1" lang="en-US" altLang="zh-CN" dirty="0" smtClean="0"/>
              <a:t> et al.2016</a:t>
            </a:r>
          </a:p>
          <a:p>
            <a:r>
              <a:rPr kumimoji="1" lang="en-US" altLang="zh-CN" dirty="0" smtClean="0"/>
              <a:t>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069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9B1195-D05E-44DE-BAEE-5D83D7E02B95}" type="datetime1">
              <a:rPr lang="zh-CN" altLang="en-US" smtClean="0">
                <a:solidFill>
                  <a:srgbClr val="292929"/>
                </a:solidFill>
              </a:rPr>
              <a:t>2021/4/24</a:t>
            </a:fld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5AA24-492A-4F6E-A13C-4F5F48E60E25}" type="slidenum">
              <a:rPr lang="zh-CN" altLang="zh-CN" smtClean="0">
                <a:solidFill>
                  <a:srgbClr val="292929"/>
                </a:solidFill>
              </a:rPr>
              <a:t>12</a:t>
            </a:fld>
            <a:endParaRPr lang="zh-CN" altLang="zh-CN">
              <a:solidFill>
                <a:srgbClr val="292929"/>
              </a:solidFill>
            </a:endParaRPr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149126"/>
            <a:ext cx="3453063" cy="3284504"/>
          </a:xfrm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2418579" y="-63302"/>
            <a:ext cx="7886700" cy="1325563"/>
          </a:xfrm>
        </p:spPr>
        <p:txBody>
          <a:bodyPr/>
          <a:lstStyle/>
          <a:p>
            <a:r>
              <a:rPr kumimoji="1" lang="en-US" altLang="zh-CN" b="1" smtClean="0"/>
              <a:t>Summary Observation</a:t>
            </a:r>
            <a:endParaRPr kumimoji="1" lang="en-US" altLang="zh-CN" b="1" dirty="0" smtClean="0"/>
          </a:p>
        </p:txBody>
      </p:sp>
      <p:sp>
        <p:nvSpPr>
          <p:cNvPr id="2" name="文本框 1"/>
          <p:cNvSpPr txBox="1"/>
          <p:nvPr/>
        </p:nvSpPr>
        <p:spPr>
          <a:xfrm>
            <a:off x="3019926" y="5474368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?</a:t>
            </a:r>
            <a:endParaRPr kumimoji="1"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535" y="1182820"/>
            <a:ext cx="3582401" cy="3217115"/>
          </a:xfrm>
          <a:prstGeom prst="rect">
            <a:avLst/>
          </a:prstGeom>
        </p:spPr>
      </p:pic>
      <p:pic>
        <p:nvPicPr>
          <p:cNvPr id="13" name="内容占位符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73" y="4472330"/>
            <a:ext cx="7436820" cy="224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6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60589"/>
            <a:ext cx="7886700" cy="1325563"/>
          </a:xfrm>
        </p:spPr>
        <p:txBody>
          <a:bodyPr/>
          <a:lstStyle/>
          <a:p>
            <a:pPr algn="ctr"/>
            <a:r>
              <a:rPr kumimoji="1" lang="en-US" altLang="zh-CN" dirty="0" smtClean="0"/>
              <a:t>SED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10" y="986589"/>
            <a:ext cx="8161440" cy="5734887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9B1195-D05E-44DE-BAEE-5D83D7E02B95}" type="datetime1">
              <a:rPr lang="zh-CN" altLang="en-US" smtClean="0">
                <a:solidFill>
                  <a:srgbClr val="292929"/>
                </a:solidFill>
              </a:rPr>
              <a:t>2021/4/24</a:t>
            </a:fld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5AA24-492A-4F6E-A13C-4F5F48E60E25}" type="slidenum">
              <a:rPr lang="zh-CN" altLang="zh-CN" smtClean="0">
                <a:solidFill>
                  <a:srgbClr val="292929"/>
                </a:solidFill>
              </a:rPr>
              <a:t>13</a:t>
            </a:fld>
            <a:endParaRPr lang="zh-CN" altLang="zh-CN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6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8988" y="596238"/>
            <a:ext cx="7886700" cy="1325563"/>
          </a:xfrm>
        </p:spPr>
        <p:txBody>
          <a:bodyPr>
            <a:normAutofit/>
          </a:bodyPr>
          <a:lstStyle/>
          <a:p>
            <a:r>
              <a:rPr kumimoji="1" lang="en-US" altLang="zh-CN" sz="3600" b="1" dirty="0" smtClean="0"/>
              <a:t>OUTLINE</a:t>
            </a:r>
            <a:endParaRPr kumimoji="1"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9906" y="1684422"/>
            <a:ext cx="8254093" cy="3200400"/>
          </a:xfrm>
        </p:spPr>
        <p:txBody>
          <a:bodyPr>
            <a:normAutofit/>
          </a:bodyPr>
          <a:lstStyle/>
          <a:p>
            <a:r>
              <a:rPr kumimoji="1" lang="en-US" altLang="zh-CN" sz="3200" dirty="0" smtClean="0">
                <a:solidFill>
                  <a:schemeClr val="bg1">
                    <a:lumMod val="85000"/>
                  </a:schemeClr>
                </a:solidFill>
              </a:rPr>
              <a:t>1. </a:t>
            </a:r>
            <a:r>
              <a:rPr kumimoji="1" lang="en-US" altLang="zh-CN" sz="3200" dirty="0">
                <a:solidFill>
                  <a:schemeClr val="bg1">
                    <a:lumMod val="85000"/>
                  </a:schemeClr>
                </a:solidFill>
              </a:rPr>
              <a:t>Observation </a:t>
            </a:r>
            <a:r>
              <a:rPr kumimoji="1" lang="en-US" altLang="zh-CN" sz="3200" dirty="0" smtClean="0">
                <a:solidFill>
                  <a:schemeClr val="bg1">
                    <a:lumMod val="85000"/>
                  </a:schemeClr>
                </a:solidFill>
              </a:rPr>
              <a:t>and Model for  </a:t>
            </a:r>
            <a:r>
              <a:rPr kumimoji="1" lang="en-US" altLang="zh-CN" sz="3200" dirty="0">
                <a:solidFill>
                  <a:schemeClr val="bg1">
                    <a:lumMod val="85000"/>
                  </a:schemeClr>
                </a:solidFill>
              </a:rPr>
              <a:t>CTA 1 </a:t>
            </a:r>
            <a:r>
              <a:rPr kumimoji="1" lang="en-US" altLang="zh-CN" sz="3200" dirty="0" smtClean="0">
                <a:solidFill>
                  <a:schemeClr val="bg1">
                    <a:lumMod val="85000"/>
                  </a:schemeClr>
                </a:solidFill>
              </a:rPr>
              <a:t>Region from Radio to </a:t>
            </a:r>
            <a:r>
              <a:rPr kumimoji="1" lang="en-US" altLang="zh-CN" sz="3200" dirty="0" err="1" smtClean="0">
                <a:solidFill>
                  <a:schemeClr val="bg1">
                    <a:lumMod val="85000"/>
                  </a:schemeClr>
                </a:solidFill>
              </a:rPr>
              <a:t>TeV</a:t>
            </a:r>
            <a:r>
              <a:rPr kumimoji="1" lang="en-US" altLang="zh-CN" sz="3200" dirty="0" smtClean="0">
                <a:solidFill>
                  <a:schemeClr val="bg1">
                    <a:lumMod val="85000"/>
                  </a:schemeClr>
                </a:solidFill>
              </a:rPr>
              <a:t>. </a:t>
            </a:r>
          </a:p>
          <a:p>
            <a:r>
              <a:rPr kumimoji="1" lang="en-US" altLang="zh-CN" sz="3600" dirty="0">
                <a:solidFill>
                  <a:schemeClr val="bg1">
                    <a:lumMod val="95000"/>
                  </a:schemeClr>
                </a:solidFill>
              </a:rPr>
              <a:t>2. </a:t>
            </a:r>
            <a:r>
              <a:rPr kumimoji="1" lang="en-US" altLang="zh-CN" sz="3600" dirty="0" smtClean="0">
                <a:solidFill>
                  <a:schemeClr val="bg1">
                    <a:lumMod val="95000"/>
                  </a:schemeClr>
                </a:solidFill>
              </a:rPr>
              <a:t>Observation from LHAASO-KM2A and Fermi-LAT </a:t>
            </a:r>
          </a:p>
          <a:p>
            <a:r>
              <a:rPr kumimoji="1" lang="en-US" altLang="zh-CN" sz="3600" dirty="0" smtClean="0">
                <a:solidFill>
                  <a:schemeClr val="bg1">
                    <a:lumMod val="85000"/>
                  </a:schemeClr>
                </a:solidFill>
              </a:rPr>
              <a:t>3. </a:t>
            </a:r>
            <a:r>
              <a:rPr kumimoji="1" lang="en-US" altLang="zh-CN" sz="3600" b="1" dirty="0" smtClean="0"/>
              <a:t>Theoretic Model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9B1195-D05E-44DE-BAEE-5D83D7E02B95}" type="datetime1">
              <a:rPr lang="zh-CN" altLang="en-US" smtClean="0">
                <a:solidFill>
                  <a:srgbClr val="292929"/>
                </a:solidFill>
              </a:rPr>
              <a:t>2021/4/24</a:t>
            </a:fld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5AA24-492A-4F6E-A13C-4F5F48E60E25}" type="slidenum">
              <a:rPr lang="zh-CN" altLang="zh-CN" smtClean="0">
                <a:solidFill>
                  <a:srgbClr val="292929"/>
                </a:solidFill>
              </a:rPr>
              <a:t>14</a:t>
            </a:fld>
            <a:endParaRPr lang="zh-CN" altLang="zh-CN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0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5393E8-0BCF-428B-8384-231E6D010386}" type="datetime1">
              <a:rPr lang="zh-CN" altLang="en-US" smtClean="0">
                <a:solidFill>
                  <a:srgbClr val="292929"/>
                </a:solidFill>
              </a:rPr>
              <a:t>2021/4/24</a:t>
            </a:fld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F603D-35AD-476D-B969-4C6598678B74}" type="slidenum">
              <a:rPr lang="zh-CN" altLang="zh-CN" smtClean="0">
                <a:solidFill>
                  <a:srgbClr val="292929"/>
                </a:solidFill>
              </a:rPr>
              <a:t>15</a:t>
            </a:fld>
            <a:endParaRPr lang="zh-CN" altLang="zh-CN">
              <a:solidFill>
                <a:srgbClr val="292929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41472"/>
            <a:ext cx="6737684" cy="5414879"/>
          </a:xfrm>
          <a:prstGeom prst="rect">
            <a:avLst/>
          </a:prstGeom>
        </p:spPr>
      </p:pic>
      <p:pic>
        <p:nvPicPr>
          <p:cNvPr id="5" name="内容占位符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0" t="50451"/>
          <a:stretch/>
        </p:blipFill>
        <p:spPr>
          <a:xfrm>
            <a:off x="7880684" y="433136"/>
            <a:ext cx="1155032" cy="59232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09577" y="348915"/>
            <a:ext cx="214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PWN model explain</a:t>
            </a:r>
            <a:endParaRPr kumimoji="1" lang="zh-CN" altLang="en-US" dirty="0"/>
          </a:p>
        </p:txBody>
      </p:sp>
      <p:pic>
        <p:nvPicPr>
          <p:cNvPr id="7" name="内容占位符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" t="50451" r="88398"/>
          <a:stretch/>
        </p:blipFill>
        <p:spPr>
          <a:xfrm>
            <a:off x="6616151" y="433137"/>
            <a:ext cx="1158695" cy="592321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501189" y="6509084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DF Torres 2014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226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767" y="0"/>
            <a:ext cx="7886700" cy="1325563"/>
          </a:xfrm>
        </p:spPr>
        <p:txBody>
          <a:bodyPr/>
          <a:lstStyle/>
          <a:p>
            <a:pPr algn="ctr"/>
            <a:r>
              <a:rPr kumimoji="1" lang="en-US" altLang="zh-CN" dirty="0" smtClean="0"/>
              <a:t>Comparing to pre-work 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9B1195-D05E-44DE-BAEE-5D83D7E02B95}" type="datetime1">
              <a:rPr lang="zh-CN" altLang="en-US" smtClean="0">
                <a:solidFill>
                  <a:srgbClr val="292929"/>
                </a:solidFill>
              </a:rPr>
              <a:t>2021/4/24</a:t>
            </a:fld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5AA24-492A-4F6E-A13C-4F5F48E60E25}" type="slidenum">
              <a:rPr lang="zh-CN" altLang="zh-CN" smtClean="0">
                <a:solidFill>
                  <a:srgbClr val="292929"/>
                </a:solidFill>
              </a:rPr>
              <a:t>16</a:t>
            </a:fld>
            <a:endParaRPr lang="zh-CN" altLang="zh-CN">
              <a:solidFill>
                <a:srgbClr val="292929"/>
              </a:solidFill>
            </a:endParaRPr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937063"/>
            <a:ext cx="7846766" cy="5202480"/>
          </a:xfrm>
        </p:spPr>
      </p:pic>
    </p:spTree>
    <p:extLst>
      <p:ext uri="{BB962C8B-B14F-4D97-AF65-F5344CB8AC3E}">
        <p14:creationId xmlns:p14="http://schemas.microsoft.com/office/powerpoint/2010/main" val="94848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9B1195-D05E-44DE-BAEE-5D83D7E02B95}" type="datetime1">
              <a:rPr lang="zh-CN" altLang="en-US" smtClean="0">
                <a:solidFill>
                  <a:srgbClr val="292929"/>
                </a:solidFill>
              </a:rPr>
              <a:t>2021/4/24</a:t>
            </a:fld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5AA24-492A-4F6E-A13C-4F5F48E60E25}" type="slidenum">
              <a:rPr lang="zh-CN" altLang="zh-CN" smtClean="0">
                <a:solidFill>
                  <a:srgbClr val="292929"/>
                </a:solidFill>
              </a:rPr>
              <a:t>17</a:t>
            </a:fld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13221" y="5760772"/>
            <a:ext cx="2810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B=3 </a:t>
            </a:r>
            <a:r>
              <a:rPr kumimoji="1" lang="en-US" altLang="zh-CN" dirty="0" err="1" smtClean="0"/>
              <a:t>uG</a:t>
            </a:r>
            <a:r>
              <a:rPr kumimoji="1" lang="en-US" altLang="zh-CN" dirty="0" smtClean="0"/>
              <a:t>,   E~30TeV-10PeV</a:t>
            </a:r>
            <a:endParaRPr kumimoji="1" lang="zh-CN" altLang="en-US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7" y="0"/>
            <a:ext cx="8465237" cy="5657256"/>
          </a:xfrm>
        </p:spPr>
      </p:pic>
    </p:spTree>
    <p:extLst>
      <p:ext uri="{BB962C8B-B14F-4D97-AF65-F5344CB8AC3E}">
        <p14:creationId xmlns:p14="http://schemas.microsoft.com/office/powerpoint/2010/main" val="964252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05" y="-1"/>
            <a:ext cx="8489300" cy="5673337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9B1195-D05E-44DE-BAEE-5D83D7E02B95}" type="datetime1">
              <a:rPr lang="zh-CN" altLang="en-US" smtClean="0">
                <a:solidFill>
                  <a:srgbClr val="292929"/>
                </a:solidFill>
              </a:rPr>
              <a:t>2021/4/24</a:t>
            </a:fld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5AA24-492A-4F6E-A13C-4F5F48E60E25}" type="slidenum">
              <a:rPr lang="zh-CN" altLang="zh-CN" smtClean="0">
                <a:solidFill>
                  <a:srgbClr val="292929"/>
                </a:solidFill>
              </a:rPr>
              <a:t>18</a:t>
            </a:fld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13221" y="5760772"/>
            <a:ext cx="3239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B=5.5 </a:t>
            </a:r>
            <a:r>
              <a:rPr kumimoji="1" lang="en-US" altLang="zh-CN" dirty="0" err="1" smtClean="0"/>
              <a:t>muG</a:t>
            </a:r>
            <a:r>
              <a:rPr kumimoji="1" lang="en-US" altLang="zh-CN" dirty="0" smtClean="0"/>
              <a:t>,   E~30 TeV-10PeV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2957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CN" dirty="0" smtClean="0"/>
              <a:t>Crab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SED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9B1195-D05E-44DE-BAEE-5D83D7E02B95}" type="datetime1">
              <a:rPr lang="zh-CN" altLang="en-US" smtClean="0">
                <a:solidFill>
                  <a:srgbClr val="292929"/>
                </a:solidFill>
              </a:rPr>
              <a:t>2021/4/24</a:t>
            </a:fld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5AA24-492A-4F6E-A13C-4F5F48E60E25}" type="slidenum">
              <a:rPr lang="zh-CN" altLang="zh-CN" smtClean="0">
                <a:solidFill>
                  <a:srgbClr val="292929"/>
                </a:solidFill>
              </a:rPr>
              <a:t>19</a:t>
            </a:fld>
            <a:endParaRPr lang="zh-CN" altLang="zh-CN">
              <a:solidFill>
                <a:srgbClr val="292929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5" y="1690689"/>
            <a:ext cx="8166215" cy="495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1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8988" y="596238"/>
            <a:ext cx="7886700" cy="1325563"/>
          </a:xfrm>
        </p:spPr>
        <p:txBody>
          <a:bodyPr>
            <a:normAutofit/>
          </a:bodyPr>
          <a:lstStyle/>
          <a:p>
            <a:r>
              <a:rPr kumimoji="1" lang="en-US" altLang="zh-CN" sz="3600" b="1" dirty="0" smtClean="0"/>
              <a:t>OUTLINE</a:t>
            </a:r>
            <a:endParaRPr kumimoji="1"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8988" y="1921801"/>
            <a:ext cx="8013461" cy="3200400"/>
          </a:xfrm>
        </p:spPr>
        <p:txBody>
          <a:bodyPr>
            <a:normAutofit/>
          </a:bodyPr>
          <a:lstStyle/>
          <a:p>
            <a:r>
              <a:rPr kumimoji="1" lang="en-US" altLang="zh-CN" sz="3600" b="1" dirty="0" smtClean="0"/>
              <a:t>1. </a:t>
            </a:r>
            <a:r>
              <a:rPr kumimoji="1" lang="en-US" altLang="zh-CN" sz="3600" b="1" dirty="0"/>
              <a:t>Observation </a:t>
            </a:r>
            <a:r>
              <a:rPr kumimoji="1" lang="en-US" altLang="zh-CN" sz="3600" b="1" dirty="0" smtClean="0"/>
              <a:t>and Model for  </a:t>
            </a:r>
            <a:r>
              <a:rPr kumimoji="1" lang="en-US" altLang="zh-CN" sz="3600" b="1" dirty="0"/>
              <a:t>CTA 1 </a:t>
            </a:r>
            <a:r>
              <a:rPr kumimoji="1" lang="en-US" altLang="zh-CN" sz="3600" b="1" dirty="0" smtClean="0"/>
              <a:t>Region from Radio to </a:t>
            </a:r>
            <a:r>
              <a:rPr kumimoji="1" lang="en-US" altLang="zh-CN" sz="3600" b="1" dirty="0" err="1" smtClean="0"/>
              <a:t>TeV</a:t>
            </a:r>
            <a:r>
              <a:rPr kumimoji="1" lang="en-US" altLang="zh-CN" sz="3600" b="1" dirty="0" smtClean="0"/>
              <a:t>. </a:t>
            </a:r>
          </a:p>
          <a:p>
            <a:r>
              <a:rPr kumimoji="1" lang="en-US" altLang="zh-CN" sz="3600" b="1" dirty="0"/>
              <a:t>2. </a:t>
            </a:r>
            <a:r>
              <a:rPr kumimoji="1" lang="en-US" altLang="zh-CN" sz="3600" b="1" dirty="0" smtClean="0"/>
              <a:t>Observation from LHAASO-KM2A and Fermi-LAT </a:t>
            </a:r>
          </a:p>
          <a:p>
            <a:r>
              <a:rPr kumimoji="1" lang="en-US" altLang="zh-CN" sz="3600" b="1" dirty="0" smtClean="0"/>
              <a:t>3. Theory Model.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9B1195-D05E-44DE-BAEE-5D83D7E02B95}" type="datetime1">
              <a:rPr lang="zh-CN" altLang="en-US" smtClean="0">
                <a:solidFill>
                  <a:srgbClr val="292929"/>
                </a:solidFill>
              </a:rPr>
              <a:t>2021/4/24</a:t>
            </a:fld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5AA24-492A-4F6E-A13C-4F5F48E60E25}" type="slidenum">
              <a:rPr lang="zh-CN" altLang="zh-CN" smtClean="0">
                <a:solidFill>
                  <a:srgbClr val="292929"/>
                </a:solidFill>
              </a:rPr>
              <a:t>2</a:t>
            </a:fld>
            <a:endParaRPr lang="zh-CN" altLang="zh-CN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44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3393"/>
            <a:ext cx="7886700" cy="5270624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9B1195-D05E-44DE-BAEE-5D83D7E02B95}" type="datetime1">
              <a:rPr lang="zh-CN" altLang="en-US" smtClean="0">
                <a:solidFill>
                  <a:srgbClr val="292929"/>
                </a:solidFill>
              </a:rPr>
              <a:t>2021/4/24</a:t>
            </a:fld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5AA24-492A-4F6E-A13C-4F5F48E60E25}" type="slidenum">
              <a:rPr lang="zh-CN" altLang="zh-CN" smtClean="0">
                <a:solidFill>
                  <a:srgbClr val="292929"/>
                </a:solidFill>
              </a:rPr>
              <a:t>20</a:t>
            </a:fld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82253" y="5735518"/>
            <a:ext cx="482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B=5.5 </a:t>
            </a:r>
            <a:r>
              <a:rPr kumimoji="1" lang="en-US" altLang="zh-CN" dirty="0"/>
              <a:t> </a:t>
            </a:r>
            <a:r>
              <a:rPr kumimoji="1" lang="en-US" altLang="zh-CN" dirty="0" err="1" smtClean="0"/>
              <a:t>uG</a:t>
            </a:r>
            <a:r>
              <a:rPr kumimoji="1" lang="en-US" altLang="zh-CN" dirty="0" smtClean="0"/>
              <a:t>,   E~20 TeV-200PeVWe= 2.5e45 erg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3332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33" y="117141"/>
            <a:ext cx="8356952" cy="5584890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9B1195-D05E-44DE-BAEE-5D83D7E02B95}" type="datetime1">
              <a:rPr lang="zh-CN" altLang="en-US" smtClean="0">
                <a:solidFill>
                  <a:srgbClr val="292929"/>
                </a:solidFill>
              </a:rPr>
              <a:t>2021/4/24</a:t>
            </a:fld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5AA24-492A-4F6E-A13C-4F5F48E60E25}" type="slidenum">
              <a:rPr lang="zh-CN" altLang="zh-CN" smtClean="0">
                <a:solidFill>
                  <a:srgbClr val="292929"/>
                </a:solidFill>
              </a:rPr>
              <a:t>21</a:t>
            </a:fld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8786" y="5785619"/>
            <a:ext cx="4594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B=5.5 </a:t>
            </a:r>
            <a:r>
              <a:rPr kumimoji="1" lang="en-US" altLang="zh-CN" dirty="0"/>
              <a:t> </a:t>
            </a:r>
            <a:r>
              <a:rPr kumimoji="1" lang="en-US" altLang="zh-CN" dirty="0" err="1" smtClean="0"/>
              <a:t>uG</a:t>
            </a:r>
            <a:r>
              <a:rPr kumimoji="1" lang="en-US" altLang="zh-CN" dirty="0" smtClean="0"/>
              <a:t>,   E~8 TeV-200PeV We= 7e45 erg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983314" y="5785619"/>
                <a:ext cx="4008790" cy="616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𝜏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𝑠𝑦𝑛𝑐</m:t>
                          </m:r>
                        </m:sub>
                      </m:sSub>
                      <m:r>
                        <a:rPr kumimoji="1" lang="en-US" altLang="zh-CN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r>
                        <a:rPr kumimoji="1" lang="en-US" altLang="zh-CN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1.3×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7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mr-IN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1 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1" lang="en-US" altLang="zh-CN" b="0" i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TeV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zh-C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mr-IN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𝐵</m:t>
                                  </m:r>
                                </m:num>
                                <m:den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1 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1" lang="en-US" altLang="zh-CN" b="0" i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μG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zh-C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−2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yr</m:t>
                      </m:r>
                    </m:oMath>
                  </m:oMathPara>
                </a14:m>
                <a:endParaRPr kumimoji="1" lang="en-US" altLang="zh-CN" b="0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314" y="5785619"/>
                <a:ext cx="4008790" cy="61664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093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kumimoji="1" lang="en-US" altLang="zh-CN" smtClean="0"/>
              <a:t>CO(1-0) </a:t>
            </a:r>
            <a:r>
              <a:rPr kumimoji="1" lang="en-US" altLang="zh-CN" dirty="0" smtClean="0"/>
              <a:t>line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brightness Temperature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2392"/>
          <a:stretch/>
        </p:blipFill>
        <p:spPr>
          <a:xfrm>
            <a:off x="628650" y="1046541"/>
            <a:ext cx="7945412" cy="5053472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9B1195-D05E-44DE-BAEE-5D83D7E02B95}" type="datetime1">
              <a:rPr lang="zh-CN" altLang="en-US" smtClean="0">
                <a:solidFill>
                  <a:srgbClr val="292929"/>
                </a:solidFill>
              </a:rPr>
              <a:t>2021/4/24</a:t>
            </a:fld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5AA24-492A-4F6E-A13C-4F5F48E60E25}" type="slidenum">
              <a:rPr lang="zh-CN" altLang="zh-CN" smtClean="0">
                <a:solidFill>
                  <a:srgbClr val="292929"/>
                </a:solidFill>
              </a:rPr>
              <a:t>22</a:t>
            </a:fld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22295" y="6356351"/>
            <a:ext cx="1983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Martin.J</a:t>
            </a:r>
            <a:r>
              <a:rPr kumimoji="1" lang="en-US" altLang="zh-CN" dirty="0" smtClean="0"/>
              <a:t> et al.2016</a:t>
            </a:r>
          </a:p>
          <a:p>
            <a:r>
              <a:rPr kumimoji="1" lang="en-US" altLang="zh-CN" dirty="0" smtClean="0"/>
              <a:t>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77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b="1" dirty="0" smtClean="0"/>
              <a:t>Summary</a:t>
            </a:r>
            <a:endParaRPr kumimoji="1"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3200" b="1" dirty="0" smtClean="0"/>
              <a:t>1. </a:t>
            </a:r>
            <a:r>
              <a:rPr kumimoji="1" lang="zh-CN" altLang="en-US" sz="3200" b="1" dirty="0" smtClean="0"/>
              <a:t> </a:t>
            </a:r>
            <a:r>
              <a:rPr kumimoji="1" lang="en-US" altLang="zh-CN" sz="3200" b="1" dirty="0" smtClean="0"/>
              <a:t>&gt;200 </a:t>
            </a:r>
            <a:r>
              <a:rPr kumimoji="1" lang="en-US" altLang="zh-CN" sz="3200" b="1" dirty="0" err="1" smtClean="0"/>
              <a:t>TeV</a:t>
            </a:r>
            <a:r>
              <a:rPr kumimoji="1" lang="en-US" altLang="zh-CN" sz="3200" b="1" dirty="0" smtClean="0"/>
              <a:t> emission for CTA region , possible to be extended sources.</a:t>
            </a:r>
          </a:p>
          <a:p>
            <a:r>
              <a:rPr kumimoji="1" lang="en-US" altLang="zh-CN" sz="3200" b="1" dirty="0" smtClean="0"/>
              <a:t>2. Extended size may be same from x-ray to UHE.</a:t>
            </a:r>
          </a:p>
          <a:p>
            <a:r>
              <a:rPr kumimoji="1" lang="en-US" altLang="zh-CN" sz="3200" b="1" dirty="0" smtClean="0"/>
              <a:t>3. Favor a </a:t>
            </a:r>
            <a:r>
              <a:rPr kumimoji="1" lang="en-US" altLang="zh-CN" sz="3200" b="1" dirty="0" err="1" smtClean="0"/>
              <a:t>leptonic</a:t>
            </a:r>
            <a:r>
              <a:rPr kumimoji="1" lang="en-US" altLang="zh-CN" sz="3200" b="1" dirty="0" smtClean="0"/>
              <a:t> emission.</a:t>
            </a:r>
          </a:p>
          <a:p>
            <a:r>
              <a:rPr kumimoji="1" lang="en-US" altLang="zh-CN" sz="3200" b="1" dirty="0" smtClean="0"/>
              <a:t>4. It is likely to crab, implication GeV emission is from </a:t>
            </a:r>
            <a:r>
              <a:rPr kumimoji="1" lang="en-US" altLang="zh-CN" sz="3200" b="1" dirty="0" err="1" smtClean="0"/>
              <a:t>Syn</a:t>
            </a:r>
            <a:r>
              <a:rPr kumimoji="1" lang="en-US" altLang="zh-CN" sz="3200" b="1" dirty="0"/>
              <a:t> </a:t>
            </a:r>
            <a:r>
              <a:rPr kumimoji="1" lang="en-US" altLang="zh-CN" sz="3200" b="1" dirty="0" smtClean="0"/>
              <a:t>corresponding to ~200 </a:t>
            </a:r>
            <a:r>
              <a:rPr kumimoji="1" lang="en-US" altLang="zh-CN" sz="3200" b="1" dirty="0" err="1" smtClean="0"/>
              <a:t>PeV</a:t>
            </a:r>
            <a:r>
              <a:rPr kumimoji="1" lang="en-US" altLang="zh-CN" sz="3200" b="1" smtClean="0"/>
              <a:t> electron?</a:t>
            </a:r>
            <a:endParaRPr kumimoji="1" lang="en-US" altLang="zh-CN" sz="3200" b="1" dirty="0" smtClean="0"/>
          </a:p>
          <a:p>
            <a:endParaRPr kumimoji="1" lang="en-US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9B1195-D05E-44DE-BAEE-5D83D7E02B95}" type="datetime1">
              <a:rPr lang="zh-CN" altLang="en-US" smtClean="0">
                <a:solidFill>
                  <a:srgbClr val="292929"/>
                </a:solidFill>
              </a:rPr>
              <a:t>2021/4/24</a:t>
            </a:fld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5AA24-492A-4F6E-A13C-4F5F48E60E25}" type="slidenum">
              <a:rPr lang="zh-CN" altLang="zh-CN" smtClean="0">
                <a:solidFill>
                  <a:srgbClr val="292929"/>
                </a:solidFill>
              </a:rPr>
              <a:t>23</a:t>
            </a:fld>
            <a:endParaRPr lang="zh-CN" altLang="zh-CN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325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60" y="3677106"/>
            <a:ext cx="3754539" cy="286060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331" y="3677106"/>
            <a:ext cx="3630221" cy="274078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51119" y="231729"/>
            <a:ext cx="1683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 smtClean="0"/>
              <a:t>Distance</a:t>
            </a:r>
            <a:endParaRPr kumimoji="1" lang="zh-CN" altLang="en-US" sz="32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03" y="903718"/>
            <a:ext cx="4064049" cy="277338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28" y="671302"/>
            <a:ext cx="3236403" cy="300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6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8988" y="596238"/>
            <a:ext cx="7886700" cy="1325563"/>
          </a:xfrm>
        </p:spPr>
        <p:txBody>
          <a:bodyPr>
            <a:normAutofit/>
          </a:bodyPr>
          <a:lstStyle/>
          <a:p>
            <a:r>
              <a:rPr kumimoji="1" lang="en-US" altLang="zh-CN" sz="3600" b="1" dirty="0" smtClean="0"/>
              <a:t>OUTLINE</a:t>
            </a:r>
            <a:endParaRPr kumimoji="1"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9907" y="1684422"/>
            <a:ext cx="7886700" cy="3200400"/>
          </a:xfrm>
        </p:spPr>
        <p:txBody>
          <a:bodyPr>
            <a:normAutofit/>
          </a:bodyPr>
          <a:lstStyle/>
          <a:p>
            <a:r>
              <a:rPr kumimoji="1" lang="en-US" altLang="zh-CN" sz="3600" b="1" dirty="0" smtClean="0"/>
              <a:t>1. </a:t>
            </a:r>
            <a:r>
              <a:rPr kumimoji="1" lang="en-US" altLang="zh-CN" sz="3600" b="1" dirty="0"/>
              <a:t>Observation </a:t>
            </a:r>
            <a:r>
              <a:rPr kumimoji="1" lang="en-US" altLang="zh-CN" sz="3600" b="1" dirty="0" smtClean="0"/>
              <a:t>and Model for  </a:t>
            </a:r>
            <a:r>
              <a:rPr kumimoji="1" lang="en-US" altLang="zh-CN" sz="3600" b="1" dirty="0"/>
              <a:t>CTA 1 </a:t>
            </a:r>
            <a:r>
              <a:rPr kumimoji="1" lang="en-US" altLang="zh-CN" sz="3600" b="1" dirty="0" smtClean="0"/>
              <a:t>Region from Radio to </a:t>
            </a:r>
            <a:r>
              <a:rPr kumimoji="1" lang="en-US" altLang="zh-CN" sz="3600" b="1" dirty="0" err="1" smtClean="0"/>
              <a:t>TeV</a:t>
            </a:r>
            <a:r>
              <a:rPr kumimoji="1" lang="en-US" altLang="zh-CN" sz="3600" b="1" dirty="0" smtClean="0"/>
              <a:t>. </a:t>
            </a:r>
          </a:p>
          <a:p>
            <a:r>
              <a:rPr kumimoji="1" lang="en-US" altLang="zh-CN" sz="3600" dirty="0">
                <a:solidFill>
                  <a:schemeClr val="bg1">
                    <a:lumMod val="85000"/>
                  </a:schemeClr>
                </a:solidFill>
              </a:rPr>
              <a:t>2. </a:t>
            </a:r>
            <a:r>
              <a:rPr kumimoji="1" lang="en-US" altLang="zh-CN" sz="3600" dirty="0" smtClean="0">
                <a:solidFill>
                  <a:schemeClr val="bg1">
                    <a:lumMod val="85000"/>
                  </a:schemeClr>
                </a:solidFill>
              </a:rPr>
              <a:t>Observation from LHAASO-KM2A and Fermi-LAT </a:t>
            </a:r>
          </a:p>
          <a:p>
            <a:r>
              <a:rPr kumimoji="1" lang="en-US" altLang="zh-CN" sz="3600" dirty="0" smtClean="0">
                <a:solidFill>
                  <a:schemeClr val="bg1">
                    <a:lumMod val="85000"/>
                  </a:schemeClr>
                </a:solidFill>
              </a:rPr>
              <a:t>3. Theory Model.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9B1195-D05E-44DE-BAEE-5D83D7E02B95}" type="datetime1">
              <a:rPr lang="zh-CN" altLang="en-US" smtClean="0">
                <a:solidFill>
                  <a:srgbClr val="292929"/>
                </a:solidFill>
              </a:rPr>
              <a:t>2021/4/24</a:t>
            </a:fld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5AA24-492A-4F6E-A13C-4F5F48E60E25}" type="slidenum">
              <a:rPr lang="zh-CN" altLang="zh-CN" smtClean="0">
                <a:solidFill>
                  <a:srgbClr val="292929"/>
                </a:solidFill>
              </a:rPr>
              <a:t>3</a:t>
            </a:fld>
            <a:endParaRPr lang="zh-CN" altLang="zh-CN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5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5393E8-0BCF-428B-8384-231E6D010386}" type="datetime1">
              <a:rPr lang="zh-CN" altLang="en-US" smtClean="0">
                <a:solidFill>
                  <a:srgbClr val="292929"/>
                </a:solidFill>
              </a:rPr>
              <a:t>2021/4/24</a:t>
            </a:fld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F603D-35AD-476D-B969-4C6598678B74}" type="slidenum">
              <a:rPr lang="zh-CN" altLang="zh-CN" smtClean="0">
                <a:solidFill>
                  <a:srgbClr val="292929"/>
                </a:solidFill>
              </a:rPr>
              <a:t>4</a:t>
            </a:fld>
            <a:endParaRPr lang="zh-CN" altLang="zh-CN">
              <a:solidFill>
                <a:srgbClr val="292929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6" y="1542869"/>
            <a:ext cx="4573347" cy="43473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352" y="1359989"/>
            <a:ext cx="4106635" cy="423700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73298" y="749478"/>
            <a:ext cx="5798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/>
              <a:t>1.4 GHz Continued observation and H1 </a:t>
            </a:r>
            <a:endParaRPr kumimoji="1" lang="zh-CN" altLang="en-US" sz="24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4146965" y="6329284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Pineault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et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al</a:t>
            </a:r>
            <a:r>
              <a:rPr kumimoji="1" lang="en-US" altLang="zh-CN" dirty="0"/>
              <a:t>.</a:t>
            </a:r>
            <a:r>
              <a:rPr kumimoji="1" lang="en-US" altLang="zh-CN" dirty="0" smtClean="0"/>
              <a:t>1993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218751" y="380146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CTA 1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047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5995851" y="975431"/>
            <a:ext cx="314814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/>
              <a:t>X-ray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Observational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err="1" smtClean="0"/>
              <a:t>Conclution</a:t>
            </a:r>
            <a:r>
              <a:rPr kumimoji="1" lang="en-US" altLang="zh-CN" dirty="0" smtClean="0"/>
              <a:t>:</a:t>
            </a:r>
          </a:p>
          <a:p>
            <a:r>
              <a:rPr kumimoji="1" lang="en-US" altLang="zh-CN" dirty="0" smtClean="0"/>
              <a:t>~ 10 </a:t>
            </a:r>
            <a:r>
              <a:rPr kumimoji="1" lang="en-US" altLang="zh-CN" dirty="0" err="1" smtClean="0"/>
              <a:t>arcmin</a:t>
            </a:r>
            <a:r>
              <a:rPr kumimoji="1" lang="en-US" altLang="zh-CN" dirty="0" smtClean="0"/>
              <a:t> Non-thermal from </a:t>
            </a:r>
            <a:r>
              <a:rPr kumimoji="1" lang="en-US" altLang="zh-CN" dirty="0" err="1" smtClean="0"/>
              <a:t>pwn</a:t>
            </a:r>
            <a:endParaRPr kumimoji="1" lang="en-US" altLang="zh-CN" dirty="0" smtClean="0"/>
          </a:p>
          <a:p>
            <a:r>
              <a:rPr kumimoji="1" lang="en-US" altLang="zh-CN" dirty="0" smtClean="0"/>
              <a:t>Thermal from </a:t>
            </a:r>
          </a:p>
          <a:p>
            <a:r>
              <a:rPr kumimoji="1" lang="en-US" altLang="zh-CN" dirty="0" smtClean="0"/>
              <a:t>Center power </a:t>
            </a:r>
          </a:p>
          <a:p>
            <a:endParaRPr kumimoji="1" lang="en-US" altLang="zh-CN" dirty="0" smtClean="0"/>
          </a:p>
        </p:txBody>
      </p:sp>
      <p:grpSp>
        <p:nvGrpSpPr>
          <p:cNvPr id="59" name="组 58"/>
          <p:cNvGrpSpPr/>
          <p:nvPr/>
        </p:nvGrpSpPr>
        <p:grpSpPr>
          <a:xfrm>
            <a:off x="365760" y="3335774"/>
            <a:ext cx="8562034" cy="2981904"/>
            <a:chOff x="228775" y="67392"/>
            <a:chExt cx="8562034" cy="2981904"/>
          </a:xfrm>
        </p:grpSpPr>
        <p:pic>
          <p:nvPicPr>
            <p:cNvPr id="55" name="图片 5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37" r="14455" b="9581"/>
            <a:stretch/>
          </p:blipFill>
          <p:spPr>
            <a:xfrm>
              <a:off x="228775" y="394402"/>
              <a:ext cx="2721187" cy="265489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5053" y="423661"/>
              <a:ext cx="3336203" cy="2625635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381879" y="1390310"/>
              <a:ext cx="169816" cy="117565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0" name="直线箭头连接符 9"/>
            <p:cNvCxnSpPr/>
            <p:nvPr/>
          </p:nvCxnSpPr>
          <p:spPr>
            <a:xfrm flipV="1">
              <a:off x="1611747" y="449788"/>
              <a:ext cx="1313306" cy="94052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192" y="449787"/>
              <a:ext cx="2542617" cy="2551538"/>
            </a:xfrm>
            <a:prstGeom prst="rect">
              <a:avLst/>
            </a:prstGeom>
          </p:spPr>
        </p:pic>
        <p:cxnSp>
          <p:nvCxnSpPr>
            <p:cNvPr id="21" name="直线箭头连接符 20"/>
            <p:cNvCxnSpPr>
              <a:stCxn id="36" idx="3"/>
            </p:cNvCxnSpPr>
            <p:nvPr/>
          </p:nvCxnSpPr>
          <p:spPr>
            <a:xfrm flipV="1">
              <a:off x="4721621" y="484843"/>
              <a:ext cx="1526571" cy="127340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线箭头连接符 30"/>
            <p:cNvCxnSpPr/>
            <p:nvPr/>
          </p:nvCxnSpPr>
          <p:spPr>
            <a:xfrm>
              <a:off x="1551695" y="1537134"/>
              <a:ext cx="1449557" cy="146419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>
            <a:xfrm>
              <a:off x="4551805" y="1699466"/>
              <a:ext cx="169816" cy="11756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37" name="直线箭头连接符 36"/>
            <p:cNvCxnSpPr/>
            <p:nvPr/>
          </p:nvCxnSpPr>
          <p:spPr>
            <a:xfrm>
              <a:off x="4759101" y="1796080"/>
              <a:ext cx="1489091" cy="120524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1079655" y="115511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ASCA</a:t>
              </a:r>
              <a:endParaRPr kumimoji="1" lang="zh-CN" altLang="en-US" dirty="0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6826475" y="67392"/>
              <a:ext cx="10230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mtClean="0"/>
                <a:t>Chandra</a:t>
              </a:r>
              <a:endParaRPr kumimoji="1" lang="zh-CN" altLang="en-US" dirty="0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3867317" y="77680"/>
              <a:ext cx="16161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mtClean="0"/>
                <a:t>XMM-Newton</a:t>
              </a:r>
              <a:endParaRPr kumimoji="1" lang="zh-CN" altLang="en-US" dirty="0"/>
            </a:p>
          </p:txBody>
        </p:sp>
      </p:grpSp>
      <p:pic>
        <p:nvPicPr>
          <p:cNvPr id="60" name="图片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65" y="788560"/>
            <a:ext cx="2580703" cy="2580703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1"/>
          <a:stretch/>
        </p:blipFill>
        <p:spPr>
          <a:xfrm>
            <a:off x="3138237" y="650674"/>
            <a:ext cx="2857614" cy="2773179"/>
          </a:xfrm>
          <a:prstGeom prst="rect">
            <a:avLst/>
          </a:prstGeom>
        </p:spPr>
      </p:pic>
      <p:sp>
        <p:nvSpPr>
          <p:cNvPr id="62" name="标题 1"/>
          <p:cNvSpPr>
            <a:spLocks noGrp="1"/>
          </p:cNvSpPr>
          <p:nvPr>
            <p:ph type="title"/>
          </p:nvPr>
        </p:nvSpPr>
        <p:spPr>
          <a:xfrm>
            <a:off x="3127538" y="63250"/>
            <a:ext cx="3692362" cy="666840"/>
          </a:xfrm>
        </p:spPr>
        <p:txBody>
          <a:bodyPr>
            <a:normAutofit/>
          </a:bodyPr>
          <a:lstStyle/>
          <a:p>
            <a:r>
              <a:rPr kumimoji="1" lang="en-US" altLang="zh-CN" sz="2800" b="1" dirty="0" smtClean="0"/>
              <a:t>X-ray 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observation</a:t>
            </a:r>
            <a:endParaRPr kumimoji="1" lang="zh-CN" altLang="en-US" sz="28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559766" y="6426533"/>
            <a:ext cx="834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Slane,et</a:t>
            </a:r>
            <a:r>
              <a:rPr kumimoji="1" lang="en-US" altLang="zh-CN" dirty="0" smtClean="0"/>
              <a:t> al 1997,2004; </a:t>
            </a:r>
            <a:r>
              <a:rPr kumimoji="1" lang="en-US" altLang="zh-CN" dirty="0" err="1" smtClean="0"/>
              <a:t>Halpern,et</a:t>
            </a:r>
            <a:r>
              <a:rPr kumimoji="1" lang="en-US" altLang="zh-CN" dirty="0" smtClean="0"/>
              <a:t> al 2004; </a:t>
            </a:r>
            <a:r>
              <a:rPr kumimoji="1" lang="en-US" altLang="zh-CN" dirty="0" err="1" smtClean="0"/>
              <a:t>Blonding</a:t>
            </a:r>
            <a:r>
              <a:rPr kumimoji="1" lang="en-US" altLang="zh-CN" dirty="0" smtClean="0"/>
              <a:t>, et al. 2001; </a:t>
            </a:r>
            <a:r>
              <a:rPr kumimoji="1" lang="en-US" altLang="zh-CN" dirty="0" err="1" smtClean="0"/>
              <a:t>Caraveo</a:t>
            </a:r>
            <a:r>
              <a:rPr kumimoji="1" lang="en-US" altLang="zh-CN" dirty="0" smtClean="0"/>
              <a:t>, et al 2010;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851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9B1195-D05E-44DE-BAEE-5D83D7E02B95}" type="datetime1">
              <a:rPr lang="zh-CN" altLang="en-US" smtClean="0">
                <a:solidFill>
                  <a:srgbClr val="292929"/>
                </a:solidFill>
              </a:rPr>
              <a:t>2021/4/24</a:t>
            </a:fld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5AA24-492A-4F6E-A13C-4F5F48E60E25}" type="slidenum">
              <a:rPr lang="zh-CN" altLang="zh-CN" smtClean="0">
                <a:solidFill>
                  <a:srgbClr val="292929"/>
                </a:solidFill>
              </a:rPr>
              <a:t>6</a:t>
            </a:fld>
            <a:endParaRPr lang="zh-CN" altLang="zh-CN">
              <a:solidFill>
                <a:srgbClr val="292929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6" y="1104391"/>
            <a:ext cx="3726483" cy="35879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97355" y="370495"/>
            <a:ext cx="741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 smtClean="0"/>
              <a:t>Pulsar </a:t>
            </a:r>
            <a:r>
              <a:rPr kumimoji="1" lang="en-US" altLang="zh-CN" sz="3200" b="1" smtClean="0"/>
              <a:t>discovery and Extended sources</a:t>
            </a:r>
            <a:endParaRPr kumimoji="1" lang="zh-CN" altLang="en-US" sz="3200" b="1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1390650" y="5147706"/>
          <a:ext cx="6096000" cy="87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Period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Frequency derivative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Characteristic</a:t>
                      </a:r>
                      <a:r>
                        <a:rPr lang="en-US" altLang="zh-CN" baseline="0" dirty="0" smtClean="0"/>
                        <a:t> age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Spin-down power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315.8 </a:t>
                      </a:r>
                      <a:r>
                        <a:rPr lang="en-US" altLang="zh-CN" dirty="0" err="1" smtClean="0"/>
                        <a:t>ms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-3.524e-12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~1.4e4 year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~4.5e35 erg/s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525976" y="6283028"/>
            <a:ext cx="4963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Fermi-LAT collaboration2008,2012; Li et al.2016</a:t>
            </a:r>
            <a:endParaRPr kumimoji="1" lang="zh-CN" altLang="en-US" dirty="0"/>
          </a:p>
        </p:txBody>
      </p:sp>
      <p:pic>
        <p:nvPicPr>
          <p:cNvPr id="12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097" y="997768"/>
            <a:ext cx="4701705" cy="3888376"/>
          </a:xfrm>
        </p:spPr>
      </p:pic>
    </p:spTree>
    <p:extLst>
      <p:ext uri="{BB962C8B-B14F-4D97-AF65-F5344CB8AC3E}">
        <p14:creationId xmlns:p14="http://schemas.microsoft.com/office/powerpoint/2010/main" val="14002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33303" y="476932"/>
            <a:ext cx="5553347" cy="666840"/>
          </a:xfrm>
        </p:spPr>
        <p:txBody>
          <a:bodyPr/>
          <a:lstStyle/>
          <a:p>
            <a:r>
              <a:rPr kumimoji="1" lang="en-US" altLang="zh-CN" b="1" dirty="0" smtClean="0"/>
              <a:t>   </a:t>
            </a:r>
            <a:r>
              <a:rPr kumimoji="1" lang="en-US" altLang="zh-CN" b="1" dirty="0" err="1" smtClean="0"/>
              <a:t>TeV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Extended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emission</a:t>
            </a:r>
            <a:r>
              <a:rPr kumimoji="1" lang="zh-CN" altLang="en-US" b="1" dirty="0" smtClean="0"/>
              <a:t> </a:t>
            </a:r>
            <a:endParaRPr kumimoji="1" lang="zh-CN" altLang="en-US" b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9B1195-D05E-44DE-BAEE-5D83D7E02B95}" type="datetime1">
              <a:rPr lang="zh-CN" altLang="en-US" smtClean="0">
                <a:solidFill>
                  <a:srgbClr val="292929"/>
                </a:solidFill>
              </a:rPr>
              <a:t>2021/4/24</a:t>
            </a:fld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5AA24-492A-4F6E-A13C-4F5F48E60E25}" type="slidenum">
              <a:rPr lang="zh-CN" altLang="zh-CN" smtClean="0">
                <a:solidFill>
                  <a:srgbClr val="292929"/>
                </a:solidFill>
              </a:rPr>
              <a:t>7</a:t>
            </a:fld>
            <a:endParaRPr lang="zh-CN" altLang="zh-CN">
              <a:solidFill>
                <a:srgbClr val="292929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1127006"/>
            <a:ext cx="5403530" cy="461412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604921" y="5820650"/>
            <a:ext cx="224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VERITAS counts map</a:t>
            </a:r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3185735" y="6251184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VERITAS Collaboration 2013;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893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8988" y="596238"/>
            <a:ext cx="7886700" cy="1325563"/>
          </a:xfrm>
        </p:spPr>
        <p:txBody>
          <a:bodyPr>
            <a:normAutofit/>
          </a:bodyPr>
          <a:lstStyle/>
          <a:p>
            <a:r>
              <a:rPr kumimoji="1" lang="en-US" altLang="zh-CN" sz="3600" b="1" dirty="0" smtClean="0"/>
              <a:t>OUTLINE</a:t>
            </a:r>
            <a:endParaRPr kumimoji="1"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9906" y="1684422"/>
            <a:ext cx="8254093" cy="3200400"/>
          </a:xfrm>
        </p:spPr>
        <p:txBody>
          <a:bodyPr>
            <a:normAutofit lnSpcReduction="10000"/>
          </a:bodyPr>
          <a:lstStyle/>
          <a:p>
            <a:r>
              <a:rPr kumimoji="1" lang="en-US" altLang="zh-CN" sz="3200" dirty="0" smtClean="0">
                <a:solidFill>
                  <a:schemeClr val="bg1">
                    <a:lumMod val="85000"/>
                  </a:schemeClr>
                </a:solidFill>
              </a:rPr>
              <a:t>1. </a:t>
            </a:r>
            <a:r>
              <a:rPr kumimoji="1" lang="en-US" altLang="zh-CN" sz="3200" dirty="0">
                <a:solidFill>
                  <a:schemeClr val="bg1">
                    <a:lumMod val="85000"/>
                  </a:schemeClr>
                </a:solidFill>
              </a:rPr>
              <a:t>Observation </a:t>
            </a:r>
            <a:r>
              <a:rPr kumimoji="1" lang="en-US" altLang="zh-CN" sz="3200" dirty="0" smtClean="0">
                <a:solidFill>
                  <a:schemeClr val="bg1">
                    <a:lumMod val="85000"/>
                  </a:schemeClr>
                </a:solidFill>
              </a:rPr>
              <a:t>and Model for  </a:t>
            </a:r>
            <a:r>
              <a:rPr kumimoji="1" lang="en-US" altLang="zh-CN" sz="3200" dirty="0">
                <a:solidFill>
                  <a:schemeClr val="bg1">
                    <a:lumMod val="85000"/>
                  </a:schemeClr>
                </a:solidFill>
              </a:rPr>
              <a:t>CTA 1 </a:t>
            </a:r>
            <a:r>
              <a:rPr kumimoji="1" lang="en-US" altLang="zh-CN" sz="3200" dirty="0" smtClean="0">
                <a:solidFill>
                  <a:schemeClr val="bg1">
                    <a:lumMod val="85000"/>
                  </a:schemeClr>
                </a:solidFill>
              </a:rPr>
              <a:t>Region from Radio to </a:t>
            </a:r>
            <a:r>
              <a:rPr kumimoji="1" lang="en-US" altLang="zh-CN" sz="3200" dirty="0" err="1" smtClean="0">
                <a:solidFill>
                  <a:schemeClr val="bg1">
                    <a:lumMod val="85000"/>
                  </a:schemeClr>
                </a:solidFill>
              </a:rPr>
              <a:t>TeV</a:t>
            </a:r>
            <a:r>
              <a:rPr kumimoji="1" lang="en-US" altLang="zh-CN" sz="3200" dirty="0" smtClean="0">
                <a:solidFill>
                  <a:schemeClr val="bg1">
                    <a:lumMod val="85000"/>
                  </a:schemeClr>
                </a:solidFill>
              </a:rPr>
              <a:t>. </a:t>
            </a:r>
          </a:p>
          <a:p>
            <a:r>
              <a:rPr kumimoji="1" lang="en-US" altLang="zh-CN" sz="3600" b="1" dirty="0"/>
              <a:t>2. </a:t>
            </a:r>
            <a:r>
              <a:rPr kumimoji="1" lang="en-US" altLang="zh-CN" sz="3600" b="1" dirty="0" smtClean="0"/>
              <a:t>Observation from LHAASO-KM2A and Fermi-LAT </a:t>
            </a:r>
          </a:p>
          <a:p>
            <a:r>
              <a:rPr kumimoji="1" lang="en-US" altLang="zh-CN" sz="3600" dirty="0" smtClean="0">
                <a:solidFill>
                  <a:schemeClr val="bg1">
                    <a:lumMod val="85000"/>
                  </a:schemeClr>
                </a:solidFill>
              </a:rPr>
              <a:t>3. Theory Model.</a:t>
            </a:r>
          </a:p>
          <a:p>
            <a:r>
              <a:rPr kumimoji="1" lang="en-US" altLang="zh-CN" sz="3600" dirty="0" smtClean="0">
                <a:solidFill>
                  <a:schemeClr val="bg1">
                    <a:lumMod val="85000"/>
                  </a:schemeClr>
                </a:solidFill>
              </a:rPr>
              <a:t>4. Uncertainty for Measure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9B1195-D05E-44DE-BAEE-5D83D7E02B95}" type="datetime1">
              <a:rPr lang="zh-CN" altLang="en-US" smtClean="0">
                <a:solidFill>
                  <a:srgbClr val="292929"/>
                </a:solidFill>
              </a:rPr>
              <a:t>2021/4/24</a:t>
            </a:fld>
            <a:endParaRPr lang="zh-CN" altLang="zh-CN">
              <a:solidFill>
                <a:srgbClr val="292929"/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5AA24-492A-4F6E-A13C-4F5F48E60E25}" type="slidenum">
              <a:rPr lang="zh-CN" altLang="zh-CN" smtClean="0">
                <a:solidFill>
                  <a:srgbClr val="292929"/>
                </a:solidFill>
              </a:rPr>
              <a:t>8</a:t>
            </a:fld>
            <a:endParaRPr lang="zh-CN" altLang="zh-CN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7446" y="144525"/>
            <a:ext cx="6858000" cy="871266"/>
          </a:xfrm>
        </p:spPr>
        <p:txBody>
          <a:bodyPr/>
          <a:lstStyle/>
          <a:p>
            <a:r>
              <a:rPr lang="en-US" altLang="zh-CN" dirty="0" smtClean="0"/>
              <a:t>    Results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11" y="1119066"/>
            <a:ext cx="4036037" cy="38448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446" y="1119065"/>
            <a:ext cx="5120310" cy="3675003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6050336" y="2824896"/>
            <a:ext cx="1526121" cy="1472784"/>
          </a:xfrm>
          <a:prstGeom prst="ellipse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2872571" y="5170435"/>
            <a:ext cx="373403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90204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Ra=1.65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zh-CN" dirty="0" smtClean="0"/>
              <a:t>0.46   </a:t>
            </a:r>
          </a:p>
          <a:p>
            <a:r>
              <a:rPr lang="en-US" altLang="zh-CN" dirty="0" smtClean="0"/>
              <a:t>Dec=72.95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zh-CN" dirty="0" smtClean="0"/>
              <a:t>0.10</a:t>
            </a:r>
          </a:p>
          <a:p>
            <a:r>
              <a:rPr lang="en-US" altLang="zh-CN" dirty="0" smtClean="0"/>
              <a:t>Tentatively </a:t>
            </a:r>
            <a:r>
              <a:rPr lang="zh-CN" altLang="en-US" dirty="0" smtClean="0"/>
              <a:t>扩展 </a:t>
            </a:r>
            <a:r>
              <a:rPr lang="en-US" altLang="zh-CN" dirty="0" smtClean="0"/>
              <a:t>sigma=0.29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zh-CN" dirty="0" smtClean="0"/>
              <a:t>0.11 </a:t>
            </a:r>
            <a:r>
              <a:rPr lang="en-US" altLang="zh-CN" dirty="0" err="1" smtClean="0"/>
              <a:t>deg</a:t>
            </a:r>
            <a:r>
              <a:rPr lang="en-US" altLang="zh-CN" dirty="0" smtClean="0"/>
              <a:t>(~2.6 sigma)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398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10084</TotalTime>
  <Words>437</Words>
  <Application>Microsoft Macintosh PowerPoint</Application>
  <PresentationFormat>全屏显示(4:3)</PresentationFormat>
  <Paragraphs>121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Cambria Math</vt:lpstr>
      <vt:lpstr>DengXian</vt:lpstr>
      <vt:lpstr>DengXian Light</vt:lpstr>
      <vt:lpstr>Times New Roman</vt:lpstr>
      <vt:lpstr>华文黑体</vt:lpstr>
      <vt:lpstr>隶书</vt:lpstr>
      <vt:lpstr>Arial</vt:lpstr>
      <vt:lpstr>Office 主题</vt:lpstr>
      <vt:lpstr>            Origin of &gt;10 TeV gamma-ray emission  for CTA                    ----Xi,shao-qiang   </vt:lpstr>
      <vt:lpstr>OUTLINE</vt:lpstr>
      <vt:lpstr>OUTLINE</vt:lpstr>
      <vt:lpstr>PowerPoint 演示文稿</vt:lpstr>
      <vt:lpstr>X-ray  observation</vt:lpstr>
      <vt:lpstr>PowerPoint 演示文稿</vt:lpstr>
      <vt:lpstr>   TeV Extended emission </vt:lpstr>
      <vt:lpstr>OUTLINE</vt:lpstr>
      <vt:lpstr>    Results</vt:lpstr>
      <vt:lpstr>GeV Extended emission</vt:lpstr>
      <vt:lpstr>    Subtracting the SNR emission</vt:lpstr>
      <vt:lpstr>Summary Observation</vt:lpstr>
      <vt:lpstr>SED</vt:lpstr>
      <vt:lpstr>OUTLINE</vt:lpstr>
      <vt:lpstr>PowerPoint 演示文稿</vt:lpstr>
      <vt:lpstr>Comparing to pre-work </vt:lpstr>
      <vt:lpstr>PowerPoint 演示文稿</vt:lpstr>
      <vt:lpstr>PowerPoint 演示文稿</vt:lpstr>
      <vt:lpstr>Crab SED</vt:lpstr>
      <vt:lpstr>PowerPoint 演示文稿</vt:lpstr>
      <vt:lpstr>PowerPoint 演示文稿</vt:lpstr>
      <vt:lpstr>CO(1-0) line brightness Temperature</vt:lpstr>
      <vt:lpstr>Summary</vt:lpstr>
      <vt:lpstr>PowerPoint 演示文稿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TeV河外伽马射线背景 对高能中微子源演化的限制</dc:title>
  <dc:creator>常潇川</dc:creator>
  <cp:lastModifiedBy>Microsoft Office 用户</cp:lastModifiedBy>
  <cp:revision>772</cp:revision>
  <cp:lastPrinted>2020-11-02T08:03:38Z</cp:lastPrinted>
  <dcterms:created xsi:type="dcterms:W3CDTF">2020-11-02T08:03:38Z</dcterms:created>
  <dcterms:modified xsi:type="dcterms:W3CDTF">2021-04-24T06:45:15Z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2052-2.1.2.3417</vt:lpwstr>
  </property>
</Properties>
</file>