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9" r:id="rId4"/>
    <p:sldId id="260" r:id="rId5"/>
    <p:sldId id="261" r:id="rId6"/>
    <p:sldId id="262" r:id="rId7"/>
    <p:sldId id="266" r:id="rId8"/>
    <p:sldId id="267" r:id="rId9"/>
    <p:sldId id="258" r:id="rId10"/>
    <p:sldId id="269" r:id="rId11"/>
    <p:sldId id="265" r:id="rId12"/>
    <p:sldId id="271" r:id="rId13"/>
    <p:sldId id="273" r:id="rId14"/>
    <p:sldId id="274" r:id="rId15"/>
    <p:sldId id="281" r:id="rId16"/>
    <p:sldId id="280" r:id="rId17"/>
    <p:sldId id="276" r:id="rId18"/>
    <p:sldId id="277" r:id="rId19"/>
    <p:sldId id="279" r:id="rId20"/>
    <p:sldId id="275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2499-894B-49A5-9C06-F6056170440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4254-3A1C-496F-869F-580748917C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94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2499-894B-49A5-9C06-F6056170440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4254-3A1C-496F-869F-580748917C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8537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2499-894B-49A5-9C06-F6056170440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4254-3A1C-496F-869F-580748917C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404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2499-894B-49A5-9C06-F6056170440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4254-3A1C-496F-869F-580748917C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3377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2499-894B-49A5-9C06-F6056170440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4254-3A1C-496F-869F-580748917C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543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2499-894B-49A5-9C06-F6056170440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4254-3A1C-496F-869F-580748917C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402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2499-894B-49A5-9C06-F6056170440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4254-3A1C-496F-869F-580748917C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1795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2499-894B-49A5-9C06-F6056170440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4254-3A1C-496F-869F-580748917C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118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2499-894B-49A5-9C06-F6056170440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4254-3A1C-496F-869F-580748917C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3973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2499-894B-49A5-9C06-F6056170440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4254-3A1C-496F-869F-580748917C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657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2499-894B-49A5-9C06-F6056170440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4254-3A1C-496F-869F-580748917C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5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82499-894B-49A5-9C06-F6056170440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C4254-3A1C-496F-869F-580748917C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50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86641" y="1564903"/>
            <a:ext cx="11044052" cy="1301153"/>
          </a:xfrm>
        </p:spPr>
        <p:txBody>
          <a:bodyPr>
            <a:normAutofit fontScale="90000"/>
          </a:bodyPr>
          <a:lstStyle/>
          <a:p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Status of data and MC comparison in WCDA-1</a:t>
            </a:r>
            <a:endParaRPr lang="zh-CN" altLang="en-US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2925" y="3628780"/>
            <a:ext cx="11899075" cy="1655762"/>
          </a:xfrm>
        </p:spPr>
        <p:txBody>
          <a:bodyPr/>
          <a:lstStyle/>
          <a:p>
            <a:r>
              <a:rPr lang="en-US" altLang="zh-CN" dirty="0">
                <a:latin typeface="Comic Sans MS" panose="030F0702030302020204" pitchFamily="66" charset="0"/>
              </a:rPr>
              <a:t>Wu </a:t>
            </a:r>
            <a:r>
              <a:rPr lang="en-US" altLang="zh-CN" dirty="0" err="1">
                <a:latin typeface="Comic Sans MS" panose="030F0702030302020204" pitchFamily="66" charset="0"/>
              </a:rPr>
              <a:t>hanrong</a:t>
            </a:r>
            <a:r>
              <a:rPr lang="en-US" altLang="zh-CN" dirty="0">
                <a:latin typeface="Comic Sans MS" panose="030F0702030302020204" pitchFamily="66" charset="0"/>
              </a:rPr>
              <a:t>, Lin </a:t>
            </a:r>
            <a:r>
              <a:rPr lang="en-US" altLang="zh-CN" dirty="0" err="1">
                <a:latin typeface="Comic Sans MS" panose="030F0702030302020204" pitchFamily="66" charset="0"/>
              </a:rPr>
              <a:t>Sujie</a:t>
            </a:r>
            <a:r>
              <a:rPr lang="en-US" altLang="zh-CN" dirty="0">
                <a:latin typeface="Comic Sans MS" panose="030F0702030302020204" pitchFamily="66" charset="0"/>
              </a:rPr>
              <a:t>, </a:t>
            </a:r>
            <a:r>
              <a:rPr lang="en-US" altLang="zh-CN" dirty="0" err="1">
                <a:latin typeface="Comic Sans MS" panose="030F0702030302020204" pitchFamily="66" charset="0"/>
              </a:rPr>
              <a:t>LiuWei</a:t>
            </a:r>
            <a:r>
              <a:rPr lang="en-US" altLang="zh-CN" dirty="0">
                <a:latin typeface="Comic Sans MS" panose="030F0702030302020204" pitchFamily="66" charset="0"/>
              </a:rPr>
              <a:t>, </a:t>
            </a:r>
            <a:r>
              <a:rPr lang="en-US" altLang="zh-CN" dirty="0" err="1">
                <a:latin typeface="Comic Sans MS" panose="030F0702030302020204" pitchFamily="66" charset="0"/>
              </a:rPr>
              <a:t>Guo</a:t>
            </a:r>
            <a:r>
              <a:rPr lang="en-US" altLang="zh-CN" dirty="0">
                <a:latin typeface="Comic Sans MS" panose="030F0702030302020204" pitchFamily="66" charset="0"/>
              </a:rPr>
              <a:t> </a:t>
            </a:r>
            <a:r>
              <a:rPr lang="en-US" altLang="zh-CN" dirty="0" err="1">
                <a:latin typeface="Comic Sans MS" panose="030F0702030302020204" pitchFamily="66" charset="0"/>
              </a:rPr>
              <a:t>yiqing</a:t>
            </a:r>
            <a:r>
              <a:rPr lang="en-US" altLang="zh-CN" dirty="0">
                <a:latin typeface="Comic Sans MS" panose="030F0702030302020204" pitchFamily="66" charset="0"/>
              </a:rPr>
              <a:t>, Hu </a:t>
            </a:r>
            <a:r>
              <a:rPr lang="en-US" altLang="zh-CN" dirty="0" err="1">
                <a:latin typeface="Comic Sans MS" panose="030F0702030302020204" pitchFamily="66" charset="0"/>
              </a:rPr>
              <a:t>hongbo</a:t>
            </a:r>
            <a:endParaRPr lang="en-US" altLang="zh-CN" dirty="0">
              <a:latin typeface="Comic Sans MS" panose="030F0702030302020204" pitchFamily="66" charset="0"/>
            </a:endParaRPr>
          </a:p>
          <a:p>
            <a:r>
              <a:rPr lang="en-US" altLang="zh-CN" dirty="0">
                <a:latin typeface="Comic Sans MS" panose="030F0702030302020204" pitchFamily="66" charset="0"/>
              </a:rPr>
              <a:t>2021-04-25  </a:t>
            </a:r>
            <a:r>
              <a:rPr lang="en-US" altLang="zh-CN" dirty="0" err="1">
                <a:latin typeface="Comic Sans MS" panose="030F0702030302020204" pitchFamily="66" charset="0"/>
              </a:rPr>
              <a:t>Guang</a:t>
            </a:r>
            <a:r>
              <a:rPr lang="en-US" altLang="zh-CN" dirty="0">
                <a:latin typeface="Comic Sans MS" panose="030F0702030302020204" pitchFamily="66" charset="0"/>
              </a:rPr>
              <a:t> Zhou</a:t>
            </a:r>
            <a:endParaRPr lang="zh-CN" alt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58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56904" y="244275"/>
            <a:ext cx="100434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Comic Sans MS" panose="030F0702030302020204" pitchFamily="66" charset="0"/>
              </a:rPr>
              <a:t>               Events  comparison</a:t>
            </a:r>
          </a:p>
          <a:p>
            <a:r>
              <a:rPr lang="en-US" altLang="zh-CN" sz="3200" dirty="0">
                <a:latin typeface="Comic Sans MS" panose="030F0702030302020204" pitchFamily="66" charset="0"/>
              </a:rPr>
              <a:t>---direction and position from data and simulation</a:t>
            </a:r>
            <a:endParaRPr lang="zh-CN" altLang="en-US" sz="3200" dirty="0">
              <a:latin typeface="Comic Sans MS" panose="030F0702030302020204" pitchFamily="66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8935" y="1888177"/>
            <a:ext cx="4331395" cy="343196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1341" y="2042557"/>
            <a:ext cx="4020065" cy="3372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55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1708811"/>
            <a:ext cx="12153900" cy="41529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00506" y="310574"/>
            <a:ext cx="1102908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                                     </a:t>
            </a:r>
            <a:r>
              <a:rPr lang="en-US" altLang="zh-CN" sz="4000" dirty="0"/>
              <a:t>Events comparison</a:t>
            </a:r>
          </a:p>
          <a:p>
            <a:r>
              <a:rPr lang="en-US" altLang="zh-CN" sz="2800" dirty="0">
                <a:latin typeface="Comic Sans MS" panose="030F0702030302020204" pitchFamily="66" charset="0"/>
              </a:rPr>
              <a:t>----Compactness of BKG and Gamma from data and simulation</a:t>
            </a:r>
            <a:endParaRPr lang="zh-CN" alt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303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801" y="2045771"/>
            <a:ext cx="6396223" cy="40386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897269" y="510639"/>
            <a:ext cx="7851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Comic Sans MS" panose="030F0702030302020204" pitchFamily="66" charset="0"/>
              </a:rPr>
              <a:t>Energy spectrum from crab using WCDA-1 data</a:t>
            </a:r>
            <a:endParaRPr lang="zh-CN" altLang="en-US" sz="4000" dirty="0">
              <a:latin typeface="Comic Sans MS" panose="030F0702030302020204" pitchFamily="66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B2ACF496-7683-406D-B608-078B2ED240E6}"/>
              </a:ext>
            </a:extLst>
          </p:cNvPr>
          <p:cNvSpPr txBox="1"/>
          <p:nvPr/>
        </p:nvSpPr>
        <p:spPr>
          <a:xfrm>
            <a:off x="4181475" y="2486025"/>
            <a:ext cx="2543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From WCDA-CPC paper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67444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515" y="1543706"/>
            <a:ext cx="5142014" cy="51339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0" y="1665082"/>
            <a:ext cx="5332019" cy="501967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306284" y="212749"/>
            <a:ext cx="9126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              </a:t>
            </a:r>
            <a:r>
              <a:rPr lang="en-US" altLang="zh-CN" sz="4000" dirty="0">
                <a:latin typeface="Comic Sans MS" panose="030F0702030302020204" pitchFamily="66" charset="0"/>
              </a:rPr>
              <a:t>Events  comparison</a:t>
            </a:r>
          </a:p>
          <a:p>
            <a:r>
              <a:rPr lang="en-US" altLang="zh-CN" dirty="0"/>
              <a:t>           -----</a:t>
            </a:r>
            <a:r>
              <a:rPr lang="en-US" altLang="zh-CN" sz="3200" dirty="0" err="1">
                <a:latin typeface="Comic Sans MS" panose="030F0702030302020204" pitchFamily="66" charset="0"/>
              </a:rPr>
              <a:t>Nhit</a:t>
            </a:r>
            <a:r>
              <a:rPr lang="en-US" altLang="zh-CN" sz="3200" dirty="0">
                <a:latin typeface="Comic Sans MS" panose="030F0702030302020204" pitchFamily="66" charset="0"/>
              </a:rPr>
              <a:t> and compactness (</a:t>
            </a:r>
            <a:r>
              <a:rPr lang="en-US" altLang="zh-CN" sz="3200" dirty="0" err="1">
                <a:latin typeface="Comic Sans MS" panose="030F0702030302020204" pitchFamily="66" charset="0"/>
              </a:rPr>
              <a:t>uni</a:t>
            </a:r>
            <a:r>
              <a:rPr lang="en-US" altLang="zh-CN" sz="3200" dirty="0">
                <a:latin typeface="Comic Sans MS" panose="030F0702030302020204" pitchFamily="66" charset="0"/>
              </a:rPr>
              <a:t>-trigger)</a:t>
            </a:r>
            <a:endParaRPr lang="zh-CN" alt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579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665" y="1529442"/>
            <a:ext cx="5529064" cy="472885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01" y="1529442"/>
            <a:ext cx="5162797" cy="4728853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306284" y="212749"/>
            <a:ext cx="9126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              </a:t>
            </a:r>
            <a:r>
              <a:rPr lang="en-US" altLang="zh-CN" sz="4000" dirty="0">
                <a:latin typeface="Comic Sans MS" panose="030F0702030302020204" pitchFamily="66" charset="0"/>
              </a:rPr>
              <a:t>Events  comparison</a:t>
            </a:r>
          </a:p>
          <a:p>
            <a:r>
              <a:rPr lang="en-US" altLang="zh-CN" dirty="0"/>
              <a:t>           -----</a:t>
            </a:r>
            <a:r>
              <a:rPr lang="en-US" altLang="zh-CN" sz="3200" dirty="0">
                <a:latin typeface="Comic Sans MS" panose="030F0702030302020204" pitchFamily="66" charset="0"/>
              </a:rPr>
              <a:t>  </a:t>
            </a:r>
            <a:r>
              <a:rPr lang="en-US" altLang="zh-CN" sz="3200" dirty="0" err="1">
                <a:latin typeface="Comic Sans MS" panose="030F0702030302020204" pitchFamily="66" charset="0"/>
              </a:rPr>
              <a:t>zen</a:t>
            </a:r>
            <a:r>
              <a:rPr lang="en-US" altLang="zh-CN" sz="3200" dirty="0">
                <a:latin typeface="Comic Sans MS" panose="030F0702030302020204" pitchFamily="66" charset="0"/>
              </a:rPr>
              <a:t> and position(</a:t>
            </a:r>
            <a:r>
              <a:rPr lang="en-US" altLang="zh-CN" sz="3200" dirty="0" err="1">
                <a:latin typeface="Comic Sans MS" panose="030F0702030302020204" pitchFamily="66" charset="0"/>
              </a:rPr>
              <a:t>uni</a:t>
            </a:r>
            <a:r>
              <a:rPr lang="en-US" altLang="zh-CN" sz="3200" dirty="0">
                <a:latin typeface="Comic Sans MS" panose="030F0702030302020204" pitchFamily="66" charset="0"/>
              </a:rPr>
              <a:t>-trigger)</a:t>
            </a:r>
            <a:endParaRPr lang="zh-CN" alt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28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43">
            <a:extLst>
              <a:ext uri="{FF2B5EF4-FFF2-40B4-BE49-F238E27FC236}">
                <a16:creationId xmlns:a16="http://schemas.microsoft.com/office/drawing/2014/main" id="{9BB52141-6029-4C61-B6B9-E49CC5D1B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760" y="1811020"/>
            <a:ext cx="8016240" cy="504698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CEC6568-9A2F-44F1-B819-A8BC801B52D5}"/>
              </a:ext>
            </a:extLst>
          </p:cNvPr>
          <p:cNvSpPr txBox="1"/>
          <p:nvPr/>
        </p:nvSpPr>
        <p:spPr>
          <a:xfrm>
            <a:off x="1910659" y="339189"/>
            <a:ext cx="83706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Comic Sans MS" panose="030F0702030302020204" pitchFamily="66" charset="0"/>
              </a:rPr>
              <a:t>Energy spectrum from crab</a:t>
            </a:r>
          </a:p>
          <a:p>
            <a:r>
              <a:rPr lang="en-US" altLang="zh-CN" sz="4000" dirty="0">
                <a:latin typeface="Comic Sans MS" panose="030F0702030302020204" pitchFamily="66" charset="0"/>
              </a:rPr>
              <a:t>    (from </a:t>
            </a:r>
            <a:r>
              <a:rPr lang="en-US" altLang="zh-CN" sz="4000" dirty="0" err="1">
                <a:latin typeface="Comic Sans MS" panose="030F0702030302020204" pitchFamily="66" charset="0"/>
              </a:rPr>
              <a:t>Su-jie</a:t>
            </a:r>
            <a:r>
              <a:rPr lang="en-US" altLang="zh-CN" sz="4000" dirty="0">
                <a:latin typeface="Comic Sans MS" panose="030F0702030302020204" pitchFamily="66" charset="0"/>
              </a:rPr>
              <a:t> Lin’s PPT)</a:t>
            </a:r>
            <a:endParaRPr lang="zh-CN" alt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512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0E01523-D8A4-4055-9C11-757440684482}"/>
              </a:ext>
            </a:extLst>
          </p:cNvPr>
          <p:cNvSpPr txBox="1"/>
          <p:nvPr/>
        </p:nvSpPr>
        <p:spPr>
          <a:xfrm>
            <a:off x="3048000" y="628650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Comic Sans MS" panose="030F0702030302020204" pitchFamily="66" charset="0"/>
              </a:rPr>
              <a:t>Full Simulation</a:t>
            </a:r>
            <a:endParaRPr lang="zh-CN" altLang="en-US" sz="4000" dirty="0">
              <a:latin typeface="Comic Sans MS" panose="030F0702030302020204" pitchFamily="66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C1CCAAD-4592-44CD-9BEA-707CCCE3E281}"/>
              </a:ext>
            </a:extLst>
          </p:cNvPr>
          <p:cNvSpPr txBox="1"/>
          <p:nvPr/>
        </p:nvSpPr>
        <p:spPr>
          <a:xfrm>
            <a:off x="1533525" y="2066925"/>
            <a:ext cx="94678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sz="3200" dirty="0">
                <a:latin typeface="Comic Sans MS" panose="030F0702030302020204" pitchFamily="66" charset="0"/>
              </a:rPr>
              <a:t>g4wcda MC code is ready(4PMTs is merged)</a:t>
            </a:r>
          </a:p>
          <a:p>
            <a:pPr marL="342900" indent="-342900">
              <a:buAutoNum type="arabicPeriod"/>
            </a:pPr>
            <a:r>
              <a:rPr lang="en-US" altLang="zh-CN" sz="3200" dirty="0">
                <a:latin typeface="Comic Sans MS" panose="030F0702030302020204" pitchFamily="66" charset="0"/>
              </a:rPr>
              <a:t> Mass production is in progress</a:t>
            </a:r>
            <a:endParaRPr lang="zh-CN" alt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250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86992" y="486888"/>
            <a:ext cx="48213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Comic Sans MS" panose="030F0702030302020204" pitchFamily="66" charset="0"/>
              </a:rPr>
              <a:t>conclusions</a:t>
            </a:r>
            <a:endParaRPr lang="zh-CN" altLang="en-US" sz="4000" dirty="0">
              <a:latin typeface="Comic Sans MS" panose="030F0702030302020204" pitchFamily="66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0638" y="1460665"/>
            <a:ext cx="1116280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3200" dirty="0">
                <a:latin typeface="Comic Sans MS" panose="030F0702030302020204" pitchFamily="66" charset="0"/>
                <a:ea typeface="华文新魏" panose="02010800040101010101" pitchFamily="2" charset="-122"/>
              </a:rPr>
              <a:t>The consistency of data and MC are checked from hits and events level, scaled event rate is well consistent</a:t>
            </a:r>
          </a:p>
          <a:p>
            <a:pPr marL="342900" indent="-342900">
              <a:buAutoNum type="arabicPeriod"/>
            </a:pPr>
            <a:endParaRPr lang="en-US" altLang="zh-CN" dirty="0">
              <a:latin typeface="Comic Sans MS" panose="030F0702030302020204" pitchFamily="66" charset="0"/>
              <a:ea typeface="华文新魏" panose="02010800040101010101" pitchFamily="2" charset="-122"/>
            </a:endParaRPr>
          </a:p>
          <a:p>
            <a:pPr marL="514350" indent="-514350">
              <a:buAutoNum type="arabicPeriod"/>
            </a:pPr>
            <a:r>
              <a:rPr lang="en-US" altLang="zh-CN" sz="3200" dirty="0">
                <a:latin typeface="Comic Sans MS" panose="030F0702030302020204" pitchFamily="66" charset="0"/>
                <a:ea typeface="华文新魏" panose="02010800040101010101" pitchFamily="2" charset="-122"/>
              </a:rPr>
              <a:t> energy spectrum from Crab using WCDA-1 data consistent with other experiment</a:t>
            </a:r>
          </a:p>
          <a:p>
            <a:pPr marL="514350" indent="-514350">
              <a:buAutoNum type="arabicPeriod"/>
            </a:pPr>
            <a:endParaRPr lang="en-US" altLang="zh-CN" sz="3200" dirty="0">
              <a:latin typeface="Comic Sans MS" panose="030F0702030302020204" pitchFamily="66" charset="0"/>
              <a:ea typeface="华文新魏" panose="02010800040101010101" pitchFamily="2" charset="-122"/>
            </a:endParaRPr>
          </a:p>
          <a:p>
            <a:pPr marL="514350" indent="-514350">
              <a:buAutoNum type="arabicPeriod"/>
            </a:pPr>
            <a:r>
              <a:rPr lang="en-US" altLang="zh-CN" sz="3200" dirty="0">
                <a:latin typeface="Comic Sans MS" panose="030F0702030302020204" pitchFamily="66" charset="0"/>
                <a:ea typeface="华文新魏" panose="02010800040101010101" pitchFamily="2" charset="-122"/>
              </a:rPr>
              <a:t> To do Full Simulation</a:t>
            </a:r>
            <a:endParaRPr lang="zh-CN" altLang="en-US" sz="3200" dirty="0">
              <a:latin typeface="Comic Sans MS" panose="030F0702030302020204" pitchFamily="66" charset="0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9484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5018" y="356258"/>
            <a:ext cx="73389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Cut:  </a:t>
            </a:r>
            <a:r>
              <a:rPr lang="en-US" altLang="zh-CN" dirty="0" err="1"/>
              <a:t>zenc</a:t>
            </a:r>
            <a:r>
              <a:rPr lang="en-US" altLang="zh-CN" dirty="0"/>
              <a:t>&lt;45 &amp;&amp; </a:t>
            </a:r>
            <a:r>
              <a:rPr lang="zh-CN" altLang="en-US" dirty="0"/>
              <a:t>阵列中心</a:t>
            </a:r>
            <a:r>
              <a:rPr lang="en-US" altLang="zh-CN" dirty="0"/>
              <a:t>&lt;30m  &amp;&amp;  nhit30 [500,800]</a:t>
            </a:r>
          </a:p>
          <a:p>
            <a:r>
              <a:rPr lang="en-US" altLang="zh-CN" dirty="0" err="1"/>
              <a:t>Rate_data</a:t>
            </a:r>
            <a:r>
              <a:rPr lang="en-US" altLang="zh-CN" dirty="0"/>
              <a:t> = 7.4</a:t>
            </a:r>
          </a:p>
          <a:p>
            <a:r>
              <a:rPr lang="en-US" altLang="zh-CN" dirty="0" err="1"/>
              <a:t>Rate_mc</a:t>
            </a:r>
            <a:r>
              <a:rPr lang="en-US" altLang="zh-CN" dirty="0"/>
              <a:t> = 4.5 (</a:t>
            </a:r>
            <a:r>
              <a:rPr lang="en-US" altLang="zh-CN" dirty="0" err="1"/>
              <a:t>Gaisser</a:t>
            </a:r>
            <a:r>
              <a:rPr lang="en-US" altLang="zh-CN" dirty="0"/>
              <a:t>)</a:t>
            </a:r>
          </a:p>
          <a:p>
            <a:r>
              <a:rPr lang="en-US" altLang="zh-CN" dirty="0" err="1"/>
              <a:t>Rate_mc</a:t>
            </a:r>
            <a:r>
              <a:rPr lang="en-US" altLang="zh-CN" dirty="0"/>
              <a:t> = 3.8 (</a:t>
            </a:r>
            <a:r>
              <a:rPr lang="en-US" altLang="zh-CN" dirty="0" err="1"/>
              <a:t>Horandel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Data/MC(</a:t>
            </a:r>
            <a:r>
              <a:rPr lang="en-US" altLang="zh-CN" dirty="0" err="1"/>
              <a:t>Gaisser</a:t>
            </a:r>
            <a:r>
              <a:rPr lang="en-US" altLang="zh-CN" dirty="0"/>
              <a:t>) = 7.4/4.5 = 1.64</a:t>
            </a:r>
          </a:p>
          <a:p>
            <a:r>
              <a:rPr lang="en-US" altLang="zh-CN" dirty="0"/>
              <a:t>Data/MC(</a:t>
            </a:r>
            <a:r>
              <a:rPr lang="en-US" altLang="zh-CN" dirty="0" err="1"/>
              <a:t>Horandel</a:t>
            </a:r>
            <a:r>
              <a:rPr lang="en-US" altLang="zh-CN" dirty="0"/>
              <a:t>) = 7.4/3.8 = 1.95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6574353" y="2146902"/>
            <a:ext cx="33250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画图</a:t>
            </a:r>
            <a:r>
              <a:rPr lang="en-US" altLang="zh-CN" dirty="0"/>
              <a:t>cut:</a:t>
            </a:r>
          </a:p>
          <a:p>
            <a:r>
              <a:rPr lang="en-US" altLang="zh-CN" dirty="0" err="1"/>
              <a:t>Zenc</a:t>
            </a:r>
            <a:r>
              <a:rPr lang="en-US" altLang="zh-CN" dirty="0"/>
              <a:t> &lt; 45 &amp;&amp; </a:t>
            </a:r>
            <a:r>
              <a:rPr lang="zh-CN" altLang="en-US" dirty="0"/>
              <a:t>阵列中心</a:t>
            </a:r>
            <a:r>
              <a:rPr lang="en-US" altLang="zh-CN" dirty="0"/>
              <a:t>&lt;50 m </a:t>
            </a:r>
          </a:p>
          <a:p>
            <a:r>
              <a:rPr lang="en-US" altLang="zh-CN" dirty="0"/>
              <a:t>MC</a:t>
            </a:r>
            <a:r>
              <a:rPr lang="zh-CN" altLang="en-US" dirty="0"/>
              <a:t>整体抬高</a:t>
            </a:r>
            <a:r>
              <a:rPr lang="en-US" altLang="zh-CN" dirty="0"/>
              <a:t>64%</a:t>
            </a:r>
          </a:p>
          <a:p>
            <a:endParaRPr lang="en-US" altLang="zh-CN" dirty="0"/>
          </a:p>
          <a:p>
            <a:r>
              <a:rPr lang="en-US" altLang="zh-CN" dirty="0"/>
              <a:t>Peak </a:t>
            </a:r>
            <a:r>
              <a:rPr lang="zh-CN" altLang="en-US" dirty="0"/>
              <a:t>处 </a:t>
            </a:r>
            <a:r>
              <a:rPr lang="en-US" altLang="zh-CN" dirty="0"/>
              <a:t>MC</a:t>
            </a:r>
            <a:r>
              <a:rPr lang="zh-CN" altLang="en-US" dirty="0"/>
              <a:t>比数据高约 </a:t>
            </a:r>
            <a:r>
              <a:rPr lang="en-US" altLang="zh-CN" dirty="0"/>
              <a:t>~30%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507891" y="3779571"/>
            <a:ext cx="61371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Scaling </a:t>
            </a:r>
            <a:r>
              <a:rPr lang="zh-CN" altLang="en-US" dirty="0"/>
              <a:t>前：</a:t>
            </a:r>
            <a:endParaRPr lang="en-US" altLang="zh-CN" dirty="0"/>
          </a:p>
          <a:p>
            <a:r>
              <a:rPr lang="en-US" altLang="zh-CN" dirty="0"/>
              <a:t>9.0cm</a:t>
            </a:r>
            <a:r>
              <a:rPr lang="zh-CN" altLang="en-US" dirty="0"/>
              <a:t>光阴极时，</a:t>
            </a:r>
            <a:r>
              <a:rPr lang="en-US" altLang="zh-CN" dirty="0"/>
              <a:t>rate</a:t>
            </a:r>
            <a:r>
              <a:rPr lang="zh-CN" altLang="en-US" dirty="0"/>
              <a:t>比值（</a:t>
            </a:r>
            <a:r>
              <a:rPr lang="en-US" altLang="zh-CN" dirty="0"/>
              <a:t>【60,800】</a:t>
            </a:r>
            <a:r>
              <a:rPr lang="zh-CN" altLang="en-US" dirty="0"/>
              <a:t>）： </a:t>
            </a:r>
            <a:endParaRPr lang="en-US" altLang="zh-CN" dirty="0"/>
          </a:p>
          <a:p>
            <a:r>
              <a:rPr lang="en-US" altLang="zh-CN" dirty="0"/>
              <a:t>data/MC=1.39 </a:t>
            </a:r>
            <a:r>
              <a:rPr lang="zh-CN" altLang="en-US" dirty="0"/>
              <a:t>（</a:t>
            </a:r>
            <a:r>
              <a:rPr lang="en-US" altLang="zh-CN" dirty="0" err="1"/>
              <a:t>Gaisser</a:t>
            </a:r>
            <a:r>
              <a:rPr lang="zh-CN" altLang="en-US" dirty="0"/>
              <a:t>），</a:t>
            </a:r>
            <a:endParaRPr lang="en-US" altLang="zh-CN" dirty="0"/>
          </a:p>
          <a:p>
            <a:r>
              <a:rPr lang="en-US" altLang="zh-CN" dirty="0"/>
              <a:t>data/MC=1.49</a:t>
            </a:r>
            <a:r>
              <a:rPr lang="zh-CN" altLang="en-US" dirty="0"/>
              <a:t>（</a:t>
            </a:r>
            <a:r>
              <a:rPr lang="en-US" altLang="zh-CN" dirty="0" err="1"/>
              <a:t>Horandel</a:t>
            </a:r>
            <a:r>
              <a:rPr lang="zh-CN" altLang="en-US" dirty="0"/>
              <a:t>）</a:t>
            </a:r>
            <a:r>
              <a:rPr lang="en-US" altLang="zh-CN" dirty="0"/>
              <a:t>.</a:t>
            </a:r>
          </a:p>
          <a:p>
            <a:endParaRPr lang="en-US" altLang="zh-CN" dirty="0"/>
          </a:p>
          <a:p>
            <a:r>
              <a:rPr lang="en-US" altLang="zh-CN" dirty="0"/>
              <a:t>Scaling </a:t>
            </a:r>
            <a:r>
              <a:rPr lang="zh-CN" altLang="en-US" dirty="0"/>
              <a:t>后：</a:t>
            </a:r>
            <a:endParaRPr lang="en-US" altLang="zh-CN" dirty="0"/>
          </a:p>
          <a:p>
            <a:r>
              <a:rPr lang="en-US" altLang="zh-CN" dirty="0"/>
              <a:t>Data/MC=0.84(</a:t>
            </a:r>
            <a:r>
              <a:rPr lang="en-US" altLang="zh-CN" dirty="0" err="1"/>
              <a:t>Gaisser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Data/MC=0.9 (</a:t>
            </a:r>
            <a:r>
              <a:rPr lang="en-US" altLang="zh-CN" dirty="0" err="1"/>
              <a:t>Horandel</a:t>
            </a:r>
            <a:r>
              <a:rPr lang="en-US" altLang="zh-CN" dirty="0"/>
              <a:t>)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18" y="2426427"/>
            <a:ext cx="5686836" cy="386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8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5347016" y="728129"/>
            <a:ext cx="35863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PMTR5912</a:t>
            </a:r>
            <a:r>
              <a:rPr lang="zh-CN" altLang="en-US" dirty="0"/>
              <a:t>官方数据：</a:t>
            </a:r>
            <a:endParaRPr lang="en-US" altLang="zh-CN" dirty="0"/>
          </a:p>
          <a:p>
            <a:r>
              <a:rPr lang="en-US" altLang="zh-CN" dirty="0"/>
              <a:t>1.  </a:t>
            </a:r>
            <a:r>
              <a:rPr lang="zh-CN" altLang="en-US" dirty="0"/>
              <a:t>赤道宽度</a:t>
            </a:r>
            <a:r>
              <a:rPr lang="en-US" altLang="zh-CN" dirty="0"/>
              <a:t>202mm+-5</a:t>
            </a:r>
          </a:p>
          <a:p>
            <a:r>
              <a:rPr lang="en-US" altLang="zh-CN" dirty="0"/>
              <a:t>2.  </a:t>
            </a:r>
            <a:r>
              <a:rPr lang="zh-CN" altLang="en-US" dirty="0"/>
              <a:t>光阴极不小于</a:t>
            </a:r>
            <a:r>
              <a:rPr lang="en-US" altLang="zh-CN" dirty="0"/>
              <a:t>190mm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en-US" altLang="zh-CN" dirty="0"/>
              <a:t>3.  </a:t>
            </a:r>
            <a:r>
              <a:rPr lang="zh-CN" altLang="en-US" dirty="0"/>
              <a:t>玻壳厚度</a:t>
            </a:r>
            <a:r>
              <a:rPr lang="en-US" altLang="zh-CN" dirty="0"/>
              <a:t>3mm</a:t>
            </a:r>
            <a:r>
              <a:rPr lang="zh-CN" altLang="en-US" dirty="0"/>
              <a:t>；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1601"/>
            <a:ext cx="5347016" cy="4426007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5700156" y="3018713"/>
            <a:ext cx="5658717" cy="3701210"/>
            <a:chOff x="5561218" y="2852458"/>
            <a:chExt cx="5658717" cy="3701210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1218" y="2852458"/>
              <a:ext cx="5658717" cy="3701210"/>
            </a:xfrm>
            <a:prstGeom prst="rect">
              <a:avLst/>
            </a:prstGeom>
          </p:spPr>
        </p:pic>
        <p:cxnSp>
          <p:nvCxnSpPr>
            <p:cNvPr id="9" name="直接连接符 8"/>
            <p:cNvCxnSpPr/>
            <p:nvPr/>
          </p:nvCxnSpPr>
          <p:spPr>
            <a:xfrm flipH="1">
              <a:off x="6586152" y="3472249"/>
              <a:ext cx="37070" cy="29656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10169614" y="3484605"/>
              <a:ext cx="61784" cy="30690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文本框 12"/>
          <p:cNvSpPr txBox="1"/>
          <p:nvPr/>
        </p:nvSpPr>
        <p:spPr>
          <a:xfrm>
            <a:off x="5928818" y="2538097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高博测量</a:t>
            </a:r>
          </a:p>
        </p:txBody>
      </p:sp>
    </p:spTree>
    <p:extLst>
      <p:ext uri="{BB962C8B-B14F-4D97-AF65-F5344CB8AC3E}">
        <p14:creationId xmlns:p14="http://schemas.microsoft.com/office/powerpoint/2010/main" val="2912821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966359" y="439388"/>
            <a:ext cx="4963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Outline</a:t>
            </a:r>
            <a:endParaRPr lang="zh-CN" alt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63781" y="1472540"/>
            <a:ext cx="68995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sz="4000" dirty="0">
                <a:latin typeface="Comic Sans MS" panose="030F0702030302020204" pitchFamily="66" charset="0"/>
                <a:ea typeface="华文仿宋" panose="02010600040101010101" pitchFamily="2" charset="-122"/>
              </a:rPr>
              <a:t>Data Sample</a:t>
            </a:r>
          </a:p>
          <a:p>
            <a:pPr marL="342900" indent="-342900">
              <a:buAutoNum type="arabicPeriod"/>
            </a:pPr>
            <a:r>
              <a:rPr lang="en-US" altLang="zh-CN" sz="4000" dirty="0">
                <a:latin typeface="Comic Sans MS" panose="030F0702030302020204" pitchFamily="66" charset="0"/>
                <a:ea typeface="华文仿宋" panose="02010600040101010101" pitchFamily="2" charset="-122"/>
              </a:rPr>
              <a:t>MC Sample</a:t>
            </a:r>
          </a:p>
          <a:p>
            <a:pPr marL="342900" indent="-342900">
              <a:buAutoNum type="arabicPeriod"/>
            </a:pPr>
            <a:r>
              <a:rPr lang="en-US" altLang="zh-CN" sz="4000" dirty="0">
                <a:latin typeface="Comic Sans MS" panose="030F0702030302020204" pitchFamily="66" charset="0"/>
                <a:ea typeface="华文仿宋" panose="02010600040101010101" pitchFamily="2" charset="-122"/>
              </a:rPr>
              <a:t>MC and data comparison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altLang="zh-CN" sz="4000" dirty="0">
                <a:latin typeface="Comic Sans MS" panose="030F0702030302020204" pitchFamily="66" charset="0"/>
                <a:ea typeface="华文仿宋" panose="02010600040101010101" pitchFamily="2" charset="-122"/>
              </a:rPr>
              <a:t>hits level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altLang="zh-CN" sz="4000" dirty="0">
                <a:latin typeface="Comic Sans MS" panose="030F0702030302020204" pitchFamily="66" charset="0"/>
                <a:ea typeface="华文仿宋" panose="02010600040101010101" pitchFamily="2" charset="-122"/>
              </a:rPr>
              <a:t>events level</a:t>
            </a:r>
          </a:p>
          <a:p>
            <a:r>
              <a:rPr lang="en-US" altLang="zh-CN" sz="4000" dirty="0">
                <a:latin typeface="Comic Sans MS" panose="030F0702030302020204" pitchFamily="66" charset="0"/>
                <a:ea typeface="华文仿宋" panose="02010600040101010101" pitchFamily="2" charset="-122"/>
              </a:rPr>
              <a:t>4. Conclusions</a:t>
            </a:r>
            <a:endParaRPr lang="zh-CN" altLang="en-US" sz="4000" dirty="0">
              <a:latin typeface="Comic Sans MS" panose="030F0702030302020204" pitchFamily="66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9976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358244" cy="375521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1550" y="0"/>
            <a:ext cx="4310742" cy="352185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2292" y="79533"/>
            <a:ext cx="3349708" cy="336278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968831" y="79533"/>
            <a:ext cx="961901" cy="371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MC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7410203" y="79533"/>
            <a:ext cx="843148" cy="371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reduce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1162805" y="79533"/>
            <a:ext cx="998949" cy="371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dat</a:t>
            </a:r>
            <a:endParaRPr lang="zh-CN" altLang="en-US" dirty="0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8524" y="3417803"/>
            <a:ext cx="4167684" cy="339676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36208" y="3372247"/>
            <a:ext cx="3425545" cy="3485753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015" y="3755218"/>
            <a:ext cx="4272230" cy="2993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362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991135" y="128157"/>
            <a:ext cx="55927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MC Sample---CORSIKA</a:t>
            </a:r>
            <a:endParaRPr lang="zh-CN" alt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6634" y="1005320"/>
            <a:ext cx="112018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omic Sans MS" panose="030F0702030302020204" pitchFamily="66" charset="0"/>
              </a:rPr>
              <a:t>Shower MC Code</a:t>
            </a:r>
            <a:r>
              <a:rPr lang="zh-CN" altLang="en-US" sz="2400" dirty="0">
                <a:latin typeface="Comic Sans MS" panose="030F0702030302020204" pitchFamily="66" charset="0"/>
              </a:rPr>
              <a:t>：      </a:t>
            </a:r>
            <a:r>
              <a:rPr lang="en-US" altLang="zh-CN" sz="2400" dirty="0">
                <a:latin typeface="Comic Sans MS" panose="030F0702030302020204" pitchFamily="66" charset="0"/>
              </a:rPr>
              <a:t>Corsika7.640</a:t>
            </a:r>
          </a:p>
          <a:p>
            <a:r>
              <a:rPr lang="en-US" altLang="zh-CN" sz="2400" dirty="0">
                <a:latin typeface="Comic Sans MS" panose="030F0702030302020204" pitchFamily="66" charset="0"/>
              </a:rPr>
              <a:t>Energy range</a:t>
            </a:r>
            <a:r>
              <a:rPr lang="zh-CN" altLang="en-US" sz="2400" dirty="0">
                <a:latin typeface="Comic Sans MS" panose="030F0702030302020204" pitchFamily="66" charset="0"/>
              </a:rPr>
              <a:t>： </a:t>
            </a:r>
            <a:r>
              <a:rPr lang="en-US" altLang="zh-CN" sz="2400" dirty="0">
                <a:latin typeface="Comic Sans MS" panose="030F0702030302020204" pitchFamily="66" charset="0"/>
              </a:rPr>
              <a:t>0.01TeV-0.1TeV, 0.1TeV-1TeV , 1TeV-10TeV,  10TeV-100TeV, </a:t>
            </a:r>
          </a:p>
          <a:p>
            <a:r>
              <a:rPr lang="en-US" altLang="zh-CN" sz="2400" dirty="0">
                <a:latin typeface="Comic Sans MS" panose="030F0702030302020204" pitchFamily="66" charset="0"/>
              </a:rPr>
              <a:t>                             100TeV-1000TeV</a:t>
            </a:r>
          </a:p>
          <a:p>
            <a:r>
              <a:rPr lang="en-US" altLang="zh-CN" sz="2400" dirty="0">
                <a:latin typeface="Comic Sans MS" panose="030F0702030302020204" pitchFamily="66" charset="0"/>
              </a:rPr>
              <a:t>Particle type</a:t>
            </a:r>
            <a:r>
              <a:rPr lang="zh-CN" altLang="en-US" sz="2400" dirty="0">
                <a:latin typeface="Comic Sans MS" panose="030F0702030302020204" pitchFamily="66" charset="0"/>
              </a:rPr>
              <a:t>：            </a:t>
            </a:r>
            <a:r>
              <a:rPr lang="en-US" altLang="zh-CN" sz="2400" dirty="0">
                <a:latin typeface="Comic Sans MS" panose="030F0702030302020204" pitchFamily="66" charset="0"/>
              </a:rPr>
              <a:t>Proton,  Helium,  CNO,  </a:t>
            </a:r>
            <a:r>
              <a:rPr lang="en-US" altLang="zh-CN" sz="2400" dirty="0" err="1">
                <a:latin typeface="Comic Sans MS" panose="030F0702030302020204" pitchFamily="66" charset="0"/>
              </a:rPr>
              <a:t>MgAlSi</a:t>
            </a:r>
            <a:r>
              <a:rPr lang="en-US" altLang="zh-CN" sz="2400" dirty="0">
                <a:latin typeface="Comic Sans MS" panose="030F0702030302020204" pitchFamily="66" charset="0"/>
              </a:rPr>
              <a:t>,  Iron</a:t>
            </a:r>
          </a:p>
          <a:p>
            <a:r>
              <a:rPr lang="en-US" altLang="zh-CN" sz="2400" dirty="0">
                <a:latin typeface="Comic Sans MS" panose="030F0702030302020204" pitchFamily="66" charset="0"/>
              </a:rPr>
              <a:t>index</a:t>
            </a:r>
            <a:r>
              <a:rPr lang="zh-CN" altLang="en-US" sz="2400" dirty="0">
                <a:latin typeface="Comic Sans MS" panose="030F0702030302020204" pitchFamily="66" charset="0"/>
              </a:rPr>
              <a:t>：                    </a:t>
            </a:r>
            <a:r>
              <a:rPr lang="en-US" altLang="zh-CN" sz="2400" dirty="0">
                <a:latin typeface="Comic Sans MS" panose="030F0702030302020204" pitchFamily="66" charset="0"/>
              </a:rPr>
              <a:t>-2.71, -2.64 , -2.68,  -2.66,  -2.59</a:t>
            </a:r>
          </a:p>
          <a:p>
            <a:r>
              <a:rPr lang="en-US" altLang="zh-CN" sz="2400" dirty="0">
                <a:latin typeface="Comic Sans MS" panose="030F0702030302020204" pitchFamily="66" charset="0"/>
              </a:rPr>
              <a:t>direction</a:t>
            </a:r>
            <a:r>
              <a:rPr lang="zh-CN" altLang="en-US" sz="2400" dirty="0">
                <a:latin typeface="Comic Sans MS" panose="030F0702030302020204" pitchFamily="66" charset="0"/>
              </a:rPr>
              <a:t>：                </a:t>
            </a:r>
            <a:r>
              <a:rPr lang="en-US" altLang="zh-CN" sz="2400" dirty="0">
                <a:latin typeface="Comic Sans MS" panose="030F0702030302020204" pitchFamily="66" charset="0"/>
              </a:rPr>
              <a:t>0&lt; zenith &lt; 60</a:t>
            </a:r>
            <a:r>
              <a:rPr lang="zh-CN" altLang="en-US" sz="2400" dirty="0">
                <a:latin typeface="Comic Sans MS" panose="030F0702030302020204" pitchFamily="66" charset="0"/>
              </a:rPr>
              <a:t>，</a:t>
            </a:r>
            <a:r>
              <a:rPr lang="en-US" altLang="zh-CN" sz="2400" dirty="0">
                <a:latin typeface="Comic Sans MS" panose="030F0702030302020204" pitchFamily="66" charset="0"/>
              </a:rPr>
              <a:t> 0 &lt; </a:t>
            </a:r>
            <a:r>
              <a:rPr lang="en-US" altLang="zh-CN" sz="2400" dirty="0" err="1">
                <a:latin typeface="Comic Sans MS" panose="030F0702030302020204" pitchFamily="66" charset="0"/>
              </a:rPr>
              <a:t>azi</a:t>
            </a:r>
            <a:r>
              <a:rPr lang="en-US" altLang="zh-CN" sz="2400" dirty="0">
                <a:latin typeface="Comic Sans MS" panose="030F0702030302020204" pitchFamily="66" charset="0"/>
              </a:rPr>
              <a:t> &lt; 360</a:t>
            </a:r>
          </a:p>
          <a:p>
            <a:r>
              <a:rPr lang="en-US" altLang="zh-CN" sz="2400" dirty="0">
                <a:latin typeface="Comic Sans MS" panose="030F0702030302020204" pitchFamily="66" charset="0"/>
              </a:rPr>
              <a:t>energy threshold of Secondary particle </a:t>
            </a:r>
            <a:r>
              <a:rPr lang="zh-CN" altLang="en-US" sz="2400" dirty="0">
                <a:latin typeface="Comic Sans MS" panose="030F0702030302020204" pitchFamily="66" charset="0"/>
              </a:rPr>
              <a:t>：  </a:t>
            </a:r>
            <a:r>
              <a:rPr lang="en-US" altLang="zh-CN" sz="2400" dirty="0">
                <a:latin typeface="Comic Sans MS" panose="030F0702030302020204" pitchFamily="66" charset="0"/>
              </a:rPr>
              <a:t>e+-,gamma: 0.3 MeV</a:t>
            </a:r>
            <a:r>
              <a:rPr lang="zh-CN" altLang="en-US" sz="2400" dirty="0">
                <a:latin typeface="Comic Sans MS" panose="030F0702030302020204" pitchFamily="66" charset="0"/>
              </a:rPr>
              <a:t>；强子</a:t>
            </a:r>
            <a:r>
              <a:rPr lang="en-US" altLang="zh-CN" sz="2400" dirty="0">
                <a:latin typeface="Comic Sans MS" panose="030F0702030302020204" pitchFamily="66" charset="0"/>
              </a:rPr>
              <a:t>,</a:t>
            </a:r>
            <a:r>
              <a:rPr lang="en-US" altLang="zh-CN" sz="2400" dirty="0" err="1">
                <a:latin typeface="Comic Sans MS" panose="030F0702030302020204" pitchFamily="66" charset="0"/>
              </a:rPr>
              <a:t>muon</a:t>
            </a:r>
            <a:r>
              <a:rPr lang="zh-CN" altLang="en-US" sz="2400" dirty="0">
                <a:latin typeface="Comic Sans MS" panose="030F0702030302020204" pitchFamily="66" charset="0"/>
              </a:rPr>
              <a:t>：</a:t>
            </a:r>
            <a:r>
              <a:rPr lang="en-US" altLang="zh-CN" sz="2400" dirty="0">
                <a:latin typeface="Comic Sans MS" panose="030F0702030302020204" pitchFamily="66" charset="0"/>
              </a:rPr>
              <a:t>50MeV</a:t>
            </a:r>
            <a:endParaRPr lang="zh-CN" altLang="en-US" dirty="0">
              <a:latin typeface="Comic Sans MS" panose="030F0702030302020204" pitchFamily="66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6634" y="3920479"/>
            <a:ext cx="4013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Sample statics</a:t>
            </a:r>
            <a:r>
              <a:rPr lang="zh-CN" altLang="en-US" sz="2800" dirty="0"/>
              <a:t>：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743200" y="4141706"/>
          <a:ext cx="8149001" cy="2449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5635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TeV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0.01-0.1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0.1-1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1-10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10-100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100-1000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Proton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190000000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6.0x1e7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4.6x1e7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7.4x1.6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2.6x1e6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Helium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5.7x1e7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2.6x1e6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1.9x1e6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9.6x1e5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CNO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9.0x1e7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4.6x1e6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2.7x1e6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8x1e5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MgAlSi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9.6x1e7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8.6x1e6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2.5x1e6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8.8x1e5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Iron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6.2x1e6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2.5x1e6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1.0x1e6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422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223158" y="167699"/>
            <a:ext cx="9559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MC Sample---G4wcda &amp;&amp; reconstruction</a:t>
            </a:r>
            <a:endParaRPr lang="zh-CN" alt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7653" y="1173089"/>
            <a:ext cx="645022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omic Sans MS" panose="030F0702030302020204" pitchFamily="66" charset="0"/>
              </a:rPr>
              <a:t>Detector MC</a:t>
            </a:r>
            <a:r>
              <a:rPr lang="zh-CN" altLang="en-US" sz="2400" dirty="0">
                <a:latin typeface="Comic Sans MS" panose="030F0702030302020204" pitchFamily="66" charset="0"/>
              </a:rPr>
              <a:t>：    </a:t>
            </a:r>
            <a:r>
              <a:rPr lang="en-US" altLang="zh-CN" sz="2400" dirty="0">
                <a:latin typeface="Comic Sans MS" panose="030F0702030302020204" pitchFamily="66" charset="0"/>
              </a:rPr>
              <a:t>g4wcda4.1+4.2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omic Sans MS" panose="030F0702030302020204" pitchFamily="66" charset="0"/>
              </a:rPr>
              <a:t>Area</a:t>
            </a:r>
            <a:r>
              <a:rPr lang="zh-CN" altLang="en-US" sz="2400" dirty="0">
                <a:latin typeface="Comic Sans MS" panose="030F0702030302020204" pitchFamily="66" charset="0"/>
              </a:rPr>
              <a:t>：        </a:t>
            </a:r>
            <a:r>
              <a:rPr lang="en-US" altLang="zh-CN" sz="2400" dirty="0">
                <a:latin typeface="Comic Sans MS" panose="030F0702030302020204" pitchFamily="66" charset="0"/>
              </a:rPr>
              <a:t>2000m X 2000m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omic Sans MS" panose="030F0702030302020204" pitchFamily="66" charset="0"/>
              </a:rPr>
              <a:t>Usage times</a:t>
            </a:r>
            <a:r>
              <a:rPr lang="zh-CN" altLang="en-US" sz="2400" dirty="0">
                <a:latin typeface="Comic Sans MS" panose="030F0702030302020204" pitchFamily="66" charset="0"/>
              </a:rPr>
              <a:t>：        </a:t>
            </a:r>
            <a:r>
              <a:rPr lang="en-US" altLang="zh-CN" sz="2400" dirty="0">
                <a:latin typeface="Comic Sans MS" panose="030F0702030302020204" pitchFamily="66" charset="0"/>
              </a:rPr>
              <a:t>100</a:t>
            </a:r>
            <a:r>
              <a:rPr lang="zh-CN" altLang="en-US" sz="2400" dirty="0">
                <a:latin typeface="Comic Sans MS" panose="030F0702030302020204" pitchFamily="66" charset="0"/>
              </a:rPr>
              <a:t>次</a:t>
            </a:r>
            <a:r>
              <a:rPr lang="en-US" altLang="zh-CN" sz="2400" dirty="0">
                <a:latin typeface="Comic Sans MS" panose="030F0702030302020204" pitchFamily="66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omic Sans MS" panose="030F0702030302020204" pitchFamily="66" charset="0"/>
              </a:rPr>
              <a:t>Attenuation length</a:t>
            </a:r>
            <a:r>
              <a:rPr lang="zh-CN" altLang="en-US" sz="2400" dirty="0">
                <a:latin typeface="Comic Sans MS" panose="030F0702030302020204" pitchFamily="66" charset="0"/>
              </a:rPr>
              <a:t>：    </a:t>
            </a:r>
            <a:r>
              <a:rPr lang="en-US" altLang="zh-CN" sz="2400" dirty="0">
                <a:latin typeface="Comic Sans MS" panose="030F0702030302020204" pitchFamily="66" charset="0"/>
              </a:rPr>
              <a:t>15m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omic Sans MS" panose="030F0702030302020204" pitchFamily="66" charset="0"/>
              </a:rPr>
              <a:t>PMT</a:t>
            </a:r>
            <a:r>
              <a:rPr lang="zh-CN" altLang="en-US" sz="2400" dirty="0">
                <a:latin typeface="Comic Sans MS" panose="030F0702030302020204" pitchFamily="66" charset="0"/>
              </a:rPr>
              <a:t> </a:t>
            </a:r>
            <a:r>
              <a:rPr lang="en-US" altLang="zh-CN" sz="2400" dirty="0">
                <a:latin typeface="Comic Sans MS" panose="030F0702030302020204" pitchFamily="66" charset="0"/>
              </a:rPr>
              <a:t>collection efficiency</a:t>
            </a:r>
            <a:r>
              <a:rPr lang="zh-CN" altLang="en-US" sz="2400" dirty="0">
                <a:latin typeface="Comic Sans MS" panose="030F0702030302020204" pitchFamily="66" charset="0"/>
              </a:rPr>
              <a:t>：  </a:t>
            </a:r>
            <a:r>
              <a:rPr lang="en-US" altLang="zh-CN" sz="2400" dirty="0">
                <a:latin typeface="Comic Sans MS" panose="030F0702030302020204" pitchFamily="66" charset="0"/>
              </a:rPr>
              <a:t>0.8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4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omic Sans MS" panose="030F0702030302020204" pitchFamily="66" charset="0"/>
              </a:rPr>
              <a:t>Reconstruction version</a:t>
            </a:r>
            <a:r>
              <a:rPr lang="zh-CN" altLang="en-US" sz="2400" dirty="0">
                <a:latin typeface="Comic Sans MS" panose="030F0702030302020204" pitchFamily="66" charset="0"/>
              </a:rPr>
              <a:t>： </a:t>
            </a:r>
            <a:r>
              <a:rPr lang="en-US" altLang="zh-CN" sz="2400" dirty="0" err="1">
                <a:latin typeface="Comic Sans MS" panose="030F0702030302020204" pitchFamily="66" charset="0"/>
              </a:rPr>
              <a:t>Rb</a:t>
            </a:r>
            <a:endParaRPr lang="en-US" altLang="zh-CN" sz="24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omic Sans MS" panose="030F0702030302020204" pitchFamily="66" charset="0"/>
              </a:rPr>
              <a:t>Noise rate</a:t>
            </a:r>
            <a:r>
              <a:rPr lang="zh-CN" altLang="en-US" sz="2400" dirty="0">
                <a:latin typeface="Comic Sans MS" panose="030F0702030302020204" pitchFamily="66" charset="0"/>
              </a:rPr>
              <a:t>：        </a:t>
            </a:r>
            <a:r>
              <a:rPr lang="en-US" altLang="zh-CN" sz="2400" dirty="0">
                <a:latin typeface="Comic Sans MS" panose="030F0702030302020204" pitchFamily="66" charset="0"/>
              </a:rPr>
              <a:t>~20kHz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omic Sans MS" panose="030F0702030302020204" pitchFamily="66" charset="0"/>
              </a:rPr>
              <a:t>Charge resolution</a:t>
            </a:r>
            <a:r>
              <a:rPr lang="zh-CN" altLang="en-US" sz="2400" dirty="0">
                <a:latin typeface="Comic Sans MS" panose="030F0702030302020204" pitchFamily="66" charset="0"/>
              </a:rPr>
              <a:t>： </a:t>
            </a:r>
            <a:r>
              <a:rPr lang="en-US" altLang="zh-CN" sz="2400" dirty="0">
                <a:latin typeface="Comic Sans MS" panose="030F0702030302020204" pitchFamily="66" charset="0"/>
              </a:rPr>
              <a:t>0.36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omic Sans MS" panose="030F0702030302020204" pitchFamily="66" charset="0"/>
              </a:rPr>
              <a:t>Noise spectrum</a:t>
            </a:r>
            <a:r>
              <a:rPr lang="zh-CN" altLang="en-US" sz="2400" dirty="0">
                <a:latin typeface="Comic Sans MS" panose="030F0702030302020204" pitchFamily="66" charset="0"/>
              </a:rPr>
              <a:t>：      </a:t>
            </a:r>
            <a:endParaRPr lang="en-US" altLang="zh-CN" sz="2400" dirty="0">
              <a:latin typeface="Comic Sans MS" panose="030F0702030302020204" pitchFamily="66" charset="0"/>
            </a:endParaRPr>
          </a:p>
          <a:p>
            <a:r>
              <a:rPr lang="zh-CN" altLang="en-US" sz="2400" dirty="0"/>
              <a:t>        </a:t>
            </a:r>
            <a:endParaRPr lang="en-US" altLang="zh-CN" sz="2400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0780" y="1910330"/>
            <a:ext cx="4738254" cy="323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4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73828" y="783772"/>
            <a:ext cx="55457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Data and mc </a:t>
            </a:r>
            <a:r>
              <a:rPr lang="en-US" altLang="zh-CN" sz="4000" dirty="0" err="1">
                <a:latin typeface="华文新魏" panose="02010800040101010101" pitchFamily="2" charset="-122"/>
                <a:ea typeface="华文新魏" panose="02010800040101010101" pitchFamily="2" charset="-122"/>
              </a:rPr>
              <a:t>compasion</a:t>
            </a:r>
            <a:endParaRPr lang="zh-CN" alt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60020" y="1698170"/>
            <a:ext cx="89064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dirty="0"/>
              <a:t>   </a:t>
            </a:r>
            <a:r>
              <a:rPr lang="en-US" altLang="zh-CN" sz="3200" dirty="0">
                <a:latin typeface="Comic Sans MS" panose="030F0702030302020204" pitchFamily="66" charset="0"/>
              </a:rPr>
              <a:t>Basic hits</a:t>
            </a:r>
            <a:r>
              <a:rPr lang="zh-CN" altLang="en-US" sz="3200" dirty="0">
                <a:latin typeface="Comic Sans MS" panose="030F0702030302020204" pitchFamily="66" charset="0"/>
              </a:rPr>
              <a:t> </a:t>
            </a:r>
            <a:r>
              <a:rPr lang="en-US" altLang="zh-CN" sz="3200" dirty="0" err="1">
                <a:latin typeface="Comic Sans MS" panose="030F0702030302020204" pitchFamily="66" charset="0"/>
              </a:rPr>
              <a:t>compasion</a:t>
            </a:r>
            <a:endParaRPr lang="en-US" altLang="zh-CN" sz="3200" dirty="0">
              <a:latin typeface="Comic Sans MS" panose="030F0702030302020204" pitchFamily="66" charset="0"/>
            </a:endParaRPr>
          </a:p>
          <a:p>
            <a:endParaRPr lang="en-US" altLang="zh-CN" dirty="0">
              <a:latin typeface="Comic Sans MS" panose="030F0702030302020204" pitchFamily="66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Comic Sans MS" panose="030F0702030302020204" pitchFamily="66" charset="0"/>
              </a:rPr>
              <a:t>noise------simulation reality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Comic Sans MS" panose="030F0702030302020204" pitchFamily="66" charset="0"/>
              </a:rPr>
              <a:t>Hit signal------energy</a:t>
            </a:r>
            <a:r>
              <a:rPr lang="zh-CN" altLang="en-US" sz="2800" dirty="0">
                <a:latin typeface="Comic Sans MS" panose="030F0702030302020204" pitchFamily="66" charset="0"/>
              </a:rPr>
              <a:t>、</a:t>
            </a:r>
            <a:r>
              <a:rPr lang="en-US" altLang="zh-CN" sz="2800" dirty="0">
                <a:latin typeface="Comic Sans MS" panose="030F0702030302020204" pitchFamily="66" charset="0"/>
              </a:rPr>
              <a:t>position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Comic Sans MS" panose="030F0702030302020204" pitchFamily="66" charset="0"/>
              </a:rPr>
              <a:t>Hit time-----direction</a:t>
            </a:r>
          </a:p>
          <a:p>
            <a:pPr lvl="1"/>
            <a:endParaRPr lang="en-US" altLang="zh-CN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zh-CN" dirty="0">
                <a:latin typeface="Comic Sans MS" panose="030F0702030302020204" pitchFamily="66" charset="0"/>
              </a:rPr>
              <a:t>  </a:t>
            </a:r>
            <a:r>
              <a:rPr lang="en-US" altLang="zh-CN" sz="3200" dirty="0">
                <a:latin typeface="Comic Sans MS" panose="030F0702030302020204" pitchFamily="66" charset="0"/>
              </a:rPr>
              <a:t>Events </a:t>
            </a:r>
            <a:r>
              <a:rPr lang="en-US" altLang="zh-CN" sz="3200" dirty="0" err="1">
                <a:latin typeface="Comic Sans MS" panose="030F0702030302020204" pitchFamily="66" charset="0"/>
              </a:rPr>
              <a:t>compasion</a:t>
            </a:r>
            <a:endParaRPr lang="en-US" altLang="zh-CN" sz="3200" dirty="0">
              <a:latin typeface="Comic Sans MS" panose="030F0702030302020204" pitchFamily="66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72871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835730" y="332509"/>
            <a:ext cx="5450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Date Selection</a:t>
            </a:r>
            <a:endParaRPr lang="zh-CN" alt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3133" y="1508166"/>
            <a:ext cx="116734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sz="3600" dirty="0"/>
              <a:t> </a:t>
            </a:r>
            <a:r>
              <a:rPr lang="en-US" altLang="zh-CN" sz="3600" dirty="0">
                <a:latin typeface="Comic Sans MS" panose="030F0702030302020204" pitchFamily="66" charset="0"/>
              </a:rPr>
              <a:t>standard day: </a:t>
            </a:r>
          </a:p>
          <a:p>
            <a:r>
              <a:rPr lang="en-US" altLang="zh-CN" sz="3600" dirty="0">
                <a:latin typeface="Comic Sans MS" panose="030F0702030302020204" pitchFamily="66" charset="0"/>
              </a:rPr>
              <a:t>        20191122  &amp;&amp; 20200630 (after </a:t>
            </a:r>
            <a:r>
              <a:rPr lang="en-US" altLang="zh-CN" sz="3600" dirty="0" err="1">
                <a:latin typeface="Comic Sans MS" panose="030F0702030302020204" pitchFamily="66" charset="0"/>
              </a:rPr>
              <a:t>uni</a:t>
            </a:r>
            <a:r>
              <a:rPr lang="en-US" altLang="zh-CN" sz="3600" dirty="0">
                <a:latin typeface="Comic Sans MS" panose="030F0702030302020204" pitchFamily="66" charset="0"/>
              </a:rPr>
              <a:t>-trigger)</a:t>
            </a:r>
          </a:p>
          <a:p>
            <a:r>
              <a:rPr lang="en-US" altLang="zh-CN" sz="3600" dirty="0">
                <a:latin typeface="Comic Sans MS" panose="030F0702030302020204" pitchFamily="66" charset="0"/>
              </a:rPr>
              <a:t>2.  </a:t>
            </a:r>
            <a:r>
              <a:rPr lang="en-US" altLang="zh-CN" sz="3600" dirty="0" err="1">
                <a:latin typeface="Comic Sans MS" panose="030F0702030302020204" pitchFamily="66" charset="0"/>
              </a:rPr>
              <a:t>Nfit</a:t>
            </a:r>
            <a:r>
              <a:rPr lang="en-US" altLang="zh-CN" sz="3600" dirty="0">
                <a:latin typeface="Comic Sans MS" panose="030F0702030302020204" pitchFamily="66" charset="0"/>
              </a:rPr>
              <a:t>&gt;150</a:t>
            </a:r>
          </a:p>
          <a:p>
            <a:r>
              <a:rPr lang="en-US" altLang="zh-CN" sz="3600" dirty="0">
                <a:latin typeface="Comic Sans MS" panose="030F0702030302020204" pitchFamily="66" charset="0"/>
              </a:rPr>
              <a:t>3.  </a:t>
            </a:r>
            <a:r>
              <a:rPr lang="en-US" altLang="zh-CN" sz="3600" dirty="0" err="1">
                <a:latin typeface="Comic Sans MS" panose="030F0702030302020204" pitchFamily="66" charset="0"/>
              </a:rPr>
              <a:t>zenc</a:t>
            </a:r>
            <a:r>
              <a:rPr lang="en-US" altLang="zh-CN" sz="3600" dirty="0">
                <a:latin typeface="Comic Sans MS" panose="030F0702030302020204" pitchFamily="66" charset="0"/>
              </a:rPr>
              <a:t>&lt;50</a:t>
            </a:r>
          </a:p>
          <a:p>
            <a:r>
              <a:rPr lang="en-US" altLang="zh-CN" sz="3600" dirty="0">
                <a:latin typeface="Comic Sans MS" panose="030F0702030302020204" pitchFamily="66" charset="0"/>
              </a:rPr>
              <a:t>4.  Core form Distance to center of pool  &lt; 50m</a:t>
            </a:r>
          </a:p>
          <a:p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717725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636322" y="542846"/>
            <a:ext cx="74220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Noise check of data and MC </a:t>
            </a:r>
            <a:endParaRPr lang="zh-CN" alt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92828" y="5448311"/>
            <a:ext cx="7956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  </a:t>
            </a:r>
            <a:r>
              <a:rPr lang="en-US" altLang="zh-CN" dirty="0">
                <a:latin typeface="Comic Sans MS" panose="030F0702030302020204" pitchFamily="66" charset="0"/>
                <a:ea typeface="华文新魏" panose="02010800040101010101" pitchFamily="2" charset="-122"/>
              </a:rPr>
              <a:t>Data: 20191122</a:t>
            </a:r>
            <a:r>
              <a:rPr lang="zh-CN" altLang="en-US" dirty="0">
                <a:latin typeface="Comic Sans MS" panose="030F0702030302020204" pitchFamily="66" charset="0"/>
                <a:ea typeface="华文新魏" panose="02010800040101010101" pitchFamily="2" charset="-122"/>
              </a:rPr>
              <a:t>，</a:t>
            </a:r>
            <a:r>
              <a:rPr lang="en-US" altLang="zh-CN" dirty="0">
                <a:latin typeface="Comic Sans MS" panose="030F0702030302020204" pitchFamily="66" charset="0"/>
                <a:ea typeface="华文新魏" panose="02010800040101010101" pitchFamily="2" charset="-122"/>
              </a:rPr>
              <a:t>noise rate ~20kHz</a:t>
            </a:r>
          </a:p>
          <a:p>
            <a:pPr marL="342900" indent="-342900">
              <a:buAutoNum type="arabicPeriod" startAt="2"/>
            </a:pPr>
            <a:r>
              <a:rPr lang="en-US" altLang="zh-CN" dirty="0">
                <a:latin typeface="Comic Sans MS" panose="030F0702030302020204" pitchFamily="66" charset="0"/>
                <a:ea typeface="华文新魏" panose="02010800040101010101" pitchFamily="2" charset="-122"/>
              </a:rPr>
              <a:t>MC noise rate 20kHz</a:t>
            </a:r>
          </a:p>
          <a:p>
            <a:pPr marL="342900" indent="-342900">
              <a:buAutoNum type="arabicPeriod" startAt="2"/>
            </a:pPr>
            <a:r>
              <a:rPr lang="en-US" altLang="zh-CN" dirty="0">
                <a:latin typeface="Comic Sans MS" panose="030F0702030302020204" pitchFamily="66" charset="0"/>
                <a:ea typeface="华文新魏" panose="02010800040101010101" pitchFamily="2" charset="-122"/>
              </a:rPr>
              <a:t> Residual distribution: 1ns/bin, 20*1e3*900*1e-9=1.8e-2(/</a:t>
            </a:r>
            <a:r>
              <a:rPr lang="en-US" altLang="zh-CN" dirty="0" err="1">
                <a:latin typeface="Comic Sans MS" panose="030F0702030302020204" pitchFamily="66" charset="0"/>
                <a:ea typeface="华文新魏" panose="02010800040101010101" pitchFamily="2" charset="-122"/>
              </a:rPr>
              <a:t>eve:nts</a:t>
            </a:r>
            <a:r>
              <a:rPr lang="en-US" altLang="zh-CN" dirty="0">
                <a:latin typeface="Comic Sans MS" panose="030F0702030302020204" pitchFamily="66" charset="0"/>
                <a:ea typeface="华文新魏" panose="02010800040101010101" pitchFamily="2" charset="-122"/>
              </a:rPr>
              <a:t>/s) </a:t>
            </a:r>
            <a:r>
              <a:rPr lang="en-US" altLang="zh-CN" dirty="0">
                <a:latin typeface="Comic Sans MS" panose="030F0702030302020204" pitchFamily="66" charset="0"/>
                <a:ea typeface="华文新魏" panose="02010800040101010101" pitchFamily="2" charset="-122"/>
                <a:sym typeface="Wingdings" panose="05000000000000000000" pitchFamily="2" charset="2"/>
              </a:rPr>
              <a:t> </a:t>
            </a:r>
            <a:r>
              <a:rPr lang="en-US" altLang="zh-CN" dirty="0">
                <a:latin typeface="Comic Sans MS" panose="030F0702030302020204" pitchFamily="66" charset="0"/>
                <a:ea typeface="华文新魏" panose="02010800040101010101" pitchFamily="2" charset="-122"/>
              </a:rPr>
              <a:t>data is consistent with MC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2992581" y="1661580"/>
            <a:ext cx="5726262" cy="3637139"/>
            <a:chOff x="294527" y="1747365"/>
            <a:chExt cx="4683590" cy="3637139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4527" y="1747365"/>
              <a:ext cx="4683590" cy="3637139"/>
            </a:xfrm>
            <a:prstGeom prst="rect">
              <a:avLst/>
            </a:prstGeom>
          </p:spPr>
        </p:pic>
        <p:cxnSp>
          <p:nvCxnSpPr>
            <p:cNvPr id="20" name="直接连接符 19"/>
            <p:cNvCxnSpPr/>
            <p:nvPr/>
          </p:nvCxnSpPr>
          <p:spPr>
            <a:xfrm flipV="1">
              <a:off x="605642" y="3230088"/>
              <a:ext cx="4168239" cy="118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33537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874" y="1733242"/>
            <a:ext cx="5087526" cy="414702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98874" y="178129"/>
            <a:ext cx="112475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Comic Sans MS" panose="030F0702030302020204" pitchFamily="66" charset="0"/>
              </a:rPr>
              <a:t>                                                            </a:t>
            </a:r>
            <a:r>
              <a:rPr lang="en-US" altLang="zh-CN" sz="4000" dirty="0">
                <a:latin typeface="Comic Sans MS" panose="030F0702030302020204" pitchFamily="66" charset="0"/>
                <a:ea typeface="华文新魏" panose="02010800040101010101" pitchFamily="2" charset="-122"/>
              </a:rPr>
              <a:t>Hits comparison</a:t>
            </a:r>
          </a:p>
          <a:p>
            <a:r>
              <a:rPr lang="en-US" altLang="zh-CN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         -----</a:t>
            </a:r>
            <a:r>
              <a:rPr lang="en-US" altLang="zh-CN" sz="3200" dirty="0">
                <a:latin typeface="华文新魏" panose="02010800040101010101" pitchFamily="2" charset="-122"/>
                <a:ea typeface="华文新魏" panose="02010800040101010101" pitchFamily="2" charset="-122"/>
              </a:rPr>
              <a:t>Charge  and </a:t>
            </a:r>
            <a:r>
              <a:rPr lang="en-US" altLang="zh-CN" sz="3200" dirty="0" err="1">
                <a:latin typeface="华文新魏" panose="02010800040101010101" pitchFamily="2" charset="-122"/>
                <a:ea typeface="华文新魏" panose="02010800040101010101" pitchFamily="2" charset="-122"/>
              </a:rPr>
              <a:t>Tchi</a:t>
            </a:r>
            <a:r>
              <a:rPr lang="en-US" altLang="zh-CN" sz="3200" dirty="0">
                <a:latin typeface="华文新魏" panose="02010800040101010101" pitchFamily="2" charset="-122"/>
                <a:ea typeface="华文新魏" panose="02010800040101010101" pitchFamily="2" charset="-122"/>
              </a:rPr>
              <a:t> from data and simulation</a:t>
            </a:r>
            <a:endParaRPr lang="zh-CN" altLang="en-US" sz="32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3892" y="1798932"/>
            <a:ext cx="5922503" cy="3795588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926275" y="5992968"/>
            <a:ext cx="8799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err="1">
                <a:latin typeface="Comic Sans MS" panose="030F0702030302020204" pitchFamily="66" charset="0"/>
              </a:rPr>
              <a:t>Mc</a:t>
            </a:r>
            <a:r>
              <a:rPr lang="en-US" altLang="zh-CN" sz="2400" dirty="0">
                <a:latin typeface="Comic Sans MS" panose="030F0702030302020204" pitchFamily="66" charset="0"/>
              </a:rPr>
              <a:t> and Data </a:t>
            </a:r>
            <a:r>
              <a:rPr lang="en-US" altLang="zh-CN" sz="2400" dirty="0" err="1">
                <a:latin typeface="Comic Sans MS" panose="030F0702030302020204" pitchFamily="66" charset="0"/>
              </a:rPr>
              <a:t>Inconsistensy</a:t>
            </a:r>
            <a:r>
              <a:rPr lang="en-US" altLang="zh-CN" sz="2400" dirty="0">
                <a:latin typeface="Comic Sans MS" panose="030F0702030302020204" pitchFamily="66" charset="0"/>
              </a:rPr>
              <a:t> with about ~20% (</a:t>
            </a:r>
            <a:r>
              <a:rPr lang="en-US" altLang="zh-CN" sz="2400" dirty="0" err="1">
                <a:latin typeface="Comic Sans MS" panose="030F0702030302020204" pitchFamily="66" charset="0"/>
              </a:rPr>
              <a:t>Npe</a:t>
            </a:r>
            <a:r>
              <a:rPr lang="en-US" altLang="zh-CN" sz="2400" dirty="0">
                <a:latin typeface="Comic Sans MS" panose="030F0702030302020204" pitchFamily="66" charset="0"/>
              </a:rPr>
              <a:t>&gt;0.5)</a:t>
            </a:r>
            <a:endParaRPr lang="zh-CN" alt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728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075" y="1865080"/>
            <a:ext cx="5762625" cy="40195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244435" y="343377"/>
            <a:ext cx="9126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              </a:t>
            </a:r>
            <a:r>
              <a:rPr lang="en-US" altLang="zh-CN" sz="4000" dirty="0">
                <a:latin typeface="Comic Sans MS" panose="030F0702030302020204" pitchFamily="66" charset="0"/>
              </a:rPr>
              <a:t>Events  comparison</a:t>
            </a:r>
          </a:p>
          <a:p>
            <a:r>
              <a:rPr lang="en-US" altLang="zh-CN" dirty="0"/>
              <a:t>           -----</a:t>
            </a:r>
            <a:r>
              <a:rPr lang="en-US" altLang="zh-CN" sz="3200" dirty="0" err="1">
                <a:latin typeface="Comic Sans MS" panose="030F0702030302020204" pitchFamily="66" charset="0"/>
              </a:rPr>
              <a:t>Nhit</a:t>
            </a:r>
            <a:r>
              <a:rPr lang="en-US" altLang="zh-CN" sz="3200" dirty="0">
                <a:latin typeface="Comic Sans MS" panose="030F0702030302020204" pitchFamily="66" charset="0"/>
              </a:rPr>
              <a:t> from data and simulation</a:t>
            </a:r>
            <a:endParaRPr lang="zh-CN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67543" y="5975171"/>
            <a:ext cx="8799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err="1">
                <a:latin typeface="Comic Sans MS" panose="030F0702030302020204" pitchFamily="66" charset="0"/>
              </a:rPr>
              <a:t>Mc</a:t>
            </a:r>
            <a:r>
              <a:rPr lang="en-US" altLang="zh-CN" sz="2400" dirty="0">
                <a:latin typeface="Comic Sans MS" panose="030F0702030302020204" pitchFamily="66" charset="0"/>
              </a:rPr>
              <a:t> and Data </a:t>
            </a:r>
            <a:r>
              <a:rPr lang="en-US" altLang="zh-CN" sz="2400" dirty="0" err="1">
                <a:latin typeface="Comic Sans MS" panose="030F0702030302020204" pitchFamily="66" charset="0"/>
              </a:rPr>
              <a:t>Inconsistensy</a:t>
            </a:r>
            <a:r>
              <a:rPr lang="en-US" altLang="zh-CN" sz="2400" dirty="0">
                <a:latin typeface="Comic Sans MS" panose="030F0702030302020204" pitchFamily="66" charset="0"/>
              </a:rPr>
              <a:t> with about 10%~20% (</a:t>
            </a:r>
            <a:r>
              <a:rPr lang="en-US" altLang="zh-CN" sz="2400" dirty="0" err="1">
                <a:latin typeface="Comic Sans MS" panose="030F0702030302020204" pitchFamily="66" charset="0"/>
              </a:rPr>
              <a:t>Nhit</a:t>
            </a:r>
            <a:r>
              <a:rPr lang="en-US" altLang="zh-CN" sz="2400" dirty="0">
                <a:latin typeface="Comic Sans MS" panose="030F0702030302020204" pitchFamily="66" charset="0"/>
              </a:rPr>
              <a:t>&gt;60)</a:t>
            </a:r>
            <a:endParaRPr lang="zh-CN" alt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769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4604</TotalTime>
  <Words>642</Words>
  <Application>Microsoft Office PowerPoint</Application>
  <PresentationFormat>宽屏</PresentationFormat>
  <Paragraphs>136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7" baseType="lpstr">
      <vt:lpstr>华文新魏</vt:lpstr>
      <vt:lpstr>Arial</vt:lpstr>
      <vt:lpstr>Calibri</vt:lpstr>
      <vt:lpstr>Calibri Light</vt:lpstr>
      <vt:lpstr>Comic Sans MS</vt:lpstr>
      <vt:lpstr>Wingdings</vt:lpstr>
      <vt:lpstr>Office 主题</vt:lpstr>
      <vt:lpstr>Status of data and MC comparison in WCDA-1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data and MC comparison</dc:title>
  <dc:creator>Wuhr</dc:creator>
  <cp:lastModifiedBy>user</cp:lastModifiedBy>
  <cp:revision>32</cp:revision>
  <dcterms:created xsi:type="dcterms:W3CDTF">2021-04-19T07:53:51Z</dcterms:created>
  <dcterms:modified xsi:type="dcterms:W3CDTF">2021-04-25T06:45:52Z</dcterms:modified>
</cp:coreProperties>
</file>