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63" r:id="rId4"/>
    <p:sldId id="260" r:id="rId5"/>
    <p:sldId id="262" r:id="rId6"/>
    <p:sldId id="257" r:id="rId7"/>
    <p:sldId id="273" r:id="rId8"/>
    <p:sldId id="275" r:id="rId9"/>
    <p:sldId id="276" r:id="rId10"/>
    <p:sldId id="266" r:id="rId11"/>
    <p:sldId id="274" r:id="rId12"/>
    <p:sldId id="271" r:id="rId13"/>
    <p:sldId id="270" r:id="rId14"/>
    <p:sldId id="269" r:id="rId15"/>
    <p:sldId id="265" r:id="rId16"/>
    <p:sldId id="259" r:id="rId17"/>
    <p:sldId id="261" r:id="rId18"/>
    <p:sldId id="272" r:id="rId19"/>
    <p:sldId id="268" r:id="rId20"/>
    <p:sldId id="267" r:id="rId21"/>
    <p:sldId id="264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4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0F5E7-C43D-49B9-93C2-43ECA21B5F6D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A50F5-CFB6-4AB0-93F2-163A0CD863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3225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425BE6-0805-4D2D-8B48-A25DC1958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9F327A6-20F5-4B64-B4B6-462BAFED50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5B87A0-A5B0-4204-BCCC-F1221341B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5EE6-B40B-4D72-8143-234297E8CB23}" type="datetime1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5E229E-3694-40E2-94E2-AD4982C3A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5C4FE1-79E5-438E-9246-EE25BF9AE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3F0A-7626-42D9-AA21-9772AEE3FB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409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141CEC-2F6F-4787-AB88-66D78E08D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70FB5AB-7273-4E90-B283-5E0DC8077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46C1D9-7F78-41B7-A9CA-98873A5B2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D914-048A-4D9D-AEA7-5073B449577F}" type="datetime1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278A59-107C-49F5-B666-26B13B384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49DAF0-A5D7-4CEA-97DA-CCDA851EA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3F0A-7626-42D9-AA21-9772AEE3FB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66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FD0ECCF-C54A-43AB-AB40-E2D95BE481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881797E-2541-4A4A-B0D4-1D7A009ED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AFAEC0-82DD-45BA-BF43-44119F3E3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416D2-9088-4EEA-8267-D982C0C3029F}" type="datetime1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6BEB16-4DA2-4AC6-BB79-DD0CF1A3C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A421E1-1201-4767-903B-37940139C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3F0A-7626-42D9-AA21-9772AEE3FB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9392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D7C512-28AC-418B-842E-A704B0CFD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A82DEE-321A-4D7D-87D6-B60BED5D0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10ED1-187E-4467-930F-E431FDCA9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2BFC-9657-4AB8-BCDB-7D986898F34A}" type="datetime1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B97CB7-0A4B-4543-A744-521103EF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92B47C-0BC1-4082-A518-C7B2C1C6C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3F0A-7626-42D9-AA21-9772AEE3FB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890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368936-1BC2-4BD3-8FA3-A218F495F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17A601-3B3F-4442-921C-A121A63AE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2343A2-DEEA-47A5-8189-7FB62688D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FE23-BF88-4DFC-9B01-8D39A94449F7}" type="datetime1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714B6C-5C72-446D-BAAB-89357ABD3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5656F5-A33C-479A-BBDD-BDD80747D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3F0A-7626-42D9-AA21-9772AEE3FB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558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231A03-D740-4736-A9AE-829214C39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61CD09-E923-47B1-B67F-0BAD798C2F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CA727CD-6AD2-4A6C-86BC-F0D6043DA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4288E49-6BEE-44CF-97F2-D05AFFD06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0B41-BFA1-4760-B72A-B51FEABFEB4D}" type="datetime1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8606083-EBA2-4B4B-9D1E-CCEE95449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39B767A-1572-42B5-978D-37D4C8CD5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3F0A-7626-42D9-AA21-9772AEE3FB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91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063960-3AA2-4230-BD28-DB19D56FD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7C3655-1D93-4DA6-AE09-92D40C961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C7195BA-DD50-48D1-BEB6-A425FD8E3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3AC3334-F576-4FA2-A104-FCC4E1D2FC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7A3908B-BFAE-4945-87C4-AA594946EA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E0BA715-5C55-4520-AAE7-8E910E58D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5DD1-EC9B-4185-B7CC-1CFFDF90C600}" type="datetime1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1254962-FDC5-4063-ADBA-A7C10C601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EAEC2EC-8F76-4523-8A9B-AD7F874DF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3F0A-7626-42D9-AA21-9772AEE3FB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657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4EA5E9-D37C-4E9B-BD16-A5576F086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9A060D6-F421-475F-9204-81136B8A1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31B0-0BFE-47B3-BCED-3192825D178F}" type="datetime1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39E1436-7A63-459F-9FE4-EB639CEF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6E8AE3F-5601-4D9B-9AEE-918FCA37C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3F0A-7626-42D9-AA21-9772AEE3FB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18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56E589D-B861-45E1-BA75-463002347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B82F-B5D0-4DEE-9247-86155ABC2F5D}" type="datetime1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7F04CBD-34AD-4F42-89C9-057B78941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D526AA-C47A-424A-A3F6-1F3C8A993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3F0A-7626-42D9-AA21-9772AEE3FB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798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9C8C7F-EF1F-42F7-AFFB-FFD3D3305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9733E6-AF5A-4721-A2B4-77BA852E6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5D851D-444D-44EE-BC7F-DD76CC6557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A5A915D-2979-4814-AF35-EA848EC33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02A82-8100-42E2-A31B-3B41CC393A91}" type="datetime1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D1C108C-918E-44C5-A35A-77A41A457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26611F1-215B-4034-B99A-060204104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3F0A-7626-42D9-AA21-9772AEE3FB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1023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6D9F8D-F152-4B28-AAB7-396934A7A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56AE32-5AB8-46AA-BAA2-A2E0934D16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83035D3-4D0F-4C93-A0F4-3F124A1FDD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B5FA6E-45B4-4AF2-9A33-E805E4E68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E738-9EB3-4794-96EF-208FEF349FB4}" type="datetime1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89A9C16-E8CA-4F52-9D97-D36E4DC9C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F1F072C-01A8-4675-BD2E-BD5227B7C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3F0A-7626-42D9-AA21-9772AEE3FB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9437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E90BB77-D61F-4C80-8F3D-063F0F637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F54462-7B11-423F-9C7F-B01E2A7F2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658A92-3202-4DEF-967E-D2CE46EF8B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7DAE8-EDCB-4261-99AD-21D4B054EC45}" type="datetime1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1BB0A7-831E-489B-A342-676C98CF4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B7B2B2-2482-4C92-973B-B4FBC5B87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93F0A-7626-42D9-AA21-9772AEE3FB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257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B8E6E204-F339-4C6F-8E80-B340DCFA5684}"/>
              </a:ext>
            </a:extLst>
          </p:cNvPr>
          <p:cNvSpPr txBox="1"/>
          <p:nvPr/>
        </p:nvSpPr>
        <p:spPr>
          <a:xfrm>
            <a:off x="1342647" y="2020520"/>
            <a:ext cx="95067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LHAASO KM2A Reconstruction Software</a:t>
            </a:r>
          </a:p>
          <a:p>
            <a:pPr algn="ctr"/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based on </a:t>
            </a:r>
            <a:r>
              <a:rPr lang="en-US" altLang="zh-CN" sz="4000" dirty="0" err="1">
                <a:latin typeface="Arial" panose="020B0604020202020204" pitchFamily="34" charset="0"/>
                <a:cs typeface="Arial" panose="020B0604020202020204" pitchFamily="34" charset="0"/>
              </a:rPr>
              <a:t>LodeStar</a:t>
            </a:r>
            <a:endParaRPr lang="zh-CN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938F98E-1442-4E86-989A-4CA4D9199E28}"/>
              </a:ext>
            </a:extLst>
          </p:cNvPr>
          <p:cNvSpPr txBox="1"/>
          <p:nvPr/>
        </p:nvSpPr>
        <p:spPr>
          <a:xfrm>
            <a:off x="3040990" y="4422115"/>
            <a:ext cx="59474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/>
              <a:t>Jia Kang, Zhu </a:t>
            </a:r>
            <a:r>
              <a:rPr lang="en-US" altLang="zh-CN" sz="2400" b="1" dirty="0" err="1"/>
              <a:t>Chengguang</a:t>
            </a:r>
            <a:r>
              <a:rPr lang="en-US" altLang="zh-CN" sz="2400" b="1" dirty="0"/>
              <a:t> , Li </a:t>
            </a:r>
            <a:r>
              <a:rPr lang="en-US" altLang="zh-CN" sz="2400" b="1" dirty="0" err="1"/>
              <a:t>Zhe</a:t>
            </a:r>
            <a:r>
              <a:rPr lang="en-US" altLang="zh-CN" sz="2400" b="1" dirty="0"/>
              <a:t> (IHEP)</a:t>
            </a:r>
          </a:p>
          <a:p>
            <a:pPr algn="ctr"/>
            <a:r>
              <a:rPr lang="en-US" altLang="zh-CN" sz="2400" dirty="0"/>
              <a:t>Shandong University</a:t>
            </a:r>
          </a:p>
          <a:p>
            <a:pPr algn="ctr"/>
            <a:r>
              <a:rPr lang="en-US" altLang="zh-CN" sz="2400" dirty="0"/>
              <a:t>2021.04</a:t>
            </a:r>
            <a:endParaRPr lang="zh-CN" altLang="en-US" sz="2400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E32C5B-5A45-4527-BF43-748581C63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b="1" dirty="0"/>
              <a:t>1</a:t>
            </a:r>
            <a:endParaRPr lang="zh-CN" altLang="en-US" b="1" dirty="0"/>
          </a:p>
        </p:txBody>
      </p:sp>
      <p:pic>
        <p:nvPicPr>
          <p:cNvPr id="8" name="图片 7" descr="图片包含 游戏机, 画&#10;&#10;描述已自动生成">
            <a:extLst>
              <a:ext uri="{FF2B5EF4-FFF2-40B4-BE49-F238E27FC236}">
                <a16:creationId xmlns:a16="http://schemas.microsoft.com/office/drawing/2014/main" id="{3CC8B06E-3B44-4C74-8A26-8D8C148B7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546" y="177427"/>
            <a:ext cx="1044749" cy="95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04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423F2B3-1FD6-44FD-9E08-A3EDC9734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3F0A-7626-42D9-AA21-9772AEE3FBB5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5" name="图片 4" descr="图片包含 游戏机, 画&#10;&#10;描述已自动生成">
            <a:extLst>
              <a:ext uri="{FF2B5EF4-FFF2-40B4-BE49-F238E27FC236}">
                <a16:creationId xmlns:a16="http://schemas.microsoft.com/office/drawing/2014/main" id="{12F8CAC5-0662-4716-BEDA-90B502FA5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546" y="177427"/>
            <a:ext cx="1044749" cy="955564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0B8F4C7A-B005-48A9-8065-ADCAFB3D20CE}"/>
              </a:ext>
            </a:extLst>
          </p:cNvPr>
          <p:cNvSpPr txBox="1">
            <a:spLocks/>
          </p:cNvSpPr>
          <p:nvPr/>
        </p:nvSpPr>
        <p:spPr bwMode="auto">
          <a:xfrm>
            <a:off x="492993" y="253323"/>
            <a:ext cx="5521727" cy="955564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T</a:t>
            </a:r>
            <a:r>
              <a:rPr lang="en-US" altLang="zh-CN" sz="2800" cap="none" dirty="0">
                <a:solidFill>
                  <a:schemeClr val="tx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est and Performance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3A4C22C-F571-43EF-B649-8735A4D79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462" y="2667501"/>
            <a:ext cx="3834967" cy="329806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CFDB469-3137-4020-81CE-2687105D7B47}"/>
              </a:ext>
            </a:extLst>
          </p:cNvPr>
          <p:cNvSpPr txBox="1"/>
          <p:nvPr/>
        </p:nvSpPr>
        <p:spPr>
          <a:xfrm>
            <a:off x="4923716" y="6316600"/>
            <a:ext cx="2182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MoonShadow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9003930-CDB1-4B63-B0F9-659C728E7952}"/>
              </a:ext>
            </a:extLst>
          </p:cNvPr>
          <p:cNvSpPr txBox="1"/>
          <p:nvPr/>
        </p:nvSpPr>
        <p:spPr>
          <a:xfrm>
            <a:off x="454983" y="2220016"/>
            <a:ext cx="5296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Data :</a:t>
            </a:r>
            <a:r>
              <a:rPr lang="en-US" altLang="zh-CN" sz="2400" dirty="0"/>
              <a:t> </a:t>
            </a:r>
            <a:r>
              <a:rPr lang="en-US" altLang="zh-CN" sz="2400" b="1" dirty="0"/>
              <a:t>20201227-20210102   7 days</a:t>
            </a:r>
            <a:endParaRPr lang="zh-CN" altLang="en-US" sz="2400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BC523A8-839C-41EE-9566-2487E536E4F6}"/>
              </a:ext>
            </a:extLst>
          </p:cNvPr>
          <p:cNvSpPr txBox="1"/>
          <p:nvPr/>
        </p:nvSpPr>
        <p:spPr>
          <a:xfrm>
            <a:off x="424995" y="1638607"/>
            <a:ext cx="8109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We also used the 7days data to analysis </a:t>
            </a:r>
            <a:r>
              <a:rPr lang="en-US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moonshadow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E441F99C-19F3-4D09-AE55-5FEF010B59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870" y="2667501"/>
            <a:ext cx="4006759" cy="3298064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CE89D672-197B-40C7-9251-282D08B4937A}"/>
              </a:ext>
            </a:extLst>
          </p:cNvPr>
          <p:cNvSpPr txBox="1"/>
          <p:nvPr/>
        </p:nvSpPr>
        <p:spPr>
          <a:xfrm>
            <a:off x="7205909" y="590537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 err="1"/>
              <a:t>NfiltE</a:t>
            </a:r>
            <a:r>
              <a:rPr lang="en-US" altLang="zh-CN" b="1" dirty="0"/>
              <a:t>&gt;=42&amp;&amp;</a:t>
            </a:r>
            <a:r>
              <a:rPr lang="en-US" altLang="zh-CN" b="1" dirty="0" err="1"/>
              <a:t>NfiltE</a:t>
            </a:r>
            <a:r>
              <a:rPr lang="en-US" altLang="zh-CN" b="1" dirty="0"/>
              <a:t>&lt;120</a:t>
            </a:r>
            <a:endParaRPr lang="zh-CN" altLang="en-US" b="1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D626D73-D6C6-452B-A85E-F0D66ED2482B}"/>
              </a:ext>
            </a:extLst>
          </p:cNvPr>
          <p:cNvSpPr txBox="1"/>
          <p:nvPr/>
        </p:nvSpPr>
        <p:spPr>
          <a:xfrm>
            <a:off x="2250440" y="5890477"/>
            <a:ext cx="6736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 err="1"/>
              <a:t>NfiltE</a:t>
            </a:r>
            <a:r>
              <a:rPr lang="en-US" altLang="zh-CN" b="1" dirty="0"/>
              <a:t>&gt;=15&amp;&amp;</a:t>
            </a:r>
            <a:r>
              <a:rPr lang="en-US" altLang="zh-CN" b="1" dirty="0" err="1"/>
              <a:t>NfiltE</a:t>
            </a:r>
            <a:r>
              <a:rPr lang="en-US" altLang="zh-CN" b="1" dirty="0"/>
              <a:t>&lt;42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588835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8F4E71E-5DB3-4354-BE55-4DA781EE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3F0A-7626-42D9-AA21-9772AEE3FBB5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5" name="图片 4" descr="图片包含 游戏机, 画&#10;&#10;描述已自动生成">
            <a:extLst>
              <a:ext uri="{FF2B5EF4-FFF2-40B4-BE49-F238E27FC236}">
                <a16:creationId xmlns:a16="http://schemas.microsoft.com/office/drawing/2014/main" id="{771CFA5F-DB39-471C-8ACC-03206EB48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546" y="177427"/>
            <a:ext cx="1044749" cy="955564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DE7E7701-5911-4B89-99C2-50E6C2D277FC}"/>
              </a:ext>
            </a:extLst>
          </p:cNvPr>
          <p:cNvSpPr txBox="1">
            <a:spLocks/>
          </p:cNvSpPr>
          <p:nvPr/>
        </p:nvSpPr>
        <p:spPr bwMode="auto">
          <a:xfrm>
            <a:off x="574273" y="415883"/>
            <a:ext cx="5521727" cy="955564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Summar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y</a:t>
            </a:r>
            <a:endParaRPr lang="en-US" altLang="zh-CN" sz="2800" cap="none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864B45E-6169-42FD-A1B0-E969A9C5FC64}"/>
              </a:ext>
            </a:extLst>
          </p:cNvPr>
          <p:cNvSpPr txBox="1"/>
          <p:nvPr/>
        </p:nvSpPr>
        <p:spPr>
          <a:xfrm>
            <a:off x="477520" y="2260048"/>
            <a:ext cx="84478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More detailed tests are still under way ......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410D9EE-613C-4CF9-8961-808CDA09104B}"/>
              </a:ext>
            </a:extLst>
          </p:cNvPr>
          <p:cNvSpPr txBox="1"/>
          <p:nvPr/>
        </p:nvSpPr>
        <p:spPr>
          <a:xfrm>
            <a:off x="477520" y="1713915"/>
            <a:ext cx="11236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0" dirty="0">
                <a:effectLst/>
                <a:latin typeface="Arial" panose="020B0604020202020204" pitchFamily="34" charset="0"/>
              </a:rPr>
              <a:t>The program has been basically completed and realized its function.</a:t>
            </a:r>
            <a:endParaRPr lang="zh-CN" altLang="en-US" sz="2400" b="1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D89FD17-77CE-44A8-80AD-F66780ED55CB}"/>
              </a:ext>
            </a:extLst>
          </p:cNvPr>
          <p:cNvSpPr txBox="1"/>
          <p:nvPr/>
        </p:nvSpPr>
        <p:spPr>
          <a:xfrm>
            <a:off x="477520" y="273260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i="0" dirty="0">
                <a:effectLst/>
                <a:latin typeface="Arial" panose="020B0604020202020204" pitchFamily="34" charset="0"/>
              </a:rPr>
              <a:t>Based on Lodestar's features:</a:t>
            </a:r>
            <a:endParaRPr lang="zh-CN" altLang="en-US" sz="2800" b="1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32E2A36-CFF2-4AFD-8410-2CD736702C5E}"/>
              </a:ext>
            </a:extLst>
          </p:cNvPr>
          <p:cNvSpPr txBox="1"/>
          <p:nvPr/>
        </p:nvSpPr>
        <p:spPr>
          <a:xfrm>
            <a:off x="1414896" y="3473715"/>
            <a:ext cx="105359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altLang="zh-CN" sz="2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algorithms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zh-CN" sz="2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are independent modules ,which reduced  the </a:t>
            </a:r>
            <a:r>
              <a:rPr lang="en-US" altLang="zh-CN" sz="2000" b="1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bug rate. </a:t>
            </a:r>
            <a:endParaRPr lang="zh-CN" altLang="en-US" sz="2000" b="1" dirty="0"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41C4908-0328-4B1D-AFBE-438E2CA505F1}"/>
              </a:ext>
            </a:extLst>
          </p:cNvPr>
          <p:cNvSpPr txBox="1"/>
          <p:nvPr/>
        </p:nvSpPr>
        <p:spPr>
          <a:xfrm>
            <a:off x="1442720" y="4720234"/>
            <a:ext cx="95868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sz="2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event loop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zh-CN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LodeStar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management can reduce the risk of </a:t>
            </a:r>
            <a:r>
              <a:rPr lang="en-US" altLang="zh-CN" sz="2000" b="1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memory leaks  </a:t>
            </a:r>
            <a:endParaRPr lang="zh-CN" altLang="en-US" sz="2000" b="1" dirty="0"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6804885-69C1-4C23-98A8-309D28AA9AFC}"/>
              </a:ext>
            </a:extLst>
          </p:cNvPr>
          <p:cNvSpPr txBox="1"/>
          <p:nvPr/>
        </p:nvSpPr>
        <p:spPr>
          <a:xfrm>
            <a:off x="1414896" y="4053463"/>
            <a:ext cx="89991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common services </a:t>
            </a:r>
            <a:r>
              <a:rPr lang="en-US" altLang="zh-CN" sz="2000" b="1" i="0" dirty="0">
                <a:effectLst/>
                <a:latin typeface="Arial" panose="020B0604020202020204" pitchFamily="34" charset="0"/>
              </a:rPr>
              <a:t>and unified </a:t>
            </a:r>
            <a:r>
              <a:rPr lang="en-US" altLang="zh-CN" sz="20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data interfaces</a:t>
            </a:r>
            <a:endParaRPr lang="zh-CN" altLang="en-US" sz="2000" b="1" dirty="0">
              <a:highlight>
                <a:srgbClr val="FFFF00"/>
              </a:highlight>
            </a:endParaRPr>
          </a:p>
        </p:txBody>
      </p:sp>
      <p:sp>
        <p:nvSpPr>
          <p:cNvPr id="23" name="菱形 22">
            <a:extLst>
              <a:ext uri="{FF2B5EF4-FFF2-40B4-BE49-F238E27FC236}">
                <a16:creationId xmlns:a16="http://schemas.microsoft.com/office/drawing/2014/main" id="{69A140A6-7CFA-4B33-925E-F9401EEB77E2}"/>
              </a:ext>
            </a:extLst>
          </p:cNvPr>
          <p:cNvSpPr/>
          <p:nvPr/>
        </p:nvSpPr>
        <p:spPr>
          <a:xfrm>
            <a:off x="1077706" y="3515020"/>
            <a:ext cx="193040" cy="243151"/>
          </a:xfrm>
          <a:prstGeom prst="diamon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菱形 23">
            <a:extLst>
              <a:ext uri="{FF2B5EF4-FFF2-40B4-BE49-F238E27FC236}">
                <a16:creationId xmlns:a16="http://schemas.microsoft.com/office/drawing/2014/main" id="{3B5581FA-3F10-4C69-977C-CF40C4B39B51}"/>
              </a:ext>
            </a:extLst>
          </p:cNvPr>
          <p:cNvSpPr/>
          <p:nvPr/>
        </p:nvSpPr>
        <p:spPr>
          <a:xfrm>
            <a:off x="1063278" y="5431323"/>
            <a:ext cx="193040" cy="243151"/>
          </a:xfrm>
          <a:prstGeom prst="diamon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菱形 24">
            <a:extLst>
              <a:ext uri="{FF2B5EF4-FFF2-40B4-BE49-F238E27FC236}">
                <a16:creationId xmlns:a16="http://schemas.microsoft.com/office/drawing/2014/main" id="{C8EF1DC4-5A9E-46FC-B789-49079519F7FF}"/>
              </a:ext>
            </a:extLst>
          </p:cNvPr>
          <p:cNvSpPr/>
          <p:nvPr/>
        </p:nvSpPr>
        <p:spPr>
          <a:xfrm>
            <a:off x="1051154" y="4124041"/>
            <a:ext cx="193040" cy="243151"/>
          </a:xfrm>
          <a:prstGeom prst="diamon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菱形 25">
            <a:extLst>
              <a:ext uri="{FF2B5EF4-FFF2-40B4-BE49-F238E27FC236}">
                <a16:creationId xmlns:a16="http://schemas.microsoft.com/office/drawing/2014/main" id="{1AB46B3C-911C-41FF-A0D1-F9B585124BED}"/>
              </a:ext>
            </a:extLst>
          </p:cNvPr>
          <p:cNvSpPr/>
          <p:nvPr/>
        </p:nvSpPr>
        <p:spPr>
          <a:xfrm>
            <a:off x="1062872" y="4777682"/>
            <a:ext cx="193040" cy="243151"/>
          </a:xfrm>
          <a:prstGeom prst="diamon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A9E0564-2924-4A8A-B677-06777DFD9404}"/>
              </a:ext>
            </a:extLst>
          </p:cNvPr>
          <p:cNvSpPr txBox="1"/>
          <p:nvPr/>
        </p:nvSpPr>
        <p:spPr>
          <a:xfrm>
            <a:off x="1414896" y="5434738"/>
            <a:ext cx="79627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The </a:t>
            </a:r>
            <a:r>
              <a:rPr lang="en-US" altLang="zh-CN" sz="2000" b="1" i="0" dirty="0" err="1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Twiki</a:t>
            </a:r>
            <a:r>
              <a:rPr lang="en-US" altLang="zh-CN" sz="20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page </a:t>
            </a:r>
            <a:r>
              <a:rPr lang="en-US" altLang="zh-CN" sz="2000" b="1" i="0" dirty="0">
                <a:effectLst/>
                <a:latin typeface="Arial" panose="020B0604020202020204" pitchFamily="34" charset="0"/>
              </a:rPr>
              <a:t>can provide better application sharing</a:t>
            </a:r>
            <a:endParaRPr lang="zh-CN" altLang="en-US" sz="2000" b="1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5A11FF0-ECBB-4579-84F8-DBD526AC811A}"/>
              </a:ext>
            </a:extLst>
          </p:cNvPr>
          <p:cNvSpPr txBox="1"/>
          <p:nvPr/>
        </p:nvSpPr>
        <p:spPr>
          <a:xfrm>
            <a:off x="1442720" y="5966753"/>
            <a:ext cx="76897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bg2">
                    <a:lumMod val="10000"/>
                  </a:schemeClr>
                </a:solidFill>
              </a:rPr>
              <a:t>http://twiki.ihep.ac.cn/twiki/view/LHAASO/LhaasoSoftware</a:t>
            </a:r>
            <a:endParaRPr lang="zh-CN" alt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040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CE54C21-FB55-46CB-B574-F173D4F7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3F0A-7626-42D9-AA21-9772AEE3FBB5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5" name="图片 4" descr="图片包含 游戏机, 画&#10;&#10;描述已自动生成">
            <a:extLst>
              <a:ext uri="{FF2B5EF4-FFF2-40B4-BE49-F238E27FC236}">
                <a16:creationId xmlns:a16="http://schemas.microsoft.com/office/drawing/2014/main" id="{9A7585FB-1C62-4043-B16E-FD7BAC20B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546" y="177427"/>
            <a:ext cx="1044749" cy="95556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BC5177C7-A306-4AAB-AE79-00284C8BE27D}"/>
              </a:ext>
            </a:extLst>
          </p:cNvPr>
          <p:cNvSpPr/>
          <p:nvPr/>
        </p:nvSpPr>
        <p:spPr>
          <a:xfrm>
            <a:off x="3104782" y="2421231"/>
            <a:ext cx="56573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8000" b="1" dirty="0">
                <a:ln w="0">
                  <a:solidFill>
                    <a:schemeClr val="bg2">
                      <a:lumMod val="75000"/>
                    </a:schemeClr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zh-CN" altLang="en-US" sz="8000" b="1" cap="none" spc="0" dirty="0">
              <a:ln w="0">
                <a:solidFill>
                  <a:schemeClr val="bg2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923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A433697-C873-4DDF-982C-F0F3D8008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3F0A-7626-42D9-AA21-9772AEE3FBB5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5" name="图片 4" descr="图片包含 游戏机, 画&#10;&#10;描述已自动生成">
            <a:extLst>
              <a:ext uri="{FF2B5EF4-FFF2-40B4-BE49-F238E27FC236}">
                <a16:creationId xmlns:a16="http://schemas.microsoft.com/office/drawing/2014/main" id="{3C97596D-FCD3-4ADD-A604-DD47D4C9C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546" y="177427"/>
            <a:ext cx="1044749" cy="95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47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3246F1F-7DC1-4932-819F-FBB10B3A6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3F0A-7626-42D9-AA21-9772AEE3FBB5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5" name="图片 4" descr="图片包含 游戏机, 画&#10;&#10;描述已自动生成">
            <a:extLst>
              <a:ext uri="{FF2B5EF4-FFF2-40B4-BE49-F238E27FC236}">
                <a16:creationId xmlns:a16="http://schemas.microsoft.com/office/drawing/2014/main" id="{637B6425-F474-4AE0-9842-734840FF9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546" y="177427"/>
            <a:ext cx="1044749" cy="95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31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1679E3B-66A4-4A66-94AE-3A42E92C9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3F0A-7626-42D9-AA21-9772AEE3FBB5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5" name="图片 4" descr="图片包含 游戏机, 画&#10;&#10;描述已自动生成">
            <a:extLst>
              <a:ext uri="{FF2B5EF4-FFF2-40B4-BE49-F238E27FC236}">
                <a16:creationId xmlns:a16="http://schemas.microsoft.com/office/drawing/2014/main" id="{2D9B23CD-7147-4D10-8C13-9CE55CFED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546" y="177427"/>
            <a:ext cx="1044749" cy="955564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B6BA7309-370A-424A-87CB-3F89BA9E5A5D}"/>
              </a:ext>
            </a:extLst>
          </p:cNvPr>
          <p:cNvSpPr txBox="1">
            <a:spLocks/>
          </p:cNvSpPr>
          <p:nvPr/>
        </p:nvSpPr>
        <p:spPr bwMode="auto">
          <a:xfrm>
            <a:off x="492993" y="253323"/>
            <a:ext cx="5521727" cy="955564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i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operation</a:t>
            </a:r>
            <a:endParaRPr lang="en-US" altLang="zh-CN" sz="2800" cap="none" dirty="0">
              <a:solidFill>
                <a:schemeClr val="tx1"/>
              </a:solidFill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5669043-CF2F-4786-B6EB-C3293C487145}"/>
              </a:ext>
            </a:extLst>
          </p:cNvPr>
          <p:cNvSpPr txBox="1"/>
          <p:nvPr/>
        </p:nvSpPr>
        <p:spPr>
          <a:xfrm>
            <a:off x="411713" y="1551355"/>
            <a:ext cx="103375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Based on the encapsulation and modularity provided by the </a:t>
            </a:r>
            <a:r>
              <a:rPr lang="en-US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LodeStar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framework ,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2400" b="0" i="0" dirty="0">
                <a:effectLst/>
                <a:latin typeface="Arial" panose="020B0604020202020204" pitchFamily="34" charset="0"/>
              </a:rPr>
              <a:t>he user does not need to consider </a:t>
            </a:r>
            <a:r>
              <a:rPr lang="en-US" altLang="zh-CN" sz="2400" b="0" i="0" dirty="0" err="1">
                <a:effectLst/>
                <a:latin typeface="Arial" panose="020B0604020202020204" pitchFamily="34" charset="0"/>
              </a:rPr>
              <a:t>DataModel</a:t>
            </a:r>
            <a:r>
              <a:rPr lang="en-US" altLang="zh-CN" sz="2400" b="0" i="0" dirty="0">
                <a:effectLst/>
                <a:latin typeface="Arial" panose="020B0604020202020204" pitchFamily="34" charset="0"/>
              </a:rPr>
              <a:t> and </a:t>
            </a:r>
            <a:r>
              <a:rPr lang="en-US" altLang="zh-CN" sz="2400" b="0" i="0" dirty="0" err="1">
                <a:effectLst/>
                <a:latin typeface="Arial" panose="020B0604020202020204" pitchFamily="34" charset="0"/>
              </a:rPr>
              <a:t>DataIO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B802DB2-0A80-4FB1-975D-89FEF6C5DE05}"/>
              </a:ext>
            </a:extLst>
          </p:cNvPr>
          <p:cNvSpPr txBox="1"/>
          <p:nvPr/>
        </p:nvSpPr>
        <p:spPr>
          <a:xfrm>
            <a:off x="1549633" y="255683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333333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configuration environment</a:t>
            </a:r>
            <a:endParaRPr lang="zh-CN" altLang="en-US" dirty="0">
              <a:highlight>
                <a:srgbClr val="00FFFF"/>
              </a:highlight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FCA006A-EA62-4AB8-B765-3DE577200386}"/>
              </a:ext>
            </a:extLst>
          </p:cNvPr>
          <p:cNvSpPr txBox="1"/>
          <p:nvPr/>
        </p:nvSpPr>
        <p:spPr>
          <a:xfrm>
            <a:off x="1387073" y="356273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Download the need package</a:t>
            </a:r>
            <a:endParaRPr lang="zh-CN" altLang="en-US" dirty="0">
              <a:highlight>
                <a:srgbClr val="00FFFF"/>
              </a:highlight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82BF392-B48B-4FBD-ABE5-D9BB5EC64C08}"/>
              </a:ext>
            </a:extLst>
          </p:cNvPr>
          <p:cNvSpPr txBox="1"/>
          <p:nvPr/>
        </p:nvSpPr>
        <p:spPr>
          <a:xfrm>
            <a:off x="2230353" y="465035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333333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make install</a:t>
            </a:r>
            <a:endParaRPr lang="zh-CN" altLang="en-US" dirty="0">
              <a:highlight>
                <a:srgbClr val="00FFFF"/>
              </a:highlight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86E7DAD-35CD-497B-8121-FC86A643826A}"/>
              </a:ext>
            </a:extLst>
          </p:cNvPr>
          <p:cNvSpPr txBox="1"/>
          <p:nvPr/>
        </p:nvSpPr>
        <p:spPr>
          <a:xfrm>
            <a:off x="2423393" y="583074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i="0" u="none" strike="noStrike" dirty="0"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execute</a:t>
            </a:r>
            <a:endParaRPr lang="zh-CN" altLang="en-US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20092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D4F2946-3DAC-41BE-B0A1-73A01166F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3F0A-7626-42D9-AA21-9772AEE3FBB5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6" name="图片 5" descr="图片包含 游戏机, 画&#10;&#10;描述已自动生成">
            <a:extLst>
              <a:ext uri="{FF2B5EF4-FFF2-40B4-BE49-F238E27FC236}">
                <a16:creationId xmlns:a16="http://schemas.microsoft.com/office/drawing/2014/main" id="{B28C14CF-4736-4058-8F8A-D1D75A78B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546" y="177427"/>
            <a:ext cx="1044749" cy="955564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8F16FE2E-97F3-44EA-88D8-11E22839A14A}"/>
              </a:ext>
            </a:extLst>
          </p:cNvPr>
          <p:cNvSpPr txBox="1">
            <a:spLocks/>
          </p:cNvSpPr>
          <p:nvPr/>
        </p:nvSpPr>
        <p:spPr bwMode="auto">
          <a:xfrm>
            <a:off x="492993" y="253323"/>
            <a:ext cx="5521727" cy="955564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cap="none" dirty="0" err="1">
                <a:solidFill>
                  <a:schemeClr val="tx1"/>
                </a:solidFill>
                <a:ea typeface="宋体" panose="02010600030101010101" pitchFamily="2" charset="-122"/>
              </a:rPr>
              <a:t>DetectorQuality</a:t>
            </a:r>
            <a:endParaRPr lang="en-US" altLang="zh-CN" sz="2800" cap="none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9B4252F-722B-43FB-BC6B-6A6540C26AD5}"/>
              </a:ext>
            </a:extLst>
          </p:cNvPr>
          <p:cNvSpPr txBox="1"/>
          <p:nvPr/>
        </p:nvSpPr>
        <p:spPr>
          <a:xfrm>
            <a:off x="7252345" y="1499662"/>
            <a:ext cx="51187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</a:rPr>
              <a:t>It</a:t>
            </a:r>
            <a:r>
              <a:rPr lang="en-US" altLang="zh-CN" sz="2800" b="1" i="0" dirty="0">
                <a:effectLst/>
                <a:latin typeface="Arial" panose="020B0604020202020204" pitchFamily="34" charset="0"/>
              </a:rPr>
              <a:t> also provides two types of </a:t>
            </a:r>
          </a:p>
          <a:p>
            <a:r>
              <a:rPr lang="en-US" altLang="zh-CN" sz="2800" b="1" i="0" dirty="0">
                <a:effectLst/>
                <a:latin typeface="Arial" panose="020B0604020202020204" pitchFamily="34" charset="0"/>
              </a:rPr>
              <a:t>output file</a:t>
            </a:r>
            <a:endParaRPr lang="zh-CN" altLang="en-US" sz="28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DE1647E-3C92-4982-9D2B-35CF61AE11B3}"/>
              </a:ext>
            </a:extLst>
          </p:cNvPr>
          <p:cNvSpPr txBox="1"/>
          <p:nvPr/>
        </p:nvSpPr>
        <p:spPr>
          <a:xfrm>
            <a:off x="492993" y="1698972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</a:rPr>
              <a:t>It</a:t>
            </a:r>
            <a:r>
              <a:rPr lang="en-US" altLang="zh-CN" sz="2800" b="1" i="0" dirty="0">
                <a:effectLst/>
                <a:latin typeface="Arial" panose="020B0604020202020204" pitchFamily="34" charset="0"/>
              </a:rPr>
              <a:t> provides two algorithms for generating state files</a:t>
            </a:r>
            <a:endParaRPr lang="zh-CN" altLang="en-US" sz="2800" b="1" dirty="0"/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E7AFD634-EEB7-4C37-9F51-F173B876FDE3}"/>
              </a:ext>
            </a:extLst>
          </p:cNvPr>
          <p:cNvSpPr/>
          <p:nvPr/>
        </p:nvSpPr>
        <p:spPr>
          <a:xfrm>
            <a:off x="492993" y="2885440"/>
            <a:ext cx="2418080" cy="843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GetDetQuality_V1</a:t>
            </a:r>
            <a:endParaRPr lang="zh-CN" altLang="en-US" b="1" dirty="0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3028479B-6C8F-48C6-9E40-81381691B7D6}"/>
              </a:ext>
            </a:extLst>
          </p:cNvPr>
          <p:cNvSpPr/>
          <p:nvPr/>
        </p:nvSpPr>
        <p:spPr>
          <a:xfrm>
            <a:off x="3540993" y="2915306"/>
            <a:ext cx="2418080" cy="843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GetDetQuality_V2</a:t>
            </a:r>
            <a:endParaRPr lang="zh-CN" altLang="en-US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00C43ED-5998-4B46-8D8E-2BE5DB8F466D}"/>
              </a:ext>
            </a:extLst>
          </p:cNvPr>
          <p:cNvSpPr txBox="1"/>
          <p:nvPr/>
        </p:nvSpPr>
        <p:spPr>
          <a:xfrm>
            <a:off x="7776527" y="2578689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Txt file  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zh-CN" sz="28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Root file</a:t>
            </a:r>
            <a:endParaRPr lang="zh-CN" altLang="en-US" sz="2800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C463ACF-4C42-4F2C-8823-DE9986535066}"/>
              </a:ext>
            </a:extLst>
          </p:cNvPr>
          <p:cNvSpPr txBox="1"/>
          <p:nvPr/>
        </p:nvSpPr>
        <p:spPr>
          <a:xfrm>
            <a:off x="492993" y="4044021"/>
            <a:ext cx="3185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Corresponding</a:t>
            </a:r>
            <a:r>
              <a:rPr lang="en-US" altLang="zh-CN" sz="2800" dirty="0">
                <a:latin typeface="Arial Black" panose="020B0A040201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altLang="zh-CN" sz="2800" dirty="0">
                <a:latin typeface="Arial Black" panose="020B0A04020102020204" pitchFamily="34" charset="0"/>
              </a:rPr>
              <a:t> </a:t>
            </a:r>
            <a:endParaRPr lang="zh-CN" altLang="en-US" sz="2800" dirty="0">
              <a:latin typeface="Arial Black" panose="020B0A040201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DB60242-259F-401F-A882-36C9BBD93833}"/>
              </a:ext>
            </a:extLst>
          </p:cNvPr>
          <p:cNvSpPr txBox="1"/>
          <p:nvPr/>
        </p:nvSpPr>
        <p:spPr>
          <a:xfrm>
            <a:off x="492993" y="48825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zh-CN" b="1" dirty="0">
                <a:highlight>
                  <a:srgbClr val="FFFF00"/>
                </a:highlight>
              </a:rPr>
              <a:t>/eos/lhaaso/rec/km2a/software/Detector_Quality/</a:t>
            </a:r>
            <a:endParaRPr lang="zh-CN" altLang="en-US" b="1" dirty="0">
              <a:highlight>
                <a:srgbClr val="FFFF00"/>
              </a:highlight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52925145-DEDB-4BC5-BB6F-7AF256CF663D}"/>
              </a:ext>
            </a:extLst>
          </p:cNvPr>
          <p:cNvSpPr/>
          <p:nvPr/>
        </p:nvSpPr>
        <p:spPr>
          <a:xfrm>
            <a:off x="9057169" y="5935048"/>
            <a:ext cx="665153" cy="6038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V2</a:t>
            </a:r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DB34E636-2C6C-4293-80D2-4F57CC5CC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97" y="5362263"/>
            <a:ext cx="3069409" cy="135128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772CA4B-DC86-4548-994A-614E94BB3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774" y="4044021"/>
            <a:ext cx="4795520" cy="1391366"/>
          </a:xfrm>
          <a:prstGeom prst="rect">
            <a:avLst/>
          </a:prstGeom>
        </p:spPr>
      </p:pic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D012D6FC-5F00-469F-8B1C-EA59F1ED30AD}"/>
              </a:ext>
            </a:extLst>
          </p:cNvPr>
          <p:cNvSpPr/>
          <p:nvPr/>
        </p:nvSpPr>
        <p:spPr>
          <a:xfrm>
            <a:off x="3013327" y="5935049"/>
            <a:ext cx="665153" cy="6038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V1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6586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7827E2B-787F-41A5-B742-E40D6C9DE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3F0A-7626-42D9-AA21-9772AEE3FBB5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6" name="图片 5" descr="图片包含 游戏机, 画&#10;&#10;描述已自动生成">
            <a:extLst>
              <a:ext uri="{FF2B5EF4-FFF2-40B4-BE49-F238E27FC236}">
                <a16:creationId xmlns:a16="http://schemas.microsoft.com/office/drawing/2014/main" id="{5D6BAC00-A595-4543-AA7F-AED1087D3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546" y="177427"/>
            <a:ext cx="1044749" cy="955564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85EFFAB8-A32C-4A7B-BF13-06CEBE4BB438}"/>
              </a:ext>
            </a:extLst>
          </p:cNvPr>
          <p:cNvSpPr txBox="1">
            <a:spLocks/>
          </p:cNvSpPr>
          <p:nvPr/>
        </p:nvSpPr>
        <p:spPr bwMode="auto">
          <a:xfrm>
            <a:off x="492993" y="253323"/>
            <a:ext cx="5521727" cy="955564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tx1"/>
                </a:solidFill>
                <a:ea typeface="宋体" panose="02010600030101010101" pitchFamily="2" charset="-122"/>
              </a:rPr>
              <a:t>The Main Program – KM2Arec</a:t>
            </a:r>
            <a:endParaRPr lang="en-US" altLang="zh-CN" sz="2800" cap="none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35A2C690-64BC-4597-8279-42A84BE80EB8}"/>
              </a:ext>
            </a:extLst>
          </p:cNvPr>
          <p:cNvSpPr/>
          <p:nvPr/>
        </p:nvSpPr>
        <p:spPr>
          <a:xfrm>
            <a:off x="2139380" y="1709989"/>
            <a:ext cx="2066391" cy="9555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GeomertrySvc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9BD6C9A-C430-4CEF-B20D-95E9072BC2FE}"/>
              </a:ext>
            </a:extLst>
          </p:cNvPr>
          <p:cNvSpPr txBox="1"/>
          <p:nvPr/>
        </p:nvSpPr>
        <p:spPr>
          <a:xfrm>
            <a:off x="492993" y="3166655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i="0" dirty="0" err="1">
                <a:effectLst/>
                <a:latin typeface="Arial" panose="020B0604020202020204" pitchFamily="34" charset="0"/>
              </a:rPr>
              <a:t>GeometrySvc</a:t>
            </a:r>
            <a:r>
              <a:rPr lang="en-US" altLang="zh-CN" sz="2800" b="1" i="0" dirty="0">
                <a:effectLst/>
                <a:latin typeface="Arial" panose="020B0604020202020204" pitchFamily="34" charset="0"/>
              </a:rPr>
              <a:t> provides two data interfaces for </a:t>
            </a:r>
            <a:r>
              <a:rPr lang="en-US" altLang="zh-CN" sz="2800" b="1" i="0" dirty="0" err="1">
                <a:effectLst/>
                <a:latin typeface="Arial" panose="020B0604020202020204" pitchFamily="34" charset="0"/>
              </a:rPr>
              <a:t>DetectorState</a:t>
            </a:r>
            <a:r>
              <a:rPr lang="en-US" altLang="zh-CN" sz="2800" b="1" i="0" dirty="0">
                <a:effectLst/>
                <a:latin typeface="Arial" panose="020B0604020202020204" pitchFamily="34" charset="0"/>
              </a:rPr>
              <a:t> file</a:t>
            </a:r>
            <a:endParaRPr lang="zh-CN" altLang="en-US" sz="2800" b="1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3196F75-5ED1-41A3-A5E8-DAFC31FA1213}"/>
              </a:ext>
            </a:extLst>
          </p:cNvPr>
          <p:cNvSpPr txBox="1"/>
          <p:nvPr/>
        </p:nvSpPr>
        <p:spPr>
          <a:xfrm>
            <a:off x="1036320" y="541365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highlight>
                  <a:srgbClr val="FFFF00"/>
                </a:highlight>
              </a:rPr>
              <a:t>SetDetectorStatusRoot</a:t>
            </a:r>
            <a:r>
              <a:rPr lang="en-US" altLang="zh-CN" sz="2400" b="1" dirty="0">
                <a:highlight>
                  <a:srgbClr val="FFFF00"/>
                </a:highlight>
              </a:rPr>
              <a:t>()  </a:t>
            </a:r>
            <a:r>
              <a:rPr lang="en-US" altLang="zh-CN" sz="2400" b="1" dirty="0"/>
              <a:t>for </a:t>
            </a:r>
            <a:r>
              <a:rPr lang="en-US" altLang="zh-CN" sz="2400" b="1" dirty="0" err="1"/>
              <a:t>Status.root</a:t>
            </a:r>
            <a:endParaRPr lang="zh-CN" altLang="en-US" sz="2400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EE174B9-7A1A-419D-8CF6-8AC1D868DB6E}"/>
              </a:ext>
            </a:extLst>
          </p:cNvPr>
          <p:cNvSpPr txBox="1"/>
          <p:nvPr/>
        </p:nvSpPr>
        <p:spPr>
          <a:xfrm>
            <a:off x="1036320" y="456529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highlight>
                  <a:srgbClr val="FFFF00"/>
                </a:highlight>
              </a:rPr>
              <a:t>SetDetectorStatus</a:t>
            </a:r>
            <a:r>
              <a:rPr lang="en-US" altLang="zh-CN" sz="2400" b="1" dirty="0">
                <a:highlight>
                  <a:srgbClr val="FFFF00"/>
                </a:highlight>
              </a:rPr>
              <a:t>()     </a:t>
            </a:r>
            <a:r>
              <a:rPr lang="en-US" altLang="zh-CN" sz="2400" b="1" dirty="0"/>
              <a:t>for Status.txt </a:t>
            </a:r>
            <a:endParaRPr lang="zh-CN" altLang="en-US" sz="2400" b="1" dirty="0"/>
          </a:p>
        </p:txBody>
      </p:sp>
      <p:sp>
        <p:nvSpPr>
          <p:cNvPr id="12" name="箭头: 右 11">
            <a:extLst>
              <a:ext uri="{FF2B5EF4-FFF2-40B4-BE49-F238E27FC236}">
                <a16:creationId xmlns:a16="http://schemas.microsoft.com/office/drawing/2014/main" id="{E9048A01-AC23-4F60-A368-00C10C9EC604}"/>
              </a:ext>
            </a:extLst>
          </p:cNvPr>
          <p:cNvSpPr/>
          <p:nvPr/>
        </p:nvSpPr>
        <p:spPr>
          <a:xfrm>
            <a:off x="741680" y="4679405"/>
            <a:ext cx="294640" cy="252401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箭头: 右 12">
            <a:extLst>
              <a:ext uri="{FF2B5EF4-FFF2-40B4-BE49-F238E27FC236}">
                <a16:creationId xmlns:a16="http://schemas.microsoft.com/office/drawing/2014/main" id="{D4ABFB1A-A089-48A1-8992-06A4854CBDA3}"/>
              </a:ext>
            </a:extLst>
          </p:cNvPr>
          <p:cNvSpPr/>
          <p:nvPr/>
        </p:nvSpPr>
        <p:spPr>
          <a:xfrm>
            <a:off x="690880" y="5518284"/>
            <a:ext cx="294640" cy="252401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02CCC5D3-E9A1-485E-8FDC-BDABA600C54F}"/>
              </a:ext>
            </a:extLst>
          </p:cNvPr>
          <p:cNvSpPr/>
          <p:nvPr/>
        </p:nvSpPr>
        <p:spPr>
          <a:xfrm>
            <a:off x="8305062" y="1709989"/>
            <a:ext cx="2066391" cy="9555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EventRecIhepSvc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7131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D195D23-88E8-489B-A935-C32FF02E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3F0A-7626-42D9-AA21-9772AEE3FBB5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5" name="内容占位符 4" descr="图片包含 游戏机, 画&#10;&#10;描述已自动生成">
            <a:extLst>
              <a:ext uri="{FF2B5EF4-FFF2-40B4-BE49-F238E27FC236}">
                <a16:creationId xmlns:a16="http://schemas.microsoft.com/office/drawing/2014/main" id="{DC802142-2B75-4295-AF8C-EE005CFD1F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940" y="313431"/>
            <a:ext cx="781159" cy="714475"/>
          </a:xfrm>
          <a:prstGeom prst="rect">
            <a:avLst/>
          </a:prstGeom>
        </p:spPr>
      </p:pic>
      <p:pic>
        <p:nvPicPr>
          <p:cNvPr id="6" name="图片 5" descr="图片包含 游戏机, 画&#10;&#10;描述已自动生成">
            <a:extLst>
              <a:ext uri="{FF2B5EF4-FFF2-40B4-BE49-F238E27FC236}">
                <a16:creationId xmlns:a16="http://schemas.microsoft.com/office/drawing/2014/main" id="{47A8DBF1-2373-4481-89D7-B9D8B4933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546" y="177427"/>
            <a:ext cx="1044749" cy="955564"/>
          </a:xfrm>
          <a:prstGeom prst="rect">
            <a:avLst/>
          </a:prstGeom>
        </p:spPr>
      </p:pic>
      <p:sp>
        <p:nvSpPr>
          <p:cNvPr id="9" name="标题 1">
            <a:extLst>
              <a:ext uri="{FF2B5EF4-FFF2-40B4-BE49-F238E27FC236}">
                <a16:creationId xmlns:a16="http://schemas.microsoft.com/office/drawing/2014/main" id="{EFD262C2-A514-420A-AB34-5C8E3C82017F}"/>
              </a:ext>
            </a:extLst>
          </p:cNvPr>
          <p:cNvSpPr txBox="1">
            <a:spLocks/>
          </p:cNvSpPr>
          <p:nvPr/>
        </p:nvSpPr>
        <p:spPr bwMode="auto">
          <a:xfrm>
            <a:off x="492993" y="253323"/>
            <a:ext cx="5521727" cy="955564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T</a:t>
            </a:r>
            <a:r>
              <a:rPr lang="en-US" altLang="zh-CN" sz="2800" cap="none" dirty="0">
                <a:solidFill>
                  <a:schemeClr val="tx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est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FBA5816-0E06-4E1B-A234-8006DBE8F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39" y="1812052"/>
            <a:ext cx="4017109" cy="262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14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8B3A31-8E8E-426D-B1FB-F63817FEF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FA1EA3-1FBE-4F1E-A6C3-9B99F5BCE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0221C46-0656-46E5-9562-D588ECC0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3F0A-7626-42D9-AA21-9772AEE3FBB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5243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B46D44A-068E-4059-802C-2CD80424E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3F0A-7626-42D9-AA21-9772AEE3FBB5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4C1466EB-417C-4E1C-A116-8754ED900872}"/>
              </a:ext>
            </a:extLst>
          </p:cNvPr>
          <p:cNvSpPr txBox="1">
            <a:spLocks/>
          </p:cNvSpPr>
          <p:nvPr/>
        </p:nvSpPr>
        <p:spPr bwMode="auto">
          <a:xfrm>
            <a:off x="279633" y="253323"/>
            <a:ext cx="10749913" cy="955564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sz="2800" kern="0" dirty="0" err="1">
                <a:solidFill>
                  <a:srgbClr val="FF0000"/>
                </a:solidFill>
                <a:latin typeface="Times New Roman"/>
                <a:cs typeface="Times New Roman"/>
              </a:rPr>
              <a:t>LodeStar</a:t>
            </a:r>
            <a:r>
              <a:rPr kumimoji="1" lang="en-US" altLang="zh-CN" sz="2800" kern="0" dirty="0">
                <a:latin typeface="Times New Roman"/>
                <a:cs typeface="Times New Roman"/>
              </a:rPr>
              <a:t>: </a:t>
            </a:r>
            <a:r>
              <a:rPr lang="en-US" altLang="zh-CN" sz="2800" cap="none" dirty="0">
                <a:solidFill>
                  <a:srgbClr val="FF0000"/>
                </a:solidFill>
                <a:ea typeface="宋体" panose="02010600030101010101" pitchFamily="2" charset="-122"/>
              </a:rPr>
              <a:t>L</a:t>
            </a:r>
            <a:r>
              <a:rPr lang="en-US" altLang="zh-CN" sz="2800" cap="none" dirty="0">
                <a:solidFill>
                  <a:schemeClr val="tx1"/>
                </a:solidFill>
                <a:ea typeface="宋体" panose="02010600030101010101" pitchFamily="2" charset="-122"/>
              </a:rPr>
              <a:t>HAASO </a:t>
            </a:r>
            <a:r>
              <a:rPr lang="en-US" altLang="zh-CN" sz="2800" cap="none" dirty="0">
                <a:solidFill>
                  <a:srgbClr val="FF0000"/>
                </a:solidFill>
                <a:ea typeface="宋体" panose="02010600030101010101" pitchFamily="2" charset="-122"/>
              </a:rPr>
              <a:t>O</a:t>
            </a:r>
            <a:r>
              <a:rPr lang="en-US" altLang="zh-CN" sz="2800" cap="none" dirty="0">
                <a:solidFill>
                  <a:schemeClr val="tx1"/>
                </a:solidFill>
                <a:ea typeface="宋体" panose="02010600030101010101" pitchFamily="2" charset="-122"/>
              </a:rPr>
              <a:t>ffline </a:t>
            </a:r>
            <a:r>
              <a:rPr lang="en-US" altLang="zh-CN" sz="2800" cap="none" dirty="0">
                <a:solidFill>
                  <a:srgbClr val="FF0000"/>
                </a:solidFill>
                <a:ea typeface="宋体" panose="02010600030101010101" pitchFamily="2" charset="-122"/>
              </a:rPr>
              <a:t>D</a:t>
            </a:r>
            <a:r>
              <a:rPr lang="en-US" altLang="zh-CN" sz="2800" cap="none" dirty="0">
                <a:solidFill>
                  <a:schemeClr val="tx1"/>
                </a:solidFill>
                <a:ea typeface="宋体" panose="02010600030101010101" pitchFamily="2" charset="-122"/>
              </a:rPr>
              <a:t>ata Proc</a:t>
            </a:r>
            <a:r>
              <a:rPr lang="en-US" altLang="zh-CN" sz="2800" cap="none" dirty="0">
                <a:solidFill>
                  <a:srgbClr val="FF0000"/>
                </a:solidFill>
                <a:ea typeface="宋体" panose="02010600030101010101" pitchFamily="2" charset="-122"/>
              </a:rPr>
              <a:t>e</a:t>
            </a:r>
            <a:r>
              <a:rPr lang="en-US" altLang="zh-CN" sz="2800" cap="none" dirty="0">
                <a:solidFill>
                  <a:schemeClr val="tx1"/>
                </a:solidFill>
                <a:ea typeface="宋体" panose="02010600030101010101" pitchFamily="2" charset="-122"/>
              </a:rPr>
              <a:t>ssing </a:t>
            </a:r>
            <a:r>
              <a:rPr lang="en-US" altLang="zh-CN" sz="2800" cap="none" dirty="0">
                <a:solidFill>
                  <a:srgbClr val="FF0000"/>
                </a:solidFill>
                <a:ea typeface="宋体" panose="02010600030101010101" pitchFamily="2" charset="-122"/>
              </a:rPr>
              <a:t>S</a:t>
            </a:r>
            <a:r>
              <a:rPr lang="en-US" altLang="zh-CN" sz="2800" cap="none" dirty="0">
                <a:solidFill>
                  <a:schemeClr val="tx1"/>
                </a:solidFill>
                <a:ea typeface="宋体" panose="02010600030101010101" pitchFamily="2" charset="-122"/>
              </a:rPr>
              <a:t>of</a:t>
            </a:r>
            <a:r>
              <a:rPr lang="en-US" altLang="zh-CN" sz="2800" cap="none" dirty="0">
                <a:solidFill>
                  <a:srgbClr val="FF0000"/>
                </a:solidFill>
                <a:ea typeface="宋体" panose="02010600030101010101" pitchFamily="2" charset="-122"/>
              </a:rPr>
              <a:t>t</a:t>
            </a:r>
            <a:r>
              <a:rPr lang="en-US" altLang="zh-CN" sz="2800" cap="none" dirty="0">
                <a:solidFill>
                  <a:schemeClr val="tx1"/>
                </a:solidFill>
                <a:ea typeface="宋体" panose="02010600030101010101" pitchFamily="2" charset="-122"/>
              </a:rPr>
              <a:t>ware Fr</a:t>
            </a:r>
            <a:r>
              <a:rPr lang="en-US" altLang="zh-CN" sz="2800" cap="none" dirty="0">
                <a:solidFill>
                  <a:srgbClr val="FF0000"/>
                </a:solidFill>
                <a:ea typeface="宋体" panose="02010600030101010101" pitchFamily="2" charset="-122"/>
              </a:rPr>
              <a:t>a</a:t>
            </a:r>
            <a:r>
              <a:rPr lang="en-US" altLang="zh-CN" sz="2800" cap="none" dirty="0">
                <a:solidFill>
                  <a:schemeClr val="tx1"/>
                </a:solidFill>
                <a:ea typeface="宋体" panose="02010600030101010101" pitchFamily="2" charset="-122"/>
              </a:rPr>
              <a:t>mewo</a:t>
            </a:r>
            <a:r>
              <a:rPr lang="en-US" altLang="zh-CN" sz="2800" cap="none" dirty="0">
                <a:solidFill>
                  <a:srgbClr val="FF0000"/>
                </a:solidFill>
                <a:ea typeface="宋体" panose="02010600030101010101" pitchFamily="2" charset="-122"/>
              </a:rPr>
              <a:t>r</a:t>
            </a:r>
            <a:r>
              <a:rPr lang="en-US" altLang="zh-CN" sz="2800" cap="none" dirty="0">
                <a:solidFill>
                  <a:schemeClr val="tx1"/>
                </a:solidFill>
                <a:ea typeface="宋体" panose="02010600030101010101" pitchFamily="2" charset="-122"/>
              </a:rPr>
              <a:t>k</a:t>
            </a:r>
          </a:p>
        </p:txBody>
      </p:sp>
      <p:pic>
        <p:nvPicPr>
          <p:cNvPr id="7" name="图片 6" descr="图片包含 游戏机, 画&#10;&#10;描述已自动生成">
            <a:extLst>
              <a:ext uri="{FF2B5EF4-FFF2-40B4-BE49-F238E27FC236}">
                <a16:creationId xmlns:a16="http://schemas.microsoft.com/office/drawing/2014/main" id="{48D6E053-E02B-49CF-A318-4CF41E5B4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251" y="253323"/>
            <a:ext cx="1044749" cy="955564"/>
          </a:xfrm>
          <a:prstGeom prst="rect">
            <a:avLst/>
          </a:prstGeom>
        </p:spPr>
      </p:pic>
      <p:sp>
        <p:nvSpPr>
          <p:cNvPr id="10" name="菱形 9">
            <a:extLst>
              <a:ext uri="{FF2B5EF4-FFF2-40B4-BE49-F238E27FC236}">
                <a16:creationId xmlns:a16="http://schemas.microsoft.com/office/drawing/2014/main" id="{385400E3-521E-46D0-83CA-CD6028F50676}"/>
              </a:ext>
            </a:extLst>
          </p:cNvPr>
          <p:cNvSpPr/>
          <p:nvPr/>
        </p:nvSpPr>
        <p:spPr>
          <a:xfrm>
            <a:off x="670560" y="1856531"/>
            <a:ext cx="365760" cy="369332"/>
          </a:xfrm>
          <a:prstGeom prst="diamon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菱形 11">
            <a:extLst>
              <a:ext uri="{FF2B5EF4-FFF2-40B4-BE49-F238E27FC236}">
                <a16:creationId xmlns:a16="http://schemas.microsoft.com/office/drawing/2014/main" id="{CAB6B2E3-82E9-46D2-BFC9-AB0FFD0D5272}"/>
              </a:ext>
            </a:extLst>
          </p:cNvPr>
          <p:cNvSpPr/>
          <p:nvPr/>
        </p:nvSpPr>
        <p:spPr>
          <a:xfrm>
            <a:off x="670560" y="2764877"/>
            <a:ext cx="416560" cy="42672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F57D891-FFEB-40EF-939D-FD4A464A9E06}"/>
              </a:ext>
            </a:extLst>
          </p:cNvPr>
          <p:cNvSpPr txBox="1"/>
          <p:nvPr/>
        </p:nvSpPr>
        <p:spPr>
          <a:xfrm>
            <a:off x="1290320" y="1764268"/>
            <a:ext cx="5534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New 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installed in </a:t>
            </a:r>
            <a:r>
              <a:rPr lang="en-US" altLang="zh-C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cvmfs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2AD038B-4CD2-43EA-9E1F-6587EB535FB3}"/>
              </a:ext>
            </a:extLst>
          </p:cNvPr>
          <p:cNvSpPr txBox="1"/>
          <p:nvPr/>
        </p:nvSpPr>
        <p:spPr>
          <a:xfrm>
            <a:off x="6886873" y="176426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highlight>
                  <a:srgbClr val="00FFFF"/>
                </a:highlight>
              </a:rPr>
              <a:t>sl7_x86_64_gcc6.5.0</a:t>
            </a:r>
            <a:endParaRPr lang="zh-CN" altLang="en-US" sz="2800" b="1" dirty="0">
              <a:highlight>
                <a:srgbClr val="00FFFF"/>
              </a:highlight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7C1EA6D-6CF9-4659-90C7-EC39CA744ED1}"/>
              </a:ext>
            </a:extLst>
          </p:cNvPr>
          <p:cNvSpPr txBox="1"/>
          <p:nvPr/>
        </p:nvSpPr>
        <p:spPr>
          <a:xfrm>
            <a:off x="1290320" y="271662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Support the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  <a:r>
              <a:rPr lang="en-US" altLang="zh-CN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rootd</a:t>
            </a:r>
            <a:r>
              <a:rPr lang="en-US" altLang="zh-CN" sz="28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  agreement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72890939-14A7-4675-8DF3-BC363E975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" y="3730611"/>
            <a:ext cx="445047" cy="457240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E24B1DF7-1BFE-448A-BC65-A37BF208B279}"/>
              </a:ext>
            </a:extLst>
          </p:cNvPr>
          <p:cNvSpPr txBox="1"/>
          <p:nvPr/>
        </p:nvSpPr>
        <p:spPr>
          <a:xfrm>
            <a:off x="1290320" y="3691797"/>
            <a:ext cx="6598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Update all </a:t>
            </a:r>
            <a:r>
              <a:rPr lang="en-US" altLang="zh-C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DataIO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  services for </a:t>
            </a:r>
            <a:r>
              <a:rPr lang="en-US" altLang="zh-C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xrootd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箭头: 右 20">
            <a:extLst>
              <a:ext uri="{FF2B5EF4-FFF2-40B4-BE49-F238E27FC236}">
                <a16:creationId xmlns:a16="http://schemas.microsoft.com/office/drawing/2014/main" id="{54189B65-19FC-41C1-BF4F-21621D00A313}"/>
              </a:ext>
            </a:extLst>
          </p:cNvPr>
          <p:cNvSpPr/>
          <p:nvPr/>
        </p:nvSpPr>
        <p:spPr>
          <a:xfrm>
            <a:off x="873760" y="5173055"/>
            <a:ext cx="1463040" cy="457241"/>
          </a:xfrm>
          <a:prstGeom prst="rightArrow">
            <a:avLst/>
          </a:prstGeom>
          <a:ln>
            <a:solidFill>
              <a:srgbClr val="F040E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29B4B00-1CE5-4727-923A-5601BA648F3D}"/>
              </a:ext>
            </a:extLst>
          </p:cNvPr>
          <p:cNvSpPr txBox="1"/>
          <p:nvPr/>
        </p:nvSpPr>
        <p:spPr>
          <a:xfrm>
            <a:off x="3133850" y="5107076"/>
            <a:ext cx="6848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The whole software is based on Lodestar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564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90349A-27E8-4F8D-8131-47726964A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49321C-C6C5-4A30-9410-7B375F71E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840B57-B3F4-4069-96D1-4872D786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3F0A-7626-42D9-AA21-9772AEE3FBB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321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B37A31-818D-4B66-9350-F8B442AD1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F1B179-985D-4D03-BFD5-E434B34CF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AF67CA8-1D50-411B-AA95-02EEBBFC4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3F0A-7626-42D9-AA21-9772AEE3FBB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485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26DD426-2D72-4803-932A-FCED92FAB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0604" y="6038950"/>
            <a:ext cx="2743200" cy="365125"/>
          </a:xfrm>
        </p:spPr>
        <p:txBody>
          <a:bodyPr/>
          <a:lstStyle/>
          <a:p>
            <a:fld id="{7BE93F0A-7626-42D9-AA21-9772AEE3FBB5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6" name="图片 5" descr="图片包含 游戏机, 画&#10;&#10;描述已自动生成">
            <a:extLst>
              <a:ext uri="{FF2B5EF4-FFF2-40B4-BE49-F238E27FC236}">
                <a16:creationId xmlns:a16="http://schemas.microsoft.com/office/drawing/2014/main" id="{0FB25CC0-70BD-4E80-B1D0-939DA727F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546" y="177427"/>
            <a:ext cx="1044749" cy="955564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423D79B6-70DD-48F6-B058-759B1421F331}"/>
              </a:ext>
            </a:extLst>
          </p:cNvPr>
          <p:cNvSpPr txBox="1">
            <a:spLocks/>
          </p:cNvSpPr>
          <p:nvPr/>
        </p:nvSpPr>
        <p:spPr bwMode="auto">
          <a:xfrm>
            <a:off x="492993" y="253323"/>
            <a:ext cx="5521727" cy="955564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tx1"/>
                </a:solidFill>
                <a:ea typeface="宋体" panose="02010600030101010101" pitchFamily="2" charset="-122"/>
              </a:rPr>
              <a:t>The Software Structure</a:t>
            </a:r>
            <a:endParaRPr lang="en-US" altLang="zh-CN" sz="2800" cap="none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A17DFF2-D261-4CD2-8142-4EAE3AB4022A}"/>
              </a:ext>
            </a:extLst>
          </p:cNvPr>
          <p:cNvSpPr txBox="1"/>
          <p:nvPr/>
        </p:nvSpPr>
        <p:spPr>
          <a:xfrm>
            <a:off x="1544320" y="1653890"/>
            <a:ext cx="57607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DetectorQuality_3quarter </a:t>
            </a:r>
            <a:endParaRPr lang="zh-CN" altLang="en-US" sz="2800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015A86C6-2511-4E06-9673-7521B2AAA421}"/>
              </a:ext>
            </a:extLst>
          </p:cNvPr>
          <p:cNvSpPr/>
          <p:nvPr/>
        </p:nvSpPr>
        <p:spPr>
          <a:xfrm>
            <a:off x="3130129" y="4615986"/>
            <a:ext cx="1920308" cy="71557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DetectorQuality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F9FE09F9-0850-4980-9DDC-B3201732F058}"/>
              </a:ext>
            </a:extLst>
          </p:cNvPr>
          <p:cNvSpPr/>
          <p:nvPr/>
        </p:nvSpPr>
        <p:spPr>
          <a:xfrm>
            <a:off x="6966145" y="4509361"/>
            <a:ext cx="1632714" cy="9288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KM2Arec</a:t>
            </a:r>
            <a:endParaRPr lang="zh-CN" altLang="en-US" b="1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34ACB9A-2EFD-4D47-8618-A7A2C0AAACE5}"/>
              </a:ext>
            </a:extLst>
          </p:cNvPr>
          <p:cNvSpPr txBox="1"/>
          <p:nvPr/>
        </p:nvSpPr>
        <p:spPr>
          <a:xfrm>
            <a:off x="1635415" y="257124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KM2Arec_3quarter</a:t>
            </a:r>
            <a:endParaRPr lang="zh-CN" altLang="en-US" sz="2800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菱形 15">
            <a:extLst>
              <a:ext uri="{FF2B5EF4-FFF2-40B4-BE49-F238E27FC236}">
                <a16:creationId xmlns:a16="http://schemas.microsoft.com/office/drawing/2014/main" id="{4ADC70BF-882B-42E0-9E5F-82B181195884}"/>
              </a:ext>
            </a:extLst>
          </p:cNvPr>
          <p:cNvSpPr/>
          <p:nvPr/>
        </p:nvSpPr>
        <p:spPr>
          <a:xfrm>
            <a:off x="1042818" y="1762903"/>
            <a:ext cx="365760" cy="342844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菱形 16">
            <a:extLst>
              <a:ext uri="{FF2B5EF4-FFF2-40B4-BE49-F238E27FC236}">
                <a16:creationId xmlns:a16="http://schemas.microsoft.com/office/drawing/2014/main" id="{F96462A1-AD03-4935-B765-64E91398D959}"/>
              </a:ext>
            </a:extLst>
          </p:cNvPr>
          <p:cNvSpPr/>
          <p:nvPr/>
        </p:nvSpPr>
        <p:spPr>
          <a:xfrm>
            <a:off x="1036258" y="2654714"/>
            <a:ext cx="365760" cy="342844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6128C77F-433A-4025-9864-695D7E9E3074}"/>
              </a:ext>
            </a:extLst>
          </p:cNvPr>
          <p:cNvSpPr/>
          <p:nvPr/>
        </p:nvSpPr>
        <p:spPr>
          <a:xfrm>
            <a:off x="1036258" y="3564773"/>
            <a:ext cx="365760" cy="342844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DA94C05-DC82-4090-B7B7-3E543E763B32}"/>
              </a:ext>
            </a:extLst>
          </p:cNvPr>
          <p:cNvSpPr txBox="1"/>
          <p:nvPr/>
        </p:nvSpPr>
        <p:spPr>
          <a:xfrm>
            <a:off x="1635415" y="3482329"/>
            <a:ext cx="1042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Shell</a:t>
            </a:r>
            <a:endParaRPr lang="zh-CN" altLang="en-US" sz="2800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30039BC-092E-4D65-8F44-97F49B1A4B8B}"/>
              </a:ext>
            </a:extLst>
          </p:cNvPr>
          <p:cNvSpPr txBox="1"/>
          <p:nvPr/>
        </p:nvSpPr>
        <p:spPr>
          <a:xfrm>
            <a:off x="7474800" y="1710475"/>
            <a:ext cx="3161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Get detectors status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F318F83-68F0-42E2-82C1-F1B367363306}"/>
              </a:ext>
            </a:extLst>
          </p:cNvPr>
          <p:cNvSpPr txBox="1"/>
          <p:nvPr/>
        </p:nvSpPr>
        <p:spPr>
          <a:xfrm>
            <a:off x="6221850" y="2595304"/>
            <a:ext cx="4477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Main Reconstructed Program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8D04946-DA6E-4145-A517-59F327725C01}"/>
              </a:ext>
            </a:extLst>
          </p:cNvPr>
          <p:cNvSpPr txBox="1"/>
          <p:nvPr/>
        </p:nvSpPr>
        <p:spPr>
          <a:xfrm>
            <a:off x="4882900" y="3538209"/>
            <a:ext cx="5889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bash file directory for run and sub jobs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CA0C25D9-28B9-4F5F-A548-BE90C5AA35D1}"/>
              </a:ext>
            </a:extLst>
          </p:cNvPr>
          <p:cNvSpPr/>
          <p:nvPr/>
        </p:nvSpPr>
        <p:spPr>
          <a:xfrm>
            <a:off x="1036258" y="4610083"/>
            <a:ext cx="1272977" cy="7593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RawData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箭头: 右 24">
            <a:extLst>
              <a:ext uri="{FF2B5EF4-FFF2-40B4-BE49-F238E27FC236}">
                <a16:creationId xmlns:a16="http://schemas.microsoft.com/office/drawing/2014/main" id="{6A680269-0936-4086-886E-38A22DF0E5BD}"/>
              </a:ext>
            </a:extLst>
          </p:cNvPr>
          <p:cNvSpPr/>
          <p:nvPr/>
        </p:nvSpPr>
        <p:spPr>
          <a:xfrm>
            <a:off x="2407029" y="4747462"/>
            <a:ext cx="6660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箭头: 右 25">
            <a:extLst>
              <a:ext uri="{FF2B5EF4-FFF2-40B4-BE49-F238E27FC236}">
                <a16:creationId xmlns:a16="http://schemas.microsoft.com/office/drawing/2014/main" id="{D727973F-2985-4440-9B8C-C255EDD995E3}"/>
              </a:ext>
            </a:extLst>
          </p:cNvPr>
          <p:cNvSpPr/>
          <p:nvPr/>
        </p:nvSpPr>
        <p:spPr>
          <a:xfrm>
            <a:off x="5070889" y="4747462"/>
            <a:ext cx="17810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DF0DBED-8490-496A-AECD-E5A0CC1A56D2}"/>
              </a:ext>
            </a:extLst>
          </p:cNvPr>
          <p:cNvSpPr txBox="1"/>
          <p:nvPr/>
        </p:nvSpPr>
        <p:spPr>
          <a:xfrm>
            <a:off x="5169857" y="4520145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latin typeface="Arial" panose="020B0604020202020204" pitchFamily="34" charset="0"/>
                <a:cs typeface="Arial" panose="020B0604020202020204" pitchFamily="34" charset="0"/>
              </a:rPr>
              <a:t>Status.root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25B8478E-9205-44F7-8832-B0E78C2AE7EE}"/>
              </a:ext>
            </a:extLst>
          </p:cNvPr>
          <p:cNvSpPr/>
          <p:nvPr/>
        </p:nvSpPr>
        <p:spPr>
          <a:xfrm>
            <a:off x="9577435" y="4532578"/>
            <a:ext cx="1236204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RecData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箭头: 右 28">
            <a:extLst>
              <a:ext uri="{FF2B5EF4-FFF2-40B4-BE49-F238E27FC236}">
                <a16:creationId xmlns:a16="http://schemas.microsoft.com/office/drawing/2014/main" id="{E5D92C93-E276-4D71-A5EA-C6E39DF3E424}"/>
              </a:ext>
            </a:extLst>
          </p:cNvPr>
          <p:cNvSpPr/>
          <p:nvPr/>
        </p:nvSpPr>
        <p:spPr>
          <a:xfrm>
            <a:off x="8599027" y="473145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箭头: 手杖形 32">
            <a:extLst>
              <a:ext uri="{FF2B5EF4-FFF2-40B4-BE49-F238E27FC236}">
                <a16:creationId xmlns:a16="http://schemas.microsoft.com/office/drawing/2014/main" id="{AE784BB9-9388-47F8-A358-04C7CC69E301}"/>
              </a:ext>
            </a:extLst>
          </p:cNvPr>
          <p:cNvSpPr/>
          <p:nvPr/>
        </p:nvSpPr>
        <p:spPr>
          <a:xfrm flipV="1">
            <a:off x="1623432" y="5392454"/>
            <a:ext cx="6266137" cy="596243"/>
          </a:xfrm>
          <a:prstGeom prst="uturnArrow">
            <a:avLst>
              <a:gd name="adj1" fmla="val 25000"/>
              <a:gd name="adj2" fmla="val 25000"/>
              <a:gd name="adj3" fmla="val 75000"/>
              <a:gd name="adj4" fmla="val 43750"/>
              <a:gd name="adj5" fmla="val 75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606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99412B6C-CEA8-4928-9A08-400EFCA6909F}"/>
              </a:ext>
            </a:extLst>
          </p:cNvPr>
          <p:cNvSpPr/>
          <p:nvPr/>
        </p:nvSpPr>
        <p:spPr>
          <a:xfrm>
            <a:off x="4269689" y="4306011"/>
            <a:ext cx="4589664" cy="12311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5D3267B-FEED-49D5-85A2-484901BF6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3F0A-7626-42D9-AA21-9772AEE3FBB5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6" name="图片 5" descr="图片包含 游戏机, 画&#10;&#10;描述已自动生成">
            <a:extLst>
              <a:ext uri="{FF2B5EF4-FFF2-40B4-BE49-F238E27FC236}">
                <a16:creationId xmlns:a16="http://schemas.microsoft.com/office/drawing/2014/main" id="{43D7405C-5CF4-472F-AA5F-38EAD5E0A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546" y="177427"/>
            <a:ext cx="1044749" cy="955564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83D1A353-3ADF-4F92-9854-3C6D28E68F1F}"/>
              </a:ext>
            </a:extLst>
          </p:cNvPr>
          <p:cNvSpPr txBox="1">
            <a:spLocks/>
          </p:cNvSpPr>
          <p:nvPr/>
        </p:nvSpPr>
        <p:spPr bwMode="auto">
          <a:xfrm>
            <a:off x="492993" y="253323"/>
            <a:ext cx="5521727" cy="955564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cap="none" dirty="0" err="1">
                <a:solidFill>
                  <a:schemeClr val="tx1"/>
                </a:solidFill>
                <a:ea typeface="宋体" panose="02010600030101010101" pitchFamily="2" charset="-122"/>
              </a:rPr>
              <a:t>DetectorQuality</a:t>
            </a:r>
            <a:endParaRPr lang="en-US" altLang="zh-CN" sz="2800" cap="none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C0A0C78-24FC-4952-B377-F916A4E10D9D}"/>
              </a:ext>
            </a:extLst>
          </p:cNvPr>
          <p:cNvSpPr txBox="1"/>
          <p:nvPr/>
        </p:nvSpPr>
        <p:spPr>
          <a:xfrm>
            <a:off x="1024393" y="1472207"/>
            <a:ext cx="10805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0" dirty="0">
                <a:effectLst/>
                <a:latin typeface="Arial" panose="020B0604020202020204" pitchFamily="34" charset="0"/>
              </a:rPr>
              <a:t>Detect</a:t>
            </a:r>
            <a:r>
              <a:rPr lang="en-US" altLang="zh-CN" sz="2800" b="1" dirty="0">
                <a:latin typeface="Arial" panose="020B0604020202020204" pitchFamily="34" charset="0"/>
              </a:rPr>
              <a:t>or</a:t>
            </a:r>
            <a:r>
              <a:rPr lang="zh-CN" altLang="en-US" sz="2800" b="1" dirty="0">
                <a:latin typeface="Arial" panose="020B0604020202020204" pitchFamily="34" charset="0"/>
              </a:rPr>
              <a:t> </a:t>
            </a:r>
            <a:r>
              <a:rPr lang="en-US" altLang="zh-CN" sz="2800" b="1" dirty="0">
                <a:latin typeface="Arial" panose="020B0604020202020204" pitchFamily="34" charset="0"/>
              </a:rPr>
              <a:t>Quality</a:t>
            </a:r>
            <a:r>
              <a:rPr lang="zh-CN" altLang="en-US" sz="2800" b="1" dirty="0">
                <a:latin typeface="Arial" panose="020B0604020202020204" pitchFamily="34" charset="0"/>
              </a:rPr>
              <a:t> </a:t>
            </a:r>
            <a:r>
              <a:rPr lang="en-US" altLang="zh-CN" sz="2800" b="1" dirty="0">
                <a:latin typeface="Arial" panose="020B0604020202020204" pitchFamily="34" charset="0"/>
              </a:rPr>
              <a:t>Monitor</a:t>
            </a:r>
            <a:endParaRPr lang="en-US" altLang="zh-CN" b="0" i="0" dirty="0">
              <a:solidFill>
                <a:srgbClr val="4A90E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DAF70665-090A-4851-AEFE-D147A578F239}"/>
              </a:ext>
            </a:extLst>
          </p:cNvPr>
          <p:cNvSpPr/>
          <p:nvPr/>
        </p:nvSpPr>
        <p:spPr>
          <a:xfrm>
            <a:off x="5146456" y="4548990"/>
            <a:ext cx="3132053" cy="68216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GetDetQuality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DA9A51D8-75E9-4E6B-80B2-28660BA2A825}"/>
              </a:ext>
            </a:extLst>
          </p:cNvPr>
          <p:cNvSpPr/>
          <p:nvPr/>
        </p:nvSpPr>
        <p:spPr>
          <a:xfrm>
            <a:off x="2439808" y="4442036"/>
            <a:ext cx="1760239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 err="1"/>
              <a:t>RawInputSvc</a:t>
            </a:r>
            <a:endParaRPr lang="zh-CN" altLang="en-US" b="1" dirty="0"/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5C9F41BD-50FE-4C47-B0D0-3A825E2DCFCF}"/>
              </a:ext>
            </a:extLst>
          </p:cNvPr>
          <p:cNvSpPr/>
          <p:nvPr/>
        </p:nvSpPr>
        <p:spPr>
          <a:xfrm>
            <a:off x="9368248" y="3742520"/>
            <a:ext cx="1480893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err="1"/>
              <a:t>Status.root</a:t>
            </a:r>
            <a:endParaRPr lang="zh-CN" altLang="en-US" b="1" dirty="0"/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5D068238-8AD2-4DAB-8434-A75C678D6EBC}"/>
              </a:ext>
            </a:extLst>
          </p:cNvPr>
          <p:cNvSpPr/>
          <p:nvPr/>
        </p:nvSpPr>
        <p:spPr>
          <a:xfrm>
            <a:off x="535208" y="4510380"/>
            <a:ext cx="1272977" cy="7593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RawData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箭头: 右 1">
            <a:extLst>
              <a:ext uri="{FF2B5EF4-FFF2-40B4-BE49-F238E27FC236}">
                <a16:creationId xmlns:a16="http://schemas.microsoft.com/office/drawing/2014/main" id="{3E57EA92-D28E-4DDC-BF3B-276020504791}"/>
              </a:ext>
            </a:extLst>
          </p:cNvPr>
          <p:cNvSpPr/>
          <p:nvPr/>
        </p:nvSpPr>
        <p:spPr>
          <a:xfrm>
            <a:off x="1843006" y="4656920"/>
            <a:ext cx="636041" cy="484632"/>
          </a:xfrm>
          <a:prstGeom prst="righ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箭头: 右 18">
            <a:extLst>
              <a:ext uri="{FF2B5EF4-FFF2-40B4-BE49-F238E27FC236}">
                <a16:creationId xmlns:a16="http://schemas.microsoft.com/office/drawing/2014/main" id="{092EB117-097B-4ED0-9D11-18BA703870F2}"/>
              </a:ext>
            </a:extLst>
          </p:cNvPr>
          <p:cNvSpPr/>
          <p:nvPr/>
        </p:nvSpPr>
        <p:spPr>
          <a:xfrm>
            <a:off x="4214004" y="4679248"/>
            <a:ext cx="932452" cy="4846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箭头: 下 23">
            <a:extLst>
              <a:ext uri="{FF2B5EF4-FFF2-40B4-BE49-F238E27FC236}">
                <a16:creationId xmlns:a16="http://schemas.microsoft.com/office/drawing/2014/main" id="{3C57E932-7224-45FE-BBC5-980442826983}"/>
              </a:ext>
            </a:extLst>
          </p:cNvPr>
          <p:cNvSpPr/>
          <p:nvPr/>
        </p:nvSpPr>
        <p:spPr>
          <a:xfrm>
            <a:off x="5519031" y="3959224"/>
            <a:ext cx="484632" cy="638119"/>
          </a:xfrm>
          <a:prstGeom prst="down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箭头: 下 24">
            <a:extLst>
              <a:ext uri="{FF2B5EF4-FFF2-40B4-BE49-F238E27FC236}">
                <a16:creationId xmlns:a16="http://schemas.microsoft.com/office/drawing/2014/main" id="{B7BD2E5E-37B2-4893-B30C-93E5FBB0A74A}"/>
              </a:ext>
            </a:extLst>
          </p:cNvPr>
          <p:cNvSpPr/>
          <p:nvPr/>
        </p:nvSpPr>
        <p:spPr>
          <a:xfrm>
            <a:off x="7343106" y="3933104"/>
            <a:ext cx="484632" cy="638119"/>
          </a:xfrm>
          <a:prstGeom prst="down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67EB59BE-0DEB-4239-97D1-81F93FA7160A}"/>
              </a:ext>
            </a:extLst>
          </p:cNvPr>
          <p:cNvSpPr/>
          <p:nvPr/>
        </p:nvSpPr>
        <p:spPr>
          <a:xfrm>
            <a:off x="4485835" y="3086519"/>
            <a:ext cx="2066391" cy="9555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 err="1"/>
              <a:t>GeomertrySvc</a:t>
            </a:r>
            <a:endParaRPr lang="zh-CN" altLang="en-US" b="1" dirty="0"/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E9808A0D-A5BE-43CC-8ACE-A7D62664ABD0}"/>
              </a:ext>
            </a:extLst>
          </p:cNvPr>
          <p:cNvSpPr/>
          <p:nvPr/>
        </p:nvSpPr>
        <p:spPr>
          <a:xfrm>
            <a:off x="6703804" y="3094785"/>
            <a:ext cx="2155549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 err="1"/>
              <a:t>EventRecIhepSvc</a:t>
            </a:r>
            <a:endParaRPr lang="zh-CN" altLang="en-US" b="1" dirty="0"/>
          </a:p>
        </p:txBody>
      </p:sp>
      <p:sp>
        <p:nvSpPr>
          <p:cNvPr id="4" name="箭头: 上 3">
            <a:extLst>
              <a:ext uri="{FF2B5EF4-FFF2-40B4-BE49-F238E27FC236}">
                <a16:creationId xmlns:a16="http://schemas.microsoft.com/office/drawing/2014/main" id="{306DAB73-FDCE-4B7F-954F-43C10432FA56}"/>
              </a:ext>
            </a:extLst>
          </p:cNvPr>
          <p:cNvSpPr/>
          <p:nvPr/>
        </p:nvSpPr>
        <p:spPr>
          <a:xfrm>
            <a:off x="5519030" y="5186556"/>
            <a:ext cx="484632" cy="701119"/>
          </a:xfrm>
          <a:prstGeom prst="up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箭头: 上 25">
            <a:extLst>
              <a:ext uri="{FF2B5EF4-FFF2-40B4-BE49-F238E27FC236}">
                <a16:creationId xmlns:a16="http://schemas.microsoft.com/office/drawing/2014/main" id="{F81F8039-BD8F-4323-A7D5-53D5CE8B144C}"/>
              </a:ext>
            </a:extLst>
          </p:cNvPr>
          <p:cNvSpPr/>
          <p:nvPr/>
        </p:nvSpPr>
        <p:spPr>
          <a:xfrm>
            <a:off x="7433998" y="5186555"/>
            <a:ext cx="484632" cy="701119"/>
          </a:xfrm>
          <a:prstGeom prst="up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1DCD5CB8-FD67-47A1-B409-80ECCFDEEC32}"/>
              </a:ext>
            </a:extLst>
          </p:cNvPr>
          <p:cNvSpPr/>
          <p:nvPr/>
        </p:nvSpPr>
        <p:spPr>
          <a:xfrm>
            <a:off x="4611087" y="5749112"/>
            <a:ext cx="1815886" cy="8027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KM2ATimeSvc</a:t>
            </a:r>
            <a:endParaRPr lang="zh-CN" altLang="en-US" b="1" dirty="0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B5A36802-38F2-423A-96F8-6463633DD82A}"/>
              </a:ext>
            </a:extLst>
          </p:cNvPr>
          <p:cNvSpPr/>
          <p:nvPr/>
        </p:nvSpPr>
        <p:spPr>
          <a:xfrm>
            <a:off x="6855735" y="5759198"/>
            <a:ext cx="1815887" cy="8018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KM2ACharSvc</a:t>
            </a:r>
            <a:endParaRPr lang="zh-CN" altLang="en-US" b="1" dirty="0"/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E6F56098-7588-43FF-916F-307B2ED1038E}"/>
              </a:ext>
            </a:extLst>
          </p:cNvPr>
          <p:cNvSpPr/>
          <p:nvPr/>
        </p:nvSpPr>
        <p:spPr>
          <a:xfrm>
            <a:off x="9392447" y="5126505"/>
            <a:ext cx="1480893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Status.txt</a:t>
            </a:r>
            <a:endParaRPr lang="zh-CN" altLang="en-US" b="1" dirty="0"/>
          </a:p>
        </p:txBody>
      </p:sp>
      <p:sp>
        <p:nvSpPr>
          <p:cNvPr id="3" name="箭头: 圆角右 2">
            <a:extLst>
              <a:ext uri="{FF2B5EF4-FFF2-40B4-BE49-F238E27FC236}">
                <a16:creationId xmlns:a16="http://schemas.microsoft.com/office/drawing/2014/main" id="{4323D359-9DA1-41CD-81B3-79279DE72DAE}"/>
              </a:ext>
            </a:extLst>
          </p:cNvPr>
          <p:cNvSpPr/>
          <p:nvPr/>
        </p:nvSpPr>
        <p:spPr>
          <a:xfrm>
            <a:off x="8303010" y="4076040"/>
            <a:ext cx="1152945" cy="868680"/>
          </a:xfrm>
          <a:prstGeom prst="ben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箭头: 圆角右 27">
            <a:extLst>
              <a:ext uri="{FF2B5EF4-FFF2-40B4-BE49-F238E27FC236}">
                <a16:creationId xmlns:a16="http://schemas.microsoft.com/office/drawing/2014/main" id="{FB937A90-4237-44F2-9917-0A1A35382F4F}"/>
              </a:ext>
            </a:extLst>
          </p:cNvPr>
          <p:cNvSpPr/>
          <p:nvPr/>
        </p:nvSpPr>
        <p:spPr>
          <a:xfrm flipV="1">
            <a:off x="8305678" y="4965131"/>
            <a:ext cx="1139672" cy="801874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246DEDA-2956-4371-BF8C-1C5A1641C11E}"/>
              </a:ext>
            </a:extLst>
          </p:cNvPr>
          <p:cNvSpPr txBox="1"/>
          <p:nvPr/>
        </p:nvSpPr>
        <p:spPr>
          <a:xfrm>
            <a:off x="9866726" y="46309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0355867-6717-47AA-9565-540689BC8A3A}"/>
              </a:ext>
            </a:extLst>
          </p:cNvPr>
          <p:cNvSpPr txBox="1"/>
          <p:nvPr/>
        </p:nvSpPr>
        <p:spPr>
          <a:xfrm>
            <a:off x="9368248" y="3125024"/>
            <a:ext cx="2647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Two Output Type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84758F2-A4FB-4F3D-B315-ABB316CB0BF5}"/>
              </a:ext>
            </a:extLst>
          </p:cNvPr>
          <p:cNvSpPr txBox="1"/>
          <p:nvPr/>
        </p:nvSpPr>
        <p:spPr>
          <a:xfrm>
            <a:off x="963865" y="2518405"/>
            <a:ext cx="4712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Two versions are provided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菱形 13">
            <a:extLst>
              <a:ext uri="{FF2B5EF4-FFF2-40B4-BE49-F238E27FC236}">
                <a16:creationId xmlns:a16="http://schemas.microsoft.com/office/drawing/2014/main" id="{9F4FBB00-6F94-4756-A043-AA1F962DCD67}"/>
              </a:ext>
            </a:extLst>
          </p:cNvPr>
          <p:cNvSpPr/>
          <p:nvPr/>
        </p:nvSpPr>
        <p:spPr>
          <a:xfrm>
            <a:off x="555048" y="2625569"/>
            <a:ext cx="328449" cy="308892"/>
          </a:xfrm>
          <a:prstGeom prst="diamon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菱形 28">
            <a:extLst>
              <a:ext uri="{FF2B5EF4-FFF2-40B4-BE49-F238E27FC236}">
                <a16:creationId xmlns:a16="http://schemas.microsoft.com/office/drawing/2014/main" id="{56795CCE-2097-4593-93EC-23776EC33401}"/>
              </a:ext>
            </a:extLst>
          </p:cNvPr>
          <p:cNvSpPr/>
          <p:nvPr/>
        </p:nvSpPr>
        <p:spPr>
          <a:xfrm>
            <a:off x="9085929" y="3201551"/>
            <a:ext cx="328449" cy="308892"/>
          </a:xfrm>
          <a:prstGeom prst="diamon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菱形 29">
            <a:extLst>
              <a:ext uri="{FF2B5EF4-FFF2-40B4-BE49-F238E27FC236}">
                <a16:creationId xmlns:a16="http://schemas.microsoft.com/office/drawing/2014/main" id="{DB09F49B-5AC8-4CE1-AA53-B4A63833E4E1}"/>
              </a:ext>
            </a:extLst>
          </p:cNvPr>
          <p:cNvSpPr/>
          <p:nvPr/>
        </p:nvSpPr>
        <p:spPr>
          <a:xfrm>
            <a:off x="535208" y="1557106"/>
            <a:ext cx="328449" cy="308892"/>
          </a:xfrm>
          <a:prstGeom prst="diamon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978990A1-3D50-48B4-9751-8FF1070E0CA7}"/>
              </a:ext>
            </a:extLst>
          </p:cNvPr>
          <p:cNvSpPr txBox="1"/>
          <p:nvPr/>
        </p:nvSpPr>
        <p:spPr>
          <a:xfrm>
            <a:off x="1024393" y="2113362"/>
            <a:ext cx="9748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Noise rate, Occupancy, Time residual of each ED and MD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33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9BBDFA84-ECA3-4DC8-B6D3-7146FB0F03DA}"/>
              </a:ext>
            </a:extLst>
          </p:cNvPr>
          <p:cNvSpPr/>
          <p:nvPr/>
        </p:nvSpPr>
        <p:spPr>
          <a:xfrm>
            <a:off x="1887815" y="1438610"/>
            <a:ext cx="2847385" cy="19344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343E040-15C2-46DF-9AE5-837CE7C95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3F0A-7626-42D9-AA21-9772AEE3FBB5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6" name="图片 5" descr="图片包含 游戏机, 画&#10;&#10;描述已自动生成">
            <a:extLst>
              <a:ext uri="{FF2B5EF4-FFF2-40B4-BE49-F238E27FC236}">
                <a16:creationId xmlns:a16="http://schemas.microsoft.com/office/drawing/2014/main" id="{349BE55C-75A0-48A1-B75E-AD74DA216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546" y="177427"/>
            <a:ext cx="1044749" cy="955564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01324DCB-ECF9-4F2F-9DFB-F84B518E4061}"/>
              </a:ext>
            </a:extLst>
          </p:cNvPr>
          <p:cNvSpPr txBox="1">
            <a:spLocks/>
          </p:cNvSpPr>
          <p:nvPr/>
        </p:nvSpPr>
        <p:spPr bwMode="auto">
          <a:xfrm>
            <a:off x="492993" y="253323"/>
            <a:ext cx="5521727" cy="955564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tx1"/>
                </a:solidFill>
                <a:ea typeface="宋体" panose="02010600030101010101" pitchFamily="2" charset="-122"/>
              </a:rPr>
              <a:t>The Main Program – KM2Arec</a:t>
            </a:r>
            <a:endParaRPr lang="en-US" altLang="zh-CN" sz="2800" cap="none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3D1B7FEB-291A-4EF3-82B5-A57DAF39942C}"/>
              </a:ext>
            </a:extLst>
          </p:cNvPr>
          <p:cNvSpPr/>
          <p:nvPr/>
        </p:nvSpPr>
        <p:spPr>
          <a:xfrm>
            <a:off x="2706396" y="3608201"/>
            <a:ext cx="6512560" cy="27274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3D9F2A3D-EDA6-483A-9299-4DD1674C87F9}"/>
              </a:ext>
            </a:extLst>
          </p:cNvPr>
          <p:cNvSpPr/>
          <p:nvPr/>
        </p:nvSpPr>
        <p:spPr>
          <a:xfrm>
            <a:off x="3255013" y="4230632"/>
            <a:ext cx="2311919" cy="114897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DataCalibration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762628E-4DB7-4250-A771-30030D3D8149}"/>
              </a:ext>
            </a:extLst>
          </p:cNvPr>
          <p:cNvSpPr/>
          <p:nvPr/>
        </p:nvSpPr>
        <p:spPr>
          <a:xfrm>
            <a:off x="5966400" y="4230632"/>
            <a:ext cx="2780010" cy="114897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EventReconstruction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DDE1945-B7CD-4494-8E77-24927E2748B3}"/>
              </a:ext>
            </a:extLst>
          </p:cNvPr>
          <p:cNvSpPr txBox="1"/>
          <p:nvPr/>
        </p:nvSpPr>
        <p:spPr>
          <a:xfrm>
            <a:off x="4873287" y="3618270"/>
            <a:ext cx="2262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u="sng" dirty="0">
                <a:solidFill>
                  <a:srgbClr val="FF0000"/>
                </a:solidFill>
              </a:rPr>
              <a:t>Event Loop</a:t>
            </a:r>
            <a:endParaRPr lang="zh-CN" alt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BF6A54BD-C775-44B2-A404-44BE9D49C65C}"/>
              </a:ext>
            </a:extLst>
          </p:cNvPr>
          <p:cNvSpPr/>
          <p:nvPr/>
        </p:nvSpPr>
        <p:spPr>
          <a:xfrm>
            <a:off x="2424426" y="5696234"/>
            <a:ext cx="1501144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 err="1"/>
              <a:t>RawEvent</a:t>
            </a:r>
            <a:endParaRPr lang="zh-CN" altLang="en-US" b="1" dirty="0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9937B36B-9A93-433B-A57A-2CDD39C0C6B7}"/>
              </a:ext>
            </a:extLst>
          </p:cNvPr>
          <p:cNvSpPr/>
          <p:nvPr/>
        </p:nvSpPr>
        <p:spPr>
          <a:xfrm>
            <a:off x="7611747" y="2514600"/>
            <a:ext cx="206639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 err="1"/>
              <a:t>EventRecIhepSvc</a:t>
            </a:r>
            <a:endParaRPr lang="zh-CN" altLang="en-US" b="1" dirty="0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9B1581FE-D746-4751-ABA0-4B05EE7FD786}"/>
              </a:ext>
            </a:extLst>
          </p:cNvPr>
          <p:cNvSpPr/>
          <p:nvPr/>
        </p:nvSpPr>
        <p:spPr>
          <a:xfrm>
            <a:off x="8891283" y="4373637"/>
            <a:ext cx="2138263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 err="1"/>
              <a:t>NtupleOutputSvc</a:t>
            </a:r>
            <a:endParaRPr lang="zh-CN" altLang="en-US" b="1" dirty="0"/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53208109-D19F-46FF-B331-C211261867D2}"/>
              </a:ext>
            </a:extLst>
          </p:cNvPr>
          <p:cNvSpPr/>
          <p:nvPr/>
        </p:nvSpPr>
        <p:spPr>
          <a:xfrm>
            <a:off x="1368767" y="4347920"/>
            <a:ext cx="1674063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 err="1"/>
              <a:t>RawInputSvc</a:t>
            </a:r>
            <a:endParaRPr lang="zh-CN" altLang="en-US" b="1" dirty="0"/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2E8CD10E-D72E-4958-B1E6-FB7FE7D47E87}"/>
              </a:ext>
            </a:extLst>
          </p:cNvPr>
          <p:cNvSpPr/>
          <p:nvPr/>
        </p:nvSpPr>
        <p:spPr>
          <a:xfrm>
            <a:off x="7999783" y="5722933"/>
            <a:ext cx="1638934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 err="1"/>
              <a:t>LHRecEvent</a:t>
            </a:r>
            <a:endParaRPr lang="zh-CN" altLang="en-US" b="1" dirty="0"/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A7396A6B-F784-43B4-BEDC-26BCD768F375}"/>
              </a:ext>
            </a:extLst>
          </p:cNvPr>
          <p:cNvSpPr/>
          <p:nvPr/>
        </p:nvSpPr>
        <p:spPr>
          <a:xfrm>
            <a:off x="5143209" y="5690277"/>
            <a:ext cx="1638935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 err="1"/>
              <a:t>LHCaliEvent</a:t>
            </a:r>
            <a:endParaRPr lang="zh-CN" altLang="en-US" b="1" dirty="0"/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B8AF5FC5-30E3-4D78-AE3A-E06DCDDC9813}"/>
              </a:ext>
            </a:extLst>
          </p:cNvPr>
          <p:cNvSpPr/>
          <p:nvPr/>
        </p:nvSpPr>
        <p:spPr>
          <a:xfrm>
            <a:off x="2329031" y="1520939"/>
            <a:ext cx="1948354" cy="8027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KM2ACharSvc</a:t>
            </a:r>
            <a:endParaRPr lang="zh-CN" altLang="en-US" b="1" dirty="0"/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F047537D-BB34-4356-883B-F5A4F6618803}"/>
              </a:ext>
            </a:extLst>
          </p:cNvPr>
          <p:cNvSpPr/>
          <p:nvPr/>
        </p:nvSpPr>
        <p:spPr>
          <a:xfrm>
            <a:off x="2312655" y="2395912"/>
            <a:ext cx="1997706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KM2ATimeSvc</a:t>
            </a:r>
            <a:endParaRPr lang="zh-CN" altLang="en-US" b="1" dirty="0"/>
          </a:p>
        </p:txBody>
      </p:sp>
      <p:sp>
        <p:nvSpPr>
          <p:cNvPr id="21" name="箭头: 下 20">
            <a:extLst>
              <a:ext uri="{FF2B5EF4-FFF2-40B4-BE49-F238E27FC236}">
                <a16:creationId xmlns:a16="http://schemas.microsoft.com/office/drawing/2014/main" id="{84128898-8460-4ACA-A58C-571454D542B9}"/>
              </a:ext>
            </a:extLst>
          </p:cNvPr>
          <p:cNvSpPr/>
          <p:nvPr/>
        </p:nvSpPr>
        <p:spPr>
          <a:xfrm>
            <a:off x="4987761" y="5213412"/>
            <a:ext cx="484632" cy="622431"/>
          </a:xfrm>
          <a:prstGeom prst="down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箭头: 下 21">
            <a:extLst>
              <a:ext uri="{FF2B5EF4-FFF2-40B4-BE49-F238E27FC236}">
                <a16:creationId xmlns:a16="http://schemas.microsoft.com/office/drawing/2014/main" id="{464BDECD-3BF6-4511-AF78-50D953A15C30}"/>
              </a:ext>
            </a:extLst>
          </p:cNvPr>
          <p:cNvSpPr/>
          <p:nvPr/>
        </p:nvSpPr>
        <p:spPr>
          <a:xfrm>
            <a:off x="8189984" y="5233077"/>
            <a:ext cx="484632" cy="622431"/>
          </a:xfrm>
          <a:prstGeom prst="down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箭头: 上 22">
            <a:extLst>
              <a:ext uri="{FF2B5EF4-FFF2-40B4-BE49-F238E27FC236}">
                <a16:creationId xmlns:a16="http://schemas.microsoft.com/office/drawing/2014/main" id="{5B26D442-E0DB-4095-BADB-D0FE5D0F44E1}"/>
              </a:ext>
            </a:extLst>
          </p:cNvPr>
          <p:cNvSpPr/>
          <p:nvPr/>
        </p:nvSpPr>
        <p:spPr>
          <a:xfrm>
            <a:off x="3386650" y="5213412"/>
            <a:ext cx="484632" cy="586136"/>
          </a:xfrm>
          <a:prstGeom prst="up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箭头: 上 23">
            <a:extLst>
              <a:ext uri="{FF2B5EF4-FFF2-40B4-BE49-F238E27FC236}">
                <a16:creationId xmlns:a16="http://schemas.microsoft.com/office/drawing/2014/main" id="{023D90F4-8290-4C0C-BF12-9902DB8EF0AD}"/>
              </a:ext>
            </a:extLst>
          </p:cNvPr>
          <p:cNvSpPr/>
          <p:nvPr/>
        </p:nvSpPr>
        <p:spPr>
          <a:xfrm>
            <a:off x="6111273" y="5197080"/>
            <a:ext cx="484632" cy="586136"/>
          </a:xfrm>
          <a:prstGeom prst="up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6809B9A0-E501-4EC2-B1DC-67649DF8ACF1}"/>
              </a:ext>
            </a:extLst>
          </p:cNvPr>
          <p:cNvSpPr/>
          <p:nvPr/>
        </p:nvSpPr>
        <p:spPr>
          <a:xfrm>
            <a:off x="95791" y="3420253"/>
            <a:ext cx="1272977" cy="7593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err="1"/>
              <a:t>RawData</a:t>
            </a:r>
            <a:endParaRPr lang="zh-CN" altLang="en-US" b="1" dirty="0"/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9C232BFB-C4B7-4488-9A90-52001A7A950E}"/>
              </a:ext>
            </a:extLst>
          </p:cNvPr>
          <p:cNvSpPr/>
          <p:nvPr/>
        </p:nvSpPr>
        <p:spPr>
          <a:xfrm>
            <a:off x="10860005" y="3142529"/>
            <a:ext cx="1236204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err="1"/>
              <a:t>RecData</a:t>
            </a:r>
            <a:endParaRPr lang="zh-CN" altLang="en-US" b="1" dirty="0"/>
          </a:p>
        </p:txBody>
      </p:sp>
      <p:sp>
        <p:nvSpPr>
          <p:cNvPr id="29" name="箭头: 圆角右 28">
            <a:extLst>
              <a:ext uri="{FF2B5EF4-FFF2-40B4-BE49-F238E27FC236}">
                <a16:creationId xmlns:a16="http://schemas.microsoft.com/office/drawing/2014/main" id="{38C5AA33-23E7-45EF-95AD-ADC4CCCFE032}"/>
              </a:ext>
            </a:extLst>
          </p:cNvPr>
          <p:cNvSpPr/>
          <p:nvPr/>
        </p:nvSpPr>
        <p:spPr>
          <a:xfrm rot="16200000" flipV="1">
            <a:off x="10946892" y="4133656"/>
            <a:ext cx="813816" cy="609600"/>
          </a:xfrm>
          <a:prstGeom prst="ben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箭头: 圆角右 29">
            <a:extLst>
              <a:ext uri="{FF2B5EF4-FFF2-40B4-BE49-F238E27FC236}">
                <a16:creationId xmlns:a16="http://schemas.microsoft.com/office/drawing/2014/main" id="{D8CCF21B-4481-4783-AF37-E6D0534623AB}"/>
              </a:ext>
            </a:extLst>
          </p:cNvPr>
          <p:cNvSpPr/>
          <p:nvPr/>
        </p:nvSpPr>
        <p:spPr>
          <a:xfrm rot="10800000" flipH="1">
            <a:off x="544269" y="4179644"/>
            <a:ext cx="848884" cy="651193"/>
          </a:xfrm>
          <a:prstGeom prst="ben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1" name="箭头: 下 30">
            <a:extLst>
              <a:ext uri="{FF2B5EF4-FFF2-40B4-BE49-F238E27FC236}">
                <a16:creationId xmlns:a16="http://schemas.microsoft.com/office/drawing/2014/main" id="{6AF34FA7-11CA-432E-BE71-193784659CA5}"/>
              </a:ext>
            </a:extLst>
          </p:cNvPr>
          <p:cNvSpPr/>
          <p:nvPr/>
        </p:nvSpPr>
        <p:spPr>
          <a:xfrm>
            <a:off x="7955969" y="3429000"/>
            <a:ext cx="528446" cy="801632"/>
          </a:xfrm>
          <a:prstGeom prst="down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箭头: 下 33">
            <a:extLst>
              <a:ext uri="{FF2B5EF4-FFF2-40B4-BE49-F238E27FC236}">
                <a16:creationId xmlns:a16="http://schemas.microsoft.com/office/drawing/2014/main" id="{464BDECD-3BF6-4511-AF78-50D953A15C30}"/>
              </a:ext>
            </a:extLst>
          </p:cNvPr>
          <p:cNvSpPr/>
          <p:nvPr/>
        </p:nvSpPr>
        <p:spPr>
          <a:xfrm>
            <a:off x="3620707" y="3306506"/>
            <a:ext cx="528446" cy="924126"/>
          </a:xfrm>
          <a:prstGeom prst="down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5" name="箭头: 圆角右 34">
            <a:extLst>
              <a:ext uri="{FF2B5EF4-FFF2-40B4-BE49-F238E27FC236}">
                <a16:creationId xmlns:a16="http://schemas.microsoft.com/office/drawing/2014/main" id="{C9A35709-BB64-4C4D-803F-0F4D3688746C}"/>
              </a:ext>
            </a:extLst>
          </p:cNvPr>
          <p:cNvSpPr/>
          <p:nvPr/>
        </p:nvSpPr>
        <p:spPr>
          <a:xfrm rot="16200000" flipH="1">
            <a:off x="4478712" y="3354703"/>
            <a:ext cx="977987" cy="635108"/>
          </a:xfrm>
          <a:prstGeom prst="ben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箭头: 圆角右 35">
            <a:extLst>
              <a:ext uri="{FF2B5EF4-FFF2-40B4-BE49-F238E27FC236}">
                <a16:creationId xmlns:a16="http://schemas.microsoft.com/office/drawing/2014/main" id="{1B4F6DAC-DC59-46B1-8622-6EA1AA7A6842}"/>
              </a:ext>
            </a:extLst>
          </p:cNvPr>
          <p:cNvSpPr/>
          <p:nvPr/>
        </p:nvSpPr>
        <p:spPr>
          <a:xfrm rot="16200000" flipH="1" flipV="1">
            <a:off x="6627610" y="3304149"/>
            <a:ext cx="977987" cy="736216"/>
          </a:xfrm>
          <a:prstGeom prst="ben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418079B8-1A8A-4651-B28C-991CDA246F77}"/>
              </a:ext>
            </a:extLst>
          </p:cNvPr>
          <p:cNvSpPr/>
          <p:nvPr/>
        </p:nvSpPr>
        <p:spPr>
          <a:xfrm>
            <a:off x="4990037" y="2473009"/>
            <a:ext cx="2066391" cy="9555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 err="1"/>
              <a:t>GeomertrySvc</a:t>
            </a:r>
            <a:endParaRPr lang="zh-CN" altLang="en-US" b="1" dirty="0"/>
          </a:p>
        </p:txBody>
      </p:sp>
      <p:sp>
        <p:nvSpPr>
          <p:cNvPr id="37" name="箭头: 下 36">
            <a:extLst>
              <a:ext uri="{FF2B5EF4-FFF2-40B4-BE49-F238E27FC236}">
                <a16:creationId xmlns:a16="http://schemas.microsoft.com/office/drawing/2014/main" id="{454A9203-A3D5-40D2-B34C-5E93174D7BE0}"/>
              </a:ext>
            </a:extLst>
          </p:cNvPr>
          <p:cNvSpPr/>
          <p:nvPr/>
        </p:nvSpPr>
        <p:spPr>
          <a:xfrm>
            <a:off x="2538745" y="5163024"/>
            <a:ext cx="484632" cy="622431"/>
          </a:xfrm>
          <a:prstGeom prst="down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箭头: 上 37">
            <a:extLst>
              <a:ext uri="{FF2B5EF4-FFF2-40B4-BE49-F238E27FC236}">
                <a16:creationId xmlns:a16="http://schemas.microsoft.com/office/drawing/2014/main" id="{EBAC23AA-2A0E-4124-AB9C-C72A38327D67}"/>
              </a:ext>
            </a:extLst>
          </p:cNvPr>
          <p:cNvSpPr/>
          <p:nvPr/>
        </p:nvSpPr>
        <p:spPr>
          <a:xfrm>
            <a:off x="9168623" y="5237140"/>
            <a:ext cx="484632" cy="586136"/>
          </a:xfrm>
          <a:prstGeom prst="up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4174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6596043-8D56-473A-A11B-17550903C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3F0A-7626-42D9-AA21-9772AEE3FBB5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6" name="图片 5" descr="图片包含 游戏机, 画&#10;&#10;描述已自动生成">
            <a:extLst>
              <a:ext uri="{FF2B5EF4-FFF2-40B4-BE49-F238E27FC236}">
                <a16:creationId xmlns:a16="http://schemas.microsoft.com/office/drawing/2014/main" id="{F0DB19B8-E94F-4DE0-9F96-630FCA225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546" y="177427"/>
            <a:ext cx="1044749" cy="955564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69B0E75D-383A-413F-932A-84691DDEF001}"/>
              </a:ext>
            </a:extLst>
          </p:cNvPr>
          <p:cNvSpPr txBox="1">
            <a:spLocks/>
          </p:cNvSpPr>
          <p:nvPr/>
        </p:nvSpPr>
        <p:spPr bwMode="auto">
          <a:xfrm>
            <a:off x="492993" y="253323"/>
            <a:ext cx="5521727" cy="955564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tx1"/>
                </a:solidFill>
                <a:ea typeface="宋体" panose="02010600030101010101" pitchFamily="2" charset="-122"/>
              </a:rPr>
              <a:t>Shell</a:t>
            </a:r>
            <a:endParaRPr lang="en-US" altLang="zh-CN" sz="2800" cap="none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D65772E3-EC4E-4B8D-A376-2F49E7465DB2}"/>
              </a:ext>
            </a:extLst>
          </p:cNvPr>
          <p:cNvSpPr/>
          <p:nvPr/>
        </p:nvSpPr>
        <p:spPr>
          <a:xfrm>
            <a:off x="1018656" y="2397760"/>
            <a:ext cx="4470400" cy="34137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9CAA6C9-97A6-41DC-B91C-9A69733438D1}"/>
              </a:ext>
            </a:extLst>
          </p:cNvPr>
          <p:cNvSpPr txBox="1"/>
          <p:nvPr/>
        </p:nvSpPr>
        <p:spPr>
          <a:xfrm>
            <a:off x="1890453" y="1647353"/>
            <a:ext cx="2424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Shell package</a:t>
            </a:r>
            <a:endParaRPr lang="zh-CN" altLang="en-US" sz="28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2DFBD4A-DEC0-4F4B-85AE-A9C23A1D4DBD}"/>
              </a:ext>
            </a:extLst>
          </p:cNvPr>
          <p:cNvSpPr txBox="1"/>
          <p:nvPr/>
        </p:nvSpPr>
        <p:spPr>
          <a:xfrm>
            <a:off x="1792558" y="2550368"/>
            <a:ext cx="292259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LHStatus_V1.py</a:t>
            </a:r>
          </a:p>
          <a:p>
            <a:r>
              <a:rPr lang="en-US" altLang="zh-CN" sz="2800" b="1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LHStatus_V2.py</a:t>
            </a:r>
          </a:p>
          <a:p>
            <a:r>
              <a:rPr lang="en-US" altLang="zh-CN" sz="2800" b="1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Trans.py</a:t>
            </a:r>
          </a:p>
          <a:p>
            <a:r>
              <a:rPr lang="en-US" altLang="zh-CN" sz="2800" b="1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LHRec.py</a:t>
            </a:r>
          </a:p>
          <a:p>
            <a:endParaRPr lang="en-US" altLang="zh-CN" sz="2800" b="1" dirty="0"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800" b="1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RecStand.sh</a:t>
            </a:r>
          </a:p>
          <a:p>
            <a:r>
              <a:rPr lang="en-US" altLang="zh-CN" sz="2800" b="1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RecSub_job.sh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074924F4-3E46-4353-894E-231C5B309918}"/>
              </a:ext>
            </a:extLst>
          </p:cNvPr>
          <p:cNvSpPr/>
          <p:nvPr/>
        </p:nvSpPr>
        <p:spPr>
          <a:xfrm>
            <a:off x="6858000" y="2397760"/>
            <a:ext cx="4315344" cy="34137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31DB47F-C840-440D-ACF7-77837EF13D68}"/>
              </a:ext>
            </a:extLst>
          </p:cNvPr>
          <p:cNvSpPr txBox="1"/>
          <p:nvPr/>
        </p:nvSpPr>
        <p:spPr>
          <a:xfrm>
            <a:off x="7472621" y="1647353"/>
            <a:ext cx="3086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Release package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D68617F-965E-4008-9CEB-BD6304A692ED}"/>
              </a:ext>
            </a:extLst>
          </p:cNvPr>
          <p:cNvSpPr txBox="1"/>
          <p:nvPr/>
        </p:nvSpPr>
        <p:spPr>
          <a:xfrm>
            <a:off x="7701280" y="3031500"/>
            <a:ext cx="29641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Status1_release</a:t>
            </a:r>
          </a:p>
          <a:p>
            <a:r>
              <a:rPr lang="en-US" altLang="zh-CN" sz="28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Status2_release</a:t>
            </a:r>
          </a:p>
          <a:p>
            <a:endParaRPr lang="en-US" altLang="zh-CN" sz="2800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800" b="1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Rec_release</a:t>
            </a:r>
            <a:endParaRPr lang="zh-CN" altLang="en-US" sz="2800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740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6B2054FB-DC97-49AA-8161-A951DA37CB2E}"/>
              </a:ext>
            </a:extLst>
          </p:cNvPr>
          <p:cNvSpPr/>
          <p:nvPr/>
        </p:nvSpPr>
        <p:spPr>
          <a:xfrm>
            <a:off x="571908" y="2095119"/>
            <a:ext cx="5011183" cy="39519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FA34C3BD-08B4-4A06-AD04-3EB1E5508EB0}"/>
              </a:ext>
            </a:extLst>
          </p:cNvPr>
          <p:cNvSpPr/>
          <p:nvPr/>
        </p:nvSpPr>
        <p:spPr>
          <a:xfrm>
            <a:off x="6014720" y="2097278"/>
            <a:ext cx="5908990" cy="395197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BA7F82D-874F-498C-A872-ED8482960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44600" y="3133454"/>
            <a:ext cx="2743200" cy="365125"/>
          </a:xfrm>
        </p:spPr>
        <p:txBody>
          <a:bodyPr/>
          <a:lstStyle/>
          <a:p>
            <a:fld id="{7BE93F0A-7626-42D9-AA21-9772AEE3FBB5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5" name="图片 4" descr="图片包含 游戏机, 画&#10;&#10;描述已自动生成">
            <a:extLst>
              <a:ext uri="{FF2B5EF4-FFF2-40B4-BE49-F238E27FC236}">
                <a16:creationId xmlns:a16="http://schemas.microsoft.com/office/drawing/2014/main" id="{EDBB3556-223F-457C-8D79-DAEF53C5C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546" y="177427"/>
            <a:ext cx="1044749" cy="955564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DC8F535B-2AB3-4816-8F81-D71AB0BEEC92}"/>
              </a:ext>
            </a:extLst>
          </p:cNvPr>
          <p:cNvSpPr txBox="1">
            <a:spLocks/>
          </p:cNvSpPr>
          <p:nvPr/>
        </p:nvSpPr>
        <p:spPr bwMode="auto">
          <a:xfrm>
            <a:off x="492993" y="253323"/>
            <a:ext cx="5521727" cy="955564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T</a:t>
            </a:r>
            <a:r>
              <a:rPr lang="en-US" altLang="zh-CN" sz="2800" cap="none" dirty="0">
                <a:solidFill>
                  <a:schemeClr val="tx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est and Performance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3D74BC1-A160-4956-9376-5B6A4EC86274}"/>
              </a:ext>
            </a:extLst>
          </p:cNvPr>
          <p:cNvSpPr txBox="1"/>
          <p:nvPr/>
        </p:nvSpPr>
        <p:spPr>
          <a:xfrm>
            <a:off x="6179728" y="2816048"/>
            <a:ext cx="526772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333333"/>
                </a:solidFill>
                <a:latin typeface="Arial" panose="020B0604020202020204" pitchFamily="34" charset="0"/>
              </a:rPr>
              <a:t>Data save in </a:t>
            </a:r>
          </a:p>
          <a:p>
            <a:endParaRPr lang="en-US" altLang="zh-CN" sz="2400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en-US" altLang="zh-CN" sz="2800" b="1" dirty="0">
                <a:solidFill>
                  <a:srgbClr val="333333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 /</a:t>
            </a:r>
            <a:r>
              <a:rPr lang="en-US" altLang="zh-CN" sz="2800" b="1" dirty="0" err="1">
                <a:solidFill>
                  <a:srgbClr val="333333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eos</a:t>
            </a:r>
            <a:r>
              <a:rPr lang="en-US" altLang="zh-CN" sz="2800" b="1" dirty="0">
                <a:solidFill>
                  <a:srgbClr val="333333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/</a:t>
            </a:r>
            <a:r>
              <a:rPr lang="en-US" altLang="zh-CN" sz="2800" b="1" dirty="0" err="1">
                <a:solidFill>
                  <a:srgbClr val="333333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lhaaso</a:t>
            </a:r>
            <a:r>
              <a:rPr lang="en-US" altLang="zh-CN" sz="2800" b="1" dirty="0">
                <a:solidFill>
                  <a:srgbClr val="333333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/ </a:t>
            </a:r>
            <a:r>
              <a:rPr lang="en-US" altLang="zh-CN" sz="2800" b="1" dirty="0">
                <a:solidFill>
                  <a:srgbClr val="333333"/>
                </a:solidFill>
                <a:latin typeface="Arial" panose="020B0604020202020204" pitchFamily="34" charset="0"/>
              </a:rPr>
              <a:t>  (have copy file )</a:t>
            </a:r>
          </a:p>
          <a:p>
            <a:r>
              <a:rPr lang="en-US" altLang="zh-CN" sz="2800" b="1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endParaRPr lang="en-US" altLang="zh-CN" sz="2800" b="1" dirty="0">
              <a:solidFill>
                <a:srgbClr val="333333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  <a:p>
            <a:r>
              <a:rPr lang="en-US" altLang="zh-CN" sz="2800" b="1" dirty="0">
                <a:solidFill>
                  <a:srgbClr val="333333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 /</a:t>
            </a:r>
            <a:r>
              <a:rPr lang="en-US" altLang="zh-CN" sz="2800" b="1" dirty="0" err="1">
                <a:solidFill>
                  <a:srgbClr val="333333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eos</a:t>
            </a:r>
            <a:r>
              <a:rPr lang="en-US" altLang="zh-CN" sz="2800" b="1" dirty="0">
                <a:solidFill>
                  <a:srgbClr val="333333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/user/</a:t>
            </a:r>
            <a:r>
              <a:rPr lang="en-US" altLang="zh-CN" sz="2800" b="1" dirty="0">
                <a:solidFill>
                  <a:srgbClr val="333333"/>
                </a:solidFill>
                <a:latin typeface="Arial" panose="020B0604020202020204" pitchFamily="34" charset="0"/>
              </a:rPr>
              <a:t>       (no copy file)</a:t>
            </a:r>
          </a:p>
          <a:p>
            <a:endParaRPr lang="en-US" altLang="zh-CN" sz="2800" b="1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E7120B4-8097-497B-9761-36BB7530908E}"/>
              </a:ext>
            </a:extLst>
          </p:cNvPr>
          <p:cNvSpPr txBox="1"/>
          <p:nvPr/>
        </p:nvSpPr>
        <p:spPr>
          <a:xfrm>
            <a:off x="492993" y="1360161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We run some tests: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5E4294B-FAED-4571-8886-8AC7F0705C1F}"/>
              </a:ext>
            </a:extLst>
          </p:cNvPr>
          <p:cNvSpPr txBox="1"/>
          <p:nvPr/>
        </p:nvSpPr>
        <p:spPr>
          <a:xfrm>
            <a:off x="6295570" y="2185880"/>
            <a:ext cx="2403222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Data Storage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0E61461-A117-4DD9-A51B-72894FD24BC4}"/>
              </a:ext>
            </a:extLst>
          </p:cNvPr>
          <p:cNvSpPr txBox="1"/>
          <p:nvPr/>
        </p:nvSpPr>
        <p:spPr>
          <a:xfrm>
            <a:off x="1113077" y="2216290"/>
            <a:ext cx="181485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Run Time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7DE256A-36A1-49C8-A554-B9AF42CB1242}"/>
              </a:ext>
            </a:extLst>
          </p:cNvPr>
          <p:cNvSpPr txBox="1"/>
          <p:nvPr/>
        </p:nvSpPr>
        <p:spPr>
          <a:xfrm>
            <a:off x="6014720" y="5144432"/>
            <a:ext cx="5908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Both of them have no unsuccessful file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6B111C5-3DC1-42A7-85B0-EEF5A88C7428}"/>
              </a:ext>
            </a:extLst>
          </p:cNvPr>
          <p:cNvSpPr txBox="1"/>
          <p:nvPr/>
        </p:nvSpPr>
        <p:spPr>
          <a:xfrm>
            <a:off x="1113077" y="3105738"/>
            <a:ext cx="3884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DetectorQuality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 ~ 5min   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443C145-9253-42B3-8282-8F8C57AC78CD}"/>
              </a:ext>
            </a:extLst>
          </p:cNvPr>
          <p:cNvSpPr txBox="1"/>
          <p:nvPr/>
        </p:nvSpPr>
        <p:spPr>
          <a:xfrm>
            <a:off x="1113077" y="3933631"/>
            <a:ext cx="4617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KM2Arec     ~ 1h 50min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600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423F2B3-1FD6-44FD-9E08-A3EDC9734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3F0A-7626-42D9-AA21-9772AEE3FBB5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5" name="图片 4" descr="图片包含 游戏机, 画&#10;&#10;描述已自动生成">
            <a:extLst>
              <a:ext uri="{FF2B5EF4-FFF2-40B4-BE49-F238E27FC236}">
                <a16:creationId xmlns:a16="http://schemas.microsoft.com/office/drawing/2014/main" id="{12F8CAC5-0662-4716-BEDA-90B502FA5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546" y="177427"/>
            <a:ext cx="1044749" cy="955564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0B8F4C7A-B005-48A9-8065-ADCAFB3D20CE}"/>
              </a:ext>
            </a:extLst>
          </p:cNvPr>
          <p:cNvSpPr txBox="1">
            <a:spLocks/>
          </p:cNvSpPr>
          <p:nvPr/>
        </p:nvSpPr>
        <p:spPr bwMode="auto">
          <a:xfrm>
            <a:off x="368924" y="218164"/>
            <a:ext cx="5521727" cy="955564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T</a:t>
            </a:r>
            <a:r>
              <a:rPr lang="en-US" altLang="zh-CN" sz="2800" cap="none" dirty="0">
                <a:solidFill>
                  <a:schemeClr val="tx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est and Performance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64ED73A-D241-47CE-A060-C3CB9CCADC7F}"/>
              </a:ext>
            </a:extLst>
          </p:cNvPr>
          <p:cNvSpPr txBox="1"/>
          <p:nvPr/>
        </p:nvSpPr>
        <p:spPr>
          <a:xfrm>
            <a:off x="1391920" y="5332636"/>
            <a:ext cx="1173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 </a:t>
            </a:r>
            <a:r>
              <a:rPr lang="en-US" altLang="zh-CN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r_Theta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559A9E7-DD58-4355-9C8A-4AEAAEC92A77}"/>
              </a:ext>
            </a:extLst>
          </p:cNvPr>
          <p:cNvSpPr txBox="1"/>
          <p:nvPr/>
        </p:nvSpPr>
        <p:spPr>
          <a:xfrm>
            <a:off x="375920" y="146584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/>
              <a:t>Comparison of some key parameters :</a:t>
            </a:r>
            <a:endParaRPr lang="zh-CN" altLang="en-US" sz="2400" b="1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34A5C9D-4231-457B-84DF-62ED377ADA4E}"/>
              </a:ext>
            </a:extLst>
          </p:cNvPr>
          <p:cNvSpPr txBox="1"/>
          <p:nvPr/>
        </p:nvSpPr>
        <p:spPr>
          <a:xfrm>
            <a:off x="5583535" y="5332636"/>
            <a:ext cx="888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 </a:t>
            </a:r>
            <a:r>
              <a:rPr lang="en-US" altLang="zh-CN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r_Phi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8EB736D-F192-4B06-97DE-C1F2DEA6B736}"/>
              </a:ext>
            </a:extLst>
          </p:cNvPr>
          <p:cNvSpPr txBox="1"/>
          <p:nvPr/>
        </p:nvSpPr>
        <p:spPr>
          <a:xfrm>
            <a:off x="9225280" y="5332636"/>
            <a:ext cx="1225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r_Corex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84A584D-9889-4722-A673-7E3DB5CFB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16" y="2486006"/>
            <a:ext cx="3933533" cy="263864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60261DB-6C23-4E45-9BEB-5FEAD2321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4862" y="2486006"/>
            <a:ext cx="3933533" cy="255451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7B1AC42-621A-486B-A89A-803F433455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8468" y="2486006"/>
            <a:ext cx="3933532" cy="254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75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423F2B3-1FD6-44FD-9E08-A3EDC9734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3F0A-7626-42D9-AA21-9772AEE3FBB5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5" name="图片 4" descr="图片包含 游戏机, 画&#10;&#10;描述已自动生成">
            <a:extLst>
              <a:ext uri="{FF2B5EF4-FFF2-40B4-BE49-F238E27FC236}">
                <a16:creationId xmlns:a16="http://schemas.microsoft.com/office/drawing/2014/main" id="{12F8CAC5-0662-4716-BEDA-90B502FA5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546" y="177427"/>
            <a:ext cx="1044749" cy="955564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1DCDD437-B6AC-49F7-ABF2-FCB2A502CD6F}"/>
              </a:ext>
            </a:extLst>
          </p:cNvPr>
          <p:cNvSpPr txBox="1"/>
          <p:nvPr/>
        </p:nvSpPr>
        <p:spPr>
          <a:xfrm>
            <a:off x="1493520" y="5388875"/>
            <a:ext cx="1217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r_Corey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6729B8E-5BBD-4456-AFD8-0DCF91D064F5}"/>
              </a:ext>
            </a:extLst>
          </p:cNvPr>
          <p:cNvSpPr txBox="1"/>
          <p:nvPr/>
        </p:nvSpPr>
        <p:spPr>
          <a:xfrm>
            <a:off x="5877030" y="5419653"/>
            <a:ext cx="8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NpE3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56241DF-3A8F-4C84-BF89-34E14BC2710B}"/>
              </a:ext>
            </a:extLst>
          </p:cNvPr>
          <p:cNvSpPr txBox="1"/>
          <p:nvPr/>
        </p:nvSpPr>
        <p:spPr>
          <a:xfrm>
            <a:off x="9885437" y="5419653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NuM4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B8156A5-453A-4B24-83D4-C6EEE9199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73" y="2772559"/>
            <a:ext cx="3789728" cy="244906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9ED485A1-1CC0-4847-A087-52988E7EC3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7904" y="2828439"/>
            <a:ext cx="3841623" cy="246989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D0E2873B-DA9C-4FC9-8056-E7E2A822AC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0514" y="2685151"/>
            <a:ext cx="4081486" cy="2536469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F505126F-055E-419A-AF7A-871BD528777E}"/>
              </a:ext>
            </a:extLst>
          </p:cNvPr>
          <p:cNvSpPr txBox="1"/>
          <p:nvPr/>
        </p:nvSpPr>
        <p:spPr>
          <a:xfrm>
            <a:off x="375920" y="146584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/>
              <a:t>Comparison of some key parameters :</a:t>
            </a:r>
            <a:endParaRPr lang="zh-CN" altLang="en-US" sz="2400" b="1" dirty="0"/>
          </a:p>
        </p:txBody>
      </p:sp>
      <p:sp>
        <p:nvSpPr>
          <p:cNvPr id="27" name="标题 1">
            <a:extLst>
              <a:ext uri="{FF2B5EF4-FFF2-40B4-BE49-F238E27FC236}">
                <a16:creationId xmlns:a16="http://schemas.microsoft.com/office/drawing/2014/main" id="{BF79066F-EB9F-4558-A76A-B68240281A4E}"/>
              </a:ext>
            </a:extLst>
          </p:cNvPr>
          <p:cNvSpPr txBox="1">
            <a:spLocks/>
          </p:cNvSpPr>
          <p:nvPr/>
        </p:nvSpPr>
        <p:spPr bwMode="auto">
          <a:xfrm>
            <a:off x="368924" y="218164"/>
            <a:ext cx="5521727" cy="955564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T</a:t>
            </a:r>
            <a:r>
              <a:rPr lang="en-US" altLang="zh-CN" sz="2800" cap="none" dirty="0">
                <a:solidFill>
                  <a:schemeClr val="tx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est and Performance</a:t>
            </a:r>
          </a:p>
        </p:txBody>
      </p:sp>
    </p:spTree>
    <p:extLst>
      <p:ext uri="{BB962C8B-B14F-4D97-AF65-F5344CB8AC3E}">
        <p14:creationId xmlns:p14="http://schemas.microsoft.com/office/powerpoint/2010/main" val="1665151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2000</TotalTime>
  <Words>515</Words>
  <Application>Microsoft Office PowerPoint</Application>
  <PresentationFormat>宽屏</PresentationFormat>
  <Paragraphs>150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等线</vt:lpstr>
      <vt:lpstr>等线 Light</vt:lpstr>
      <vt:lpstr>Arial</vt:lpstr>
      <vt:lpstr>Arial Black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8619863712223</dc:creator>
  <cp:lastModifiedBy>8619863712223</cp:lastModifiedBy>
  <cp:revision>97</cp:revision>
  <dcterms:created xsi:type="dcterms:W3CDTF">2021-04-19T07:51:39Z</dcterms:created>
  <dcterms:modified xsi:type="dcterms:W3CDTF">2021-04-25T04:22:20Z</dcterms:modified>
</cp:coreProperties>
</file>