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86" r:id="rId3"/>
    <p:sldId id="349" r:id="rId4"/>
    <p:sldId id="346" r:id="rId5"/>
    <p:sldId id="347" r:id="rId6"/>
    <p:sldId id="348" r:id="rId7"/>
    <p:sldId id="350" r:id="rId8"/>
    <p:sldId id="351" r:id="rId9"/>
    <p:sldId id="283" r:id="rId10"/>
    <p:sldId id="344" r:id="rId11"/>
    <p:sldId id="352" r:id="rId12"/>
    <p:sldId id="345" r:id="rId13"/>
    <p:sldId id="353" r:id="rId14"/>
    <p:sldId id="354" r:id="rId15"/>
    <p:sldId id="355" r:id="rId16"/>
    <p:sldId id="357" r:id="rId17"/>
    <p:sldId id="358" r:id="rId18"/>
    <p:sldId id="360" r:id="rId19"/>
    <p:sldId id="359" r:id="rId20"/>
    <p:sldId id="34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B5A15-956D-458E-B98A-33563958926A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617F-2C84-48A5-9394-8E7E81B88A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6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7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30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76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6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9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Detection threshold better than 10% Crab units at Sub-</a:t>
            </a:r>
            <a:r>
              <a:rPr lang="en-US" altLang="zh-CN" dirty="0" err="1"/>
              <a:t>TeV</a:t>
            </a:r>
            <a:r>
              <a:rPr lang="en-US" altLang="zh-CN" dirty="0"/>
              <a:t>/</a:t>
            </a:r>
            <a:r>
              <a:rPr lang="en-US" altLang="zh-CN" dirty="0" err="1"/>
              <a:t>TeV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4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17F-2C84-48A5-9394-8E7E81B88AB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8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0" lang="zh-CN" altLang="en-US" sz="1800"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0"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0" lang="zh-CN" altLang="en-US"/>
          </a:p>
        </p:txBody>
      </p:sp>
      <p:pic>
        <p:nvPicPr>
          <p:cNvPr id="7" name="Picture 10" descr="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NJU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260350"/>
            <a:ext cx="23034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fld id="{74AD6454-A084-4955-A1D5-F025D1F3E8A2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AC7CA-85E6-4DAD-BEEE-166A101FF977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404813"/>
            <a:ext cx="2035175" cy="5472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5954712" cy="5472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F1F17-2786-4009-B026-CA4C0F879143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D5FFE-E689-4013-93AC-956380E7062C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D32B0-804D-4225-8F8F-1A557DD1BEBD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64CFC-3815-4E0F-90D9-00C4482A8B7D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67A5B-3049-45B1-AD8E-15BDAD9101D6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663A6-F3C5-4ECE-B625-5388031CDE06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FF023-4AA7-49D4-B8C6-0C20E72BC8E9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F180D-473C-4A54-AD6C-4775282E994C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739A8-81D2-4803-A728-4CEDDE7C3B41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0" lang="zh-CN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0"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56165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30" name="Picture 6" descr="tow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fld id="{403803B4-D417-4C3D-B008-4B3D5BF754F6}" type="datetime1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latin typeface="Arial" charset="0"/>
                <a:ea typeface="宋体" pitchFamily="2" charset="-122"/>
              </a:defRPr>
            </a:lvl1pPr>
          </a:lstStyle>
          <a:p>
            <a:fld id="{25AA37BE-D525-4D73-BB90-B9B1D1DACFA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校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6388" y="261938"/>
            <a:ext cx="6651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宋体" pitchFamily="2" charset="-122"/>
          <a:cs typeface="宋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宋体" pitchFamily="2" charset="-122"/>
          <a:cs typeface="宋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宋体" pitchFamily="2" charset="-122"/>
          <a:cs typeface="宋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宋体" pitchFamily="2" charset="-122"/>
          <a:cs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宋体" charset="0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kumimoji="1"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08520" y="2204864"/>
            <a:ext cx="9396536" cy="1470025"/>
          </a:xfrm>
        </p:spPr>
        <p:txBody>
          <a:bodyPr/>
          <a:lstStyle/>
          <a:p>
            <a:r>
              <a:rPr lang="en-US" altLang="zh-CN" b="1" dirty="0"/>
              <a:t>A unified model for orphan and multi-wavelength blazar flares</a:t>
            </a:r>
            <a:endParaRPr lang="zh-CN" alt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709EB-9D7C-48F0-9372-F363A95A6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01" y="3949032"/>
            <a:ext cx="129609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889000" indent="-439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93813" indent="-403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81163" indent="-385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01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273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1" kern="0" dirty="0">
                <a:solidFill>
                  <a:schemeClr val="tx2"/>
                </a:solidFill>
              </a:rPr>
              <a:t>王泽睿</a:t>
            </a:r>
            <a:endParaRPr lang="en-US" altLang="zh-CN" b="1" kern="0" dirty="0">
              <a:solidFill>
                <a:schemeClr val="tx2"/>
              </a:solidFill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066EF7A8-0B03-4440-8205-9CE6AA79B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4697838"/>
            <a:ext cx="856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/>
              <a:t>合作者：柳若愚，王祥玉，</a:t>
            </a:r>
            <a:r>
              <a:rPr lang="en-US" altLang="zh-CN" sz="2000" b="1" dirty="0"/>
              <a:t>Maria </a:t>
            </a:r>
            <a:r>
              <a:rPr lang="en-US" altLang="zh-CN" sz="2000" b="1" dirty="0" err="1"/>
              <a:t>Petropoulou</a:t>
            </a:r>
            <a:r>
              <a:rPr lang="zh-CN" altLang="en-US" sz="2000" b="1" dirty="0"/>
              <a:t>，</a:t>
            </a:r>
            <a:r>
              <a:rPr lang="en-US" altLang="zh-CN" sz="2000" b="1" dirty="0" err="1"/>
              <a:t>Foteini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Oikonomou</a:t>
            </a:r>
            <a:r>
              <a:rPr lang="zh-CN" altLang="en-US" sz="2000" b="1" dirty="0"/>
              <a:t>，薛瑞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8DAFD0-ED22-497A-8DAB-7CCF8639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273" y="5733256"/>
            <a:ext cx="68389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kern="0" dirty="0">
                <a:solidFill>
                  <a:schemeClr val="tx2"/>
                </a:solidFill>
              </a:rPr>
              <a:t>2021</a:t>
            </a:r>
            <a:r>
              <a:rPr lang="zh-CN" altLang="en-US" sz="2000" b="1" kern="0" dirty="0">
                <a:solidFill>
                  <a:schemeClr val="tx2"/>
                </a:solidFill>
              </a:rPr>
              <a:t>年度</a:t>
            </a:r>
            <a:r>
              <a:rPr lang="en-US" altLang="zh-CN" sz="2000" b="1" kern="0" dirty="0">
                <a:solidFill>
                  <a:schemeClr val="tx2"/>
                </a:solidFill>
              </a:rPr>
              <a:t>LHAASO</a:t>
            </a:r>
            <a:r>
              <a:rPr lang="zh-CN" altLang="en-US" sz="2000" b="1" kern="0" dirty="0">
                <a:solidFill>
                  <a:schemeClr val="tx2"/>
                </a:solidFill>
              </a:rPr>
              <a:t>合作组第一次会议暨工程进展会</a:t>
            </a:r>
            <a:endParaRPr lang="en-US" altLang="zh-CN" sz="2000" b="1" kern="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zh-CN" altLang="en-US" sz="2000" b="1" kern="0" dirty="0">
                <a:solidFill>
                  <a:schemeClr val="tx2"/>
                </a:solidFill>
              </a:rPr>
              <a:t>广东▪广州</a:t>
            </a:r>
            <a:endParaRPr lang="en-US" altLang="zh-CN" sz="2000" b="1" kern="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en-US" altLang="zh-CN" sz="2000" b="1" kern="0" dirty="0">
                <a:solidFill>
                  <a:schemeClr val="tx2"/>
                </a:solidFill>
              </a:rPr>
              <a:t>2021/4/25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48F47865-2127-4929-8E69-F60AC7B9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Schematic view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03147E-3304-4AEE-9672-2FBEB0D88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829"/>
            <a:ext cx="9144000" cy="3009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739691D-BCF1-413A-B929-413B8361C00B}"/>
                  </a:ext>
                </a:extLst>
              </p:cNvPr>
              <p:cNvSpPr txBox="1"/>
              <p:nvPr/>
            </p:nvSpPr>
            <p:spPr>
              <a:xfrm>
                <a:off x="96708" y="4722406"/>
                <a:ext cx="1738988" cy="553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739691D-BCF1-413A-B929-413B8361C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8" y="4722406"/>
                <a:ext cx="1738988" cy="553228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34F319C-8FFE-4945-B230-2CA477C91C4C}"/>
                  </a:ext>
                </a:extLst>
              </p:cNvPr>
              <p:cNvSpPr txBox="1"/>
              <p:nvPr/>
            </p:nvSpPr>
            <p:spPr>
              <a:xfrm>
                <a:off x="3191496" y="4751099"/>
                <a:ext cx="1596528" cy="4958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zh-CN" altLang="en-US" sz="1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34F319C-8FFE-4945-B230-2CA477C9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96" y="4751099"/>
                <a:ext cx="1596528" cy="495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6026581-14BA-43A3-8BB3-D80BF336F8B8}"/>
                  </a:ext>
                </a:extLst>
              </p:cNvPr>
              <p:cNvSpPr txBox="1"/>
              <p:nvPr/>
            </p:nvSpPr>
            <p:spPr>
              <a:xfrm>
                <a:off x="5508060" y="4633086"/>
                <a:ext cx="3528392" cy="731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𝑝𝑐</m:t>
                                  </m:r>
                                </m:num>
                                <m:den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0.1 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6026581-14BA-43A3-8BB3-D80BF336F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60" y="4633086"/>
                <a:ext cx="3528392" cy="7318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6B595D8-CE97-4FAB-BA44-CE02BC3BD43E}"/>
                  </a:ext>
                </a:extLst>
              </p:cNvPr>
              <p:cNvSpPr txBox="1"/>
              <p:nvPr/>
            </p:nvSpPr>
            <p:spPr>
              <a:xfrm>
                <a:off x="77796" y="5538167"/>
                <a:ext cx="1897399" cy="5113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𝑠𝑦𝑛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𝑠𝑦𝑛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6B595D8-CE97-4FAB-BA44-CE02BC3BD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" y="5538167"/>
                <a:ext cx="1897399" cy="5113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8BB8225-EFB2-44FE-BB52-559A4CFADF15}"/>
                  </a:ext>
                </a:extLst>
              </p:cNvPr>
              <p:cNvSpPr txBox="1"/>
              <p:nvPr/>
            </p:nvSpPr>
            <p:spPr>
              <a:xfrm>
                <a:off x="2483768" y="5517232"/>
                <a:ext cx="3252712" cy="553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𝐵𝐿𝑅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𝐵𝐿𝑅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𝑑𝑖𝑠𝑘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𝐵𝐿𝑅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𝐵𝐿𝑅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𝐵𝐿𝑅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8BB8225-EFB2-44FE-BB52-559A4CFA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517232"/>
                <a:ext cx="3252712" cy="553228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F2DB858-AAEB-4907-B5A8-E4A40AA87244}"/>
                  </a:ext>
                </a:extLst>
              </p:cNvPr>
              <p:cNvSpPr txBox="1"/>
              <p:nvPr/>
            </p:nvSpPr>
            <p:spPr>
              <a:xfrm>
                <a:off x="6125274" y="5523011"/>
                <a:ext cx="2947661" cy="553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𝑑𝑖𝑠𝑘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𝐷𝑇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𝐷𝑇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𝐷𝑇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F2DB858-AAEB-4907-B5A8-E4A40AA87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274" y="5523011"/>
                <a:ext cx="2947661" cy="553228"/>
              </a:xfrm>
              <a:prstGeom prst="rect">
                <a:avLst/>
              </a:prstGeom>
              <a:blipFill>
                <a:blip r:embed="rId9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FA084230-722E-4829-8AE8-B34A44105DA1}"/>
              </a:ext>
            </a:extLst>
          </p:cNvPr>
          <p:cNvSpPr txBox="1"/>
          <p:nvPr/>
        </p:nvSpPr>
        <p:spPr>
          <a:xfrm>
            <a:off x="2915816" y="1426394"/>
            <a:ext cx="5297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Background emission + Flaring zone emission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1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121B89C-EFB0-487F-8032-55A2F5234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273674"/>
            <a:ext cx="4761074" cy="2941091"/>
          </a:xfrm>
          <a:prstGeom prst="rect">
            <a:avLst/>
          </a:prstGeom>
        </p:spPr>
      </p:pic>
      <p:pic>
        <p:nvPicPr>
          <p:cNvPr id="18" name="内容占位符 6">
            <a:extLst>
              <a:ext uri="{FF2B5EF4-FFF2-40B4-BE49-F238E27FC236}">
                <a16:creationId xmlns:a16="http://schemas.microsoft.com/office/drawing/2014/main" id="{07013C33-67DE-4139-8D25-906AC16CB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5370"/>
            <a:ext cx="4053591" cy="30793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FE34A07-AA75-43F4-9655-B26E6AB16F9A}"/>
              </a:ext>
            </a:extLst>
          </p:cNvPr>
          <p:cNvSpPr txBox="1"/>
          <p:nvPr/>
        </p:nvSpPr>
        <p:spPr>
          <a:xfrm>
            <a:off x="107504" y="1376142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The physical environment changes along the jet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66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48F47865-2127-4929-8E69-F60AC7B9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4752528" cy="576262"/>
          </a:xfrm>
        </p:spPr>
        <p:txBody>
          <a:bodyPr/>
          <a:lstStyle/>
          <a:p>
            <a:r>
              <a:rPr lang="en-US" altLang="zh-CN" dirty="0"/>
              <a:t>Fitting result for 3C 279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E71E1E-0291-4D1A-86CA-E43725D11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0"/>
            <a:ext cx="6153735" cy="469169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15245C-3B47-4313-B531-3ECB72268DEF}"/>
              </a:ext>
            </a:extLst>
          </p:cNvPr>
          <p:cNvSpPr txBox="1"/>
          <p:nvPr/>
        </p:nvSpPr>
        <p:spPr>
          <a:xfrm>
            <a:off x="6312485" y="1767949"/>
            <a:ext cx="2591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</a:rPr>
              <a:t>Low state</a:t>
            </a: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</a:rPr>
              <a:t>Orphan γ-ray flare</a:t>
            </a:r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Multi-wavelength flare</a:t>
            </a: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Multi-wavelength flare</a:t>
            </a:r>
          </a:p>
        </p:txBody>
      </p:sp>
    </p:spTree>
    <p:extLst>
      <p:ext uri="{BB962C8B-B14F-4D97-AF65-F5344CB8AC3E}">
        <p14:creationId xmlns:p14="http://schemas.microsoft.com/office/powerpoint/2010/main" val="406241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48F47865-2127-4929-8E69-F60AC7B9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5760640" cy="576262"/>
          </a:xfrm>
        </p:spPr>
        <p:txBody>
          <a:bodyPr/>
          <a:lstStyle/>
          <a:p>
            <a:r>
              <a:rPr lang="en-US" altLang="zh-CN" dirty="0"/>
              <a:t>Fitting result for PKS 2155-304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15245C-3B47-4313-B531-3ECB72268DEF}"/>
              </a:ext>
            </a:extLst>
          </p:cNvPr>
          <p:cNvSpPr txBox="1"/>
          <p:nvPr/>
        </p:nvSpPr>
        <p:spPr>
          <a:xfrm>
            <a:off x="6312485" y="1767949"/>
            <a:ext cx="2591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</a:rPr>
              <a:t>Low state</a:t>
            </a: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Multi-wavelength flare</a:t>
            </a: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Multi-wavelength flare</a:t>
            </a: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Orphan optical flare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EC264D-EF66-4368-A466-36D6BAA9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3" y="1269208"/>
            <a:ext cx="6164192" cy="46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2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48F47865-2127-4929-8E69-F60AC7B9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5976664" cy="576262"/>
          </a:xfrm>
        </p:spPr>
        <p:txBody>
          <a:bodyPr/>
          <a:lstStyle/>
          <a:p>
            <a:r>
              <a:rPr lang="en-US" altLang="zh-CN" dirty="0"/>
              <a:t>PKS 2155-304 without BLR&amp;DT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15245C-3B47-4313-B531-3ECB72268DEF}"/>
              </a:ext>
            </a:extLst>
          </p:cNvPr>
          <p:cNvSpPr txBox="1"/>
          <p:nvPr/>
        </p:nvSpPr>
        <p:spPr>
          <a:xfrm>
            <a:off x="6312485" y="1767949"/>
            <a:ext cx="2591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</a:rPr>
              <a:t>Low state</a:t>
            </a: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Multi-wavelength flare</a:t>
            </a: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Multi-wavelength flare</a:t>
            </a: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altLang="zh-CN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Orphan optical flare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CDCDF7-2AC0-44C1-A533-DB755611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1" y="1269208"/>
            <a:ext cx="6180324" cy="46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DE5DF5-79E3-4530-9323-F9A7B6D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724F4A4-E985-4212-B41A-ABD34E45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Fitting parameters</a:t>
            </a:r>
            <a:endParaRPr lang="zh-CN" altLang="en-US" sz="1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6EED4F-9655-4DAD-A321-6632F4D1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459"/>
            <a:ext cx="9144000" cy="34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DE5DF5-79E3-4530-9323-F9A7B6D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724F4A4-E985-4212-B41A-ABD34E45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The general cases</a:t>
            </a:r>
            <a:endParaRPr lang="zh-CN" altLang="en-US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5C7AE0-245F-4460-B9E5-B943866D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" y="1408418"/>
            <a:ext cx="5931418" cy="30286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2232D23-7083-4B1A-9F82-DAAD4F936626}"/>
              </a:ext>
            </a:extLst>
          </p:cNvPr>
          <p:cNvSpPr txBox="1"/>
          <p:nvPr/>
        </p:nvSpPr>
        <p:spPr>
          <a:xfrm>
            <a:off x="5967382" y="1412776"/>
            <a:ext cx="3176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Blazar type     &amp;       scenario  </a:t>
            </a:r>
          </a:p>
          <a:p>
            <a:pPr defTabSz="457200"/>
            <a:endParaRPr lang="en-US" altLang="zh-CN" sz="20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                           scenario A</a:t>
            </a:r>
          </a:p>
          <a:p>
            <a:pPr defTabSz="457200"/>
            <a:endParaRPr lang="en-US" altLang="zh-CN" sz="20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    γ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far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          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  γ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near</a:t>
            </a:r>
          </a:p>
          <a:p>
            <a:pPr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opt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near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      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opt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 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far</a:t>
            </a:r>
          </a:p>
          <a:p>
            <a:pPr defTabSz="457200"/>
            <a:endParaRPr lang="en-US" altLang="zh-CN" sz="2000" b="1" dirty="0">
              <a:solidFill>
                <a:srgbClr val="0070C0"/>
              </a:solidFill>
              <a:latin typeface="Calibri" panose="020F0502020204030204"/>
            </a:endParaRPr>
          </a:p>
          <a:p>
            <a:pPr algn="r" defTabSz="457200"/>
            <a:endParaRPr lang="en-US" altLang="zh-CN" sz="2000" b="1" dirty="0">
              <a:solidFill>
                <a:srgbClr val="0070C0"/>
              </a:solidFill>
              <a:latin typeface="Calibri" panose="020F0502020204030204"/>
            </a:endParaRPr>
          </a:p>
          <a:p>
            <a:pPr algn="r"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BL Lac                               FSRQ</a:t>
            </a:r>
          </a:p>
          <a:p>
            <a:pPr algn="r" defTabSz="457200"/>
            <a:endParaRPr lang="en-US" altLang="zh-CN" sz="20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    γ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near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         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γ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near</a:t>
            </a:r>
          </a:p>
          <a:p>
            <a:pPr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opt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   far 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    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opt</a:t>
            </a:r>
            <a:r>
              <a:rPr lang="zh-CN" altLang="en-US" sz="2000" b="1" dirty="0">
                <a:solidFill>
                  <a:srgbClr val="0070C0"/>
                </a:solidFill>
                <a:latin typeface="Calibri" panose="020F0502020204030204"/>
              </a:rPr>
              <a:t>：   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far</a:t>
            </a:r>
          </a:p>
          <a:p>
            <a:pPr defTabSz="457200"/>
            <a:endParaRPr lang="en-US" altLang="zh-CN" sz="20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457200"/>
            <a:r>
              <a:rPr lang="en-US" altLang="zh-CN" sz="2000" b="1" dirty="0">
                <a:solidFill>
                  <a:srgbClr val="0070C0"/>
                </a:solidFill>
                <a:latin typeface="Calibri" panose="020F0502020204030204"/>
              </a:rPr>
              <a:t>                            scenario B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9CC5E02-A430-4582-8D6A-4373DDB3238E}"/>
              </a:ext>
            </a:extLst>
          </p:cNvPr>
          <p:cNvCxnSpPr>
            <a:cxnSpLocks/>
          </p:cNvCxnSpPr>
          <p:nvPr/>
        </p:nvCxnSpPr>
        <p:spPr>
          <a:xfrm>
            <a:off x="5919395" y="1818965"/>
            <a:ext cx="3272591" cy="0"/>
          </a:xfrm>
          <a:prstGeom prst="line">
            <a:avLst/>
          </a:prstGeom>
          <a:noFill/>
          <a:ln w="9525" cap="rnd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4E19FE7-9AA1-4BBB-A93C-39B54FC4F582}"/>
              </a:ext>
            </a:extLst>
          </p:cNvPr>
          <p:cNvCxnSpPr/>
          <p:nvPr/>
        </p:nvCxnSpPr>
        <p:spPr>
          <a:xfrm>
            <a:off x="5967382" y="3645024"/>
            <a:ext cx="315593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2CA6998-29EE-4F53-9E25-92025568B75A}"/>
              </a:ext>
            </a:extLst>
          </p:cNvPr>
          <p:cNvCxnSpPr>
            <a:cxnSpLocks/>
          </p:cNvCxnSpPr>
          <p:nvPr/>
        </p:nvCxnSpPr>
        <p:spPr>
          <a:xfrm flipV="1">
            <a:off x="7487024" y="1989308"/>
            <a:ext cx="0" cy="38159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占位符 2">
                <a:extLst>
                  <a:ext uri="{FF2B5EF4-FFF2-40B4-BE49-F238E27FC236}">
                    <a16:creationId xmlns:a16="http://schemas.microsoft.com/office/drawing/2014/main" id="{3823DBA0-9F45-4570-B57E-E59A40E120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782" y="4725144"/>
                <a:ext cx="5671216" cy="1152128"/>
              </a:xfrm>
              <a:prstGeom prst="roundRect">
                <a:avLst>
                  <a:gd name="adj" fmla="val 4380"/>
                </a:avLst>
              </a:prstGeom>
              <a:ln w="50800" cap="sq" cmpd="dbl">
                <a:solidFill>
                  <a:srgbClr val="FF0000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dirty="0">
                    <a:latin typeface="Arial" panose="020B0604020202020204" pitchFamily="34" charset="0"/>
                  </a:rPr>
                  <a:t>Scenario B:  magnetic field strength B and Doppler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</a:rPr>
                  <a:t> are assumed constant.</a:t>
                </a:r>
              </a:p>
              <a:p>
                <a:pPr algn="l"/>
                <a:r>
                  <a:rPr lang="en-US" altLang="zh-CN" dirty="0">
                    <a:latin typeface="Arial" panose="020B0604020202020204" pitchFamily="34" charset="0"/>
                  </a:rPr>
                  <a:t>BL Lac case: without external radiation fields</a:t>
                </a:r>
              </a:p>
            </p:txBody>
          </p:sp>
        </mc:Choice>
        <mc:Fallback xmlns="">
          <p:sp>
            <p:nvSpPr>
              <p:cNvPr id="11" name="文本占位符 2">
                <a:extLst>
                  <a:ext uri="{FF2B5EF4-FFF2-40B4-BE49-F238E27FC236}">
                    <a16:creationId xmlns:a16="http://schemas.microsoft.com/office/drawing/2014/main" id="{3823DBA0-9F45-4570-B57E-E59A40E1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2" y="4725144"/>
                <a:ext cx="5671216" cy="1152128"/>
              </a:xfrm>
              <a:prstGeom prst="roundRect">
                <a:avLst>
                  <a:gd name="adj" fmla="val 4380"/>
                </a:avLst>
              </a:prstGeom>
              <a:blipFill>
                <a:blip r:embed="rId3"/>
                <a:stretch>
                  <a:fillRect/>
                </a:stretch>
              </a:blipFill>
              <a:ln w="50800" cap="sq" cmpd="dbl">
                <a:solidFill>
                  <a:srgbClr val="FF0000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76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DE5DF5-79E3-4530-9323-F9A7B6D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724F4A4-E985-4212-B41A-ABD34E45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5544616" cy="576262"/>
          </a:xfrm>
        </p:spPr>
        <p:txBody>
          <a:bodyPr/>
          <a:lstStyle/>
          <a:p>
            <a:r>
              <a:rPr lang="en-US" altLang="zh-CN" dirty="0"/>
              <a:t>Parameters for general cases </a:t>
            </a:r>
            <a:endParaRPr lang="zh-CN" altLang="en-US" sz="1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FC1AA9-A449-4057-AC71-6E4FACAC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042"/>
            <a:ext cx="9144000" cy="34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CC6231-1883-4781-B69F-A76CE427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00C530-DAC0-4C9A-B624-E34F4528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0241"/>
            <a:ext cx="9144000" cy="14238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2D1CE62-7A00-4BA7-A674-AF8B437D72B2}"/>
              </a:ext>
            </a:extLst>
          </p:cNvPr>
          <p:cNvSpPr txBox="1"/>
          <p:nvPr/>
        </p:nvSpPr>
        <p:spPr>
          <a:xfrm>
            <a:off x="1475656" y="5085184"/>
            <a:ext cx="676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‘G’ denotes that this duration is estimated from the GeV band, </a:t>
            </a:r>
          </a:p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‘O’ from the optical, ‘X’ from the X-ray, and ‘T’ from the </a:t>
            </a:r>
            <a:r>
              <a:rPr lang="en-US" altLang="zh-CN" b="0" i="0" dirty="0" err="1">
                <a:effectLst/>
                <a:latin typeface="Arial" panose="020B0604020202020204" pitchFamily="34" charset="0"/>
              </a:rPr>
              <a:t>TeV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 band.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A07D43-0479-4292-8EEF-884FBA0ECAF2}"/>
              </a:ext>
            </a:extLst>
          </p:cNvPr>
          <p:cNvSpPr txBox="1"/>
          <p:nvPr/>
        </p:nvSpPr>
        <p:spPr>
          <a:xfrm>
            <a:off x="503547" y="169802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The light-crossing times and observed duration of flaring states for 3C 279 and PKS 2155-304</a:t>
            </a:r>
            <a:endParaRPr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9B11C1F-197B-4C6D-AEB6-2B35A7B1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4536504" cy="576262"/>
          </a:xfrm>
        </p:spPr>
        <p:txBody>
          <a:bodyPr/>
          <a:lstStyle/>
          <a:p>
            <a:r>
              <a:rPr lang="en-US" altLang="zh-CN" dirty="0"/>
              <a:t>Duration of blazar flares</a:t>
            </a:r>
            <a:endParaRPr lang="zh-CN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165C43-BCF0-4D10-8931-DE20A9B6C420}"/>
                  </a:ext>
                </a:extLst>
              </p:cNvPr>
              <p:cNvSpPr txBox="1"/>
              <p:nvPr/>
            </p:nvSpPr>
            <p:spPr>
              <a:xfrm>
                <a:off x="2753903" y="4399962"/>
                <a:ext cx="36361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𝑙𝑐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165C43-BCF0-4D10-8931-DE20A9B6C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03" y="4399962"/>
                <a:ext cx="3636193" cy="369332"/>
              </a:xfrm>
              <a:prstGeom prst="rect">
                <a:avLst/>
              </a:prstGeom>
              <a:blipFill>
                <a:blip r:embed="rId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9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E87710B-1367-4668-8F52-27F7C2FB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4392488" cy="576262"/>
          </a:xfrm>
        </p:spPr>
        <p:txBody>
          <a:bodyPr/>
          <a:lstStyle/>
          <a:p>
            <a:r>
              <a:rPr lang="en-US" altLang="zh-CN" dirty="0"/>
              <a:t>WCDA and Blazar flare</a:t>
            </a:r>
            <a:endParaRPr lang="zh-CN" altLang="en-US" sz="1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231695-6A2B-41FC-B1EC-3240B157D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668450" cy="39686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1A3C1B4-0203-43B3-80C0-EA2F87E75A04}"/>
              </a:ext>
            </a:extLst>
          </p:cNvPr>
          <p:cNvSpPr txBox="1"/>
          <p:nvPr/>
        </p:nvSpPr>
        <p:spPr>
          <a:xfrm flipH="1">
            <a:off x="5922826" y="1350955"/>
            <a:ext cx="32038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72</a:t>
            </a:r>
            <a:r>
              <a:rPr lang="en-US" altLang="zh-CN" dirty="0"/>
              <a:t> blazars,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dirty="0"/>
              <a:t> possible blazars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flaring BL Lac </a:t>
            </a:r>
            <a:r>
              <a:rPr lang="en-US" altLang="zh-CN" dirty="0"/>
              <a:t>type blazars have been detected to exceed the flux of the Crab Nebula.</a:t>
            </a:r>
          </a:p>
          <a:p>
            <a:endParaRPr lang="en-US" altLang="zh-CN" dirty="0"/>
          </a:p>
          <a:p>
            <a:r>
              <a:rPr lang="en-US" altLang="zh-CN" dirty="0" err="1"/>
              <a:t>Mrk</a:t>
            </a:r>
            <a:r>
              <a:rPr lang="en-US" altLang="zh-CN" dirty="0"/>
              <a:t> 421: about 7 times</a:t>
            </a:r>
          </a:p>
          <a:p>
            <a:r>
              <a:rPr lang="en-US" altLang="zh-CN" dirty="0" err="1"/>
              <a:t>Mrk</a:t>
            </a:r>
            <a:r>
              <a:rPr lang="en-US" altLang="zh-CN" dirty="0"/>
              <a:t> 501: 3 times</a:t>
            </a:r>
          </a:p>
          <a:p>
            <a:r>
              <a:rPr lang="en-US" altLang="zh-CN" dirty="0"/>
              <a:t>1ES 1959+650: 3 times</a:t>
            </a:r>
          </a:p>
          <a:p>
            <a:r>
              <a:rPr lang="en-US" altLang="zh-CN" dirty="0"/>
              <a:t>B2 1215+30: 2.4 times</a:t>
            </a:r>
          </a:p>
          <a:p>
            <a:r>
              <a:rPr lang="en-US" altLang="zh-CN" dirty="0"/>
              <a:t>BL </a:t>
            </a:r>
            <a:r>
              <a:rPr lang="en-US" altLang="zh-CN" dirty="0" err="1"/>
              <a:t>Lacertae</a:t>
            </a:r>
            <a:r>
              <a:rPr lang="en-US" altLang="zh-CN" dirty="0"/>
              <a:t>: 1.8 times</a:t>
            </a:r>
          </a:p>
          <a:p>
            <a:endParaRPr lang="en-US" altLang="zh-CN" dirty="0"/>
          </a:p>
          <a:p>
            <a:r>
              <a:rPr lang="en-US" altLang="zh-CN" dirty="0"/>
              <a:t>PKS 1510-089: 0.8 times</a:t>
            </a:r>
          </a:p>
          <a:p>
            <a:r>
              <a:rPr lang="en-US" altLang="zh-CN" dirty="0"/>
              <a:t>1ES 2344+514: 0.6 times</a:t>
            </a:r>
          </a:p>
          <a:p>
            <a:r>
              <a:rPr lang="en-US" altLang="zh-CN" dirty="0"/>
              <a:t>PKS 2155-304: 0.6 times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49BEC8A-1E7E-49F6-8B6D-2D5ECA4B5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87711"/>
            <a:ext cx="5668450" cy="29432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74AB91-0850-4B90-A15F-315243939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343792"/>
            <a:ext cx="2448272" cy="1253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7CC785-CCE2-4158-AC4A-F377B993C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303431"/>
            <a:ext cx="2212066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8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48F47865-2127-4929-8E69-F60AC7B9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sz="1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28308C3E-A6DD-465B-ACEC-204D281FF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1772816"/>
            <a:ext cx="8142287" cy="3576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Stochastic dissipation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Results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61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E7F660-1131-4C3E-8A4A-EE3B76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E87710B-1367-4668-8F52-27F7C2FB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sz="1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08BC6A-A2DE-4FA8-8262-BFB327C6F72F}"/>
              </a:ext>
            </a:extLst>
          </p:cNvPr>
          <p:cNvSpPr txBox="1"/>
          <p:nvPr/>
        </p:nvSpPr>
        <p:spPr>
          <a:xfrm>
            <a:off x="143508" y="1412776"/>
            <a:ext cx="88569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The stochastic dissipation model includes two emission components.</a:t>
            </a:r>
          </a:p>
          <a:p>
            <a:pPr lvl="1"/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Background emission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the superposition of radiation from numerous but comparatively weak dissipation zones along the jet.</a:t>
            </a:r>
          </a:p>
          <a:p>
            <a:pPr lvl="1"/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Flaring zone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stronger dissipation zone randomly appear at different positions along the jet.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The ratio between the Compton dominance of flaring zone and background emission determines the type of blazar flare. 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FSRQ: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orphan γ-ray flare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tend to arise when the strong dissipation occurs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close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 to the SMBH, while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orphan optical flare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arises when the strong dissipation occurs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far away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from the SMBH.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BL Lac: the situation is similar to that of FSRQs in scenario A, but the situation is </a:t>
            </a:r>
            <a:r>
              <a:rPr lang="en-US" altLang="zh-CN" sz="1600" b="0" i="0" dirty="0">
                <a:effectLst/>
                <a:latin typeface="Arial" panose="020B0604020202020204" pitchFamily="34" charset="0"/>
              </a:rPr>
              <a:t>more complex due to the KN effect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in scenario B.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The flare duration and the orphan flare rates expected in the model are consistent with orphan flare observations made to date.</a:t>
            </a: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7E41ABAC-886D-406D-949C-BA0AB681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6156325"/>
            <a:ext cx="2857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Thank you</a:t>
            </a:r>
            <a:r>
              <a:rPr lang="zh-CN" altLang="en-US" sz="3600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67743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B8723-03BA-4181-A3C3-E873F5C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FA37AD7-3C44-471B-B290-C1A4CEBF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sz="1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97F9DD4-F7A7-4464-9809-3F87658E5935}"/>
              </a:ext>
            </a:extLst>
          </p:cNvPr>
          <p:cNvSpPr txBox="1"/>
          <p:nvPr/>
        </p:nvSpPr>
        <p:spPr>
          <a:xfrm>
            <a:off x="683568" y="148478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Blazar are the most extreme subclass of AGN with a relativistic jet closely aligned to the observer’s line of sight.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Blazar flares have been observed at different energy bands with different duration timescales ranging from several years to few minutes.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Different type of blazar flares: multi-wavelength flare, orphan flare.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Orphan flare: optical, GeV, </a:t>
            </a:r>
            <a:r>
              <a:rPr lang="en-US" altLang="zh-CN" dirty="0" err="1"/>
              <a:t>TeV</a:t>
            </a:r>
            <a:r>
              <a:rPr lang="en-US" altLang="zh-CN" dirty="0"/>
              <a:t>, neutrino (TXS 0506+056).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True orphan flare rates: 54.5% of optical and 20% of γ-ray flares are orphan events (178 blazars sample from </a:t>
            </a:r>
            <a:r>
              <a:rPr lang="en-US" altLang="zh-CN" dirty="0" err="1"/>
              <a:t>Liodakis</a:t>
            </a:r>
            <a:r>
              <a:rPr lang="en-US" altLang="zh-CN" dirty="0"/>
              <a:t> et al. 2019).</a:t>
            </a:r>
          </a:p>
        </p:txBody>
      </p:sp>
    </p:spTree>
    <p:extLst>
      <p:ext uri="{BB962C8B-B14F-4D97-AF65-F5344CB8AC3E}">
        <p14:creationId xmlns:p14="http://schemas.microsoft.com/office/powerpoint/2010/main" val="281160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B8723-03BA-4181-A3C3-E873F5C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BE6FB7B-3119-4952-8AFB-EE3AA3826D3D}"/>
              </a:ext>
            </a:extLst>
          </p:cNvPr>
          <p:cNvSpPr txBox="1">
            <a:spLocks/>
          </p:cNvSpPr>
          <p:nvPr/>
        </p:nvSpPr>
        <p:spPr bwMode="auto">
          <a:xfrm>
            <a:off x="104823" y="1760503"/>
            <a:ext cx="3888432" cy="49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kern="0" dirty="0"/>
              <a:t>Orphan optical flare</a:t>
            </a:r>
            <a:endParaRPr lang="zh-CN" altLang="en-US" kern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F3A5C0-27E0-4304-86EE-DF3AA7AB9436}"/>
              </a:ext>
            </a:extLst>
          </p:cNvPr>
          <p:cNvSpPr txBox="1"/>
          <p:nvPr/>
        </p:nvSpPr>
        <p:spPr>
          <a:xfrm>
            <a:off x="30134" y="3023679"/>
            <a:ext cx="4037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MWL light curve of PKS 0208-512</a:t>
            </a:r>
          </a:p>
          <a:p>
            <a:pPr algn="ctr"/>
            <a:r>
              <a:rPr lang="en-US" altLang="zh-CN" dirty="0"/>
              <a:t>Chatterjee et al.(2013)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sz="1800" b="0" i="0" u="none" strike="noStrike" baseline="0" dirty="0">
                <a:latin typeface="NimbusRomNo9L-Regu"/>
              </a:rPr>
              <a:t>Orphan optical flare in 2010</a:t>
            </a:r>
          </a:p>
          <a:p>
            <a:pPr algn="ctr"/>
            <a:r>
              <a:rPr lang="en-US" altLang="zh-CN" sz="1800" b="0" i="0" u="none" strike="noStrike" baseline="0" dirty="0">
                <a:latin typeface="Times-Roman"/>
              </a:rPr>
              <a:t>FSRQ</a:t>
            </a:r>
            <a:endParaRPr lang="en-US" altLang="zh-CN" dirty="0">
              <a:latin typeface="NimbusRomNo9L-Regu"/>
            </a:endParaRPr>
          </a:p>
          <a:p>
            <a:pPr algn="ctr"/>
            <a:r>
              <a:rPr lang="en-US" altLang="zh-CN" dirty="0">
                <a:latin typeface="NimbusRomNo9L-Regu"/>
              </a:rPr>
              <a:t>Lasting for </a:t>
            </a:r>
            <a:r>
              <a:rPr lang="zh-CN" altLang="en-US" dirty="0">
                <a:latin typeface="NimbusRomNo9L-Regu"/>
              </a:rPr>
              <a:t>≥</a:t>
            </a:r>
            <a:r>
              <a:rPr lang="en-US" altLang="zh-CN" dirty="0">
                <a:latin typeface="NimbusRomNo9L-Regu"/>
              </a:rPr>
              <a:t>3 months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1F7F44-A102-4FBA-B79A-4356232D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4529"/>
            <a:ext cx="3953345" cy="5738300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7B31D8F7-2AB1-4630-9933-69E942CAC457}"/>
              </a:ext>
            </a:extLst>
          </p:cNvPr>
          <p:cNvSpPr/>
          <p:nvPr/>
        </p:nvSpPr>
        <p:spPr>
          <a:xfrm>
            <a:off x="6625907" y="65563"/>
            <a:ext cx="282805" cy="267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E679F7B-7F63-41BB-A810-987E45CD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02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B8723-03BA-4181-A3C3-E873F5C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BE6FB7B-3119-4952-8AFB-EE3AA3826D3D}"/>
              </a:ext>
            </a:extLst>
          </p:cNvPr>
          <p:cNvSpPr txBox="1">
            <a:spLocks/>
          </p:cNvSpPr>
          <p:nvPr/>
        </p:nvSpPr>
        <p:spPr bwMode="auto">
          <a:xfrm>
            <a:off x="104823" y="1760503"/>
            <a:ext cx="3888432" cy="49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kern="0" dirty="0"/>
              <a:t>Orphan optical flare</a:t>
            </a:r>
            <a:endParaRPr lang="zh-CN" altLang="en-US" kern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F3A5C0-27E0-4304-86EE-DF3AA7AB9436}"/>
              </a:ext>
            </a:extLst>
          </p:cNvPr>
          <p:cNvSpPr txBox="1"/>
          <p:nvPr/>
        </p:nvSpPr>
        <p:spPr>
          <a:xfrm>
            <a:off x="30134" y="3023679"/>
            <a:ext cx="4037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MWL light curve of PKS 2155-304</a:t>
            </a:r>
          </a:p>
          <a:p>
            <a:pPr algn="ctr"/>
            <a:r>
              <a:rPr lang="en-US" altLang="zh-CN" dirty="0" err="1"/>
              <a:t>Wierzcholska</a:t>
            </a:r>
            <a:r>
              <a:rPr lang="en-US" altLang="zh-CN" dirty="0"/>
              <a:t> et al.(2019)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sz="1800" b="0" i="0" u="none" strike="noStrike" baseline="0" dirty="0">
                <a:latin typeface="NimbusRomNo9L-Regu"/>
              </a:rPr>
              <a:t>Orphan optical flare in 2016</a:t>
            </a:r>
          </a:p>
          <a:p>
            <a:pPr algn="ctr"/>
            <a:r>
              <a:rPr lang="en-US" altLang="zh-CN" dirty="0">
                <a:latin typeface="NimbusRomNo9L-Regu"/>
              </a:rPr>
              <a:t>BL Lac</a:t>
            </a:r>
          </a:p>
          <a:p>
            <a:pPr algn="ctr"/>
            <a:r>
              <a:rPr lang="en-US" altLang="zh-CN" dirty="0">
                <a:latin typeface="NimbusRomNo9L-Regu"/>
              </a:rPr>
              <a:t>Lasting several months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A98149C-8861-4312-A6A3-407AA2DE3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240" y="1022168"/>
            <a:ext cx="4715334" cy="4834407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7B31D8F7-2AB1-4630-9933-69E942CAC457}"/>
              </a:ext>
            </a:extLst>
          </p:cNvPr>
          <p:cNvSpPr/>
          <p:nvPr/>
        </p:nvSpPr>
        <p:spPr>
          <a:xfrm>
            <a:off x="7745579" y="785643"/>
            <a:ext cx="282805" cy="267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89A37F4F-347B-441A-B6FF-F7FAF4A2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49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B8723-03BA-4181-A3C3-E873F5C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BE6FB7B-3119-4952-8AFB-EE3AA3826D3D}"/>
              </a:ext>
            </a:extLst>
          </p:cNvPr>
          <p:cNvSpPr txBox="1">
            <a:spLocks/>
          </p:cNvSpPr>
          <p:nvPr/>
        </p:nvSpPr>
        <p:spPr bwMode="auto">
          <a:xfrm>
            <a:off x="104823" y="1760503"/>
            <a:ext cx="3888432" cy="49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kern="0" dirty="0"/>
              <a:t>Orphan </a:t>
            </a:r>
            <a:r>
              <a:rPr lang="el-GR" altLang="zh-CN" kern="0" dirty="0"/>
              <a:t>γ-</a:t>
            </a:r>
            <a:r>
              <a:rPr lang="en-US" altLang="zh-CN" kern="0" dirty="0"/>
              <a:t>ray flare</a:t>
            </a:r>
            <a:endParaRPr lang="zh-CN" altLang="en-US" kern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F3A5C0-27E0-4304-86EE-DF3AA7AB9436}"/>
              </a:ext>
            </a:extLst>
          </p:cNvPr>
          <p:cNvSpPr txBox="1"/>
          <p:nvPr/>
        </p:nvSpPr>
        <p:spPr>
          <a:xfrm>
            <a:off x="30134" y="2286727"/>
            <a:ext cx="4037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MWL light curve of B2 1215+30</a:t>
            </a:r>
          </a:p>
          <a:p>
            <a:pPr algn="ctr"/>
            <a:r>
              <a:rPr lang="en-US" altLang="zh-CN" dirty="0" err="1"/>
              <a:t>Abeysekara</a:t>
            </a:r>
            <a:r>
              <a:rPr lang="en-US" altLang="zh-CN" dirty="0"/>
              <a:t> et al.(2017)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sz="1800" b="0" i="0" u="none" strike="noStrike" baseline="0" dirty="0">
                <a:latin typeface="NimbusRomNo9L-Regu"/>
              </a:rPr>
              <a:t>Orphan </a:t>
            </a:r>
            <a:r>
              <a:rPr lang="en-US" altLang="zh-CN" cap="none" dirty="0"/>
              <a:t>γ-ray</a:t>
            </a:r>
            <a:r>
              <a:rPr lang="en-US" altLang="zh-CN" sz="1800" b="0" i="0" u="none" strike="noStrike" baseline="0" dirty="0">
                <a:latin typeface="NimbusRomNo9L-Regu"/>
              </a:rPr>
              <a:t> flare in 2014</a:t>
            </a:r>
          </a:p>
          <a:p>
            <a:pPr algn="ctr"/>
            <a:r>
              <a:rPr lang="en-US" altLang="zh-CN" sz="1800" b="0" i="0" u="none" strike="noStrike" baseline="0" dirty="0">
                <a:latin typeface="Times-Roman"/>
              </a:rPr>
              <a:t>BL Lac</a:t>
            </a:r>
            <a:endParaRPr lang="en-US" altLang="zh-CN" dirty="0">
              <a:latin typeface="NimbusRomNo9L-Regu"/>
            </a:endParaRPr>
          </a:p>
          <a:p>
            <a:pPr algn="ctr"/>
            <a:r>
              <a:rPr lang="en-US" altLang="zh-CN" dirty="0">
                <a:latin typeface="NimbusRomNo9L-Regu"/>
              </a:rPr>
              <a:t>Lasting for about 5 days</a:t>
            </a:r>
          </a:p>
          <a:p>
            <a:pPr algn="ctr"/>
            <a:r>
              <a:rPr lang="en-US" altLang="zh-CN" dirty="0">
                <a:latin typeface="NimbusRomNo9L-Regu"/>
              </a:rPr>
              <a:t>And have a </a:t>
            </a:r>
            <a:r>
              <a:rPr lang="en-US" altLang="zh-CN" dirty="0"/>
              <a:t>rapid decay (&lt;8.9 hours)</a:t>
            </a:r>
            <a:endParaRPr lang="en-US" altLang="zh-CN" dirty="0">
              <a:latin typeface="NimbusRomNo9L-Regu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C5B50D-5D41-4DCF-9C8B-54BD7051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48" y="188640"/>
            <a:ext cx="4785257" cy="5728100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DE003D1C-0FE8-4040-A524-9A31AF12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sz="1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A584243-D6AF-41C3-A201-90C8600C61FC}"/>
              </a:ext>
            </a:extLst>
          </p:cNvPr>
          <p:cNvSpPr txBox="1"/>
          <p:nvPr/>
        </p:nvSpPr>
        <p:spPr>
          <a:xfrm>
            <a:off x="128921" y="467035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</a:t>
            </a:r>
            <a:r>
              <a:rPr lang="en-US" altLang="zh-CN" dirty="0" err="1">
                <a:solidFill>
                  <a:srgbClr val="FF0000"/>
                </a:solidFill>
              </a:rPr>
              <a:t>TeV</a:t>
            </a:r>
            <a:r>
              <a:rPr lang="en-US" altLang="zh-CN" dirty="0">
                <a:solidFill>
                  <a:srgbClr val="FF0000"/>
                </a:solidFill>
              </a:rPr>
              <a:t> flux reached 2.4 times the Crab Nebula flux with a variability timescale of &lt; 3.6 h.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9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B8723-03BA-4181-A3C3-E873F5C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BE6FB7B-3119-4952-8AFB-EE3AA3826D3D}"/>
              </a:ext>
            </a:extLst>
          </p:cNvPr>
          <p:cNvSpPr txBox="1">
            <a:spLocks/>
          </p:cNvSpPr>
          <p:nvPr/>
        </p:nvSpPr>
        <p:spPr bwMode="auto">
          <a:xfrm>
            <a:off x="104823" y="1760503"/>
            <a:ext cx="3888432" cy="49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kern="0" dirty="0"/>
              <a:t>Orphan </a:t>
            </a:r>
            <a:r>
              <a:rPr lang="el-GR" altLang="zh-CN" kern="0" dirty="0"/>
              <a:t>γ-</a:t>
            </a:r>
            <a:r>
              <a:rPr lang="en-US" altLang="zh-CN" kern="0" dirty="0"/>
              <a:t>ray flare</a:t>
            </a:r>
            <a:endParaRPr lang="zh-CN" altLang="en-US" kern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F3A5C0-27E0-4304-86EE-DF3AA7AB9436}"/>
              </a:ext>
            </a:extLst>
          </p:cNvPr>
          <p:cNvSpPr txBox="1"/>
          <p:nvPr/>
        </p:nvSpPr>
        <p:spPr>
          <a:xfrm>
            <a:off x="30134" y="3023679"/>
            <a:ext cx="4037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MWL light curve of 3C 279</a:t>
            </a:r>
          </a:p>
          <a:p>
            <a:pPr algn="ctr"/>
            <a:r>
              <a:rPr lang="en-US" altLang="zh-CN" dirty="0" err="1"/>
              <a:t>Hayashida</a:t>
            </a:r>
            <a:r>
              <a:rPr lang="en-US" altLang="zh-CN" dirty="0"/>
              <a:t> et al.(2015)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sz="1800" b="0" i="0" u="none" strike="noStrike" baseline="0" dirty="0">
                <a:latin typeface="NimbusRomNo9L-Regu"/>
              </a:rPr>
              <a:t>Orphan </a:t>
            </a:r>
            <a:r>
              <a:rPr lang="en-US" altLang="zh-CN" cap="none" dirty="0"/>
              <a:t>γ-ray</a:t>
            </a:r>
            <a:r>
              <a:rPr lang="en-US" altLang="zh-CN" sz="1800" b="0" i="0" u="none" strike="noStrike" baseline="0" dirty="0">
                <a:latin typeface="NimbusRomNo9L-Regu"/>
              </a:rPr>
              <a:t> flare in interval B</a:t>
            </a:r>
          </a:p>
          <a:p>
            <a:pPr algn="ctr"/>
            <a:r>
              <a:rPr lang="en-US" altLang="zh-CN" sz="1800" b="0" i="0" u="none" strike="noStrike" baseline="0" dirty="0">
                <a:latin typeface="Times-Roman"/>
              </a:rPr>
              <a:t>FSRQ</a:t>
            </a:r>
            <a:endParaRPr lang="en-US" altLang="zh-CN" dirty="0">
              <a:latin typeface="NimbusRomNo9L-Regu"/>
            </a:endParaRPr>
          </a:p>
          <a:p>
            <a:pPr algn="ctr"/>
            <a:r>
              <a:rPr lang="en-US" altLang="zh-CN" dirty="0">
                <a:latin typeface="NimbusRomNo9L-Regu"/>
              </a:rPr>
              <a:t>Lasting for 12 hours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92AD74-18ED-4B04-8D28-E83B2C320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324" y="187807"/>
            <a:ext cx="5212542" cy="5595253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47154C78-3B53-493B-BC84-4B0C7EAA98C7}"/>
              </a:ext>
            </a:extLst>
          </p:cNvPr>
          <p:cNvSpPr/>
          <p:nvPr/>
        </p:nvSpPr>
        <p:spPr>
          <a:xfrm>
            <a:off x="5076056" y="137571"/>
            <a:ext cx="282805" cy="267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D905A54-0A69-4811-B799-959822E5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3888432" cy="576262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950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B8723-03BA-4181-A3C3-E873F5CB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7BE-D525-4D73-BB90-B9B1D1DACFA9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30D1A89-FB7E-4213-BBED-88F3E323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5832648" cy="576262"/>
          </a:xfrm>
        </p:spPr>
        <p:txBody>
          <a:bodyPr/>
          <a:lstStyle/>
          <a:p>
            <a:r>
              <a:rPr lang="en-US" altLang="zh-CN" dirty="0"/>
              <a:t>Orphan γ-ray flare from 3C 279 </a:t>
            </a:r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B97E6AA-5933-4870-86F0-2DBE7C5D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5466938" cy="38216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1E13509-E69C-4613-BE6C-BE2DF11F91D2}"/>
              </a:ext>
            </a:extLst>
          </p:cNvPr>
          <p:cNvSpPr txBox="1"/>
          <p:nvPr/>
        </p:nvSpPr>
        <p:spPr>
          <a:xfrm>
            <a:off x="5580112" y="1988840"/>
            <a:ext cx="34255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SED of 3C 279 </a:t>
            </a:r>
            <a:r>
              <a:rPr lang="en-US" altLang="zh-CN" sz="1600" dirty="0"/>
              <a:t>(Lewis et al. 2019)</a:t>
            </a:r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Red data represent the orphan γ-ray data which was observed during a 12 </a:t>
            </a:r>
            <a:r>
              <a:rPr lang="en-US" altLang="zh-CN" dirty="0" err="1"/>
              <a:t>hr</a:t>
            </a:r>
            <a:r>
              <a:rPr lang="en-US" altLang="zh-CN" dirty="0"/>
              <a:t> period on 2013 December 20. 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 algn="l">
              <a:buAutoNum type="arabicPeriod" startAt="2"/>
            </a:pPr>
            <a:r>
              <a:rPr lang="en-US" altLang="zh-CN" dirty="0"/>
              <a:t>Gray data </a:t>
            </a:r>
            <a:r>
              <a:rPr lang="en-US" altLang="zh-CN" sz="1800" b="0" i="0" u="none" strike="noStrike" baseline="0" dirty="0">
                <a:latin typeface="NimbusRomNo9L-Regu"/>
              </a:rPr>
              <a:t>represent the 3 day quiescent period immediately</a:t>
            </a:r>
            <a:r>
              <a:rPr lang="en-US" altLang="zh-CN" dirty="0">
                <a:latin typeface="NimbusRomNo9L-Regu"/>
              </a:rPr>
              <a:t> </a:t>
            </a:r>
            <a:r>
              <a:rPr lang="en-US" altLang="zh-CN" sz="1800" b="0" i="0" u="none" strike="noStrike" baseline="0" dirty="0">
                <a:latin typeface="NimbusRomNo9L-Regu"/>
              </a:rPr>
              <a:t>prior to the flare.</a:t>
            </a:r>
          </a:p>
        </p:txBody>
      </p:sp>
    </p:spTree>
    <p:extLst>
      <p:ext uri="{BB962C8B-B14F-4D97-AF65-F5344CB8AC3E}">
        <p14:creationId xmlns:p14="http://schemas.microsoft.com/office/powerpoint/2010/main" val="179818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B2E4EDA-81A3-48D4-844F-3805B1C7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8" y="1706321"/>
            <a:ext cx="2533137" cy="2375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95312F-2578-43B9-9E67-8E650330B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244" y="1706321"/>
            <a:ext cx="3598630" cy="2379329"/>
          </a:xfrm>
          <a:prstGeom prst="rect">
            <a:avLst/>
          </a:prstGeom>
        </p:spPr>
      </p:pic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36EEDE55-41BC-4455-8AC5-8F87F0BE7B44}"/>
              </a:ext>
            </a:extLst>
          </p:cNvPr>
          <p:cNvSpPr txBox="1">
            <a:spLocks/>
          </p:cNvSpPr>
          <p:nvPr/>
        </p:nvSpPr>
        <p:spPr>
          <a:xfrm>
            <a:off x="991089" y="4081618"/>
            <a:ext cx="6442504" cy="17175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AutoNum type="arabicPeriod"/>
            </a:pPr>
            <a:r>
              <a:rPr lang="en-US" altLang="zh-CN" sz="1350" dirty="0">
                <a:latin typeface="Arial" panose="020B0604020202020204" pitchFamily="34" charset="0"/>
              </a:rPr>
              <a:t>The relativistic blobs encounter luminous stars (</a:t>
            </a:r>
            <a:r>
              <a:rPr lang="en-US" altLang="zh-CN" sz="1350" dirty="0" err="1">
                <a:latin typeface="Arial" panose="020B0604020202020204" pitchFamily="34" charset="0"/>
              </a:rPr>
              <a:t>Banasinski</a:t>
            </a:r>
            <a:r>
              <a:rPr lang="en-US" altLang="zh-CN" sz="1350" dirty="0">
                <a:latin typeface="Arial" panose="020B0604020202020204" pitchFamily="34" charset="0"/>
              </a:rPr>
              <a:t>, </a:t>
            </a:r>
            <a:r>
              <a:rPr lang="en-US" altLang="zh-CN" sz="1350" dirty="0" err="1">
                <a:latin typeface="Arial" panose="020B0604020202020204" pitchFamily="34" charset="0"/>
              </a:rPr>
              <a:t>Bednarek</a:t>
            </a:r>
            <a:r>
              <a:rPr lang="en-US" altLang="zh-CN" sz="1350" dirty="0">
                <a:latin typeface="Arial" panose="020B0604020202020204" pitchFamily="34" charset="0"/>
              </a:rPr>
              <a:t> &amp; </a:t>
            </a:r>
            <a:r>
              <a:rPr lang="en-US" altLang="zh-CN" sz="1350" dirty="0" err="1">
                <a:latin typeface="Arial" panose="020B0604020202020204" pitchFamily="34" charset="0"/>
              </a:rPr>
              <a:t>Sitarek</a:t>
            </a:r>
            <a:r>
              <a:rPr lang="en-US" altLang="zh-CN" sz="1350" dirty="0">
                <a:latin typeface="Arial" panose="020B0604020202020204" pitchFamily="34" charset="0"/>
              </a:rPr>
              <a:t> 2016).</a:t>
            </a:r>
          </a:p>
          <a:p>
            <a:pPr marL="342900" indent="-342900">
              <a:buFont typeface="Arial"/>
              <a:buAutoNum type="arabicPeriod"/>
            </a:pPr>
            <a:r>
              <a:rPr lang="en-US" altLang="zh-CN" sz="1350" dirty="0">
                <a:latin typeface="Arial" panose="020B0604020202020204" pitchFamily="34" charset="0"/>
              </a:rPr>
              <a:t>The ring of fire model (Macdonald et al. 2015).</a:t>
            </a:r>
          </a:p>
          <a:p>
            <a:pPr marL="342900" indent="-342900">
              <a:buFont typeface="Arial"/>
              <a:buAutoNum type="arabicPeriod"/>
            </a:pPr>
            <a:r>
              <a:rPr lang="en-US" altLang="zh-CN" sz="1350" dirty="0">
                <a:latin typeface="Arial" panose="020B0604020202020204" pitchFamily="34" charset="0"/>
              </a:rPr>
              <a:t>Allocations of energy between the magnetization and particle acceleration (Chen et al. 2014).</a:t>
            </a:r>
          </a:p>
          <a:p>
            <a:pPr marL="342900" indent="-342900">
              <a:buFont typeface="Arial"/>
              <a:buAutoNum type="arabicPeriod"/>
            </a:pPr>
            <a:r>
              <a:rPr lang="en-US" altLang="zh-CN" sz="1350" dirty="0">
                <a:latin typeface="Arial" panose="020B0604020202020204" pitchFamily="34" charset="0"/>
              </a:rPr>
              <a:t>The directionality of the magnetic field (Joshi, </a:t>
            </a:r>
            <a:r>
              <a:rPr lang="en-US" altLang="zh-CN" sz="1350" dirty="0" err="1">
                <a:latin typeface="Arial" panose="020B0604020202020204" pitchFamily="34" charset="0"/>
              </a:rPr>
              <a:t>Marscher</a:t>
            </a:r>
            <a:r>
              <a:rPr lang="en-US" altLang="zh-CN" sz="1350" dirty="0">
                <a:latin typeface="Arial" panose="020B0604020202020204" pitchFamily="34" charset="0"/>
              </a:rPr>
              <a:t> &amp; </a:t>
            </a:r>
            <a:r>
              <a:rPr lang="en-US" altLang="zh-CN" sz="1350" dirty="0" err="1">
                <a:latin typeface="Arial" panose="020B0604020202020204" pitchFamily="34" charset="0"/>
              </a:rPr>
              <a:t>Bottcher</a:t>
            </a:r>
            <a:r>
              <a:rPr lang="en-US" altLang="zh-CN" sz="1350" dirty="0">
                <a:latin typeface="Arial" panose="020B0604020202020204" pitchFamily="34" charset="0"/>
              </a:rPr>
              <a:t> 2016).</a:t>
            </a:r>
          </a:p>
          <a:p>
            <a:pPr marL="342900" indent="-342900">
              <a:buFont typeface="Arial"/>
              <a:buAutoNum type="arabicPeriod"/>
            </a:pPr>
            <a:r>
              <a:rPr lang="en-US" altLang="zh-CN" sz="1350" dirty="0">
                <a:latin typeface="Arial" panose="020B0604020202020204" pitchFamily="34" charset="0"/>
              </a:rPr>
              <a:t>Hadronic Synchrotron Mirror Model (</a:t>
            </a:r>
            <a:r>
              <a:rPr lang="en-US" altLang="zh-CN" sz="1350" dirty="0" err="1">
                <a:latin typeface="Arial" panose="020B0604020202020204" pitchFamily="34" charset="0"/>
              </a:rPr>
              <a:t>Bottcher</a:t>
            </a:r>
            <a:r>
              <a:rPr lang="en-US" altLang="zh-CN" sz="1350" dirty="0">
                <a:latin typeface="Arial" panose="020B0604020202020204" pitchFamily="34" charset="0"/>
              </a:rPr>
              <a:t> 2004).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A44660-2E00-438E-9162-90830CB5FADD}"/>
              </a:ext>
            </a:extLst>
          </p:cNvPr>
          <p:cNvSpPr txBox="1"/>
          <p:nvPr/>
        </p:nvSpPr>
        <p:spPr>
          <a:xfrm>
            <a:off x="8917735" y="568874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7</a:t>
            </a:r>
            <a:endParaRPr lang="zh-CN" altLang="en-US" sz="135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046A36-B16E-4181-B4D1-DA3FD3B7E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89" y="1698243"/>
            <a:ext cx="6756785" cy="30687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18824E-2751-4EC5-B0E7-35A533A0D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2" y="1574457"/>
            <a:ext cx="9036844" cy="3709086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4BCCFDF5-857B-4CD9-AD95-8358F511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11461"/>
            <a:ext cx="6848282" cy="576262"/>
          </a:xfrm>
        </p:spPr>
        <p:txBody>
          <a:bodyPr/>
          <a:lstStyle/>
          <a:p>
            <a:r>
              <a:rPr lang="en-US" altLang="zh-CN" sz="2800" cap="none" dirty="0"/>
              <a:t>Different model for explaining orphan flare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6A8D86-3A26-4748-8362-EE9662F95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06" y="1011099"/>
            <a:ext cx="9000392" cy="57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南大">
  <a:themeElements>
    <a:clrScheme name="nju_beidalou 7">
      <a:dk1>
        <a:srgbClr val="000000"/>
      </a:dk1>
      <a:lt1>
        <a:srgbClr val="FFFFFF"/>
      </a:lt1>
      <a:dk2>
        <a:srgbClr val="372221"/>
      </a:dk2>
      <a:lt2>
        <a:srgbClr val="808080"/>
      </a:lt2>
      <a:accent1>
        <a:srgbClr val="009999"/>
      </a:accent1>
      <a:accent2>
        <a:srgbClr val="9AAC98"/>
      </a:accent2>
      <a:accent3>
        <a:srgbClr val="FFFFFF"/>
      </a:accent3>
      <a:accent4>
        <a:srgbClr val="000000"/>
      </a:accent4>
      <a:accent5>
        <a:srgbClr val="AACACA"/>
      </a:accent5>
      <a:accent6>
        <a:srgbClr val="8B9B89"/>
      </a:accent6>
      <a:hlink>
        <a:srgbClr val="666699"/>
      </a:hlink>
      <a:folHlink>
        <a:srgbClr val="B2B2B2"/>
      </a:folHlink>
    </a:clrScheme>
    <a:fontScheme name="nju_beidalou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nju_beidalou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u_beidalou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u_beidalou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u_beidalou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u_beidalou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u_beidalou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u_beidalou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u_beidalou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ju_beidalou 8">
    <a:dk1>
      <a:srgbClr val="292929"/>
    </a:dk1>
    <a:lt1>
      <a:srgbClr val="FFFFFF"/>
    </a:lt1>
    <a:dk2>
      <a:srgbClr val="000000"/>
    </a:dk2>
    <a:lt2>
      <a:srgbClr val="808080"/>
    </a:lt2>
    <a:accent1>
      <a:srgbClr val="CC9900"/>
    </a:accent1>
    <a:accent2>
      <a:srgbClr val="CCCC99"/>
    </a:accent2>
    <a:accent3>
      <a:srgbClr val="FFFFFF"/>
    </a:accent3>
    <a:accent4>
      <a:srgbClr val="212121"/>
    </a:accent4>
    <a:accent5>
      <a:srgbClr val="E2CAAA"/>
    </a:accent5>
    <a:accent6>
      <a:srgbClr val="B9B98A"/>
    </a:accent6>
    <a:hlink>
      <a:srgbClr val="9999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南大</Template>
  <TotalTime>11748</TotalTime>
  <Words>888</Words>
  <Application>Microsoft Office PowerPoint</Application>
  <PresentationFormat>全屏显示(4:3)</PresentationFormat>
  <Paragraphs>204</Paragraphs>
  <Slides>20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NimbusRomNo9L-Regu</vt:lpstr>
      <vt:lpstr>Times-Roman</vt:lpstr>
      <vt:lpstr>Arial</vt:lpstr>
      <vt:lpstr>Calibri</vt:lpstr>
      <vt:lpstr>Cambria Math</vt:lpstr>
      <vt:lpstr>Times New Roman</vt:lpstr>
      <vt:lpstr>Wingdings</vt:lpstr>
      <vt:lpstr>南大</vt:lpstr>
      <vt:lpstr>A unified model for orphan and multi-wavelength blazar flares</vt:lpstr>
      <vt:lpstr>Outline</vt:lpstr>
      <vt:lpstr>Introduction</vt:lpstr>
      <vt:lpstr>Introduction</vt:lpstr>
      <vt:lpstr>Introduction</vt:lpstr>
      <vt:lpstr>Introduction</vt:lpstr>
      <vt:lpstr>Introduction</vt:lpstr>
      <vt:lpstr>Orphan γ-ray flare from 3C 279 </vt:lpstr>
      <vt:lpstr>Different model for explaining orphan flare</vt:lpstr>
      <vt:lpstr>Schematic view </vt:lpstr>
      <vt:lpstr>PowerPoint 演示文稿</vt:lpstr>
      <vt:lpstr>Fitting result for 3C 279</vt:lpstr>
      <vt:lpstr>Fitting result for PKS 2155-304</vt:lpstr>
      <vt:lpstr>PKS 2155-304 without BLR&amp;DT</vt:lpstr>
      <vt:lpstr>Fitting parameters</vt:lpstr>
      <vt:lpstr>The general cases</vt:lpstr>
      <vt:lpstr>Parameters for general cases </vt:lpstr>
      <vt:lpstr>Duration of blazar flares</vt:lpstr>
      <vt:lpstr>WCDA and Blazar flare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第一讲 英语的层次</dc:title>
  <dc:creator>lenovo</dc:creator>
  <cp:lastModifiedBy>泽睿 王</cp:lastModifiedBy>
  <cp:revision>1025</cp:revision>
  <dcterms:created xsi:type="dcterms:W3CDTF">2015-09-17T02:20:16Z</dcterms:created>
  <dcterms:modified xsi:type="dcterms:W3CDTF">2021-04-25T03:55:22Z</dcterms:modified>
</cp:coreProperties>
</file>