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2" r:id="rId2"/>
    <p:sldId id="383" r:id="rId3"/>
    <p:sldId id="311" r:id="rId4"/>
    <p:sldId id="391" r:id="rId5"/>
    <p:sldId id="397" r:id="rId6"/>
    <p:sldId id="398" r:id="rId7"/>
    <p:sldId id="299" r:id="rId8"/>
    <p:sldId id="295" r:id="rId9"/>
    <p:sldId id="293" r:id="rId10"/>
    <p:sldId id="326" r:id="rId11"/>
    <p:sldId id="328" r:id="rId12"/>
    <p:sldId id="324" r:id="rId13"/>
    <p:sldId id="387" r:id="rId14"/>
    <p:sldId id="385" r:id="rId15"/>
    <p:sldId id="332" r:id="rId16"/>
    <p:sldId id="389" r:id="rId17"/>
    <p:sldId id="388" r:id="rId18"/>
    <p:sldId id="289" r:id="rId19"/>
    <p:sldId id="270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262" y="-3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F9CC6-9D1E-481C-9CDF-38A512C27E25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F21F7-8B45-438F-91A0-4A91A2D8F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37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850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F21F7-8B45-438F-91A0-4A91A2D8F03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slideLayout" Target="../slideLayouts/slideLayout7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747" y="2857277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GodEyes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GRB</a:t>
            </a:r>
            <a:r>
              <a:rPr lang="en-US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统计模拟软件的</a:t>
            </a:r>
            <a:r>
              <a:rPr lang="zh-CN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发展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</a:t>
            </a:r>
            <a:r>
              <a:rPr lang="zh-CN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应用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GRBs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are 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Go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o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d Eyes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to see the deep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cosmos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）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/>
            </a:r>
            <a:b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</a:br>
            <a:r>
              <a:rPr lang="zh-CN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CN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报告人：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郭义庆</a:t>
            </a:r>
            <a:r>
              <a:rPr lang="en-US" altLang="zh-CN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/>
            </a:r>
            <a:br>
              <a:rPr lang="en-US" altLang="zh-CN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</a:br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/>
            </a:r>
            <a:b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</a:br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（</a:t>
            </a:r>
            <a:r>
              <a:rPr lang="en-US" altLang="zh-CN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GRB</a:t>
            </a:r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工作小分队</a:t>
            </a:r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）</a:t>
            </a:r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/>
            </a:r>
            <a:b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</a:b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LHAASO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合作组会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—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广州大学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</a:br>
            <a:endParaRPr lang="zh-CN" alt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22" y="4292618"/>
            <a:ext cx="2663825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4868863"/>
            <a:ext cx="5462588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9" y="5445143"/>
            <a:ext cx="3097213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97" y="6092843"/>
            <a:ext cx="3043237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22" y="3141681"/>
            <a:ext cx="4662487" cy="50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TextBox 7"/>
          <p:cNvSpPr txBox="1"/>
          <p:nvPr/>
        </p:nvSpPr>
        <p:spPr>
          <a:xfrm>
            <a:off x="684213" y="3500438"/>
            <a:ext cx="554355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Calibri" panose="020F0502020204030204" charset="0"/>
              </a:rPr>
              <a:t>根据</a:t>
            </a:r>
            <a:r>
              <a:rPr lang="en-US" altLang="zh-CN" sz="3600" b="1" dirty="0" err="1">
                <a:solidFill>
                  <a:schemeClr val="tx1"/>
                </a:solidFill>
                <a:latin typeface="Calibri" panose="020F0502020204030204" charset="0"/>
              </a:rPr>
              <a:t>E</a:t>
            </a:r>
            <a:r>
              <a:rPr lang="en-US" altLang="zh-CN" b="1" dirty="0" err="1">
                <a:solidFill>
                  <a:schemeClr val="tx1"/>
                </a:solidFill>
                <a:latin typeface="Calibri" panose="020F0502020204030204" charset="0"/>
              </a:rPr>
              <a:t>peak</a:t>
            </a:r>
            <a:r>
              <a:rPr lang="en-US" altLang="zh-CN" sz="2800" b="1" i="1" dirty="0" err="1">
                <a:solidFill>
                  <a:schemeClr val="tx1"/>
                </a:solidFill>
                <a:latin typeface="Calibri" panose="020F0502020204030204" charset="0"/>
              </a:rPr>
              <a:t>-Lp</a:t>
            </a:r>
            <a:r>
              <a:rPr lang="en-US" altLang="zh-CN" sz="2800" b="1" i="1" dirty="0">
                <a:solidFill>
                  <a:schemeClr val="tx1"/>
                </a:solidFill>
                <a:latin typeface="Calibri" panose="020F0502020204030204" charset="0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Calibri" panose="020F0502020204030204" charset="0"/>
              </a:rPr>
              <a:t>经验关系得到</a:t>
            </a:r>
            <a:r>
              <a:rPr lang="en-US" altLang="zh-CN" sz="4000" b="1" dirty="0" err="1">
                <a:solidFill>
                  <a:schemeClr val="tx1"/>
                </a:solidFill>
                <a:latin typeface="Calibri" panose="020F0502020204030204" charset="0"/>
              </a:rPr>
              <a:t>E</a:t>
            </a:r>
            <a:r>
              <a:rPr lang="en-US" altLang="zh-CN" sz="2800" b="1" dirty="0" err="1">
                <a:solidFill>
                  <a:schemeClr val="tx1"/>
                </a:solidFill>
                <a:latin typeface="Calibri" panose="020F0502020204030204" charset="0"/>
              </a:rPr>
              <a:t>peak</a:t>
            </a:r>
          </a:p>
        </p:txBody>
      </p:sp>
      <p:sp>
        <p:nvSpPr>
          <p:cNvPr id="15367" name="TextBox 8"/>
          <p:cNvSpPr txBox="1"/>
          <p:nvPr/>
        </p:nvSpPr>
        <p:spPr>
          <a:xfrm>
            <a:off x="611188" y="2492392"/>
            <a:ext cx="5905500" cy="80021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Calibri" panose="020F0502020204030204" charset="0"/>
              </a:rPr>
              <a:t>根据红移分布</a:t>
            </a:r>
            <a:r>
              <a:rPr lang="en-US" altLang="zh-CN" b="1" i="1" dirty="0">
                <a:solidFill>
                  <a:schemeClr val="tx1"/>
                </a:solidFill>
                <a:latin typeface="Calibri" panose="020F0502020204030204" charset="0"/>
              </a:rPr>
              <a:t>R(z), </a:t>
            </a:r>
            <a:r>
              <a:rPr lang="zh-CN" altLang="en-US" b="1" dirty="0">
                <a:solidFill>
                  <a:schemeClr val="tx1"/>
                </a:solidFill>
                <a:latin typeface="Calibri" panose="020F0502020204030204" charset="0"/>
              </a:rPr>
              <a:t>光度函数</a:t>
            </a:r>
            <a:r>
              <a:rPr lang="el-GR" altLang="zh-CN" b="1" i="1" dirty="0">
                <a:solidFill>
                  <a:schemeClr val="tx1"/>
                </a:solidFill>
                <a:latin typeface="Calibri" panose="020F0502020204030204" charset="0"/>
              </a:rPr>
              <a:t>φ</a:t>
            </a:r>
            <a:r>
              <a:rPr lang="en-US" altLang="zh-CN" b="1" i="1" dirty="0">
                <a:solidFill>
                  <a:schemeClr val="tx1"/>
                </a:solidFill>
                <a:latin typeface="Calibri" panose="020F0502020204030204" charset="0"/>
              </a:rPr>
              <a:t>(</a:t>
            </a:r>
            <a:r>
              <a:rPr lang="en-US" altLang="zh-CN" b="1" i="1" dirty="0" err="1">
                <a:solidFill>
                  <a:schemeClr val="tx1"/>
                </a:solidFill>
                <a:latin typeface="Calibri" panose="020F0502020204030204" charset="0"/>
              </a:rPr>
              <a:t>L</a:t>
            </a:r>
            <a:r>
              <a:rPr lang="en-US" altLang="zh-CN" sz="1400" b="1" i="1" dirty="0" err="1">
                <a:solidFill>
                  <a:schemeClr val="tx1"/>
                </a:solidFill>
                <a:latin typeface="Calibri" panose="020F0502020204030204" charset="0"/>
              </a:rPr>
              <a:t>p</a:t>
            </a:r>
            <a:r>
              <a:rPr lang="en-US" altLang="zh-CN" b="1" i="1" dirty="0">
                <a:solidFill>
                  <a:schemeClr val="tx1"/>
                </a:solidFill>
                <a:latin typeface="Calibri" panose="020F0502020204030204" charset="0"/>
              </a:rPr>
              <a:t>) </a:t>
            </a:r>
            <a:r>
              <a:rPr lang="zh-CN" altLang="en-US" b="1" dirty="0">
                <a:solidFill>
                  <a:schemeClr val="tx1"/>
                </a:solidFill>
                <a:latin typeface="Calibri" panose="020F0502020204030204" charset="0"/>
              </a:rPr>
              <a:t>得到</a:t>
            </a:r>
            <a:r>
              <a:rPr lang="en-US" altLang="zh-CN" sz="2800" b="1" dirty="0">
                <a:solidFill>
                  <a:schemeClr val="tx1"/>
                </a:solidFill>
                <a:latin typeface="Calibri" panose="020F0502020204030204" charset="0"/>
              </a:rPr>
              <a:t>Z, </a:t>
            </a:r>
            <a:r>
              <a:rPr lang="en-US" altLang="zh-CN" sz="2800" b="1" dirty="0" err="1">
                <a:solidFill>
                  <a:schemeClr val="tx1"/>
                </a:solidFill>
                <a:latin typeface="Calibri" panose="020F0502020204030204" charset="0"/>
              </a:rPr>
              <a:t>L</a:t>
            </a:r>
            <a:r>
              <a:rPr lang="en-US" altLang="zh-CN" sz="2000" b="1" dirty="0" err="1">
                <a:solidFill>
                  <a:schemeClr val="tx1"/>
                </a:solidFill>
                <a:latin typeface="Calibri" panose="020F0502020204030204" charset="0"/>
              </a:rPr>
              <a:t>p</a:t>
            </a:r>
            <a:endParaRPr lang="zh-CN" altLang="en-US" b="1" dirty="0">
              <a:solidFill>
                <a:schemeClr val="tx1"/>
              </a:solidFill>
              <a:latin typeface="Calibri" panose="020F0502020204030204" charset="0"/>
            </a:endParaRPr>
          </a:p>
          <a:p>
            <a:endParaRPr lang="zh-CN" altLang="en-US" b="1" dirty="0">
              <a:solidFill>
                <a:schemeClr val="tx1"/>
              </a:solidFill>
              <a:latin typeface="Calibri" panose="020F0502020204030204" charset="0"/>
            </a:endParaRPr>
          </a:p>
        </p:txBody>
      </p:sp>
      <p:sp>
        <p:nvSpPr>
          <p:cNvPr id="15368" name="TextBox 9"/>
          <p:cNvSpPr txBox="1"/>
          <p:nvPr/>
        </p:nvSpPr>
        <p:spPr>
          <a:xfrm>
            <a:off x="611196" y="1344613"/>
            <a:ext cx="3472169" cy="144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Calibri" panose="020F0502020204030204" charset="0"/>
              </a:rPr>
              <a:t>Band </a:t>
            </a:r>
            <a:r>
              <a:rPr lang="zh-CN" altLang="en-US" sz="3200" b="1" dirty="0">
                <a:solidFill>
                  <a:schemeClr val="tx1"/>
                </a:solidFill>
                <a:latin typeface="Calibri" panose="020F0502020204030204" charset="0"/>
              </a:rPr>
              <a:t>谱，</a:t>
            </a:r>
            <a:r>
              <a:rPr lang="el-GR" altLang="zh-CN" sz="2800" b="1" i="1" dirty="0">
                <a:solidFill>
                  <a:schemeClr val="tx1"/>
                </a:solidFill>
                <a:latin typeface="Calibri" panose="020F0502020204030204" charset="0"/>
              </a:rPr>
              <a:t>α</a:t>
            </a:r>
            <a:r>
              <a:rPr lang="en-US" altLang="zh-CN" sz="2800" b="1" i="1" dirty="0">
                <a:solidFill>
                  <a:schemeClr val="tx1"/>
                </a:solidFill>
                <a:latin typeface="Calibri" panose="020F0502020204030204" charset="0"/>
              </a:rPr>
              <a:t>, </a:t>
            </a:r>
            <a:r>
              <a:rPr lang="el-GR" altLang="zh-CN" sz="2800" b="1" i="1" dirty="0">
                <a:solidFill>
                  <a:schemeClr val="tx1"/>
                </a:solidFill>
                <a:latin typeface="Calibri" panose="020F0502020204030204" charset="0"/>
              </a:rPr>
              <a:t>β</a:t>
            </a:r>
            <a:endParaRPr lang="en-US" altLang="zh-CN" sz="2800" b="1" i="1" dirty="0">
              <a:solidFill>
                <a:schemeClr val="tx1"/>
              </a:solidFill>
              <a:latin typeface="Calibri" panose="020F0502020204030204" charset="0"/>
            </a:endParaRPr>
          </a:p>
          <a:p>
            <a:r>
              <a:rPr lang="zh-CN" altLang="en-US" sz="2800" b="1" i="1" dirty="0">
                <a:solidFill>
                  <a:schemeClr val="tx1"/>
                </a:solidFill>
                <a:latin typeface="Calibri" panose="020F0502020204030204" charset="0"/>
              </a:rPr>
              <a:t>额外成分：</a:t>
            </a:r>
            <a:r>
              <a:rPr lang="en-US" altLang="zh-CN" sz="2800" b="1" i="1" dirty="0" err="1">
                <a:solidFill>
                  <a:schemeClr val="tx1"/>
                </a:solidFill>
                <a:latin typeface="Calibri" panose="020F0502020204030204" charset="0"/>
              </a:rPr>
              <a:t>R</a:t>
            </a:r>
            <a:r>
              <a:rPr lang="en-US" altLang="zh-CN" sz="2800" b="1" i="1" baseline="-25000" dirty="0" err="1">
                <a:solidFill>
                  <a:schemeClr val="tx1"/>
                </a:solidFill>
                <a:latin typeface="Calibri" panose="020F0502020204030204" charset="0"/>
              </a:rPr>
              <a:t>extr</a:t>
            </a:r>
            <a:r>
              <a:rPr lang="en-US" altLang="zh-CN" sz="2800" b="1" i="1" baseline="-25000" dirty="0">
                <a:solidFill>
                  <a:schemeClr val="tx1"/>
                </a:solidFill>
                <a:latin typeface="Calibri" panose="020F0502020204030204" charset="0"/>
              </a:rPr>
              <a:t> </a:t>
            </a:r>
            <a:r>
              <a:rPr lang="en-US" altLang="zh-CN" sz="2800" b="1" i="1" dirty="0">
                <a:solidFill>
                  <a:schemeClr val="tx1"/>
                </a:solidFill>
                <a:latin typeface="Calibri" panose="020F0502020204030204" charset="0"/>
              </a:rPr>
              <a:t>, </a:t>
            </a:r>
            <a:r>
              <a:rPr lang="el-GR" altLang="zh-CN" sz="2800" b="1" i="1" dirty="0">
                <a:solidFill>
                  <a:schemeClr val="tx1"/>
                </a:solidFill>
                <a:latin typeface="Calibri" panose="020F0502020204030204" charset="0"/>
              </a:rPr>
              <a:t>β</a:t>
            </a:r>
            <a:r>
              <a:rPr lang="en-US" altLang="zh-CN" sz="2800" b="1" i="1" baseline="-25000" dirty="0" err="1">
                <a:solidFill>
                  <a:schemeClr val="tx1"/>
                </a:solidFill>
                <a:latin typeface="Calibri" panose="020F0502020204030204" charset="0"/>
              </a:rPr>
              <a:t>extr</a:t>
            </a:r>
            <a:r>
              <a:rPr lang="en-US" altLang="zh-CN" sz="2800" b="1" i="1" dirty="0">
                <a:solidFill>
                  <a:schemeClr val="tx1"/>
                </a:solidFill>
                <a:latin typeface="Calibri" panose="020F0502020204030204" charset="0"/>
              </a:rPr>
              <a:t> </a:t>
            </a:r>
            <a:endParaRPr lang="zh-CN" altLang="en-US" sz="2800" b="1" dirty="0">
              <a:solidFill>
                <a:schemeClr val="tx1"/>
              </a:solidFill>
              <a:latin typeface="Calibri" panose="020F0502020204030204" charset="0"/>
            </a:endParaRPr>
          </a:p>
          <a:p>
            <a:endParaRPr lang="zh-CN" altLang="en-US" sz="2800" b="1" i="1" dirty="0">
              <a:solidFill>
                <a:schemeClr val="tx1"/>
              </a:solidFill>
              <a:latin typeface="Calibri" panose="020F050202020403020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443663" y="1989138"/>
            <a:ext cx="8651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443663" y="6308725"/>
            <a:ext cx="8651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6443663" y="2636838"/>
            <a:ext cx="8651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6443663" y="4508500"/>
            <a:ext cx="8651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443663" y="3933825"/>
            <a:ext cx="8651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4" name="TextBox 18"/>
          <p:cNvSpPr txBox="1"/>
          <p:nvPr/>
        </p:nvSpPr>
        <p:spPr>
          <a:xfrm>
            <a:off x="7451725" y="1319214"/>
            <a:ext cx="1781898" cy="107721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l-GR" altLang="zh-CN" sz="3200" b="1" dirty="0">
                <a:solidFill>
                  <a:srgbClr val="0070C0"/>
                </a:solidFill>
                <a:latin typeface="Calibri" panose="020F0502020204030204" charset="0"/>
              </a:rPr>
              <a:t>α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charset="0"/>
              </a:rPr>
              <a:t>, </a:t>
            </a:r>
            <a:r>
              <a:rPr lang="el-GR" altLang="zh-CN" sz="3200" b="1" dirty="0">
                <a:solidFill>
                  <a:srgbClr val="0070C0"/>
                </a:solidFill>
                <a:latin typeface="Calibri" panose="020F0502020204030204" charset="0"/>
              </a:rPr>
              <a:t>β</a:t>
            </a:r>
            <a:endParaRPr lang="en-US" altLang="zh-CN" sz="3200" b="1" dirty="0">
              <a:solidFill>
                <a:srgbClr val="0070C0"/>
              </a:solidFill>
              <a:latin typeface="Calibri" panose="020F0502020204030204" charset="0"/>
            </a:endParaRPr>
          </a:p>
          <a:p>
            <a:r>
              <a:rPr lang="en-US" altLang="zh-CN" sz="3200" b="1" i="1" dirty="0" err="1">
                <a:solidFill>
                  <a:srgbClr val="0070C0"/>
                </a:solidFill>
                <a:latin typeface="Calibri" panose="020F0502020204030204" charset="0"/>
              </a:rPr>
              <a:t>R</a:t>
            </a:r>
            <a:r>
              <a:rPr lang="en-US" altLang="zh-CN" sz="3200" b="1" i="1" baseline="-25000" dirty="0" err="1">
                <a:solidFill>
                  <a:srgbClr val="0070C0"/>
                </a:solidFill>
                <a:latin typeface="Calibri" panose="020F0502020204030204" charset="0"/>
              </a:rPr>
              <a:t>extr</a:t>
            </a:r>
            <a:r>
              <a:rPr lang="en-US" altLang="zh-CN" sz="3200" b="1" i="1" baseline="-25000" dirty="0">
                <a:solidFill>
                  <a:srgbClr val="0070C0"/>
                </a:solidFill>
                <a:latin typeface="Calibri" panose="020F0502020204030204" charset="0"/>
              </a:rPr>
              <a:t> </a:t>
            </a:r>
            <a:r>
              <a:rPr lang="en-US" altLang="zh-CN" sz="3200" b="1" i="1" dirty="0">
                <a:solidFill>
                  <a:srgbClr val="0070C0"/>
                </a:solidFill>
                <a:latin typeface="Calibri" panose="020F0502020204030204" charset="0"/>
              </a:rPr>
              <a:t>, </a:t>
            </a:r>
            <a:r>
              <a:rPr lang="el-GR" altLang="zh-CN" sz="3200" b="1" i="1" dirty="0">
                <a:solidFill>
                  <a:srgbClr val="0070C0"/>
                </a:solidFill>
                <a:latin typeface="Calibri" panose="020F0502020204030204" charset="0"/>
              </a:rPr>
              <a:t>β</a:t>
            </a:r>
            <a:r>
              <a:rPr lang="en-US" altLang="zh-CN" sz="3200" b="1" i="1" baseline="-25000" dirty="0" err="1">
                <a:solidFill>
                  <a:srgbClr val="0070C0"/>
                </a:solidFill>
                <a:latin typeface="Calibri" panose="020F0502020204030204" charset="0"/>
              </a:rPr>
              <a:t>extr</a:t>
            </a:r>
            <a:endParaRPr lang="zh-CN" altLang="en-US" sz="3200" b="1" dirty="0">
              <a:latin typeface="Calibri" panose="020F0502020204030204" charset="0"/>
            </a:endParaRPr>
          </a:p>
        </p:txBody>
      </p:sp>
      <p:sp>
        <p:nvSpPr>
          <p:cNvPr id="15375" name="TextBox 19"/>
          <p:cNvSpPr txBox="1"/>
          <p:nvPr/>
        </p:nvSpPr>
        <p:spPr>
          <a:xfrm>
            <a:off x="7885122" y="2349517"/>
            <a:ext cx="87556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alibri" panose="020F0502020204030204" charset="0"/>
              </a:rPr>
              <a:t>Z</a:t>
            </a:r>
            <a:r>
              <a:rPr lang="en-US" altLang="zh-CN" sz="3200" b="1" dirty="0">
                <a:latin typeface="Calibri" panose="020F0502020204030204" charset="0"/>
              </a:rPr>
              <a:t>, </a:t>
            </a:r>
            <a:r>
              <a:rPr lang="en-US" altLang="zh-CN" sz="3200" b="1" dirty="0" err="1">
                <a:latin typeface="Calibri" panose="020F0502020204030204" charset="0"/>
              </a:rPr>
              <a:t>L</a:t>
            </a:r>
            <a:r>
              <a:rPr lang="en-US" altLang="zh-CN" b="1" dirty="0" err="1">
                <a:latin typeface="Calibri" panose="020F0502020204030204" charset="0"/>
              </a:rPr>
              <a:t>p</a:t>
            </a:r>
            <a:endParaRPr lang="zh-CN" altLang="en-US" sz="3200" b="1" dirty="0">
              <a:latin typeface="Calibri" panose="020F0502020204030204" charset="0"/>
            </a:endParaRPr>
          </a:p>
        </p:txBody>
      </p:sp>
      <p:sp>
        <p:nvSpPr>
          <p:cNvPr id="15376" name="TextBox 20"/>
          <p:cNvSpPr txBox="1"/>
          <p:nvPr/>
        </p:nvSpPr>
        <p:spPr>
          <a:xfrm>
            <a:off x="7956550" y="4221163"/>
            <a:ext cx="433388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Calibri" panose="020F0502020204030204" charset="0"/>
              </a:rPr>
              <a:t>A</a:t>
            </a:r>
            <a:endParaRPr lang="zh-CN" altLang="en-US" sz="3600" b="1">
              <a:latin typeface="Calibri" panose="020F0502020204030204" charset="0"/>
            </a:endParaRPr>
          </a:p>
        </p:txBody>
      </p:sp>
      <p:sp>
        <p:nvSpPr>
          <p:cNvPr id="15377" name="TextBox 21"/>
          <p:cNvSpPr txBox="1"/>
          <p:nvPr/>
        </p:nvSpPr>
        <p:spPr>
          <a:xfrm>
            <a:off x="7740659" y="3644901"/>
            <a:ext cx="87235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charset="0"/>
              </a:rPr>
              <a:t>E</a:t>
            </a:r>
            <a:r>
              <a:rPr lang="en-US" altLang="zh-CN" b="1" dirty="0" err="1">
                <a:solidFill>
                  <a:srgbClr val="0070C0"/>
                </a:solidFill>
                <a:latin typeface="Calibri" panose="020F0502020204030204" charset="0"/>
              </a:rPr>
              <a:t>peak</a:t>
            </a:r>
            <a:endParaRPr lang="zh-CN" altLang="en-US" b="1" dirty="0">
              <a:latin typeface="Calibri" panose="020F0502020204030204" charset="0"/>
            </a:endParaRPr>
          </a:p>
        </p:txBody>
      </p:sp>
      <p:sp>
        <p:nvSpPr>
          <p:cNvPr id="15378" name="TextBox 22"/>
          <p:cNvSpPr txBox="1"/>
          <p:nvPr/>
        </p:nvSpPr>
        <p:spPr>
          <a:xfrm>
            <a:off x="7812096" y="5949968"/>
            <a:ext cx="77938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solidFill>
                  <a:srgbClr val="00B050"/>
                </a:solidFill>
                <a:latin typeface="Calibri" panose="020F0502020204030204" charset="0"/>
              </a:rPr>
              <a:t>T</a:t>
            </a:r>
            <a:r>
              <a:rPr lang="en-US" altLang="zh-CN" sz="2800" b="1">
                <a:solidFill>
                  <a:srgbClr val="00B050"/>
                </a:solidFill>
                <a:latin typeface="Calibri" panose="020F0502020204030204" charset="0"/>
              </a:rPr>
              <a:t>90</a:t>
            </a:r>
            <a:endParaRPr lang="zh-CN" altLang="en-US" sz="3600" b="1">
              <a:solidFill>
                <a:srgbClr val="00B050"/>
              </a:solidFill>
              <a:latin typeface="Calibri" panose="020F0502020204030204" charset="0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361950" y="139700"/>
            <a:ext cx="8229600" cy="1143000"/>
          </a:xfrm>
        </p:spPr>
        <p:txBody>
          <a:bodyPr>
            <a:normAutofit/>
          </a:bodyPr>
          <a:lstStyle/>
          <a:p>
            <a:pPr marL="0" marR="0" indent="0" algn="ctr" defTabSz="4489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</a:pPr>
            <a:r>
              <a:rPr kumimoji="0" lang="zh-CN" altLang="en-US" sz="4800" b="1" i="0" u="none" strike="noStrike" kern="1200" cap="none" spc="0" normalizeH="0" baseline="0" noProof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+mj-cs"/>
              </a:rPr>
              <a:t>伽马暴样本的建立</a:t>
            </a:r>
            <a:endParaRPr kumimoji="0" lang="zh-CN" altLang="en-US" sz="4800" b="1" i="0" u="none" strike="noStrike" kern="1200" cap="none" spc="0" normalizeH="0" baseline="0" noProof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397" y="-63500"/>
            <a:ext cx="7769225" cy="1139825"/>
          </a:xfrm>
        </p:spPr>
        <p:txBody>
          <a:bodyPr/>
          <a:lstStyle/>
          <a:p>
            <a:pPr marL="0" marR="0" indent="0" algn="ctr" defTabSz="4489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</a:pPr>
            <a:r>
              <a:rPr kumimoji="0" lang="en-US" altLang="zh-CN" sz="4400" b="1" i="0" u="none" strike="noStrike" kern="1200" cap="none" spc="0" normalizeH="0" baseline="0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Fermi-LAT</a:t>
            </a:r>
            <a:r>
              <a:rPr kumimoji="0" lang="zh-CN" altLang="en-US" sz="4400" b="1" i="0" u="none" strike="noStrike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观测验证</a:t>
            </a:r>
          </a:p>
        </p:txBody>
      </p:sp>
      <p:pic>
        <p:nvPicPr>
          <p:cNvPr id="1638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7" y="882650"/>
            <a:ext cx="6472237" cy="509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285624" y="2491123"/>
            <a:ext cx="5357495" cy="7080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/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得到</a:t>
            </a:r>
            <a:r>
              <a:rPr lang="zh-CN" altLang="en-US" b="1" strike="noStrike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较</a:t>
            </a:r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可靠</a:t>
            </a:r>
            <a:r>
              <a:rPr lang="en-US" altLang="zh-CN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GRB</a:t>
            </a:r>
          </a:p>
          <a:p>
            <a:pPr fontAlgn="base"/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样本，</a:t>
            </a:r>
            <a:r>
              <a:rPr lang="zh-CN" altLang="en-US" b="1" strike="noStrike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有待改进</a:t>
            </a:r>
            <a:endParaRPr lang="zh-CN" altLang="en-US" b="1" strike="noStrike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</a:endParaRPr>
          </a:p>
          <a:p>
            <a:pPr fontAlgn="base"/>
            <a:endParaRPr lang="zh-CN" altLang="en-US" b="1" strike="noStrike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688349" y="5975368"/>
            <a:ext cx="7769225" cy="7080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>
            <a:lvl1pPr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defTabSz="448945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/>
            <a:r>
              <a:rPr lang="zh-CN" altLang="en-US" b="1" strike="noStrike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将来：</a:t>
            </a:r>
            <a:r>
              <a:rPr lang="en-US" altLang="zh-CN" b="1" strike="noStrike" noProof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GBM</a:t>
            </a:r>
            <a:r>
              <a:rPr lang="en-US" altLang="zh-CN" b="1" strike="noStrike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,SWIFT,BASTE</a:t>
            </a:r>
            <a:r>
              <a:rPr lang="zh-CN" altLang="en-US" b="1" strike="noStrike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</a:rPr>
              <a:t>等检验</a:t>
            </a:r>
            <a:endParaRPr lang="zh-CN" altLang="en-US" b="1" strike="noStrike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91693" y="1700826"/>
            <a:ext cx="5282215" cy="2031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已经</a:t>
            </a:r>
            <a:r>
              <a:rPr lang="zh-CN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完成研究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1604"/>
            <a:ext cx="4499992" cy="3436876"/>
          </a:xfrm>
          <a:prstGeom prst="rect">
            <a:avLst/>
          </a:prstGeom>
        </p:spPr>
      </p:pic>
      <p:sp>
        <p:nvSpPr>
          <p:cNvPr id="11270" name="标题 1"/>
          <p:cNvSpPr txBox="1"/>
          <p:nvPr/>
        </p:nvSpPr>
        <p:spPr>
          <a:xfrm>
            <a:off x="-13864" y="188640"/>
            <a:ext cx="8892480" cy="11430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 anchor="ctr"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（一）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LHAASO 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伽玛暴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年探测率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预期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520" y="1772816"/>
            <a:ext cx="4662976" cy="3240360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/>
        </p:nvSpPr>
        <p:spPr>
          <a:xfrm>
            <a:off x="395536" y="5156193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康明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铭等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, </a:t>
            </a: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2020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</a:t>
            </a:r>
            <a:r>
              <a:rPr lang="en-US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ApJ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9458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4351" y="1291590"/>
            <a:ext cx="4211479" cy="199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1" name="内容占位符 3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314" y="3284855"/>
            <a:ext cx="4431506" cy="3566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内容占位符 5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2" y="1052736"/>
            <a:ext cx="3378081" cy="26642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370158" y="3717032"/>
            <a:ext cx="3527584" cy="2266950"/>
          </a:xfrm>
          <a:prstGeom prst="rect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/>
          </a:p>
        </p:txBody>
      </p:sp>
      <p:sp>
        <p:nvSpPr>
          <p:cNvPr id="8" name="文本框 7"/>
          <p:cNvSpPr txBox="1"/>
          <p:nvPr/>
        </p:nvSpPr>
        <p:spPr>
          <a:xfrm>
            <a:off x="390051" y="3702847"/>
            <a:ext cx="3527584" cy="29546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通过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统计分析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，给出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lhaaso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对伽玛暴高能额外成分的参数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Rext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及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βext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的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灵敏度，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工作基本完成</a:t>
            </a:r>
            <a:endParaRPr lang="en-US" altLang="zh-CN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（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姚玉华，刘伟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等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）</a:t>
            </a:r>
            <a:endParaRPr lang="en-US" altLang="zh-CN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详细信息</a:t>
            </a:r>
            <a:r>
              <a:rPr lang="zh-CN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参考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刘伟</a:t>
            </a:r>
            <a:r>
              <a:rPr lang="zh-CN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报告</a:t>
            </a:r>
            <a:endParaRPr lang="en-US" altLang="zh-CN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11270" name="标题 1"/>
          <p:cNvSpPr txBox="1"/>
          <p:nvPr/>
        </p:nvSpPr>
        <p:spPr>
          <a:xfrm>
            <a:off x="179512" y="-16908"/>
            <a:ext cx="8856984" cy="11430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 anchor="ctr"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+mn-ea"/>
              </a:rPr>
              <a:t>（二）</a:t>
            </a:r>
            <a:r>
              <a:rPr lang="en-US" altLang="zh-CN" sz="4000" b="1" dirty="0">
                <a:latin typeface="+mn-ea"/>
                <a:sym typeface="+mn-ea"/>
              </a:rPr>
              <a:t>LHAASO </a:t>
            </a:r>
            <a:r>
              <a:rPr lang="zh-CN" altLang="en-US" sz="4000" b="1" dirty="0">
                <a:latin typeface="+mn-ea"/>
                <a:sym typeface="+mn-ea"/>
              </a:rPr>
              <a:t>伽玛暴</a:t>
            </a:r>
            <a:r>
              <a:rPr lang="zh-CN" altLang="en-US" sz="4000" b="1" dirty="0">
                <a:solidFill>
                  <a:srgbClr val="C00000"/>
                </a:solidFill>
                <a:latin typeface="+mn-ea"/>
                <a:sym typeface="+mn-ea"/>
              </a:rPr>
              <a:t>统计性</a:t>
            </a:r>
            <a:r>
              <a:rPr lang="zh-CN" altLang="en-US" sz="4000" b="1" dirty="0" smtClean="0">
                <a:latin typeface="+mn-ea"/>
                <a:sym typeface="+mn-ea"/>
              </a:rPr>
              <a:t>研究</a:t>
            </a:r>
            <a:endParaRPr lang="en-US" altLang="zh-CN" sz="4000" b="1" dirty="0">
              <a:solidFill>
                <a:schemeClr val="tx1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9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625" y="77153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（三）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GRB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对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IGRB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贡献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研究</a:t>
            </a:r>
            <a:endParaRPr lang="en-US" altLang="zh-C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2867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3" y="1052736"/>
            <a:ext cx="4645025" cy="2847994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539552" y="4653136"/>
            <a:ext cx="30101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姚玉华等</a:t>
            </a:r>
            <a:r>
              <a:rPr lang="en-US" altLang="zh-CN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</a:t>
            </a:r>
            <a:endParaRPr lang="en-US" altLang="zh-CN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en-US" altLang="zh-CN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2020</a:t>
            </a:r>
            <a:r>
              <a:rPr lang="zh-CN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</a:t>
            </a:r>
            <a:r>
              <a:rPr lang="en-US" altLang="zh-CN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ApJ</a:t>
            </a:r>
            <a:endParaRPr lang="zh-CN" alt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zh-CN" alt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3" y="3717050"/>
            <a:ext cx="4824536" cy="2966327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4788025" y="1988840"/>
            <a:ext cx="417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LHAASO-WCDA</a:t>
            </a:r>
          </a:p>
          <a:p>
            <a:r>
              <a:rPr lang="zh-CN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很好</a:t>
            </a:r>
            <a:r>
              <a:rPr lang="zh-CN" altLang="en-US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限制</a:t>
            </a:r>
            <a:endParaRPr lang="zh-CN" altLang="en-US" sz="3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zh-CN" alt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-13864" y="-4101"/>
            <a:ext cx="8892480" cy="11430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（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四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水透镜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伽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玛暴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年探测率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预期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138917"/>
            <a:ext cx="42767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66" y="1138899"/>
            <a:ext cx="45529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8" y="4941186"/>
            <a:ext cx="7766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>
            <a:spLocks noGrp="1"/>
          </p:cNvSpPr>
          <p:nvPr/>
        </p:nvSpPr>
        <p:spPr>
          <a:xfrm>
            <a:off x="4575940" y="4653136"/>
            <a:ext cx="438809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辛广广等</a:t>
            </a:r>
            <a:r>
              <a:rPr lang="zh-CN" altLang="en-US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投稿</a:t>
            </a:r>
            <a:r>
              <a:rPr lang="en-US" altLang="zh-CN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ApJ</a:t>
            </a:r>
            <a:endParaRPr lang="zh-CN" alt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zh-CN" alt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1521" y="5517232"/>
            <a:ext cx="3960440" cy="2880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3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Grp="1"/>
          </p:cNvSpPr>
          <p:nvPr>
            <p:ph idx="1"/>
          </p:nvPr>
        </p:nvSpPr>
        <p:spPr>
          <a:xfrm>
            <a:off x="1979712" y="188640"/>
            <a:ext cx="4515980" cy="193899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>
              <a:buNone/>
            </a:pP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下一步工作计划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1.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模拟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GBM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，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SWIFT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，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BATSE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，</a:t>
            </a:r>
            <a:r>
              <a:rPr lang="en-US" altLang="zh-CN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HXMT</a:t>
            </a:r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，</a:t>
            </a:r>
            <a:r>
              <a:rPr lang="en-US" altLang="zh-CN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/>
            </a:r>
            <a:br>
              <a:rPr lang="en-US" altLang="zh-CN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</a:br>
            <a:r>
              <a:rPr lang="en-US" altLang="zh-CN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 </a:t>
            </a:r>
            <a:r>
              <a:rPr lang="en-US" altLang="zh-CN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 </a:t>
            </a:r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  </a:t>
            </a:r>
            <a:r>
              <a:rPr lang="en-US" altLang="zh-CN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GECAM</a:t>
            </a:r>
            <a:r>
              <a:rPr lang="zh-CN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，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等实验观测，构造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完备样本，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/>
            </a:r>
            <a:b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</a:b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  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开展爆发率，演化环境研究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/>
            </a:r>
            <a:b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</a:b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2. 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开展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光变曲线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，</a:t>
            </a:r>
            <a:r>
              <a:rPr lang="el-GR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Γ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演化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，挖掘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LHAASO </a:t>
            </a:r>
            <a:b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</a:b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  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物理潜力（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参考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姚玉华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报告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）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/>
            </a:r>
            <a:b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</a:b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3. 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嵌入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CRPOP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河外宇宙线传播，开展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/>
            </a:r>
            <a:b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</a:b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    GRB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对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超高能宇宙线，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IGRB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，中微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/>
            </a:r>
            <a:b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</a:b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 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   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子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贡献研究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/>
            </a:r>
            <a:b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</a:b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4. 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开展宇宙学相关研究</a:t>
            </a:r>
          </a:p>
        </p:txBody>
      </p:sp>
    </p:spTree>
    <p:extLst>
      <p:ext uri="{BB962C8B-B14F-4D97-AF65-F5344CB8AC3E}">
        <p14:creationId xmlns:p14="http://schemas.microsoft.com/office/powerpoint/2010/main" val="35664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775" y="232093"/>
            <a:ext cx="8229600" cy="1143000"/>
          </a:xfrm>
        </p:spPr>
        <p:txBody>
          <a:bodyPr/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总结</a:t>
            </a: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619769" y="3279775"/>
            <a:ext cx="83140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r>
              <a:rPr lang="zh-CN" altLang="en-US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目前</a:t>
            </a:r>
            <a:r>
              <a:rPr lang="zh-CN" alt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仅有</a:t>
            </a:r>
            <a:r>
              <a:rPr lang="en-US" altLang="zh-CN" sz="4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Fermi-LAT</a:t>
            </a:r>
            <a:r>
              <a:rPr lang="zh-CN" alt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观测检验，相当于</a:t>
            </a:r>
            <a:r>
              <a:rPr lang="en-US" altLang="zh-CN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水果刀</a:t>
            </a:r>
            <a:r>
              <a:rPr lang="en-US" altLang="zh-CN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  <a:r>
              <a:rPr lang="en-US" altLang="zh-CN" sz="4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:</a:t>
            </a:r>
            <a:r>
              <a:rPr lang="zh-CN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完成了</a:t>
            </a:r>
            <a:r>
              <a:rPr lang="en-US" altLang="zh-CN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4</a:t>
            </a:r>
            <a:r>
              <a:rPr lang="zh-CN" altLang="en-US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项</a:t>
            </a:r>
            <a:r>
              <a:rPr lang="zh-CN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工作</a:t>
            </a:r>
            <a:endParaRPr lang="en-US" altLang="zh-CN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/>
            <a:r>
              <a:rPr lang="en-US" altLang="zh-CN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</a:t>
            </a:r>
            <a:r>
              <a:rPr lang="en-US" altLang="zh-CN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. </a:t>
            </a:r>
            <a:r>
              <a:rPr lang="zh-CN" altLang="en-US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实现</a:t>
            </a:r>
            <a:r>
              <a:rPr lang="en-US" altLang="zh-CN" sz="4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Fermi-GBM</a:t>
            </a:r>
            <a:r>
              <a:rPr lang="en-US" altLang="zh-CN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, SWIFT, BASTE </a:t>
            </a:r>
            <a:endParaRPr lang="en-US" altLang="zh-CN" sz="4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/>
            <a:r>
              <a:rPr lang="en-US" altLang="zh-CN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en-US" altLang="zh-CN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</a:t>
            </a:r>
            <a:r>
              <a:rPr lang="zh-CN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等实验检验</a:t>
            </a:r>
            <a:r>
              <a:rPr lang="zh-CN" alt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</a:t>
            </a:r>
            <a:r>
              <a:rPr lang="zh-CN" altLang="en-US" sz="4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希望</a:t>
            </a:r>
            <a:r>
              <a:rPr lang="zh-CN" alt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成为</a:t>
            </a:r>
            <a:r>
              <a:rPr lang="en-US" altLang="zh-CN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宰</a:t>
            </a:r>
            <a:r>
              <a:rPr lang="zh-CN" altLang="en-U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牛</a:t>
            </a:r>
            <a:endParaRPr lang="en-US" altLang="zh-CN" sz="4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/>
            <a:r>
              <a:rPr lang="en-US" altLang="zh-CN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en-US" altLang="zh-CN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</a:t>
            </a:r>
            <a:r>
              <a:rPr lang="zh-CN" altLang="en-U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刀</a:t>
            </a:r>
            <a:r>
              <a:rPr lang="en-US" altLang="zh-CN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  <a:r>
              <a:rPr lang="en-US" altLang="zh-CN" sz="4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:</a:t>
            </a:r>
            <a:r>
              <a:rPr lang="zh-CN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完成</a:t>
            </a:r>
            <a:r>
              <a:rPr lang="zh-CN" altLang="en-US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系列</a:t>
            </a:r>
            <a:r>
              <a:rPr lang="zh-CN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工作</a:t>
            </a:r>
            <a:r>
              <a:rPr lang="en-US" altLang="zh-CN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!</a:t>
            </a:r>
          </a:p>
          <a:p>
            <a:pPr algn="l"/>
            <a:r>
              <a:rPr lang="en-US" altLang="zh-CN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3. </a:t>
            </a:r>
            <a:r>
              <a:rPr lang="zh-CN" altLang="en-US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期待</a:t>
            </a:r>
            <a:r>
              <a:rPr lang="zh-CN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专家给予</a:t>
            </a:r>
            <a:r>
              <a:rPr lang="zh-CN" altLang="en-US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建议与指导</a:t>
            </a:r>
            <a:r>
              <a:rPr lang="zh-CN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！</a:t>
            </a:r>
            <a:endParaRPr lang="en-US" altLang="zh-CN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/>
            <a:endParaRPr lang="zh-CN" altLang="en-US" sz="4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</a:rPr>
              <a:t>谢   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主要内容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337" y="1631950"/>
            <a:ext cx="8037830" cy="452628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1.  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发展</a:t>
            </a:r>
            <a:r>
              <a:rPr lang="en-US" altLang="zh-CN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GodE</a:t>
            </a:r>
            <a:r>
              <a:rPr lang="en-US" altLang="zh-CN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yes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原因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indent="0">
              <a:buNone/>
            </a:pP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2.  </a:t>
            </a:r>
            <a:r>
              <a:rPr lang="en-US" altLang="zh-CN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GodEyes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研究方法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742950" indent="-742950">
              <a:buAutoNum type="arabicPeriod" startAt="3"/>
            </a:pPr>
            <a:r>
              <a:rPr lang="en-US" altLang="zh-CN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GodEyes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完成工作</a:t>
            </a:r>
            <a:endPara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indent="0">
              <a:buNone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4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.  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总结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内容占位符 9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3188" y="1398588"/>
            <a:ext cx="4495800" cy="448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077" y="1398605"/>
            <a:ext cx="4406900" cy="2643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084" y="4041793"/>
            <a:ext cx="4340225" cy="2544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165525" y="44624"/>
            <a:ext cx="6102953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5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  <a:sym typeface="+mn-ea"/>
              </a:rPr>
              <a:t>GRB</a:t>
            </a:r>
            <a:r>
              <a:rPr lang="zh-CN" altLang="en-US" sz="5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  <a:sym typeface="+mn-ea"/>
              </a:rPr>
              <a:t>的</a:t>
            </a:r>
            <a:r>
              <a:rPr lang="zh-CN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  <a:sym typeface="+mn-ea"/>
              </a:rPr>
              <a:t>“偶然”</a:t>
            </a:r>
            <a:r>
              <a:rPr lang="zh-CN" altLang="en-US" sz="5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  <a:sym typeface="+mn-ea"/>
              </a:rPr>
              <a:t>发现</a:t>
            </a:r>
            <a:endParaRPr lang="en-US" altLang="zh-CN" sz="54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455523" y="116650"/>
            <a:ext cx="3666384" cy="10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en-US" altLang="zh-CN" sz="6000" b="1" dirty="0">
                <a:latin typeface="+mn-ea"/>
                <a:ea typeface="+mn-ea"/>
              </a:rPr>
              <a:t>GRB</a:t>
            </a:r>
            <a:r>
              <a:rPr lang="zh-CN" altLang="en-US" sz="6000" b="1" dirty="0">
                <a:latin typeface="+mn-ea"/>
                <a:ea typeface="+mn-ea"/>
              </a:rPr>
              <a:t>的特征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C662E49-14A9-4FDA-9FB8-820114A4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018" y="684432"/>
            <a:ext cx="4140774" cy="29500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E1D6BE3-CCEE-4EFC-BA0A-3E6DD0C30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06" y="3936436"/>
            <a:ext cx="4102512" cy="27103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3ECF5C3B-427D-4CC8-8290-E28180700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9" y="3634520"/>
            <a:ext cx="4195915" cy="2937528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0EA9C7EC-D46B-4CA2-8A40-40A472D5767E}"/>
              </a:ext>
            </a:extLst>
          </p:cNvPr>
          <p:cNvSpPr/>
          <p:nvPr/>
        </p:nvSpPr>
        <p:spPr>
          <a:xfrm>
            <a:off x="755576" y="4449287"/>
            <a:ext cx="3116262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光变曲线：</a:t>
            </a:r>
            <a:r>
              <a:rPr lang="en-US" altLang="zh-CN" sz="18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ms-1000s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A6592E07-9C75-4112-9E15-F18815B8970B}"/>
              </a:ext>
            </a:extLst>
          </p:cNvPr>
          <p:cNvSpPr/>
          <p:nvPr/>
        </p:nvSpPr>
        <p:spPr>
          <a:xfrm>
            <a:off x="683568" y="4448033"/>
            <a:ext cx="2311126" cy="58246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8124F2DF-BEDC-46AA-8644-4A96A222BE64}"/>
              </a:ext>
            </a:extLst>
          </p:cNvPr>
          <p:cNvSpPr txBox="1"/>
          <p:nvPr/>
        </p:nvSpPr>
        <p:spPr>
          <a:xfrm>
            <a:off x="6134761" y="1807139"/>
            <a:ext cx="151396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  <a:sym typeface="+mn-ea"/>
              </a:rPr>
              <a:t>宇宙学距离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 UI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F00BD508-4C5E-4400-9043-3970CFF19CC4}"/>
              </a:ext>
            </a:extLst>
          </p:cNvPr>
          <p:cNvSpPr/>
          <p:nvPr/>
        </p:nvSpPr>
        <p:spPr>
          <a:xfrm>
            <a:off x="6084177" y="1843179"/>
            <a:ext cx="1564555" cy="4634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文本框 11">
            <a:extLst>
              <a:ext uri="{FF2B5EF4-FFF2-40B4-BE49-F238E27FC236}">
                <a16:creationId xmlns="" xmlns:a16="http://schemas.microsoft.com/office/drawing/2014/main" id="{5E94E75F-2501-4F57-8399-1560A1B4F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220" y="1400040"/>
            <a:ext cx="1500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均匀分布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E4EB2E2F-F22B-469E-A4F1-F604D0CD7585}"/>
              </a:ext>
            </a:extLst>
          </p:cNvPr>
          <p:cNvSpPr txBox="1"/>
          <p:nvPr/>
        </p:nvSpPr>
        <p:spPr>
          <a:xfrm>
            <a:off x="6409907" y="4085161"/>
            <a:ext cx="2286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能谱：</a:t>
            </a: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Band 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 UI" pitchFamily="34" charset="-122"/>
                <a:cs typeface="Times New Roman" panose="02020603050405020304" pitchFamily="18" charset="0"/>
              </a:rPr>
              <a:t>函数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="" xmlns:a16="http://schemas.microsoft.com/office/drawing/2014/main" id="{B8EC53AB-621F-4AC8-A7CB-E22C2BA5E863}"/>
              </a:ext>
            </a:extLst>
          </p:cNvPr>
          <p:cNvSpPr/>
          <p:nvPr/>
        </p:nvSpPr>
        <p:spPr>
          <a:xfrm>
            <a:off x="6372202" y="4074647"/>
            <a:ext cx="1827986" cy="64000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矩形 18">
            <a:extLst>
              <a:ext uri="{FF2B5EF4-FFF2-40B4-BE49-F238E27FC236}">
                <a16:creationId xmlns="" xmlns:a16="http://schemas.microsoft.com/office/drawing/2014/main" id="{810FF9BF-23EB-4E99-ACAC-6C1FEBA2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62390"/>
            <a:ext cx="3888432" cy="21605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GRB特征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：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defTabSz="9144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           1.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空间分布</a:t>
            </a:r>
            <a:endParaRPr lang="en-US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defTabSz="9144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           2.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持续时间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</a:p>
          <a:p>
            <a:pPr defTabSz="9144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           3. </a:t>
            </a:r>
            <a:r>
              <a:rPr lang="en-US" alt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能谱特征</a:t>
            </a:r>
            <a:endParaRPr lang="en-US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977821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7"/>
          <p:cNvCxnSpPr/>
          <p:nvPr>
            <p:custDataLst>
              <p:tags r:id="rId1"/>
            </p:custDataLst>
          </p:nvPr>
        </p:nvCxnSpPr>
        <p:spPr>
          <a:xfrm flipH="1">
            <a:off x="8754436" y="3446164"/>
            <a:ext cx="953" cy="1669415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8" name="Straight Connector 7"/>
          <p:cNvCxnSpPr/>
          <p:nvPr>
            <p:custDataLst>
              <p:tags r:id="rId2"/>
            </p:custDataLst>
          </p:nvPr>
        </p:nvCxnSpPr>
        <p:spPr>
          <a:xfrm flipH="1">
            <a:off x="5110086" y="3436078"/>
            <a:ext cx="2782" cy="1552305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36" name="Straight Connector 6"/>
          <p:cNvCxnSpPr>
            <a:endCxn id="42" idx="0"/>
          </p:cNvCxnSpPr>
          <p:nvPr>
            <p:custDataLst>
              <p:tags r:id="rId3"/>
            </p:custDataLst>
          </p:nvPr>
        </p:nvCxnSpPr>
        <p:spPr>
          <a:xfrm flipH="1">
            <a:off x="4573192" y="3603591"/>
            <a:ext cx="10664" cy="1329134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3" name="Straight Connector 5"/>
          <p:cNvCxnSpPr/>
          <p:nvPr>
            <p:custDataLst>
              <p:tags r:id="rId4"/>
            </p:custDataLst>
          </p:nvPr>
        </p:nvCxnSpPr>
        <p:spPr>
          <a:xfrm flipH="1">
            <a:off x="3628255" y="3997405"/>
            <a:ext cx="5100" cy="1054035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354875" y="5023602"/>
            <a:ext cx="8731023" cy="7418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ounded Rectangle 22"/>
          <p:cNvSpPr/>
          <p:nvPr>
            <p:custDataLst>
              <p:tags r:id="rId6"/>
            </p:custDataLst>
          </p:nvPr>
        </p:nvSpPr>
        <p:spPr>
          <a:xfrm>
            <a:off x="4499456" y="3570208"/>
            <a:ext cx="4347000" cy="1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>
              <a:srgbClr val="9ADFBF">
                <a:alpha val="10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Straight Connector 4"/>
          <p:cNvCxnSpPr>
            <a:endCxn id="15" idx="0"/>
          </p:cNvCxnSpPr>
          <p:nvPr>
            <p:custDataLst>
              <p:tags r:id="rId7"/>
            </p:custDataLst>
          </p:nvPr>
        </p:nvCxnSpPr>
        <p:spPr>
          <a:xfrm>
            <a:off x="1274759" y="4037569"/>
            <a:ext cx="0" cy="905048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5" name="Oval 14"/>
          <p:cNvSpPr/>
          <p:nvPr>
            <p:custDataLst>
              <p:tags r:id="rId8"/>
            </p:custDataLst>
          </p:nvPr>
        </p:nvSpPr>
        <p:spPr>
          <a:xfrm>
            <a:off x="1197340" y="4942636"/>
            <a:ext cx="154859" cy="2064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>
            <p:custDataLst>
              <p:tags r:id="rId9"/>
            </p:custDataLst>
          </p:nvPr>
        </p:nvSpPr>
        <p:spPr>
          <a:xfrm>
            <a:off x="913120" y="5230081"/>
            <a:ext cx="8586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1991</a:t>
            </a:r>
          </a:p>
        </p:txBody>
      </p:sp>
      <p:cxnSp>
        <p:nvCxnSpPr>
          <p:cNvPr id="6" name="Straight Connector 5"/>
          <p:cNvCxnSpPr/>
          <p:nvPr>
            <p:custDataLst>
              <p:tags r:id="rId10"/>
            </p:custDataLst>
          </p:nvPr>
        </p:nvCxnSpPr>
        <p:spPr>
          <a:xfrm flipH="1">
            <a:off x="2496482" y="3873765"/>
            <a:ext cx="5100" cy="1054035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6" name="Oval 15"/>
          <p:cNvSpPr/>
          <p:nvPr>
            <p:custDataLst>
              <p:tags r:id="rId11"/>
            </p:custDataLst>
          </p:nvPr>
        </p:nvSpPr>
        <p:spPr>
          <a:xfrm>
            <a:off x="2424161" y="4942636"/>
            <a:ext cx="154859" cy="2064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6"/>
          <p:cNvCxnSpPr>
            <a:endCxn id="17" idx="0"/>
          </p:cNvCxnSpPr>
          <p:nvPr>
            <p:custDataLst>
              <p:tags r:id="rId12"/>
            </p:custDataLst>
          </p:nvPr>
        </p:nvCxnSpPr>
        <p:spPr>
          <a:xfrm>
            <a:off x="4129463" y="3843473"/>
            <a:ext cx="0" cy="1099163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7" name="Oval 16"/>
          <p:cNvSpPr/>
          <p:nvPr>
            <p:custDataLst>
              <p:tags r:id="rId13"/>
            </p:custDataLst>
          </p:nvPr>
        </p:nvSpPr>
        <p:spPr>
          <a:xfrm>
            <a:off x="4052042" y="4942636"/>
            <a:ext cx="154859" cy="2064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4650152" y="5226422"/>
            <a:ext cx="8586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</a:p>
        </p:txBody>
      </p:sp>
      <p:sp>
        <p:nvSpPr>
          <p:cNvPr id="18" name="Oval 17"/>
          <p:cNvSpPr/>
          <p:nvPr>
            <p:custDataLst>
              <p:tags r:id="rId15"/>
            </p:custDataLst>
          </p:nvPr>
        </p:nvSpPr>
        <p:spPr>
          <a:xfrm>
            <a:off x="5047039" y="4942636"/>
            <a:ext cx="154859" cy="206479"/>
          </a:xfrm>
          <a:prstGeom prst="ellipse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>
            <p:custDataLst>
              <p:tags r:id="rId16"/>
            </p:custDataLst>
          </p:nvPr>
        </p:nvSpPr>
        <p:spPr>
          <a:xfrm>
            <a:off x="1389222" y="2495550"/>
            <a:ext cx="1691164" cy="1183640"/>
          </a:xfrm>
          <a:prstGeom prst="rect">
            <a:avLst/>
          </a:prstGeom>
          <a:noFill/>
        </p:spPr>
        <p:txBody>
          <a:bodyPr wrap="square" tIns="0" rtlCol="0"/>
          <a:lstStyle/>
          <a:p>
            <a:pPr marL="171450" indent="-171450">
              <a:buFont typeface="Wingdings" panose="05000000000000000000" charset="0"/>
              <a:buChar char="ü"/>
            </a:pPr>
            <a:r>
              <a:rPr lang="en-US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 </a:t>
            </a:r>
            <a:r>
              <a:rPr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BASTE: 2704 GRBs, 各向同性</a:t>
            </a:r>
            <a:endParaRPr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仿宋" panose="02010600040101010101" charset="-122"/>
              <a:cs typeface="+mn-lt"/>
            </a:endParaRPr>
          </a:p>
          <a:p>
            <a:pPr marL="0" indent="0">
              <a:buNone/>
            </a:pPr>
            <a:r>
              <a:rPr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   </a:t>
            </a:r>
          </a:p>
          <a:p>
            <a:pPr marL="171450" indent="-171450">
              <a:buFont typeface="Wingdings" panose="05000000000000000000" charset="0"/>
              <a:buChar char="ü"/>
            </a:pPr>
            <a:r>
              <a:rPr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 EGRET: 18GeV光子</a:t>
            </a:r>
            <a:endParaRPr b="1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仿宋" panose="02010600040101010101" charset="-122"/>
              <a:cs typeface="+mn-lt"/>
            </a:endParaRPr>
          </a:p>
          <a:p>
            <a:pPr>
              <a:lnSpc>
                <a:spcPct val="120000"/>
              </a:lnSpc>
            </a:pPr>
            <a:endParaRPr lang="zh-CN" altLang="en-US" b="1" spc="15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华文仿宋" panose="02010600040101010101" charset="-122"/>
              <a:cs typeface="+mn-lt"/>
            </a:endParaRPr>
          </a:p>
        </p:txBody>
      </p:sp>
      <p:sp>
        <p:nvSpPr>
          <p:cNvPr id="35" name="TextBox 34"/>
          <p:cNvSpPr txBox="1"/>
          <p:nvPr>
            <p:custDataLst>
              <p:tags r:id="rId17"/>
            </p:custDataLst>
          </p:nvPr>
        </p:nvSpPr>
        <p:spPr>
          <a:xfrm>
            <a:off x="1440866" y="1985956"/>
            <a:ext cx="1281768" cy="389814"/>
          </a:xfrm>
          <a:prstGeom prst="rect">
            <a:avLst/>
          </a:prstGeom>
          <a:noFill/>
        </p:spPr>
        <p:txBody>
          <a:bodyPr wrap="square" bIns="0" rtlCol="0" anchor="b" anchorCtr="0"/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CGRO</a:t>
            </a:r>
            <a:endParaRPr lang="en-US" altLang="zh-CN" sz="2400" b="1" spc="3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cxnSp>
        <p:nvCxnSpPr>
          <p:cNvPr id="37" name="Straight Connector 36"/>
          <p:cNvCxnSpPr/>
          <p:nvPr>
            <p:custDataLst>
              <p:tags r:id="rId18"/>
            </p:custDataLst>
          </p:nvPr>
        </p:nvCxnSpPr>
        <p:spPr>
          <a:xfrm flipV="1">
            <a:off x="1401984" y="2211151"/>
            <a:ext cx="0" cy="1767521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8" name="Oval 37"/>
          <p:cNvSpPr/>
          <p:nvPr>
            <p:custDataLst>
              <p:tags r:id="rId19"/>
            </p:custDataLst>
          </p:nvPr>
        </p:nvSpPr>
        <p:spPr>
          <a:xfrm>
            <a:off x="1366623" y="2146631"/>
            <a:ext cx="74242" cy="9898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38"/>
          <p:cNvSpPr/>
          <p:nvPr>
            <p:custDataLst>
              <p:tags r:id="rId20"/>
            </p:custDataLst>
          </p:nvPr>
        </p:nvSpPr>
        <p:spPr>
          <a:xfrm>
            <a:off x="1370350" y="3937868"/>
            <a:ext cx="63287" cy="84383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>
            <p:custDataLst>
              <p:tags r:id="rId21"/>
            </p:custDataLst>
          </p:nvPr>
        </p:nvSpPr>
        <p:spPr>
          <a:xfrm>
            <a:off x="3180874" y="2559069"/>
            <a:ext cx="1896428" cy="80962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en-US" b="1">
                <a:solidFill>
                  <a:srgbClr val="FDE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 </a:t>
            </a:r>
            <a:r>
              <a:rPr b="1">
                <a:solidFill>
                  <a:srgbClr val="FDE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测量红移，确定宇宙学距离</a:t>
            </a:r>
            <a:endParaRPr lang="zh-CN" altLang="en-US" b="1" spc="150">
              <a:solidFill>
                <a:srgbClr val="FDE1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华文仿宋" panose="02010600040101010101" charset="-122"/>
              <a:cs typeface="+mn-lt"/>
              <a:sym typeface="+mn-ea"/>
            </a:endParaRPr>
          </a:p>
        </p:txBody>
      </p:sp>
      <p:sp>
        <p:nvSpPr>
          <p:cNvPr id="41" name="TextBox 40"/>
          <p:cNvSpPr txBox="1"/>
          <p:nvPr>
            <p:custDataLst>
              <p:tags r:id="rId22"/>
            </p:custDataLst>
          </p:nvPr>
        </p:nvSpPr>
        <p:spPr>
          <a:xfrm>
            <a:off x="3233271" y="2089150"/>
            <a:ext cx="1785461" cy="406400"/>
          </a:xfrm>
          <a:prstGeom prst="rect">
            <a:avLst/>
          </a:prstGeom>
          <a:noFill/>
        </p:spPr>
        <p:txBody>
          <a:bodyPr wrap="square" bIns="0" rtlCol="0" anchor="b" anchorCtr="0"/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DE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BeppoSAX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DE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HETE-2</a:t>
            </a:r>
            <a:endParaRPr lang="en-US" altLang="zh-CN" sz="2400" b="1" spc="300">
              <a:solidFill>
                <a:srgbClr val="FDE1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23"/>
            </p:custDataLst>
          </p:nvPr>
        </p:nvCxnSpPr>
        <p:spPr>
          <a:xfrm flipV="1">
            <a:off x="3111747" y="2045602"/>
            <a:ext cx="0" cy="1767521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4" name="Oval 43"/>
          <p:cNvSpPr/>
          <p:nvPr>
            <p:custDataLst>
              <p:tags r:id="rId24"/>
            </p:custDataLst>
          </p:nvPr>
        </p:nvSpPr>
        <p:spPr>
          <a:xfrm>
            <a:off x="3076386" y="1981064"/>
            <a:ext cx="74242" cy="9898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44"/>
          <p:cNvSpPr/>
          <p:nvPr>
            <p:custDataLst>
              <p:tags r:id="rId25"/>
            </p:custDataLst>
          </p:nvPr>
        </p:nvSpPr>
        <p:spPr>
          <a:xfrm>
            <a:off x="3080113" y="3772320"/>
            <a:ext cx="63287" cy="84383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>
            <p:custDataLst>
              <p:tags r:id="rId26"/>
            </p:custDataLst>
          </p:nvPr>
        </p:nvSpPr>
        <p:spPr>
          <a:xfrm>
            <a:off x="5139223" y="2144395"/>
            <a:ext cx="1646873" cy="986790"/>
          </a:xfrm>
          <a:prstGeom prst="rect">
            <a:avLst/>
          </a:prstGeom>
          <a:noFill/>
        </p:spPr>
        <p:txBody>
          <a:bodyPr wrap="square" tIns="0" rtlCol="0"/>
          <a:lstStyle/>
          <a:p>
            <a:pPr marL="171450" indent="-171450">
              <a:buFont typeface="Wingdings" panose="05000000000000000000" charset="0"/>
              <a:buChar char="ü"/>
            </a:pPr>
            <a:r>
              <a:rPr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  </a:t>
            </a:r>
            <a:r>
              <a:rPr lang="en-US" altLang="zh-CN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~2000GRBs, </a:t>
            </a:r>
            <a:r>
              <a:rPr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首次测量短暴红移</a:t>
            </a:r>
          </a:p>
          <a:p>
            <a:pPr marL="171450" indent="-171450">
              <a:buFont typeface="Wingdings" panose="05000000000000000000" charset="0"/>
              <a:buChar char="ü"/>
            </a:pPr>
            <a:r>
              <a:rPr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 长暴超新星成协</a:t>
            </a:r>
            <a:endParaRPr lang="zh-CN" altLang="en-US" b="1" spc="15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华文仿宋" panose="02010600040101010101" charset="-122"/>
              <a:cs typeface="+mn-lt"/>
              <a:sym typeface="+mn-ea"/>
            </a:endParaRPr>
          </a:p>
        </p:txBody>
      </p:sp>
      <p:sp>
        <p:nvSpPr>
          <p:cNvPr id="47" name="TextBox 46"/>
          <p:cNvSpPr txBox="1"/>
          <p:nvPr>
            <p:custDataLst>
              <p:tags r:id="rId27"/>
            </p:custDataLst>
          </p:nvPr>
        </p:nvSpPr>
        <p:spPr>
          <a:xfrm>
            <a:off x="5209537" y="1657393"/>
            <a:ext cx="1349102" cy="389814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SWIFT</a:t>
            </a:r>
            <a:endParaRPr lang="en-US" altLang="zh-CN" sz="2400" b="1" spc="30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华文仿宋" panose="02010600040101010101" charset="-122"/>
              <a:cs typeface="+mn-lt"/>
              <a:sym typeface="+mn-ea"/>
            </a:endParaRPr>
          </a:p>
        </p:txBody>
      </p:sp>
      <p:cxnSp>
        <p:nvCxnSpPr>
          <p:cNvPr id="49" name="Straight Connector 48"/>
          <p:cNvCxnSpPr/>
          <p:nvPr>
            <p:custDataLst>
              <p:tags r:id="rId28"/>
            </p:custDataLst>
          </p:nvPr>
        </p:nvCxnSpPr>
        <p:spPr>
          <a:xfrm flipV="1">
            <a:off x="5170656" y="1867871"/>
            <a:ext cx="0" cy="1767521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0" name="Oval 49"/>
          <p:cNvSpPr/>
          <p:nvPr>
            <p:custDataLst>
              <p:tags r:id="rId29"/>
            </p:custDataLst>
          </p:nvPr>
        </p:nvSpPr>
        <p:spPr>
          <a:xfrm>
            <a:off x="5135295" y="1803335"/>
            <a:ext cx="74242" cy="9898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Oval 50"/>
          <p:cNvSpPr/>
          <p:nvPr>
            <p:custDataLst>
              <p:tags r:id="rId30"/>
            </p:custDataLst>
          </p:nvPr>
        </p:nvSpPr>
        <p:spPr>
          <a:xfrm>
            <a:off x="5139022" y="3594591"/>
            <a:ext cx="63287" cy="84383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>
            <p:custDataLst>
              <p:tags r:id="rId31"/>
            </p:custDataLst>
          </p:nvPr>
        </p:nvSpPr>
        <p:spPr>
          <a:xfrm>
            <a:off x="6821330" y="1704975"/>
            <a:ext cx="2120265" cy="1248410"/>
          </a:xfrm>
          <a:prstGeom prst="rect">
            <a:avLst/>
          </a:prstGeom>
          <a:noFill/>
        </p:spPr>
        <p:txBody>
          <a:bodyPr wrap="square" tIns="0" rtlCol="0"/>
          <a:lstStyle/>
          <a:p>
            <a:pPr marL="171450" indent="-171450" algn="l">
              <a:buClrTx/>
              <a:buSzTx/>
              <a:buFont typeface="Wingdings" panose="05000000000000000000" charset="0"/>
              <a:buChar char="ü"/>
            </a:pPr>
            <a:r>
              <a:rPr lang="en-US" altLang="zh-CN" sz="1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 GBM：2356GRBs, 首次测量引力波的GRB对应体</a:t>
            </a:r>
            <a:endParaRPr lang="en-US" altLang="zh-CN" sz="18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仿宋" panose="02010600040101010101" charset="-122"/>
              <a:cs typeface="+mn-lt"/>
            </a:endParaRPr>
          </a:p>
          <a:p>
            <a:pPr marL="171450" indent="-171450" algn="l">
              <a:buClrTx/>
              <a:buSzTx/>
              <a:buFont typeface="Wingdings" panose="05000000000000000000" charset="0"/>
              <a:buChar char="ü"/>
            </a:pPr>
            <a:r>
              <a:rPr lang="en-US" altLang="zh-CN" sz="1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  Fermi-LAT: 186 &gt;100MeV GRBs, 最高能95GeV</a:t>
            </a:r>
            <a:endParaRPr lang="en-US" altLang="zh-CN" sz="18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仿宋" panose="02010600040101010101" charset="-122"/>
              <a:cs typeface="+mn-lt"/>
            </a:endParaRPr>
          </a:p>
          <a:p>
            <a:pPr>
              <a:lnSpc>
                <a:spcPct val="120000"/>
              </a:lnSpc>
            </a:pPr>
            <a:endParaRPr lang="en-US" altLang="zh-CN" sz="1800" b="1" spc="15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华文仿宋" panose="02010600040101010101" charset="-122"/>
              <a:cs typeface="+mn-lt"/>
            </a:endParaRPr>
          </a:p>
        </p:txBody>
      </p:sp>
      <p:sp>
        <p:nvSpPr>
          <p:cNvPr id="53" name="TextBox 52"/>
          <p:cNvSpPr txBox="1"/>
          <p:nvPr>
            <p:custDataLst>
              <p:tags r:id="rId32"/>
            </p:custDataLst>
          </p:nvPr>
        </p:nvSpPr>
        <p:spPr>
          <a:xfrm>
            <a:off x="6782763" y="1345622"/>
            <a:ext cx="1361281" cy="389699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 Fermi</a:t>
            </a:r>
            <a:endParaRPr lang="en-US" altLang="zh-CN" sz="2400" b="1" spc="30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华文仿宋" panose="02010600040101010101" charset="-122"/>
              <a:cs typeface="+mn-lt"/>
              <a:sym typeface="+mn-ea"/>
            </a:endParaRPr>
          </a:p>
        </p:txBody>
      </p:sp>
      <p:cxnSp>
        <p:nvCxnSpPr>
          <p:cNvPr id="55" name="Straight Connector 54"/>
          <p:cNvCxnSpPr/>
          <p:nvPr>
            <p:custDataLst>
              <p:tags r:id="rId33"/>
            </p:custDataLst>
          </p:nvPr>
        </p:nvCxnSpPr>
        <p:spPr>
          <a:xfrm flipV="1">
            <a:off x="6802755" y="1532909"/>
            <a:ext cx="18574" cy="1947545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6" name="Oval 55"/>
          <p:cNvSpPr/>
          <p:nvPr>
            <p:custDataLst>
              <p:tags r:id="rId34"/>
            </p:custDataLst>
          </p:nvPr>
        </p:nvSpPr>
        <p:spPr>
          <a:xfrm>
            <a:off x="6785754" y="1530950"/>
            <a:ext cx="74242" cy="9898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Oval 56"/>
          <p:cNvSpPr/>
          <p:nvPr>
            <p:custDataLst>
              <p:tags r:id="rId35"/>
            </p:custDataLst>
          </p:nvPr>
        </p:nvSpPr>
        <p:spPr>
          <a:xfrm>
            <a:off x="6789481" y="3420305"/>
            <a:ext cx="63287" cy="84383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 txBox="1"/>
          <p:nvPr/>
        </p:nvSpPr>
        <p:spPr>
          <a:xfrm>
            <a:off x="1584960" y="84070"/>
            <a:ext cx="5742940" cy="11430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 anchor="ctr"/>
          <a:lstStyle/>
          <a:p>
            <a:pPr algn="ctr"/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GRB</a:t>
            </a:r>
            <a:r>
              <a:rPr lang="zh-CN" alt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观测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五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个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辉煌阶段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 </a:t>
            </a:r>
            <a:endParaRPr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1" name="TextBox 27"/>
          <p:cNvSpPr txBox="1"/>
          <p:nvPr>
            <p:custDataLst>
              <p:tags r:id="rId36"/>
            </p:custDataLst>
          </p:nvPr>
        </p:nvSpPr>
        <p:spPr>
          <a:xfrm>
            <a:off x="3236478" y="5241209"/>
            <a:ext cx="8586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</a:p>
        </p:txBody>
      </p:sp>
      <p:sp>
        <p:nvSpPr>
          <p:cNvPr id="12" name="Oval 14"/>
          <p:cNvSpPr/>
          <p:nvPr>
            <p:custDataLst>
              <p:tags r:id="rId37"/>
            </p:custDataLst>
          </p:nvPr>
        </p:nvSpPr>
        <p:spPr>
          <a:xfrm>
            <a:off x="3538316" y="4942636"/>
            <a:ext cx="154859" cy="2064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ounded Rectangle 23"/>
          <p:cNvSpPr/>
          <p:nvPr>
            <p:custDataLst>
              <p:tags r:id="rId38"/>
            </p:custDataLst>
          </p:nvPr>
        </p:nvSpPr>
        <p:spPr>
          <a:xfrm>
            <a:off x="1149610" y="3943683"/>
            <a:ext cx="2565116" cy="144000"/>
          </a:xfrm>
          <a:prstGeom prst="roundRect">
            <a:avLst/>
          </a:prstGeom>
          <a:gradFill>
            <a:gsLst>
              <a:gs pos="0">
                <a:srgbClr val="F43308"/>
              </a:gs>
              <a:gs pos="100000">
                <a:srgbClr val="E4CDC5"/>
              </a:gs>
            </a:gsLst>
            <a:lin ang="4500000" scaled="0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ounded Rectangle 23"/>
          <p:cNvSpPr/>
          <p:nvPr>
            <p:custDataLst>
              <p:tags r:id="rId39"/>
            </p:custDataLst>
          </p:nvPr>
        </p:nvSpPr>
        <p:spPr>
          <a:xfrm>
            <a:off x="2446409" y="3733511"/>
            <a:ext cx="1734057" cy="14400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F1F4BD"/>
              </a:gs>
            </a:gsLst>
            <a:lin ang="4500000" scaled="0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7"/>
          <p:cNvSpPr txBox="1"/>
          <p:nvPr>
            <p:custDataLst>
              <p:tags r:id="rId40"/>
            </p:custDataLst>
          </p:nvPr>
        </p:nvSpPr>
        <p:spPr>
          <a:xfrm>
            <a:off x="2057412" y="5203498"/>
            <a:ext cx="8586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1996</a:t>
            </a:r>
          </a:p>
        </p:txBody>
      </p:sp>
      <p:sp>
        <p:nvSpPr>
          <p:cNvPr id="32" name="TextBox 27"/>
          <p:cNvSpPr txBox="1"/>
          <p:nvPr>
            <p:custDataLst>
              <p:tags r:id="rId41"/>
            </p:custDataLst>
          </p:nvPr>
        </p:nvSpPr>
        <p:spPr>
          <a:xfrm>
            <a:off x="3737222" y="5236881"/>
            <a:ext cx="8586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</a:p>
        </p:txBody>
      </p:sp>
      <p:sp>
        <p:nvSpPr>
          <p:cNvPr id="42" name="Oval 16"/>
          <p:cNvSpPr/>
          <p:nvPr>
            <p:custDataLst>
              <p:tags r:id="rId42"/>
            </p:custDataLst>
          </p:nvPr>
        </p:nvSpPr>
        <p:spPr>
          <a:xfrm>
            <a:off x="4495293" y="4932745"/>
            <a:ext cx="154859" cy="20647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27"/>
          <p:cNvSpPr txBox="1"/>
          <p:nvPr>
            <p:custDataLst>
              <p:tags r:id="rId43"/>
            </p:custDataLst>
          </p:nvPr>
        </p:nvSpPr>
        <p:spPr>
          <a:xfrm>
            <a:off x="4180473" y="5226990"/>
            <a:ext cx="8586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2004</a:t>
            </a:r>
          </a:p>
        </p:txBody>
      </p:sp>
      <p:sp>
        <p:nvSpPr>
          <p:cNvPr id="54" name="Rounded Rectangle 22"/>
          <p:cNvSpPr/>
          <p:nvPr>
            <p:custDataLst>
              <p:tags r:id="rId44"/>
            </p:custDataLst>
          </p:nvPr>
        </p:nvSpPr>
        <p:spPr>
          <a:xfrm>
            <a:off x="4935762" y="3360643"/>
            <a:ext cx="3916001" cy="1440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Oval 14"/>
          <p:cNvSpPr/>
          <p:nvPr>
            <p:custDataLst>
              <p:tags r:id="rId45"/>
            </p:custDataLst>
          </p:nvPr>
        </p:nvSpPr>
        <p:spPr>
          <a:xfrm>
            <a:off x="326138" y="4966128"/>
            <a:ext cx="154859" cy="20647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27"/>
          <p:cNvSpPr txBox="1"/>
          <p:nvPr>
            <p:custDataLst>
              <p:tags r:id="rId46"/>
            </p:custDataLst>
          </p:nvPr>
        </p:nvSpPr>
        <p:spPr>
          <a:xfrm>
            <a:off x="41919" y="5253573"/>
            <a:ext cx="8586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1973</a:t>
            </a:r>
          </a:p>
        </p:txBody>
      </p:sp>
      <p:sp>
        <p:nvSpPr>
          <p:cNvPr id="60" name="TextBox 33"/>
          <p:cNvSpPr txBox="1"/>
          <p:nvPr>
            <p:custDataLst>
              <p:tags r:id="rId47"/>
            </p:custDataLst>
          </p:nvPr>
        </p:nvSpPr>
        <p:spPr>
          <a:xfrm>
            <a:off x="201997" y="2953324"/>
            <a:ext cx="1282775" cy="809014"/>
          </a:xfrm>
          <a:prstGeom prst="rect">
            <a:avLst/>
          </a:prstGeom>
          <a:noFill/>
        </p:spPr>
        <p:txBody>
          <a:bodyPr wrap="square" tIns="0" rtlCol="0"/>
          <a:lstStyle/>
          <a:p>
            <a:pPr>
              <a:lnSpc>
                <a:spcPct val="120000"/>
              </a:lnSpc>
            </a:pPr>
            <a:r>
              <a:rPr lang="en-US" altLang="zh-CN" sz="200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200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黑暗时期</a:t>
            </a:r>
          </a:p>
          <a:p>
            <a:pPr>
              <a:lnSpc>
                <a:spcPct val="120000"/>
              </a:lnSpc>
            </a:pPr>
            <a:endParaRPr lang="en-US" altLang="zh-CN" sz="2000" spc="150">
              <a:solidFill>
                <a:sysClr val="window" lastClr="FFFFFF">
                  <a:lumMod val="6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34"/>
          <p:cNvSpPr txBox="1"/>
          <p:nvPr>
            <p:custDataLst>
              <p:tags r:id="rId48"/>
            </p:custDataLst>
          </p:nvPr>
        </p:nvSpPr>
        <p:spPr>
          <a:xfrm>
            <a:off x="201989" y="2546914"/>
            <a:ext cx="1281768" cy="389814"/>
          </a:xfrm>
          <a:prstGeom prst="rect">
            <a:avLst/>
          </a:prstGeom>
          <a:noFill/>
        </p:spPr>
        <p:txBody>
          <a:bodyPr wrap="square" bIns="0" rtlCol="0" anchor="b" anchorCtr="0">
            <a:normAutofit fontScale="9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A6A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</a:rPr>
              <a:t>Vela</a:t>
            </a:r>
          </a:p>
        </p:txBody>
      </p:sp>
      <p:sp>
        <p:nvSpPr>
          <p:cNvPr id="63" name="Oval 14"/>
          <p:cNvSpPr/>
          <p:nvPr>
            <p:custDataLst>
              <p:tags r:id="rId49"/>
            </p:custDataLst>
          </p:nvPr>
        </p:nvSpPr>
        <p:spPr>
          <a:xfrm>
            <a:off x="8697184" y="4927393"/>
            <a:ext cx="154859" cy="20647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29"/>
          <p:cNvSpPr txBox="1"/>
          <p:nvPr>
            <p:custDataLst>
              <p:tags r:id="rId50"/>
            </p:custDataLst>
          </p:nvPr>
        </p:nvSpPr>
        <p:spPr>
          <a:xfrm>
            <a:off x="8221075" y="5226422"/>
            <a:ext cx="85868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id-ID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today</a:t>
            </a:r>
          </a:p>
        </p:txBody>
      </p:sp>
      <p:sp>
        <p:nvSpPr>
          <p:cNvPr id="68" name="Oval 50"/>
          <p:cNvSpPr/>
          <p:nvPr>
            <p:custDataLst>
              <p:tags r:id="rId51"/>
            </p:custDataLst>
          </p:nvPr>
        </p:nvSpPr>
        <p:spPr>
          <a:xfrm>
            <a:off x="6782560" y="3402820"/>
            <a:ext cx="63287" cy="84383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Oval 50"/>
          <p:cNvSpPr/>
          <p:nvPr>
            <p:custDataLst>
              <p:tags r:id="rId52"/>
            </p:custDataLst>
          </p:nvPr>
        </p:nvSpPr>
        <p:spPr>
          <a:xfrm>
            <a:off x="3091147" y="3793338"/>
            <a:ext cx="63287" cy="84383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Oval 50"/>
          <p:cNvSpPr/>
          <p:nvPr>
            <p:custDataLst>
              <p:tags r:id="rId53"/>
            </p:custDataLst>
          </p:nvPr>
        </p:nvSpPr>
        <p:spPr>
          <a:xfrm>
            <a:off x="1373313" y="3971775"/>
            <a:ext cx="63287" cy="84383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>
            <p:custDataLst>
              <p:tags r:id="rId54"/>
            </p:custDataLst>
          </p:nvPr>
        </p:nvSpPr>
        <p:spPr>
          <a:xfrm>
            <a:off x="-94298" y="5832475"/>
            <a:ext cx="871264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>
              <a:buNone/>
            </a:pPr>
            <a:r>
              <a:rPr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 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目前各个卫星共观测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~</a:t>
            </a:r>
            <a:r>
              <a:rPr lang="en-US" altLang="zh-C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7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000 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GRBs，其中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~435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仿宋" panose="02010600040101010101" charset="-122"/>
                <a:cs typeface="+mn-lt"/>
                <a:sym typeface="+mn-ea"/>
              </a:rPr>
              <a:t>有测量的红移，统计分析意义！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仿宋" panose="02010600040101010101" charset="-122"/>
              <a:cs typeface="+mn-lt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028384" y="3799997"/>
            <a:ext cx="1022008" cy="72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MAGIC</a:t>
            </a:r>
          </a:p>
          <a:p>
            <a:pPr algn="ctr"/>
            <a:r>
              <a:rPr lang="en-US" altLang="zh-CN" dirty="0" smtClean="0"/>
              <a:t>HESS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LHAASO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34" grpId="0"/>
      <p:bldP spid="35" grpId="0"/>
      <p:bldP spid="39" grpId="0" bldLvl="0" animBg="1"/>
      <p:bldP spid="40" grpId="0"/>
      <p:bldP spid="41" grpId="0"/>
      <p:bldP spid="45" grpId="0" bldLvl="0" animBg="1"/>
      <p:bldP spid="46" grpId="0"/>
      <p:bldP spid="47" grpId="0"/>
      <p:bldP spid="51" grpId="0" bldLvl="0" animBg="1"/>
      <p:bldP spid="52" grpId="0"/>
      <p:bldP spid="53" grpId="0"/>
      <p:bldP spid="57" grpId="0" bldLvl="0" animBg="1"/>
      <p:bldP spid="26" grpId="0" bldLvl="0" animBg="1"/>
      <p:bldP spid="24" grpId="0" bldLvl="0" animBg="1"/>
      <p:bldP spid="54" grpId="0" bldLvl="0" animBg="1"/>
      <p:bldP spid="60" grpId="0"/>
      <p:bldP spid="61" grpId="0"/>
      <p:bldP spid="68" grpId="0" bldLvl="0" animBg="1"/>
      <p:bldP spid="70" grpId="0" bldLvl="0" animBg="1"/>
      <p:bldP spid="72" grpId="0" bldLvl="0" animBg="1"/>
      <p:bldP spid="73" grpId="0"/>
      <p:bldP spid="7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问题：</a:t>
            </a:r>
            <a:endParaRPr lang="en-US" altLang="zh-CN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低能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完备观测对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高能辐射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研究能否有作用？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LHAASO-WCDA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观测能解决什么问题？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如果我们有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能近似描述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宇宙里发生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GRB</a:t>
            </a:r>
            <a:r>
              <a:rPr lang="zh-CN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样本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，即可解决问题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2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77787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多波段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多信使</a:t>
            </a:r>
            <a:r>
              <a:rPr lang="en-US" altLang="zh-C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观测的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会诊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9702" y="1182370"/>
            <a:ext cx="8864600" cy="551434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210300" y="5499100"/>
            <a:ext cx="2183130" cy="1099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SWIFT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57200" y="5039995"/>
            <a:ext cx="2183130" cy="1099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BATSE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548255" y="5499100"/>
            <a:ext cx="2183130" cy="1099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EGRET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619885" y="1182370"/>
            <a:ext cx="2183130" cy="1099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Fermi-GBM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399280" y="1182370"/>
            <a:ext cx="2183130" cy="1099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Fermi-LAT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582410" y="4100848"/>
            <a:ext cx="2554605" cy="939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CTA,HESS,MAGIC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503670" y="2109470"/>
            <a:ext cx="2500630" cy="1099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</a:p>
          <a:p>
            <a:pPr algn="ctr"/>
            <a:r>
              <a:rPr lang="en-US" altLang="zh-C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HAWC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39709" y="2732405"/>
            <a:ext cx="3272155" cy="10998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IceCube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AUGER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LIGO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等多信使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737702" y="301424"/>
            <a:ext cx="1285875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/>
              <a:t>GRB</a:t>
            </a:r>
            <a:endParaRPr lang="en-US" altLang="zh-CN" sz="2000" dirty="0"/>
          </a:p>
          <a:p>
            <a:pPr algn="ctr" eaLnBrk="1" hangingPunct="1"/>
            <a:r>
              <a:rPr lang="en-US" altLang="zh-CN" sz="2000" dirty="0"/>
              <a:t>Generator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93" y="1130314"/>
            <a:ext cx="3654791" cy="5377044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44" y="36240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研究方法及流程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788434" y="1579290"/>
            <a:ext cx="1214438" cy="990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/>
              <a:t>Cosmos</a:t>
            </a:r>
            <a:endParaRPr lang="en-US" altLang="zh-CN" sz="20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88434" y="2919836"/>
            <a:ext cx="1214438" cy="990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/>
              <a:t>EBL</a:t>
            </a:r>
          </a:p>
          <a:p>
            <a:pPr algn="ctr" eaLnBrk="1" hangingPunct="1"/>
            <a:r>
              <a:rPr lang="en-US" altLang="zh-CN" sz="2000" dirty="0" smtClean="0"/>
              <a:t>Models</a:t>
            </a:r>
            <a:endParaRPr lang="en-US" altLang="zh-CN" sz="2000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681277" y="4300048"/>
            <a:ext cx="1428750" cy="990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Observer</a:t>
            </a:r>
          </a:p>
          <a:p>
            <a:pPr algn="ctr" eaLnBrk="1" hangingPunct="1"/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681286" y="5706236"/>
            <a:ext cx="1428749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000" dirty="0" smtClean="0"/>
          </a:p>
          <a:p>
            <a:pPr algn="ctr" eaLnBrk="1" hangingPunct="1"/>
            <a:r>
              <a:rPr lang="en-US" altLang="zh-CN" sz="2000" dirty="0" smtClean="0"/>
              <a:t>Physical</a:t>
            </a:r>
          </a:p>
          <a:p>
            <a:pPr algn="ctr" eaLnBrk="1" hangingPunct="1"/>
            <a:r>
              <a:rPr lang="en-US" altLang="zh-CN" sz="2000" dirty="0" smtClean="0"/>
              <a:t>Results</a:t>
            </a:r>
            <a:endParaRPr lang="en-US" altLang="zh-CN" sz="2000" dirty="0"/>
          </a:p>
          <a:p>
            <a:pPr algn="ctr" eaLnBrk="1" hangingPunct="1"/>
            <a:endParaRPr lang="en-US" altLang="zh-CN" sz="2000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983527" y="2710603"/>
            <a:ext cx="1143000" cy="990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/>
              <a:t>MCMC</a:t>
            </a:r>
          </a:p>
          <a:p>
            <a:pPr algn="ctr" eaLnBrk="1" hangingPunct="1"/>
            <a:r>
              <a:rPr lang="en-US" altLang="zh-CN" sz="2000" dirty="0" smtClean="0"/>
              <a:t>Training</a:t>
            </a:r>
            <a:endParaRPr lang="en-US" altLang="zh-CN" sz="2000" dirty="0"/>
          </a:p>
        </p:txBody>
      </p:sp>
      <p:cxnSp>
        <p:nvCxnSpPr>
          <p:cNvPr id="15" name="直接箭头连接符 59"/>
          <p:cNvCxnSpPr>
            <a:cxnSpLocks noChangeShapeType="1"/>
          </p:cNvCxnSpPr>
          <p:nvPr/>
        </p:nvCxnSpPr>
        <p:spPr bwMode="auto">
          <a:xfrm>
            <a:off x="7333414" y="1160843"/>
            <a:ext cx="0" cy="4184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箭头连接符 59"/>
          <p:cNvCxnSpPr>
            <a:cxnSpLocks noChangeShapeType="1"/>
          </p:cNvCxnSpPr>
          <p:nvPr/>
        </p:nvCxnSpPr>
        <p:spPr bwMode="auto">
          <a:xfrm>
            <a:off x="7291651" y="2501389"/>
            <a:ext cx="0" cy="4184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箭头连接符 59"/>
          <p:cNvCxnSpPr>
            <a:cxnSpLocks noChangeShapeType="1"/>
          </p:cNvCxnSpPr>
          <p:nvPr/>
        </p:nvCxnSpPr>
        <p:spPr bwMode="auto">
          <a:xfrm>
            <a:off x="7291651" y="3881590"/>
            <a:ext cx="0" cy="4184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箭头连接符 59"/>
          <p:cNvCxnSpPr>
            <a:cxnSpLocks noChangeShapeType="1"/>
          </p:cNvCxnSpPr>
          <p:nvPr/>
        </p:nvCxnSpPr>
        <p:spPr bwMode="auto">
          <a:xfrm>
            <a:off x="7320226" y="5290666"/>
            <a:ext cx="0" cy="4184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右弧形箭头 19"/>
          <p:cNvSpPr/>
          <p:nvPr/>
        </p:nvSpPr>
        <p:spPr>
          <a:xfrm rot="8313691">
            <a:off x="5648980" y="3675170"/>
            <a:ext cx="542196" cy="16415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右弧形箭头 20"/>
          <p:cNvSpPr/>
          <p:nvPr/>
        </p:nvSpPr>
        <p:spPr>
          <a:xfrm rot="12282327">
            <a:off x="5723847" y="135604"/>
            <a:ext cx="461380" cy="24499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5857875" y="2857500"/>
            <a:ext cx="1143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I/O</a:t>
            </a:r>
          </a:p>
          <a:p>
            <a:pPr algn="ctr" eaLnBrk="1" hangingPunct="1"/>
            <a:r>
              <a:rPr lang="en-US" altLang="zh-CN" sz="2000"/>
              <a:t>Manager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2714625" y="2857500"/>
            <a:ext cx="1143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/>
              <a:t>McMc</a:t>
            </a:r>
          </a:p>
          <a:p>
            <a:pPr algn="ctr" eaLnBrk="1" hangingPunct="1"/>
            <a:r>
              <a:rPr lang="en-US" altLang="zh-CN" sz="2000" dirty="0" smtClean="0"/>
              <a:t>Training</a:t>
            </a:r>
            <a:endParaRPr lang="en-US" altLang="zh-CN" sz="2000" dirty="0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2571750" y="1428750"/>
            <a:ext cx="142875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Job Control</a:t>
            </a:r>
          </a:p>
          <a:p>
            <a:pPr algn="ctr" eaLnBrk="1" hangingPunct="1"/>
            <a:r>
              <a:rPr lang="en-US" altLang="zh-CN" sz="2000"/>
              <a:t>Configurator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4286249" y="1416789"/>
            <a:ext cx="11430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/>
              <a:t>SP</a:t>
            </a:r>
            <a:r>
              <a:rPr lang="en-US" altLang="zh-CN" sz="2000" dirty="0"/>
              <a:t>T</a:t>
            </a:r>
          </a:p>
          <a:p>
            <a:pPr algn="ctr" eaLnBrk="1" hangingPunct="1"/>
            <a:r>
              <a:rPr lang="en-US" altLang="zh-CN" sz="2000" dirty="0" smtClean="0"/>
              <a:t>Inter Face</a:t>
            </a:r>
            <a:endParaRPr lang="en-US" altLang="zh-CN" sz="2000" dirty="0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5857875" y="4214813"/>
            <a:ext cx="1143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/>
              <a:t>EBL</a:t>
            </a:r>
          </a:p>
          <a:p>
            <a:pPr algn="ctr" eaLnBrk="1" hangingPunct="1"/>
            <a:r>
              <a:rPr lang="en-US" altLang="zh-CN" sz="2000" dirty="0" smtClean="0"/>
              <a:t>Models</a:t>
            </a:r>
            <a:endParaRPr lang="en-US" altLang="zh-CN" sz="2000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286250" y="2857500"/>
            <a:ext cx="1143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000" dirty="0" smtClean="0"/>
          </a:p>
          <a:p>
            <a:pPr algn="ctr" eaLnBrk="1" hangingPunct="1"/>
            <a:r>
              <a:rPr lang="en-US" altLang="zh-CN" sz="2000" dirty="0" smtClean="0"/>
              <a:t>Run</a:t>
            </a:r>
          </a:p>
          <a:p>
            <a:pPr algn="ctr" eaLnBrk="1" hangingPunct="1"/>
            <a:r>
              <a:rPr lang="en-US" altLang="zh-CN" sz="2000" dirty="0" smtClean="0"/>
              <a:t>Factory</a:t>
            </a:r>
            <a:endParaRPr lang="en-US" altLang="zh-CN" sz="2000" dirty="0"/>
          </a:p>
          <a:p>
            <a:pPr algn="ctr" eaLnBrk="1" hangingPunct="1"/>
            <a:endParaRPr lang="en-US" altLang="zh-CN" sz="2000" dirty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2643188" y="4214813"/>
            <a:ext cx="1285875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/>
              <a:t>GRB</a:t>
            </a:r>
            <a:endParaRPr lang="en-US" altLang="zh-CN" sz="2000" dirty="0"/>
          </a:p>
          <a:p>
            <a:pPr algn="ctr" eaLnBrk="1" hangingPunct="1"/>
            <a:r>
              <a:rPr lang="en-US" altLang="zh-CN" sz="2000" dirty="0"/>
              <a:t>Generator</a:t>
            </a: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4239623" y="5586413"/>
            <a:ext cx="1189627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/>
              <a:t>GRB</a:t>
            </a:r>
            <a:endParaRPr lang="en-US" altLang="zh-CN" sz="1600" dirty="0"/>
          </a:p>
          <a:p>
            <a:pPr algn="ctr" eaLnBrk="1" hangingPunct="1"/>
            <a:r>
              <a:rPr lang="en-US" altLang="zh-CN" sz="2000" dirty="0" smtClean="0"/>
              <a:t>Spectrum</a:t>
            </a:r>
          </a:p>
        </p:txBody>
      </p:sp>
      <p:sp>
        <p:nvSpPr>
          <p:cNvPr id="14347" name="Rectangle 8"/>
          <p:cNvSpPr>
            <a:spLocks noChangeArrowheads="1"/>
          </p:cNvSpPr>
          <p:nvPr/>
        </p:nvSpPr>
        <p:spPr bwMode="auto">
          <a:xfrm>
            <a:off x="928688" y="4214813"/>
            <a:ext cx="1428750" cy="990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Observer</a:t>
            </a:r>
          </a:p>
          <a:p>
            <a:pPr algn="ctr" eaLnBrk="1" hangingPunct="1"/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8" name="Rectangle 8"/>
          <p:cNvSpPr>
            <a:spLocks noChangeArrowheads="1"/>
          </p:cNvSpPr>
          <p:nvPr/>
        </p:nvSpPr>
        <p:spPr bwMode="auto">
          <a:xfrm>
            <a:off x="4286249" y="4213701"/>
            <a:ext cx="1143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/>
              <a:t>Cosmos</a:t>
            </a:r>
            <a:endParaRPr lang="en-US" altLang="zh-CN" sz="2000" dirty="0"/>
          </a:p>
        </p:txBody>
      </p:sp>
      <p:sp>
        <p:nvSpPr>
          <p:cNvPr id="14350" name="Oval 7"/>
          <p:cNvSpPr>
            <a:spLocks noChangeArrowheads="1"/>
          </p:cNvSpPr>
          <p:nvPr/>
        </p:nvSpPr>
        <p:spPr bwMode="auto">
          <a:xfrm>
            <a:off x="1000125" y="3000375"/>
            <a:ext cx="1219200" cy="762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/>
              <a:t>Data </a:t>
            </a:r>
          </a:p>
          <a:p>
            <a:pPr algn="ctr" eaLnBrk="1" hangingPunct="1"/>
            <a:r>
              <a:rPr lang="en-US" altLang="zh-CN" sz="2000" dirty="0"/>
              <a:t>file</a:t>
            </a:r>
          </a:p>
        </p:txBody>
      </p:sp>
      <p:cxnSp>
        <p:nvCxnSpPr>
          <p:cNvPr id="14351" name="直接箭头连接符 18"/>
          <p:cNvCxnSpPr>
            <a:cxnSpLocks noChangeShapeType="1"/>
            <a:stCxn id="14339" idx="3"/>
          </p:cNvCxnSpPr>
          <p:nvPr/>
        </p:nvCxnSpPr>
        <p:spPr bwMode="auto">
          <a:xfrm>
            <a:off x="3857627" y="3352818"/>
            <a:ext cx="428625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直接箭头连接符 20"/>
          <p:cNvCxnSpPr>
            <a:cxnSpLocks noChangeShapeType="1"/>
            <a:stCxn id="14344" idx="3"/>
          </p:cNvCxnSpPr>
          <p:nvPr/>
        </p:nvCxnSpPr>
        <p:spPr bwMode="auto">
          <a:xfrm>
            <a:off x="5429252" y="3352818"/>
            <a:ext cx="428625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3" name="Oval 7"/>
          <p:cNvSpPr>
            <a:spLocks noChangeArrowheads="1"/>
          </p:cNvSpPr>
          <p:nvPr/>
        </p:nvSpPr>
        <p:spPr bwMode="auto">
          <a:xfrm>
            <a:off x="1000125" y="1571625"/>
            <a:ext cx="12192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/>
              <a:t>Param</a:t>
            </a:r>
          </a:p>
          <a:p>
            <a:pPr algn="ctr" eaLnBrk="1" hangingPunct="1"/>
            <a:r>
              <a:rPr lang="en-US" altLang="zh-CN" sz="2000"/>
              <a:t>file</a:t>
            </a:r>
          </a:p>
        </p:txBody>
      </p:sp>
      <p:cxnSp>
        <p:nvCxnSpPr>
          <p:cNvPr id="14354" name="直接箭头连接符 23"/>
          <p:cNvCxnSpPr>
            <a:cxnSpLocks noChangeShapeType="1"/>
            <a:stCxn id="14353" idx="6"/>
            <a:endCxn id="14340" idx="1"/>
          </p:cNvCxnSpPr>
          <p:nvPr/>
        </p:nvCxnSpPr>
        <p:spPr bwMode="auto">
          <a:xfrm flipV="1">
            <a:off x="2219327" y="1924051"/>
            <a:ext cx="352425" cy="28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7" name="直接箭头连接符 42"/>
          <p:cNvCxnSpPr>
            <a:cxnSpLocks noChangeShapeType="1"/>
            <a:stCxn id="14345" idx="1"/>
            <a:endCxn id="14347" idx="3"/>
          </p:cNvCxnSpPr>
          <p:nvPr/>
        </p:nvCxnSpPr>
        <p:spPr bwMode="auto">
          <a:xfrm rot="10800000">
            <a:off x="2357438" y="4710131"/>
            <a:ext cx="2857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接箭头连接符 44"/>
          <p:cNvCxnSpPr>
            <a:stCxn id="14350" idx="7"/>
          </p:cNvCxnSpPr>
          <p:nvPr/>
        </p:nvCxnSpPr>
        <p:spPr bwMode="auto">
          <a:xfrm rot="5400000" flipH="1" flipV="1">
            <a:off x="2021690" y="2520157"/>
            <a:ext cx="611187" cy="571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>
            <a:outerShdw blurRad="50800" dist="50800" dir="5400000" algn="ctr" rotWithShape="0">
              <a:srgbClr val="C00000"/>
            </a:outerShdw>
          </a:effectLst>
        </p:spPr>
      </p:cxnSp>
      <p:cxnSp>
        <p:nvCxnSpPr>
          <p:cNvPr id="14359" name="直接箭头连接符 48"/>
          <p:cNvCxnSpPr>
            <a:cxnSpLocks noChangeShapeType="1"/>
            <a:stCxn id="14344" idx="0"/>
          </p:cNvCxnSpPr>
          <p:nvPr/>
        </p:nvCxnSpPr>
        <p:spPr bwMode="auto">
          <a:xfrm rot="16200000" flipV="1">
            <a:off x="4179103" y="2178862"/>
            <a:ext cx="428625" cy="928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4" name="直接箭头连接符 61"/>
          <p:cNvCxnSpPr>
            <a:cxnSpLocks noChangeShapeType="1"/>
          </p:cNvCxnSpPr>
          <p:nvPr/>
        </p:nvCxnSpPr>
        <p:spPr bwMode="auto">
          <a:xfrm>
            <a:off x="5429252" y="3857625"/>
            <a:ext cx="428625" cy="357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5" name="直接箭头连接符 64"/>
          <p:cNvCxnSpPr>
            <a:cxnSpLocks noChangeShapeType="1"/>
            <a:stCxn id="14348" idx="3"/>
            <a:endCxn id="14343" idx="1"/>
          </p:cNvCxnSpPr>
          <p:nvPr/>
        </p:nvCxnSpPr>
        <p:spPr bwMode="auto">
          <a:xfrm>
            <a:off x="5429250" y="4709001"/>
            <a:ext cx="428626" cy="1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2" name="Oval 17"/>
          <p:cNvSpPr>
            <a:spLocks noChangeArrowheads="1"/>
          </p:cNvSpPr>
          <p:nvPr/>
        </p:nvSpPr>
        <p:spPr bwMode="auto">
          <a:xfrm>
            <a:off x="7358063" y="1571643"/>
            <a:ext cx="914400" cy="1071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/>
              <a:t>ASCII</a:t>
            </a:r>
          </a:p>
          <a:p>
            <a:pPr algn="ctr" eaLnBrk="1" hangingPunct="1"/>
            <a:r>
              <a:rPr lang="en-US" altLang="zh-CN" sz="1800"/>
              <a:t>Format</a:t>
            </a:r>
          </a:p>
        </p:txBody>
      </p:sp>
      <p:sp>
        <p:nvSpPr>
          <p:cNvPr id="14373" name="Oval 17"/>
          <p:cNvSpPr>
            <a:spLocks noChangeArrowheads="1"/>
          </p:cNvSpPr>
          <p:nvPr/>
        </p:nvSpPr>
        <p:spPr bwMode="auto">
          <a:xfrm>
            <a:off x="7429500" y="2786063"/>
            <a:ext cx="914400" cy="1071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/>
              <a:t>FITs</a:t>
            </a:r>
          </a:p>
          <a:p>
            <a:pPr algn="ctr" eaLnBrk="1" hangingPunct="1"/>
            <a:r>
              <a:rPr lang="en-US" altLang="zh-CN" sz="1800"/>
              <a:t>Format</a:t>
            </a:r>
          </a:p>
        </p:txBody>
      </p:sp>
      <p:sp>
        <p:nvSpPr>
          <p:cNvPr id="14375" name="Oval 17"/>
          <p:cNvSpPr>
            <a:spLocks noChangeArrowheads="1"/>
          </p:cNvSpPr>
          <p:nvPr/>
        </p:nvSpPr>
        <p:spPr bwMode="auto">
          <a:xfrm>
            <a:off x="7429500" y="4071938"/>
            <a:ext cx="914400" cy="1071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/>
              <a:t>Root</a:t>
            </a:r>
          </a:p>
          <a:p>
            <a:pPr algn="ctr" eaLnBrk="1" hangingPunct="1"/>
            <a:r>
              <a:rPr lang="en-US" altLang="zh-CN" sz="1800"/>
              <a:t>Format</a:t>
            </a:r>
          </a:p>
        </p:txBody>
      </p:sp>
      <p:cxnSp>
        <p:nvCxnSpPr>
          <p:cNvPr id="14376" name="直接箭头连接符 84"/>
          <p:cNvCxnSpPr>
            <a:cxnSpLocks noChangeShapeType="1"/>
            <a:stCxn id="14338" idx="3"/>
            <a:endCxn id="14373" idx="2"/>
          </p:cNvCxnSpPr>
          <p:nvPr/>
        </p:nvCxnSpPr>
        <p:spPr bwMode="auto">
          <a:xfrm flipV="1">
            <a:off x="7000877" y="3321050"/>
            <a:ext cx="428625" cy="31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7" name="直接箭头连接符 87"/>
          <p:cNvCxnSpPr>
            <a:cxnSpLocks noChangeShapeType="1"/>
            <a:endCxn id="14372" idx="3"/>
          </p:cNvCxnSpPr>
          <p:nvPr/>
        </p:nvCxnSpPr>
        <p:spPr bwMode="auto">
          <a:xfrm flipV="1">
            <a:off x="7000876" y="2486043"/>
            <a:ext cx="490538" cy="371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8" name="直接箭头连接符 89"/>
          <p:cNvCxnSpPr>
            <a:cxnSpLocks noChangeShapeType="1"/>
          </p:cNvCxnSpPr>
          <p:nvPr/>
        </p:nvCxnSpPr>
        <p:spPr bwMode="auto">
          <a:xfrm>
            <a:off x="7000884" y="3857628"/>
            <a:ext cx="500063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9" name="矩形 46"/>
          <p:cNvSpPr>
            <a:spLocks noChangeArrowheads="1"/>
          </p:cNvSpPr>
          <p:nvPr/>
        </p:nvSpPr>
        <p:spPr bwMode="auto">
          <a:xfrm>
            <a:off x="1485900" y="103542"/>
            <a:ext cx="68580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GodEyes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软件规划</a:t>
            </a:r>
            <a:endParaRPr lang="en-US" altLang="zh-C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380" name="圆角矩形 47"/>
          <p:cNvSpPr>
            <a:spLocks noChangeArrowheads="1"/>
          </p:cNvSpPr>
          <p:nvPr/>
        </p:nvSpPr>
        <p:spPr bwMode="auto">
          <a:xfrm>
            <a:off x="6286499" y="5515178"/>
            <a:ext cx="1857375" cy="10001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rgbClr val="C00000"/>
                </a:solidFill>
              </a:rPr>
              <a:t>15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个</a:t>
            </a:r>
            <a:r>
              <a:rPr lang="zh-CN" altLang="en-US" sz="2000" b="1" dirty="0">
                <a:solidFill>
                  <a:srgbClr val="C00000"/>
                </a:solidFill>
              </a:rPr>
              <a:t>目录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,</a:t>
            </a:r>
            <a:r>
              <a:rPr lang="en-US" altLang="zh-CN" sz="2000" b="1" dirty="0">
                <a:solidFill>
                  <a:srgbClr val="C00000"/>
                </a:solidFill>
              </a:rPr>
              <a:t>5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0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个</a:t>
            </a:r>
            <a:r>
              <a:rPr lang="zh-CN" altLang="en-US" sz="2000" b="1" dirty="0">
                <a:solidFill>
                  <a:srgbClr val="C00000"/>
                </a:solidFill>
              </a:rPr>
              <a:t>类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，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150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个</a:t>
            </a:r>
            <a:r>
              <a:rPr lang="zh-CN" altLang="en-US" sz="2000" b="1" dirty="0">
                <a:solidFill>
                  <a:srgbClr val="C00000"/>
                </a:solidFill>
              </a:rPr>
              <a:t>子程序</a:t>
            </a:r>
          </a:p>
        </p:txBody>
      </p:sp>
      <p:sp>
        <p:nvSpPr>
          <p:cNvPr id="14381" name="圆角矩形 49"/>
          <p:cNvSpPr>
            <a:spLocks noChangeArrowheads="1"/>
          </p:cNvSpPr>
          <p:nvPr/>
        </p:nvSpPr>
        <p:spPr bwMode="auto">
          <a:xfrm>
            <a:off x="466725" y="5477388"/>
            <a:ext cx="1928812" cy="9286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C00000"/>
                </a:solidFill>
              </a:rPr>
              <a:t>结构化</a:t>
            </a:r>
            <a:r>
              <a:rPr lang="en-US" altLang="zh-CN" b="1">
                <a:solidFill>
                  <a:srgbClr val="C00000"/>
                </a:solidFill>
              </a:rPr>
              <a:t>,</a:t>
            </a:r>
            <a:r>
              <a:rPr lang="zh-CN" altLang="en-US" b="1">
                <a:solidFill>
                  <a:srgbClr val="C00000"/>
                </a:solidFill>
              </a:rPr>
              <a:t>模块化</a:t>
            </a:r>
            <a:r>
              <a:rPr lang="en-US" altLang="zh-CN" b="1">
                <a:solidFill>
                  <a:srgbClr val="C00000"/>
                </a:solidFill>
              </a:rPr>
              <a:t>,</a:t>
            </a:r>
            <a:r>
              <a:rPr lang="zh-CN" altLang="en-US" b="1">
                <a:solidFill>
                  <a:srgbClr val="C00000"/>
                </a:solidFill>
              </a:rPr>
              <a:t>功能化</a:t>
            </a: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2724751" y="5607098"/>
            <a:ext cx="11430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b="1" dirty="0" smtClean="0">
                <a:solidFill>
                  <a:schemeClr val="accent2"/>
                </a:solidFill>
              </a:rPr>
              <a:t>GRB</a:t>
            </a:r>
            <a:endParaRPr lang="en-US" altLang="zh-CN" sz="18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en-US" altLang="zh-CN" b="1" dirty="0" smtClean="0">
                <a:solidFill>
                  <a:schemeClr val="accent2"/>
                </a:solidFill>
              </a:rPr>
              <a:t>Template</a:t>
            </a:r>
            <a:endParaRPr lang="en-US" altLang="zh-CN" sz="1800" b="1" dirty="0">
              <a:solidFill>
                <a:schemeClr val="accent2"/>
              </a:solidFill>
            </a:endParaRPr>
          </a:p>
        </p:txBody>
      </p:sp>
      <p:cxnSp>
        <p:nvCxnSpPr>
          <p:cNvPr id="14386" name="直接箭头连接符 54"/>
          <p:cNvCxnSpPr>
            <a:cxnSpLocks noChangeShapeType="1"/>
            <a:endCxn id="14343" idx="2"/>
          </p:cNvCxnSpPr>
          <p:nvPr/>
        </p:nvCxnSpPr>
        <p:spPr bwMode="auto">
          <a:xfrm flipV="1">
            <a:off x="5505452" y="5205431"/>
            <a:ext cx="923925" cy="59985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87" name="Rectangle 8"/>
          <p:cNvSpPr>
            <a:spLocks noChangeArrowheads="1"/>
          </p:cNvSpPr>
          <p:nvPr/>
        </p:nvSpPr>
        <p:spPr bwMode="auto">
          <a:xfrm>
            <a:off x="5857875" y="1428750"/>
            <a:ext cx="11430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000" dirty="0" smtClean="0"/>
          </a:p>
          <a:p>
            <a:pPr algn="ctr" eaLnBrk="1" hangingPunct="1"/>
            <a:r>
              <a:rPr lang="en-US" altLang="zh-CN" sz="2000" dirty="0" smtClean="0"/>
              <a:t>Astronomy</a:t>
            </a:r>
          </a:p>
          <a:p>
            <a:pPr algn="ctr" eaLnBrk="1" hangingPunct="1"/>
            <a:r>
              <a:rPr lang="en-US" altLang="zh-CN" sz="2000" dirty="0"/>
              <a:t>&amp;</a:t>
            </a:r>
          </a:p>
          <a:p>
            <a:pPr algn="ctr" eaLnBrk="1" hangingPunct="1"/>
            <a:r>
              <a:rPr lang="en-US" altLang="zh-CN" sz="2000" dirty="0" smtClean="0"/>
              <a:t>Physics</a:t>
            </a:r>
            <a:endParaRPr lang="en-US" altLang="zh-CN" sz="2000" dirty="0"/>
          </a:p>
          <a:p>
            <a:pPr algn="ctr" eaLnBrk="1" hangingPunct="1"/>
            <a:endParaRPr lang="en-US" altLang="zh-CN" sz="2000" dirty="0"/>
          </a:p>
        </p:txBody>
      </p:sp>
      <p:cxnSp>
        <p:nvCxnSpPr>
          <p:cNvPr id="64" name="直接箭头连接符 42"/>
          <p:cNvCxnSpPr>
            <a:cxnSpLocks noChangeShapeType="1"/>
            <a:stCxn id="14345" idx="3"/>
            <a:endCxn id="14348" idx="1"/>
          </p:cNvCxnSpPr>
          <p:nvPr/>
        </p:nvCxnSpPr>
        <p:spPr bwMode="auto">
          <a:xfrm flipV="1">
            <a:off x="3929063" y="4709001"/>
            <a:ext cx="357186" cy="1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直接箭头连接符 59"/>
          <p:cNvCxnSpPr>
            <a:cxnSpLocks noChangeShapeType="1"/>
          </p:cNvCxnSpPr>
          <p:nvPr/>
        </p:nvCxnSpPr>
        <p:spPr bwMode="auto">
          <a:xfrm>
            <a:off x="4877796" y="5204301"/>
            <a:ext cx="0" cy="3368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直接箭头连接符 42"/>
          <p:cNvCxnSpPr>
            <a:cxnSpLocks noChangeShapeType="1"/>
          </p:cNvCxnSpPr>
          <p:nvPr/>
        </p:nvCxnSpPr>
        <p:spPr bwMode="auto">
          <a:xfrm flipV="1">
            <a:off x="3895725" y="6014110"/>
            <a:ext cx="357186" cy="1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直接箭头连接符 59"/>
          <p:cNvCxnSpPr>
            <a:cxnSpLocks noChangeShapeType="1"/>
            <a:endCxn id="14338" idx="0"/>
          </p:cNvCxnSpPr>
          <p:nvPr/>
        </p:nvCxnSpPr>
        <p:spPr bwMode="auto">
          <a:xfrm>
            <a:off x="6429375" y="2439053"/>
            <a:ext cx="0" cy="4184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直接箭头连接符 59"/>
          <p:cNvCxnSpPr>
            <a:cxnSpLocks noChangeShapeType="1"/>
          </p:cNvCxnSpPr>
          <p:nvPr/>
        </p:nvCxnSpPr>
        <p:spPr bwMode="auto">
          <a:xfrm>
            <a:off x="3286125" y="5178292"/>
            <a:ext cx="0" cy="3368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直接箭头连接符 59"/>
          <p:cNvCxnSpPr>
            <a:cxnSpLocks noChangeShapeType="1"/>
          </p:cNvCxnSpPr>
          <p:nvPr/>
        </p:nvCxnSpPr>
        <p:spPr bwMode="auto">
          <a:xfrm>
            <a:off x="4857749" y="3867784"/>
            <a:ext cx="0" cy="3368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直接箭头连接符 59"/>
          <p:cNvCxnSpPr>
            <a:cxnSpLocks noChangeShapeType="1"/>
          </p:cNvCxnSpPr>
          <p:nvPr/>
        </p:nvCxnSpPr>
        <p:spPr bwMode="auto">
          <a:xfrm>
            <a:off x="3286125" y="3870893"/>
            <a:ext cx="0" cy="3368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直接箭头连接符 59"/>
          <p:cNvCxnSpPr>
            <a:cxnSpLocks noChangeShapeType="1"/>
          </p:cNvCxnSpPr>
          <p:nvPr/>
        </p:nvCxnSpPr>
        <p:spPr bwMode="auto">
          <a:xfrm flipH="1">
            <a:off x="2324103" y="3871356"/>
            <a:ext cx="359722" cy="32997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直接箭头连接符 59"/>
          <p:cNvCxnSpPr>
            <a:cxnSpLocks noChangeShapeType="1"/>
            <a:endCxn id="14342" idx="2"/>
          </p:cNvCxnSpPr>
          <p:nvPr/>
        </p:nvCxnSpPr>
        <p:spPr bwMode="auto">
          <a:xfrm flipH="1" flipV="1">
            <a:off x="4857758" y="2407389"/>
            <a:ext cx="6913" cy="4792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直接箭头连接符 59"/>
          <p:cNvCxnSpPr>
            <a:cxnSpLocks noChangeShapeType="1"/>
          </p:cNvCxnSpPr>
          <p:nvPr/>
        </p:nvCxnSpPr>
        <p:spPr bwMode="auto">
          <a:xfrm flipH="1" flipV="1">
            <a:off x="1614829" y="3723909"/>
            <a:ext cx="6913" cy="4792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直接箭头连接符 59"/>
          <p:cNvCxnSpPr>
            <a:cxnSpLocks noChangeShapeType="1"/>
          </p:cNvCxnSpPr>
          <p:nvPr/>
        </p:nvCxnSpPr>
        <p:spPr bwMode="auto">
          <a:xfrm flipH="1">
            <a:off x="3888510" y="5224469"/>
            <a:ext cx="390331" cy="36357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接箭头连接符 48"/>
          <p:cNvCxnSpPr>
            <a:cxnSpLocks noChangeShapeType="1"/>
          </p:cNvCxnSpPr>
          <p:nvPr/>
        </p:nvCxnSpPr>
        <p:spPr bwMode="auto">
          <a:xfrm flipV="1">
            <a:off x="4892093" y="2439035"/>
            <a:ext cx="965791" cy="42429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0182_3*m_h_i*1_1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0182_3*m_h_i*1_1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0182_3*m_h_i*1_2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0182_3*m_h_i*1_2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0182_3*m_h_i*1_3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0182_3*m_h_i*1_3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0182_3*m_h_i*1_3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0182_3*m_h_i*1_4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0182_3*m_h_f*1_1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0182_3*m_h_a*1_1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89380188"/>
  <p:tag name="KSO_WM_UNIT_PLACING_PICTURE_USER_VIEWPORT" val="{&quot;height&quot;:4257.4992125984254,&quot;width&quot;:5322.499212598425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00182_3*m_h_i*1_1_5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00182_3*m_h_i*1_1_6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7"/>
  <p:tag name="KSO_WM_UNIT_ID" val="diagram20200182_3*m_h_i*1_1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0182_3*m_h_f*1_2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0182_3*m_h_a*1_2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0182_3*m_h_i*1_2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0182_3*m_h_i*1_2_5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0182_3*m_h_i*1_2_6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0182_3*m_h_f*1_3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0182_3*m_h_a*1_3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0182_3*m_h_i*1_4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00182_3*m_h_i*1_3_5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20200182_3*m_h_i*1_3_6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7"/>
  <p:tag name="KSO_WM_UNIT_ID" val="diagram20200182_3*m_h_i*1_3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0182_3*m_h_f*1_4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00182_3*m_h_a*1_4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5"/>
  <p:tag name="KSO_WM_UNIT_ID" val="diagram20200182_3*m_h_i*1_4_5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6"/>
  <p:tag name="KSO_WM_UNIT_ID" val="diagram20200182_3*m_h_i*1_4_6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7"/>
  <p:tag name="KSO_WM_UNIT_ID" val="diagram20200182_3*m_h_i*1_4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0182_3*m_h_i*1_1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0182_3*m_h_i*1_1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0182_3*m_h_i*1_4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0182_3*m_h_i*1_4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0182_3*m_h_i*1_4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0182_3*m_h_i*1_1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0182_3*m_h_i*1_1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0182_3*m_h_i*1_3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0182_3*m_h_i*1_1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0182_3*m_h_i*1_3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0182_3*m_h_i*1_1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0182_3*m_h_i*1_1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0182_3*m_h_f*1_1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0182_3*m_h_i*1_3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0182_3*m_h_a*1_1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0182_3*m_h_i*1_1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0182_3*m_h_i*1_3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7"/>
  <p:tag name="KSO_WM_UNIT_ID" val="diagram20200182_3*m_h_i*1_3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7"/>
  <p:tag name="KSO_WM_UNIT_ID" val="diagram20200182_3*m_h_i*1_3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7"/>
  <p:tag name="KSO_WM_UNIT_ID" val="diagram20200182_3*m_h_i*1_3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05279777232_1_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22365268"/>
  <p:tag name="KSO_WM_UNIT_PLACING_PICTURE_USER_VIEWPORT" val="{&quot;height&quot;:4980,&quot;width&quot;:7500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0182_3*m_h_i*1_2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0182_3*m_i*1_1"/>
  <p:tag name="KSO_WM_TEMPLATE_CATEGORY" val="diagram"/>
  <p:tag name="KSO_WM_TEMPLATE_INDEX" val="20200182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0182_3*m_h_i*1_3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0182_3*m_h_i*1_1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524</Words>
  <Application>Microsoft Office PowerPoint</Application>
  <PresentationFormat>全屏显示(4:3)</PresentationFormat>
  <Paragraphs>153</Paragraphs>
  <Slides>19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GodEyes :GRB 统计模拟软件的发展与应用 （GRBs are Good Eyes to see the deep cosmos）  报告人：郭义庆  （GRB工作小分队） LHAASO合作组会—广州大学 </vt:lpstr>
      <vt:lpstr>主要内容</vt:lpstr>
      <vt:lpstr>PowerPoint 演示文稿</vt:lpstr>
      <vt:lpstr>PowerPoint 演示文稿</vt:lpstr>
      <vt:lpstr>PowerPoint 演示文稿</vt:lpstr>
      <vt:lpstr>PowerPoint 演示文稿</vt:lpstr>
      <vt:lpstr>“多波段多信使”观测的“会诊”</vt:lpstr>
      <vt:lpstr>研究方法及流程</vt:lpstr>
      <vt:lpstr>PowerPoint 演示文稿</vt:lpstr>
      <vt:lpstr>伽马暴样本的建立</vt:lpstr>
      <vt:lpstr>Fermi-LAT观测验证</vt:lpstr>
      <vt:lpstr>PowerPoint 演示文稿</vt:lpstr>
      <vt:lpstr>PowerPoint 演示文稿</vt:lpstr>
      <vt:lpstr>PowerPoint 演示文稿</vt:lpstr>
      <vt:lpstr>（三）GRB 对IGRB贡献研究</vt:lpstr>
      <vt:lpstr>PowerPoint 演示文稿</vt:lpstr>
      <vt:lpstr>1. 模拟GBM，SWIFT，BATSE，HXMT，     GECAM，等实验观测，构造完备样本，     开展爆发率，演化环境研究 2. 开展光变曲线，Γ演化，挖掘LHAASO      物理潜力（参考姚玉华报告） 3.  嵌入CRPOP河外宇宙线传播，开展      GRB对超高能宇宙线，IGRB，中微     子贡献研究 4.  开展宇宙学相关研究</vt:lpstr>
      <vt:lpstr>总结</vt:lpstr>
      <vt:lpstr>谢 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yqguo</cp:lastModifiedBy>
  <cp:revision>512</cp:revision>
  <dcterms:created xsi:type="dcterms:W3CDTF">2019-05-31T09:48:00Z</dcterms:created>
  <dcterms:modified xsi:type="dcterms:W3CDTF">2021-04-24T18:26:16Z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2052-11.1.0.9208</vt:lpwstr>
  </property>
</Properties>
</file>