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78" r:id="rId4"/>
    <p:sldId id="346" r:id="rId5"/>
    <p:sldId id="309" r:id="rId6"/>
    <p:sldId id="318" r:id="rId7"/>
    <p:sldId id="336" r:id="rId8"/>
    <p:sldId id="337" r:id="rId9"/>
    <p:sldId id="347" r:id="rId10"/>
    <p:sldId id="348" r:id="rId11"/>
    <p:sldId id="351" r:id="rId12"/>
    <p:sldId id="350" r:id="rId13"/>
    <p:sldId id="304" r:id="rId14"/>
    <p:sldId id="344" r:id="rId15"/>
    <p:sldId id="355" r:id="rId16"/>
    <p:sldId id="353" r:id="rId17"/>
    <p:sldId id="354" r:id="rId18"/>
    <p:sldId id="349" r:id="rId19"/>
    <p:sldId id="340" r:id="rId20"/>
    <p:sldId id="341" r:id="rId21"/>
    <p:sldId id="343" r:id="rId22"/>
    <p:sldId id="324" r:id="rId23"/>
    <p:sldId id="325" r:id="rId24"/>
    <p:sldId id="331" r:id="rId25"/>
    <p:sldId id="33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28FCFC"/>
    <a:srgbClr val="99CC00"/>
    <a:srgbClr val="DC3412"/>
    <a:srgbClr val="E5D509"/>
    <a:srgbClr val="BCB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2037" autoAdjust="0"/>
  </p:normalViewPr>
  <p:slideViewPr>
    <p:cSldViewPr>
      <p:cViewPr>
        <p:scale>
          <a:sx n="66" d="100"/>
          <a:sy n="66" d="100"/>
        </p:scale>
        <p:origin x="-151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F8A23-4D7B-4BCE-BBC4-0862E66D4C5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BDC58FE-77BD-42C1-AD79-A7281B2B9144}">
      <dgm:prSet phldrT="[文本]"/>
      <dgm:spPr/>
      <dgm:t>
        <a:bodyPr/>
        <a:lstStyle/>
        <a:p>
          <a:r>
            <a:rPr lang="zh-CN" altLang="en-US" dirty="0" smtClean="0"/>
            <a:t>抽取能量</a:t>
          </a:r>
          <a:endParaRPr lang="zh-CN" altLang="en-US" dirty="0"/>
        </a:p>
      </dgm:t>
    </dgm:pt>
    <dgm:pt modelId="{BB59BB43-C9B8-4D8A-B51F-BCFDAF4ED178}" type="parTrans" cxnId="{32680EA6-5200-437A-843E-8E745B27E3F3}">
      <dgm:prSet/>
      <dgm:spPr/>
      <dgm:t>
        <a:bodyPr/>
        <a:lstStyle/>
        <a:p>
          <a:endParaRPr lang="zh-CN" altLang="en-US"/>
        </a:p>
      </dgm:t>
    </dgm:pt>
    <dgm:pt modelId="{948BD34E-1A0B-49A7-AAD0-DFDC64D92DBB}" type="sibTrans" cxnId="{32680EA6-5200-437A-843E-8E745B27E3F3}">
      <dgm:prSet/>
      <dgm:spPr/>
      <dgm:t>
        <a:bodyPr/>
        <a:lstStyle/>
        <a:p>
          <a:endParaRPr lang="zh-CN" altLang="en-US"/>
        </a:p>
      </dgm:t>
    </dgm:pt>
    <dgm:pt modelId="{305FE7EE-E1DC-4FDA-8D83-3DBD0B8FA404}">
      <dgm:prSet phldrT="[文本]"/>
      <dgm:spPr/>
      <dgm:t>
        <a:bodyPr/>
        <a:lstStyle/>
        <a:p>
          <a:r>
            <a:rPr lang="zh-CN" altLang="en-US" dirty="0" smtClean="0"/>
            <a:t>抽取角度</a:t>
          </a:r>
          <a:endParaRPr lang="zh-CN" altLang="en-US" dirty="0"/>
        </a:p>
      </dgm:t>
    </dgm:pt>
    <dgm:pt modelId="{9128341B-2BE0-4B9E-99F5-089EF9782612}" type="parTrans" cxnId="{EB35401E-5D85-413A-80F8-4E1ECD1C2CBB}">
      <dgm:prSet/>
      <dgm:spPr/>
      <dgm:t>
        <a:bodyPr/>
        <a:lstStyle/>
        <a:p>
          <a:endParaRPr lang="zh-CN" altLang="en-US"/>
        </a:p>
      </dgm:t>
    </dgm:pt>
    <dgm:pt modelId="{83ADBC41-E2BD-4E89-9663-DE175F33F3C3}" type="sibTrans" cxnId="{EB35401E-5D85-413A-80F8-4E1ECD1C2CBB}">
      <dgm:prSet/>
      <dgm:spPr/>
      <dgm:t>
        <a:bodyPr/>
        <a:lstStyle/>
        <a:p>
          <a:endParaRPr lang="zh-CN" altLang="en-US"/>
        </a:p>
      </dgm:t>
    </dgm:pt>
    <dgm:pt modelId="{E9F095B3-0B33-43AE-98BD-C4109BCD136A}">
      <dgm:prSet phldrT="[文本]"/>
      <dgm:spPr/>
      <dgm:t>
        <a:bodyPr/>
        <a:lstStyle/>
        <a:p>
          <a:r>
            <a:rPr lang="zh-CN" altLang="en-US" dirty="0" smtClean="0"/>
            <a:t>测量扩散系数</a:t>
          </a:r>
          <a:endParaRPr lang="zh-CN" altLang="en-US" dirty="0"/>
        </a:p>
      </dgm:t>
    </dgm:pt>
    <dgm:pt modelId="{103A6683-3A7D-4851-A477-5F6A84336012}" type="parTrans" cxnId="{ADB6EC00-9097-429A-933F-6201FD857D45}">
      <dgm:prSet/>
      <dgm:spPr/>
      <dgm:t>
        <a:bodyPr/>
        <a:lstStyle/>
        <a:p>
          <a:endParaRPr lang="zh-CN" altLang="en-US"/>
        </a:p>
      </dgm:t>
    </dgm:pt>
    <dgm:pt modelId="{3A9698AE-EA14-4BAE-8372-71DE6EF5F7EC}" type="sibTrans" cxnId="{ADB6EC00-9097-429A-933F-6201FD857D45}">
      <dgm:prSet/>
      <dgm:spPr/>
      <dgm:t>
        <a:bodyPr/>
        <a:lstStyle/>
        <a:p>
          <a:endParaRPr lang="zh-CN" altLang="en-US"/>
        </a:p>
      </dgm:t>
    </dgm:pt>
    <dgm:pt modelId="{F12EB382-9E96-4010-9908-95505A6A228E}" type="pres">
      <dgm:prSet presAssocID="{4B4F8A23-4D7B-4BCE-BBC4-0862E66D4C5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B1A67C1-1B1A-4208-80BE-0E2E38E68888}" type="pres">
      <dgm:prSet presAssocID="{E9F095B3-0B33-43AE-98BD-C4109BCD136A}" presName="Accent3" presStyleCnt="0"/>
      <dgm:spPr/>
    </dgm:pt>
    <dgm:pt modelId="{B5869F65-9503-41AE-A2BC-A88C4FEDAAF0}" type="pres">
      <dgm:prSet presAssocID="{E9F095B3-0B33-43AE-98BD-C4109BCD136A}" presName="Accent" presStyleLbl="node1" presStyleIdx="0" presStyleCnt="3" custLinFactNeighborX="42910" custLinFactNeighborY="-4010"/>
      <dgm:spPr/>
    </dgm:pt>
    <dgm:pt modelId="{ABEB25B5-B4A6-4D0A-8D7A-28B27EA8F07C}" type="pres">
      <dgm:prSet presAssocID="{E9F095B3-0B33-43AE-98BD-C4109BCD136A}" presName="ParentBackground3" presStyleCnt="0"/>
      <dgm:spPr/>
    </dgm:pt>
    <dgm:pt modelId="{C0A953CC-9F1C-425E-B994-256B317BE084}" type="pres">
      <dgm:prSet presAssocID="{E9F095B3-0B33-43AE-98BD-C4109BCD136A}" presName="ParentBackground" presStyleLbl="fgAcc1" presStyleIdx="0" presStyleCnt="3" custLinFactNeighborX="45965" custLinFactNeighborY="-4257"/>
      <dgm:spPr/>
      <dgm:t>
        <a:bodyPr/>
        <a:lstStyle/>
        <a:p>
          <a:endParaRPr lang="zh-CN" altLang="en-US"/>
        </a:p>
      </dgm:t>
    </dgm:pt>
    <dgm:pt modelId="{64298CFE-AB15-448E-9317-CD2FDB3BFCB0}" type="pres">
      <dgm:prSet presAssocID="{E9F095B3-0B33-43AE-98BD-C4109BCD136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4DF521-B5D3-4A04-93C5-BCDC9F76CE2E}" type="pres">
      <dgm:prSet presAssocID="{305FE7EE-E1DC-4FDA-8D83-3DBD0B8FA404}" presName="Accent2" presStyleCnt="0"/>
      <dgm:spPr/>
    </dgm:pt>
    <dgm:pt modelId="{DCC31822-51F8-4B67-B31D-5C8FA5FC6723}" type="pres">
      <dgm:prSet presAssocID="{305FE7EE-E1DC-4FDA-8D83-3DBD0B8FA404}" presName="Accent" presStyleLbl="node1" presStyleIdx="1" presStyleCnt="3" custScaleX="146943" custScaleY="106109" custLinFactNeighborX="-29748" custLinFactNeighborY="-2576"/>
      <dgm:spPr/>
    </dgm:pt>
    <dgm:pt modelId="{FEFC70C0-29FD-48E6-8879-ACACAF7410AC}" type="pres">
      <dgm:prSet presAssocID="{305FE7EE-E1DC-4FDA-8D83-3DBD0B8FA404}" presName="ParentBackground2" presStyleCnt="0"/>
      <dgm:spPr/>
    </dgm:pt>
    <dgm:pt modelId="{5A40A7FE-7512-4961-B914-1F797C20D62A}" type="pres">
      <dgm:prSet presAssocID="{305FE7EE-E1DC-4FDA-8D83-3DBD0B8FA404}" presName="ParentBackground" presStyleLbl="fgAcc1" presStyleIdx="1" presStyleCnt="3" custLinFactNeighborX="-45477" custLinFactNeighborY="-5195"/>
      <dgm:spPr/>
      <dgm:t>
        <a:bodyPr/>
        <a:lstStyle/>
        <a:p>
          <a:endParaRPr lang="zh-CN" altLang="en-US"/>
        </a:p>
      </dgm:t>
    </dgm:pt>
    <dgm:pt modelId="{FD3B6DC8-D897-4D47-95B2-65E7D72B6A6B}" type="pres">
      <dgm:prSet presAssocID="{305FE7EE-E1DC-4FDA-8D83-3DBD0B8FA40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621308-84F9-4A93-9053-9646C176E019}" type="pres">
      <dgm:prSet presAssocID="{4BDC58FE-77BD-42C1-AD79-A7281B2B9144}" presName="Accent1" presStyleCnt="0"/>
      <dgm:spPr/>
    </dgm:pt>
    <dgm:pt modelId="{97D972F1-71E4-490B-A444-D16527213DC8}" type="pres">
      <dgm:prSet presAssocID="{4BDC58FE-77BD-42C1-AD79-A7281B2B9144}" presName="Accent" presStyleLbl="node1" presStyleIdx="2" presStyleCnt="3" custScaleX="103010" custScaleY="124069" custLinFactX="-11976" custLinFactNeighborX="-100000" custLinFactNeighborY="-590"/>
      <dgm:spPr/>
      <dgm:t>
        <a:bodyPr/>
        <a:lstStyle/>
        <a:p>
          <a:endParaRPr lang="zh-CN" altLang="en-US"/>
        </a:p>
      </dgm:t>
    </dgm:pt>
    <dgm:pt modelId="{4A4C2AA7-EA2A-40BA-AE7F-9FD26A394F57}" type="pres">
      <dgm:prSet presAssocID="{4BDC58FE-77BD-42C1-AD79-A7281B2B9144}" presName="ParentBackground1" presStyleCnt="0"/>
      <dgm:spPr/>
    </dgm:pt>
    <dgm:pt modelId="{7568E053-7928-48DD-B608-EB969C1BF45F}" type="pres">
      <dgm:prSet presAssocID="{4BDC58FE-77BD-42C1-AD79-A7281B2B9144}" presName="ParentBackground" presStyleLbl="fgAcc1" presStyleIdx="2" presStyleCnt="3" custLinFactX="-68730" custLinFactNeighborX="-100000" custLinFactNeighborY="-1171"/>
      <dgm:spPr/>
      <dgm:t>
        <a:bodyPr/>
        <a:lstStyle/>
        <a:p>
          <a:endParaRPr lang="zh-CN" altLang="en-US"/>
        </a:p>
      </dgm:t>
    </dgm:pt>
    <dgm:pt modelId="{023821FB-C1C6-4D2F-83A8-0BD3417FA940}" type="pres">
      <dgm:prSet presAssocID="{4BDC58FE-77BD-42C1-AD79-A7281B2B914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6D73D62-AC0A-4D72-9047-8837FA0DD844}" type="presOf" srcId="{4BDC58FE-77BD-42C1-AD79-A7281B2B9144}" destId="{023821FB-C1C6-4D2F-83A8-0BD3417FA940}" srcOrd="1" destOrd="0" presId="urn:microsoft.com/office/officeart/2011/layout/CircleProcess"/>
    <dgm:cxn modelId="{77C0B4DB-DA7F-473D-8E0C-46D97E7C176E}" type="presOf" srcId="{E9F095B3-0B33-43AE-98BD-C4109BCD136A}" destId="{64298CFE-AB15-448E-9317-CD2FDB3BFCB0}" srcOrd="1" destOrd="0" presId="urn:microsoft.com/office/officeart/2011/layout/CircleProcess"/>
    <dgm:cxn modelId="{263E126F-A189-4B45-BA13-72BA6C2422ED}" type="presOf" srcId="{305FE7EE-E1DC-4FDA-8D83-3DBD0B8FA404}" destId="{5A40A7FE-7512-4961-B914-1F797C20D62A}" srcOrd="0" destOrd="0" presId="urn:microsoft.com/office/officeart/2011/layout/CircleProcess"/>
    <dgm:cxn modelId="{32680EA6-5200-437A-843E-8E745B27E3F3}" srcId="{4B4F8A23-4D7B-4BCE-BBC4-0862E66D4C5B}" destId="{4BDC58FE-77BD-42C1-AD79-A7281B2B9144}" srcOrd="0" destOrd="0" parTransId="{BB59BB43-C9B8-4D8A-B51F-BCFDAF4ED178}" sibTransId="{948BD34E-1A0B-49A7-AAD0-DFDC64D92DBB}"/>
    <dgm:cxn modelId="{C3F881FA-5C96-4CF6-A3DE-33A4EB668605}" type="presOf" srcId="{4BDC58FE-77BD-42C1-AD79-A7281B2B9144}" destId="{7568E053-7928-48DD-B608-EB969C1BF45F}" srcOrd="0" destOrd="0" presId="urn:microsoft.com/office/officeart/2011/layout/CircleProcess"/>
    <dgm:cxn modelId="{ADB6EC00-9097-429A-933F-6201FD857D45}" srcId="{4B4F8A23-4D7B-4BCE-BBC4-0862E66D4C5B}" destId="{E9F095B3-0B33-43AE-98BD-C4109BCD136A}" srcOrd="2" destOrd="0" parTransId="{103A6683-3A7D-4851-A477-5F6A84336012}" sibTransId="{3A9698AE-EA14-4BAE-8372-71DE6EF5F7EC}"/>
    <dgm:cxn modelId="{D4E20BCB-2C54-4D29-933A-AE6DD22DAD67}" type="presOf" srcId="{E9F095B3-0B33-43AE-98BD-C4109BCD136A}" destId="{C0A953CC-9F1C-425E-B994-256B317BE084}" srcOrd="0" destOrd="0" presId="urn:microsoft.com/office/officeart/2011/layout/CircleProcess"/>
    <dgm:cxn modelId="{96FDB8F7-4F57-4F05-B877-309BF7DCBA88}" type="presOf" srcId="{4B4F8A23-4D7B-4BCE-BBC4-0862E66D4C5B}" destId="{F12EB382-9E96-4010-9908-95505A6A228E}" srcOrd="0" destOrd="0" presId="urn:microsoft.com/office/officeart/2011/layout/CircleProcess"/>
    <dgm:cxn modelId="{EB35401E-5D85-413A-80F8-4E1ECD1C2CBB}" srcId="{4B4F8A23-4D7B-4BCE-BBC4-0862E66D4C5B}" destId="{305FE7EE-E1DC-4FDA-8D83-3DBD0B8FA404}" srcOrd="1" destOrd="0" parTransId="{9128341B-2BE0-4B9E-99F5-089EF9782612}" sibTransId="{83ADBC41-E2BD-4E89-9663-DE175F33F3C3}"/>
    <dgm:cxn modelId="{B2F83C78-8AC4-423B-84C8-E75F7E17C46B}" type="presOf" srcId="{305FE7EE-E1DC-4FDA-8D83-3DBD0B8FA404}" destId="{FD3B6DC8-D897-4D47-95B2-65E7D72B6A6B}" srcOrd="1" destOrd="0" presId="urn:microsoft.com/office/officeart/2011/layout/CircleProcess"/>
    <dgm:cxn modelId="{118CE274-B030-43EE-B334-E8762B9004BC}" type="presParOf" srcId="{F12EB382-9E96-4010-9908-95505A6A228E}" destId="{0B1A67C1-1B1A-4208-80BE-0E2E38E68888}" srcOrd="0" destOrd="0" presId="urn:microsoft.com/office/officeart/2011/layout/CircleProcess"/>
    <dgm:cxn modelId="{7E409197-8AAC-40B5-B2EF-156D54867667}" type="presParOf" srcId="{0B1A67C1-1B1A-4208-80BE-0E2E38E68888}" destId="{B5869F65-9503-41AE-A2BC-A88C4FEDAAF0}" srcOrd="0" destOrd="0" presId="urn:microsoft.com/office/officeart/2011/layout/CircleProcess"/>
    <dgm:cxn modelId="{66386026-5541-4BE4-91BD-807ECE6AFDC5}" type="presParOf" srcId="{F12EB382-9E96-4010-9908-95505A6A228E}" destId="{ABEB25B5-B4A6-4D0A-8D7A-28B27EA8F07C}" srcOrd="1" destOrd="0" presId="urn:microsoft.com/office/officeart/2011/layout/CircleProcess"/>
    <dgm:cxn modelId="{60754307-6B90-4005-B116-FDFC5C64973A}" type="presParOf" srcId="{ABEB25B5-B4A6-4D0A-8D7A-28B27EA8F07C}" destId="{C0A953CC-9F1C-425E-B994-256B317BE084}" srcOrd="0" destOrd="0" presId="urn:microsoft.com/office/officeart/2011/layout/CircleProcess"/>
    <dgm:cxn modelId="{FB9AD660-2D75-4C0F-BECB-BE41F20613B3}" type="presParOf" srcId="{F12EB382-9E96-4010-9908-95505A6A228E}" destId="{64298CFE-AB15-448E-9317-CD2FDB3BFCB0}" srcOrd="2" destOrd="0" presId="urn:microsoft.com/office/officeart/2011/layout/CircleProcess"/>
    <dgm:cxn modelId="{1C4ECB79-477A-4D8F-83EA-343D5669E21A}" type="presParOf" srcId="{F12EB382-9E96-4010-9908-95505A6A228E}" destId="{FF4DF521-B5D3-4A04-93C5-BCDC9F76CE2E}" srcOrd="3" destOrd="0" presId="urn:microsoft.com/office/officeart/2011/layout/CircleProcess"/>
    <dgm:cxn modelId="{BA6DD8B6-28F1-47FB-8BFA-3D88D79A823E}" type="presParOf" srcId="{FF4DF521-B5D3-4A04-93C5-BCDC9F76CE2E}" destId="{DCC31822-51F8-4B67-B31D-5C8FA5FC6723}" srcOrd="0" destOrd="0" presId="urn:microsoft.com/office/officeart/2011/layout/CircleProcess"/>
    <dgm:cxn modelId="{1157B2CF-8FA0-4E84-AE17-BDAA7A949F9E}" type="presParOf" srcId="{F12EB382-9E96-4010-9908-95505A6A228E}" destId="{FEFC70C0-29FD-48E6-8879-ACACAF7410AC}" srcOrd="4" destOrd="0" presId="urn:microsoft.com/office/officeart/2011/layout/CircleProcess"/>
    <dgm:cxn modelId="{D731A2DC-E171-4845-B698-BDCB0403F1B2}" type="presParOf" srcId="{FEFC70C0-29FD-48E6-8879-ACACAF7410AC}" destId="{5A40A7FE-7512-4961-B914-1F797C20D62A}" srcOrd="0" destOrd="0" presId="urn:microsoft.com/office/officeart/2011/layout/CircleProcess"/>
    <dgm:cxn modelId="{6CD4E041-3533-497E-BDD9-7596CA0AC6AA}" type="presParOf" srcId="{F12EB382-9E96-4010-9908-95505A6A228E}" destId="{FD3B6DC8-D897-4D47-95B2-65E7D72B6A6B}" srcOrd="5" destOrd="0" presId="urn:microsoft.com/office/officeart/2011/layout/CircleProcess"/>
    <dgm:cxn modelId="{220610E2-6035-49C3-9271-4FDABBB720F4}" type="presParOf" srcId="{F12EB382-9E96-4010-9908-95505A6A228E}" destId="{C8621308-84F9-4A93-9053-9646C176E019}" srcOrd="6" destOrd="0" presId="urn:microsoft.com/office/officeart/2011/layout/CircleProcess"/>
    <dgm:cxn modelId="{C67AA900-77B9-44B5-A310-68AF4D4BC797}" type="presParOf" srcId="{C8621308-84F9-4A93-9053-9646C176E019}" destId="{97D972F1-71E4-490B-A444-D16527213DC8}" srcOrd="0" destOrd="0" presId="urn:microsoft.com/office/officeart/2011/layout/CircleProcess"/>
    <dgm:cxn modelId="{0D79E82B-A121-4B6E-9FDB-499FA7EFA1B2}" type="presParOf" srcId="{F12EB382-9E96-4010-9908-95505A6A228E}" destId="{4A4C2AA7-EA2A-40BA-AE7F-9FD26A394F57}" srcOrd="7" destOrd="0" presId="urn:microsoft.com/office/officeart/2011/layout/CircleProcess"/>
    <dgm:cxn modelId="{AD5E19D5-F362-41C5-BF73-6EE7EDEAE13F}" type="presParOf" srcId="{4A4C2AA7-EA2A-40BA-AE7F-9FD26A394F57}" destId="{7568E053-7928-48DD-B608-EB969C1BF45F}" srcOrd="0" destOrd="0" presId="urn:microsoft.com/office/officeart/2011/layout/CircleProcess"/>
    <dgm:cxn modelId="{E8C360D0-EFBD-4E8F-803C-24AF9C62463F}" type="presParOf" srcId="{F12EB382-9E96-4010-9908-95505A6A228E}" destId="{023821FB-C1C6-4D2F-83A8-0BD3417FA94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循环流程"/>
  <dgm:desc val="用于显示流程中的顺序步骤。限制为 11 个级别 1 形状，级别 2 形状数目不受限制。非常适合于少量文本。不使用的文本不出现，但是在切换版式后仍然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CB6D7-54FD-4B7A-AA97-6B9A7D043335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3306-8FE7-4B39-A127-35CA20B8B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3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低能限制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外推高能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直接测量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你这个题目，主要还是研究宇宙线的起源和传播。 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研究起源的办法， 就是源不同区域的能谱不同 （像银心的工作）， </a:t>
            </a:r>
          </a:p>
          <a:p>
            <a:r>
              <a:rPr lang="zh-CN" altLang="en-US" dirty="0"/>
              <a:t>多信使分析其形态。</a:t>
            </a:r>
          </a:p>
          <a:p>
            <a:endParaRPr lang="zh-CN" altLang="en-US" dirty="0"/>
          </a:p>
          <a:p>
            <a:r>
              <a:rPr lang="en-US" altLang="zh-CN" dirty="0"/>
              <a:t>b.</a:t>
            </a:r>
            <a:r>
              <a:rPr lang="zh-CN" altLang="en-US" dirty="0"/>
              <a:t>传播，就是研究扩撒系数。</a:t>
            </a:r>
          </a:p>
          <a:p>
            <a:r>
              <a:rPr lang="zh-CN" altLang="en-US" dirty="0"/>
              <a:t>所以你的研究背景和意义可以稍微再整理一下。</a:t>
            </a:r>
          </a:p>
          <a:p>
            <a:endParaRPr lang="en-US" altLang="zh-CN" dirty="0"/>
          </a:p>
          <a:p>
            <a:r>
              <a:rPr lang="zh-CN" altLang="en-US" dirty="0"/>
              <a:t>胡：左图的扩散系数是根据</a:t>
            </a:r>
            <a:r>
              <a:rPr lang="en-US" altLang="zh-CN" dirty="0"/>
              <a:t>GeV-</a:t>
            </a:r>
            <a:r>
              <a:rPr lang="en-US" altLang="zh-CN" dirty="0" err="1"/>
              <a:t>TeV</a:t>
            </a:r>
            <a:r>
              <a:rPr lang="zh-CN" altLang="en-US" dirty="0"/>
              <a:t>的</a:t>
            </a:r>
            <a:r>
              <a:rPr lang="en-US" altLang="zh-CN" dirty="0"/>
              <a:t>B/C</a:t>
            </a:r>
            <a:r>
              <a:rPr lang="zh-CN" altLang="en-US" dirty="0"/>
              <a:t>比外推到</a:t>
            </a:r>
            <a:r>
              <a:rPr lang="en-US" altLang="zh-CN" dirty="0"/>
              <a:t>100TeV</a:t>
            </a:r>
            <a:r>
              <a:rPr lang="zh-CN" altLang="en-US" dirty="0"/>
              <a:t>的吗？这两个能标以及外推（间接）应该明确指出来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66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180 350 320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2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71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26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（根据模拟数据，位置和能谱都考虑了）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95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61"/>
            <a:ext cx="9252521" cy="69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15461"/>
            <a:ext cx="9252521" cy="69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6.png"/><Relationship Id="rId7" Type="http://schemas.openxmlformats.org/officeDocument/2006/relationships/diagramData" Target="../diagrams/data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microsoft.com/office/2007/relationships/diagramDrawing" Target="../diagrams/drawing1.xml"/><Relationship Id="rId5" Type="http://schemas.openxmlformats.org/officeDocument/2006/relationships/image" Target="../media/image3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7.png"/><Relationship Id="rId9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49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On the energy-dependent diffusion coefficient around </a:t>
            </a:r>
            <a:r>
              <a:rPr lang="en-US" altLang="zh-CN" dirty="0" err="1" smtClean="0"/>
              <a:t>Geminga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9600" dirty="0" smtClean="0"/>
              <a:t>Reporter</a:t>
            </a:r>
            <a:r>
              <a:rPr lang="zh-CN" altLang="en-US" sz="9600" dirty="0" smtClean="0"/>
              <a:t>：</a:t>
            </a:r>
            <a:r>
              <a:rPr lang="en-US" altLang="zh-CN" sz="9600" dirty="0" err="1" smtClean="0"/>
              <a:t>Yingying</a:t>
            </a:r>
            <a:r>
              <a:rPr lang="en-US" altLang="zh-CN" sz="9600" dirty="0" smtClean="0"/>
              <a:t>  Guo</a:t>
            </a:r>
            <a:r>
              <a:rPr lang="en-US" altLang="zh-CN" sz="9600" baseline="30000" dirty="0" smtClean="0"/>
              <a:t>1</a:t>
            </a:r>
            <a:r>
              <a:rPr lang="zh-CN" altLang="en-US" sz="9600" baseline="30000" dirty="0"/>
              <a:t>，</a:t>
            </a:r>
            <a:r>
              <a:rPr lang="en-US" altLang="zh-CN" sz="9600" baseline="30000" dirty="0"/>
              <a:t>2</a:t>
            </a:r>
          </a:p>
          <a:p>
            <a:endParaRPr lang="en-US" altLang="zh-CN" sz="8000" baseline="30000" dirty="0"/>
          </a:p>
          <a:p>
            <a:pPr algn="l"/>
            <a:r>
              <a:rPr lang="en-US" altLang="zh-CN" sz="8000" dirty="0" smtClean="0"/>
              <a:t>Collaborators</a:t>
            </a:r>
            <a:r>
              <a:rPr lang="zh-CN" altLang="en-US" sz="8000" dirty="0" smtClean="0"/>
              <a:t>：</a:t>
            </a:r>
            <a:r>
              <a:rPr lang="en-US" altLang="zh-CN" sz="8000" dirty="0" smtClean="0"/>
              <a:t>Y. Zhang</a:t>
            </a:r>
            <a:r>
              <a:rPr lang="en-US" altLang="zh-CN" sz="8000" baseline="30000" dirty="0" smtClean="0"/>
              <a:t>2</a:t>
            </a:r>
            <a:r>
              <a:rPr lang="zh-CN" altLang="en-US" sz="8000" baseline="30000" dirty="0"/>
              <a:t>，</a:t>
            </a:r>
            <a:r>
              <a:rPr lang="en-US" altLang="zh-CN" sz="8000" baseline="30000" dirty="0"/>
              <a:t>1</a:t>
            </a:r>
            <a:r>
              <a:rPr lang="zh-CN" altLang="en-US" sz="8000" dirty="0"/>
              <a:t> </a:t>
            </a:r>
            <a:r>
              <a:rPr lang="en-US" altLang="zh-CN" sz="8000" dirty="0" smtClean="0"/>
              <a:t>Q.Yuan</a:t>
            </a:r>
            <a:r>
              <a:rPr lang="en-US" altLang="zh-CN" sz="8000" baseline="30000" dirty="0" smtClean="0"/>
              <a:t>2</a:t>
            </a:r>
            <a:r>
              <a:rPr lang="en-US" altLang="zh-CN" sz="8000" dirty="0" smtClean="0"/>
              <a:t> 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, Y.L. Feng</a:t>
            </a:r>
            <a:r>
              <a:rPr lang="en-US" altLang="zh-CN" sz="8000" baseline="30000" dirty="0" smtClean="0"/>
              <a:t>2</a:t>
            </a:r>
            <a:r>
              <a:rPr lang="en-US" altLang="zh-CN" sz="8000" dirty="0" smtClean="0"/>
              <a:t>, S.P. Zhao</a:t>
            </a:r>
            <a:r>
              <a:rPr lang="en-US" altLang="zh-CN" sz="8000" baseline="30000" dirty="0" smtClean="0"/>
              <a:t>3</a:t>
            </a:r>
            <a:r>
              <a:rPr lang="en-US" altLang="zh-CN" sz="8000" dirty="0" smtClean="0"/>
              <a:t>  R.Zhang</a:t>
            </a:r>
            <a:r>
              <a:rPr lang="en-US" altLang="zh-CN" sz="8000" baseline="30000" dirty="0" smtClean="0"/>
              <a:t>2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,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X.Y. Huang</a:t>
            </a:r>
            <a:r>
              <a:rPr lang="en-US" altLang="zh-CN" sz="8000" baseline="30000" dirty="0"/>
              <a:t>2</a:t>
            </a:r>
            <a:r>
              <a:rPr lang="en-US" altLang="zh-CN" sz="8000" dirty="0" smtClean="0"/>
              <a:t>, K.K. Duan</a:t>
            </a:r>
            <a:r>
              <a:rPr lang="en-US" altLang="zh-CN" sz="8000" baseline="30000" dirty="0"/>
              <a:t>2</a:t>
            </a:r>
            <a:r>
              <a:rPr lang="en-US" altLang="zh-CN" sz="8000" dirty="0" smtClean="0"/>
              <a:t>, R.Y. Liu</a:t>
            </a:r>
            <a:r>
              <a:rPr lang="en-US" altLang="zh-CN" sz="8000" baseline="30000" dirty="0" smtClean="0"/>
              <a:t>4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, E.S Chen</a:t>
            </a:r>
            <a:r>
              <a:rPr lang="en-US" altLang="zh-CN" sz="8000" baseline="30000" dirty="0" smtClean="0"/>
              <a:t>1</a:t>
            </a:r>
            <a:r>
              <a:rPr lang="zh-CN" altLang="en-US" sz="8000" dirty="0" smtClean="0"/>
              <a:t> </a:t>
            </a:r>
            <a:r>
              <a:rPr lang="en-US" altLang="zh-CN" sz="8000" baseline="30000" dirty="0" smtClean="0"/>
              <a:t> </a:t>
            </a:r>
            <a:r>
              <a:rPr lang="en-US" altLang="zh-CN" sz="8000" dirty="0" smtClean="0"/>
              <a:t>H.B. Hong</a:t>
            </a:r>
            <a:r>
              <a:rPr lang="en-US" altLang="zh-CN" sz="8000" baseline="30000" dirty="0" smtClean="0"/>
              <a:t>1</a:t>
            </a:r>
            <a:r>
              <a:rPr lang="zh-CN" altLang="en-US" sz="8000" dirty="0" smtClean="0"/>
              <a:t> </a:t>
            </a:r>
            <a:r>
              <a:rPr lang="en-US" altLang="zh-CN" sz="8000" dirty="0" smtClean="0"/>
              <a:t>X.J.Bi</a:t>
            </a:r>
            <a:r>
              <a:rPr lang="en-US" altLang="zh-CN" sz="8000" baseline="30000" dirty="0" smtClean="0"/>
              <a:t>1 </a:t>
            </a:r>
            <a:r>
              <a:rPr lang="en-US" altLang="zh-CN" sz="8000" baseline="30000" dirty="0"/>
              <a:t>	</a:t>
            </a:r>
          </a:p>
          <a:p>
            <a:pPr algn="l"/>
            <a:r>
              <a:rPr lang="en-US" altLang="zh-CN" sz="8000" dirty="0" smtClean="0"/>
              <a:t>Institution</a:t>
            </a:r>
            <a:r>
              <a:rPr lang="zh-CN" altLang="en-US" sz="8000" dirty="0" smtClean="0"/>
              <a:t>：</a:t>
            </a:r>
            <a:r>
              <a:rPr lang="en-US" altLang="zh-CN" sz="8000" dirty="0"/>
              <a:t>1. Institute of High Energy Physics, </a:t>
            </a:r>
            <a:r>
              <a:rPr lang="en-US" altLang="zh-CN" sz="8000" dirty="0" smtClean="0"/>
              <a:t>CAS 2.</a:t>
            </a:r>
            <a:r>
              <a:rPr lang="en-US" altLang="zh-CN" sz="8000" dirty="0"/>
              <a:t> Purple Mountain Observatory, CAS </a:t>
            </a:r>
            <a:r>
              <a:rPr lang="en-US" altLang="zh-CN" sz="8000" dirty="0" smtClean="0"/>
              <a:t>3. Shandong </a:t>
            </a:r>
            <a:r>
              <a:rPr lang="en-US" altLang="zh-CN" sz="8000" dirty="0"/>
              <a:t>University  4 </a:t>
            </a:r>
            <a:r>
              <a:rPr lang="en-US" altLang="zh-CN" sz="8000" dirty="0" smtClean="0"/>
              <a:t>Nanjing  </a:t>
            </a:r>
            <a:r>
              <a:rPr lang="en-US" altLang="zh-CN" sz="8000" dirty="0"/>
              <a:t>Dong University.  </a:t>
            </a:r>
            <a:r>
              <a:rPr lang="zh-CN" altLang="en-US" sz="8000" baseline="30000" dirty="0" smtClean="0"/>
              <a:t>    </a:t>
            </a:r>
            <a:endParaRPr lang="en-US" altLang="zh-CN" sz="8000" baseline="30000" dirty="0" smtClean="0"/>
          </a:p>
          <a:p>
            <a:pPr algn="l"/>
            <a:endParaRPr lang="en-US" altLang="zh-CN" sz="8000" baseline="30000" dirty="0"/>
          </a:p>
          <a:p>
            <a:pPr algn="l"/>
            <a:endParaRPr lang="en-US" altLang="zh-CN" baseline="30000" dirty="0" smtClean="0"/>
          </a:p>
          <a:p>
            <a:pPr algn="l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83248"/>
            <a:ext cx="499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2021 </a:t>
            </a:r>
            <a:r>
              <a:rPr lang="en-US" altLang="zh-CN" sz="2000" dirty="0" smtClean="0"/>
              <a:t> LHAASO 1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collaboration </a:t>
            </a:r>
            <a:r>
              <a:rPr lang="en-US" altLang="zh-CN" sz="2000" dirty="0" smtClean="0"/>
              <a:t>meeting</a:t>
            </a:r>
            <a:endParaRPr lang="zh-CN" alt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773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Detection efficiency along declination</a:t>
            </a:r>
            <a:endParaRPr lang="zh-CN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" y="1916832"/>
            <a:ext cx="5795754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2507704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</a:t>
            </a:r>
            <a:r>
              <a:rPr lang="en-US" altLang="zh-CN" dirty="0"/>
              <a:t> Detection efficiency </a:t>
            </a:r>
            <a:r>
              <a:rPr lang="en-US" altLang="zh-CN" dirty="0" smtClean="0"/>
              <a:t>along </a:t>
            </a:r>
            <a:r>
              <a:rPr lang="en-US" altLang="zh-CN" dirty="0"/>
              <a:t>declination</a:t>
            </a:r>
            <a:endParaRPr lang="en-US" altLang="zh-CN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Two sets of simulated </a:t>
            </a:r>
            <a:r>
              <a:rPr lang="en-US" altLang="zh-CN" dirty="0" smtClean="0">
                <a:solidFill>
                  <a:srgbClr val="C00000"/>
                </a:solidFill>
              </a:rPr>
              <a:t>samples are used to verify that the influence of the detector efficiency change on the </a:t>
            </a:r>
            <a:r>
              <a:rPr lang="el-GR" altLang="zh-CN" dirty="0" smtClean="0">
                <a:solidFill>
                  <a:srgbClr val="C00000"/>
                </a:solidFill>
              </a:rPr>
              <a:t>δ</a:t>
            </a:r>
            <a:r>
              <a:rPr lang="en-US" altLang="zh-CN" dirty="0" smtClean="0">
                <a:solidFill>
                  <a:srgbClr val="C00000"/>
                </a:solidFill>
              </a:rPr>
              <a:t> measurement is 0.05.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17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Diffusion γ ray influence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1994"/>
            <a:ext cx="5385226" cy="41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6746" y="2492896"/>
            <a:ext cx="3000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ym typeface="Wingdings" panose="05000000000000000000" pitchFamily="2" charset="2"/>
              </a:rPr>
              <a:t>The number of signals from theoretical expectation </a:t>
            </a:r>
          </a:p>
          <a:p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 </a:t>
            </a:r>
            <a:r>
              <a:rPr lang="en-US" altLang="zh-CN" sz="2000" dirty="0">
                <a:solidFill>
                  <a:srgbClr val="C00000"/>
                </a:solidFill>
                <a:sym typeface="Wingdings" panose="05000000000000000000" pitchFamily="2" charset="2"/>
              </a:rPr>
              <a:t>influence on the </a:t>
            </a:r>
            <a:r>
              <a:rPr lang="el-GR" altLang="zh-CN" sz="2000" dirty="0">
                <a:solidFill>
                  <a:srgbClr val="C00000"/>
                </a:solidFill>
              </a:rPr>
              <a:t>δ </a:t>
            </a:r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is </a:t>
            </a:r>
            <a:r>
              <a:rPr lang="en-US" altLang="zh-CN" sz="2000" dirty="0">
                <a:solidFill>
                  <a:srgbClr val="C00000"/>
                </a:solidFill>
                <a:sym typeface="Wingdings" panose="05000000000000000000" pitchFamily="2" charset="2"/>
              </a:rPr>
              <a:t>0.1 w</a:t>
            </a:r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hen the diffuse emission is </a:t>
            </a:r>
            <a:r>
              <a:rPr lang="en-US" altLang="zh-CN" sz="2000" dirty="0">
                <a:solidFill>
                  <a:srgbClr val="C00000"/>
                </a:solidFill>
                <a:sym typeface="Wingdings" panose="05000000000000000000" pitchFamily="2" charset="2"/>
              </a:rPr>
              <a:t>less than ten times the theoretical </a:t>
            </a:r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expectation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94628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46TeV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656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gas distribution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3257"/>
            <a:ext cx="4348595" cy="38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1" y="1824484"/>
            <a:ext cx="4463305" cy="39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772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distribution of H</a:t>
            </a:r>
            <a:r>
              <a:rPr lang="en-US" altLang="zh-CN" sz="2400" baseline="-25000" dirty="0" smtClean="0"/>
              <a:t>2</a:t>
            </a:r>
            <a:endParaRPr lang="zh-CN" alt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184663" y="58772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distribution </a:t>
            </a:r>
            <a:r>
              <a:rPr lang="en-US" altLang="zh-CN" sz="2400" dirty="0" smtClean="0"/>
              <a:t>of 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61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The first detection of energy-dependent diffusion coefficient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The spectra of </a:t>
            </a:r>
            <a:r>
              <a:rPr lang="en-US" altLang="zh-CN" sz="2400" dirty="0" err="1" smtClean="0"/>
              <a:t>Geminga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Monogem</a:t>
            </a:r>
            <a:endParaRPr lang="en-US" altLang="zh-CN" sz="24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418652" cy="7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49" y="3645024"/>
            <a:ext cx="5616624" cy="226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 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4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HWAC profile </a:t>
            </a:r>
            <a:r>
              <a:rPr lang="zh-CN" altLang="en-US" dirty="0" smtClean="0"/>
              <a:t>的对比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210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4499992" y="3573016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6096" y="2603520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</a:rPr>
              <a:t>我们扩散系数高的原因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C00000"/>
                </a:solidFill>
              </a:rPr>
              <a:t>扩展角度在我们的模型下会大</a:t>
            </a:r>
            <a:r>
              <a:rPr lang="en-US" altLang="zh-CN" sz="2400" dirty="0" smtClean="0">
                <a:solidFill>
                  <a:srgbClr val="C00000"/>
                </a:solidFill>
              </a:rPr>
              <a:t>~10%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</a:rPr>
              <a:t>100TeV</a:t>
            </a:r>
            <a:r>
              <a:rPr lang="zh-CN" altLang="en-US" sz="2400" dirty="0" smtClean="0">
                <a:solidFill>
                  <a:srgbClr val="C00000"/>
                </a:solidFill>
              </a:rPr>
              <a:t>的冷却时间</a:t>
            </a:r>
            <a:r>
              <a:rPr lang="en-US" altLang="zh-CN" sz="2400" dirty="0" smtClean="0">
                <a:solidFill>
                  <a:srgbClr val="C00000"/>
                </a:solidFill>
              </a:rPr>
              <a:t>~8kyear/10kyear(HAWC)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0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1672"/>
            <a:ext cx="8291513" cy="39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" y="1988840"/>
            <a:ext cx="6172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7940" y="386104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红色是弥散辐射区域的超出（</a:t>
            </a:r>
            <a:r>
              <a:rPr lang="en-US" altLang="zh-CN" dirty="0" smtClean="0"/>
              <a:t>on-off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蓝色是</a:t>
            </a:r>
            <a:r>
              <a:rPr lang="en-US" altLang="zh-CN" dirty="0" err="1" smtClean="0"/>
              <a:t>Gemigna</a:t>
            </a:r>
            <a:r>
              <a:rPr lang="zh-CN" altLang="en-US" dirty="0" smtClean="0"/>
              <a:t>拟合区域的</a:t>
            </a:r>
            <a:r>
              <a:rPr lang="zh-CN" altLang="en-US" dirty="0"/>
              <a:t>超出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006874" y="2204864"/>
            <a:ext cx="0" cy="3564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1840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98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028384" cy="52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3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8C917D-6AFC-4FE8-838C-7EE0924A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Geminga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PSF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0B385C0-7101-4393-9236-930CB493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"/>
          <a:stretch/>
        </p:blipFill>
        <p:spPr>
          <a:xfrm>
            <a:off x="3780255" y="4250290"/>
            <a:ext cx="3888432" cy="2406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076146" cy="24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PSF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259632" y="4250290"/>
            <a:ext cx="0" cy="690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648" y="441106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用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zh-CN" altLang="en-US" b="1" dirty="0">
                <a:solidFill>
                  <a:srgbClr val="C00000"/>
                </a:solidFill>
              </a:rPr>
              <a:t>个高斯描述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259632" y="5452598"/>
            <a:ext cx="0" cy="5114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259632" y="5964063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924187" y="5158966"/>
            <a:ext cx="4219813" cy="560948"/>
            <a:chOff x="645716" y="5253500"/>
            <a:chExt cx="3888432" cy="704819"/>
          </a:xfrm>
        </p:grpSpPr>
        <p:sp>
          <p:nvSpPr>
            <p:cNvPr id="19" name="文本框 3">
              <a:extLst>
                <a:ext uri="{FF2B5EF4-FFF2-40B4-BE49-F238E27FC236}">
                  <a16:creationId xmlns="" xmlns:a16="http://schemas.microsoft.com/office/drawing/2014/main" id="{D84F6EE0-2BCD-4E29-82DB-3D1C2EAD6F6F}"/>
                </a:ext>
              </a:extLst>
            </p:cNvPr>
            <p:cNvSpPr txBox="1"/>
            <p:nvPr/>
          </p:nvSpPr>
          <p:spPr>
            <a:xfrm>
              <a:off x="645716" y="5532933"/>
              <a:ext cx="3888432" cy="42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28FCFC"/>
                  </a:solidFill>
                </a:rPr>
                <a:t>模型（蓝）</a:t>
              </a:r>
              <a:r>
                <a:rPr lang="en-US" altLang="zh-CN" sz="16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-------</a:t>
              </a:r>
              <a:r>
                <a:rPr lang="zh-CN" altLang="en-US" sz="1600" b="1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探测结果（红）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38334" y="52535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PSF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3923764"/>
                <a:ext cx="4003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𝜌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CN" alt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1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2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3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23764"/>
                <a:ext cx="400378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562809" y="54534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影响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3000" y="1904628"/>
            <a:ext cx="7133456" cy="3900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Background</a:t>
            </a:r>
            <a:endParaRPr lang="en-US" altLang="zh-CN" sz="2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Data selection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significance map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energy-dependent diffusion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spectra of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Monogem</a:t>
            </a:r>
            <a:endParaRPr lang="en-US" altLang="zh-CN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zh-CN" dirty="0" smtClean="0"/>
              <a:t>Systematic analysis</a:t>
            </a:r>
          </a:p>
          <a:p>
            <a:pPr marL="857250" lvl="3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3724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5549"/>
            <a:ext cx="4114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5074"/>
            <a:ext cx="41243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2489"/>
            <a:ext cx="4143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卷积的检查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8099" y="3042044"/>
            <a:ext cx="224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PSF: </a:t>
            </a:r>
            <a:r>
              <a:rPr lang="en-US" altLang="zh-CN" dirty="0" err="1"/>
              <a:t>Gaus</a:t>
            </a:r>
            <a:r>
              <a:rPr lang="en-US" altLang="zh-CN" dirty="0"/>
              <a:t>(0,0.3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71800" y="2348880"/>
            <a:ext cx="1584176" cy="18002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652120" y="278132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放进去的模型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5.5</a:t>
            </a:r>
            <a:endParaRPr lang="en-US" altLang="zh-CN" dirty="0"/>
          </a:p>
          <a:p>
            <a:r>
              <a:rPr lang="zh-CN" altLang="en-US" dirty="0"/>
              <a:t>拟合结果在红框：</a:t>
            </a:r>
            <a:r>
              <a:rPr lang="en-US" altLang="zh-CN" dirty="0" smtClean="0"/>
              <a:t>5.53+-0..01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298363" y="2406558"/>
            <a:ext cx="1584176" cy="18002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69623" y="5013176"/>
            <a:ext cx="272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卷积后的拟合结果：</a:t>
            </a:r>
            <a:r>
              <a:rPr lang="en-US" altLang="zh-CN" dirty="0" smtClean="0"/>
              <a:t>5.52+-0.01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699792" y="4733327"/>
            <a:ext cx="1584176" cy="16365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87701"/>
              </p:ext>
            </p:extLst>
          </p:nvPr>
        </p:nvGraphicFramePr>
        <p:xfrm>
          <a:off x="4860032" y="4236508"/>
          <a:ext cx="2845560" cy="221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916">
                <a:tc>
                  <a:txBody>
                    <a:bodyPr/>
                    <a:lstStyle/>
                    <a:p>
                      <a:r>
                        <a:rPr lang="zh-CN" altLang="en-US" dirty="0"/>
                        <a:t>模型放入值：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PSF</a:t>
                      </a:r>
                      <a:r>
                        <a:rPr lang="en-US" altLang="zh-CN" baseline="0" dirty="0"/>
                        <a:t> =0.3 theta=5.5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844">
                <a:tc>
                  <a:txBody>
                    <a:bodyPr/>
                    <a:lstStyle/>
                    <a:p>
                      <a:r>
                        <a:rPr lang="zh-CN" altLang="en-US" dirty="0"/>
                        <a:t>模型的撒点</a:t>
                      </a:r>
                      <a:r>
                        <a:rPr lang="zh-CN" altLang="en-US" dirty="0" smtClean="0"/>
                        <a:t>拟合：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0.03+-0.01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128">
                <a:tc>
                  <a:txBody>
                    <a:bodyPr/>
                    <a:lstStyle/>
                    <a:p>
                      <a:r>
                        <a:rPr lang="zh-CN" altLang="en-US" dirty="0"/>
                        <a:t>模型卷积</a:t>
                      </a:r>
                      <a:r>
                        <a:rPr lang="en-US" altLang="zh-CN" dirty="0" smtClean="0"/>
                        <a:t>PSF</a:t>
                      </a:r>
                      <a:r>
                        <a:rPr lang="zh-CN" altLang="en-US" dirty="0" smtClean="0"/>
                        <a:t>后的</a:t>
                      </a:r>
                      <a:r>
                        <a:rPr lang="zh-CN" altLang="en-US" dirty="0"/>
                        <a:t>拟合：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0.02+-0.01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6453336"/>
            <a:ext cx="249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Binw</a:t>
            </a:r>
            <a:r>
              <a:rPr lang="en-US" altLang="zh-CN" dirty="0"/>
              <a:t>=0.3</a:t>
            </a:r>
            <a:r>
              <a:rPr lang="zh-CN" altLang="en-US" dirty="0"/>
              <a:t>度</a:t>
            </a:r>
          </a:p>
        </p:txBody>
      </p:sp>
    </p:spTree>
    <p:extLst>
      <p:ext uri="{BB962C8B-B14F-4D97-AF65-F5344CB8AC3E}">
        <p14:creationId xmlns:p14="http://schemas.microsoft.com/office/powerpoint/2010/main" val="37647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44" y="2564904"/>
            <a:ext cx="2322593" cy="123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能量分辨的影响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73" y="4058592"/>
            <a:ext cx="6170073" cy="26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49" y="2507932"/>
            <a:ext cx="2232248" cy="12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557713"/>
            <a:ext cx="2160240" cy="120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33838" y="5733256"/>
                <a:ext cx="453650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放入</m:t>
                      </m:r>
                      <m:r>
                        <a:rPr lang="zh-CN" alt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值：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altLang="zh-CN" i="1">
                          <a:solidFill>
                            <a:srgbClr val="C00000"/>
                          </a:solidFill>
                          <a:latin typeface="Cambria Math"/>
                        </a:rPr>
                        <m:t>=(8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27)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130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𝑇𝑒𝑉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38" y="5733256"/>
                <a:ext cx="453650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/>
          <p:cNvCxnSpPr/>
          <p:nvPr/>
        </p:nvCxnSpPr>
        <p:spPr>
          <a:xfrm>
            <a:off x="0" y="3887217"/>
            <a:ext cx="906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图示 23"/>
          <p:cNvGraphicFramePr/>
          <p:nvPr>
            <p:extLst>
              <p:ext uri="{D42A27DB-BD31-4B8C-83A1-F6EECF244321}">
                <p14:modId xmlns:p14="http://schemas.microsoft.com/office/powerpoint/2010/main" val="1576416958"/>
              </p:ext>
            </p:extLst>
          </p:nvPr>
        </p:nvGraphicFramePr>
        <p:xfrm>
          <a:off x="637764" y="1230014"/>
          <a:ext cx="9358283" cy="160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9551" y="1641574"/>
            <a:ext cx="244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单个粒子的</a:t>
            </a:r>
            <a:r>
              <a:rPr lang="zh-CN" altLang="en-US" dirty="0" smtClean="0">
                <a:solidFill>
                  <a:srgbClr val="C00000"/>
                </a:solidFill>
              </a:rPr>
              <a:t>模拟：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5" y="4964975"/>
            <a:ext cx="144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随能量变化的</a:t>
            </a:r>
            <a:r>
              <a:rPr lang="zh-CN" altLang="en-US" dirty="0" smtClean="0">
                <a:solidFill>
                  <a:srgbClr val="C00000"/>
                </a:solidFill>
              </a:rPr>
              <a:t>结果：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7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FB07A0-38FA-4F0F-90B3-455425FF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HAWC </a:t>
            </a:r>
            <a:r>
              <a:rPr lang="zh-CN" altLang="en-US" dirty="0"/>
              <a:t>误差</a:t>
            </a:r>
            <a:r>
              <a:rPr lang="en-US" altLang="zh-CN" dirty="0" err="1"/>
              <a:t>theta_d</a:t>
            </a:r>
            <a:r>
              <a:rPr lang="en-US" altLang="zh-CN" dirty="0"/>
              <a:t>-&gt;D</a:t>
            </a:r>
            <a:r>
              <a:rPr lang="zh-CN" altLang="en-US" dirty="0"/>
              <a:t>误差传递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3F5B1E4-6867-43B9-A6BE-EA0A4321C0A6}"/>
              </a:ext>
            </a:extLst>
          </p:cNvPr>
          <p:cNvSpPr txBox="1"/>
          <p:nvPr/>
        </p:nvSpPr>
        <p:spPr>
          <a:xfrm>
            <a:off x="1115616" y="1628800"/>
            <a:ext cx="7200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联合测量：</a:t>
            </a:r>
            <a:endParaRPr lang="en-US" altLang="zh-CN" dirty="0"/>
          </a:p>
          <a:p>
            <a:r>
              <a:rPr lang="en-US" altLang="zh-CN" dirty="0"/>
              <a:t>20 5.50 +- 0.70  --&gt; 103 4.45e+27 +- 1.13e+27  cooling: 10kyear</a:t>
            </a:r>
          </a:p>
          <a:p>
            <a:r>
              <a:rPr lang="en-US" altLang="zh-CN" dirty="0"/>
              <a:t>20 5.50 +- 0.70  --&gt; 103 5.48e+27 +- 1.40e+27  cooling:7.925kyear</a:t>
            </a:r>
          </a:p>
          <a:p>
            <a:r>
              <a:rPr lang="zh-CN" altLang="en-US" dirty="0"/>
              <a:t>扩展：</a:t>
            </a:r>
            <a:r>
              <a:rPr lang="en-US" altLang="zh-CN" dirty="0"/>
              <a:t>8</a:t>
            </a:r>
            <a:r>
              <a:rPr lang="zh-CN" altLang="en-US" dirty="0"/>
              <a:t>倍</a:t>
            </a:r>
            <a:endParaRPr lang="en-US" altLang="zh-CN" dirty="0"/>
          </a:p>
          <a:p>
            <a:r>
              <a:rPr lang="zh-CN" altLang="en-US" dirty="0"/>
              <a:t>扩散系数： </a:t>
            </a:r>
            <a:r>
              <a:rPr lang="en-US" altLang="zh-CN" dirty="0"/>
              <a:t>4</a:t>
            </a:r>
            <a:r>
              <a:rPr lang="zh-CN" altLang="en-US" dirty="0"/>
              <a:t>倍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3BFC504-49D5-4211-B2A2-1C733214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9144000" cy="13414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FC82FDD-3C6D-48FC-B836-3FCBB7B37925}"/>
              </a:ext>
            </a:extLst>
          </p:cNvPr>
          <p:cNvSpPr txBox="1"/>
          <p:nvPr/>
        </p:nvSpPr>
        <p:spPr>
          <a:xfrm>
            <a:off x="251520" y="4554768"/>
            <a:ext cx="7200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1015 </a:t>
            </a:r>
            <a:r>
              <a:rPr lang="zh-CN" altLang="en-US" dirty="0"/>
              <a:t>的数据： </a:t>
            </a:r>
            <a:endParaRPr lang="en-US" altLang="zh-CN" dirty="0"/>
          </a:p>
          <a:p>
            <a:r>
              <a:rPr lang="en-US" altLang="zh-CN" dirty="0" err="1"/>
              <a:t>Geminga</a:t>
            </a:r>
            <a:r>
              <a:rPr lang="zh-CN" altLang="en-US" dirty="0"/>
              <a:t>单独测量：</a:t>
            </a:r>
            <a:r>
              <a:rPr lang="en-US" altLang="zh-CN" dirty="0"/>
              <a:t>D: 2</a:t>
            </a:r>
            <a:r>
              <a:rPr lang="zh-CN" altLang="en-US" dirty="0"/>
              <a:t>倍</a:t>
            </a:r>
            <a:r>
              <a:rPr lang="en-US" altLang="zh-CN" dirty="0"/>
              <a:t>	    </a:t>
            </a:r>
            <a:r>
              <a:rPr lang="zh-CN" altLang="en-US" dirty="0"/>
              <a:t> </a:t>
            </a:r>
            <a:r>
              <a:rPr lang="en-US" altLang="zh-CN" dirty="0"/>
              <a:t>theta: 4</a:t>
            </a:r>
            <a:r>
              <a:rPr lang="zh-CN" altLang="en-US" dirty="0"/>
              <a:t>倍</a:t>
            </a:r>
            <a:endParaRPr lang="en-US" altLang="zh-CN" dirty="0"/>
          </a:p>
          <a:p>
            <a:r>
              <a:rPr lang="zh-CN" altLang="en-US" dirty="0"/>
              <a:t>我的</a:t>
            </a:r>
            <a:r>
              <a:rPr lang="en-US" altLang="zh-CN" dirty="0" err="1"/>
              <a:t>Geminga</a:t>
            </a:r>
            <a:r>
              <a:rPr lang="zh-CN" altLang="en-US" dirty="0"/>
              <a:t>单独： </a:t>
            </a:r>
            <a:r>
              <a:rPr lang="en-US" altLang="zh-CN" dirty="0"/>
              <a:t>D</a:t>
            </a:r>
            <a:r>
              <a:rPr lang="zh-CN" altLang="en-US" dirty="0"/>
              <a:t>： </a:t>
            </a:r>
            <a:r>
              <a:rPr lang="en-US" altLang="zh-CN" dirty="0"/>
              <a:t>3</a:t>
            </a:r>
            <a:r>
              <a:rPr lang="zh-CN" altLang="en-US" dirty="0"/>
              <a:t>倍     </a:t>
            </a:r>
            <a:r>
              <a:rPr lang="en-US" altLang="zh-CN" dirty="0"/>
              <a:t>theta: 6 </a:t>
            </a:r>
            <a:r>
              <a:rPr lang="zh-CN" altLang="en-US" dirty="0"/>
              <a:t>倍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0707</a:t>
            </a:r>
            <a:r>
              <a:rPr lang="zh-CN" altLang="en-US" dirty="0">
                <a:solidFill>
                  <a:srgbClr val="FF0000"/>
                </a:solidFill>
              </a:rPr>
              <a:t>的数据联合拟合的结果：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de-DE" altLang="zh-CN" dirty="0"/>
              <a:t>Pixel Minuit rst:size: 5.175e+06+-6.975e+05</a:t>
            </a:r>
          </a:p>
          <a:p>
            <a:r>
              <a:rPr lang="de-DE" altLang="zh-CN" dirty="0"/>
              <a:t>size2: 2.726e+06+-4.424e+05</a:t>
            </a:r>
          </a:p>
          <a:p>
            <a:r>
              <a:rPr lang="de-DE" altLang="zh-CN" dirty="0">
                <a:solidFill>
                  <a:srgbClr val="FF0000"/>
                </a:solidFill>
              </a:rPr>
              <a:t>theta_d: 5.80+-0.70  </a:t>
            </a:r>
            <a:r>
              <a:rPr lang="en-US" altLang="zh-CN" dirty="0">
                <a:solidFill>
                  <a:srgbClr val="FF0000"/>
                </a:solidFill>
              </a:rPr>
              <a:t>8</a:t>
            </a:r>
            <a:r>
              <a:rPr lang="zh-CN" altLang="en-US" dirty="0">
                <a:solidFill>
                  <a:srgbClr val="FF0000"/>
                </a:solidFill>
              </a:rPr>
              <a:t>倍多</a:t>
            </a:r>
            <a:endParaRPr lang="de-DE" altLang="zh-CN" dirty="0">
              <a:solidFill>
                <a:srgbClr val="FF0000"/>
              </a:solidFill>
            </a:endParaRPr>
          </a:p>
          <a:p>
            <a:r>
              <a:rPr lang="de-DE" altLang="zh-CN" dirty="0"/>
              <a:t>TS: 219.517306 </a:t>
            </a:r>
          </a:p>
          <a:p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52212DC-D8C3-4B0E-BD86-20A9D590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829458"/>
            <a:ext cx="5286593" cy="4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0AC3A6-0C75-430E-9812-17B1628E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数据量比较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D1FBD9F-F761-4616-B710-264C32C4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003" y="1828567"/>
            <a:ext cx="4637573" cy="30963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1AA08AC-EB1E-4A76-BB80-6A1D8ABA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4522477" cy="32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Geminga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的能谱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52" y="1844675"/>
            <a:ext cx="577800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HAWC </a:t>
            </a:r>
            <a:r>
              <a:rPr lang="zh-CN" altLang="en-US" dirty="0" smtClean="0"/>
              <a:t>二维图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4" y="1844675"/>
            <a:ext cx="7622164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59" y="1844824"/>
            <a:ext cx="3909039" cy="28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35" y="701824"/>
            <a:ext cx="8229600" cy="1143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sz="3600" b="1" dirty="0">
                <a:solidFill>
                  <a:srgbClr val="C00000"/>
                </a:solidFill>
              </a:rPr>
              <a:t>The propagation of </a:t>
            </a:r>
            <a:r>
              <a:rPr lang="en-US" altLang="zh-CN" sz="3600" b="1" dirty="0" err="1">
                <a:solidFill>
                  <a:srgbClr val="C00000"/>
                </a:solidFill>
              </a:rPr>
              <a:t>CRs:diffusion</a:t>
            </a:r>
            <a:endParaRPr lang="zh-CN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9197"/>
            <a:ext cx="4152802" cy="28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808735"/>
            <a:ext cx="4512842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B/C ratio </a:t>
            </a:r>
            <a:r>
              <a:rPr lang="en-US" altLang="zh-CN" dirty="0">
                <a:solidFill>
                  <a:srgbClr val="C00000"/>
                </a:solidFill>
              </a:rPr>
              <a:t>constrains</a:t>
            </a:r>
            <a:r>
              <a:rPr lang="en-US" altLang="zh-CN" dirty="0"/>
              <a:t> diffusion coefficient, and</a:t>
            </a:r>
            <a:r>
              <a:rPr lang="en-US" altLang="zh-CN" dirty="0">
                <a:solidFill>
                  <a:srgbClr val="C00000"/>
                </a:solidFill>
              </a:rPr>
              <a:t> extrapolates </a:t>
            </a:r>
            <a:r>
              <a:rPr lang="en-US" altLang="zh-CN" dirty="0"/>
              <a:t>to higher energy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4585519" y="3272580"/>
            <a:ext cx="490537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36096" y="4838584"/>
            <a:ext cx="2623939" cy="646331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</a:t>
            </a:r>
            <a:r>
              <a:rPr lang="en-US" altLang="zh-CN" dirty="0">
                <a:solidFill>
                  <a:srgbClr val="C00000"/>
                </a:solidFill>
              </a:rPr>
              <a:t>measurement</a:t>
            </a:r>
            <a:r>
              <a:rPr lang="en-US" altLang="zh-CN" dirty="0"/>
              <a:t> of diffusion coefficient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3059832" y="6361583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Abeysekara</a:t>
            </a:r>
            <a:r>
              <a:rPr lang="en-US" altLang="zh-CN" sz="1400" dirty="0"/>
              <a:t> et al., Science 358, 911–914 (2017) 17 November 2017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69921" y="5507330"/>
            <a:ext cx="633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Low diffusion zone is concentrated on the pulsars or property of ISM?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How does diffusion depend on energy?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9764" y="2189352"/>
                <a:ext cx="31373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~</m:t>
                        </m:r>
                        <m:sSup>
                          <m:sSupPr>
                            <m:ctrlPr>
                              <a:rPr lang="en-US" altLang="zh-CN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@100TeV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64" y="2189352"/>
                <a:ext cx="3137300" cy="375552"/>
              </a:xfrm>
              <a:prstGeom prst="rect">
                <a:avLst/>
              </a:prstGeom>
              <a:blipFill rotWithShape="1">
                <a:blip r:embed="rId5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5382" y="2434275"/>
                <a:ext cx="2105991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sup>
                        </m:s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</a:t>
                </a:r>
              </a:p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 @100TeV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82" y="2434275"/>
                <a:ext cx="2105991" cy="652551"/>
              </a:xfrm>
              <a:prstGeom prst="rect">
                <a:avLst/>
              </a:prstGeom>
              <a:blipFill rotWithShape="1">
                <a:blip r:embed="rId6"/>
                <a:stretch>
                  <a:fillRect l="-2609" t="-2804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箭头 14"/>
          <p:cNvSpPr/>
          <p:nvPr/>
        </p:nvSpPr>
        <p:spPr>
          <a:xfrm>
            <a:off x="4644008" y="5085184"/>
            <a:ext cx="490537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4402832" cy="42813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One-year data form KM2A-Half  array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data criteria is the same as Crab.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Zenith angle (0-50deg)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Five energy bins below 100TeV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2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7332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energy distribution of each bin</a:t>
            </a:r>
          </a:p>
        </p:txBody>
      </p:sp>
      <p:sp>
        <p:nvSpPr>
          <p:cNvPr id="5" name="矩形 4"/>
          <p:cNvSpPr/>
          <p:nvPr/>
        </p:nvSpPr>
        <p:spPr>
          <a:xfrm>
            <a:off x="7330683" y="2636912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实线：</a:t>
            </a:r>
            <a:r>
              <a:rPr lang="en-US" altLang="zh-CN" sz="1200" dirty="0" err="1" smtClean="0"/>
              <a:t>Geminga</a:t>
            </a:r>
            <a:endParaRPr lang="en-US" altLang="zh-CN" sz="1200" dirty="0" smtClean="0"/>
          </a:p>
          <a:p>
            <a:r>
              <a:rPr lang="zh-CN" altLang="en-US" sz="1200" dirty="0"/>
              <a:t>虚线：</a:t>
            </a:r>
            <a:r>
              <a:rPr lang="en-US" altLang="zh-CN" sz="1200" dirty="0" err="1"/>
              <a:t>Monogem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67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D:\文献资料\KM2A\总结\org\DOC_ver1\Img\GemingaR17_Gaus_Bin2-3_PSF0.26.ro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45" y="836712"/>
            <a:ext cx="3274711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文献资料\KM2A\总结\org\DOC_ver1\Img\GemingaR17_Gaus_Bin4-11_PSF0.25.r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4" y="3612341"/>
            <a:ext cx="3274711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文献资料\KM2A\总结\org\DOC_ver1\Img\GemingaR17_Gaus_Bin01_psf0.435.ro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4" y="857176"/>
            <a:ext cx="3274711" cy="27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文献资料\KM2A\总结\org\DOC_ver1\Img\GemingaR17_GT100TeV_1207_smooth1.5.roo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37" y="3612341"/>
            <a:ext cx="3238358" cy="27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2200796"/>
            <a:ext cx="2016224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ym typeface="Wingdings" panose="05000000000000000000" pitchFamily="2" charset="2"/>
              </a:rPr>
              <a:t>Significance map</a:t>
            </a:r>
            <a:endParaRPr lang="en-US" altLang="zh-CN" sz="1600" dirty="0" smtClean="0"/>
          </a:p>
          <a:p>
            <a:r>
              <a:rPr lang="en-US" altLang="zh-CN" sz="1600" dirty="0" smtClean="0"/>
              <a:t>Region of interest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 dirty="0" smtClean="0"/>
              <a:t>Blue circles: 15deg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 dirty="0" smtClean="0"/>
              <a:t>White </a:t>
            </a:r>
            <a:r>
              <a:rPr lang="en-US" altLang="zh-CN" sz="1600" dirty="0"/>
              <a:t>circles: </a:t>
            </a:r>
            <a:r>
              <a:rPr lang="en-US" altLang="zh-CN" sz="1600" dirty="0" smtClean="0"/>
              <a:t>detected </a:t>
            </a:r>
            <a:r>
              <a:rPr lang="en-US" altLang="zh-CN" sz="1600" dirty="0" err="1" smtClean="0"/>
              <a:t>TeVsources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excluding region</a:t>
            </a:r>
          </a:p>
          <a:p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051720" y="764704"/>
            <a:ext cx="6768752" cy="5602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10-25TeV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8144" y="873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25-60TeV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&gt;60TeV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&gt;100TeV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03" y="2214389"/>
            <a:ext cx="123825" cy="22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best-fitting results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3950903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35" y="1628800"/>
            <a:ext cx="9184735" cy="45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75" y="6131529"/>
            <a:ext cx="4104456" cy="6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63000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Diffusion model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 </a:t>
            </a:r>
            <a:r>
              <a:rPr lang="en-US" altLang="zh-CN" sz="3200" dirty="0" smtClean="0"/>
              <a:t>energy-dependence  of diffusion coefficient </a:t>
            </a:r>
            <a:endParaRPr lang="en-US" altLang="zh-C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1" y="2155922"/>
            <a:ext cx="46013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70950" cy="28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0851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best-fitting diffusion angle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61248"/>
            <a:ext cx="6418652" cy="7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16016" y="5086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energy-dependence  of diffusion coefficient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Spectra 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62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8772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spectra of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Monogem</a:t>
            </a:r>
            <a:r>
              <a:rPr lang="en-US" altLang="zh-CN" dirty="0" smtClean="0"/>
              <a:t>. Data points denote the statistic errors, shadow area denote systematic error.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1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systematic </a:t>
            </a:r>
            <a:r>
              <a:rPr lang="en-US" altLang="zh-CN" dirty="0" smtClean="0"/>
              <a:t>error —Fitting area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7" y="1844824"/>
            <a:ext cx="4476639" cy="31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2060848"/>
            <a:ext cx="4298587" cy="308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96896"/>
            <a:ext cx="417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best-fitting diffusion angle along the circle radius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4947" y="5309668"/>
            <a:ext cx="4175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variation of best-fitting </a:t>
            </a:r>
            <a:r>
              <a:rPr lang="el-GR" altLang="zh-CN" dirty="0" smtClean="0"/>
              <a:t>δ</a:t>
            </a:r>
            <a:r>
              <a:rPr lang="en-US" altLang="zh-CN" dirty="0" smtClean="0"/>
              <a:t>  </a:t>
            </a:r>
            <a:r>
              <a:rPr lang="en-US" altLang="zh-CN" dirty="0"/>
              <a:t>along the circle radius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877272"/>
            <a:ext cx="782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variation of best-fitting </a:t>
            </a:r>
            <a:r>
              <a:rPr lang="el-GR" altLang="zh-CN" sz="2400" dirty="0" smtClean="0"/>
              <a:t>δ</a:t>
            </a:r>
            <a:r>
              <a:rPr lang="en-US" altLang="zh-CN" sz="2400" dirty="0" smtClean="0"/>
              <a:t> is 0.12 when the radius change from 10</a:t>
            </a:r>
            <a:r>
              <a:rPr lang="zh-CN" altLang="en-US" sz="2400" dirty="0" smtClean="0"/>
              <a:t>⁰ </a:t>
            </a:r>
            <a:r>
              <a:rPr lang="en-US" altLang="zh-CN" sz="2400" dirty="0" smtClean="0"/>
              <a:t>to 20</a:t>
            </a:r>
            <a:r>
              <a:rPr lang="zh-CN" altLang="en-US" sz="2400" dirty="0" smtClean="0"/>
              <a:t>⁰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28318"/>
            <a:ext cx="2847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喜欢">
      <a:majorFont>
        <a:latin typeface="Arial"/>
        <a:ea typeface="华文楷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8684</TotalTime>
  <Words>770</Words>
  <Application>Microsoft Office PowerPoint</Application>
  <PresentationFormat>全屏显示(4:3)</PresentationFormat>
  <Paragraphs>133</Paragraphs>
  <Slides>25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On the energy-dependent diffusion coefficient around Geminga</vt:lpstr>
      <vt:lpstr>Contents</vt:lpstr>
      <vt:lpstr>The propagation of CRs:diffusion</vt:lpstr>
      <vt:lpstr>Data selection</vt:lpstr>
      <vt:lpstr>PowerPoint 演示文稿</vt:lpstr>
      <vt:lpstr>The best-fitting results</vt:lpstr>
      <vt:lpstr>The energy-dependence  of diffusion coefficient </vt:lpstr>
      <vt:lpstr>Spectra </vt:lpstr>
      <vt:lpstr>systematic error —Fitting area</vt:lpstr>
      <vt:lpstr>Detection efficiency along declination</vt:lpstr>
      <vt:lpstr>Diffusion γ ray influence</vt:lpstr>
      <vt:lpstr>The gas distribution</vt:lpstr>
      <vt:lpstr>Conclusion</vt:lpstr>
      <vt:lpstr>Back up</vt:lpstr>
      <vt:lpstr>HWAC profile 的对比</vt:lpstr>
      <vt:lpstr>PowerPoint 演示文稿</vt:lpstr>
      <vt:lpstr>PowerPoint 演示文稿</vt:lpstr>
      <vt:lpstr>PowerPoint 演示文稿</vt:lpstr>
      <vt:lpstr>Geminga的PSF</vt:lpstr>
      <vt:lpstr>卷积的检查</vt:lpstr>
      <vt:lpstr>能量分辨的影响</vt:lpstr>
      <vt:lpstr>HAWC 误差theta_d-&gt;D误差传递</vt:lpstr>
      <vt:lpstr>数据量比较</vt:lpstr>
      <vt:lpstr>Geminga 的能谱</vt:lpstr>
      <vt:lpstr>HAWC 二维图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利用KM2A研究pulsar halo 及宇宙线的扩散过程</dc:title>
  <cp:lastModifiedBy>yyguo</cp:lastModifiedBy>
  <cp:revision>376</cp:revision>
  <dcterms:modified xsi:type="dcterms:W3CDTF">2021-04-24T04:23:40Z</dcterms:modified>
</cp:coreProperties>
</file>