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80" r:id="rId5"/>
    <p:sldId id="275" r:id="rId6"/>
    <p:sldId id="281" r:id="rId7"/>
    <p:sldId id="277" r:id="rId8"/>
    <p:sldId id="267" r:id="rId9"/>
    <p:sldId id="282" r:id="rId10"/>
    <p:sldId id="278" r:id="rId11"/>
    <p:sldId id="289" r:id="rId12"/>
    <p:sldId id="279" r:id="rId13"/>
    <p:sldId id="285" r:id="rId14"/>
    <p:sldId id="286" r:id="rId15"/>
    <p:sldId id="290" r:id="rId16"/>
    <p:sldId id="434" r:id="rId17"/>
    <p:sldId id="436" r:id="rId18"/>
    <p:sldId id="291" r:id="rId19"/>
    <p:sldId id="435" r:id="rId20"/>
    <p:sldId id="437" r:id="rId21"/>
    <p:sldId id="28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7A769-FADA-4807-AC56-B8796A76B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04DFB0-ABFA-4925-9AA3-CE7BBD276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DC23D2-5D6E-4333-AABF-E59F36AD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2820E1-B94B-4B00-9E03-6D35335D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4C2F4-5EC0-4CD6-A27E-F30BFF2C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3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003A9-CFDA-4E21-A31A-0D89192C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D99531-F1D3-441B-A7B4-BBE539D0E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C6C502-9EE2-4A2D-951D-B08DBC57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69641-F1C3-4967-8BB0-188BE017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7A597-1F88-4523-AEFF-4521426B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8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BF872F-144C-41F2-AF95-AFEF35F10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DD97D-FB6F-40E1-BCBA-87F62114F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1C056-CE36-4841-982C-C34E8D3B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A5FC3E-2381-4522-A809-84C1D903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722B1F-B029-4878-A100-80073ACB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2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8276C-F4CA-4E6E-A254-246AAB9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FB3CD1-93C9-4A65-B45C-D1B40382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AE1487-D29D-4640-B6C3-523ED4F8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06912A-F3D0-49C6-8E1C-909CA9C7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068F71-3609-4476-94DE-82D2C3BA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8EDF7-EF35-47AF-9528-1C9F5063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7B7EF4-3EE2-4172-9914-F34ED690D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4020DB-013A-4CF7-8D7C-D6FF9444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B2F2CB-4BAD-4C1C-BE9F-22CE65F2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535FF-A07C-40F0-B64C-815792D2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4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8A95C-B5B1-46D0-B808-D0C99A39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5E711-319E-40B6-8430-F988DE31F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9C4EE-119E-40DE-B1B2-4EC53F01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137FFD-7758-4B7C-ADFA-341CC981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591F0E-E8A3-4EF1-9A52-C2366ED9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0462F7-30FA-4CC3-9007-35D38678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36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434A5-CA4F-4121-BE5B-A7486A15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714F6D-91F8-437C-A0C0-9FB0DD34E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6F809E-531B-469C-9986-03FEBAAE6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8999A-E639-412B-B2F0-AD7FA38A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DF35F2-25A2-4B6C-A885-75121AA0B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EF0C94-FFB1-49EB-A665-127CA5AC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F6DDEE-4278-4026-AB19-8E5B3A1B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5AFF45-E05B-4402-920D-E70EDD10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1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1D6DE-B081-4DD4-A4C3-C34863A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FDEE06-276F-4A7B-9AF9-141F8DA3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E567CA-F589-4168-91E1-D6B3A181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5D434E-F112-4AA8-A38D-91C3FA38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5E8C5F-16D1-45A4-AF03-6E010604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2B8361-A4B8-4D58-9868-17D38ABB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9B8330-3FE8-419F-B5A0-38B45EB5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BFAF6-FB04-4170-85E7-EAEA2754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B837F9-1C5A-4B6E-A561-33411122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24AA7B-C314-4C7C-92CD-ED7C741E4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7B67F9-A535-4653-9BEE-417D4C3A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81E979-1B2E-48B2-AF77-193D0DA0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44D06F-25E2-4323-862F-4F09C91D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76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E5AE2-7D21-4AEF-9614-2EA4D84F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798BBC-184C-4B36-A257-06CCDD06C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97067B-796B-4537-AEA4-92CE0E25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B9FDD-7BDF-44C9-9594-8986A5E5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5D2EF9-ABF3-49A7-BA1B-DBC4F0D3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B13154-D3C7-4518-A889-1B1D97A3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FCCF867-D33D-4628-9113-3EADF7A2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89295-9197-406A-8AD0-51C9B04A6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AA2EA-444B-4503-8B20-DF635E664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FC06-4109-4382-98DA-0BA29F371E67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28CE3-064D-432D-BB9F-A5B406EFD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13072E-452D-4132-B470-AF83493CB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1A82-A201-41C1-9314-C4B9F487D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8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D3983-413B-4FE6-860D-9750DFDE8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Measurement of the diffuse gamma-ray emission from Galactic plane with LHAASO-KM2A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4C0F73-C73E-446A-9D34-E3125764C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0395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S.P. Zhao</a:t>
            </a:r>
            <a:r>
              <a:rPr lang="en-US" altLang="zh-CN" baseline="30000" dirty="0">
                <a:latin typeface="Arial Rounded MT Bold" panose="020F0704030504030204" pitchFamily="34" charset="0"/>
              </a:rPr>
              <a:t>1</a:t>
            </a:r>
            <a:r>
              <a:rPr lang="en-US" altLang="zh-CN" dirty="0">
                <a:latin typeface="Arial Rounded MT Bold" panose="020F0704030504030204" pitchFamily="34" charset="0"/>
              </a:rPr>
              <a:t>, R. Zhang</a:t>
            </a:r>
            <a:r>
              <a:rPr lang="en-US" altLang="zh-CN" baseline="30000" dirty="0">
                <a:latin typeface="Arial Rounded MT Bold" panose="020F0704030504030204" pitchFamily="34" charset="0"/>
              </a:rPr>
              <a:t>2</a:t>
            </a:r>
          </a:p>
          <a:p>
            <a:r>
              <a:rPr lang="en-US" altLang="zh-CN" dirty="0">
                <a:latin typeface="Arial Rounded MT Bold" panose="020F0704030504030204" pitchFamily="34" charset="0"/>
              </a:rPr>
              <a:t>Y. Zhang</a:t>
            </a:r>
            <a:r>
              <a:rPr lang="en-US" altLang="zh-CN" baseline="30000" dirty="0">
                <a:latin typeface="Arial Rounded MT Bold" panose="020F0704030504030204" pitchFamily="34" charset="0"/>
              </a:rPr>
              <a:t>2</a:t>
            </a:r>
            <a:r>
              <a:rPr lang="en-US" altLang="zh-CN" dirty="0">
                <a:latin typeface="Arial Rounded MT Bold" panose="020F0704030504030204" pitchFamily="34" charset="0"/>
              </a:rPr>
              <a:t>, Q. Yuan</a:t>
            </a:r>
            <a:r>
              <a:rPr lang="en-US" altLang="zh-CN" baseline="30000" dirty="0">
                <a:latin typeface="Arial Rounded MT Bold" panose="020F0704030504030204" pitchFamily="34" charset="0"/>
              </a:rPr>
              <a:t>2</a:t>
            </a:r>
            <a:r>
              <a:rPr lang="en-US" altLang="zh-CN" dirty="0">
                <a:latin typeface="Arial Rounded MT Bold" panose="020F0704030504030204" pitchFamily="34" charset="0"/>
              </a:rPr>
              <a:t>, C.F. Feng</a:t>
            </a:r>
            <a:r>
              <a:rPr lang="en-US" altLang="zh-CN" baseline="30000" dirty="0">
                <a:latin typeface="Arial Rounded MT Bold" panose="020F0704030504030204" pitchFamily="34" charset="0"/>
              </a:rPr>
              <a:t>1</a:t>
            </a:r>
            <a:r>
              <a:rPr lang="en-US" altLang="zh-CN" dirty="0">
                <a:latin typeface="Arial Rounded MT Bold" panose="020F0704030504030204" pitchFamily="34" charset="0"/>
              </a:rPr>
              <a:t>, et al</a:t>
            </a:r>
          </a:p>
          <a:p>
            <a:r>
              <a:rPr lang="en-US" altLang="zh-CN" dirty="0">
                <a:latin typeface="Arial Rounded MT Bold" panose="020F0704030504030204" pitchFamily="34" charset="0"/>
              </a:rPr>
              <a:t>On behalf of LHAASO Collaboration</a:t>
            </a: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en-US" altLang="zh-CN" sz="1600" dirty="0">
                <a:latin typeface="Arial Rounded MT Bold" panose="020F0704030504030204" pitchFamily="34" charset="0"/>
              </a:rPr>
              <a:t>[1] Institute of Frontier and Interdisciplinary Science, SDU</a:t>
            </a:r>
          </a:p>
          <a:p>
            <a:r>
              <a:rPr lang="en-US" altLang="zh-CN" sz="1600" dirty="0">
                <a:latin typeface="Arial Rounded MT Bold" panose="020F0704030504030204" pitchFamily="34" charset="0"/>
              </a:rPr>
              <a:t>[2] Purple Mountain Observatory, CAS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0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597413-895D-4A21-A32D-47810B20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Results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BAC594-29BD-47A8-80ED-4B0F1C54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20" y="1571246"/>
            <a:ext cx="4030462" cy="38155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01EED4B-D493-4B07-AE73-ED1627747E98}"/>
              </a:ext>
            </a:extLst>
          </p:cNvPr>
          <p:cNvSpPr txBox="1"/>
          <p:nvPr/>
        </p:nvSpPr>
        <p:spPr>
          <a:xfrm>
            <a:off x="4328662" y="5500890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Method I (performed on LST)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8AC701-1133-4699-A64C-1882AD90F5B8}"/>
              </a:ext>
            </a:extLst>
          </p:cNvPr>
          <p:cNvSpPr txBox="1"/>
          <p:nvPr/>
        </p:nvSpPr>
        <p:spPr>
          <a:xfrm>
            <a:off x="7959965" y="5469768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Method II (performed on MJD)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E1C5368-B977-4560-8BBE-019C66F2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81" y="1521436"/>
            <a:ext cx="4034065" cy="3865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0FFDE69-0DE7-4351-BA66-00AD9DD7165F}"/>
                  </a:ext>
                </a:extLst>
              </p:cNvPr>
              <p:cNvSpPr txBox="1"/>
              <p:nvPr/>
            </p:nvSpPr>
            <p:spPr>
              <a:xfrm>
                <a:off x="1926454" y="6177310"/>
                <a:ext cx="8913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Energy: 16 ~ 25TeV,</a:t>
                </a:r>
                <a:r>
                  <a:rPr lang="zh-CN" altLang="en-US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 </a:t>
                </a:r>
                <a:r>
                  <a:rPr lang="en-US" altLang="zh-CN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0.491° top-hat smoothed,  -15° &lt;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&lt; 65°, unmasked region</a:t>
                </a:r>
                <a:endParaRPr lang="zh-CN" altLang="en-US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0FFDE69-0DE7-4351-BA66-00AD9DD71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54" y="6177310"/>
                <a:ext cx="8913274" cy="369332"/>
              </a:xfrm>
              <a:prstGeom prst="rect">
                <a:avLst/>
              </a:prstGeom>
              <a:blipFill>
                <a:blip r:embed="rId4"/>
                <a:stretch>
                  <a:fillRect l="-547" t="-114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71AB316-B5E3-42A4-8DC9-7A13F3C71E99}"/>
                  </a:ext>
                </a:extLst>
              </p:cNvPr>
              <p:cNvSpPr txBox="1"/>
              <p:nvPr/>
            </p:nvSpPr>
            <p:spPr>
              <a:xfrm>
                <a:off x="833854" y="3724690"/>
                <a:ext cx="1076449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71AB316-B5E3-42A4-8DC9-7A13F3C71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54" y="3724690"/>
                <a:ext cx="1076449" cy="401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37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9F5859-5066-4ED1-9E4E-332C4B48EDEB}"/>
              </a:ext>
            </a:extLst>
          </p:cNvPr>
          <p:cNvGrpSpPr/>
          <p:nvPr/>
        </p:nvGrpSpPr>
        <p:grpSpPr>
          <a:xfrm>
            <a:off x="6166653" y="578487"/>
            <a:ext cx="5962956" cy="4419642"/>
            <a:chOff x="6166653" y="578487"/>
            <a:chExt cx="5962956" cy="441964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3538439-7D03-4296-A18F-D54FF8E78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71"/>
            <a:stretch/>
          </p:blipFill>
          <p:spPr>
            <a:xfrm>
              <a:off x="6166653" y="702055"/>
              <a:ext cx="5962956" cy="429607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6858EB3-8592-48CF-93DB-0944E7350F25}"/>
                </a:ext>
              </a:extLst>
            </p:cNvPr>
            <p:cNvSpPr txBox="1"/>
            <p:nvPr/>
          </p:nvSpPr>
          <p:spPr>
            <a:xfrm>
              <a:off x="10539275" y="578487"/>
              <a:ext cx="109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79.4TeV</a:t>
              </a:r>
              <a:endParaRPr lang="zh-CN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946529A-267B-4F58-889D-6CB8A7711667}"/>
                </a:ext>
              </a:extLst>
            </p:cNvPr>
            <p:cNvSpPr txBox="1"/>
            <p:nvPr/>
          </p:nvSpPr>
          <p:spPr>
            <a:xfrm>
              <a:off x="10539274" y="2000394"/>
              <a:ext cx="1024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126TeV</a:t>
              </a:r>
              <a:endParaRPr lang="zh-CN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8B7A0F1-0D50-4CDE-A027-FB0E1E706457}"/>
                </a:ext>
              </a:extLst>
            </p:cNvPr>
            <p:cNvSpPr txBox="1"/>
            <p:nvPr/>
          </p:nvSpPr>
          <p:spPr>
            <a:xfrm>
              <a:off x="10539274" y="3408792"/>
              <a:ext cx="1024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200TeV</a:t>
              </a:r>
              <a:endParaRPr lang="zh-CN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049D450-9FCE-4C7A-B99F-F9CA571AAC33}"/>
              </a:ext>
            </a:extLst>
          </p:cNvPr>
          <p:cNvSpPr txBox="1"/>
          <p:nvPr/>
        </p:nvSpPr>
        <p:spPr>
          <a:xfrm>
            <a:off x="6356412" y="5477522"/>
            <a:ext cx="514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Significance maps of different energy bins at inner</a:t>
            </a:r>
          </a:p>
          <a:p>
            <a:r>
              <a:rPr lang="en-US" altLang="zh-CN" dirty="0"/>
              <a:t>galactic plane (method I)</a:t>
            </a:r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E1F217C-2585-40CC-8D85-7198979579D6}"/>
              </a:ext>
            </a:extLst>
          </p:cNvPr>
          <p:cNvGrpSpPr/>
          <p:nvPr/>
        </p:nvGrpSpPr>
        <p:grpSpPr>
          <a:xfrm>
            <a:off x="0" y="578487"/>
            <a:ext cx="6025348" cy="5330322"/>
            <a:chOff x="2" y="999245"/>
            <a:chExt cx="6232980" cy="533347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51079E6-4EDF-4BB4-B139-EF5C65E90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5"/>
            <a:stretch/>
          </p:blipFill>
          <p:spPr>
            <a:xfrm>
              <a:off x="2" y="1183911"/>
              <a:ext cx="6232980" cy="514881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338457E-E6D3-4084-BD54-0D5A99554FB0}"/>
                </a:ext>
              </a:extLst>
            </p:cNvPr>
            <p:cNvSpPr txBox="1"/>
            <p:nvPr/>
          </p:nvSpPr>
          <p:spPr>
            <a:xfrm>
              <a:off x="4687410" y="999245"/>
              <a:ext cx="109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12.6TeV</a:t>
              </a:r>
              <a:endParaRPr lang="zh-CN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8E0FFB0-D987-484F-AE29-D8EDE03001DA}"/>
                </a:ext>
              </a:extLst>
            </p:cNvPr>
            <p:cNvSpPr txBox="1"/>
            <p:nvPr/>
          </p:nvSpPr>
          <p:spPr>
            <a:xfrm>
              <a:off x="4687410" y="2342016"/>
              <a:ext cx="109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20.0TeV</a:t>
              </a:r>
              <a:endParaRPr lang="zh-CN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E7CB013-843D-41F9-882B-5B996CDE5464}"/>
                </a:ext>
              </a:extLst>
            </p:cNvPr>
            <p:cNvSpPr txBox="1"/>
            <p:nvPr/>
          </p:nvSpPr>
          <p:spPr>
            <a:xfrm>
              <a:off x="4687409" y="3595331"/>
              <a:ext cx="109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31.6TeV</a:t>
              </a:r>
              <a:endParaRPr lang="zh-CN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BA6B08A-73E2-44EC-A3AC-AA2F32788DD3}"/>
                </a:ext>
              </a:extLst>
            </p:cNvPr>
            <p:cNvSpPr txBox="1"/>
            <p:nvPr/>
          </p:nvSpPr>
          <p:spPr>
            <a:xfrm>
              <a:off x="4687408" y="4964027"/>
              <a:ext cx="109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50.1TeV</a:t>
              </a:r>
              <a:endParaRPr lang="zh-CN" altLang="en-US" b="1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86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FC5C49-2521-4777-8200-9338B9386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" y="1794454"/>
            <a:ext cx="5116072" cy="685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BD76334-E9ED-4215-8D52-62F6203564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  <a:t>Spectra Energy Distribution</a:t>
                </a:r>
                <a:b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  <a:t>				—— 25°&lt;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  <a:t>&lt;100°</a:t>
                </a:r>
                <a:endParaRPr lang="zh-CN" altLang="en-US" sz="40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BD76334-E9ED-4215-8D52-62F620356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 t="-7373" b="-15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FD9191-B38C-4BBC-BCA0-52165994D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84" y="1492650"/>
            <a:ext cx="6987001" cy="5142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923C73-F20D-4332-A977-0E368A7EE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" y="2370120"/>
            <a:ext cx="5025857" cy="1006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DA93B5-A196-4E13-A73B-E4F4E483A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" y="3218805"/>
            <a:ext cx="5025219" cy="8846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3840F8D-0156-4D00-A0B6-3F4E21BAEAB5}"/>
              </a:ext>
            </a:extLst>
          </p:cNvPr>
          <p:cNvSpPr txBox="1"/>
          <p:nvPr/>
        </p:nvSpPr>
        <p:spPr>
          <a:xfrm>
            <a:off x="0" y="2447869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Method I (LST)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21CB31-918E-4A35-B1FD-AECDD5FBB751}"/>
              </a:ext>
            </a:extLst>
          </p:cNvPr>
          <p:cNvSpPr txBox="1"/>
          <p:nvPr/>
        </p:nvSpPr>
        <p:spPr>
          <a:xfrm>
            <a:off x="-2115" y="3202205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Method II (MJD)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3DF854C0-2C1B-4006-87DC-EE9B5F775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5340623"/>
                  </p:ext>
                </p:extLst>
              </p:nvPr>
            </p:nvGraphicFramePr>
            <p:xfrm>
              <a:off x="290110" y="3909037"/>
              <a:ext cx="4332689" cy="272604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38547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1022320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135911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  <a:gridCol w="1135911">
                      <a:extLst>
                        <a:ext uri="{9D8B030D-6E8A-4147-A177-3AD203B41FA5}">
                          <a16:colId xmlns:a16="http://schemas.microsoft.com/office/drawing/2014/main" val="2142664721"/>
                        </a:ext>
                      </a:extLst>
                    </a:gridCol>
                  </a:tblGrid>
                  <a:tr h="3156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Energy(</a:t>
                          </a:r>
                          <a:r>
                            <a:rPr lang="en-US" sz="1100" u="none" strike="noStrike" dirty="0" err="1">
                              <a:effectLst/>
                            </a:rPr>
                            <a:t>TeV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u="none" strike="noStrike" dirty="0">
                              <a:effectLst/>
                            </a:rPr>
                            <a:t>Flux EQZ(10</a:t>
                          </a:r>
                          <a:r>
                            <a:rPr lang="en-US" altLang="zh-CN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altLang="zh-CN" sz="1100" u="none" strike="noStrike" dirty="0">
                              <a:effectLst/>
                            </a:rPr>
                            <a:t>)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784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132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814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148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273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41.4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291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47.0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262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44.1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80.2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10.2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82.3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11.7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79.7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11.0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50.12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21.2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2.4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21.3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2.6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22.5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2.5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101140441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79.43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3.71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0.70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4.03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0.82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3.79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0.75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05857116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125.89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0.935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0.168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1.07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0.19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1.03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0.17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083498426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199.53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0.350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0.054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0.372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0.060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0.349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0.057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695091547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316.23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0.051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0.012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0.012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66318740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501.19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0.024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0.006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0.029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0.008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601888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3DF854C0-2C1B-4006-87DC-EE9B5F775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5340623"/>
                  </p:ext>
                </p:extLst>
              </p:nvPr>
            </p:nvGraphicFramePr>
            <p:xfrm>
              <a:off x="290110" y="3909037"/>
              <a:ext cx="4332689" cy="272604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38547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1022320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135911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  <a:gridCol w="1135911">
                      <a:extLst>
                        <a:ext uri="{9D8B030D-6E8A-4147-A177-3AD203B41FA5}">
                          <a16:colId xmlns:a16="http://schemas.microsoft.com/office/drawing/2014/main" val="2142664721"/>
                        </a:ext>
                      </a:extLst>
                    </a:gridCol>
                  </a:tblGrid>
                  <a:tr h="3156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Energy(</a:t>
                          </a:r>
                          <a:r>
                            <a:rPr lang="en-US" sz="1100" u="none" strike="noStrike" dirty="0" err="1">
                              <a:effectLst/>
                            </a:rPr>
                            <a:t>TeV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u="none" strike="noStrike" dirty="0">
                              <a:effectLst/>
                            </a:rPr>
                            <a:t>Flux EQZ(10</a:t>
                          </a:r>
                          <a:r>
                            <a:rPr lang="en-US" altLang="zh-CN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altLang="zh-CN" sz="1100" u="none" strike="noStrike" dirty="0">
                              <a:effectLst/>
                            </a:rPr>
                            <a:t>)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120455" r="-223214" b="-8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120455" r="-101613" b="-8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220455" r="-223214" b="-7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220455" r="-101613" b="-7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281283" t="-220455" r="-1070" b="-7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320455" r="-223214" b="-6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320455" r="-101613" b="-6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281283" t="-320455" r="-1070" b="-6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50.12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420455" r="-223214" b="-5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420455" r="-101613" b="-5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281283" t="-420455" r="-1070" b="-5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1140441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79.43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520455" r="-223214" b="-4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520455" r="-101613" b="-4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281283" t="-520455" r="-1070" b="-4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5857116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125.89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620455" r="-223214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620455" r="-101613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281283" t="-620455" r="-1070" b="-3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3498426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199.53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720455" r="-223214" b="-2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720455" r="-101613" b="-2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281283" t="-720455" r="-1070" b="-2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5091547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316.23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820455" r="-223214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820455" r="-101613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66318740"/>
                      </a:ext>
                    </a:extLst>
                  </a:tr>
                  <a:tr h="26782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501.19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02381" t="-920455" r="-223214" b="-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7"/>
                          <a:stretch>
                            <a:fillRect l="-182796" t="-920455" r="-101613" b="-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6018889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4FB31FF4-6ED7-409B-A391-A6FD9FEC3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21" y="1619580"/>
            <a:ext cx="7055213" cy="508661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D039A0D-54A2-4270-BEF1-FE66C0E18CA3}"/>
              </a:ext>
            </a:extLst>
          </p:cNvPr>
          <p:cNvSpPr txBox="1"/>
          <p:nvPr/>
        </p:nvSpPr>
        <p:spPr>
          <a:xfrm>
            <a:off x="-19164" y="1717289"/>
            <a:ext cx="22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Equal-Zenith (LST)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2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77A9B87-C199-482E-A520-D85649501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" y="1884144"/>
            <a:ext cx="5388419" cy="7098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2E5D85-F41C-4F19-AACF-141631249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" y="3234074"/>
            <a:ext cx="5463206" cy="931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DAEC21-0555-4483-899D-8A629C4DF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" y="2504738"/>
            <a:ext cx="5398676" cy="87203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BD76334-E9ED-4215-8D52-62F62035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Spectra Energy Distribution</a:t>
            </a:r>
            <a:b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				—— Cygnus Region 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502E82-6EDE-4987-B87A-78EFCFA6A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76" y="1645329"/>
            <a:ext cx="6680300" cy="4847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8F70A8D5-AE85-4D54-8DAB-F82DA40E97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575675"/>
                  </p:ext>
                </p:extLst>
              </p:nvPr>
            </p:nvGraphicFramePr>
            <p:xfrm>
              <a:off x="383329" y="4165846"/>
              <a:ext cx="4095537" cy="22239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81702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966363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682804607"/>
                        </a:ext>
                      </a:extLst>
                    </a:gridCol>
                  </a:tblGrid>
                  <a:tr h="4242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Energy(</a:t>
                          </a:r>
                          <a:r>
                            <a:rPr lang="en-US" sz="1100" u="none" strike="noStrike" dirty="0" err="1">
                              <a:effectLst/>
                            </a:rPr>
                            <a:t>TeV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u="none" strike="noStrike" dirty="0">
                              <a:effectLst/>
                            </a:rPr>
                            <a:t>Flux EQZ(10</a:t>
                          </a:r>
                          <a:r>
                            <a:rPr lang="en-US" altLang="zh-CN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altLang="zh-CN" sz="1100" u="none" strike="noStrike" dirty="0">
                              <a:effectLst/>
                            </a:rPr>
                            <a:t>)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1238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100" b="0" i="0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255</m:t>
                              </m:r>
                            </m:oMath>
                          </a14:m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1558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100" b="0" i="0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320</m:t>
                              </m:r>
                            </m:oMath>
                          </a14:m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353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100" b="0" i="0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76.7</m:t>
                              </m:r>
                            </m:oMath>
                          </a14:m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299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100" b="0" i="0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93.7</m:t>
                              </m:r>
                            </m:oMath>
                          </a14:m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274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89.6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94.5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18.2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111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24.5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91.2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21.7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50.12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  <a:ea typeface="Cambria Math" panose="02040503050406030204" pitchFamily="18" charset="0"/>
                            </a:rPr>
                            <a:t>27.6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4.35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29.1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5.32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29.7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5.13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101140441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79.43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4.29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1.33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5.56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1.75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4.50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1.57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05857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8F70A8D5-AE85-4D54-8DAB-F82DA40E97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575675"/>
                  </p:ext>
                </p:extLst>
              </p:nvPr>
            </p:nvGraphicFramePr>
            <p:xfrm>
              <a:off x="383329" y="4165846"/>
              <a:ext cx="4095537" cy="22239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81702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966363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682804607"/>
                        </a:ext>
                      </a:extLst>
                    </a:gridCol>
                  </a:tblGrid>
                  <a:tr h="4242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Energy(</a:t>
                          </a:r>
                          <a:r>
                            <a:rPr lang="en-US" sz="1100" u="none" strike="noStrike" dirty="0" err="1">
                              <a:effectLst/>
                            </a:rPr>
                            <a:t>TeV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u="none" strike="noStrike" dirty="0">
                              <a:effectLst/>
                            </a:rPr>
                            <a:t>Flux EQZ(10</a:t>
                          </a:r>
                          <a:r>
                            <a:rPr lang="en-US" altLang="zh-CN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altLang="zh-CN" sz="1100" u="none" strike="noStrike" dirty="0">
                              <a:effectLst/>
                            </a:rPr>
                            <a:t>)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01887" t="-120339" r="-223270" b="-4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81356" t="-120339" r="-100565" b="-4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-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01887" t="-220339" r="-223270" b="-3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81356" t="-220339" r="-100565" b="-3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282955" t="-220339" r="-1136" b="-305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01887" t="-315000" r="-22327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81356" t="-315000" r="-1005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282955" t="-315000" r="-113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50.12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01887" t="-422034" r="-223270" b="-1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81356" t="-422034" r="-100565" b="-1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282955" t="-422034" r="-1136" b="-10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1140441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79.43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01887" t="-522034" r="-223270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181356" t="-522034" r="-100565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6"/>
                          <a:stretch>
                            <a:fillRect l="-282955" t="-522034" r="-1136" b="-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58571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907EFC96-AB21-4E97-9E3B-B9D5CF42E6A8}"/>
              </a:ext>
            </a:extLst>
          </p:cNvPr>
          <p:cNvSpPr txBox="1"/>
          <p:nvPr/>
        </p:nvSpPr>
        <p:spPr>
          <a:xfrm>
            <a:off x="-54275" y="2484871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Method I (LST)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FBA115-40C9-4259-98A0-9A2B8EAD0DF4}"/>
              </a:ext>
            </a:extLst>
          </p:cNvPr>
          <p:cNvSpPr txBox="1"/>
          <p:nvPr/>
        </p:nvSpPr>
        <p:spPr>
          <a:xfrm>
            <a:off x="-54275" y="324433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Method II (MJD)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55E01E-5534-42C7-8170-6B2038A50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75" y="1803304"/>
            <a:ext cx="6783067" cy="48535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88DAC32-0B56-4F8C-87BA-3BC619A7A0CE}"/>
              </a:ext>
            </a:extLst>
          </p:cNvPr>
          <p:cNvSpPr txBox="1"/>
          <p:nvPr/>
        </p:nvSpPr>
        <p:spPr>
          <a:xfrm>
            <a:off x="-28274" y="1766399"/>
            <a:ext cx="22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Equal-Zenith (LST)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5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3FC9D9A-5730-47FB-9D32-1F5AA8001452}"/>
              </a:ext>
            </a:extLst>
          </p:cNvPr>
          <p:cNvSpPr txBox="1"/>
          <p:nvPr/>
        </p:nvSpPr>
        <p:spPr>
          <a:xfrm>
            <a:off x="2149535" y="2644170"/>
            <a:ext cx="7892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latin typeface="Arial Rounded MT Bold" panose="020F0704030504030204" pitchFamily="34" charset="0"/>
              </a:rPr>
              <a:t>Time For Q…</a:t>
            </a:r>
            <a:endParaRPr lang="zh-CN" altLang="en-US" sz="9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8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82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330" y="1313815"/>
            <a:ext cx="6513195" cy="475932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>
                <a:sym typeface="+mn-ea"/>
              </a:rPr>
              <a:t>R=0.5</a:t>
            </a:r>
            <a:r>
              <a:rPr lang="zh-CN" altLang="en-US" b="0" dirty="0">
                <a:sym typeface="+mn-ea"/>
              </a:rPr>
              <a:t>（</a:t>
            </a:r>
            <a:r>
              <a:rPr lang="en-US" altLang="zh-CN" b="0" dirty="0" err="1">
                <a:sym typeface="+mn-ea"/>
              </a:rPr>
              <a:t>Asγ</a:t>
            </a:r>
            <a:r>
              <a:rPr lang="en-US" altLang="zh-CN" b="0" dirty="0">
                <a:sym typeface="+mn-ea"/>
              </a:rPr>
              <a:t> mask radius</a:t>
            </a:r>
            <a:r>
              <a:rPr lang="zh-CN" altLang="en-US" b="0" dirty="0">
                <a:sym typeface="+mn-ea"/>
              </a:rPr>
              <a:t>）</a:t>
            </a:r>
            <a:endParaRPr lang="zh-CN" altLang="en-US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7121525" y="2003425"/>
            <a:ext cx="451485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0	TS:129.2	sqrt(TS):11.4</a:t>
            </a:r>
          </a:p>
          <a:p>
            <a:r>
              <a:rPr lang="zh-CN" altLang="en-US" sz="1400" dirty="0"/>
              <a:t>1	TS:104.9	sqrt(TS):10.2</a:t>
            </a:r>
          </a:p>
          <a:p>
            <a:r>
              <a:rPr lang="zh-CN" altLang="en-US" sz="1400" dirty="0"/>
              <a:t>2	TS:35.4	sqrt(TS):6.0</a:t>
            </a:r>
          </a:p>
          <a:p>
            <a:r>
              <a:rPr lang="zh-CN" altLang="en-US" sz="1400" dirty="0"/>
              <a:t>3	TS:37.6	sqrt(TS):6.1</a:t>
            </a:r>
          </a:p>
          <a:p>
            <a:r>
              <a:rPr lang="zh-CN" altLang="en-US" sz="1400" dirty="0"/>
              <a:t>4	TS:307.1	sqrt(TS):17.5</a:t>
            </a:r>
          </a:p>
          <a:p>
            <a:r>
              <a:rPr lang="zh-CN" altLang="en-US" sz="1400" dirty="0"/>
              <a:t>Epoint: 50</a:t>
            </a:r>
          </a:p>
          <a:p>
            <a:r>
              <a:rPr lang="zh-CN" altLang="en-US" sz="1400" dirty="0"/>
              <a:t>alpha:2.98703e-14	(+-)7.11242e-15</a:t>
            </a:r>
          </a:p>
          <a:p>
            <a:r>
              <a:rPr lang="zh-CN" altLang="en-US" sz="1400" dirty="0"/>
              <a:t>beta:-3.05726	(+-)0.181534</a:t>
            </a:r>
          </a:p>
          <a:p>
            <a:r>
              <a:rPr lang="zh-CN" altLang="en-US" sz="1400" dirty="0"/>
              <a:t>beta2:0	(+-)0</a:t>
            </a:r>
          </a:p>
          <a:p>
            <a:r>
              <a:rPr lang="zh-CN" altLang="en-US" sz="1400" dirty="0"/>
              <a:t>Ecut:0	(+-)0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21525" y="4938395"/>
            <a:ext cx="47637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E:125.9 flux:2.88e-11 + 2.94e-12 - 2.94e-12</a:t>
            </a:r>
          </a:p>
          <a:p>
            <a:r>
              <a:rPr lang="zh-CN" altLang="en-US" sz="1400"/>
              <a:t>E:199.5 flux:1.71e-11 + 2.25e-12 - 2.25e-12</a:t>
            </a:r>
          </a:p>
          <a:p>
            <a:r>
              <a:rPr lang="zh-CN" altLang="en-US" sz="1400"/>
              <a:t>E:316.2 flux:8.70e-12 + 1.93e-12 - 1.93e-12</a:t>
            </a:r>
          </a:p>
          <a:p>
            <a:r>
              <a:rPr lang="zh-CN" altLang="en-US" sz="1400"/>
              <a:t>E:501.2 flux:8.60e-12 + 2.05e-12 - 1.90e-12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79FC013-6B1B-4542-89E1-E8EDC313E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61884"/>
              </p:ext>
            </p:extLst>
          </p:nvPr>
        </p:nvGraphicFramePr>
        <p:xfrm>
          <a:off x="6596110" y="3178205"/>
          <a:ext cx="3419897" cy="2485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328">
                  <a:extLst>
                    <a:ext uri="{9D8B030D-6E8A-4147-A177-3AD203B41FA5}">
                      <a16:colId xmlns:a16="http://schemas.microsoft.com/office/drawing/2014/main" val="1086210173"/>
                    </a:ext>
                  </a:extLst>
                </a:gridCol>
                <a:gridCol w="943892">
                  <a:extLst>
                    <a:ext uri="{9D8B030D-6E8A-4147-A177-3AD203B41FA5}">
                      <a16:colId xmlns:a16="http://schemas.microsoft.com/office/drawing/2014/main" val="2529753466"/>
                    </a:ext>
                  </a:extLst>
                </a:gridCol>
                <a:gridCol w="1422677">
                  <a:extLst>
                    <a:ext uri="{9D8B030D-6E8A-4147-A177-3AD203B41FA5}">
                      <a16:colId xmlns:a16="http://schemas.microsoft.com/office/drawing/2014/main" val="3123587986"/>
                    </a:ext>
                  </a:extLst>
                </a:gridCol>
              </a:tblGrid>
              <a:tr h="3591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asgamma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0960422"/>
                  </a:ext>
                </a:extLst>
              </a:tr>
              <a:tr h="690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Energy/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50343"/>
                  </a:ext>
                </a:extLst>
              </a:tr>
              <a:tr h="35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121.076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3.17E-15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6.08E-16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2824876"/>
                  </a:ext>
                </a:extLst>
              </a:tr>
              <a:tr h="35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219.884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3.91E-16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9.94E-17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85569212"/>
                  </a:ext>
                </a:extLst>
              </a:tr>
              <a:tr h="359139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8838436"/>
                  </a:ext>
                </a:extLst>
              </a:tr>
              <a:tr h="3591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534.041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6.87E-17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3.33E-17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529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F7889993-6DDA-4F68-BFE6-665C014D8B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027371"/>
                  </p:ext>
                </p:extLst>
              </p:nvPr>
            </p:nvGraphicFramePr>
            <p:xfrm>
              <a:off x="2053566" y="1929317"/>
              <a:ext cx="4542544" cy="37346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75750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1452692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614102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</a:tblGrid>
                  <a:tr h="43243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>
                              <a:effectLst/>
                            </a:rPr>
                            <a:t>Energy(TeV)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784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132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814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148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273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41.4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291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47.0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80.2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10.2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82.3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11.7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50.12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21.2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2.4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21.3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2.6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101140441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79.43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3.71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0.70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4.03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0.82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05857116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125.89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0.935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0.168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1.07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0.19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083498426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199.53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0.350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0.054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0.372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0.060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695091547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316.23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0.051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0.012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0.012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66318740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501.19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 dirty="0">
                              <a:effectLst/>
                            </a:rPr>
                            <a:t>0.024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0.006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0.029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0.008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3601888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F7889993-6DDA-4F68-BFE6-665C014D8B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027371"/>
                  </p:ext>
                </p:extLst>
              </p:nvPr>
            </p:nvGraphicFramePr>
            <p:xfrm>
              <a:off x="2053566" y="1929317"/>
              <a:ext cx="4542544" cy="37346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75750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1452692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614102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</a:tblGrid>
                  <a:tr h="43243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>
                              <a:effectLst/>
                            </a:rPr>
                            <a:t>Energy(TeV)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120000" r="-111715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120000" r="-755" b="-8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216393" r="-111715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216393" r="-755" b="-6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321667" r="-111715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321667" r="-755" b="-6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50.12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421667" r="-111715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421667" r="-755" b="-5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1140441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79.43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513115" r="-111715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513115" r="-755" b="-3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5857116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125.89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623333" r="-111715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623333" r="-755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3498426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199.53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723333" r="-111715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723333" r="-755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5091547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316.23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809836" r="-11171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809836" r="-755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18740"/>
                      </a:ext>
                    </a:extLst>
                  </a:tr>
                  <a:tr h="36691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501.19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02092" t="-925000" r="-11171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2"/>
                          <a:stretch>
                            <a:fillRect l="-182264" t="-925000" r="-75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18889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4C05875-153B-4249-921F-29728EF7D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  <a:t>Spectra Energy Distribution</a:t>
                </a:r>
                <a:b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  <a:t>				—— 25°&lt;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40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</a:rPr>
                  <a:t>&lt;100°</a:t>
                </a:r>
                <a:endParaRPr lang="zh-CN" altLang="en-US" sz="40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4C05875-153B-4249-921F-29728EF7D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087" t="-7373" b="-15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61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3089DCF4-F478-4595-A8C2-F1132C83864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413801" y="1056246"/>
          <a:ext cx="7364398" cy="510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018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log</a:t>
                      </a:r>
                      <a:r>
                        <a:rPr lang="en-US" altLang="zh-CN" baseline="-25000"/>
                        <a:t>10</a:t>
                      </a:r>
                      <a:r>
                        <a:rPr lang="en-US" altLang="zh-CN"/>
                        <a:t>E/TeV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sym typeface="+mn-ea"/>
                        </a:rPr>
                        <a:t>Inner Galactic Plane</a:t>
                      </a:r>
                    </a:p>
                    <a:p>
                      <a:pPr algn="ctr">
                        <a:buNone/>
                      </a:pPr>
                      <a:r>
                        <a:rPr sz="1800" b="0" dirty="0">
                          <a:solidFill>
                            <a:schemeClr val="tx1"/>
                          </a:solidFill>
                          <a:sym typeface="+mn-ea"/>
                        </a:rPr>
                        <a:t>(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sym typeface="+mn-ea"/>
                        </a:rPr>
                        <a:t>25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sym typeface="+mn-ea"/>
                        </a:rPr>
                        <a:t>°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sym typeface="+mn-ea"/>
                        </a:rPr>
                        <a:t>&lt;l&lt;100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sym typeface="+mn-ea"/>
                        </a:rPr>
                        <a:t>°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sym typeface="+mn-ea"/>
                        </a:rPr>
                        <a:t>, -5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sym typeface="+mn-ea"/>
                        </a:rPr>
                        <a:t>°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sym typeface="+mn-ea"/>
                        </a:rPr>
                        <a:t>&lt;b&lt;5</a:t>
                      </a:r>
                      <a:r>
                        <a:rPr sz="1800" b="0" dirty="0">
                          <a:solidFill>
                            <a:schemeClr val="tx1"/>
                          </a:solidFill>
                          <a:sym typeface="+mn-ea"/>
                        </a:rPr>
                        <a:t>°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sym typeface="+mn-ea"/>
                        </a:rPr>
                        <a:t>)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solid angle:0.182906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err="1"/>
                        <a:t>Noff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Sig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1.0-1.2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2080448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2071896.0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8552.0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5.9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1.2-1.4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734626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728979.2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5646.8 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6.6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1.4-1.6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59053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57137.1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1915.9 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1.6-1.8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7763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6973.4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789.6 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9.3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1.8-2.0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4450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4097.3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352.7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5.4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2.0-2.2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378.0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125.0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6.1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2.2-2.4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49.9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71.1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8.5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2.4-2.6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3.6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2.6-2.8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5.1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249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3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57CB847-1E6F-423C-852C-84F56C64B440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8981634"/>
              </p:ext>
            </p:extLst>
          </p:nvPr>
        </p:nvGraphicFramePr>
        <p:xfrm>
          <a:off x="2152465" y="674507"/>
          <a:ext cx="7364398" cy="510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018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log</a:t>
                      </a:r>
                      <a:r>
                        <a:rPr lang="en-US" altLang="zh-CN" baseline="-25000"/>
                        <a:t>10</a:t>
                      </a:r>
                      <a:r>
                        <a:rPr lang="en-US" altLang="zh-CN"/>
                        <a:t>E/TeV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ym typeface="+mn-ea"/>
                        </a:rPr>
                        <a:t>Cygnus</a:t>
                      </a:r>
                      <a:r>
                        <a:rPr lang="zh-CN" altLang="en-US" sz="1800" b="0" dirty="0">
                          <a:sym typeface="+mn-ea"/>
                        </a:rPr>
                        <a:t>区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ym typeface="+mn-ea"/>
                        </a:rPr>
                        <a:t>(65°&lt;l&lt;85°, -5°&lt;b&lt;5°)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800" dirty="0">
                          <a:sym typeface="+mn-ea"/>
                        </a:rPr>
                        <a:t>solid angle:0.039895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err="1"/>
                        <a:t>Noff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Sig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1.0-1.2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560672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557042.93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3629.07 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4.86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1.2-1.4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169652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167755.1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1896.90 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4.62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1.4-1.6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14427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13804.833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622.17 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5.26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1.6-1.8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1669.7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280.30 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6.68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1.8-2.0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924.87666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103.12 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3.33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2.0-2.2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87.536666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23.46 </a:t>
                      </a:r>
                    </a:p>
                  </a:txBody>
                  <a:tcPr marL="6350" marR="6350" marT="635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2.41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2.2-2.4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11.343333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18.66 </a:t>
                      </a: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4.59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2.4-2.6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1.90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2.6-2.8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0.7686666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6.23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4.30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249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9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0F1E0-2E44-443D-80B5-207FFFAA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Outline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5BCB0D-5FB3-4957-A163-FB15D126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Galactic CRs and Diffuse γ-Rays</a:t>
            </a:r>
          </a:p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Background Estimation</a:t>
            </a:r>
          </a:p>
          <a:p>
            <a:pPr lvl="1"/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Data Analyzed</a:t>
            </a:r>
          </a:p>
          <a:p>
            <a:pPr lvl="1"/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Estimation Method</a:t>
            </a:r>
          </a:p>
          <a:p>
            <a:pPr lvl="1"/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Sky maps of gamma-rays</a:t>
            </a:r>
            <a:endParaRPr lang="en-US" altLang="zh-CN" dirty="0"/>
          </a:p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Energy Spectrum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lvl="1"/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Spectra Energy Distribution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934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4ACB50-BED0-4A36-B8D3-53C928AED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0" y="1389032"/>
            <a:ext cx="6403759" cy="46340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56863F-6A8A-4BAD-A6F8-CEFCB3FC1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" y="1961144"/>
            <a:ext cx="5691146" cy="932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04EF2CA-36CE-4107-B8C2-61CB42943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7862"/>
            <a:ext cx="5718340" cy="8022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9FE9FDB-C269-4A26-90E6-B31B572FABE6}"/>
              </a:ext>
            </a:extLst>
          </p:cNvPr>
          <p:cNvSpPr txBox="1"/>
          <p:nvPr/>
        </p:nvSpPr>
        <p:spPr>
          <a:xfrm>
            <a:off x="158427" y="1933524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Method I (LST)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DE56109-46E4-4739-818F-858FE8DB7487}"/>
              </a:ext>
            </a:extLst>
          </p:cNvPr>
          <p:cNvSpPr txBox="1"/>
          <p:nvPr/>
        </p:nvSpPr>
        <p:spPr>
          <a:xfrm>
            <a:off x="131642" y="2881386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Method II (MJD)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C6A9C19-1210-44DE-B804-7B3194308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421058"/>
                  </p:ext>
                </p:extLst>
              </p:nvPr>
            </p:nvGraphicFramePr>
            <p:xfrm>
              <a:off x="383329" y="4170960"/>
              <a:ext cx="4095537" cy="150402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81702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966363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682804607"/>
                        </a:ext>
                      </a:extLst>
                    </a:gridCol>
                  </a:tblGrid>
                  <a:tr h="4242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Energy(</a:t>
                          </a:r>
                          <a:r>
                            <a:rPr lang="en-US" sz="1100" u="none" strike="noStrike" dirty="0" err="1">
                              <a:effectLst/>
                            </a:rPr>
                            <a:t>TeV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u="none" strike="noStrike" dirty="0">
                              <a:effectLst/>
                            </a:rPr>
                            <a:t>Flux EQZ(10</a:t>
                          </a:r>
                          <a:r>
                            <a:rPr lang="en-US" altLang="zh-CN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altLang="zh-CN" sz="1100" u="none" strike="noStrike" dirty="0">
                              <a:effectLst/>
                            </a:rPr>
                            <a:t>)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131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40.3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149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45.9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206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42.0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51.6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9.9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52.3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11.1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55.7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100" b="0" i="0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10.6</m:t>
                              </m:r>
                            </m:oMath>
                          </a14:m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7.28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2.22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i="0" u="none" strike="noStrike" dirty="0">
                              <a:effectLst/>
                              <a:latin typeface="+mn-lt"/>
                              <a:ea typeface="+mn-ea"/>
                            </a:rPr>
                            <a:t>7.34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2.46</a:t>
                          </a: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9.35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2.37</a:t>
                          </a: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C6A9C19-1210-44DE-B804-7B3194308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421058"/>
                  </p:ext>
                </p:extLst>
              </p:nvPr>
            </p:nvGraphicFramePr>
            <p:xfrm>
              <a:off x="383329" y="4170960"/>
              <a:ext cx="4095537" cy="150402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81702">
                      <a:extLst>
                        <a:ext uri="{9D8B030D-6E8A-4147-A177-3AD203B41FA5}">
                          <a16:colId xmlns:a16="http://schemas.microsoft.com/office/drawing/2014/main" val="2646603185"/>
                        </a:ext>
                      </a:extLst>
                    </a:gridCol>
                    <a:gridCol w="966363">
                      <a:extLst>
                        <a:ext uri="{9D8B030D-6E8A-4147-A177-3AD203B41FA5}">
                          <a16:colId xmlns:a16="http://schemas.microsoft.com/office/drawing/2014/main" val="2996217799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567754204"/>
                        </a:ext>
                      </a:extLst>
                    </a:gridCol>
                    <a:gridCol w="1073736">
                      <a:extLst>
                        <a:ext uri="{9D8B030D-6E8A-4147-A177-3AD203B41FA5}">
                          <a16:colId xmlns:a16="http://schemas.microsoft.com/office/drawing/2014/main" val="3682804607"/>
                        </a:ext>
                      </a:extLst>
                    </a:gridCol>
                  </a:tblGrid>
                  <a:tr h="4242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Energy(</a:t>
                          </a:r>
                          <a:r>
                            <a:rPr lang="en-US" sz="1100" u="none" strike="noStrike" dirty="0" err="1">
                              <a:effectLst/>
                            </a:rPr>
                            <a:t>TeV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100" u="none" strike="noStrike" dirty="0">
                              <a:effectLst/>
                            </a:rPr>
                            <a:t>Flux Il(10</a:t>
                          </a:r>
                          <a:r>
                            <a:rPr lang="en-US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sz="1100" u="none" strike="noStrike" dirty="0">
                              <a:effectLst/>
                            </a:rPr>
                            <a:t>)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u="none" strike="noStrike" dirty="0">
                              <a:effectLst/>
                            </a:rPr>
                            <a:t>Flux EQZ(10</a:t>
                          </a:r>
                          <a:r>
                            <a:rPr lang="en-US" altLang="zh-CN" sz="1100" u="none" strike="noStrike" baseline="30000" dirty="0">
                              <a:effectLst/>
                            </a:rPr>
                            <a:t>-15</a:t>
                          </a:r>
                          <a:r>
                            <a:rPr lang="en-US" altLang="zh-CN" sz="1100" u="none" strike="noStrike" dirty="0">
                              <a:effectLst/>
                            </a:rPr>
                            <a:t>)</a:t>
                          </a:r>
                          <a:endParaRPr lang="en-US" altLang="zh-CN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6350" marR="6350" marT="6350" marB="0" anchor="ctr"/>
                    </a:tc>
                    <a:extLst>
                      <a:ext uri="{0D108BD9-81ED-4DB2-BD59-A6C34878D82A}">
                        <a16:rowId xmlns:a16="http://schemas.microsoft.com/office/drawing/2014/main" val="2416988851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12.59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101887" t="-120339" r="-223270" b="-2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181356" t="-120339" r="-100565" b="-2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282955" t="-120339" r="-1136" b="-205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2553674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19.95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101887" t="-220339" r="-223270" b="-1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181356" t="-220339" r="-100565" b="-1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282955" t="-220339" r="-1136" b="-105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576410"/>
                      </a:ext>
                    </a:extLst>
                  </a:tr>
                  <a:tr h="35993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100" u="none" strike="noStrike">
                              <a:effectLst/>
                            </a:rPr>
                            <a:t>31.62</a:t>
                          </a:r>
                          <a:endParaRPr lang="en-US" altLang="zh-CN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350" marR="6350" marT="635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101887" t="-320339" r="-223270" b="-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181356" t="-320339" r="-100565" b="-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blipFill>
                          <a:blip r:embed="rId5"/>
                          <a:stretch>
                            <a:fillRect l="-282955" t="-320339" r="-1136" b="-5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5135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B6B39216-9C9B-418C-A5C9-4E01F13DB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03" y="1539333"/>
            <a:ext cx="6257082" cy="44837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4B9E77E-B46D-4BFA-92A9-BEDAC115A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" y="897013"/>
            <a:ext cx="5230062" cy="9529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B6EF805-494F-4F38-BF3C-DB92889CCC20}"/>
              </a:ext>
            </a:extLst>
          </p:cNvPr>
          <p:cNvSpPr txBox="1"/>
          <p:nvPr/>
        </p:nvSpPr>
        <p:spPr>
          <a:xfrm>
            <a:off x="33231" y="902086"/>
            <a:ext cx="22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Equal-Zenith (LST)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4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405B3-B3BE-4345-AF7D-494C282B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Background-Estimation: Method III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DB25D7-8983-4B85-908D-A20D3D8E554C}"/>
              </a:ext>
            </a:extLst>
          </p:cNvPr>
          <p:cNvSpPr txBox="1"/>
          <p:nvPr/>
        </p:nvSpPr>
        <p:spPr>
          <a:xfrm>
            <a:off x="838200" y="1358284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Equal-Zenith Method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258D49-D190-415A-B086-D0EEFF04C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77" y="2436055"/>
            <a:ext cx="5451158" cy="3321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B5F80B-0315-43CB-930F-39EB5C7E447A}"/>
                  </a:ext>
                </a:extLst>
              </p:cNvPr>
              <p:cNvSpPr txBox="1"/>
              <p:nvPr/>
            </p:nvSpPr>
            <p:spPr>
              <a:xfrm>
                <a:off x="0" y="2436055"/>
                <a:ext cx="6478377" cy="1232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Get distribution of CRs at belt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:</m:t>
                    </m:r>
                  </m:oMath>
                </a14:m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lang="zh-CN" alt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𝜃</m:t>
                        </m:r>
                      </m:sub>
                    </m:sSub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𝜑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  <a:ea typeface="+mj-ea"/>
                  <a:cs typeface="+mj-cs"/>
                </a:endParaRPr>
              </a:p>
              <a:p>
                <a:pPr marL="342900" indent="-342900">
                  <a:buAutoNum type="arabicParenR"/>
                </a:pP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Calculate the backgrounds——following</a:t>
                </a:r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lang="zh-CN" alt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𝜃</m:t>
                        </m:r>
                      </m:sub>
                    </m:sSub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𝜑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B5F80B-0315-43CB-930F-39EB5C7E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36055"/>
                <a:ext cx="6478377" cy="1232773"/>
              </a:xfrm>
              <a:prstGeom prst="rect">
                <a:avLst/>
              </a:prstGeom>
              <a:blipFill>
                <a:blip r:embed="rId3"/>
                <a:stretch>
                  <a:fillRect l="-1317" t="-4455" r="-376" b="-5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EB6083-9D85-4BBC-B80A-EF97CB45179D}"/>
                  </a:ext>
                </a:extLst>
              </p:cNvPr>
              <p:cNvSpPr txBox="1"/>
              <p:nvPr/>
            </p:nvSpPr>
            <p:spPr>
              <a:xfrm>
                <a:off x="484753" y="4434842"/>
                <a:ext cx="4150239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𝑢𝑛𝑚𝑎𝑠𝑘𝑒𝑑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𝑢𝑛𝑚𝑎𝑠𝑘𝑒𝑑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altLang="zh-CN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>
                                  <a:solidFill>
                                    <a:schemeClr val="tx1"/>
                                  </a:solidFill>
                                  <a:latin typeface="Arial Rounded MT Bold" panose="020F0704030504030204" pitchFamily="34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EB6083-9D85-4BBC-B80A-EF97CB451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53" y="4434842"/>
                <a:ext cx="4150239" cy="697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5AA7F2A-A544-4665-A046-BD2A500592EF}"/>
              </a:ext>
            </a:extLst>
          </p:cNvPr>
          <p:cNvCxnSpPr>
            <a:cxnSpLocks/>
          </p:cNvCxnSpPr>
          <p:nvPr/>
        </p:nvCxnSpPr>
        <p:spPr>
          <a:xfrm flipH="1">
            <a:off x="6702641" y="4012707"/>
            <a:ext cx="1118587" cy="452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BB1A8A2-89FE-41E6-87F0-6C881C8732F5}"/>
              </a:ext>
            </a:extLst>
          </p:cNvPr>
          <p:cNvSpPr txBox="1"/>
          <p:nvPr/>
        </p:nvSpPr>
        <p:spPr>
          <a:xfrm>
            <a:off x="4779486" y="4452597"/>
            <a:ext cx="192315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Unmasked Bins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A6F51F3-A6C2-4050-8AA0-A580889574C4}"/>
              </a:ext>
            </a:extLst>
          </p:cNvPr>
          <p:cNvCxnSpPr>
            <a:cxnSpLocks/>
          </p:cNvCxnSpPr>
          <p:nvPr/>
        </p:nvCxnSpPr>
        <p:spPr>
          <a:xfrm>
            <a:off x="8834763" y="4096580"/>
            <a:ext cx="122806" cy="1612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1221016-6E42-4862-8745-CE60E41AF4F2}"/>
              </a:ext>
            </a:extLst>
          </p:cNvPr>
          <p:cNvSpPr txBox="1"/>
          <p:nvPr/>
        </p:nvSpPr>
        <p:spPr>
          <a:xfrm>
            <a:off x="8158696" y="5748841"/>
            <a:ext cx="15977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Masked Bins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5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9582E-5E33-42B0-8195-529A2C25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083538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Sky maps of Gamma-Rays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21EBF69-43B2-4F5B-AD72-54F1EDEA8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6" r="52977" b="66618"/>
          <a:stretch/>
        </p:blipFill>
        <p:spPr>
          <a:xfrm>
            <a:off x="31749" y="2434143"/>
            <a:ext cx="4573881" cy="2320400"/>
          </a:xfrm>
          <a:prstGeom prst="rect">
            <a:avLst/>
          </a:prstGeom>
        </p:spPr>
      </p:pic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3A412774-613B-4E5E-9569-2432C780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44" t="1068" r="1669" b="67288"/>
          <a:stretch/>
        </p:blipFill>
        <p:spPr>
          <a:xfrm>
            <a:off x="6680447" y="1019818"/>
            <a:ext cx="3329126" cy="1677879"/>
          </a:xfrm>
          <a:prstGeom prst="rect">
            <a:avLst/>
          </a:prstGeom>
        </p:spPr>
      </p:pic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0A0A2CF8-E4CF-424A-B1B0-F371D7F0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" t="33382" r="52075" b="33131"/>
          <a:stretch/>
        </p:blipFill>
        <p:spPr>
          <a:xfrm>
            <a:off x="5060272" y="2800902"/>
            <a:ext cx="3542192" cy="1775535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02D76897-E818-4F96-B7C8-FC9A0C045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33" t="33550" r="881" b="34805"/>
          <a:stretch/>
        </p:blipFill>
        <p:spPr>
          <a:xfrm>
            <a:off x="8565071" y="2755403"/>
            <a:ext cx="3329126" cy="1677880"/>
          </a:xfrm>
          <a:prstGeom prst="rect">
            <a:avLst/>
          </a:prstGeom>
        </p:spPr>
      </p:pic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0E70B69A-49E8-4EA2-8D48-B5040AD5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 t="66513" r="53766"/>
          <a:stretch/>
        </p:blipFill>
        <p:spPr>
          <a:xfrm>
            <a:off x="6944895" y="4679642"/>
            <a:ext cx="3240351" cy="1775535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E9507C3-FE44-4ACB-9F34-0AA46736FC6E}"/>
              </a:ext>
            </a:extLst>
          </p:cNvPr>
          <p:cNvSpPr/>
          <p:nvPr/>
        </p:nvSpPr>
        <p:spPr>
          <a:xfrm>
            <a:off x="5060272" y="2846402"/>
            <a:ext cx="3400149" cy="167788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1F8C7F-F6FB-4B8D-8EE1-8120FE5BF94D}"/>
              </a:ext>
            </a:extLst>
          </p:cNvPr>
          <p:cNvSpPr txBox="1"/>
          <p:nvPr/>
        </p:nvSpPr>
        <p:spPr>
          <a:xfrm>
            <a:off x="577048" y="1589921"/>
            <a:ext cx="542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Different Origins of Gamma-Rays…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75BC39-E2B3-4072-B32A-527A430798D0}"/>
              </a:ext>
            </a:extLst>
          </p:cNvPr>
          <p:cNvSpPr txBox="1"/>
          <p:nvPr/>
        </p:nvSpPr>
        <p:spPr>
          <a:xfrm>
            <a:off x="9738162" y="120736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Sources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2417CB-A145-4483-B556-DC9832E5E221}"/>
              </a:ext>
            </a:extLst>
          </p:cNvPr>
          <p:cNvSpPr txBox="1"/>
          <p:nvPr/>
        </p:nvSpPr>
        <p:spPr>
          <a:xfrm>
            <a:off x="4852567" y="446703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GDE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9A9010D-2371-46D2-AC85-BD7325622969}"/>
              </a:ext>
            </a:extLst>
          </p:cNvPr>
          <p:cNvSpPr txBox="1"/>
          <p:nvPr/>
        </p:nvSpPr>
        <p:spPr>
          <a:xfrm>
            <a:off x="10289896" y="443328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EGDE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B9A524-C6A6-47E0-8746-778DB3A06C99}"/>
              </a:ext>
            </a:extLst>
          </p:cNvPr>
          <p:cNvSpPr txBox="1"/>
          <p:nvPr/>
        </p:nvSpPr>
        <p:spPr>
          <a:xfrm>
            <a:off x="5618743" y="5440451"/>
            <a:ext cx="1399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Large-scale </a:t>
            </a:r>
          </a:p>
          <a:p>
            <a:r>
              <a:rPr lang="en-US" altLang="zh-CN" dirty="0"/>
              <a:t>extensive</a:t>
            </a:r>
          </a:p>
          <a:p>
            <a:r>
              <a:rPr lang="en-US" altLang="zh-CN" dirty="0"/>
              <a:t>sources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9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9582E-5E33-42B0-8195-529A2C25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083538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Galactic Diffuse Gamma Emission(GDE)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E58139-E8DC-45DE-9439-B82F35112086}"/>
                  </a:ext>
                </a:extLst>
              </p:cNvPr>
              <p:cNvSpPr txBox="1"/>
              <p:nvPr/>
            </p:nvSpPr>
            <p:spPr>
              <a:xfrm>
                <a:off x="2873406" y="3471641"/>
                <a:ext cx="3222594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zh-CN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ISM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m:rPr>
                          <m:sty m:val="p"/>
                        </m:rPr>
                        <a:rPr lang="zh-CN" alt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FE58139-E8DC-45DE-9439-B82F3511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06" y="3471641"/>
                <a:ext cx="3222594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AA9F1CC-98C5-42CF-896F-09D0D5A99D98}"/>
                  </a:ext>
                </a:extLst>
              </p:cNvPr>
              <p:cNvSpPr txBox="1"/>
              <p:nvPr/>
            </p:nvSpPr>
            <p:spPr>
              <a:xfrm>
                <a:off x="727445" y="2146536"/>
                <a:ext cx="3222594" cy="8402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ISM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m:rPr>
                        <m:sty m:val="p"/>
                      </m:rPr>
                      <a:rPr lang="zh-CN" altLang="en-US" sz="24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RF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m:rPr>
                        <m:sty m:val="p"/>
                      </m:rPr>
                      <a:rPr lang="zh-CN" altLang="en-US" sz="24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(IC)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AA9F1CC-98C5-42CF-896F-09D0D5A99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5" y="2146536"/>
                <a:ext cx="3222594" cy="840230"/>
              </a:xfrm>
              <a:prstGeom prst="rect">
                <a:avLst/>
              </a:prstGeom>
              <a:blipFill>
                <a:blip r:embed="rId3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C514EE23-B910-43B4-897C-D9CF27E09A59}"/>
              </a:ext>
            </a:extLst>
          </p:cNvPr>
          <p:cNvSpPr txBox="1"/>
          <p:nvPr/>
        </p:nvSpPr>
        <p:spPr>
          <a:xfrm>
            <a:off x="2488038" y="3087626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CRs(~</a:t>
            </a:r>
            <a:r>
              <a:rPr lang="en-US" altLang="zh-CN" dirty="0" err="1">
                <a:solidFill>
                  <a:srgbClr val="FF0000"/>
                </a:solidFill>
                <a:latin typeface="Arial Black" panose="020B0A04020102020204" pitchFamily="34" charset="0"/>
              </a:rPr>
              <a:t>PeV</a:t>
            </a:r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, ‘Knee’)</a:t>
            </a:r>
            <a:endParaRPr lang="zh-CN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F9F81F-6874-488E-90AF-3C501BC5EF9A}"/>
              </a:ext>
            </a:extLst>
          </p:cNvPr>
          <p:cNvSpPr txBox="1"/>
          <p:nvPr/>
        </p:nvSpPr>
        <p:spPr>
          <a:xfrm>
            <a:off x="5181199" y="3108464"/>
            <a:ext cx="12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Black" panose="020B0A04020102020204" pitchFamily="34" charset="0"/>
              </a:rPr>
              <a:t>~100TeV</a:t>
            </a:r>
            <a:endParaRPr lang="zh-CN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DA3D677-8343-4679-8DB0-0ABBDD7F55A8}"/>
              </a:ext>
            </a:extLst>
          </p:cNvPr>
          <p:cNvSpPr txBox="1"/>
          <p:nvPr/>
        </p:nvSpPr>
        <p:spPr>
          <a:xfrm>
            <a:off x="282614" y="1517725"/>
            <a:ext cx="5813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Dominant Processes to Produce GDE: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12E6D14-9ADD-4AD3-83E8-50D474BECCE1}"/>
              </a:ext>
            </a:extLst>
          </p:cNvPr>
          <p:cNvSpPr txBox="1"/>
          <p:nvPr/>
        </p:nvSpPr>
        <p:spPr>
          <a:xfrm>
            <a:off x="6740012" y="2828835"/>
            <a:ext cx="4466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A indirect way to study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CRs &amp; DM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Propagating &amp; Acceleration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Origin of “Knee”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Dark Matter(DM) annihilation signal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……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5E141BC-186F-4FF5-B624-01A7BBBFC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6" y="4087612"/>
            <a:ext cx="5268595" cy="26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9582E-5E33-42B0-8195-529A2C25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083538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Observations of GDE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39B6AB-2742-48B3-9177-050537346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43" y="1290304"/>
            <a:ext cx="5214151" cy="38991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F0D2ED-0F3E-4CB2-BF22-F0D3E9E0C41F}"/>
              </a:ext>
            </a:extLst>
          </p:cNvPr>
          <p:cNvSpPr txBox="1"/>
          <p:nvPr/>
        </p:nvSpPr>
        <p:spPr>
          <a:xfrm>
            <a:off x="6811835" y="1791607"/>
            <a:ext cx="43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Ground-Based Experiments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B17CB9-6BB4-491A-916C-9F470AEA520B}"/>
              </a:ext>
            </a:extLst>
          </p:cNvPr>
          <p:cNvSpPr txBox="1"/>
          <p:nvPr/>
        </p:nvSpPr>
        <p:spPr>
          <a:xfrm>
            <a:off x="955026" y="5272351"/>
            <a:ext cx="526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 significant measurements over Energy ~100TeV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E68710-2740-40CA-B1A5-FF796716B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88" y="2837515"/>
            <a:ext cx="5254435" cy="28835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3854E08-4711-4A9F-8E2B-11983FAEE38C}"/>
              </a:ext>
            </a:extLst>
          </p:cNvPr>
          <p:cNvSpPr txBox="1"/>
          <p:nvPr/>
        </p:nvSpPr>
        <p:spPr>
          <a:xfrm>
            <a:off x="9037467" y="5752362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Arial Rounded MT Bold" panose="020F0704030504030204" pitchFamily="34" charset="0"/>
              </a:rPr>
              <a:t>ASγ</a:t>
            </a:r>
            <a:r>
              <a:rPr lang="zh-CN" altLang="en-US" b="1" dirty="0">
                <a:latin typeface="Arial Rounded MT Bold" panose="020F0704030504030204" pitchFamily="34" charset="0"/>
              </a:rPr>
              <a:t>，</a:t>
            </a:r>
            <a:r>
              <a:rPr lang="en-US" altLang="zh-CN" b="1" dirty="0">
                <a:latin typeface="Arial Rounded MT Bold" panose="020F0704030504030204" pitchFamily="34" charset="0"/>
              </a:rPr>
              <a:t>2020</a:t>
            </a:r>
            <a:endParaRPr lang="zh-CN" alt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7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C8FCC-2C59-4418-A03F-D5083C7A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Data &amp; γ-Proton Discrimination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3B229E-7D76-47D5-B2B0-78896ACC78F4}"/>
              </a:ext>
            </a:extLst>
          </p:cNvPr>
          <p:cNvSpPr txBox="1"/>
          <p:nvPr/>
        </p:nvSpPr>
        <p:spPr>
          <a:xfrm>
            <a:off x="838200" y="2258510"/>
            <a:ext cx="471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KM2A(Half-Array) Data: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	2019/12/27 ~ 2020/10/15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D74839-B623-49FE-BC87-6AD9B5440CFE}"/>
              </a:ext>
            </a:extLst>
          </p:cNvPr>
          <p:cNvSpPr txBox="1"/>
          <p:nvPr/>
        </p:nvSpPr>
        <p:spPr>
          <a:xfrm>
            <a:off x="7046150" y="6217668"/>
            <a:ext cx="4068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KM2A(1/2 Array) Detectors Distribution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6FE5AEF-8847-42FE-B2CC-8D8780A1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5" y="1415481"/>
            <a:ext cx="4958215" cy="480218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2397D2B-A515-4D34-A251-B32063128C5B}"/>
              </a:ext>
            </a:extLst>
          </p:cNvPr>
          <p:cNvSpPr txBox="1"/>
          <p:nvPr/>
        </p:nvSpPr>
        <p:spPr>
          <a:xfrm>
            <a:off x="838199" y="3542626"/>
            <a:ext cx="4958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Events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Selection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：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Core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located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inside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of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the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‘RING’</a:t>
            </a:r>
          </a:p>
          <a:p>
            <a:pPr marL="342900" indent="-342900">
              <a:buAutoNum type="arabicParenR"/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NfiltE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&gt;10</a:t>
            </a:r>
          </a:p>
          <a:p>
            <a:pPr marL="342900" indent="-342900">
              <a:buAutoNum type="arabicParenR"/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NfiltM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&gt;10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NpE1(0~100m)&gt;10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NpE1 /NpE2(40~100m) &gt; 2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Age of EAS Shower: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0.6~2.4</a:t>
            </a:r>
          </a:p>
          <a:p>
            <a:pPr marL="342900" indent="-342900">
              <a:buAutoNum type="arabicParenR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Their </a:t>
            </a:r>
            <a:r>
              <a:rPr lang="en-US" altLang="zh-CN" dirty="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EST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&lt; EST UP LIMIT (γ-Like events)</a:t>
            </a:r>
          </a:p>
        </p:txBody>
      </p:sp>
    </p:spTree>
    <p:extLst>
      <p:ext uri="{BB962C8B-B14F-4D97-AF65-F5344CB8AC3E}">
        <p14:creationId xmlns:p14="http://schemas.microsoft.com/office/powerpoint/2010/main" val="204457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BB33E13-550E-4351-A313-C0555C12DEF6}"/>
              </a:ext>
            </a:extLst>
          </p:cNvPr>
          <p:cNvCxnSpPr>
            <a:cxnSpLocks/>
          </p:cNvCxnSpPr>
          <p:nvPr/>
        </p:nvCxnSpPr>
        <p:spPr>
          <a:xfrm>
            <a:off x="5690586" y="4119240"/>
            <a:ext cx="6501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4D5C8FCC-2C59-4418-A03F-D5083C7A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γ-Proton Discrimination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3B229E-7D76-47D5-B2B0-78896ACC78F4}"/>
                  </a:ext>
                </a:extLst>
              </p:cNvPr>
              <p:cNvSpPr txBox="1"/>
              <p:nvPr/>
            </p:nvSpPr>
            <p:spPr>
              <a:xfrm>
                <a:off x="838200" y="1704486"/>
                <a:ext cx="3059748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𝑒𝑠𝑡</m:t>
                    </m:r>
                    <m:box>
                      <m:boxPr>
                        <m:ctrlP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boxPr>
                      <m:e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≔</m:t>
                        </m:r>
                      </m:e>
                    </m:box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𝑙𝑜𝑔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+0.0001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3B229E-7D76-47D5-B2B0-78896ACC7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4486"/>
                <a:ext cx="3059748" cy="6819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572EAF4F-C69B-4902-B8CC-EBB16A27E01A}"/>
              </a:ext>
            </a:extLst>
          </p:cNvPr>
          <p:cNvGrpSpPr/>
          <p:nvPr/>
        </p:nvGrpSpPr>
        <p:grpSpPr>
          <a:xfrm>
            <a:off x="105846" y="2804795"/>
            <a:ext cx="4998101" cy="3688080"/>
            <a:chOff x="395605" y="2259965"/>
            <a:chExt cx="2116427" cy="3688080"/>
          </a:xfrm>
        </p:grpSpPr>
        <p:graphicFrame>
          <p:nvGraphicFramePr>
            <p:cNvPr id="17" name="表格 16">
              <a:extLst>
                <a:ext uri="{FF2B5EF4-FFF2-40B4-BE49-F238E27FC236}">
                  <a16:creationId xmlns:a16="http://schemas.microsoft.com/office/drawing/2014/main" id="{24CE698A-1DC4-404D-8562-EE2DCC0676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61670825"/>
                </p:ext>
              </p:extLst>
            </p:nvPr>
          </p:nvGraphicFramePr>
          <p:xfrm>
            <a:off x="989579" y="2259965"/>
            <a:ext cx="718283" cy="36880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9627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35280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600" dirty="0"/>
                          <a:t>old </a:t>
                        </a:r>
                        <a:r>
                          <a:rPr lang="en-US" altLang="zh-CN" sz="1600" dirty="0" err="1"/>
                          <a:t>est</a:t>
                        </a:r>
                        <a:r>
                          <a:rPr lang="en-US" altLang="zh-CN" sz="1600" dirty="0"/>
                          <a:t>(up limit)</a:t>
                        </a:r>
                      </a:p>
                    </a:txBody>
                    <a:tcPr anchor="ctr"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-5.11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 dirty="0"/>
                          <a:t>-5.24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-5.95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-6.08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-2.34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-2.35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-2.36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-2.36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-2.36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 dirty="0"/>
                          <a:t>-2.36</a:t>
                        </a:r>
                      </a:p>
                    </a:txBody>
                    <a:tcPr marL="12700" marR="12700" marT="12700" anchor="ctr">
                      <a:solidFill>
                        <a:schemeClr val="accent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</a:tbl>
            </a:graphicData>
          </a:graphic>
        </p:graphicFrame>
        <p:graphicFrame>
          <p:nvGraphicFramePr>
            <p:cNvPr id="18" name="表格 17">
              <a:extLst>
                <a:ext uri="{FF2B5EF4-FFF2-40B4-BE49-F238E27FC236}">
                  <a16:creationId xmlns:a16="http://schemas.microsoft.com/office/drawing/2014/main" id="{4F36358F-50FE-4301-9E15-F7FC3D4E858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9049939"/>
                </p:ext>
              </p:extLst>
            </p:nvPr>
          </p:nvGraphicFramePr>
          <p:xfrm>
            <a:off x="1707862" y="2259965"/>
            <a:ext cx="804170" cy="36880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89910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35280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600" dirty="0"/>
                          <a:t>new </a:t>
                        </a:r>
                        <a:r>
                          <a:rPr lang="en-US" altLang="zh-CN" sz="1600" dirty="0" err="1"/>
                          <a:t>est</a:t>
                        </a:r>
                        <a:r>
                          <a:rPr lang="en-US" altLang="zh-CN" sz="1600" dirty="0"/>
                          <a:t>(up limit)</a:t>
                        </a:r>
                      </a:p>
                    </a:txBody>
                    <a:tcPr anchor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-5.00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-3.20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 dirty="0"/>
                          <a:t>-5.96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 dirty="0"/>
                          <a:t>-6.17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-2.50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>
                            <a:sym typeface="+mn-ea"/>
                          </a:rPr>
                          <a:t>-2.69</a:t>
                        </a:r>
                        <a:endParaRPr lang="en-US" altLang="zh-CN" sz="1400" b="0"/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-2.79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-2.74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/>
                          <a:t>-2.75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b="0" dirty="0"/>
                          <a:t>-2.79</a:t>
                        </a:r>
                      </a:p>
                    </a:txBody>
                    <a:tcPr marL="12700" marR="12700" marT="12700" anchor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</a:tbl>
            </a:graphicData>
          </a:graphic>
        </p:graphicFrame>
        <p:graphicFrame>
          <p:nvGraphicFramePr>
            <p:cNvPr id="19" name="表格 18">
              <a:extLst>
                <a:ext uri="{FF2B5EF4-FFF2-40B4-BE49-F238E27FC236}">
                  <a16:creationId xmlns:a16="http://schemas.microsoft.com/office/drawing/2014/main" id="{A631D445-E948-45D0-9107-EB5A913FA1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80387904"/>
                </p:ext>
              </p:extLst>
            </p:nvPr>
          </p:nvGraphicFramePr>
          <p:xfrm>
            <a:off x="395605" y="2259965"/>
            <a:ext cx="593974" cy="36880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0271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35280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600" dirty="0"/>
                          <a:t>log10(E/</a:t>
                        </a:r>
                        <a:r>
                          <a:rPr lang="en-US" altLang="zh-CN" sz="1600" dirty="0" err="1"/>
                          <a:t>TeV</a:t>
                        </a:r>
                        <a:r>
                          <a:rPr lang="en-US" altLang="zh-CN" sz="1600" dirty="0"/>
                          <a:t>)</a:t>
                        </a:r>
                      </a:p>
                    </a:txBody>
                    <a:tcPr anchor="ctr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1.0-1.2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dirty="0"/>
                          <a:t>1.2-1.4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1.4-1.6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1.6-1.8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1.8-2.0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2.0-2.2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2.2-2.4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2.4-2.6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/>
                          <a:t>2.6-2.8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35280">
                  <a:tc>
                    <a:txBody>
                      <a:bodyPr/>
                      <a:lstStyle/>
                      <a:p>
                        <a:pPr algn="ctr">
                          <a:buClrTx/>
                          <a:buSzTx/>
                          <a:buFontTx/>
                          <a:buNone/>
                        </a:pPr>
                        <a:r>
                          <a:rPr lang="en-US" altLang="zh-CN" sz="1400" dirty="0"/>
                          <a:t>2.8-3.0</a:t>
                        </a:r>
                      </a:p>
                    </a:txBody>
                    <a:tcPr anchor="ctr">
                      <a:solidFill>
                        <a:schemeClr val="bg2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</a:tbl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34C5A40-2BDC-494D-985F-409E063DEC1E}"/>
              </a:ext>
            </a:extLst>
          </p:cNvPr>
          <p:cNvGrpSpPr/>
          <p:nvPr/>
        </p:nvGrpSpPr>
        <p:grpSpPr>
          <a:xfrm>
            <a:off x="5391620" y="2538878"/>
            <a:ext cx="6694534" cy="3013003"/>
            <a:chOff x="5300662" y="1942257"/>
            <a:chExt cx="6694534" cy="301300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5B567AF-93F9-4178-BCDE-DC29F4A733FC}"/>
                </a:ext>
              </a:extLst>
            </p:cNvPr>
            <p:cNvGrpSpPr/>
            <p:nvPr/>
          </p:nvGrpSpPr>
          <p:grpSpPr>
            <a:xfrm>
              <a:off x="5300662" y="1942257"/>
              <a:ext cx="6694534" cy="3013003"/>
              <a:chOff x="6409" y="4173"/>
              <a:chExt cx="12791" cy="4880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62123C2-2B1B-4A12-BA3D-6ED43616B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15" y="4193"/>
                <a:ext cx="6185" cy="4860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4C272F2-2C3A-4A7C-BE82-D19C88D7B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9" y="4173"/>
                <a:ext cx="6204" cy="4838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CA6EB17-4C6D-43CF-9334-3B15302FC14C}"/>
                  </a:ext>
                </a:extLst>
              </p:cNvPr>
              <p:cNvSpPr txBox="1"/>
              <p:nvPr/>
            </p:nvSpPr>
            <p:spPr>
              <a:xfrm>
                <a:off x="10210" y="4866"/>
                <a:ext cx="1502" cy="59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old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E8690E4-F1A9-48CC-BA7B-4AC18B4501C6}"/>
                </a:ext>
              </a:extLst>
            </p:cNvPr>
            <p:cNvSpPr txBox="1"/>
            <p:nvPr/>
          </p:nvSpPr>
          <p:spPr>
            <a:xfrm>
              <a:off x="10800748" y="2386468"/>
              <a:ext cx="786114" cy="36921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new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E939F953-4F2D-4431-A976-2C48A2B4E62C}"/>
              </a:ext>
            </a:extLst>
          </p:cNvPr>
          <p:cNvSpPr txBox="1"/>
          <p:nvPr/>
        </p:nvSpPr>
        <p:spPr>
          <a:xfrm>
            <a:off x="9694414" y="5614411"/>
            <a:ext cx="179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More efficient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D9A5D4-FDB3-4C8E-A55D-93B0963AFCFE}"/>
              </a:ext>
            </a:extLst>
          </p:cNvPr>
          <p:cNvSpPr txBox="1"/>
          <p:nvPr/>
        </p:nvSpPr>
        <p:spPr>
          <a:xfrm>
            <a:off x="4536489" y="1571348"/>
            <a:ext cx="306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Event: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est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&lt; EST UP LIMIT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1BED80-3246-484E-B5E9-E43E10A18841}"/>
              </a:ext>
            </a:extLst>
          </p:cNvPr>
          <p:cNvSpPr txBox="1"/>
          <p:nvPr/>
        </p:nvSpPr>
        <p:spPr>
          <a:xfrm>
            <a:off x="8567193" y="1547202"/>
            <a:ext cx="312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More likely a gamma event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20" name="图形 19" descr="足迹">
            <a:extLst>
              <a:ext uri="{FF2B5EF4-FFF2-40B4-BE49-F238E27FC236}">
                <a16:creationId xmlns:a16="http://schemas.microsoft.com/office/drawing/2014/main" id="{AD814640-FCD7-45E1-BDCC-08706A56D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774039" y="1520087"/>
            <a:ext cx="471746" cy="4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405B3-B3BE-4345-AF7D-494C282B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Background-Estimation: Method I,II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DB25D7-8983-4B85-908D-A20D3D8E554C}"/>
              </a:ext>
            </a:extLst>
          </p:cNvPr>
          <p:cNvSpPr txBox="1"/>
          <p:nvPr/>
        </p:nvSpPr>
        <p:spPr>
          <a:xfrm>
            <a:off x="838200" y="1358284"/>
            <a:ext cx="631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We’ve tried at least 3 different methods…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5ACC1-3EAC-44B8-A31E-A0738B0C50AB}"/>
                  </a:ext>
                </a:extLst>
              </p:cNvPr>
              <p:cNvSpPr txBox="1"/>
              <p:nvPr/>
            </p:nvSpPr>
            <p:spPr>
              <a:xfrm>
                <a:off x="7024230" y="6156021"/>
                <a:ext cx="36054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CRs distribution &amp; masked regions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𝐿𝑆𝑇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5ACC1-3EAC-44B8-A31E-A0738B0C5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30" y="6156021"/>
                <a:ext cx="3605474" cy="646331"/>
              </a:xfrm>
              <a:prstGeom prst="rect">
                <a:avLst/>
              </a:prstGeom>
              <a:blipFill>
                <a:blip r:embed="rId2"/>
                <a:stretch>
                  <a:fillRect l="-1351" t="-5660" r="-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FDD56A-50E5-4FF3-AF3C-8EEBFD86F9AE}"/>
              </a:ext>
            </a:extLst>
          </p:cNvPr>
          <p:cNvGrpSpPr/>
          <p:nvPr/>
        </p:nvGrpSpPr>
        <p:grpSpPr>
          <a:xfrm>
            <a:off x="5587660" y="1919902"/>
            <a:ext cx="6604339" cy="4261069"/>
            <a:chOff x="5587661" y="1919902"/>
            <a:chExt cx="6604339" cy="42610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641D496-3F0F-46FE-8261-F771550E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661" y="1919902"/>
              <a:ext cx="6604339" cy="4261069"/>
            </a:xfrm>
            <a:prstGeom prst="rect">
              <a:avLst/>
            </a:prstGeom>
          </p:spPr>
        </p:pic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C557A956-D46A-417D-B90E-08F30D9F5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8680" y="2379217"/>
              <a:ext cx="408372" cy="706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233F987-D0CA-44A4-B89D-A6A707BEBE0A}"/>
                </a:ext>
              </a:extLst>
            </p:cNvPr>
            <p:cNvSpPr txBox="1"/>
            <p:nvPr/>
          </p:nvSpPr>
          <p:spPr>
            <a:xfrm>
              <a:off x="8004812" y="2091389"/>
              <a:ext cx="2013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CRs Distribution</a:t>
              </a:r>
              <a:endParaRPr lang="zh-CN" altLang="en-US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0105B6B5-98C0-40D6-BB2D-6A1DC02ABEDF}"/>
                </a:ext>
              </a:extLst>
            </p:cNvPr>
            <p:cNvCxnSpPr>
              <a:cxnSpLocks/>
            </p:cNvCxnSpPr>
            <p:nvPr/>
          </p:nvCxnSpPr>
          <p:spPr>
            <a:xfrm>
              <a:off x="7723573" y="4518734"/>
              <a:ext cx="763479" cy="2668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496F6C47-B89A-4B9A-AF2C-C51B02FA55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8698" y="4397280"/>
              <a:ext cx="510219" cy="3883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8EB87B0-68F2-4D15-9E90-517E47E1A991}"/>
                </a:ext>
              </a:extLst>
            </p:cNvPr>
            <p:cNvSpPr txBox="1"/>
            <p:nvPr/>
          </p:nvSpPr>
          <p:spPr>
            <a:xfrm>
              <a:off x="8487052" y="4690221"/>
              <a:ext cx="1612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Mask Region</a:t>
              </a:r>
              <a:endParaRPr lang="zh-CN" altLang="en-US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C6624A1-F5CC-45FF-804F-AA9AE3CD3333}"/>
                  </a:ext>
                </a:extLst>
              </p:cNvPr>
              <p:cNvSpPr txBox="1"/>
              <p:nvPr/>
            </p:nvSpPr>
            <p:spPr>
              <a:xfrm>
                <a:off x="0" y="2732642"/>
                <a:ext cx="57743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Get distribution of CRs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𝜃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𝜑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  <a:ea typeface="+mj-ea"/>
                  <a:cs typeface="+mj-cs"/>
                </a:endParaRPr>
              </a:p>
              <a:p>
                <a:pPr marL="342900" indent="-342900">
                  <a:buFontTx/>
                  <a:buAutoNum type="arabicParenR"/>
                </a:pP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Random sampling the backgrounds</a:t>
                </a:r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     —following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𝑡</m:t>
                    </m:r>
                    <m:r>
                      <a:rPr lang="en-US" altLang="zh-CN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𝜃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𝜑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C6624A1-F5CC-45FF-804F-AA9AE3CD3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32642"/>
                <a:ext cx="5774338" cy="1200329"/>
              </a:xfrm>
              <a:prstGeom prst="rect">
                <a:avLst/>
              </a:prstGeom>
              <a:blipFill>
                <a:blip r:embed="rId4"/>
                <a:stretch>
                  <a:fillRect l="-1478" t="-4061" r="-528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90B597D-F88C-40C0-8003-6ECEF1E6EBB4}"/>
                  </a:ext>
                </a:extLst>
              </p:cNvPr>
              <p:cNvSpPr txBox="1"/>
              <p:nvPr/>
            </p:nvSpPr>
            <p:spPr>
              <a:xfrm>
                <a:off x="647937" y="4120789"/>
                <a:ext cx="473738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𝑢𝑛𝑚𝑎𝑠𝑘𝑒𝑑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𝑜𝑏𝑠𝑒𝑟𝑣𝑒𝑑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𝑢𝑛𝑚𝑎𝑠𝑘𝑒𝑑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90B597D-F88C-40C0-8003-6ECEF1E6E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37" y="4120789"/>
                <a:ext cx="4737387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5ABC3C2-0F17-4EFE-9CD9-1E132F79DD03}"/>
              </a:ext>
            </a:extLst>
          </p:cNvPr>
          <p:cNvCxnSpPr>
            <a:cxnSpLocks/>
          </p:cNvCxnSpPr>
          <p:nvPr/>
        </p:nvCxnSpPr>
        <p:spPr>
          <a:xfrm flipV="1">
            <a:off x="8078680" y="3291114"/>
            <a:ext cx="811150" cy="365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069414E1-E505-41B4-B0C8-1CA7960DBF59}"/>
              </a:ext>
            </a:extLst>
          </p:cNvPr>
          <p:cNvSpPr txBox="1"/>
          <p:nvPr/>
        </p:nvSpPr>
        <p:spPr>
          <a:xfrm>
            <a:off x="8631456" y="2950460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Unmasked Region</a:t>
            </a:r>
            <a:endParaRPr lang="zh-CN" alt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5D5C659-1CE0-4D9F-BA35-45BE223F1763}"/>
                  </a:ext>
                </a:extLst>
              </p:cNvPr>
              <p:cNvSpPr txBox="1"/>
              <p:nvPr/>
            </p:nvSpPr>
            <p:spPr>
              <a:xfrm>
                <a:off x="647937" y="4652163"/>
                <a:ext cx="393594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 Rounded MT Bold" panose="020F0704030504030204" pitchFamily="34" charset="0"/>
                  </a:rPr>
                  <a:t>Areas Masked:</a:t>
                </a:r>
              </a:p>
              <a:p>
                <a:pPr marL="342900" indent="-342900">
                  <a:buAutoNum type="arabicParenR"/>
                </a:pPr>
                <a:r>
                  <a:rPr lang="en-US" altLang="zh-CN" dirty="0">
                    <a:latin typeface="Arial Rounded MT Bold" panose="020F0704030504030204" pitchFamily="34" charset="0"/>
                  </a:rPr>
                  <a:t>-5°&lt;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Arial Rounded MT Bold" panose="020F0704030504030204" pitchFamily="34" charset="0"/>
                  </a:rPr>
                  <a:t>&lt;5°</a:t>
                </a:r>
              </a:p>
              <a:p>
                <a:pPr marL="342900" indent="-342900">
                  <a:buAutoNum type="arabicParenR"/>
                </a:pPr>
                <a:r>
                  <a:rPr lang="en-US" altLang="zh-CN" dirty="0" err="1">
                    <a:latin typeface="Arial Rounded MT Bold" panose="020F0704030504030204" pitchFamily="34" charset="0"/>
                  </a:rPr>
                  <a:t>TeV</a:t>
                </a:r>
                <a:r>
                  <a:rPr lang="en-US" altLang="zh-CN" dirty="0">
                    <a:latin typeface="Arial Rounded MT Bold" panose="020F0704030504030204" pitchFamily="34" charset="0"/>
                  </a:rPr>
                  <a:t> </a:t>
                </a:r>
                <a:r>
                  <a:rPr lang="en-US" altLang="zh-CN" dirty="0" err="1">
                    <a:latin typeface="Arial Rounded MT Bold" panose="020F0704030504030204" pitchFamily="34" charset="0"/>
                  </a:rPr>
                  <a:t>catlog</a:t>
                </a:r>
                <a:r>
                  <a:rPr lang="en-US" altLang="zh-CN" dirty="0">
                    <a:latin typeface="Arial Rounded MT Bold" panose="020F0704030504030204" pitchFamily="34" charset="0"/>
                  </a:rPr>
                  <a:t> sources</a:t>
                </a:r>
                <a:r>
                  <a:rPr lang="zh-CN" altLang="en-US" dirty="0">
                    <a:latin typeface="Arial Rounded MT Bold" panose="020F0704030504030204" pitchFamily="34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>
                    <a:latin typeface="Arial Rounded MT Bold" panose="020F0704030504030204" pitchFamily="34" charset="0"/>
                  </a:rPr>
                  <a:t>）</a:t>
                </a:r>
                <a:endParaRPr lang="en-US" altLang="zh-CN" dirty="0">
                  <a:latin typeface="Arial Rounded MT Bold" panose="020F070403050403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en-US" altLang="zh-CN" dirty="0">
                    <a:latin typeface="Arial Rounded MT Bold" panose="020F0704030504030204" pitchFamily="34" charset="0"/>
                  </a:rPr>
                  <a:t>Sources identified by LHAASO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5D5C659-1CE0-4D9F-BA35-45BE223F1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37" y="4652163"/>
                <a:ext cx="3935949" cy="1200329"/>
              </a:xfrm>
              <a:prstGeom prst="rect">
                <a:avLst/>
              </a:prstGeom>
              <a:blipFill>
                <a:blip r:embed="rId6"/>
                <a:stretch>
                  <a:fillRect l="-1238" t="-2538" r="-464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BA22499-5849-4E64-9A89-082B0B19E025}"/>
                  </a:ext>
                </a:extLst>
              </p:cNvPr>
              <p:cNvSpPr txBox="1"/>
              <p:nvPr/>
            </p:nvSpPr>
            <p:spPr>
              <a:xfrm>
                <a:off x="1083076" y="6001305"/>
                <a:ext cx="2371034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𝑟𝑒𝑠𝑜𝑙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BA22499-5849-4E64-9A89-082B0B19E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76" y="6001305"/>
                <a:ext cx="2371034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9CFE630E-D6F0-4222-850E-2412DCEDD03D}"/>
              </a:ext>
            </a:extLst>
          </p:cNvPr>
          <p:cNvSpPr/>
          <p:nvPr/>
        </p:nvSpPr>
        <p:spPr>
          <a:xfrm>
            <a:off x="4163627" y="2796466"/>
            <a:ext cx="210104" cy="3817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8172257-B20C-4565-937A-0D837F801DF8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3877125" y="2628257"/>
            <a:ext cx="391554" cy="168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E342E49-336F-43A4-85ED-634450C88AA7}"/>
              </a:ext>
            </a:extLst>
          </p:cNvPr>
          <p:cNvSpPr txBox="1"/>
          <p:nvPr/>
        </p:nvSpPr>
        <p:spPr>
          <a:xfrm>
            <a:off x="647937" y="1943117"/>
            <a:ext cx="39932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  <a:cs typeface="Angsana New" panose="02020603050405020304" pitchFamily="18" charset="-34"/>
              </a:rPr>
              <a:t>Local sidereal time(LST): Method I</a:t>
            </a:r>
          </a:p>
          <a:p>
            <a:r>
              <a:rPr lang="en-US" altLang="zh-CN" dirty="0">
                <a:latin typeface="Arial Rounded MT Bold" panose="020F0704030504030204" pitchFamily="34" charset="0"/>
                <a:cs typeface="Angsana New" panose="02020603050405020304" pitchFamily="18" charset="-34"/>
              </a:rPr>
              <a:t>MJD: Method II</a:t>
            </a:r>
            <a:endParaRPr lang="zh-CN" altLang="en-US" dirty="0">
              <a:latin typeface="Arial Rounded MT Bold" panose="020F07040305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679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1A1C8-1EF3-427F-9145-6C7373C4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Measured Regions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59508D-7D20-4711-A062-7DF7790FA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67"/>
          <a:stretch/>
        </p:blipFill>
        <p:spPr>
          <a:xfrm>
            <a:off x="4642339" y="1885308"/>
            <a:ext cx="7221187" cy="3741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09A16B0-F5C9-4339-9583-FDAF345F6475}"/>
                  </a:ext>
                </a:extLst>
              </p:cNvPr>
              <p:cNvSpPr txBox="1"/>
              <p:nvPr/>
            </p:nvSpPr>
            <p:spPr>
              <a:xfrm>
                <a:off x="1051265" y="2116127"/>
                <a:ext cx="32143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Region I:</a:t>
                </a:r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Inner Galactic Plane</a:t>
                </a:r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(25°&lt;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𝑙</m:t>
                    </m:r>
                  </m:oMath>
                </a14:m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&lt;100°)</a:t>
                </a:r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09A16B0-F5C9-4339-9583-FDAF345F6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65" y="2116127"/>
                <a:ext cx="3214341" cy="1200329"/>
              </a:xfrm>
              <a:prstGeom prst="rect">
                <a:avLst/>
              </a:prstGeom>
              <a:blipFill>
                <a:blip r:embed="rId3"/>
                <a:stretch>
                  <a:fillRect l="-2841" t="-4061" r="-208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A79574-B9CF-4F05-87FA-75F4390BF761}"/>
                  </a:ext>
                </a:extLst>
              </p:cNvPr>
              <p:cNvSpPr txBox="1"/>
              <p:nvPr/>
            </p:nvSpPr>
            <p:spPr>
              <a:xfrm>
                <a:off x="5463466" y="4083081"/>
                <a:ext cx="24186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Region II:</a:t>
                </a:r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Cygnus Region</a:t>
                </a:r>
              </a:p>
              <a:p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(65°&lt;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𝑙</m:t>
                    </m:r>
                  </m:oMath>
                </a14:m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  <a:latin typeface="Arial Rounded MT Bold" panose="020F0704030504030204" pitchFamily="34" charset="0"/>
                    <a:ea typeface="+mj-ea"/>
                    <a:cs typeface="+mj-cs"/>
                  </a:rPr>
                  <a:t>&lt;85°)</a:t>
                </a:r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A79574-B9CF-4F05-87FA-75F4390BF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66" y="4083081"/>
                <a:ext cx="2418675" cy="1200329"/>
              </a:xfrm>
              <a:prstGeom prst="rect">
                <a:avLst/>
              </a:prstGeom>
              <a:blipFill>
                <a:blip r:embed="rId4"/>
                <a:stretch>
                  <a:fillRect l="-3778" t="-4061" r="-302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EB4263F-573B-43BA-85CB-8481228E9F48}"/>
                  </a:ext>
                </a:extLst>
              </p:cNvPr>
              <p:cNvSpPr txBox="1"/>
              <p:nvPr/>
            </p:nvSpPr>
            <p:spPr>
              <a:xfrm>
                <a:off x="2054384" y="4539903"/>
                <a:ext cx="2305631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&lt;2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EB4263F-573B-43BA-85CB-8481228E9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84" y="4539903"/>
                <a:ext cx="2305631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7898D1C0-235B-4F34-BB26-F65D77626341}"/>
              </a:ext>
            </a:extLst>
          </p:cNvPr>
          <p:cNvSpPr txBox="1"/>
          <p:nvPr/>
        </p:nvSpPr>
        <p:spPr>
          <a:xfrm>
            <a:off x="328474" y="4683244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Masked radius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24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a8e6f55-efda-4e39-a222-c3dd0fb79739}"/>
  <p:tag name="TABLE_ENDDRAG_ORIGIN_RECT" val="930*304"/>
  <p:tag name="TABLE_ENDDRAG_RECT" val="9*107*930*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a8e6f55-efda-4e39-a222-c3dd0fb79739}"/>
  <p:tag name="TABLE_ENDDRAG_ORIGIN_RECT" val="930*304"/>
  <p:tag name="TABLE_ENDDRAG_RECT" val="9*107*930*30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1222</Words>
  <Application>Microsoft Office PowerPoint</Application>
  <PresentationFormat>宽屏</PresentationFormat>
  <Paragraphs>397</Paragraphs>
  <Slides>21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Arial</vt:lpstr>
      <vt:lpstr>Arial Black</vt:lpstr>
      <vt:lpstr>Arial Rounded MT Bold</vt:lpstr>
      <vt:lpstr>Cambria Math</vt:lpstr>
      <vt:lpstr>Times New Roman</vt:lpstr>
      <vt:lpstr>Office 主题​​</vt:lpstr>
      <vt:lpstr>Measurement of the diffuse gamma-ray emission from Galactic plane with LHAASO-KM2A</vt:lpstr>
      <vt:lpstr>Outline</vt:lpstr>
      <vt:lpstr>Sky maps of Gamma-Rays</vt:lpstr>
      <vt:lpstr>Galactic Diffuse Gamma Emission(GDE)</vt:lpstr>
      <vt:lpstr>Observations of GDE</vt:lpstr>
      <vt:lpstr>Data &amp; γ-Proton Discrimination</vt:lpstr>
      <vt:lpstr>γ-Proton Discrimination</vt:lpstr>
      <vt:lpstr>Background-Estimation: Method I,II</vt:lpstr>
      <vt:lpstr>Measured Regions</vt:lpstr>
      <vt:lpstr>Results</vt:lpstr>
      <vt:lpstr>PowerPoint 演示文稿</vt:lpstr>
      <vt:lpstr>Spectra Energy Distribution     —— 25°&lt;l&lt;100°</vt:lpstr>
      <vt:lpstr>Spectra Energy Distribution     —— Cygnus Region </vt:lpstr>
      <vt:lpstr>PowerPoint 演示文稿</vt:lpstr>
      <vt:lpstr>PowerPoint 演示文稿</vt:lpstr>
      <vt:lpstr>R=0.5（Asγ mask radius）</vt:lpstr>
      <vt:lpstr>Spectra Energy Distribution     —— 25°&lt;l&lt;100°</vt:lpstr>
      <vt:lpstr>PowerPoint 演示文稿</vt:lpstr>
      <vt:lpstr>PowerPoint 演示文稿</vt:lpstr>
      <vt:lpstr>PowerPoint 演示文稿</vt:lpstr>
      <vt:lpstr>Background-Estimation: Method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diffuse gamma-ray emission from Galactic plane with LHAASO-KM2A</dc:title>
  <dc:creator>Chao Shiping</dc:creator>
  <cp:lastModifiedBy>Chao Shiping</cp:lastModifiedBy>
  <cp:revision>164</cp:revision>
  <dcterms:created xsi:type="dcterms:W3CDTF">2021-02-18T02:35:15Z</dcterms:created>
  <dcterms:modified xsi:type="dcterms:W3CDTF">2021-04-24T16:14:48Z</dcterms:modified>
</cp:coreProperties>
</file>