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6" r:id="rId4"/>
    <p:sldId id="288" r:id="rId5"/>
    <p:sldId id="258" r:id="rId6"/>
    <p:sldId id="280" r:id="rId7"/>
    <p:sldId id="260" r:id="rId8"/>
    <p:sldId id="261" r:id="rId9"/>
    <p:sldId id="263" r:id="rId10"/>
    <p:sldId id="266" r:id="rId11"/>
    <p:sldId id="287" r:id="rId12"/>
    <p:sldId id="262" r:id="rId13"/>
    <p:sldId id="268" r:id="rId14"/>
    <p:sldId id="273" r:id="rId15"/>
    <p:sldId id="269" r:id="rId16"/>
    <p:sldId id="286" r:id="rId17"/>
    <p:sldId id="285" r:id="rId18"/>
    <p:sldId id="292" r:id="rId19"/>
    <p:sldId id="267" r:id="rId20"/>
    <p:sldId id="289" r:id="rId21"/>
    <p:sldId id="270" r:id="rId22"/>
    <p:sldId id="283" r:id="rId23"/>
    <p:sldId id="271" r:id="rId24"/>
    <p:sldId id="272" r:id="rId25"/>
    <p:sldId id="274" r:id="rId26"/>
    <p:sldId id="284" r:id="rId27"/>
    <p:sldId id="281" r:id="rId28"/>
    <p:sldId id="29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6699"/>
  </p:normalViewPr>
  <p:slideViewPr>
    <p:cSldViewPr snapToGrid="0" snapToObjects="1">
      <p:cViewPr varScale="1">
        <p:scale>
          <a:sx n="139" d="100"/>
          <a:sy n="139" d="100"/>
        </p:scale>
        <p:origin x="3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C6F55-30BD-EB47-AD5A-B23236AF0C08}" type="datetimeFigureOut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0DE76-C636-0C45-935A-06CBDEEB379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003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E76-C636-0C45-935A-06CBDEEB379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60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HAWC fermi </a:t>
            </a:r>
            <a:r>
              <a:rPr kumimoji="1" lang="en-US" altLang="zh-CN" dirty="0" err="1" smtClean="0"/>
              <a:t>veritas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E76-C636-0C45-935A-06CBDEEB379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0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E76-C636-0C45-935A-06CBDEEB379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90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E76-C636-0C45-935A-06CBDEEB379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015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0DE76-C636-0C45-935A-06CBDEEB379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472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545F-1A59-1B40-A309-BD41F92921CA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404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CADE-A4B1-5A48-ABDD-E0E877E2E841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732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3A7D-E63C-9E41-8B6B-EECDB7D19480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593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4BB7-FE70-1B49-8DD0-8FE80F6E6C9C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589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558A-5F02-AE41-A8DA-6C736AE237A2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581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E690-13C5-1E44-971A-9A55C85F6767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621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9DC8-D31C-0748-B431-D51F6C41AD6F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769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7D68-6907-B045-982A-5301F562105B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119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78683-B149-F141-8D7B-EC18FC343B0D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348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DCCD1-5E9B-014F-B862-29D4F244B75B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180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6A9-E876-B34E-87F3-A880D2B42E8F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562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67761-E664-B64E-9355-3208AE7FB093}" type="datetime1">
              <a:rPr kumimoji="1" lang="zh-CN" altLang="en-US" smtClean="0"/>
              <a:t>2021/4/25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45EE2-0D3D-304B-86BA-4B8FFAAD8D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829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60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4000" dirty="0" smtClean="0"/>
              <a:t/>
            </a:r>
            <a:br>
              <a:rPr kumimoji="1" lang="en-US" altLang="zh-CN" sz="4000" dirty="0" smtClean="0"/>
            </a:br>
            <a:r>
              <a:rPr kumimoji="1" lang="en-US" altLang="zh-CN" sz="4000" dirty="0"/>
              <a:t/>
            </a:r>
            <a:br>
              <a:rPr kumimoji="1" lang="en-US" altLang="zh-CN" sz="4000" dirty="0"/>
            </a:br>
            <a:r>
              <a:rPr kumimoji="1" lang="en-US" altLang="zh-CN" sz="4000" dirty="0" smtClean="0"/>
              <a:t>Long term observation of Crab spectrum with WCDA	</a:t>
            </a:r>
            <a:br>
              <a:rPr kumimoji="1" lang="en-US" altLang="zh-CN" sz="4000" dirty="0" smtClean="0"/>
            </a:br>
            <a:r>
              <a:rPr kumimoji="1" lang="en-US" altLang="zh-CN" sz="4000" dirty="0" smtClean="0"/>
              <a:t>&amp;</a:t>
            </a:r>
            <a:br>
              <a:rPr kumimoji="1" lang="en-US" altLang="zh-CN" sz="4000" dirty="0" smtClean="0"/>
            </a:br>
            <a:r>
              <a:rPr kumimoji="1" lang="en-US" altLang="zh-CN" sz="4000" dirty="0" smtClean="0"/>
              <a:t>a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/>
              <a:t>l</a:t>
            </a:r>
            <a:r>
              <a:rPr kumimoji="1" lang="en-US" altLang="zh-CN" sz="4000" dirty="0" smtClean="0"/>
              <a:t>ikelihood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analysis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framework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for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WCDA</a:t>
            </a:r>
            <a:endParaRPr kumimoji="1"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2235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 err="1" smtClean="0"/>
              <a:t>G.M.Xiang</a:t>
            </a:r>
            <a:r>
              <a:rPr kumimoji="1" lang="en-US" altLang="zh-CN" dirty="0" smtClean="0"/>
              <a:t>(SHAO)</a:t>
            </a:r>
          </a:p>
          <a:p>
            <a:r>
              <a:rPr lang="en-US" altLang="zh-CN" dirty="0" smtClean="0"/>
              <a:t>Collaborator</a:t>
            </a:r>
            <a:r>
              <a:rPr lang="zh-CN" altLang="en-US" dirty="0" smtClean="0"/>
              <a:t>：</a:t>
            </a:r>
            <a:r>
              <a:rPr lang="en-US" altLang="zh-CN" dirty="0" err="1" smtClean="0"/>
              <a:t>M.Zha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Z.G.Yao</a:t>
            </a:r>
            <a:r>
              <a:rPr lang="en-US" altLang="zh-CN" dirty="0"/>
              <a:t>, </a:t>
            </a:r>
            <a:r>
              <a:rPr lang="en-US" altLang="zh-CN" dirty="0" err="1" smtClean="0"/>
              <a:t>S.C.Hu</a:t>
            </a:r>
            <a:r>
              <a:rPr lang="en-US" altLang="zh-CN" dirty="0" smtClean="0"/>
              <a:t> (IHEP)</a:t>
            </a:r>
          </a:p>
          <a:p>
            <a:r>
              <a:rPr kumimoji="1" lang="en-US" altLang="zh-CN" dirty="0" err="1" smtClean="0"/>
              <a:t>H.Zhou</a:t>
            </a:r>
            <a:r>
              <a:rPr kumimoji="1" lang="en-US" altLang="zh-CN" dirty="0" smtClean="0"/>
              <a:t>, </a:t>
            </a:r>
            <a:r>
              <a:rPr kumimoji="1" lang="en-US" altLang="zh-CN" dirty="0" err="1" smtClean="0"/>
              <a:t>Z.Wang</a:t>
            </a:r>
            <a:r>
              <a:rPr kumimoji="1" lang="en-US" altLang="zh-CN" dirty="0" smtClean="0"/>
              <a:t>, </a:t>
            </a:r>
            <a:r>
              <a:rPr kumimoji="1" lang="en-US" altLang="zh-CN" dirty="0" err="1" smtClean="0"/>
              <a:t>H.F.Zhang</a:t>
            </a:r>
            <a:r>
              <a:rPr kumimoji="1" lang="en-US" altLang="zh-CN" dirty="0" smtClean="0"/>
              <a:t>, </a:t>
            </a:r>
            <a:r>
              <a:rPr kumimoji="1" lang="en-US" altLang="zh-CN" dirty="0" err="1" smtClean="0"/>
              <a:t>R.Y.Tang</a:t>
            </a:r>
            <a:r>
              <a:rPr kumimoji="1" lang="en-US" altLang="zh-CN" dirty="0" smtClean="0"/>
              <a:t>(SJTU)</a:t>
            </a:r>
          </a:p>
          <a:p>
            <a:r>
              <a:rPr kumimoji="1" lang="en-US" altLang="zh-CN" dirty="0" err="1" smtClean="0"/>
              <a:t>Z.X.Wang</a:t>
            </a:r>
            <a:r>
              <a:rPr kumimoji="1" lang="en-US" altLang="zh-CN" dirty="0" smtClean="0"/>
              <a:t>, </a:t>
            </a:r>
            <a:r>
              <a:rPr kumimoji="1" lang="en-US" altLang="zh-CN" dirty="0" err="1" smtClean="0"/>
              <a:t>J.N.Zhou</a:t>
            </a:r>
            <a:r>
              <a:rPr kumimoji="1" lang="en-US" altLang="zh-CN" dirty="0" smtClean="0"/>
              <a:t>, </a:t>
            </a:r>
            <a:r>
              <a:rPr kumimoji="1" lang="en-US" altLang="zh-CN" dirty="0" err="1" smtClean="0"/>
              <a:t>Y.Xing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462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19" y="2502225"/>
            <a:ext cx="5607635" cy="35446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Significance Sky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map</a:t>
            </a:r>
            <a:endParaRPr kumimoji="1" lang="zh-CN" altLang="en-US" dirty="0"/>
          </a:p>
        </p:txBody>
      </p:sp>
      <p:sp>
        <p:nvSpPr>
          <p:cNvPr id="8" name="平行四边形 7"/>
          <p:cNvSpPr/>
          <p:nvPr/>
        </p:nvSpPr>
        <p:spPr>
          <a:xfrm rot="7788009">
            <a:off x="4334952" y="3095541"/>
            <a:ext cx="750479" cy="1316467"/>
          </a:xfrm>
          <a:prstGeom prst="parallelogram">
            <a:avLst>
              <a:gd name="adj" fmla="val 63158"/>
            </a:avLst>
          </a:prstGeom>
          <a:solidFill>
            <a:schemeClr val="bg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383423" y="3483149"/>
            <a:ext cx="259976" cy="270625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424228" y="3185071"/>
            <a:ext cx="259976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1323" y="2788024"/>
            <a:ext cx="144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Mrk421</a:t>
            </a:r>
            <a:endParaRPr kumimoji="1" lang="zh-CN" altLang="en-US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2237031" y="3149333"/>
            <a:ext cx="144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Crab</a:t>
            </a:r>
            <a:endParaRPr kumimoji="1" lang="zh-CN" altLang="en-US" b="1" dirty="0"/>
          </a:p>
        </p:txBody>
      </p:sp>
      <p:sp>
        <p:nvSpPr>
          <p:cNvPr id="13" name="矩形 12"/>
          <p:cNvSpPr/>
          <p:nvPr/>
        </p:nvSpPr>
        <p:spPr>
          <a:xfrm>
            <a:off x="4536106" y="2815739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Helvetica" charset="0"/>
              </a:rPr>
              <a:t>Galactic plane</a:t>
            </a:r>
            <a:endParaRPr lang="en-US" altLang="zh-CN" b="1" i="0" u="none" strike="noStrike" dirty="0">
              <a:effectLst/>
              <a:latin typeface="Helvetica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992" y="152315"/>
            <a:ext cx="2779365" cy="210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10306878" y="560084"/>
                <a:ext cx="17095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kumimoji="1" lang="en-US" altLang="zh-CN" dirty="0" smtClean="0"/>
                  <a:t>=-0.01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kumimoji="1" lang="en-US" altLang="zh-CN" dirty="0" smtClean="0"/>
                  <a:t>= </a:t>
                </a:r>
                <a:r>
                  <a:rPr kumimoji="1" lang="hr-HR" altLang="zh-CN" dirty="0" smtClean="0"/>
                  <a:t>1.011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6878" y="560084"/>
                <a:ext cx="1709531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199" y="2502225"/>
            <a:ext cx="5470209" cy="34019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541494" y="6057555"/>
            <a:ext cx="800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Significance sky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map in </a:t>
            </a:r>
            <a:r>
              <a:rPr lang="en-US" altLang="zh-CN" dirty="0"/>
              <a:t>Equatorial 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/>
              <a:t>Galactic coordinate </a:t>
            </a:r>
            <a:r>
              <a:rPr lang="en-US" altLang="zh-CN" dirty="0" smtClean="0"/>
              <a:t>system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1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Significance Sky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map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min=3. sigma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495" y="2705457"/>
            <a:ext cx="5330679" cy="33452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716" y="2821857"/>
            <a:ext cx="5145318" cy="3228873"/>
          </a:xfrm>
          <a:prstGeom prst="rect">
            <a:avLst/>
          </a:prstGeom>
        </p:spPr>
      </p:pic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68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Detector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Response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27125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We </a:t>
            </a:r>
            <a:r>
              <a:rPr lang="en-US" altLang="zh-CN" dirty="0"/>
              <a:t>define the detector response as a function of the declination and the source spectrum </a:t>
            </a:r>
            <a:endParaRPr lang="en-US" altLang="zh-CN" dirty="0" smtClean="0"/>
          </a:p>
          <a:p>
            <a:r>
              <a:rPr kumimoji="1" lang="en-US" altLang="zh-CN" dirty="0" smtClean="0"/>
              <a:t>If 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spectrum is different from the spectrum used to generate the original detector response, the detector response is modified by re-weighting the energy distribution histograms for each bin.</a:t>
            </a:r>
          </a:p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012" y="3961513"/>
            <a:ext cx="3461212" cy="23472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271" y="3961513"/>
            <a:ext cx="3528270" cy="23708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053170" y="457437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333333"/>
                </a:solidFill>
                <a:latin typeface="arial" charset="0"/>
              </a:rPr>
              <a:t>Rayleigh Distribution</a:t>
            </a:r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919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Physics Model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</a:t>
            </a:r>
            <a:r>
              <a:rPr kumimoji="1" lang="en-US" altLang="zh-CN" dirty="0" smtClean="0"/>
              <a:t>efine two types of sources:</a:t>
            </a:r>
            <a:br>
              <a:rPr kumimoji="1" lang="en-US" altLang="zh-CN" dirty="0" smtClean="0"/>
            </a:br>
            <a:r>
              <a:rPr kumimoji="1" lang="en-US" altLang="zh-CN" dirty="0" smtClean="0"/>
              <a:t>	1. Point Source: </a:t>
            </a:r>
            <a:br>
              <a:rPr kumimoji="1" lang="en-US" altLang="zh-CN" dirty="0" smtClean="0"/>
            </a:br>
            <a:r>
              <a:rPr kumimoji="1" lang="en-US" altLang="zh-CN" dirty="0" smtClean="0"/>
              <a:t>		 1)  spectrum 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  2) location</a:t>
            </a:r>
            <a:br>
              <a:rPr kumimoji="1" lang="en-US" altLang="zh-CN" dirty="0" smtClean="0"/>
            </a:b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en-US" altLang="zh-CN" dirty="0" smtClean="0"/>
              <a:t>	2. Extended Source</a:t>
            </a:r>
            <a:r>
              <a:rPr kumimoji="1" lang="en-US" altLang="zh-CN" dirty="0"/>
              <a:t>: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en-US" altLang="zh-CN" dirty="0" smtClean="0"/>
              <a:t>		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spectrum</a:t>
            </a:r>
            <a:r>
              <a:rPr kumimoji="1" lang="zh-CN" altLang="en-US" dirty="0" smtClean="0"/>
              <a:t>   </a:t>
            </a:r>
            <a:r>
              <a:rPr kumimoji="1" lang="en-US" altLang="zh-CN" dirty="0" smtClean="0"/>
              <a:t>2) 	location   3) </a:t>
            </a:r>
            <a:r>
              <a:rPr lang="en-US" altLang="zh-CN" dirty="0"/>
              <a:t>spatial </a:t>
            </a:r>
            <a:r>
              <a:rPr lang="en-US" altLang="zh-CN" dirty="0" smtClean="0"/>
              <a:t>morphology</a:t>
            </a:r>
          </a:p>
          <a:p>
            <a:r>
              <a:rPr lang="en-US" altLang="zh-CN" dirty="0" smtClean="0"/>
              <a:t>Spectrum &amp; spatial morphology  are  imported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  </a:t>
            </a:r>
            <a:r>
              <a:rPr lang="en-US" altLang="zh-CN" dirty="0" err="1" smtClean="0"/>
              <a:t>astromodels</a:t>
            </a:r>
            <a:r>
              <a:rPr lang="zh-CN" altLang="en-US" dirty="0" smtClean="0"/>
              <a:t>，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or you can define your own model.</a:t>
            </a:r>
          </a:p>
          <a:p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supports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Multi-Sources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fitting</a:t>
            </a:r>
          </a:p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22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Likelihood Calculation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CN" dirty="0" smtClean="0"/>
                  <a:t>The expected number of signal events in each bin is </a:t>
                </a:r>
                <a:r>
                  <a:rPr kumimoji="1" lang="en-US" altLang="zh-CN" dirty="0"/>
                  <a:t>calculated </a:t>
                </a:r>
                <a:r>
                  <a:rPr kumimoji="1" lang="en-US" altLang="zh-CN" dirty="0" smtClean="0"/>
                  <a:t>according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to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the </a:t>
                </a:r>
                <a:r>
                  <a:rPr kumimoji="1" lang="en-US" altLang="zh-CN" dirty="0"/>
                  <a:t>physics model parameters </a:t>
                </a:r>
                <a:r>
                  <a:rPr kumimoji="1" lang="en-US" altLang="zh-CN" dirty="0" smtClean="0"/>
                  <a:t>and </a:t>
                </a:r>
                <a:r>
                  <a:rPr kumimoji="1" lang="en-US" altLang="zh-CN" dirty="0"/>
                  <a:t>the </a:t>
                </a:r>
                <a:r>
                  <a:rPr kumimoji="1" lang="en-US" altLang="zh-CN" dirty="0" smtClean="0"/>
                  <a:t>detector </a:t>
                </a:r>
                <a:r>
                  <a:rPr kumimoji="1" lang="en-US" altLang="zh-CN" dirty="0"/>
                  <a:t>response information</a:t>
                </a:r>
                <a:r>
                  <a:rPr kumimoji="1" lang="en-US" altLang="zh-CN" dirty="0" smtClean="0"/>
                  <a:t>.</a:t>
                </a:r>
              </a:p>
              <a:p>
                <a:endParaRPr kumimoji="1" lang="en-US" altLang="zh-CN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</a:rPr>
                        <m:t>𝑙𝑛𝐿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𝑜𝑏𝑠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1" lang="en-US" altLang="zh-CN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𝑙𝑙𝐵𝑖𝑛𝑠</m:t>
                          </m:r>
                        </m:sub>
                        <m:sup/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𝑜𝑏𝑠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𝑙𝑛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𝑒𝑥𝑝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𝑒𝑥𝑝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charset="0"/>
                            </a:rPr>
                            <m:t>ln</m:t>
                          </m:r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charset="0"/>
                                </a:rPr>
                                <m:t>𝑜𝑏𝑠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!))</m:t>
                          </m:r>
                        </m:e>
                      </m:nary>
                    </m:oMath>
                  </m:oMathPara>
                </a14:m>
                <a:endParaRPr kumimoji="1" lang="en-US" altLang="zh-CN" dirty="0" smtClean="0"/>
              </a:p>
              <a:p>
                <a:pPr marL="0" indent="0">
                  <a:buNone/>
                </a:pPr>
                <a:endParaRPr kumimoji="1" lang="en-US" altLang="zh-CN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zh-CN" b="0" i="1" dirty="0" smtClean="0">
                          <a:latin typeface="Cambria Math" charset="0"/>
                        </a:rPr>
                        <m:t>TS</m:t>
                      </m:r>
                      <m:r>
                        <a:rPr kumimoji="1" lang="en-US" altLang="zh-CN" b="0" i="1" dirty="0" smtClean="0">
                          <a:latin typeface="Cambria Math" charset="0"/>
                        </a:rPr>
                        <m:t>=2∗(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𝑙𝑛𝐿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𝑜𝑏𝑠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𝑎𝑙𝑡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−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𝑙𝑛𝐿</m:t>
                      </m:r>
                      <m:r>
                        <a:rPr kumimoji="1" lang="en-US" altLang="zh-CN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𝑜𝑏𝑠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</a:rPr>
                        <m:t>|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kumimoji="1" lang="en-US" altLang="zh-CN" b="0" i="1" dirty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0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Test running Result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049" y="1610078"/>
            <a:ext cx="5187617" cy="4266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00627"/>
            <a:ext cx="4882858" cy="410486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67790" y="6092426"/>
            <a:ext cx="344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TSmap</a:t>
            </a:r>
            <a:r>
              <a:rPr kumimoji="1" lang="en-US" altLang="zh-CN" dirty="0" smtClean="0"/>
              <a:t> of Crab Nebulae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411357" y="5815427"/>
            <a:ext cx="422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Crab nebular spectrum using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 same data of WCDA Crab </a:t>
            </a:r>
            <a:r>
              <a:rPr lang="en-US" altLang="zh-CN" dirty="0" smtClean="0"/>
              <a:t>paper</a:t>
            </a:r>
            <a:endParaRPr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1411357" y="5063613"/>
            <a:ext cx="291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H.F.Zhang</a:t>
            </a:r>
            <a:r>
              <a:rPr kumimoji="1" lang="en-US" altLang="zh-CN" dirty="0" smtClean="0"/>
              <a:t> , </a:t>
            </a:r>
            <a:r>
              <a:rPr kumimoji="1" lang="en-US" altLang="zh-CN" dirty="0" err="1" smtClean="0"/>
              <a:t>G.M.Xiang</a:t>
            </a:r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 rot="19859845">
            <a:off x="2452516" y="2076375"/>
            <a:ext cx="78603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>
                    <a:alpha val="48000"/>
                  </a:srgbClr>
                </a:solidFill>
                <a:effectLst>
                  <a:outerShdw blurRad="749300" dist="38100" dir="2700000" algn="tl" rotWithShape="0">
                    <a:schemeClr val="accent2">
                      <a:alpha val="70000"/>
                    </a:schemeClr>
                  </a:outerShdw>
                </a:effectLst>
              </a:rPr>
              <a:t>Preliminary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>
                  <a:alpha val="48000"/>
                </a:srgbClr>
              </a:solidFill>
              <a:effectLst>
                <a:outerShdw blurRad="749300" dist="38100" dir="2700000" algn="tl" rotWithShape="0">
                  <a:schemeClr val="accent2">
                    <a:alpha val="70000"/>
                  </a:schemeClr>
                </a:outerShdw>
              </a:effectLst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82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486" y="1927225"/>
            <a:ext cx="5246514" cy="43513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666" y="290581"/>
            <a:ext cx="3284979" cy="362290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J1908+06</a:t>
            </a:r>
            <a:endParaRPr kumimoji="1" lang="zh-CN" altLang="en-US" dirty="0"/>
          </a:p>
        </p:txBody>
      </p:sp>
      <p:sp>
        <p:nvSpPr>
          <p:cNvPr id="7" name="矩形 6"/>
          <p:cNvSpPr/>
          <p:nvPr/>
        </p:nvSpPr>
        <p:spPr>
          <a:xfrm rot="19859845">
            <a:off x="2350195" y="2604685"/>
            <a:ext cx="86251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>
                    <a:alpha val="48000"/>
                  </a:srgbClr>
                </a:solidFill>
                <a:effectLst>
                  <a:outerShdw blurRad="749300" dist="38100" dir="2700000" algn="tl" rotWithShape="0">
                    <a:schemeClr val="accent2">
                      <a:alpha val="70000"/>
                    </a:schemeClr>
                  </a:outerShdw>
                </a:effectLst>
              </a:rPr>
              <a:t>Preliminary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>
                  <a:alpha val="48000"/>
                </a:srgbClr>
              </a:solidFill>
              <a:effectLst>
                <a:outerShdw blurRad="749300" dist="38100" dir="2700000" algn="tl" rotWithShape="0">
                  <a:schemeClr val="accent2">
                    <a:alpha val="7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5306" y="5449559"/>
            <a:ext cx="324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R.Y.Tang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S.C.Hu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G.M.Xiang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371474" y="2697018"/>
            <a:ext cx="261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S.C.Hu’s</a:t>
            </a:r>
            <a:r>
              <a:rPr kumimoji="1" lang="en-US" altLang="zh-CN" dirty="0" smtClean="0"/>
              <a:t> Sigma=0.54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767781" y="6164199"/>
            <a:ext cx="33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TS_J1908=</a:t>
            </a:r>
            <a:r>
              <a:rPr lang="fi-FI" altLang="zh-CN" dirty="0" smtClean="0"/>
              <a:t>175.79</a:t>
            </a:r>
            <a:endParaRPr kumimoji="1" lang="zh-CN" altLang="en-US" dirty="0"/>
          </a:p>
        </p:txBody>
      </p:sp>
      <p:sp>
        <p:nvSpPr>
          <p:cNvPr id="15" name="幻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907" y="4072680"/>
            <a:ext cx="4428115" cy="182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Cygnus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Region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815" y="2309326"/>
            <a:ext cx="5854598" cy="38456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85207" y="6011399"/>
            <a:ext cx="412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R.Y.Tang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, </a:t>
            </a:r>
            <a:r>
              <a:rPr kumimoji="1" lang="en-US" altLang="zh-CN" dirty="0" err="1" smtClean="0"/>
              <a:t>H.Zhou</a:t>
            </a:r>
            <a:r>
              <a:rPr kumimoji="1" lang="en-US" altLang="zh-CN" dirty="0" smtClean="0"/>
              <a:t>, </a:t>
            </a:r>
            <a:r>
              <a:rPr kumimoji="1" lang="en-US" altLang="zh-CN" dirty="0" err="1" smtClean="0"/>
              <a:t>G.M.Xiang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768" y="0"/>
            <a:ext cx="4229305" cy="230308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 rot="19859845">
            <a:off x="1899986" y="2191686"/>
            <a:ext cx="9718152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 smtClean="0">
                <a:ln w="6600">
                  <a:solidFill>
                    <a:schemeClr val="accent2">
                      <a:alpha val="0"/>
                    </a:schemeClr>
                  </a:solidFill>
                  <a:prstDash val="solid"/>
                </a:ln>
                <a:solidFill>
                  <a:srgbClr val="FF0000">
                    <a:alpha val="48000"/>
                  </a:srgbClr>
                </a:solidFill>
                <a:effectLst>
                  <a:outerShdw blurRad="749300" dist="38100" dir="2700000" algn="tl" rotWithShape="0">
                    <a:schemeClr val="accent2">
                      <a:alpha val="70000"/>
                    </a:schemeClr>
                  </a:outerShdw>
                </a:effectLst>
              </a:rPr>
              <a:t>Preliminary</a:t>
            </a:r>
            <a:endParaRPr lang="zh-CN" altLang="en-US" sz="6000" b="1" cap="none" spc="0" dirty="0">
              <a:ln w="6600">
                <a:solidFill>
                  <a:schemeClr val="accent2">
                    <a:alpha val="0"/>
                  </a:schemeClr>
                </a:solidFill>
                <a:prstDash val="solid"/>
              </a:ln>
              <a:solidFill>
                <a:srgbClr val="FF0000">
                  <a:alpha val="48000"/>
                </a:srgbClr>
              </a:solidFill>
              <a:effectLst>
                <a:outerShdw blurRad="749300" dist="38100" dir="2700000" algn="tl" rotWithShape="0">
                  <a:schemeClr val="accent2">
                    <a:alpha val="70000"/>
                  </a:schemeClr>
                </a:outerShdw>
              </a:effectLst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522779"/>
              </p:ext>
            </p:extLst>
          </p:nvPr>
        </p:nvGraphicFramePr>
        <p:xfrm>
          <a:off x="7648830" y="2435471"/>
          <a:ext cx="4064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TS_Cocoon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altLang="zh-CN" sz="1800" b="0" i="0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36.042525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TS_SNR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altLang="zh-CN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49.750105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TS_PWN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altLang="zh-CN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22.166927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480" y="3467471"/>
            <a:ext cx="3568700" cy="29337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402768" y="6380731"/>
            <a:ext cx="488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ROI:6 degree </a:t>
            </a:r>
            <a:r>
              <a:rPr kumimoji="1" lang="en-US" altLang="zh-CN" smtClean="0"/>
              <a:t>(masked 2HWC J2019+367 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  <p:sp>
        <p:nvSpPr>
          <p:cNvPr id="14" name="幻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6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Catalog </a:t>
            </a:r>
            <a:r>
              <a:rPr kumimoji="1" lang="en-US" altLang="zh-CN" dirty="0" smtClean="0"/>
              <a:t>WCDA-1</a:t>
            </a:r>
            <a:r>
              <a:rPr kumimoji="1" lang="zh-CN" altLang="en-US" smtClean="0"/>
              <a:t> </a:t>
            </a:r>
            <a:r>
              <a:rPr kumimoji="1" lang="en-US" altLang="zh-CN" smtClean="0"/>
              <a:t>201906-202002</a:t>
            </a:r>
            <a:endParaRPr kumimoji="1"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504"/>
          <a:stretch/>
        </p:blipFill>
        <p:spPr>
          <a:xfrm>
            <a:off x="838200" y="1847850"/>
            <a:ext cx="6044790" cy="4068318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 rot="19859845">
            <a:off x="-907200" y="3048452"/>
            <a:ext cx="9718152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 smtClean="0">
                <a:ln w="6600">
                  <a:solidFill>
                    <a:schemeClr val="accent2">
                      <a:alpha val="0"/>
                    </a:schemeClr>
                  </a:solidFill>
                  <a:prstDash val="solid"/>
                </a:ln>
                <a:solidFill>
                  <a:srgbClr val="FF0000">
                    <a:alpha val="48000"/>
                  </a:srgbClr>
                </a:solidFill>
                <a:effectLst>
                  <a:outerShdw blurRad="749300" dist="38100" dir="2700000" algn="tl" rotWithShape="0">
                    <a:schemeClr val="accent2">
                      <a:alpha val="70000"/>
                    </a:schemeClr>
                  </a:outerShdw>
                </a:effectLst>
              </a:rPr>
              <a:t>Preliminary</a:t>
            </a:r>
            <a:endParaRPr lang="zh-CN" altLang="en-US" sz="6000" b="1" cap="none" spc="0" dirty="0">
              <a:ln w="6600">
                <a:solidFill>
                  <a:schemeClr val="accent2">
                    <a:alpha val="0"/>
                  </a:schemeClr>
                </a:solidFill>
                <a:prstDash val="solid"/>
              </a:ln>
              <a:solidFill>
                <a:srgbClr val="FF0000">
                  <a:alpha val="48000"/>
                </a:srgbClr>
              </a:solidFill>
              <a:effectLst>
                <a:outerShdw blurRad="749300" dist="38100" dir="2700000" algn="tl" rotWithShape="0">
                  <a:schemeClr val="accent2">
                    <a:alpha val="7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85304" y="3186951"/>
            <a:ext cx="300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S.C.Hu</a:t>
            </a:r>
            <a:r>
              <a:rPr kumimoji="1" lang="en-US" altLang="zh-CN" dirty="0" smtClean="0"/>
              <a:t> , </a:t>
            </a:r>
            <a:r>
              <a:rPr kumimoji="1" lang="en-US" altLang="zh-CN" dirty="0" err="1" smtClean="0"/>
              <a:t>G.M.Xiang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816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There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is big </a:t>
            </a:r>
            <a:r>
              <a:rPr kumimoji="1" lang="en-US" altLang="zh-CN" dirty="0" smtClean="0"/>
              <a:t>discrepancy  between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Crab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Nebular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spectrum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 previous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results.</a:t>
            </a:r>
          </a:p>
          <a:p>
            <a:r>
              <a:rPr kumimoji="1" lang="en-US" altLang="zh-CN" dirty="0" smtClean="0"/>
              <a:t>We have a preliminary 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likelihood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 framework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WCDA.</a:t>
            </a:r>
          </a:p>
          <a:p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Outlook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r>
              <a:rPr kumimoji="1" lang="en-US" altLang="zh-CN" dirty="0" smtClean="0"/>
              <a:t>Fix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 estimation.</a:t>
            </a:r>
          </a:p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difference 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Crab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spectrum.</a:t>
            </a:r>
          </a:p>
          <a:p>
            <a:r>
              <a:rPr kumimoji="1" lang="en-US" altLang="zh-CN" dirty="0" smtClean="0"/>
              <a:t>Data </a:t>
            </a:r>
            <a:r>
              <a:rPr lang="en-US" altLang="zh-CN" dirty="0" smtClean="0"/>
              <a:t>format.   </a:t>
            </a:r>
            <a:r>
              <a:rPr lang="en-US" altLang="zh-CN" dirty="0"/>
              <a:t>r</a:t>
            </a:r>
            <a:r>
              <a:rPr lang="en-US" altLang="zh-CN" dirty="0" smtClean="0"/>
              <a:t>oot?</a:t>
            </a:r>
            <a:r>
              <a:rPr lang="zh-CN" altLang="en-US" dirty="0" smtClean="0"/>
              <a:t>     </a:t>
            </a:r>
            <a:r>
              <a:rPr lang="en-US" altLang="zh-CN" dirty="0" smtClean="0"/>
              <a:t>fits?</a:t>
            </a:r>
            <a:endParaRPr kumimoji="1" lang="en-US" altLang="zh-CN" dirty="0" smtClean="0"/>
          </a:p>
          <a:p>
            <a:r>
              <a:rPr kumimoji="1" lang="en-US" altLang="zh-CN" dirty="0" smtClean="0"/>
              <a:t>In LHAASO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summer school, we will provide a tutorial 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WCDA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analysis.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01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Motivation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1.Crab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spectrum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help us understand the detector running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status.</a:t>
            </a:r>
          </a:p>
          <a:p>
            <a:pPr marL="0" indent="0">
              <a:buNone/>
            </a:pP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2.Choose a long term data set for analysis.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 smtClean="0"/>
              <a:t>3. The framework can help us analyze the WCDA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 efficiently</a:t>
            </a: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89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1116"/>
            <a:ext cx="3945464" cy="4351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5527" y="6167788"/>
            <a:ext cx="308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S.C.Hu</a:t>
            </a:r>
            <a:endParaRPr kumimoji="1" lang="zh-CN" altLang="en-US" dirty="0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3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backup</a:t>
            </a:r>
            <a:endParaRPr kumimoji="1" lang="zh-CN" altLang="en-US" dirty="0"/>
          </a:p>
        </p:txBody>
      </p:sp>
      <p:pic>
        <p:nvPicPr>
          <p:cNvPr id="4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62872"/>
            <a:ext cx="5056960" cy="4351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39" y="2146769"/>
            <a:ext cx="6269861" cy="3583543"/>
          </a:xfrm>
          <a:prstGeom prst="rect">
            <a:avLst/>
          </a:prstGeom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541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HealPix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skymap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199" y="2336612"/>
            <a:ext cx="5446601" cy="34619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63" y="2336612"/>
            <a:ext cx="5439936" cy="345773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57173" y="5516943"/>
            <a:ext cx="963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on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77917" y="5588661"/>
            <a:ext cx="130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altLang="zh-CN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kg</a:t>
            </a:r>
            <a:endParaRPr lang="en-US" altLang="zh-CN" sz="5400" b="0" cap="none" spc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23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PSF &amp; Sig</a:t>
            </a:r>
            <a:endParaRPr kumimoji="1" lang="zh-CN" altLang="en-US" dirty="0"/>
          </a:p>
        </p:txBody>
      </p:sp>
      <p:pic>
        <p:nvPicPr>
          <p:cNvPr id="4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6199" y="2362770"/>
            <a:ext cx="4922520" cy="3528060"/>
          </a:xfrm>
          <a:prstGeom prst="rect">
            <a:avLst/>
          </a:prstGeom>
        </p:spPr>
      </p:pic>
      <p:pic>
        <p:nvPicPr>
          <p:cNvPr id="5" name="内容占位符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25" y="2275140"/>
            <a:ext cx="4907280" cy="3703320"/>
          </a:xfrm>
          <a:prstGeom prst="rect">
            <a:avLst/>
          </a:prstGeom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74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Parameter space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90" y="2298264"/>
            <a:ext cx="3050045" cy="2635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880" y="2182734"/>
            <a:ext cx="3410792" cy="28661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988" y="2460496"/>
            <a:ext cx="2954771" cy="2472813"/>
          </a:xfrm>
          <a:prstGeom prst="rect">
            <a:avLst/>
          </a:prstGeom>
        </p:spPr>
      </p:pic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8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501192" y="388760"/>
            <a:ext cx="2748323" cy="4026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2239" y="424620"/>
            <a:ext cx="2748323" cy="4026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72693" y="514428"/>
            <a:ext cx="2646367" cy="38772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3166" y="3305726"/>
            <a:ext cx="2615773" cy="3832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66573" y="3420861"/>
            <a:ext cx="2458605" cy="36021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24360" y="3376723"/>
            <a:ext cx="2648395" cy="388020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3816" y="219456"/>
            <a:ext cx="550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PSF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36" y="802640"/>
            <a:ext cx="10581756" cy="4944746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37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Gamma compactness (Scaled to per transit)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5930"/>
            <a:ext cx="6115151" cy="4351338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487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5145"/>
            <a:ext cx="6016809" cy="43513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66769" y="2245975"/>
            <a:ext cx="4961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Whitney" charset="0"/>
              </a:rPr>
              <a:t>cosmic ray energy density profile calculated for four rings (0–15 pc, 15–29 pc, 29–44 pc and 44–55 pc) </a:t>
            </a:r>
            <a:r>
              <a:rPr lang="en-US" altLang="zh-CN" dirty="0" err="1">
                <a:latin typeface="Whitney" charset="0"/>
              </a:rPr>
              <a:t>centred</a:t>
            </a:r>
            <a:r>
              <a:rPr lang="en-US" altLang="zh-CN" dirty="0">
                <a:latin typeface="Whitney" charset="0"/>
              </a:rPr>
              <a:t> at the OB2 association </a:t>
            </a:r>
            <a:endParaRPr lang="en-US" altLang="zh-CN" dirty="0" smtClean="0">
              <a:latin typeface="Whitney" charset="0"/>
            </a:endParaRPr>
          </a:p>
          <a:p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 rot="19859845">
            <a:off x="1120493" y="2049193"/>
            <a:ext cx="9718152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6600">
                  <a:solidFill>
                    <a:schemeClr val="accent2">
                      <a:alpha val="0"/>
                    </a:schemeClr>
                  </a:solidFill>
                  <a:prstDash val="solid"/>
                </a:ln>
                <a:solidFill>
                  <a:srgbClr val="FF0000">
                    <a:alpha val="48000"/>
                  </a:srgbClr>
                </a:solidFill>
                <a:effectLst>
                  <a:outerShdw blurRad="749300" dist="38100" dir="2700000" algn="tl" rotWithShape="0">
                    <a:schemeClr val="accent2">
                      <a:alpha val="70000"/>
                    </a:schemeClr>
                  </a:outerShdw>
                </a:effectLst>
              </a:rPr>
              <a:t>Preliminary</a:t>
            </a:r>
            <a:endParaRPr lang="zh-CN" altLang="en-US" sz="5400" b="1" cap="none" spc="0" dirty="0">
              <a:ln w="6600">
                <a:solidFill>
                  <a:schemeClr val="accent2">
                    <a:alpha val="0"/>
                  </a:schemeClr>
                </a:solidFill>
                <a:prstDash val="solid"/>
              </a:ln>
              <a:solidFill>
                <a:srgbClr val="FF0000">
                  <a:alpha val="48000"/>
                </a:srgbClr>
              </a:solidFill>
              <a:effectLst>
                <a:outerShdw blurRad="749300" dist="38100" dir="2700000" algn="tl" rotWithShape="0">
                  <a:schemeClr val="accent2">
                    <a:alpha val="70000"/>
                  </a:schemeClr>
                </a:outerShdw>
              </a:effectLst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67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1882" y="577926"/>
            <a:ext cx="4632476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Set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878756" y="2174039"/>
            <a:ext cx="5089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Phase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en-US" altLang="zh-CN" dirty="0"/>
              <a:t> </a:t>
            </a:r>
            <a:r>
              <a:rPr kumimoji="1" lang="en-US" altLang="zh-CN" dirty="0" smtClean="0"/>
              <a:t>: 201909-202002  (CPC)</a:t>
            </a:r>
          </a:p>
          <a:p>
            <a:r>
              <a:rPr lang="en-US" altLang="zh-CN" dirty="0" smtClean="0"/>
              <a:t>Phase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: 202003-202010  (WCDAU)</a:t>
            </a:r>
          </a:p>
          <a:p>
            <a:r>
              <a:rPr lang="en-US" altLang="zh-CN" dirty="0" smtClean="0"/>
              <a:t>Phase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3 :</a:t>
            </a:r>
            <a:r>
              <a:rPr lang="zh-CN" altLang="en-US" dirty="0" smtClean="0"/>
              <a:t> </a:t>
            </a:r>
            <a:r>
              <a:rPr lang="en-US" altLang="zh-CN" dirty="0" smtClean="0"/>
              <a:t>202011-202102  (PMT  </a:t>
            </a:r>
            <a:r>
              <a:rPr lang="en-US" altLang="zh-CN" dirty="0" err="1" smtClean="0"/>
              <a:t>maintainance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49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Crab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Spectrum</a:t>
            </a:r>
            <a:endParaRPr kumimoji="1"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106" y="1825624"/>
            <a:ext cx="7149232" cy="45954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743338" y="1538048"/>
            <a:ext cx="38390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Data Cut :  same as </a:t>
            </a:r>
            <a:r>
              <a:rPr lang="en-US" altLang="zh-CN" dirty="0" smtClean="0"/>
              <a:t>CPC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Update</a:t>
            </a:r>
            <a:r>
              <a:rPr lang="zh-CN" altLang="en-US" dirty="0"/>
              <a:t>： </a:t>
            </a:r>
            <a:r>
              <a:rPr lang="en-US" altLang="zh-CN" dirty="0" smtClean="0"/>
              <a:t>added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202007-202010</a:t>
            </a:r>
          </a:p>
          <a:p>
            <a:r>
              <a:rPr lang="en-US" altLang="zh-CN" dirty="0" smtClean="0"/>
              <a:t>	~232 transits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1058"/>
          <a:stretch/>
        </p:blipFill>
        <p:spPr>
          <a:xfrm>
            <a:off x="7670799" y="3484880"/>
            <a:ext cx="4205887" cy="2687320"/>
          </a:xfrm>
          <a:prstGeom prst="rect">
            <a:avLst/>
          </a:prstGeom>
        </p:spPr>
      </p:pic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7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0600" cy="1325563"/>
          </a:xfrm>
        </p:spPr>
        <p:txBody>
          <a:bodyPr/>
          <a:lstStyle/>
          <a:p>
            <a:r>
              <a:rPr kumimoji="1" lang="en-US" altLang="zh-CN" dirty="0" smtClean="0"/>
              <a:t>Crab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Spectrum of New Reconstruction Version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361816" y="2009588"/>
            <a:ext cx="462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Reconstruction Version: </a:t>
            </a:r>
          </a:p>
          <a:p>
            <a:r>
              <a:rPr kumimoji="1" lang="en-US" altLang="zh-CN" dirty="0" err="1" smtClean="0"/>
              <a:t>Rc</a:t>
            </a:r>
            <a:r>
              <a:rPr kumimoji="1" lang="en-US" altLang="zh-CN" dirty="0" smtClean="0"/>
              <a:t>  -&gt; Me</a:t>
            </a:r>
          </a:p>
          <a:p>
            <a:r>
              <a:rPr lang="en-US" altLang="zh-CN" dirty="0" smtClean="0"/>
              <a:t>Time calibration: </a:t>
            </a:r>
          </a:p>
          <a:p>
            <a:r>
              <a:rPr lang="en-US" altLang="zh-CN" dirty="0" smtClean="0"/>
              <a:t>Hardware calibration-&gt; offline </a:t>
            </a:r>
            <a:r>
              <a:rPr lang="en-US" altLang="zh-CN" dirty="0"/>
              <a:t>calibration</a:t>
            </a:r>
            <a:r>
              <a:rPr lang="en-US" altLang="zh-CN" dirty="0" smtClean="0"/>
              <a:t> 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084" y="3538728"/>
            <a:ext cx="4086448" cy="26954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4" y="2009588"/>
            <a:ext cx="6536252" cy="41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zh-CN" sz="4000" dirty="0" smtClean="0"/>
              <a:t/>
            </a:r>
            <a:br>
              <a:rPr kumimoji="1" lang="en-US" altLang="zh-CN" sz="4000" dirty="0" smtClean="0"/>
            </a:br>
            <a:r>
              <a:rPr kumimoji="1" lang="en-US" altLang="zh-CN" sz="4000" dirty="0" smtClean="0"/>
              <a:t>A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/>
              <a:t>l</a:t>
            </a:r>
            <a:r>
              <a:rPr kumimoji="1" lang="en-US" altLang="zh-CN" sz="4000" dirty="0" smtClean="0"/>
              <a:t>ikelihood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analysis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framework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for</a:t>
            </a:r>
            <a:r>
              <a:rPr kumimoji="1" lang="zh-CN" altLang="en-US" sz="4000" dirty="0" smtClean="0"/>
              <a:t> </a:t>
            </a:r>
            <a:r>
              <a:rPr kumimoji="1" lang="en-US" altLang="zh-CN" sz="4000" dirty="0" smtClean="0"/>
              <a:t>WCDA</a:t>
            </a:r>
            <a:endParaRPr kumimoji="1"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673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Likelihood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Framework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framework was designed concurrently with the Multi-Mission Maximum Likelihood (3ML) architecture.</a:t>
            </a:r>
          </a:p>
          <a:p>
            <a:endParaRPr lang="en-US" altLang="zh-CN" dirty="0" smtClean="0"/>
          </a:p>
        </p:txBody>
      </p:sp>
      <p:grpSp>
        <p:nvGrpSpPr>
          <p:cNvPr id="21" name="组 20"/>
          <p:cNvGrpSpPr/>
          <p:nvPr/>
        </p:nvGrpSpPr>
        <p:grpSpPr>
          <a:xfrm>
            <a:off x="3719149" y="5302744"/>
            <a:ext cx="1981200" cy="1111623"/>
            <a:chOff x="5015750" y="3101788"/>
            <a:chExt cx="1981200" cy="1111623"/>
          </a:xfrm>
        </p:grpSpPr>
        <p:sp>
          <p:nvSpPr>
            <p:cNvPr id="5" name="矩形 4"/>
            <p:cNvSpPr/>
            <p:nvPr/>
          </p:nvSpPr>
          <p:spPr>
            <a:xfrm>
              <a:off x="5015750" y="3101788"/>
              <a:ext cx="1981200" cy="1111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37896" y="3476246"/>
              <a:ext cx="1721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Physics</a:t>
              </a:r>
              <a:r>
                <a:rPr kumimoji="1" lang="zh-CN" altLang="en-US" dirty="0" smtClean="0">
                  <a:solidFill>
                    <a:schemeClr val="bg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bg1"/>
                  </a:solidFill>
                </a:rPr>
                <a:t>Model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3719149" y="2795252"/>
            <a:ext cx="1989044" cy="2365369"/>
            <a:chOff x="2580714" y="3101787"/>
            <a:chExt cx="1989044" cy="2365369"/>
          </a:xfrm>
        </p:grpSpPr>
        <p:sp>
          <p:nvSpPr>
            <p:cNvPr id="7" name="矩形 6"/>
            <p:cNvSpPr/>
            <p:nvPr/>
          </p:nvSpPr>
          <p:spPr>
            <a:xfrm>
              <a:off x="2580714" y="4355533"/>
              <a:ext cx="1981200" cy="1111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19" name="组 18"/>
            <p:cNvGrpSpPr/>
            <p:nvPr/>
          </p:nvGrpSpPr>
          <p:grpSpPr>
            <a:xfrm>
              <a:off x="2588558" y="3101787"/>
              <a:ext cx="1981200" cy="1111623"/>
              <a:chOff x="2588558" y="3101787"/>
              <a:chExt cx="1981200" cy="1111623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588558" y="3101787"/>
                <a:ext cx="1981200" cy="111162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718546" y="3476246"/>
                <a:ext cx="17212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dirty="0" smtClean="0">
                    <a:solidFill>
                      <a:schemeClr val="bg1"/>
                    </a:solidFill>
                  </a:rPr>
                  <a:t>Binned</a:t>
                </a:r>
                <a:r>
                  <a:rPr kumimoji="1" lang="zh-CN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kumimoji="1" lang="en-US" altLang="zh-CN" dirty="0" err="1" smtClean="0">
                    <a:solidFill>
                      <a:schemeClr val="bg1"/>
                    </a:solidFill>
                  </a:rPr>
                  <a:t>Skymap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2710703" y="4517930"/>
              <a:ext cx="1721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Detector</a:t>
              </a:r>
              <a:r>
                <a:rPr kumimoji="1" lang="zh-CN" altLang="en-US" dirty="0">
                  <a:solidFill>
                    <a:schemeClr val="bg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bg1"/>
                  </a:solidFill>
                </a:rPr>
                <a:t>Response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8403207" y="3773534"/>
            <a:ext cx="2087657" cy="1435568"/>
            <a:chOff x="9401733" y="3629492"/>
            <a:chExt cx="2087657" cy="1435568"/>
          </a:xfrm>
        </p:grpSpPr>
        <p:sp>
          <p:nvSpPr>
            <p:cNvPr id="14" name="矩形 13"/>
            <p:cNvSpPr/>
            <p:nvPr/>
          </p:nvSpPr>
          <p:spPr>
            <a:xfrm>
              <a:off x="9401733" y="3629492"/>
              <a:ext cx="2087657" cy="14355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21370" y="3723638"/>
              <a:ext cx="16046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Spectrum</a:t>
              </a:r>
              <a:r>
                <a:rPr kumimoji="1" lang="zh-CN" altLang="en-US" dirty="0" smtClean="0">
                  <a:solidFill>
                    <a:schemeClr val="bg1"/>
                  </a:solidFill>
                </a:rPr>
                <a:t> </a:t>
              </a:r>
              <a:r>
                <a:rPr kumimoji="1" lang="en-US" altLang="zh-CN" dirty="0" smtClean="0">
                  <a:solidFill>
                    <a:schemeClr val="bg1"/>
                  </a:solidFill>
                </a:rPr>
                <a:t>Morphology</a:t>
              </a:r>
            </a:p>
            <a:p>
              <a:pPr algn="ctr"/>
              <a:r>
                <a:rPr kumimoji="1" lang="en-US" altLang="zh-CN" dirty="0" err="1" smtClean="0">
                  <a:solidFill>
                    <a:schemeClr val="bg1"/>
                  </a:solidFill>
                </a:rPr>
                <a:t>TSmap</a:t>
              </a:r>
              <a:endParaRPr kumimoji="1" lang="en-US" altLang="zh-CN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mr-IN" altLang="zh-CN" dirty="0" smtClean="0">
                  <a:solidFill>
                    <a:schemeClr val="bg1"/>
                  </a:solidFill>
                </a:rPr>
                <a:t>…</a:t>
              </a:r>
              <a:endParaRPr kumimoji="1" lang="en-US" altLang="zh-CN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 21"/>
          <p:cNvGrpSpPr/>
          <p:nvPr/>
        </p:nvGrpSpPr>
        <p:grpSpPr>
          <a:xfrm>
            <a:off x="6011875" y="3906875"/>
            <a:ext cx="1981198" cy="1115124"/>
            <a:chOff x="7182972" y="3790856"/>
            <a:chExt cx="1981198" cy="1115124"/>
          </a:xfrm>
        </p:grpSpPr>
        <p:sp>
          <p:nvSpPr>
            <p:cNvPr id="10" name="右箭头 9"/>
            <p:cNvSpPr/>
            <p:nvPr/>
          </p:nvSpPr>
          <p:spPr>
            <a:xfrm>
              <a:off x="7200899" y="3790856"/>
              <a:ext cx="1963271" cy="11151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182972" y="4024110"/>
              <a:ext cx="1721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Minimizer Method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75654" y="3636847"/>
            <a:ext cx="215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Provided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us</a:t>
            </a:r>
            <a:endParaRPr kumimoji="1" lang="zh-CN" altLang="en-US" sz="2400" dirty="0"/>
          </a:p>
        </p:txBody>
      </p:sp>
      <p:cxnSp>
        <p:nvCxnSpPr>
          <p:cNvPr id="25" name="直线连接符 24"/>
          <p:cNvCxnSpPr/>
          <p:nvPr/>
        </p:nvCxnSpPr>
        <p:spPr>
          <a:xfrm flipH="1">
            <a:off x="3088254" y="3244276"/>
            <a:ext cx="560298" cy="614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/>
          <p:cNvCxnSpPr/>
          <p:nvPr/>
        </p:nvCxnSpPr>
        <p:spPr>
          <a:xfrm flipH="1" flipV="1">
            <a:off x="3088254" y="3993356"/>
            <a:ext cx="565902" cy="583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 flipH="1">
            <a:off x="3203030" y="5858074"/>
            <a:ext cx="4455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838200" y="5551934"/>
            <a:ext cx="2406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 smtClean="0"/>
              <a:t>Choosed</a:t>
            </a:r>
            <a:r>
              <a:rPr lang="zh-CN" altLang="en-US" sz="2400" dirty="0" smtClean="0"/>
              <a:t> by user</a:t>
            </a:r>
            <a:endParaRPr lang="zh-CN" altLang="en-US" sz="2400" dirty="0"/>
          </a:p>
        </p:txBody>
      </p:sp>
      <p:sp>
        <p:nvSpPr>
          <p:cNvPr id="38" name="文本框 37"/>
          <p:cNvSpPr txBox="1"/>
          <p:nvPr/>
        </p:nvSpPr>
        <p:spPr>
          <a:xfrm>
            <a:off x="5898606" y="3624024"/>
            <a:ext cx="216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A little 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code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15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Features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altLang="zh-CN" dirty="0" smtClean="0"/>
                  <a:t>The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physics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model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definition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has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no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restriction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with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regard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to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energy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spectrum,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source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spatial </a:t>
                </a:r>
                <a:r>
                  <a:rPr lang="en-US" altLang="zh-CN" dirty="0"/>
                  <a:t>morphology, or number of sources. </a:t>
                </a:r>
                <a:endParaRPr lang="en-US" altLang="zh-CN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US" altLang="zh-CN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dirty="0" smtClean="0"/>
                  <a:t>The data is binned on the sky using </a:t>
                </a:r>
                <a:r>
                  <a:rPr lang="en-US" altLang="zh-CN" dirty="0" err="1" smtClean="0"/>
                  <a:t>Healpix</a:t>
                </a:r>
                <a:r>
                  <a:rPr lang="en-US" altLang="zh-CN" dirty="0" smtClean="0"/>
                  <a:t> bins,</a:t>
                </a:r>
                <a:r>
                  <a:rPr lang="en-US" altLang="zh-CN" dirty="0"/>
                  <a:t> which are equal area </a:t>
                </a:r>
                <a:r>
                  <a:rPr lang="en-US" altLang="zh-CN" dirty="0" smtClean="0"/>
                  <a:t>pixels. </a:t>
                </a:r>
                <a:r>
                  <a:rPr lang="en-US" altLang="zh-CN" dirty="0"/>
                  <a:t>I</a:t>
                </a:r>
                <a:r>
                  <a:rPr lang="en-US" altLang="zh-CN" dirty="0" smtClean="0"/>
                  <a:t>t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contains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binned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on &amp; </a:t>
                </a:r>
                <a:r>
                  <a:rPr lang="en-US" altLang="zh-CN" dirty="0" err="1" smtClean="0"/>
                  <a:t>bkg</a:t>
                </a:r>
                <a:r>
                  <a:rPr lang="en-US" altLang="zh-CN" dirty="0" smtClean="0"/>
                  <a:t> counts and</a:t>
                </a:r>
                <a:r>
                  <a:rPr lang="zh-CN" altLang="en-US" dirty="0" smtClean="0"/>
                  <a:t>  </a:t>
                </a:r>
                <a:r>
                  <a:rPr lang="en-US" altLang="zh-CN" dirty="0" smtClean="0"/>
                  <a:t>observation transits.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altLang="zh-CN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dirty="0" smtClean="0"/>
                  <a:t>The detector response is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obtained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from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MC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data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with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the same cut as the data, normalized each degree of Dec from -20</a:t>
                </a:r>
                <a14:m>
                  <m:oMath xmlns:m="http://schemas.openxmlformats.org/officeDocument/2006/math">
                    <m:r>
                      <a:rPr lang="it-IT" altLang="zh-C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en-US" altLang="zh-CN" dirty="0" smtClean="0"/>
                  <a:t> to 85</a:t>
                </a:r>
                <a14:m>
                  <m:oMath xmlns:m="http://schemas.openxmlformats.org/officeDocument/2006/math">
                    <m:r>
                      <a:rPr lang="it-IT" altLang="zh-C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/>
                  <a:t>r</a:t>
                </a:r>
                <a:r>
                  <a:rPr lang="en-US" altLang="zh-CN" dirty="0" smtClean="0"/>
                  <a:t>espectively</a:t>
                </a:r>
                <a:r>
                  <a:rPr lang="en-US" altLang="zh-CN" dirty="0"/>
                  <a:t>.</a:t>
                </a:r>
                <a:endParaRPr lang="en-US" altLang="zh-CN" dirty="0" smtClean="0"/>
              </a:p>
              <a:p>
                <a:pPr marL="342900" indent="-342900">
                  <a:buFont typeface="+mj-lt"/>
                  <a:buAutoNum type="arabicPeriod"/>
                </a:pPr>
                <a:endParaRPr lang="en-US" altLang="zh-CN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dirty="0"/>
                  <a:t>The framework is fully compatible with the Multi-mission Maximum Likelihood (3ML) </a:t>
                </a:r>
                <a:r>
                  <a:rPr lang="en-US" altLang="zh-CN" dirty="0" smtClean="0"/>
                  <a:t>architecture  </a:t>
                </a:r>
                <a:r>
                  <a:rPr lang="en-US" altLang="zh-CN" dirty="0"/>
                  <a:t>which enables the incorporation of multiple instruments </a:t>
                </a:r>
                <a:r>
                  <a:rPr lang="en-US" altLang="zh-CN" dirty="0" smtClean="0"/>
                  <a:t>in </a:t>
                </a:r>
                <a:r>
                  <a:rPr lang="en-US" altLang="zh-CN" dirty="0"/>
                  <a:t>a joint-likelihood fit</a:t>
                </a:r>
                <a:r>
                  <a:rPr lang="en-US" altLang="zh-CN" dirty="0" smtClean="0"/>
                  <a:t>.(e.g. WCDA &amp; KM2A)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kumimoji="1" lang="zh-CN" altLang="en-US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6" name="内容占位符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96" t="-3081" r="-2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12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Binned </a:t>
            </a:r>
            <a:r>
              <a:rPr kumimoji="1" lang="en-US" altLang="zh-CN" dirty="0" err="1" smtClean="0"/>
              <a:t>Skymap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Event-level data is binned on the sky using </a:t>
            </a:r>
            <a:r>
              <a:rPr lang="en-US" altLang="zh-CN" dirty="0" err="1"/>
              <a:t>HEALPix</a:t>
            </a:r>
            <a:r>
              <a:rPr lang="en-US" altLang="zh-CN" dirty="0"/>
              <a:t> pixels, which are equal area </a:t>
            </a:r>
            <a:r>
              <a:rPr lang="en-US" altLang="zh-CN" dirty="0" smtClean="0"/>
              <a:t>pixels.</a:t>
            </a:r>
          </a:p>
          <a:p>
            <a:endParaRPr lang="en-US" altLang="zh-CN" dirty="0" smtClean="0"/>
          </a:p>
          <a:p>
            <a:r>
              <a:rPr lang="en-US" altLang="zh-CN" dirty="0"/>
              <a:t>W</a:t>
            </a:r>
            <a:r>
              <a:rPr lang="en-US" altLang="zh-CN" dirty="0" smtClean="0"/>
              <a:t>e </a:t>
            </a:r>
            <a:r>
              <a:rPr lang="en-US" altLang="zh-CN" dirty="0"/>
              <a:t>currently </a:t>
            </a:r>
            <a:r>
              <a:rPr lang="en-US" altLang="zh-CN" dirty="0" smtClean="0"/>
              <a:t>use 10 </a:t>
            </a:r>
            <a:r>
              <a:rPr lang="en-US" altLang="zh-CN" dirty="0" err="1" smtClean="0"/>
              <a:t>Nhit</a:t>
            </a:r>
            <a:r>
              <a:rPr lang="en-US" altLang="zh-CN" dirty="0" smtClean="0"/>
              <a:t> bins,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events in a particular </a:t>
            </a:r>
            <a:r>
              <a:rPr lang="en-US" altLang="zh-CN" dirty="0" err="1" smtClean="0"/>
              <a:t>Nhit</a:t>
            </a:r>
            <a:r>
              <a:rPr lang="en-US" altLang="zh-CN" dirty="0" smtClean="0"/>
              <a:t> bin has a </a:t>
            </a:r>
            <a:r>
              <a:rPr lang="en-US" altLang="zh-CN" dirty="0"/>
              <a:t>similar </a:t>
            </a:r>
            <a:r>
              <a:rPr lang="en-US" altLang="zh-CN" dirty="0" smtClean="0"/>
              <a:t>PSF and background rejection.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4 hours direct integration method is used in background estimation,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detected 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 and Galactic Plane 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excluded.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Every </a:t>
            </a:r>
            <a:r>
              <a:rPr lang="en-US" altLang="zh-CN" dirty="0" err="1" smtClean="0"/>
              <a:t>Nhit</a:t>
            </a:r>
            <a:r>
              <a:rPr lang="en-US" altLang="zh-CN" dirty="0" smtClean="0"/>
              <a:t> bin has 2 </a:t>
            </a:r>
            <a:r>
              <a:rPr lang="en-US" altLang="zh-CN" dirty="0" err="1" smtClean="0"/>
              <a:t>HEALPix</a:t>
            </a:r>
            <a:r>
              <a:rPr lang="en-US" altLang="zh-CN" dirty="0" smtClean="0"/>
              <a:t> maps with on counts &amp; </a:t>
            </a:r>
            <a:r>
              <a:rPr lang="en-US" altLang="zh-CN" dirty="0" err="1" smtClean="0"/>
              <a:t>bk</a:t>
            </a:r>
            <a:r>
              <a:rPr lang="en-US" altLang="zh-CN" dirty="0" smtClean="0"/>
              <a:t> counts</a:t>
            </a:r>
            <a:r>
              <a:rPr lang="zh-CN" altLang="en-US" dirty="0" smtClean="0"/>
              <a:t>，</a:t>
            </a:r>
            <a:endParaRPr lang="en-US" altLang="zh-CN" dirty="0"/>
          </a:p>
          <a:p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5EE2-0D3D-304B-86BA-4B8FFAAD8DB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4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7250</TotalTime>
  <Words>724</Words>
  <Application>Microsoft Macintosh PowerPoint</Application>
  <PresentationFormat>宽屏</PresentationFormat>
  <Paragraphs>161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Cambria Math</vt:lpstr>
      <vt:lpstr>DengXian</vt:lpstr>
      <vt:lpstr>DengXian Light</vt:lpstr>
      <vt:lpstr>Helvetica</vt:lpstr>
      <vt:lpstr>Mangal</vt:lpstr>
      <vt:lpstr>Whitney</vt:lpstr>
      <vt:lpstr>Arial</vt:lpstr>
      <vt:lpstr>Arial</vt:lpstr>
      <vt:lpstr>Office 主题</vt:lpstr>
      <vt:lpstr>  Long term observation of Crab spectrum with WCDA  &amp; a likelihood analysis framework for WCDA</vt:lpstr>
      <vt:lpstr>Motivation</vt:lpstr>
      <vt:lpstr>DATA Set</vt:lpstr>
      <vt:lpstr>Crab Spectrum</vt:lpstr>
      <vt:lpstr>Crab Spectrum of New Reconstruction Version</vt:lpstr>
      <vt:lpstr> A likelihood analysis framework for WCDA</vt:lpstr>
      <vt:lpstr>Likelihood Analysis Framework</vt:lpstr>
      <vt:lpstr>Features</vt:lpstr>
      <vt:lpstr>Binned Skymap</vt:lpstr>
      <vt:lpstr>Significance Sky map</vt:lpstr>
      <vt:lpstr>Significance Sky map（min=3. sigma）</vt:lpstr>
      <vt:lpstr>Detector Response</vt:lpstr>
      <vt:lpstr>Physics Model</vt:lpstr>
      <vt:lpstr>Likelihood Calculation </vt:lpstr>
      <vt:lpstr>Test running Result</vt:lpstr>
      <vt:lpstr>J1908+06</vt:lpstr>
      <vt:lpstr>Cygnus Region</vt:lpstr>
      <vt:lpstr>Catalog WCDA-1 201906-202002</vt:lpstr>
      <vt:lpstr>Summary</vt:lpstr>
      <vt:lpstr>PowerPoint 演示文稿</vt:lpstr>
      <vt:lpstr>backup</vt:lpstr>
      <vt:lpstr>HealPix skymap</vt:lpstr>
      <vt:lpstr>PSF &amp; Sig</vt:lpstr>
      <vt:lpstr>Parameter space</vt:lpstr>
      <vt:lpstr>PowerPoint 演示文稿</vt:lpstr>
      <vt:lpstr>PowerPoint 演示文稿</vt:lpstr>
      <vt:lpstr>Gamma compactness (Scaled to per transit)</vt:lpstr>
      <vt:lpstr>PowerPoint 演示文稿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ZS2325</dc:creator>
  <cp:lastModifiedBy>ZS2325</cp:lastModifiedBy>
  <cp:revision>412</cp:revision>
  <dcterms:created xsi:type="dcterms:W3CDTF">2021-04-19T23:20:25Z</dcterms:created>
  <dcterms:modified xsi:type="dcterms:W3CDTF">2021-04-25T00:17:43Z</dcterms:modified>
</cp:coreProperties>
</file>