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64" r:id="rId7"/>
    <p:sldId id="261" r:id="rId8"/>
    <p:sldId id="268" r:id="rId9"/>
    <p:sldId id="263" r:id="rId10"/>
    <p:sldId id="270" r:id="rId11"/>
    <p:sldId id="267" r:id="rId12"/>
    <p:sldId id="266" r:id="rId13"/>
    <p:sldId id="273" r:id="rId14"/>
    <p:sldId id="271" r:id="rId15"/>
    <p:sldId id="272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24684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6600"/>
                </a:solidFill>
              </a:rPr>
              <a:t>Fast simulation of WCDA1</a:t>
            </a:r>
            <a:br>
              <a:rPr lang="en-US" altLang="zh-CN" sz="3600" b="1" dirty="0">
                <a:solidFill>
                  <a:srgbClr val="006600"/>
                </a:solidFill>
              </a:rPr>
            </a:br>
            <a:r>
              <a:rPr lang="en-US" altLang="zh-CN" sz="3600" b="1" dirty="0">
                <a:solidFill>
                  <a:srgbClr val="006600"/>
                </a:solidFill>
              </a:rPr>
              <a:t> and the usages</a:t>
            </a:r>
            <a:endParaRPr lang="zh-CN" altLang="en-US" sz="3600" b="1" dirty="0">
              <a:solidFill>
                <a:srgbClr val="0066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altLang="zh-CN" sz="2400" dirty="0" err="1">
                <a:solidFill>
                  <a:srgbClr val="FF0000"/>
                </a:solidFill>
              </a:rPr>
              <a:t>Xiurong</a:t>
            </a:r>
            <a:r>
              <a:rPr lang="en-US" altLang="zh-CN" sz="2400" dirty="0">
                <a:solidFill>
                  <a:srgbClr val="FF0000"/>
                </a:solidFill>
              </a:rPr>
              <a:t> Li 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2021/4/25</a:t>
            </a:r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rgbClr val="FF0000"/>
                </a:solidFill>
              </a:rPr>
              <a:t>Institute of High energy Physics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979712" y="5515891"/>
            <a:ext cx="5769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 smtClean="0">
                <a:latin typeface="+mj-lt"/>
                <a:ea typeface="+mj-ea"/>
                <a:cs typeface="+mj-cs"/>
              </a:rPr>
              <a:t>LHAASO</a:t>
            </a:r>
            <a:r>
              <a:rPr lang="en-US" altLang="zh-CN" sz="2000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zh-CN" sz="2000" dirty="0" smtClean="0">
                <a:latin typeface="+mj-lt"/>
                <a:ea typeface="+mj-ea"/>
                <a:cs typeface="+mj-cs"/>
              </a:rPr>
              <a:t>2021 collaboration conference </a:t>
            </a:r>
            <a:r>
              <a:rPr lang="en-US" altLang="zh-CN" sz="2000" dirty="0" smtClean="0">
                <a:latin typeface="+mj-lt"/>
                <a:ea typeface="+mj-ea"/>
                <a:cs typeface="+mj-cs"/>
              </a:rPr>
              <a:t>at </a:t>
            </a:r>
            <a:r>
              <a:rPr lang="en-US" altLang="zh-CN" sz="2000" dirty="0" smtClean="0">
                <a:latin typeface="+mj-lt"/>
                <a:ea typeface="+mj-ea"/>
                <a:cs typeface="+mj-cs"/>
              </a:rPr>
              <a:t>Guangzhou</a:t>
            </a:r>
            <a:endParaRPr lang="en-US" altLang="zh-CN" sz="2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5731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30" y="4149080"/>
            <a:ext cx="7669671" cy="252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30" y="841838"/>
            <a:ext cx="75976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510758" y="3687415"/>
            <a:ext cx="8200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Reconstructed theta of </a:t>
            </a:r>
            <a:r>
              <a:rPr lang="en-US" altLang="zh-CN" sz="2400" dirty="0" smtClean="0">
                <a:solidFill>
                  <a:srgbClr val="FF0000"/>
                </a:solidFill>
              </a:rPr>
              <a:t>fast</a:t>
            </a:r>
            <a:r>
              <a:rPr lang="en-US" altLang="zh-CN" sz="2400" dirty="0" smtClean="0"/>
              <a:t> Simulation for Gamma(10T,50T,100T)</a:t>
            </a:r>
            <a:endParaRPr lang="zh-CN" altLang="en-US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537890" y="270900"/>
            <a:ext cx="8200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Reconstructed theta of </a:t>
            </a:r>
            <a:r>
              <a:rPr lang="en-US" altLang="zh-CN" sz="2400" dirty="0" smtClean="0">
                <a:solidFill>
                  <a:srgbClr val="FF0000"/>
                </a:solidFill>
              </a:rPr>
              <a:t>full</a:t>
            </a:r>
            <a:r>
              <a:rPr lang="en-US" altLang="zh-CN" sz="2400" dirty="0" smtClean="0"/>
              <a:t> Simulation for Gamma(10T,50T,100T)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68627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The geant4  run shell job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31" y="1058037"/>
            <a:ext cx="8422456" cy="1028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3528" y="2236054"/>
            <a:ext cx="8699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-</a:t>
            </a:r>
            <a:r>
              <a:rPr lang="en-US" altLang="zh-CN" sz="2400" dirty="0" err="1">
                <a:solidFill>
                  <a:srgbClr val="FF0000"/>
                </a:solidFill>
              </a:rPr>
              <a:t>thinpmt</a:t>
            </a:r>
            <a:r>
              <a:rPr lang="en-US" altLang="zh-CN" sz="2400" dirty="0">
                <a:solidFill>
                  <a:srgbClr val="FF0000"/>
                </a:solidFill>
              </a:rPr>
              <a:t>:  </a:t>
            </a:r>
            <a:r>
              <a:rPr lang="en-US" altLang="zh-CN" sz="2400" dirty="0"/>
              <a:t>fast simulation or full simulation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-</a:t>
            </a:r>
            <a:r>
              <a:rPr lang="en-US" altLang="zh-CN" sz="2400" dirty="0" err="1">
                <a:solidFill>
                  <a:srgbClr val="FF0000"/>
                </a:solidFill>
              </a:rPr>
              <a:t>thinnormal</a:t>
            </a:r>
            <a:r>
              <a:rPr lang="en-US" altLang="zh-CN" sz="2400" dirty="0">
                <a:solidFill>
                  <a:srgbClr val="FF0000"/>
                </a:solidFill>
              </a:rPr>
              <a:t>:  </a:t>
            </a:r>
            <a:r>
              <a:rPr lang="en-US" altLang="zh-CN" sz="2400" dirty="0"/>
              <a:t>kill or randomly sim photons not hitting </a:t>
            </a:r>
            <a:r>
              <a:rPr lang="en-US" altLang="zh-CN" sz="2400" dirty="0" err="1"/>
              <a:t>PMTs</a:t>
            </a:r>
            <a:endParaRPr lang="en-US" altLang="zh-CN" sz="2400" dirty="0"/>
          </a:p>
          <a:p>
            <a:r>
              <a:rPr lang="en-US" altLang="zh-CN" sz="2400" dirty="0">
                <a:solidFill>
                  <a:srgbClr val="FF0000"/>
                </a:solidFill>
              </a:rPr>
              <a:t>-</a:t>
            </a:r>
            <a:r>
              <a:rPr lang="en-US" altLang="zh-CN" sz="2400" dirty="0" err="1">
                <a:solidFill>
                  <a:srgbClr val="FF0000"/>
                </a:solidFill>
              </a:rPr>
              <a:t>singlesim</a:t>
            </a:r>
            <a:r>
              <a:rPr lang="en-US" altLang="zh-CN" sz="2400" dirty="0">
                <a:solidFill>
                  <a:srgbClr val="FF0000"/>
                </a:solidFill>
              </a:rPr>
              <a:t>:  </a:t>
            </a:r>
            <a:r>
              <a:rPr lang="en-US" altLang="zh-CN" sz="2400" dirty="0" err="1"/>
              <a:t>corsika</a:t>
            </a:r>
            <a:r>
              <a:rPr lang="en-US" altLang="zh-CN" sz="2400" dirty="0"/>
              <a:t> sim or single particle sim and how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-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coreset</a:t>
            </a:r>
            <a:r>
              <a:rPr lang="en-US" altLang="zh-CN" sz="2400" dirty="0">
                <a:solidFill>
                  <a:srgbClr val="FF0000"/>
                </a:solidFill>
              </a:rPr>
              <a:t>: </a:t>
            </a:r>
            <a:r>
              <a:rPr lang="en-US" altLang="zh-CN" sz="2400" dirty="0"/>
              <a:t>where to set the core. Read from </a:t>
            </a:r>
            <a:r>
              <a:rPr lang="en-US" altLang="zh-CN" sz="2400" dirty="0" err="1"/>
              <a:t>corsika</a:t>
            </a:r>
            <a:r>
              <a:rPr lang="en-US" altLang="zh-CN" sz="2400" dirty="0"/>
              <a:t> or randomly</a:t>
            </a:r>
          </a:p>
          <a:p>
            <a:r>
              <a:rPr lang="en-US" altLang="zh-CN" sz="2400" dirty="0" err="1">
                <a:solidFill>
                  <a:srgbClr val="0033CC"/>
                </a:solidFill>
              </a:rPr>
              <a:t>evt_out.root</a:t>
            </a:r>
            <a:r>
              <a:rPr lang="en-US" altLang="zh-CN" sz="2400" dirty="0">
                <a:solidFill>
                  <a:srgbClr val="0033CC"/>
                </a:solidFill>
              </a:rPr>
              <a:t>:</a:t>
            </a:r>
            <a:r>
              <a:rPr lang="en-US" altLang="zh-CN" sz="2400" dirty="0"/>
              <a:t>  </a:t>
            </a:r>
            <a:r>
              <a:rPr lang="en-US" altLang="zh-CN" sz="2400" dirty="0" err="1"/>
              <a:t>npe</a:t>
            </a:r>
            <a:r>
              <a:rPr lang="en-US" altLang="zh-CN" sz="2400" dirty="0"/>
              <a:t> and time of each cell and fast core reconstruction</a:t>
            </a:r>
          </a:p>
          <a:p>
            <a:r>
              <a:rPr lang="en-US" altLang="zh-CN" sz="2400" dirty="0" err="1">
                <a:solidFill>
                  <a:srgbClr val="0033CC"/>
                </a:solidFill>
              </a:rPr>
              <a:t>Hits_out.root</a:t>
            </a:r>
            <a:r>
              <a:rPr lang="en-US" altLang="zh-CN" sz="2400" dirty="0">
                <a:solidFill>
                  <a:srgbClr val="0033CC"/>
                </a:solidFill>
              </a:rPr>
              <a:t>:  </a:t>
            </a:r>
            <a:r>
              <a:rPr lang="en-US" altLang="zh-CN" sz="2400" dirty="0"/>
              <a:t>each hits saved for detail </a:t>
            </a:r>
            <a:r>
              <a:rPr lang="en-US" altLang="zh-CN" sz="2400" dirty="0" smtClean="0"/>
              <a:t>reconstruction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167100" y="5085184"/>
            <a:ext cx="8983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reconstruction programs for two step simulation can be used for fast simulation.</a:t>
            </a:r>
          </a:p>
        </p:txBody>
      </p:sp>
    </p:spTree>
    <p:extLst>
      <p:ext uri="{BB962C8B-B14F-4D97-AF65-F5344CB8AC3E}">
        <p14:creationId xmlns:p14="http://schemas.microsoft.com/office/powerpoint/2010/main" val="47083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71382"/>
            <a:ext cx="8229600" cy="102537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6600"/>
                </a:solidFill>
              </a:rPr>
              <a:t>How to simulate WCDA+WFCTA+KM2A</a:t>
            </a:r>
            <a:endParaRPr lang="zh-CN" altLang="en-US" sz="3200" dirty="0">
              <a:solidFill>
                <a:srgbClr val="0066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83446"/>
            <a:ext cx="6264696" cy="422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23528" y="1075311"/>
            <a:ext cx="8301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In the </a:t>
            </a:r>
            <a:r>
              <a:rPr lang="en-US" altLang="zh-CN" sz="2400" dirty="0" err="1" smtClean="0"/>
              <a:t>WCDA</a:t>
            </a:r>
            <a:r>
              <a:rPr lang="en-US" altLang="zh-CN" sz="2400" dirty="0" smtClean="0"/>
              <a:t> fast geant4 code, automatically done: 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      1</a:t>
            </a:r>
            <a:r>
              <a:rPr lang="en-US" altLang="zh-CN" sz="2400" dirty="0"/>
              <a:t>. direction </a:t>
            </a:r>
            <a:r>
              <a:rPr lang="en-US" altLang="zh-CN" sz="2400" dirty="0" err="1"/>
              <a:t>roration</a:t>
            </a:r>
            <a:r>
              <a:rPr lang="en-US" altLang="zh-CN" sz="2400" dirty="0"/>
              <a:t>;  2. core shift   3. height at 10 m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7504" y="2996952"/>
            <a:ext cx="28083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Set the direction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core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height of </a:t>
            </a:r>
            <a:r>
              <a:rPr lang="en-US" altLang="zh-CN" sz="2000" dirty="0" err="1" smtClean="0"/>
              <a:t>secondaries</a:t>
            </a:r>
            <a:r>
              <a:rPr lang="en-US" altLang="zh-CN" sz="2000" dirty="0" smtClean="0"/>
              <a:t> for the three arrays same;</a:t>
            </a:r>
            <a:endParaRPr lang="en-US" altLang="zh-CN" sz="2000" dirty="0"/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merge the Geant4 </a:t>
            </a:r>
            <a:r>
              <a:rPr lang="en-US" altLang="zh-CN" sz="2000" dirty="0" err="1" smtClean="0"/>
              <a:t>outfiles</a:t>
            </a:r>
            <a:r>
              <a:rPr lang="en-US" altLang="zh-CN" sz="2000" dirty="0" smtClean="0"/>
              <a:t>.</a:t>
            </a:r>
          </a:p>
          <a:p>
            <a:endParaRPr lang="en-US" altLang="zh-CN" sz="2000" dirty="0" smtClean="0"/>
          </a:p>
          <a:p>
            <a:r>
              <a:rPr lang="en-US" altLang="zh-CN" sz="2000" dirty="0"/>
              <a:t>T</a:t>
            </a:r>
            <a:r>
              <a:rPr lang="en-US" altLang="zh-CN" sz="2000" dirty="0" smtClean="0"/>
              <a:t>ested </a:t>
            </a:r>
            <a:r>
              <a:rPr lang="en-US" altLang="zh-CN" sz="2000" dirty="0"/>
              <a:t>by </a:t>
            </a:r>
            <a:r>
              <a:rPr lang="en-US" altLang="zh-CN" sz="2000" dirty="0" err="1"/>
              <a:t>WFCTA</a:t>
            </a:r>
            <a:r>
              <a:rPr lang="en-US" altLang="zh-CN" sz="2000" dirty="0"/>
              <a:t> group</a:t>
            </a:r>
            <a:endParaRPr lang="zh-CN" altLang="en-US" sz="2000" dirty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85216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6600"/>
                </a:solidFill>
              </a:rPr>
              <a:t>100TeV-10 </a:t>
            </a:r>
            <a:r>
              <a:rPr lang="en-US" altLang="zh-CN" sz="3200" dirty="0" err="1">
                <a:solidFill>
                  <a:srgbClr val="006600"/>
                </a:solidFill>
              </a:rPr>
              <a:t>PeV</a:t>
            </a:r>
            <a:r>
              <a:rPr lang="en-US" altLang="zh-CN" sz="3200" dirty="0">
                <a:solidFill>
                  <a:srgbClr val="006600"/>
                </a:solidFill>
              </a:rPr>
              <a:t> Protons simulated</a:t>
            </a:r>
            <a:endParaRPr lang="zh-CN" altLang="en-US" sz="3200" dirty="0">
              <a:solidFill>
                <a:srgbClr val="006600"/>
              </a:solidFill>
            </a:endParaRPr>
          </a:p>
        </p:txBody>
      </p:sp>
      <p:pic>
        <p:nvPicPr>
          <p:cNvPr id="409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68" y="1076168"/>
            <a:ext cx="2782582" cy="248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96" y="1001410"/>
            <a:ext cx="2772332" cy="255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1" y="3769678"/>
            <a:ext cx="2918653" cy="280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96" y="3769678"/>
            <a:ext cx="2928894" cy="271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52" y="3867354"/>
            <a:ext cx="3011516" cy="26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15496" y="1250976"/>
            <a:ext cx="2962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Running speed ok</a:t>
            </a:r>
          </a:p>
          <a:p>
            <a:endParaRPr lang="en-US" altLang="zh-CN" sz="2400" dirty="0"/>
          </a:p>
          <a:p>
            <a:r>
              <a:rPr lang="en-US" altLang="zh-CN" sz="2400" dirty="0" err="1" smtClean="0"/>
              <a:t>Big_Npe</a:t>
            </a:r>
            <a:r>
              <a:rPr lang="en-US" altLang="zh-CN" sz="2400" dirty="0" smtClean="0"/>
              <a:t>/</a:t>
            </a:r>
            <a:r>
              <a:rPr lang="en-US" altLang="zh-CN" sz="2400" dirty="0" err="1" smtClean="0"/>
              <a:t>small_NPE</a:t>
            </a:r>
            <a:r>
              <a:rPr lang="en-US" altLang="zh-CN" sz="2400" dirty="0" smtClean="0"/>
              <a:t> and the connection analyzed with fast and full simulation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4872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3727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006600"/>
                </a:solidFill>
              </a:rPr>
              <a:t>Corrected the </a:t>
            </a:r>
            <a:r>
              <a:rPr lang="en-US" altLang="zh-CN" sz="2800" dirty="0" err="1">
                <a:solidFill>
                  <a:srgbClr val="006600"/>
                </a:solidFill>
              </a:rPr>
              <a:t>photocathe</a:t>
            </a:r>
            <a:r>
              <a:rPr lang="en-US" altLang="zh-CN" sz="2800" dirty="0">
                <a:solidFill>
                  <a:srgbClr val="006600"/>
                </a:solidFill>
              </a:rPr>
              <a:t> area of 8 inch </a:t>
            </a:r>
            <a:r>
              <a:rPr lang="en-US" altLang="zh-CN" sz="2800" dirty="0" err="1">
                <a:solidFill>
                  <a:srgbClr val="006600"/>
                </a:solidFill>
              </a:rPr>
              <a:t>PMT</a:t>
            </a:r>
            <a:r>
              <a:rPr lang="en-US" altLang="zh-CN" sz="2800" dirty="0">
                <a:solidFill>
                  <a:srgbClr val="006600"/>
                </a:solidFill>
              </a:rPr>
              <a:t> by analyzing coincidence muons</a:t>
            </a:r>
            <a:endParaRPr lang="zh-CN" altLang="en-US" sz="2800" dirty="0">
              <a:solidFill>
                <a:srgbClr val="0066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991" y="1280049"/>
            <a:ext cx="3922686" cy="296430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8365"/>
            <a:ext cx="3371871" cy="284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44ECEF0-7BFE-4B9E-8DCA-84AC56FBA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93096"/>
            <a:ext cx="3528392" cy="2219456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43" y="4047768"/>
            <a:ext cx="3898110" cy="26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989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3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006600"/>
                </a:solidFill>
              </a:rPr>
              <a:t>Summary</a:t>
            </a:r>
            <a:endParaRPr lang="zh-CN" altLang="en-US" sz="4000" dirty="0">
              <a:solidFill>
                <a:srgbClr val="0066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6982" y="1268761"/>
            <a:ext cx="8229600" cy="2736304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1. fast simulation of WCDA1 work and realized the requirement of comic ray energy measurement with </a:t>
            </a:r>
            <a:r>
              <a:rPr lang="en-US" altLang="zh-CN" sz="2400" dirty="0" err="1" smtClean="0"/>
              <a:t>WFCTA</a:t>
            </a:r>
            <a:r>
              <a:rPr lang="en-US" altLang="zh-CN" sz="2400" dirty="0" smtClean="0"/>
              <a:t> </a:t>
            </a:r>
          </a:p>
          <a:p>
            <a:r>
              <a:rPr lang="en-US" altLang="zh-CN" sz="2400" dirty="0" smtClean="0"/>
              <a:t>2. Settled how to simulate with </a:t>
            </a:r>
            <a:r>
              <a:rPr lang="en-US" altLang="zh-CN" sz="2400" dirty="0" err="1" smtClean="0"/>
              <a:t>WFCTA</a:t>
            </a:r>
            <a:r>
              <a:rPr lang="en-US" altLang="zh-CN" sz="2400" dirty="0" smtClean="0"/>
              <a:t> and KM2A</a:t>
            </a:r>
          </a:p>
          <a:p>
            <a:r>
              <a:rPr lang="en-US" altLang="zh-CN" sz="2400" dirty="0" smtClean="0"/>
              <a:t>3.  Detailed comparison between fast and full simulation done</a:t>
            </a:r>
          </a:p>
          <a:p>
            <a:r>
              <a:rPr lang="en-US" altLang="zh-CN" sz="2400" dirty="0" smtClean="0"/>
              <a:t>4. found and corrected some problems of  simulation</a:t>
            </a:r>
          </a:p>
          <a:p>
            <a:r>
              <a:rPr lang="en-US" altLang="zh-CN" sz="2400" dirty="0" smtClean="0"/>
              <a:t>5. </a:t>
            </a:r>
            <a:r>
              <a:rPr lang="en-US" altLang="zh-CN" sz="2400" dirty="0" err="1"/>
              <a:t>Big_Npe</a:t>
            </a:r>
            <a:r>
              <a:rPr lang="en-US" altLang="zh-CN" sz="2400" dirty="0"/>
              <a:t>/</a:t>
            </a:r>
            <a:r>
              <a:rPr lang="en-US" altLang="zh-CN" sz="2400" dirty="0" err="1"/>
              <a:t>small_NPE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(pool1) and </a:t>
            </a:r>
            <a:r>
              <a:rPr lang="en-US" altLang="zh-CN" sz="2400" dirty="0"/>
              <a:t>the connection </a:t>
            </a:r>
            <a:r>
              <a:rPr lang="en-US" altLang="zh-CN" sz="2400" dirty="0" smtClean="0"/>
              <a:t>analyzed</a:t>
            </a:r>
          </a:p>
          <a:p>
            <a:endParaRPr lang="en-US" altLang="zh-CN" sz="2400" dirty="0" smtClean="0"/>
          </a:p>
          <a:p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76F9A3-1057-495E-81C6-F9792972A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212" y="4149080"/>
            <a:ext cx="3289268" cy="24204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96585" y="4581128"/>
            <a:ext cx="50395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Fast simulation of pool2 and pool3 with 20inch </a:t>
            </a:r>
            <a:r>
              <a:rPr lang="en-US" altLang="zh-CN" sz="2000" dirty="0" err="1" smtClean="0"/>
              <a:t>PMTs</a:t>
            </a:r>
            <a:r>
              <a:rPr lang="en-US" altLang="zh-CN" sz="2000" dirty="0" smtClean="0"/>
              <a:t> and 3inPMTs will be finished soon.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Measure  </a:t>
            </a:r>
            <a:r>
              <a:rPr lang="en-US" altLang="zh-CN" sz="2000" dirty="0"/>
              <a:t>e</a:t>
            </a:r>
            <a:r>
              <a:rPr lang="en-US" altLang="zh-CN" sz="2000" dirty="0" smtClean="0"/>
              <a:t>nergy spectrum of Gamma ray and enhance the sensitivity (WCDA+KM2A)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8190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6600"/>
                </a:solidFill>
              </a:rPr>
              <a:t>outline</a:t>
            </a:r>
            <a:endParaRPr lang="zh-CN" altLang="en-US" sz="3600" b="1" dirty="0">
              <a:solidFill>
                <a:srgbClr val="0066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1640" y="1772816"/>
            <a:ext cx="7128792" cy="3168352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Arial Narrow" panose="020B0606020202030204" pitchFamily="34" charset="0"/>
              </a:rPr>
              <a:t>Why need wcda1 fast simulation</a:t>
            </a:r>
          </a:p>
          <a:p>
            <a:r>
              <a:rPr lang="en-US" altLang="zh-CN" sz="2800" dirty="0" smtClean="0">
                <a:latin typeface="Arial Narrow" panose="020B0606020202030204" pitchFamily="34" charset="0"/>
              </a:rPr>
              <a:t>The method of fast simulation</a:t>
            </a:r>
          </a:p>
          <a:p>
            <a:r>
              <a:rPr lang="en-US" altLang="zh-CN" sz="2800" dirty="0" smtClean="0">
                <a:latin typeface="Arial Narrow" panose="020B0606020202030204" pitchFamily="34" charset="0"/>
              </a:rPr>
              <a:t>The reconstruction and comparisons </a:t>
            </a:r>
          </a:p>
          <a:p>
            <a:r>
              <a:rPr lang="en-US" altLang="zh-CN" sz="2800" dirty="0" smtClean="0">
                <a:latin typeface="Arial Narrow" panose="020B0606020202030204" pitchFamily="34" charset="0"/>
              </a:rPr>
              <a:t>Simulate together with WFCTA and KM2A</a:t>
            </a:r>
          </a:p>
          <a:p>
            <a:r>
              <a:rPr lang="en-US" altLang="zh-CN" sz="2800" dirty="0" smtClean="0">
                <a:latin typeface="Arial Narrow" panose="020B0606020202030204" pitchFamily="34" charset="0"/>
              </a:rPr>
              <a:t>Some </a:t>
            </a:r>
            <a:r>
              <a:rPr lang="en-US" altLang="zh-CN" sz="2800" dirty="0" err="1" smtClean="0">
                <a:latin typeface="Arial Narrow" panose="020B0606020202030204" pitchFamily="34" charset="0"/>
              </a:rPr>
              <a:t>big+small</a:t>
            </a:r>
            <a:r>
              <a:rPr lang="en-US" altLang="zh-CN" sz="2800" dirty="0" smtClean="0">
                <a:latin typeface="Arial Narrow" panose="020B0606020202030204" pitchFamily="34" charset="0"/>
              </a:rPr>
              <a:t> </a:t>
            </a:r>
            <a:r>
              <a:rPr lang="en-US" altLang="zh-CN" sz="2800" dirty="0" err="1" smtClean="0">
                <a:latin typeface="Arial Narrow" panose="020B0606020202030204" pitchFamily="34" charset="0"/>
              </a:rPr>
              <a:t>PMT</a:t>
            </a:r>
            <a:r>
              <a:rPr lang="en-US" altLang="zh-CN" sz="2800" dirty="0" smtClean="0">
                <a:latin typeface="Arial Narrow" panose="020B0606020202030204" pitchFamily="34" charset="0"/>
              </a:rPr>
              <a:t> information</a:t>
            </a:r>
            <a:endParaRPr lang="en-US" altLang="zh-CN" sz="2800" dirty="0">
              <a:latin typeface="Arial Narrow" panose="020B0606020202030204" pitchFamily="34" charset="0"/>
            </a:endParaRPr>
          </a:p>
          <a:p>
            <a:r>
              <a:rPr lang="en-US" altLang="zh-CN" sz="2800" dirty="0" smtClean="0">
                <a:latin typeface="Arial Narrow" panose="020B0606020202030204" pitchFamily="34" charset="0"/>
              </a:rPr>
              <a:t> Summary</a:t>
            </a:r>
            <a:endParaRPr lang="zh-CN" alt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7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6600"/>
                </a:solidFill>
              </a:rPr>
              <a:t>Why need fast simulation of WCDA1</a:t>
            </a:r>
            <a:endParaRPr lang="zh-CN" altLang="en-US" sz="3600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8" y="936898"/>
            <a:ext cx="895723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2339" y="2132856"/>
            <a:ext cx="9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WCDA1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42941"/>
            <a:ext cx="2499453" cy="186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79512" y="3429000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WCDA++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 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100TeV-10 </a:t>
            </a:r>
            <a:r>
              <a:rPr lang="en-US" altLang="zh-CN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PeV</a:t>
            </a: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cosmic rays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en-US" altLang="zh-CN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Supply information of core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direction and particle identification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783672" cy="307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9258" y="4869160"/>
            <a:ext cx="2764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300 photons/cm in water.</a:t>
            </a:r>
          </a:p>
          <a:p>
            <a:r>
              <a:rPr lang="en-US" altLang="zh-CN" dirty="0" smtClean="0"/>
              <a:t>Huge of Cerenkov photons.  fast simulation is impossible for so high energy and so much events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153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340"/>
            <a:ext cx="8229600" cy="51694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Need fast simulation to speed up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627514"/>
              </p:ext>
            </p:extLst>
          </p:nvPr>
        </p:nvGraphicFramePr>
        <p:xfrm>
          <a:off x="179512" y="3717032"/>
          <a:ext cx="8712967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273">
                  <a:extLst>
                    <a:ext uri="{9D8B030D-6E8A-4147-A177-3AD203B41FA5}">
                      <a16:colId xmlns:a16="http://schemas.microsoft.com/office/drawing/2014/main" val="1272284035"/>
                    </a:ext>
                  </a:extLst>
                </a:gridCol>
                <a:gridCol w="1219799">
                  <a:extLst>
                    <a:ext uri="{9D8B030D-6E8A-4147-A177-3AD203B41FA5}">
                      <a16:colId xmlns:a16="http://schemas.microsoft.com/office/drawing/2014/main" val="3499678291"/>
                    </a:ext>
                  </a:extLst>
                </a:gridCol>
                <a:gridCol w="1296036">
                  <a:extLst>
                    <a:ext uri="{9D8B030D-6E8A-4147-A177-3AD203B41FA5}">
                      <a16:colId xmlns:a16="http://schemas.microsoft.com/office/drawing/2014/main" val="255089170"/>
                    </a:ext>
                  </a:extLst>
                </a:gridCol>
                <a:gridCol w="1296036">
                  <a:extLst>
                    <a:ext uri="{9D8B030D-6E8A-4147-A177-3AD203B41FA5}">
                      <a16:colId xmlns:a16="http://schemas.microsoft.com/office/drawing/2014/main" val="4293584343"/>
                    </a:ext>
                  </a:extLst>
                </a:gridCol>
                <a:gridCol w="1219799">
                  <a:extLst>
                    <a:ext uri="{9D8B030D-6E8A-4147-A177-3AD203B41FA5}">
                      <a16:colId xmlns:a16="http://schemas.microsoft.com/office/drawing/2014/main" val="389973126"/>
                    </a:ext>
                  </a:extLst>
                </a:gridCol>
                <a:gridCol w="1372273">
                  <a:extLst>
                    <a:ext uri="{9D8B030D-6E8A-4147-A177-3AD203B41FA5}">
                      <a16:colId xmlns:a16="http://schemas.microsoft.com/office/drawing/2014/main" val="3328241253"/>
                    </a:ext>
                  </a:extLst>
                </a:gridCol>
                <a:gridCol w="936751">
                  <a:extLst>
                    <a:ext uri="{9D8B030D-6E8A-4147-A177-3AD203B41FA5}">
                      <a16:colId xmlns:a16="http://schemas.microsoft.com/office/drawing/2014/main" val="2515742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10Tev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Gamma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 </a:t>
                      </a:r>
                      <a:r>
                        <a:rPr lang="en-US" altLang="zh-CN" dirty="0" err="1" smtClean="0"/>
                        <a:t>TeV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Gamma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baseline="0" dirty="0" err="1" smtClean="0"/>
                        <a:t>TeV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Gamma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 </a:t>
                      </a:r>
                      <a:r>
                        <a:rPr lang="en-US" altLang="zh-CN" dirty="0" err="1" smtClean="0"/>
                        <a:t>TeV</a:t>
                      </a:r>
                      <a:endParaRPr lang="en-US" altLang="zh-CN" dirty="0" smtClean="0"/>
                    </a:p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Proton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 </a:t>
                      </a:r>
                      <a:r>
                        <a:rPr lang="en-US" altLang="zh-CN" dirty="0" err="1" smtClean="0"/>
                        <a:t>TeV</a:t>
                      </a:r>
                      <a:r>
                        <a:rPr lang="en-US" altLang="zh-CN" dirty="0" smtClean="0"/>
                        <a:t>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Proton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100 </a:t>
                      </a:r>
                      <a:r>
                        <a:rPr lang="en-US" altLang="zh-CN" dirty="0" err="1" smtClean="0"/>
                        <a:t>TeV</a:t>
                      </a:r>
                      <a:r>
                        <a:rPr lang="en-US" altLang="zh-CN" dirty="0" smtClean="0"/>
                        <a:t> </a:t>
                      </a: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Proton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117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Read </a:t>
                      </a:r>
                      <a:r>
                        <a:rPr lang="en-US" altLang="zh-CN" dirty="0" err="1" smtClean="0"/>
                        <a:t>secondaries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 2.36s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2.4s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 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2.5 s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2.68s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2.658 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682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No </a:t>
                      </a:r>
                    </a:p>
                    <a:p>
                      <a:r>
                        <a:rPr lang="en-US" altLang="zh-CN" dirty="0" smtClean="0"/>
                        <a:t>Cerenkov photons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30 s </a:t>
                      </a:r>
                    </a:p>
                    <a:p>
                      <a:r>
                        <a:rPr lang="en-US" altLang="zh-CN" dirty="0" smtClean="0"/>
                        <a:t>0.5 min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251 s </a:t>
                      </a:r>
                    </a:p>
                    <a:p>
                      <a:r>
                        <a:rPr lang="en-US" altLang="zh-CN" dirty="0" smtClean="0"/>
                        <a:t>4.2</a:t>
                      </a:r>
                      <a:r>
                        <a:rPr lang="en-US" altLang="zh-CN" baseline="0" dirty="0" smtClean="0"/>
                        <a:t> min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571.447 s </a:t>
                      </a:r>
                      <a:endParaRPr lang="zh-CN" altLang="en-US" dirty="0" smtClean="0"/>
                    </a:p>
                    <a:p>
                      <a:r>
                        <a:rPr lang="en-US" altLang="zh-CN" dirty="0" smtClean="0"/>
                        <a:t>9.5 min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22s </a:t>
                      </a:r>
                    </a:p>
                    <a:p>
                      <a:r>
                        <a:rPr lang="en-US" altLang="zh-CN" dirty="0" smtClean="0"/>
                        <a:t>0.37 min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157.889s </a:t>
                      </a:r>
                    </a:p>
                    <a:p>
                      <a:r>
                        <a:rPr lang="en-US" altLang="zh-CN" dirty="0" smtClean="0"/>
                        <a:t>2.6 min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363.2s </a:t>
                      </a:r>
                    </a:p>
                    <a:p>
                      <a:r>
                        <a:rPr lang="en-US" altLang="zh-CN" dirty="0" smtClean="0"/>
                        <a:t>6.0 min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71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Full geant4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0.4 hour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3.25 hours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6.6 hours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 hours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1.8 hours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 hours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427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Fast geant4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1.486 min                 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0.23 hours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0.52 hours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1.437 min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0.17 hours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0.374 h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020018"/>
                  </a:ext>
                </a:extLst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625055"/>
            <a:ext cx="3970784" cy="3002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33286"/>
            <a:ext cx="4349622" cy="296413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19144" y="1268563"/>
            <a:ext cx="208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Running time (hour)</a:t>
            </a:r>
          </a:p>
          <a:p>
            <a:r>
              <a:rPr lang="en-US" altLang="zh-CN" dirty="0" smtClean="0"/>
              <a:t>of 100 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 Gamma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238528" y="1548682"/>
            <a:ext cx="208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Running time (hour)</a:t>
            </a:r>
          </a:p>
          <a:p>
            <a:r>
              <a:rPr lang="en-US" altLang="zh-CN" dirty="0" smtClean="0"/>
              <a:t>of 100 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 Proton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434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616" y="225104"/>
            <a:ext cx="8229600" cy="635512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006600"/>
                </a:solidFill>
              </a:rPr>
              <a:t>Fast simulation method developed from WCDA1 Geant4 full simulation</a:t>
            </a:r>
            <a:endParaRPr lang="zh-CN" altLang="en-US" sz="2800" dirty="0">
              <a:solidFill>
                <a:srgbClr val="0066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86473"/>
            <a:ext cx="3203848" cy="261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47" y="996779"/>
            <a:ext cx="2943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32" y="1545586"/>
            <a:ext cx="2754728" cy="227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16" y="1152644"/>
            <a:ext cx="44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Each step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of charged track is about 0.6cm </a:t>
            </a:r>
          </a:p>
          <a:p>
            <a:r>
              <a:rPr lang="en-US" altLang="zh-CN" sz="2000" dirty="0" smtClean="0"/>
              <a:t>with about 200 photons generated.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2132856"/>
            <a:ext cx="4774769" cy="28623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Fast simulation method: 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1. </a:t>
            </a:r>
            <a:r>
              <a:rPr lang="en-US" altLang="zh-CN" sz="2000" dirty="0" err="1" smtClean="0"/>
              <a:t>Juge</a:t>
            </a:r>
            <a:r>
              <a:rPr lang="en-US" altLang="zh-CN" sz="2000" dirty="0" smtClean="0"/>
              <a:t> each step of charged track:  </a:t>
            </a:r>
          </a:p>
          <a:p>
            <a:r>
              <a:rPr lang="en-US" altLang="zh-CN" sz="2000" dirty="0" smtClean="0"/>
              <a:t>            Cerenkov circle hit PMTs(5*5) or not,</a:t>
            </a:r>
            <a:r>
              <a:rPr lang="en-US" altLang="zh-CN" sz="2000" dirty="0"/>
              <a:t> </a:t>
            </a:r>
            <a:endParaRPr lang="en-US" altLang="zh-CN" sz="2000" dirty="0" smtClean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     sheltered </a:t>
            </a:r>
            <a:r>
              <a:rPr lang="en-US" altLang="zh-CN" sz="2000" dirty="0"/>
              <a:t>by curtains or not</a:t>
            </a:r>
            <a:endParaRPr lang="zh-CN" altLang="en-US" sz="2000" dirty="0"/>
          </a:p>
          <a:p>
            <a:pPr marL="342900" indent="-342900">
              <a:buAutoNum type="arabicPeriod"/>
            </a:pPr>
            <a:endParaRPr lang="en-US" altLang="zh-CN" sz="2000" dirty="0" smtClean="0"/>
          </a:p>
          <a:p>
            <a:r>
              <a:rPr lang="en-US" altLang="zh-CN" sz="2000" dirty="0" smtClean="0"/>
              <a:t>2. </a:t>
            </a:r>
            <a:r>
              <a:rPr lang="en-US" altLang="zh-CN" sz="2000" dirty="0" err="1" smtClean="0"/>
              <a:t>Juge</a:t>
            </a:r>
            <a:r>
              <a:rPr lang="en-US" altLang="zh-CN" sz="2000" dirty="0" smtClean="0"/>
              <a:t> photons if 1:  </a:t>
            </a:r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           photon hits any PMT or not</a:t>
            </a:r>
          </a:p>
          <a:p>
            <a:r>
              <a:rPr lang="en-US" altLang="zh-CN" sz="2000" dirty="0" smtClean="0"/>
              <a:t>            sheltered by curtains or not</a:t>
            </a:r>
            <a:endParaRPr lang="zh-CN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555953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Condition and suppose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r>
              <a:rPr lang="zh-CN" altLang="en-US" sz="2000" dirty="0" smtClean="0"/>
              <a:t> </a:t>
            </a:r>
            <a:r>
              <a:rPr lang="en-US" altLang="zh-CN" sz="2000" dirty="0" smtClean="0"/>
              <a:t>most photons hitting PMTs straightly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8291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006600"/>
                </a:solidFill>
              </a:rPr>
              <a:t>Why photons changing directions in the pool</a:t>
            </a:r>
            <a:endParaRPr lang="zh-CN" altLang="en-US" sz="2800" dirty="0">
              <a:solidFill>
                <a:srgbClr val="0066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7917"/>
            <a:ext cx="3960440" cy="266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1" y="1482016"/>
            <a:ext cx="43204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400" dirty="0" smtClean="0"/>
              <a:t>Water scatter.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Only </a:t>
            </a:r>
            <a:r>
              <a:rPr lang="en-US" altLang="zh-CN" dirty="0" err="1" smtClean="0"/>
              <a:t>raylei</a:t>
            </a:r>
            <a:r>
              <a:rPr lang="en-US" altLang="zh-CN" dirty="0" smtClean="0"/>
              <a:t> scatter of water used in full sim, </a:t>
            </a:r>
          </a:p>
          <a:p>
            <a:r>
              <a:rPr lang="en-US" altLang="zh-CN" dirty="0" smtClean="0"/>
              <a:t>with default scatter length about 148 m.</a:t>
            </a:r>
          </a:p>
          <a:p>
            <a:endParaRPr lang="en-US" altLang="zh-CN" dirty="0"/>
          </a:p>
          <a:p>
            <a:r>
              <a:rPr lang="en-US" altLang="zh-CN" dirty="0" err="1"/>
              <a:t>exp</a:t>
            </a:r>
            <a:r>
              <a:rPr lang="en-US" altLang="zh-CN" dirty="0"/>
              <a:t>(-5/148.0)=</a:t>
            </a:r>
            <a:r>
              <a:rPr lang="en-US" altLang="zh-CN" dirty="0" smtClean="0"/>
              <a:t>0.967; </a:t>
            </a:r>
            <a:r>
              <a:rPr lang="en-US" altLang="zh-CN" dirty="0" err="1" smtClean="0"/>
              <a:t>exp</a:t>
            </a:r>
            <a:r>
              <a:rPr lang="en-US" altLang="zh-CN" dirty="0"/>
              <a:t>(-3/148.0)=</a:t>
            </a:r>
            <a:r>
              <a:rPr lang="en-US" altLang="zh-CN" dirty="0" smtClean="0"/>
              <a:t>0.98</a:t>
            </a:r>
          </a:p>
          <a:p>
            <a:endParaRPr lang="en-US" altLang="zh-CN" dirty="0"/>
          </a:p>
          <a:p>
            <a:r>
              <a:rPr lang="en-US" altLang="zh-CN" dirty="0" smtClean="0"/>
              <a:t>Less than 2% of photons changing directions because of water scatter</a:t>
            </a:r>
            <a:endParaRPr lang="en-US" altLang="zh-CN" dirty="0"/>
          </a:p>
        </p:txBody>
      </p:sp>
      <p:sp>
        <p:nvSpPr>
          <p:cNvPr id="6" name="TextBox 5"/>
          <p:cNvSpPr txBox="1"/>
          <p:nvPr/>
        </p:nvSpPr>
        <p:spPr>
          <a:xfrm>
            <a:off x="557176" y="4150827"/>
            <a:ext cx="4516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2. </a:t>
            </a:r>
            <a:r>
              <a:rPr lang="en-US" altLang="zh-CN" sz="2400" dirty="0"/>
              <a:t>Reflection of curtains </a:t>
            </a:r>
            <a:r>
              <a:rPr lang="en-US" altLang="zh-CN" dirty="0" smtClean="0"/>
              <a:t>is  about 4.6%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3305" y="4595508"/>
            <a:ext cx="4360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3. </a:t>
            </a:r>
            <a:r>
              <a:rPr lang="en-US" altLang="zh-CN" sz="2400" dirty="0"/>
              <a:t>Reflection of ground </a:t>
            </a:r>
            <a:r>
              <a:rPr lang="en-US" altLang="zh-CN" dirty="0" smtClean="0"/>
              <a:t>is about 4.5%</a:t>
            </a:r>
            <a:endParaRPr lang="zh-CN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09" y="5109063"/>
            <a:ext cx="2592288" cy="156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05" y="5191957"/>
            <a:ext cx="2108998" cy="147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75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49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006600"/>
                </a:solidFill>
              </a:rPr>
              <a:t>Angles of Cerenkov photons</a:t>
            </a:r>
            <a:endParaRPr lang="zh-CN" altLang="en-US" sz="2800" dirty="0">
              <a:solidFill>
                <a:srgbClr val="0066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1"/>
            <a:ext cx="396044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04" y="632687"/>
            <a:ext cx="4032448" cy="265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3838982" cy="273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95696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>
          <a:xfrm flipV="1">
            <a:off x="5580112" y="3212976"/>
            <a:ext cx="0" cy="2876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12160" y="3789040"/>
            <a:ext cx="2528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About 3% </a:t>
            </a:r>
            <a:r>
              <a:rPr lang="en-US" altLang="zh-CN" dirty="0" smtClean="0"/>
              <a:t>with expected </a:t>
            </a:r>
          </a:p>
          <a:p>
            <a:r>
              <a:rPr lang="en-US" altLang="zh-CN" dirty="0" err="1" smtClean="0"/>
              <a:t>maxAngle-minAngle</a:t>
            </a:r>
            <a:r>
              <a:rPr lang="en-US" altLang="zh-CN" dirty="0" smtClean="0"/>
              <a:t>&gt;2.5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9648" y="1856253"/>
            <a:ext cx="1901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9% with angle&lt;40</a:t>
            </a:r>
          </a:p>
          <a:p>
            <a:r>
              <a:rPr lang="en-US" altLang="zh-CN" dirty="0" smtClean="0"/>
              <a:t>5% </a:t>
            </a:r>
            <a:r>
              <a:rPr lang="en-US" altLang="zh-CN" dirty="0"/>
              <a:t>with </a:t>
            </a:r>
            <a:r>
              <a:rPr lang="en-US" altLang="zh-CN" dirty="0" smtClean="0"/>
              <a:t>angle&lt;38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en-US" altLang="zh-CN" dirty="0" smtClean="0"/>
              <a:t>% </a:t>
            </a:r>
            <a:r>
              <a:rPr lang="en-US" altLang="zh-CN" dirty="0"/>
              <a:t>with </a:t>
            </a:r>
            <a:r>
              <a:rPr lang="en-US" altLang="zh-CN" dirty="0" smtClean="0"/>
              <a:t>angle&lt;35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6309320"/>
            <a:ext cx="804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Angles of Cerenkov photons in Geant4 don’t strictly follow the formula and theory.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610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1435" y="260648"/>
            <a:ext cx="8229600" cy="100811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006600"/>
                </a:solidFill>
              </a:rPr>
              <a:t>The samples and methods to compare fast simulation and full simulation</a:t>
            </a:r>
            <a:endParaRPr lang="zh-CN" altLang="en-US" sz="2800" dirty="0">
              <a:solidFill>
                <a:srgbClr val="0066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9430" y="182265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 smtClean="0"/>
              <a:t>Samples</a:t>
            </a:r>
            <a:r>
              <a:rPr lang="zh-CN" altLang="en-US" sz="2800" dirty="0" smtClean="0"/>
              <a:t>：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400" dirty="0" smtClean="0"/>
              <a:t>1. single particles   (less than 2%)</a:t>
            </a:r>
          </a:p>
          <a:p>
            <a:pPr marL="0" indent="0">
              <a:buNone/>
            </a:pPr>
            <a:r>
              <a:rPr lang="en-US" altLang="zh-CN" sz="2400" dirty="0" smtClean="0"/>
              <a:t>2. cosmic proton and Gamma </a:t>
            </a:r>
          </a:p>
          <a:p>
            <a:pPr marL="0" indent="0">
              <a:buNone/>
            </a:pPr>
            <a:r>
              <a:rPr lang="en-US" altLang="zh-CN" sz="2400" dirty="0" smtClean="0"/>
              <a:t>(big </a:t>
            </a:r>
            <a:r>
              <a:rPr lang="en-US" altLang="zh-CN" sz="2400" dirty="0" err="1" smtClean="0"/>
              <a:t>NPE</a:t>
            </a:r>
            <a:r>
              <a:rPr lang="en-US" altLang="zh-CN" sz="2400" dirty="0" smtClean="0"/>
              <a:t> about 5%, small </a:t>
            </a:r>
            <a:r>
              <a:rPr lang="en-US" altLang="zh-CN" sz="2400" dirty="0" err="1" smtClean="0"/>
              <a:t>NPE</a:t>
            </a:r>
            <a:r>
              <a:rPr lang="en-US" altLang="zh-CN" sz="2400" dirty="0" smtClean="0"/>
              <a:t> about 2%) </a:t>
            </a:r>
          </a:p>
          <a:p>
            <a:pPr marL="0" indent="0">
              <a:buNone/>
            </a:pPr>
            <a:r>
              <a:rPr lang="en-US" altLang="zh-CN" sz="2400" dirty="0" smtClean="0"/>
              <a:t> 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800" dirty="0" smtClean="0"/>
              <a:t>Methods: </a:t>
            </a:r>
          </a:p>
          <a:p>
            <a:pPr marL="0" indent="0">
              <a:buNone/>
            </a:pPr>
            <a:r>
              <a:rPr lang="en-US" altLang="zh-CN" sz="2400" dirty="0" smtClean="0"/>
              <a:t>1. tag each missing photons to see where from  (most reflected)</a:t>
            </a:r>
          </a:p>
          <a:p>
            <a:pPr marL="0" indent="0">
              <a:buNone/>
            </a:pPr>
            <a:r>
              <a:rPr lang="en-US" altLang="zh-CN" sz="2400" dirty="0" smtClean="0"/>
              <a:t>2. </a:t>
            </a:r>
            <a:r>
              <a:rPr lang="en-US" altLang="zh-CN" sz="2400" dirty="0" err="1" smtClean="0"/>
              <a:t>Npe</a:t>
            </a:r>
            <a:r>
              <a:rPr lang="en-US" altLang="zh-CN" sz="2400" dirty="0" smtClean="0"/>
              <a:t> compare</a:t>
            </a:r>
          </a:p>
          <a:p>
            <a:pPr marL="0" indent="0">
              <a:buNone/>
            </a:pPr>
            <a:r>
              <a:rPr lang="en-US" altLang="zh-CN" sz="2400" dirty="0" smtClean="0"/>
              <a:t>3. reconstruction compare (core and direction)</a:t>
            </a:r>
            <a:endParaRPr lang="zh-CN" altLang="en-US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072" y="1124744"/>
            <a:ext cx="3142894" cy="256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5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9020" y="300420"/>
            <a:ext cx="8229600" cy="70609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006600"/>
                </a:solidFill>
              </a:rPr>
              <a:t>Compare fast simulation and full simulation with 100TeV-1PeV protons (core at the center of pool1)</a:t>
            </a:r>
            <a:br>
              <a:rPr lang="en-US" altLang="zh-CN" sz="2800" dirty="0">
                <a:solidFill>
                  <a:srgbClr val="006600"/>
                </a:solidFill>
              </a:rPr>
            </a:br>
            <a:endParaRPr lang="zh-CN" altLang="en-US" sz="2800" dirty="0">
              <a:solidFill>
                <a:srgbClr val="0066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4" y="939069"/>
            <a:ext cx="3810866" cy="268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032852" y="2112753"/>
            <a:ext cx="3158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Full simulation about 13.1 hour,</a:t>
            </a:r>
          </a:p>
          <a:p>
            <a:r>
              <a:rPr lang="en-US" altLang="zh-CN" dirty="0" smtClean="0"/>
              <a:t> fast simulation about 1.1 hours</a:t>
            </a:r>
            <a:endParaRPr lang="zh-CN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01603"/>
            <a:ext cx="4032448" cy="255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48" y="3649577"/>
            <a:ext cx="404307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18" y="3717032"/>
            <a:ext cx="412406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894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</TotalTime>
  <Words>750</Words>
  <Application>Microsoft Office PowerPoint</Application>
  <PresentationFormat>全屏显示(4:3)</PresentationFormat>
  <Paragraphs>141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黑体</vt:lpstr>
      <vt:lpstr>宋体</vt:lpstr>
      <vt:lpstr>Arial</vt:lpstr>
      <vt:lpstr>Arial Narrow</vt:lpstr>
      <vt:lpstr>Calibri</vt:lpstr>
      <vt:lpstr>Office 主题</vt:lpstr>
      <vt:lpstr>Fast simulation of WCDA1  and the usages</vt:lpstr>
      <vt:lpstr>outline</vt:lpstr>
      <vt:lpstr>Why need fast simulation of WCDA1</vt:lpstr>
      <vt:lpstr>Need fast simulation to speed up</vt:lpstr>
      <vt:lpstr>Fast simulation method developed from WCDA1 Geant4 full simulation</vt:lpstr>
      <vt:lpstr>Why photons changing directions in the pool</vt:lpstr>
      <vt:lpstr>Angles of Cerenkov photons</vt:lpstr>
      <vt:lpstr>The samples and methods to compare fast simulation and full simulation</vt:lpstr>
      <vt:lpstr>Compare fast simulation and full simulation with 100TeV-1PeV protons (core at the center of pool1) </vt:lpstr>
      <vt:lpstr>PowerPoint 演示文稿</vt:lpstr>
      <vt:lpstr>The geant4  run shell job</vt:lpstr>
      <vt:lpstr>How to simulate WCDA+WFCTA+KM2A</vt:lpstr>
      <vt:lpstr>100TeV-10 PeV Protons simulated</vt:lpstr>
      <vt:lpstr>Corrected the photocathe area of 8 inch PMT by analyzing coincidence muons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simulation of WCDA1 and the reconstruction and usage</dc:title>
  <dc:creator>308</dc:creator>
  <cp:lastModifiedBy>lixr123</cp:lastModifiedBy>
  <cp:revision>46</cp:revision>
  <dcterms:created xsi:type="dcterms:W3CDTF">2021-04-20T12:22:35Z</dcterms:created>
  <dcterms:modified xsi:type="dcterms:W3CDTF">2021-04-25T06:50:42Z</dcterms:modified>
</cp:coreProperties>
</file>