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0" r:id="rId4"/>
    <p:sldId id="259" r:id="rId5"/>
    <p:sldId id="271" r:id="rId6"/>
    <p:sldId id="257" r:id="rId7"/>
    <p:sldId id="260" r:id="rId8"/>
    <p:sldId id="261" r:id="rId9"/>
    <p:sldId id="263" r:id="rId10"/>
    <p:sldId id="262" r:id="rId11"/>
    <p:sldId id="269" r:id="rId12"/>
    <p:sldId id="264" r:id="rId13"/>
    <p:sldId id="265" r:id="rId14"/>
    <p:sldId id="266" r:id="rId15"/>
    <p:sldId id="268" r:id="rId16"/>
    <p:sldId id="26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1BE02-0F6B-4478-9CA4-785A790CD142}" type="datetimeFigureOut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FA17-5E44-45C1-8481-5EEFC76134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AF93-6A81-471B-9978-7BDFCD0C648F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D2B7-D679-40A2-82B0-2856FB115BA9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F0E-D655-4F1E-93A9-A06DB3978AA0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56F1-FA12-438F-A0EE-23001D0893E3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146A-A989-413E-8CDE-F33AFA1BC63D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4FBF-4799-4D93-803C-90B859FAADEC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A06D-C425-4CC3-9560-CE3DC089328D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893B-5C0A-409E-9D79-9C3AD9BE2AB5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91AD-0219-4565-8D07-E1847A52F508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CE21-F20C-4499-8C76-E6D5B313EF9E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6D59-5953-4CAC-A354-02E4429170C4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2C167-F834-4C22-A167-9813A19C767E}" type="datetime1">
              <a:rPr lang="zh-CN" altLang="en-US" smtClean="0"/>
              <a:t>2021/4/25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/>
          <p:nvPr/>
        </p:nvSpPr>
        <p:spPr>
          <a:xfrm>
            <a:off x="1546960" y="352182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000" dirty="0" err="1" smtClean="0"/>
              <a:t>Xiaoting</a:t>
            </a:r>
            <a:r>
              <a:rPr lang="en-US" altLang="zh-CN" sz="2000" dirty="0" smtClean="0"/>
              <a:t> Feng, </a:t>
            </a:r>
            <a:r>
              <a:rPr lang="en-US" altLang="zh-CN" sz="2000" dirty="0" err="1" smtClean="0"/>
              <a:t>Hengying</a:t>
            </a:r>
            <a:r>
              <a:rPr lang="en-US" altLang="zh-CN" sz="2000" dirty="0" smtClean="0"/>
              <a:t> Zhang, </a:t>
            </a:r>
            <a:r>
              <a:rPr lang="en-US" altLang="zh-CN" sz="2000" dirty="0" err="1" smtClean="0"/>
              <a:t>Cunfeng</a:t>
            </a:r>
            <a:r>
              <a:rPr lang="en-US" altLang="zh-CN" sz="2000" dirty="0" smtClean="0"/>
              <a:t> Feng</a:t>
            </a:r>
          </a:p>
          <a:p>
            <a:pPr marL="0" indent="0" algn="ctr">
              <a:buNone/>
            </a:pPr>
            <a:r>
              <a:rPr lang="en-US" altLang="zh-CN" sz="2000" dirty="0" smtClean="0"/>
              <a:t>Shandong University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1524000" y="1998132"/>
            <a:ext cx="9144000" cy="12408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the attenuation length of muon in the air shower with MD of LHAASO-KM2A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z="1400" smtClean="0"/>
              <a:t>1</a:t>
            </a:fld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2741" y="315676"/>
            <a:ext cx="2215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955868" y="1773019"/>
                <a:ext cx="10706888" cy="3505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average attenuation length of the experimental data is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1007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±7(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).</m:t>
                    </m:r>
                  </m:oMath>
                </a14:m>
                <a:endParaRPr lang="en-US" altLang="zh-CN" sz="24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No obvious deviation from MC </a:t>
                </a:r>
                <a:endParaRPr lang="en-US" altLang="zh-CN" sz="24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attenuation length of experimental data decreases with the increase of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flux.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zh-CN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increasing with primary energy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it can be explained by the theory of relativity.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tendency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zh-CN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increasing with E also found  in MC.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68" y="1773019"/>
                <a:ext cx="10706888" cy="3505575"/>
              </a:xfrm>
              <a:prstGeom prst="rect">
                <a:avLst/>
              </a:prstGeom>
              <a:blipFill rotWithShape="1">
                <a:blip r:embed="rId2"/>
                <a:stretch>
                  <a:fillRect l="-2" t="-3" r="3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10</a:t>
            </a:fld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61460" y="2366010"/>
            <a:ext cx="45491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/>
              <a:t>thanks</a:t>
            </a:r>
            <a:endParaRPr lang="zh-CN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5012" y="392031"/>
            <a:ext cx="272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appendix</a:t>
            </a:r>
            <a:endParaRPr lang="zh-CN" altLang="en-US" sz="2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067" y="1012354"/>
            <a:ext cx="3792207" cy="261387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067" y="3820432"/>
            <a:ext cx="3792207" cy="25656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584" y="1012354"/>
            <a:ext cx="3994184" cy="26567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3584" y="3820433"/>
            <a:ext cx="3994184" cy="259066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495943" y="4087601"/>
            <a:ext cx="12147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斜率：</a:t>
            </a:r>
            <a:endParaRPr lang="en-US" altLang="zh-CN" dirty="0" smtClean="0"/>
          </a:p>
          <a:p>
            <a:r>
              <a:rPr lang="en-US" altLang="zh-CN" dirty="0" smtClean="0"/>
              <a:t>0.531362,0.523193,0.515024,0.506854,0.498685,0.493238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2105" y="689810"/>
            <a:ext cx="272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appendix</a:t>
            </a:r>
            <a:endParaRPr lang="zh-CN" altLang="en-US" sz="2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234" y="1382205"/>
            <a:ext cx="3892536" cy="267458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213" y="1382205"/>
            <a:ext cx="3959380" cy="267458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234" y="4056794"/>
            <a:ext cx="3892536" cy="265318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3214" y="4056794"/>
            <a:ext cx="3959380" cy="258679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217566" y="4334528"/>
            <a:ext cx="11242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斜率：</a:t>
            </a:r>
            <a:endParaRPr lang="en-US" altLang="zh-CN" dirty="0" smtClean="0"/>
          </a:p>
          <a:p>
            <a:r>
              <a:rPr lang="en-US" altLang="zh-CN" dirty="0" smtClean="0"/>
              <a:t>0.604455,0.592154,0.579853,0.567551,0.55525,</a:t>
            </a:r>
          </a:p>
          <a:p>
            <a:r>
              <a:rPr lang="en-US" altLang="zh-CN" dirty="0" smtClean="0"/>
              <a:t>0.547049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6717" y="577716"/>
            <a:ext cx="272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appendix</a:t>
            </a:r>
            <a:endParaRPr lang="zh-CN" altLang="en-US" sz="2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622" y="1180946"/>
            <a:ext cx="3944748" cy="27493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617" y="1235741"/>
            <a:ext cx="4001412" cy="26945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622" y="4119254"/>
            <a:ext cx="3873459" cy="26080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0617" y="4119254"/>
            <a:ext cx="4142983" cy="268039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351565" y="4379495"/>
            <a:ext cx="1182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斜率：</a:t>
            </a:r>
            <a:endParaRPr lang="en-US" altLang="zh-CN" dirty="0" smtClean="0"/>
          </a:p>
          <a:p>
            <a:r>
              <a:rPr lang="en-US" altLang="zh-CN" dirty="0" smtClean="0"/>
              <a:t>0.458272,0.426743,0.395214,0.363686,0.332157,0.300628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5287" y="496490"/>
            <a:ext cx="272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appendix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662" y="1180946"/>
            <a:ext cx="3782704" cy="26128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984" y="1180946"/>
            <a:ext cx="3800479" cy="26297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305" y="3955039"/>
            <a:ext cx="4170679" cy="27172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9984" y="3955039"/>
            <a:ext cx="4025069" cy="259472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994233" y="4236736"/>
            <a:ext cx="121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斜率：</a:t>
            </a:r>
            <a:endParaRPr lang="en-US" altLang="zh-CN" dirty="0" smtClean="0"/>
          </a:p>
          <a:p>
            <a:r>
              <a:rPr lang="en-US" altLang="zh-CN" dirty="0" smtClean="0"/>
              <a:t>0.645686,0.634443,0.623201,0.611958,0.600715,0.589472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26" y="949128"/>
            <a:ext cx="4065615" cy="263813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508" y="949128"/>
            <a:ext cx="4047136" cy="26381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826" y="3780619"/>
            <a:ext cx="4306891" cy="2835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1508" y="3802045"/>
            <a:ext cx="4300119" cy="281404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62739" y="329229"/>
            <a:ext cx="272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appendix</a:t>
            </a:r>
            <a:endParaRPr lang="zh-CN" altLang="en-US" sz="28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02568" y="1237743"/>
            <a:ext cx="926253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  <a:p>
            <a:pPr marL="571500" indent="-571500">
              <a:buFont typeface="Wingdings" panose="05000000000000000000" pitchFamily="2" charset="2"/>
              <a:buChar char="l"/>
            </a:pP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</a:t>
            </a:r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selection</a:t>
            </a:r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Intensity Cut</a:t>
            </a:r>
          </a:p>
          <a:p>
            <a:pPr marL="571500" lvl="0" indent="-571500">
              <a:buFont typeface="Wingdings" panose="05000000000000000000" pitchFamily="2" charset="2"/>
              <a:buChar char="l"/>
            </a:pPr>
            <a:r>
              <a:rPr lang="en-US" altLang="zh-C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Attenuation length varies 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primary energy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muon attenuation length</a:t>
            </a:r>
          </a:p>
          <a:p>
            <a:pPr marL="571500" indent="-571500">
              <a:buFont typeface="Wingdings" panose="05000000000000000000" pitchFamily="2" charset="2"/>
              <a:buChar char="l"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571500" indent="-571500">
              <a:buFont typeface="Wingdings" panose="05000000000000000000" pitchFamily="2" charset="2"/>
              <a:buChar char="l"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l"/>
            </a:pPr>
            <a:endParaRPr lang="en-US" altLang="zh-C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l"/>
            </a:pP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32E5-2014-4572-BA5E-8B4E9D920E4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8610600" y="6356349"/>
            <a:ext cx="2844000" cy="540000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28818" y="301630"/>
            <a:ext cx="2111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12668" y="1305099"/>
            <a:ext cx="95083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the muon in extensive air showers (EAS) play an important role for understanding air shower physics.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Muon carry information about their parent particle, </a:t>
            </a:r>
            <a:r>
              <a:rPr lang="en-US" altLang="zh-CN" dirty="0" err="1" smtClean="0"/>
              <a:t>poins</a:t>
            </a:r>
            <a:r>
              <a:rPr lang="en-US" altLang="zh-CN" dirty="0"/>
              <a:t> </a:t>
            </a:r>
            <a:r>
              <a:rPr lang="en-US" altLang="zh-CN" dirty="0" smtClean="0"/>
              <a:t>and kaons, production in hadronic interaction.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The attenuation of muon affect the evolution of the muon content of EAS in the atmosphere.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KASCADE-Grande find the deviation between data and MC.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5955"/>
          <a:stretch>
            <a:fillRect/>
          </a:stretch>
        </p:blipFill>
        <p:spPr>
          <a:xfrm>
            <a:off x="7420071" y="4305920"/>
            <a:ext cx="3004090" cy="225479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55868" y="362602"/>
            <a:ext cx="2523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selection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55868" y="1823064"/>
          <a:ext cx="9984740" cy="1748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9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5820">
                <a:tc>
                  <a:txBody>
                    <a:bodyPr/>
                    <a:lstStyle>
                      <a:defPPr>
                        <a:defRPr lang="zh-CN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b="0" dirty="0" err="1">
                          <a:solidFill>
                            <a:schemeClr val="tx1"/>
                          </a:solidFill>
                        </a:rPr>
                        <a:t>EPOS_Fluka_Proton</a:t>
                      </a:r>
                      <a:endParaRPr lang="en-US" altLang="zh-C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EPOS_Fluka_Fe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b="0">
                          <a:solidFill>
                            <a:schemeClr val="tx1"/>
                          </a:solidFill>
                        </a:rPr>
                        <a:t>QGSII_Gheisha_Proton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b="0" dirty="0" err="1">
                          <a:solidFill>
                            <a:schemeClr val="tx1"/>
                          </a:solidFill>
                        </a:rPr>
                        <a:t>QGSII_Gheisha_Fe</a:t>
                      </a:r>
                      <a:endParaRPr lang="en-US" altLang="zh-C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 b="1">
                          <a:solidFill>
                            <a:schemeClr val="lt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four</a:t>
                      </a:r>
                      <a:r>
                        <a:rPr lang="en-US" altLang="zh-CN" b="0" baseline="0" dirty="0" smtClean="0">
                          <a:solidFill>
                            <a:schemeClr val="tx1"/>
                          </a:solidFill>
                        </a:rPr>
                        <a:t> days</a:t>
                      </a:r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zh-C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85"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2,003,984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961,064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1,954,409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929,124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279,649,602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85"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after cut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47,323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29,132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47,656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28,358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dk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4,117,018</a:t>
                      </a: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65935" y="3825054"/>
                <a:ext cx="10287865" cy="3032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Cut: </a:t>
                </a: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</a:t>
                </a:r>
                <a:r>
                  <a:rPr lang="en-US" altLang="zh-CN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&lt;=100m,  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 distance from shower core to array center; r: distance to shower core)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NpE3&gt;30,                 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（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NpE3: number of e of ED with r=40-200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）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NuM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&gt;10,                  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（</a:t>
                </a: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NuM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: number of muons of MD with r=60-300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）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NfiltE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&gt;=30, </a:t>
                </a: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NtrigE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&gt;=30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NpE1/NpE3 &gt;1,        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（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NpE1:number of e of ED with r=0-100</a:t>
                </a:r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）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NfiltM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&gt;15,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Energy: 10TeV-10PeV 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35" y="3825054"/>
                <a:ext cx="10287865" cy="3032946"/>
              </a:xfrm>
              <a:prstGeom prst="rect">
                <a:avLst/>
              </a:prstGeom>
              <a:blipFill rotWithShape="1">
                <a:blip r:embed="rId2"/>
                <a:stretch>
                  <a:fillRect l="-4" t="-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32E5-2014-4572-BA5E-8B4E9D920E4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65935" y="1403853"/>
            <a:ext cx="155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Table1</a:t>
            </a:r>
            <a:r>
              <a:rPr lang="zh-CN" altLang="en-US" dirty="0" smtClean="0"/>
              <a:t>： </a:t>
            </a:r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39243" y="337736"/>
            <a:ext cx="3879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Intensity 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132204" y="4236392"/>
                <a:ext cx="4835126" cy="592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zh-CN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</m:sSub>
                      <m:d>
                        <m:dPr>
                          <m:ctrlP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zh-CN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zh-CN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zh-CN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sub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bSup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𝑠𝑒𝑐</m:t>
                          </m:r>
                          <m:r>
                            <a:rPr lang="zh-CN" alt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zh-CN" alt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204" y="4236392"/>
                <a:ext cx="4835126" cy="592663"/>
              </a:xfrm>
              <a:prstGeom prst="rect">
                <a:avLst/>
              </a:prstGeom>
              <a:blipFill rotWithShape="1">
                <a:blip r:embed="rId3"/>
                <a:stretch>
                  <a:fillRect l="-11" t="-52" r="2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1427528" y="2101433"/>
            <a:ext cx="8188132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intensity of CR is isotropy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same </a:t>
            </a:r>
            <a:r>
              <a:rPr lang="en-US" altLang="zh-CN" sz="2000" dirty="0"/>
              <a:t>intensity corresponds to </a:t>
            </a:r>
            <a:r>
              <a:rPr lang="en-US" altLang="zh-CN" sz="2000" dirty="0" smtClean="0"/>
              <a:t>same CR primary </a:t>
            </a:r>
            <a:r>
              <a:rPr lang="en-US" altLang="zh-CN" sz="2000" dirty="0"/>
              <a:t>energy</a:t>
            </a:r>
            <a:r>
              <a:rPr lang="en-US" altLang="zh-CN" sz="20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 observed muon number at same flux varies  as θ,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path increase as θ -&gt; muon decay -&gt;observed muon number decline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1471" y="291133"/>
            <a:ext cx="3879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Intensity 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972493" y="5541579"/>
                <a:ext cx="1088053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five zenith-angle aperture</a:t>
                </a:r>
                <a:r>
                  <a:rPr lang="zh-CN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 </a:t>
                </a:r>
                <a:r>
                  <a:rPr lang="en-US" altLang="zh-CN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[0,18.43°],[18.43°,26.56°],[26.56°, 33.21°],[33.21°, 39.22°],[39.22°,45°].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𝐽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[3.9,5.4]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lgJ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=0.3 of full efficiency and maximum statistics.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493" y="5541579"/>
                <a:ext cx="10880532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3" t="-88" r="1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6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544203" y="4759266"/>
            <a:ext cx="2153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muon spectrum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857024" y="4759266"/>
            <a:ext cx="1836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integral spectrum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570" y="1372870"/>
            <a:ext cx="4972050" cy="346646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791960" y="1271270"/>
            <a:ext cx="1228090" cy="3511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185" y="1452245"/>
            <a:ext cx="4808220" cy="330708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42820" y="1213485"/>
            <a:ext cx="490220" cy="35782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299933" y="5418423"/>
                <a:ext cx="9721517" cy="690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attenuation curves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zh-CN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𝑠𝑒𝑐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an appropriate physical quantity to study the evolution of the muon content of EAS in the atmosphere.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933" y="5418423"/>
                <a:ext cx="9721517" cy="690895"/>
              </a:xfrm>
              <a:prstGeom prst="rect">
                <a:avLst/>
              </a:prstGeom>
              <a:blipFill rotWithShape="1">
                <a:blip r:embed="rId2"/>
                <a:stretch>
                  <a:fillRect l="-1" t="-87" r="4" b="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15" y="1221740"/>
            <a:ext cx="4994910" cy="33940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609" y="1221740"/>
            <a:ext cx="5269865" cy="345059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72741" y="217417"/>
            <a:ext cx="4915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muon attenuation length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7</a:t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090728" y="4671552"/>
            <a:ext cx="270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muon attenuation curves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137821" y="4615672"/>
            <a:ext cx="3161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attenuation lengths </a:t>
            </a:r>
            <a:r>
              <a:rPr lang="en-US" altLang="zh-CN" dirty="0"/>
              <a:t>distribution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custDataLst>
                  <p:tags r:id="rId1"/>
                </p:custDataLst>
              </p:nvPr>
            </p:nvGraphicFramePr>
            <p:xfrm>
              <a:off x="1619250" y="1956435"/>
              <a:ext cx="4592955" cy="191579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8935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150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843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7525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ctr"/>
                          <a:endParaRPr lang="zh-CN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average </a:t>
                          </a:r>
                          <a:r>
                            <a:rPr lang="en-US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attenuation</a:t>
                          </a:r>
                          <a:r>
                            <a:rPr lang="en-US" sz="1400" b="0" i="0" u="none" strike="noStrike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 length (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u="none" strike="noStrike" baseline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</a:rPr>
                                <m:t>𝑔</m:t>
                              </m:r>
                              <m:r>
                                <a:rPr lang="en-US" sz="1400" b="0" i="1" u="none" strike="noStrike" baseline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</a:rPr>
                                <m:t>/</m:t>
                              </m:r>
                              <m:sSup>
                                <m:sSupPr>
                                  <m:ctrlPr>
                                    <a:rPr lang="en-US" altLang="zh-CN" sz="1400" b="0" i="1" u="none" strike="noStrike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b="0" i="1" u="none" strike="noStrike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US" altLang="zh-CN" sz="1400" b="0" i="1" u="none" strike="noStrike" baseline="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400" b="0" i="0" u="none" strike="noStrike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)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deviation</a:t>
                          </a:r>
                        </a:p>
                        <a:p>
                          <a:pPr algn="ctr" fontAlgn="t"/>
                          <a:r>
                            <a:rPr lang="zh-CN" altLang="en-US" sz="1400" b="0" i="0" u="none" strike="noStrike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（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u="none" strike="noStrike" baseline="0" dirty="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Cambria Math" panose="02040503050406030204" pitchFamily="18" charset="0"/>
                                </a:rPr>
                                <m:t>𝜎</m:t>
                              </m:r>
                            </m:oMath>
                          </a14:m>
                          <a:r>
                            <a:rPr lang="zh-CN" altLang="en-US" sz="1400" b="0" i="0" u="none" strike="noStrike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）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7810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EPOS_Fluka_proton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1131</a:t>
                          </a:r>
                          <a:r>
                            <a:rPr lang="en-US" altLang="zh-CN" sz="1400" u="none" strike="noStrike" dirty="0" smtClean="0">
                              <a:effectLst/>
                            </a:rPr>
                            <a:t>±35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-3.47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3845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EPOS_Fluka_Fe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u="none" strike="noStrike" dirty="0" smtClean="0">
                              <a:effectLst/>
                            </a:rPr>
                            <a:t>1023±26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-0.59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47650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QGSII_Gheisha_Proton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u="none" strike="noStrike" dirty="0" smtClean="0">
                              <a:effectLst/>
                            </a:rPr>
                            <a:t>1389±46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-8.21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54000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QGSII_Gheisha_Fe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u="none" strike="noStrike" dirty="0" smtClean="0">
                              <a:effectLst/>
                            </a:rPr>
                            <a:t>943±24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+2.56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21615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>
                              <a:effectLst/>
                            </a:rPr>
                            <a:t>data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1007</a:t>
                          </a:r>
                          <a:r>
                            <a:rPr lang="en-US" altLang="zh-CN" sz="1400" u="none" strike="noStrike" dirty="0" smtClean="0">
                              <a:effectLst/>
                            </a:rPr>
                            <a:t>±7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ctr"/>
                          <a:endParaRPr lang="zh-CN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>
                <p:custDataLst>
                  <p:tags r:id="rId3"/>
                </p:custDataLst>
              </p:nvPr>
            </p:nvGraphicFramePr>
            <p:xfrm>
              <a:off x="1619250" y="1956435"/>
              <a:ext cx="4592955" cy="17824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893570"/>
                    <a:gridCol w="1315085"/>
                    <a:gridCol w="1384300"/>
                  </a:tblGrid>
                  <a:tr h="655955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ctr"/>
                          <a:endParaRPr lang="zh-CN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  <a:tr h="257810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EPOS_Fluka_proton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1131</a:t>
                          </a:r>
                          <a:r>
                            <a:rPr lang="en-US" altLang="zh-CN" sz="1400" u="none" strike="noStrike" dirty="0" smtClean="0">
                              <a:effectLst/>
                            </a:rPr>
                            <a:t>±35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-3.47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83845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EPOS_Fluka_Fe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u="none" strike="noStrike" dirty="0" smtClean="0">
                              <a:effectLst/>
                            </a:rPr>
                            <a:t>1023±26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-0.59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47650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QGSII_Gheisha_Proton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u="none" strike="noStrike" dirty="0" smtClean="0">
                              <a:effectLst/>
                            </a:rPr>
                            <a:t>1389±46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-8.21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54000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 err="1">
                              <a:effectLst/>
                            </a:rPr>
                            <a:t>QGSII_Gheisha_Fe</a:t>
                          </a:r>
                          <a:endParaRPr lang="en-US" sz="14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u="none" strike="noStrike" dirty="0" smtClean="0">
                              <a:effectLst/>
                            </a:rPr>
                            <a:t>943±24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等线" panose="02010600030101010101" charset="-122"/>
                              <a:ea typeface="等线" panose="02010600030101010101" charset="-122"/>
                            </a:rPr>
                            <a:t>+2.56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21615"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sz="1400" u="none" strike="noStrike" dirty="0">
                              <a:effectLst/>
                            </a:rPr>
                            <a:t>data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t"/>
                          <a:r>
                            <a:rPr lang="en-US" altLang="zh-CN" sz="1400" b="0" i="0" u="none" strike="noStrike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</a:rPr>
                            <a:t>1007</a:t>
                          </a:r>
                          <a:r>
                            <a:rPr lang="en-US" altLang="zh-CN" sz="1400" u="none" strike="noStrike" dirty="0" smtClean="0">
                              <a:effectLst/>
                            </a:rPr>
                            <a:t>±7</a:t>
                          </a:r>
                          <a:endParaRPr lang="en-US" altLang="zh-CN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defPPr>
                            <a:defRPr lang="zh-CN">
                              <a:solidFill>
                                <a:schemeClr val="dk1"/>
                              </a:solidFill>
                            </a:defRPr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 fontAlgn="ctr"/>
                          <a:endParaRPr lang="zh-CN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等线" panose="02010600030101010101" charset="-122"/>
                            <a:ea typeface="等线" panose="02010600030101010101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矩形 2"/>
          <p:cNvSpPr/>
          <p:nvPr/>
        </p:nvSpPr>
        <p:spPr>
          <a:xfrm>
            <a:off x="806238" y="324997"/>
            <a:ext cx="4915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muon attenuation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235291" y="5833184"/>
                <a:ext cx="972151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same method can be used to obtain the attenuation length of the simulation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𝑙𝑔𝐽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2.2,3.7</m:t>
                        </m:r>
                      </m:e>
                    </m:d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291" y="5833184"/>
                <a:ext cx="9721517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" t="-11" r="5" b="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535814" y="1500943"/>
            <a:ext cx="89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Table2: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8460" y="1643380"/>
            <a:ext cx="5031105" cy="35718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525" y="4698105"/>
            <a:ext cx="4743450" cy="81915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619511" y="4249340"/>
            <a:ext cx="100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table3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0700" y="259821"/>
            <a:ext cx="7780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Attenuation length varies with primary energy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6375" y="5436035"/>
            <a:ext cx="10665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greater energy of primary particle, the greater equivalent vertical muon size, and the greater attenuation length.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108699" y="4770914"/>
                <a:ext cx="3717927" cy="391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varies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experiment data</a:t>
                </a:r>
                <a:endPara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699" y="4770914"/>
                <a:ext cx="3717927" cy="391646"/>
              </a:xfrm>
              <a:prstGeom prst="rect">
                <a:avLst/>
              </a:prstGeom>
              <a:blipFill rotWithShape="1">
                <a:blip r:embed="rId2"/>
                <a:stretch>
                  <a:fillRect l="-13" t="-41" r="13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510" y="1629410"/>
            <a:ext cx="4540250" cy="302196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562070" y="1044347"/>
            <a:ext cx="111972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7427707" y="4770914"/>
                <a:ext cx="2543581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e>
                      <m: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varies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MC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707" y="4770914"/>
                <a:ext cx="2543581" cy="391646"/>
              </a:xfrm>
              <a:prstGeom prst="rect">
                <a:avLst/>
              </a:prstGeom>
              <a:blipFill rotWithShape="1">
                <a:blip r:embed="rId4"/>
                <a:stretch>
                  <a:fillRect l="-4" t="-41" r="-5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250" y="1587500"/>
            <a:ext cx="4455795" cy="305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e75e0aa-fcef-4276-a4b4-6830a6041007}"/>
  <p:tag name="TABLE_ENDDRAG_ORIGIN_RECT" val="361*140"/>
  <p:tag name="TABLE_ENDDRAG_RECT" val="127*154*361*151"/>
</p:tagLst>
</file>

<file path=ppt/tags/tag2.xml><?xml version="1.0" encoding="utf-8"?>
<p:tagLst xmlns:p="http://schemas.openxmlformats.org/presentationml/2006/main">
  <p:tag name="KSO_WM_UNIT_TABLE_BEAUTIFY" val="smartTable{fe75e0aa-fcef-4276-a4b4-6830a6041007}"/>
  <p:tag name="TABLE_ENDDRAG_ORIGIN_RECT" val="361*140"/>
  <p:tag name="TABLE_ENDDRAG_RECT" val="127*154*361*15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363</Words>
  <Application>Microsoft Office PowerPoint</Application>
  <PresentationFormat>宽屏</PresentationFormat>
  <Paragraphs>124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等线</vt:lpstr>
      <vt:lpstr>微软雅黑</vt:lpstr>
      <vt:lpstr>Arial</vt:lpstr>
      <vt:lpstr>Calibri</vt:lpstr>
      <vt:lpstr>Cambria Math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Anne</dc:creator>
  <cp:lastModifiedBy>Windows 用户</cp:lastModifiedBy>
  <cp:revision>60</cp:revision>
  <dcterms:created xsi:type="dcterms:W3CDTF">2021-04-19T13:06:00Z</dcterms:created>
  <dcterms:modified xsi:type="dcterms:W3CDTF">2021-04-25T02:52:59Z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72C3459A1FF24ECFB803DBF771E1A14A</vt:lpwstr>
  </property>
  <property fmtid="{D5CDD505-2E9C-101B-9397-08002B2CF9AE}" pid="3" name="KSOProductBuildVer">
    <vt:lpwstr>2052-11.1.0.10463</vt:lpwstr>
  </property>
</Properties>
</file>