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tags/tag2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70" r:id="rId4"/>
    <p:sldId id="259" r:id="rId5"/>
    <p:sldId id="271" r:id="rId6"/>
    <p:sldId id="257" r:id="rId7"/>
    <p:sldId id="260" r:id="rId8"/>
    <p:sldId id="261" r:id="rId9"/>
    <p:sldId id="263" r:id="rId10"/>
    <p:sldId id="262" r:id="rId11"/>
    <p:sldId id="269" r:id="rId12"/>
    <p:sldId id="264" r:id="rId13"/>
    <p:sldId id="265" r:id="rId14"/>
    <p:sldId id="266" r:id="rId15"/>
    <p:sldId id="268" r:id="rId16"/>
    <p:sldId id="267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DC3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6" autoAdjust="0"/>
    <p:restoredTop sz="94660"/>
  </p:normalViewPr>
  <p:slideViewPr>
    <p:cSldViewPr snapToGrid="0">
      <p:cViewPr varScale="1">
        <p:scale>
          <a:sx n="84" d="100"/>
          <a:sy n="84" d="100"/>
        </p:scale>
        <p:origin x="1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31BE02-0F6B-4478-9CA4-785A790CD142}" type="datetimeFigureOut">
              <a:rPr lang="zh-CN" altLang="en-US" smtClean="0"/>
              <a:t>2021/4/25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7BFA17-5E44-45C1-8481-5EEFC761344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3AF93-6A81-471B-9978-7BDFCD0C648F}" type="datetime1">
              <a:rPr lang="zh-CN" altLang="en-US" smtClean="0"/>
              <a:t>2021/4/25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ED2B7-D679-40A2-82B0-2856FB115BA9}" type="datetime1">
              <a:rPr lang="zh-CN" altLang="en-US" smtClean="0"/>
              <a:t>2021/4/25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DF0E-D655-4F1E-93A9-A06DB3978AA0}" type="datetime1">
              <a:rPr lang="zh-CN" altLang="en-US" smtClean="0"/>
              <a:t>2021/4/25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F56F1-FA12-438F-A0EE-23001D0893E3}" type="datetime1">
              <a:rPr lang="zh-CN" altLang="en-US" smtClean="0"/>
              <a:t>2021/4/25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9146A-A989-413E-8CDE-F33AFA1BC63D}" type="datetime1">
              <a:rPr lang="zh-CN" altLang="en-US" smtClean="0"/>
              <a:t>2021/4/25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E4FBF-4799-4D93-803C-90B859FAADEC}" type="datetime1">
              <a:rPr lang="zh-CN" altLang="en-US" smtClean="0"/>
              <a:t>2021/4/25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BA06D-C425-4CC3-9560-CE3DC089328D}" type="datetime1">
              <a:rPr lang="zh-CN" altLang="en-US" smtClean="0"/>
              <a:t>2021/4/25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F893B-5C0A-409E-9D79-9C3AD9BE2AB5}" type="datetime1">
              <a:rPr lang="zh-CN" altLang="en-US" smtClean="0"/>
              <a:t>2021/4/25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391AD-0219-4565-8D07-E1847A52F508}" type="datetime1">
              <a:rPr lang="zh-CN" altLang="en-US" smtClean="0"/>
              <a:t>2021/4/25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2CE21-F20C-4499-8C76-E6D5B313EF9E}" type="datetime1">
              <a:rPr lang="zh-CN" altLang="en-US" smtClean="0"/>
              <a:t>2021/4/25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6D59-5953-4CAC-A354-02E4429170C4}" type="datetime1">
              <a:rPr lang="zh-CN" altLang="en-US" smtClean="0"/>
              <a:t>2021/4/25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2C167-F834-4C22-A167-9813A19C767E}" type="datetime1">
              <a:rPr lang="zh-CN" altLang="en-US" smtClean="0"/>
              <a:t>2021/4/25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 txBox="1"/>
          <p:nvPr/>
        </p:nvSpPr>
        <p:spPr>
          <a:xfrm>
            <a:off x="1546960" y="3521828"/>
            <a:ext cx="9144000" cy="1655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zh-CN" sz="2000" dirty="0" err="1" smtClean="0"/>
              <a:t>Xiaoting</a:t>
            </a:r>
            <a:r>
              <a:rPr lang="en-US" altLang="zh-CN" sz="2000" dirty="0" smtClean="0"/>
              <a:t> Feng, </a:t>
            </a:r>
            <a:r>
              <a:rPr lang="en-US" altLang="zh-CN" sz="2000" dirty="0" err="1" smtClean="0"/>
              <a:t>Hengying</a:t>
            </a:r>
            <a:r>
              <a:rPr lang="en-US" altLang="zh-CN" sz="2000" dirty="0" smtClean="0"/>
              <a:t> Zhang, </a:t>
            </a:r>
            <a:r>
              <a:rPr lang="en-US" altLang="zh-CN" sz="2000" dirty="0" err="1" smtClean="0"/>
              <a:t>Cunfeng</a:t>
            </a:r>
            <a:r>
              <a:rPr lang="en-US" altLang="zh-CN" sz="2000" dirty="0" smtClean="0"/>
              <a:t> Feng</a:t>
            </a:r>
          </a:p>
          <a:p>
            <a:pPr marL="0" indent="0" algn="ctr">
              <a:buNone/>
            </a:pPr>
            <a:r>
              <a:rPr lang="en-US" altLang="zh-CN" sz="2000" dirty="0" smtClean="0"/>
              <a:t>Shandong University</a:t>
            </a:r>
          </a:p>
        </p:txBody>
      </p:sp>
      <p:sp>
        <p:nvSpPr>
          <p:cNvPr id="4" name="标题 1"/>
          <p:cNvSpPr txBox="1"/>
          <p:nvPr/>
        </p:nvSpPr>
        <p:spPr>
          <a:xfrm>
            <a:off x="1524000" y="1998132"/>
            <a:ext cx="9144000" cy="124089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Measurement of the attenuation length of muon in the air shower with MD of LHAASO-KM2A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z="1400" smtClean="0"/>
              <a:t>1</a:t>
            </a:fld>
            <a:endParaRPr lang="zh-CN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72741" y="315676"/>
            <a:ext cx="22156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/>
              <p:cNvSpPr txBox="1"/>
              <p:nvPr/>
            </p:nvSpPr>
            <p:spPr>
              <a:xfrm>
                <a:off x="955868" y="1773019"/>
                <a:ext cx="10706888" cy="35055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average attenuation length of the experimental data is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1007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±7(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𝑔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/</m:t>
                    </m:r>
                    <m:sSup>
                      <m:sSupPr>
                        <m:ctrlPr>
                          <a:rPr lang="en-US" altLang="zh-CN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altLang="zh-CN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).</m:t>
                    </m:r>
                  </m:oMath>
                </a14:m>
                <a:endParaRPr lang="en-US" altLang="zh-CN" sz="2400" b="0" dirty="0" smtClean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2400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No obvious deviation from MC </a:t>
                </a:r>
                <a:endParaRPr lang="en-US" altLang="zh-CN" sz="2400" b="0" dirty="0" smtClean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</a:t>
                </a:r>
                <a:r>
                  <a:rPr lang="en-US" altLang="zh-C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attenuation length of experimental data decreases with the increase of </a:t>
                </a:r>
                <a:r>
                  <a:rPr lang="en-US" altLang="zh-C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flux.</a:t>
                </a:r>
              </a:p>
              <a:p>
                <a:pPr marL="742950" lvl="1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zh-CN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Λ</m:t>
                        </m:r>
                      </m:e>
                      <m:sub>
                        <m:r>
                          <a:rPr lang="zh-CN" alt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sub>
                    </m:sSub>
                  </m:oMath>
                </a14:m>
                <a:r>
                  <a:rPr lang="en-US" altLang="zh-C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increasing with primary energy</a:t>
                </a:r>
                <a:r>
                  <a:rPr lang="en-US" altLang="zh-C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US" altLang="zh-C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it can be explained by the theory of relativity.</a:t>
                </a:r>
                <a:endParaRPr lang="en-US" altLang="zh-C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tendency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zh-CN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Λ</m:t>
                        </m:r>
                      </m:e>
                      <m:sub>
                        <m:r>
                          <a:rPr lang="zh-CN" alt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sub>
                    </m:sSub>
                  </m:oMath>
                </a14:m>
                <a:r>
                  <a:rPr lang="en-US" altLang="zh-C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increasing with E also found  in MC.</a:t>
                </a:r>
                <a:endParaRPr lang="en-US" altLang="zh-C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文本框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868" y="1773019"/>
                <a:ext cx="10706888" cy="3505575"/>
              </a:xfrm>
              <a:prstGeom prst="rect">
                <a:avLst/>
              </a:prstGeom>
              <a:blipFill rotWithShape="1">
                <a:blip r:embed="rId2"/>
                <a:stretch>
                  <a:fillRect l="-2" t="-3" r="3" b="1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10</a:t>
            </a:fld>
            <a:endParaRPr lang="zh-CN" altLang="en-US"/>
          </a:p>
        </p:txBody>
      </p:sp>
      <p:cxnSp>
        <p:nvCxnSpPr>
          <p:cNvPr id="5" name="直接连接符 4"/>
          <p:cNvCxnSpPr/>
          <p:nvPr/>
        </p:nvCxnSpPr>
        <p:spPr>
          <a:xfrm>
            <a:off x="562070" y="1044347"/>
            <a:ext cx="1119724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11</a:t>
            </a:fld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061460" y="2366010"/>
            <a:ext cx="454914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500" dirty="0" smtClean="0"/>
              <a:t>thanks</a:t>
            </a:r>
            <a:endParaRPr lang="zh-CN" altLang="en-US" sz="1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15012" y="392031"/>
            <a:ext cx="2727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appendix</a:t>
            </a:r>
            <a:endParaRPr lang="zh-CN" altLang="en-US" sz="2800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6067" y="1012354"/>
            <a:ext cx="3792207" cy="261387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6067" y="3820432"/>
            <a:ext cx="3792207" cy="256566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23584" y="1012354"/>
            <a:ext cx="3994184" cy="265673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23584" y="3820433"/>
            <a:ext cx="3994184" cy="2590664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0495943" y="4087601"/>
            <a:ext cx="121479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斜率：</a:t>
            </a:r>
            <a:endParaRPr lang="en-US" altLang="zh-CN" dirty="0" smtClean="0"/>
          </a:p>
          <a:p>
            <a:r>
              <a:rPr lang="en-US" altLang="zh-CN" dirty="0" smtClean="0"/>
              <a:t>0.531362,0.523193,0.515024,0.506854,0.498685,0.493238</a:t>
            </a:r>
            <a:endParaRPr lang="zh-CN" altLang="en-US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12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02105" y="689810"/>
            <a:ext cx="2727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appendix</a:t>
            </a:r>
            <a:endParaRPr lang="zh-CN" altLang="en-US" sz="2800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3234" y="1382205"/>
            <a:ext cx="3892536" cy="267458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3213" y="1382205"/>
            <a:ext cx="3959380" cy="267458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3234" y="4056794"/>
            <a:ext cx="3892536" cy="2653181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63214" y="4056794"/>
            <a:ext cx="3959380" cy="2586795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0217566" y="4334528"/>
            <a:ext cx="112420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斜率：</a:t>
            </a:r>
            <a:endParaRPr lang="en-US" altLang="zh-CN" dirty="0" smtClean="0"/>
          </a:p>
          <a:p>
            <a:r>
              <a:rPr lang="en-US" altLang="zh-CN" dirty="0" smtClean="0"/>
              <a:t>0.604455,0.592154,0.579853,0.567551,0.55525,</a:t>
            </a:r>
          </a:p>
          <a:p>
            <a:r>
              <a:rPr lang="en-US" altLang="zh-CN" dirty="0" smtClean="0"/>
              <a:t>0.547049</a:t>
            </a:r>
            <a:endParaRPr lang="zh-CN" altLang="en-US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13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06717" y="577716"/>
            <a:ext cx="2727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appendix</a:t>
            </a:r>
            <a:endParaRPr lang="zh-CN" altLang="en-US" sz="2800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0622" y="1180946"/>
            <a:ext cx="3944748" cy="274937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0617" y="1235741"/>
            <a:ext cx="4001412" cy="26945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0622" y="4119254"/>
            <a:ext cx="3873459" cy="26080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10617" y="4119254"/>
            <a:ext cx="4142983" cy="2680394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0351565" y="4379495"/>
            <a:ext cx="118271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斜率：</a:t>
            </a:r>
            <a:endParaRPr lang="en-US" altLang="zh-CN" dirty="0" smtClean="0"/>
          </a:p>
          <a:p>
            <a:r>
              <a:rPr lang="en-US" altLang="zh-CN" dirty="0" smtClean="0"/>
              <a:t>0.458272,0.426743,0.395214,0.363686,0.332157,0.300628</a:t>
            </a:r>
            <a:endParaRPr lang="zh-CN" altLang="en-US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14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95287" y="496490"/>
            <a:ext cx="2727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appendix</a:t>
            </a:r>
            <a:endParaRPr lang="zh-CN" altLang="en-US" sz="28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0662" y="1180946"/>
            <a:ext cx="3782704" cy="261285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9984" y="1180946"/>
            <a:ext cx="3800479" cy="262971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9305" y="3955039"/>
            <a:ext cx="4170679" cy="2717261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19984" y="3955039"/>
            <a:ext cx="4025069" cy="2594721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9994233" y="4236736"/>
            <a:ext cx="1219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斜率：</a:t>
            </a:r>
            <a:endParaRPr lang="en-US" altLang="zh-CN" dirty="0" smtClean="0"/>
          </a:p>
          <a:p>
            <a:r>
              <a:rPr lang="en-US" altLang="zh-CN" dirty="0" smtClean="0"/>
              <a:t>0.645686,0.634443,0.623201,0.611958,0.600715,0.589472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15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8826" y="949128"/>
            <a:ext cx="4065615" cy="263813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1508" y="949128"/>
            <a:ext cx="4047136" cy="263813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68826" y="3780619"/>
            <a:ext cx="4306891" cy="28354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01508" y="3802045"/>
            <a:ext cx="4300119" cy="2814049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662739" y="329229"/>
            <a:ext cx="2727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appendix</a:t>
            </a:r>
            <a:endParaRPr lang="zh-CN" altLang="en-US" sz="2800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16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502568" y="1237743"/>
            <a:ext cx="9262534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Outline</a:t>
            </a:r>
          </a:p>
          <a:p>
            <a:pPr marL="571500" indent="-571500">
              <a:buFont typeface="Wingdings" panose="05000000000000000000" pitchFamily="2" charset="2"/>
              <a:buChar char="l"/>
            </a:pPr>
            <a:endParaRPr lang="en-US" altLang="zh-CN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l"/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Motivation </a:t>
            </a:r>
          </a:p>
          <a:p>
            <a:pPr marL="571500" indent="-571500">
              <a:buFont typeface="Wingdings" panose="05000000000000000000" pitchFamily="2" charset="2"/>
              <a:buChar char="l"/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selection</a:t>
            </a:r>
          </a:p>
          <a:p>
            <a:pPr marL="571500" indent="-571500">
              <a:buFont typeface="Wingdings" panose="05000000000000000000" pitchFamily="2" charset="2"/>
              <a:buChar char="l"/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Constant Intensity Cut</a:t>
            </a:r>
          </a:p>
          <a:p>
            <a:pPr marL="571500" lvl="0" indent="-571500">
              <a:buFont typeface="Wingdings" panose="05000000000000000000" pitchFamily="2" charset="2"/>
              <a:buChar char="l"/>
            </a:pPr>
            <a:r>
              <a:rPr lang="en-US" altLang="zh-CN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Attenuation length varies </a:t>
            </a:r>
            <a:r>
              <a:rPr lang="en-US" altLang="zh-CN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primary energy</a:t>
            </a:r>
            <a:endParaRPr lang="en-US" altLang="zh-CN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l"/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muon attenuation length</a:t>
            </a:r>
          </a:p>
          <a:p>
            <a:pPr marL="571500" indent="-571500">
              <a:buFont typeface="Wingdings" panose="05000000000000000000" pitchFamily="2" charset="2"/>
              <a:buChar char="l"/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  <a:p>
            <a:pPr marL="571500" indent="-571500">
              <a:buFont typeface="Wingdings" panose="05000000000000000000" pitchFamily="2" charset="2"/>
              <a:buChar char="l"/>
            </a:pPr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l"/>
            </a:pPr>
            <a:endParaRPr lang="en-US" altLang="zh-CN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l"/>
            </a:pPr>
            <a:endParaRPr lang="zh-CN" alt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32E5-2014-4572-BA5E-8B4E9D920E44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>
          <a:xfrm>
            <a:off x="8610600" y="6356349"/>
            <a:ext cx="2844000" cy="540000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  <a:t>3</a:t>
            </a:fld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1028818" y="301630"/>
            <a:ext cx="21114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Motivation</a:t>
            </a:r>
            <a:r>
              <a:rPr lang="en-US" altLang="zh-CN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612668" y="1305099"/>
            <a:ext cx="9508376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the muon in extensive air showers (EAS) play an important role for understanding air shower physics. 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Muon carry information about their parent particle, </a:t>
            </a:r>
            <a:r>
              <a:rPr lang="en-US" altLang="zh-CN" dirty="0" err="1" smtClean="0"/>
              <a:t>poins</a:t>
            </a:r>
            <a:r>
              <a:rPr lang="en-US" altLang="zh-CN" dirty="0"/>
              <a:t> </a:t>
            </a:r>
            <a:r>
              <a:rPr lang="en-US" altLang="zh-CN" dirty="0" smtClean="0"/>
              <a:t>and kaons, production in hadronic interaction. 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The attenuation of muon affect the evolution of the muon content of EAS in the atmosphere.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KASCADE-Grande find the deviation between data and MC. 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/>
          <a:srcRect l="5955"/>
          <a:stretch>
            <a:fillRect/>
          </a:stretch>
        </p:blipFill>
        <p:spPr>
          <a:xfrm>
            <a:off x="7420071" y="4305920"/>
            <a:ext cx="3004090" cy="2254795"/>
          </a:xfrm>
          <a:prstGeom prst="rect">
            <a:avLst/>
          </a:prstGeom>
        </p:spPr>
      </p:pic>
      <p:cxnSp>
        <p:nvCxnSpPr>
          <p:cNvPr id="7" name="直接连接符 6"/>
          <p:cNvCxnSpPr/>
          <p:nvPr/>
        </p:nvCxnSpPr>
        <p:spPr>
          <a:xfrm>
            <a:off x="562070" y="1044347"/>
            <a:ext cx="1119724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955868" y="362602"/>
            <a:ext cx="25234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selection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955868" y="1823064"/>
          <a:ext cx="9984740" cy="1748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6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66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9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76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92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345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45820">
                <a:tc>
                  <a:txBody>
                    <a:bodyPr/>
                    <a:lstStyle>
                      <a:defPPr>
                        <a:defRPr lang="zh-CN" b="1">
                          <a:solidFill>
                            <a:schemeClr val="lt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endParaRPr lang="en-US" altLang="zh-CN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buNone/>
                      </a:pPr>
                      <a:r>
                        <a:rPr lang="en-US" altLang="zh-CN" b="0" dirty="0" smtClean="0">
                          <a:solidFill>
                            <a:schemeClr val="tx1"/>
                          </a:solidFill>
                        </a:rPr>
                        <a:t>Model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zh-CN" b="1">
                          <a:solidFill>
                            <a:schemeClr val="lt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altLang="zh-CN" b="0" dirty="0" err="1">
                          <a:solidFill>
                            <a:schemeClr val="tx1"/>
                          </a:solidFill>
                        </a:rPr>
                        <a:t>EPOS_Fluka_Proton</a:t>
                      </a:r>
                      <a:endParaRPr lang="en-US" altLang="zh-C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zh-CN" b="1">
                          <a:solidFill>
                            <a:schemeClr val="lt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altLang="zh-CN" b="0">
                          <a:solidFill>
                            <a:schemeClr val="tx1"/>
                          </a:solidFill>
                        </a:rPr>
                        <a:t>EPOS_Fluka_Fe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zh-CN" b="1">
                          <a:solidFill>
                            <a:schemeClr val="lt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altLang="zh-CN" b="0">
                          <a:solidFill>
                            <a:schemeClr val="tx1"/>
                          </a:solidFill>
                        </a:rPr>
                        <a:t>QGSII_Gheisha_Proton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zh-CN" b="1">
                          <a:solidFill>
                            <a:schemeClr val="lt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altLang="zh-CN" b="0" dirty="0" err="1">
                          <a:solidFill>
                            <a:schemeClr val="tx1"/>
                          </a:solidFill>
                        </a:rPr>
                        <a:t>QGSII_Gheisha_Fe</a:t>
                      </a:r>
                      <a:endParaRPr lang="en-US" altLang="zh-C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zh-CN" b="1">
                          <a:solidFill>
                            <a:schemeClr val="lt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altLang="zh-CN" b="0" dirty="0" smtClean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  <a:p>
                      <a:pPr algn="ctr">
                        <a:buNone/>
                      </a:pPr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lang="en-US" altLang="zh-CN" b="0" dirty="0" smtClean="0">
                          <a:solidFill>
                            <a:schemeClr val="tx1"/>
                          </a:solidFill>
                        </a:rPr>
                        <a:t>four</a:t>
                      </a:r>
                      <a:r>
                        <a:rPr lang="en-US" altLang="zh-CN" b="0" baseline="0" dirty="0" smtClean="0">
                          <a:solidFill>
                            <a:schemeClr val="tx1"/>
                          </a:solidFill>
                        </a:rPr>
                        <a:t> days</a:t>
                      </a:r>
                      <a:r>
                        <a:rPr lang="zh-CN" altLang="en-US" b="0" dirty="0" smtClean="0">
                          <a:solidFill>
                            <a:schemeClr val="tx1"/>
                          </a:solidFill>
                        </a:rPr>
                        <a:t>）</a:t>
                      </a:r>
                      <a:endParaRPr lang="en-US" altLang="zh-C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485"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dk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all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dk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2,003,984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dk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961,064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dk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1,954,409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dk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929,124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dk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279,649,602</a:t>
                      </a:r>
                      <a:endParaRPr lang="en-US" altLang="zh-C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485"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dk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after cut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dk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47,323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dk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29,132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dk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47,656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dk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</a:rPr>
                        <a:t>28,358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dk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4,117,018</a:t>
                      </a:r>
                      <a:endParaRPr lang="en-US" altLang="zh-C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矩形 4"/>
              <p:cNvSpPr/>
              <p:nvPr/>
            </p:nvSpPr>
            <p:spPr>
              <a:xfrm>
                <a:off x="1065935" y="3825054"/>
                <a:ext cx="10287865" cy="30329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dirty="0" smtClean="0"/>
                  <a:t>Cut: </a:t>
                </a:r>
                <a:r>
                  <a:rPr lang="en-US" altLang="zh-CN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R</a:t>
                </a:r>
                <a:r>
                  <a:rPr lang="en-US" altLang="zh-CN" baseline="-25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p</a:t>
                </a:r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&lt;=100m,        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𝑅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: distance from shower core to array center; r: distance to shower core)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NpE3&gt;30,                 </a:t>
                </a:r>
                <a:r>
                  <a:rPr lang="zh-CN" alt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（ </a:t>
                </a:r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+mn-ea"/>
                  </a:rPr>
                  <a:t>NpE3: number of e of ED with r=40-200</a:t>
                </a:r>
                <a:r>
                  <a:rPr lang="zh-CN" alt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）</a:t>
                </a:r>
                <a:endParaRPr lang="en-US" altLang="zh-CN" dirty="0" smtClean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zh-CN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NuM</a:t>
                </a:r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&gt;10,                  </a:t>
                </a:r>
                <a:r>
                  <a:rPr lang="zh-CN" alt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（</a:t>
                </a:r>
                <a:r>
                  <a:rPr lang="en-US" altLang="zh-CN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+mn-ea"/>
                  </a:rPr>
                  <a:t>NuM</a:t>
                </a:r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+mn-ea"/>
                  </a:rPr>
                  <a:t>: number of muons of MD with r=60-300</a:t>
                </a:r>
                <a:r>
                  <a:rPr lang="zh-CN" alt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）</a:t>
                </a:r>
                <a:endParaRPr lang="en-US" altLang="zh-CN" dirty="0" smtClean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zh-CN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NfiltE</a:t>
                </a:r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&gt;=30, </a:t>
                </a:r>
                <a:r>
                  <a:rPr lang="en-US" altLang="zh-CN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NtrigE</a:t>
                </a:r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&gt;=30</a:t>
                </a:r>
                <a:endPara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NpE1/NpE3 &gt;1,        </a:t>
                </a:r>
                <a:r>
                  <a:rPr lang="zh-CN" alt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（</a:t>
                </a:r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+mn-ea"/>
                  </a:rPr>
                  <a:t>NpE1:number of e of ED with r=0-100</a:t>
                </a:r>
                <a:r>
                  <a:rPr lang="zh-CN" alt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+mn-ea"/>
                  </a:rPr>
                  <a:t>）</a:t>
                </a:r>
                <a:endParaRPr lang="en-US" altLang="zh-CN" dirty="0" smtClean="0"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zh-CN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NfiltM</a:t>
                </a:r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&gt;15,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Energy: 10TeV-10PeV </a:t>
                </a:r>
              </a:p>
            </p:txBody>
          </p:sp>
        </mc:Choice>
        <mc:Fallback xmlns="">
          <p:sp>
            <p:nvSpPr>
              <p:cNvPr id="5" name="矩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5935" y="3825054"/>
                <a:ext cx="10287865" cy="3032946"/>
              </a:xfrm>
              <a:prstGeom prst="rect">
                <a:avLst/>
              </a:prstGeom>
              <a:blipFill rotWithShape="1">
                <a:blip r:embed="rId2"/>
                <a:stretch>
                  <a:fillRect l="-4" t="-1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32E5-2014-4572-BA5E-8B4E9D920E44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1065935" y="1403853"/>
            <a:ext cx="155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Table1</a:t>
            </a:r>
            <a:r>
              <a:rPr lang="zh-CN" altLang="en-US" dirty="0" smtClean="0"/>
              <a:t>： </a:t>
            </a:r>
            <a:endParaRPr lang="zh-CN" altLang="en-US" dirty="0"/>
          </a:p>
        </p:txBody>
      </p:sp>
      <p:cxnSp>
        <p:nvCxnSpPr>
          <p:cNvPr id="7" name="直接连接符 6"/>
          <p:cNvCxnSpPr/>
          <p:nvPr/>
        </p:nvCxnSpPr>
        <p:spPr>
          <a:xfrm>
            <a:off x="562070" y="1044347"/>
            <a:ext cx="1119724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5</a:t>
            </a:fld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939243" y="337736"/>
            <a:ext cx="38795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Constant Intensity Cut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矩形 3"/>
              <p:cNvSpPr/>
              <p:nvPr/>
            </p:nvSpPr>
            <p:spPr>
              <a:xfrm>
                <a:off x="2132204" y="4236392"/>
                <a:ext cx="4835126" cy="592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zh-CN" alt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𝜇</m:t>
                          </m:r>
                        </m:sub>
                      </m:sSub>
                      <m:d>
                        <m:dPr>
                          <m:ctrlPr>
                            <a:rPr lang="en-US" altLang="zh-CN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zh-CN" alt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altLang="zh-CN" sz="28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altLang="zh-CN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altLang="zh-CN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zh-CN" alt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𝜇</m:t>
                          </m:r>
                        </m:sub>
                        <m:sup>
                          <m:r>
                            <a:rPr lang="en-US" altLang="zh-CN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p>
                      </m:sSubSup>
                      <m:sSup>
                        <m:sSupPr>
                          <m:ctrlPr>
                            <a:rPr lang="en-US" altLang="zh-CN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CN" sz="2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altLang="zh-CN" sz="2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altLang="zh-CN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𝑠𝑒𝑐</m:t>
                          </m:r>
                          <m:r>
                            <a:rPr lang="zh-CN" alt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𝜃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/</m:t>
                          </m:r>
                          <m:sSub>
                            <m:sSubPr>
                              <m:ctrlPr>
                                <a:rPr lang="en-US" altLang="zh-CN" sz="2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altLang="zh-CN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Λ</m:t>
                              </m:r>
                            </m:e>
                            <m:sub>
                              <m:r>
                                <a:rPr lang="zh-CN" altLang="en-US" sz="2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𝜇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4" name="矩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2204" y="4236392"/>
                <a:ext cx="4835126" cy="592663"/>
              </a:xfrm>
              <a:prstGeom prst="rect">
                <a:avLst/>
              </a:prstGeom>
              <a:blipFill rotWithShape="1">
                <a:blip r:embed="rId3"/>
                <a:stretch>
                  <a:fillRect l="-11" t="-52" r="2" b="8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矩形 4"/>
          <p:cNvSpPr/>
          <p:nvPr/>
        </p:nvSpPr>
        <p:spPr>
          <a:xfrm>
            <a:off x="1427528" y="2101433"/>
            <a:ext cx="8188132" cy="1891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The intensity of CR is isotropy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The same </a:t>
            </a:r>
            <a:r>
              <a:rPr lang="en-US" altLang="zh-CN" sz="2000" dirty="0"/>
              <a:t>intensity corresponds to </a:t>
            </a:r>
            <a:r>
              <a:rPr lang="en-US" altLang="zh-CN" sz="2000" dirty="0" smtClean="0"/>
              <a:t>same CR primary </a:t>
            </a:r>
            <a:r>
              <a:rPr lang="en-US" altLang="zh-CN" sz="2000" dirty="0"/>
              <a:t>energy</a:t>
            </a:r>
            <a:r>
              <a:rPr lang="en-US" altLang="zh-CN" sz="2000" dirty="0" smtClean="0"/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The observed muon number at same flux varies  as θ,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 path increase as θ -&gt; muon decay -&gt;observed muon number decline</a:t>
            </a:r>
          </a:p>
        </p:txBody>
      </p:sp>
      <p:cxnSp>
        <p:nvCxnSpPr>
          <p:cNvPr id="6" name="直接连接符 5"/>
          <p:cNvCxnSpPr/>
          <p:nvPr/>
        </p:nvCxnSpPr>
        <p:spPr>
          <a:xfrm>
            <a:off x="562070" y="1044347"/>
            <a:ext cx="1119724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11471" y="291133"/>
            <a:ext cx="38795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Constant Intensity Cut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矩形 4"/>
              <p:cNvSpPr/>
              <p:nvPr/>
            </p:nvSpPr>
            <p:spPr>
              <a:xfrm>
                <a:off x="972493" y="5541579"/>
                <a:ext cx="10880532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five zenith-angle aperture</a:t>
                </a:r>
                <a:r>
                  <a:rPr lang="zh-CN" alt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： </a:t>
                </a:r>
                <a:r>
                  <a:rPr lang="en-US" altLang="zh-CN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[0,18.43°],[18.43°,26.56°],[26.56°, 33.21°],[33.21°, 39.22°],[39.22°,45°].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𝑙𝑜𝑔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𝐽</m:t>
                    </m:r>
                    <m:r>
                      <a:rPr lang="en-US" altLang="zh-CN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≈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[3.9,5.4]</m:t>
                    </m:r>
                  </m:oMath>
                </a14:m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en-US" altLang="zh-CN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</m:oMath>
                </a14:m>
                <a:r>
                  <a:rPr lang="en-US" altLang="zh-CN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lgJ</a:t>
                </a:r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=0.3 of full efficiency and maximum statistics.</a:t>
                </a:r>
              </a:p>
            </p:txBody>
          </p:sp>
        </mc:Choice>
        <mc:Fallback xmlns="">
          <p:sp>
            <p:nvSpPr>
              <p:cNvPr id="5" name="矩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493" y="5541579"/>
                <a:ext cx="10880532" cy="646331"/>
              </a:xfrm>
              <a:prstGeom prst="rect">
                <a:avLst/>
              </a:prstGeom>
              <a:blipFill rotWithShape="1">
                <a:blip r:embed="rId3"/>
                <a:stretch>
                  <a:fillRect l="-3" t="-88" r="1" b="7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6</a:t>
            </a:fld>
            <a:endParaRPr lang="zh-CN" altLang="en-US"/>
          </a:p>
        </p:txBody>
      </p:sp>
      <p:cxnSp>
        <p:nvCxnSpPr>
          <p:cNvPr id="10" name="直接连接符 9"/>
          <p:cNvCxnSpPr/>
          <p:nvPr/>
        </p:nvCxnSpPr>
        <p:spPr>
          <a:xfrm>
            <a:off x="562070" y="1044347"/>
            <a:ext cx="1119724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2544203" y="4759266"/>
            <a:ext cx="2153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 muon spectrum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7857024" y="4759266"/>
            <a:ext cx="18360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integral spectrum</a:t>
            </a:r>
            <a:endParaRPr lang="zh-CN" altLang="en-US" dirty="0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57570" y="1372870"/>
            <a:ext cx="4972050" cy="3466465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6791960" y="1271270"/>
            <a:ext cx="1228090" cy="35115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2185" y="1452245"/>
            <a:ext cx="4808220" cy="330708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2242820" y="1213485"/>
            <a:ext cx="490220" cy="35782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矩形 1"/>
              <p:cNvSpPr/>
              <p:nvPr/>
            </p:nvSpPr>
            <p:spPr>
              <a:xfrm>
                <a:off x="1299933" y="5418423"/>
                <a:ext cx="9721517" cy="6908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attenuation curves using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zh-CN" alt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sub>
                    </m:sSub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zh-CN" alt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</m:d>
                    <m:r>
                      <a:rPr lang="en-US" altLang="zh-CN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zh-CN" alt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sub>
                      <m:sup>
                        <m: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bSup>
                    <m:sSup>
                      <m:sSupPr>
                        <m:ctrlP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𝑠𝑒𝑐</m:t>
                        </m:r>
                        <m:r>
                          <a:rPr lang="zh-CN" alt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𝜃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/</m:t>
                        </m:r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Λ</m:t>
                            </m:r>
                          </m:e>
                          <m:sub>
                            <m:r>
                              <a:rPr lang="zh-CN" alt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𝜇</m:t>
                            </m:r>
                          </m:sub>
                        </m:sSub>
                      </m:sup>
                    </m:sSup>
                  </m:oMath>
                </a14:m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Λ</m:t>
                        </m:r>
                      </m:e>
                      <m:sub>
                        <m:r>
                          <a:rPr lang="el-GR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sub>
                    </m:sSub>
                  </m:oMath>
                </a14:m>
                <a:r>
                  <a:rPr lang="zh-CN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as an appropriate physical quantity to study the evolution of the muon content of EAS in the atmosphere.</a:t>
                </a:r>
                <a:endPara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矩形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9933" y="5418423"/>
                <a:ext cx="9721517" cy="690895"/>
              </a:xfrm>
              <a:prstGeom prst="rect">
                <a:avLst/>
              </a:prstGeom>
              <a:blipFill rotWithShape="1">
                <a:blip r:embed="rId2"/>
                <a:stretch>
                  <a:fillRect l="-1" t="-87" r="4" b="8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115" y="1221740"/>
            <a:ext cx="4994910" cy="33940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83609" y="1221740"/>
            <a:ext cx="5269865" cy="345059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872741" y="217417"/>
            <a:ext cx="49151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muon attenuation length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7</a:t>
            </a:fld>
            <a:endParaRPr lang="zh-CN" altLang="en-US"/>
          </a:p>
        </p:txBody>
      </p:sp>
      <p:cxnSp>
        <p:nvCxnSpPr>
          <p:cNvPr id="8" name="直接连接符 7"/>
          <p:cNvCxnSpPr/>
          <p:nvPr/>
        </p:nvCxnSpPr>
        <p:spPr>
          <a:xfrm>
            <a:off x="562070" y="1044347"/>
            <a:ext cx="1119724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2090728" y="4671552"/>
            <a:ext cx="2708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muon attenuation curves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7137821" y="4615672"/>
            <a:ext cx="3161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attenuation lengths </a:t>
            </a:r>
            <a:r>
              <a:rPr lang="en-US" altLang="zh-CN" dirty="0"/>
              <a:t>distribution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表格 1"/>
              <p:cNvGraphicFramePr>
                <a:graphicFrameLocks noGrp="1"/>
              </p:cNvGraphicFramePr>
              <p:nvPr>
                <p:custDataLst>
                  <p:tags r:id="rId1"/>
                </p:custDataLst>
              </p:nvPr>
            </p:nvGraphicFramePr>
            <p:xfrm>
              <a:off x="1619250" y="1956435"/>
              <a:ext cx="4592955" cy="1915795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89357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31508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3843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517525">
                    <a:tc>
                      <a:txBody>
                        <a:bodyPr/>
                        <a:lstStyle>
                          <a:defPPr>
                            <a:defRPr lang="zh-CN">
                              <a:solidFill>
                                <a:schemeClr val="dk1"/>
                              </a:solidFill>
                            </a:defRPr>
                          </a:defPPr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 fontAlgn="ctr"/>
                          <a:endParaRPr lang="zh-CN" alt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等线" panose="02010600030101010101" charset="-122"/>
                            <a:ea typeface="等线" panose="02010600030101010101" charset="-122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defPPr>
                            <a:defRPr lang="zh-CN">
                              <a:solidFill>
                                <a:schemeClr val="dk1"/>
                              </a:solidFill>
                            </a:defRPr>
                          </a:defPPr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 fontAlgn="t"/>
                          <a:r>
                            <a:rPr lang="en-US" altLang="zh-CN" sz="14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</a:rPr>
                            <a:t>average </a:t>
                          </a:r>
                          <a:r>
                            <a:rPr lang="en-US" sz="14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</a:rPr>
                            <a:t>attenuation</a:t>
                          </a:r>
                          <a:r>
                            <a:rPr lang="en-US" sz="1400" b="0" i="0" u="none" strike="noStrike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</a:rPr>
                            <a:t> length (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0" i="1" u="none" strike="noStrike" baseline="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</a:rPr>
                                <m:t>𝑔</m:t>
                              </m:r>
                              <m:r>
                                <a:rPr lang="en-US" sz="1400" b="0" i="1" u="none" strike="noStrike" baseline="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</a:rPr>
                                <m:t>/</m:t>
                              </m:r>
                              <m:sSup>
                                <m:sSupPr>
                                  <m:ctrlPr>
                                    <a:rPr lang="en-US" altLang="zh-CN" sz="1400" b="0" i="1" u="none" strike="noStrike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1400" b="0" i="1" u="none" strike="noStrike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𝑐𝑚</m:t>
                                  </m:r>
                                </m:e>
                                <m:sup>
                                  <m:r>
                                    <a:rPr lang="en-US" altLang="zh-CN" sz="1400" b="0" i="1" u="none" strike="noStrike" baseline="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400" b="0" i="0" u="none" strike="noStrike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</a:rPr>
                            <a:t>)</a:t>
                          </a:r>
                        </a:p>
                      </a:txBody>
                      <a:tcPr marL="9525" marR="9525" marT="9525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defPPr>
                            <a:defRPr lang="zh-CN">
                              <a:solidFill>
                                <a:schemeClr val="dk1"/>
                              </a:solidFill>
                            </a:defRPr>
                          </a:defPPr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 fontAlgn="t"/>
                          <a:r>
                            <a:rPr lang="en-US" sz="14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</a:rPr>
                            <a:t>deviation</a:t>
                          </a:r>
                        </a:p>
                        <a:p>
                          <a:pPr algn="ctr" fontAlgn="t"/>
                          <a:r>
                            <a:rPr lang="zh-CN" altLang="en-US" sz="1400" b="0" i="0" u="none" strike="noStrike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</a:rPr>
                            <a:t>（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400" i="1" u="none" strike="noStrike" baseline="0" dirty="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Cambria Math" panose="02040503050406030204" pitchFamily="18" charset="0"/>
                                </a:rPr>
                                <m:t>𝜎</m:t>
                              </m:r>
                            </m:oMath>
                          </a14:m>
                          <a:r>
                            <a:rPr lang="zh-CN" altLang="en-US" sz="1400" b="0" i="0" u="none" strike="noStrike" baseline="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</a:rPr>
                            <a:t>）</a:t>
                          </a:r>
                        </a:p>
                      </a:txBody>
                      <a:tcPr marL="9525" marR="9525" marT="9525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57810">
                    <a:tc>
                      <a:txBody>
                        <a:bodyPr/>
                        <a:lstStyle>
                          <a:defPPr>
                            <a:defRPr lang="zh-CN">
                              <a:solidFill>
                                <a:schemeClr val="dk1"/>
                              </a:solidFill>
                            </a:defRPr>
                          </a:defPPr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 fontAlgn="t"/>
                          <a:r>
                            <a:rPr lang="en-US" sz="1400" u="none" strike="noStrike" dirty="0" err="1">
                              <a:effectLst/>
                            </a:rPr>
                            <a:t>EPOS_Fluka_proton</a:t>
                          </a:r>
                          <a:endParaRPr lang="en-US" sz="14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等线" panose="02010600030101010101" charset="-122"/>
                            <a:ea typeface="等线" panose="02010600030101010101" charset="-122"/>
                          </a:endParaRPr>
                        </a:p>
                      </a:txBody>
                      <a:tcPr marL="9525" marR="9525" marT="9525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defPPr>
                            <a:defRPr lang="zh-CN">
                              <a:solidFill>
                                <a:schemeClr val="dk1"/>
                              </a:solidFill>
                            </a:defRPr>
                          </a:defPPr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 fontAlgn="t"/>
                          <a:r>
                            <a:rPr lang="en-US" altLang="zh-CN" sz="14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</a:rPr>
                            <a:t>1131</a:t>
                          </a:r>
                          <a:r>
                            <a:rPr lang="en-US" altLang="zh-CN" sz="1400" u="none" strike="noStrike" dirty="0" smtClean="0">
                              <a:effectLst/>
                            </a:rPr>
                            <a:t>±35</a:t>
                          </a:r>
                          <a:endParaRPr lang="en-US" altLang="zh-CN" sz="14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等线" panose="02010600030101010101" charset="-122"/>
                            <a:ea typeface="等线" panose="02010600030101010101" charset="-122"/>
                          </a:endParaRPr>
                        </a:p>
                      </a:txBody>
                      <a:tcPr marL="9525" marR="9525" marT="9525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defPPr>
                            <a:defRPr lang="zh-CN">
                              <a:solidFill>
                                <a:schemeClr val="dk1"/>
                              </a:solidFill>
                            </a:defRPr>
                          </a:defPPr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 fontAlgn="t"/>
                          <a:r>
                            <a:rPr lang="en-US" altLang="zh-CN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等线" panose="02010600030101010101" charset="-122"/>
                              <a:ea typeface="等线" panose="02010600030101010101" charset="-122"/>
                            </a:rPr>
                            <a:t>-3.47</a:t>
                          </a:r>
                        </a:p>
                      </a:txBody>
                      <a:tcPr marL="9525" marR="9525" marT="9525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283845">
                    <a:tc>
                      <a:txBody>
                        <a:bodyPr/>
                        <a:lstStyle>
                          <a:defPPr>
                            <a:defRPr lang="zh-CN">
                              <a:solidFill>
                                <a:schemeClr val="dk1"/>
                              </a:solidFill>
                            </a:defRPr>
                          </a:defPPr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 fontAlgn="t"/>
                          <a:r>
                            <a:rPr lang="en-US" sz="1400" u="none" strike="noStrike" dirty="0" err="1">
                              <a:effectLst/>
                            </a:rPr>
                            <a:t>EPOS_Fluka_Fe</a:t>
                          </a:r>
                          <a:endParaRPr lang="en-US" sz="14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等线" panose="02010600030101010101" charset="-122"/>
                            <a:ea typeface="等线" panose="02010600030101010101" charset="-122"/>
                          </a:endParaRPr>
                        </a:p>
                      </a:txBody>
                      <a:tcPr marL="9525" marR="9525" marT="9525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defPPr>
                            <a:defRPr lang="zh-CN">
                              <a:solidFill>
                                <a:schemeClr val="dk1"/>
                              </a:solidFill>
                            </a:defRPr>
                          </a:defPPr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 fontAlgn="t"/>
                          <a:r>
                            <a:rPr lang="en-US" altLang="zh-CN" sz="1400" u="none" strike="noStrike" dirty="0" smtClean="0">
                              <a:effectLst/>
                            </a:rPr>
                            <a:t>1023±26</a:t>
                          </a:r>
                          <a:endParaRPr lang="en-US" altLang="zh-CN" sz="14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等线" panose="02010600030101010101" charset="-122"/>
                            <a:ea typeface="等线" panose="02010600030101010101" charset="-122"/>
                          </a:endParaRPr>
                        </a:p>
                      </a:txBody>
                      <a:tcPr marL="9525" marR="9525" marT="9525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defPPr>
                            <a:defRPr lang="zh-CN">
                              <a:solidFill>
                                <a:schemeClr val="dk1"/>
                              </a:solidFill>
                            </a:defRPr>
                          </a:defPPr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 fontAlgn="t"/>
                          <a:r>
                            <a:rPr lang="en-US" altLang="zh-CN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等线" panose="02010600030101010101" charset="-122"/>
                              <a:ea typeface="等线" panose="02010600030101010101" charset="-122"/>
                            </a:rPr>
                            <a:t>-0.59</a:t>
                          </a:r>
                        </a:p>
                      </a:txBody>
                      <a:tcPr marL="9525" marR="9525" marT="9525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247650">
                    <a:tc>
                      <a:txBody>
                        <a:bodyPr/>
                        <a:lstStyle>
                          <a:defPPr>
                            <a:defRPr lang="zh-CN">
                              <a:solidFill>
                                <a:schemeClr val="dk1"/>
                              </a:solidFill>
                            </a:defRPr>
                          </a:defPPr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 fontAlgn="t"/>
                          <a:r>
                            <a:rPr lang="en-US" sz="1400" u="none" strike="noStrike" dirty="0" err="1">
                              <a:effectLst/>
                            </a:rPr>
                            <a:t>QGSII_Gheisha_Proton</a:t>
                          </a:r>
                          <a:endParaRPr lang="en-US" sz="14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等线" panose="02010600030101010101" charset="-122"/>
                            <a:ea typeface="等线" panose="02010600030101010101" charset="-122"/>
                          </a:endParaRPr>
                        </a:p>
                      </a:txBody>
                      <a:tcPr marL="9525" marR="9525" marT="9525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defPPr>
                            <a:defRPr lang="zh-CN">
                              <a:solidFill>
                                <a:schemeClr val="dk1"/>
                              </a:solidFill>
                            </a:defRPr>
                          </a:defPPr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 fontAlgn="t"/>
                          <a:r>
                            <a:rPr lang="en-US" altLang="zh-CN" sz="1400" u="none" strike="noStrike" dirty="0" smtClean="0">
                              <a:effectLst/>
                            </a:rPr>
                            <a:t>1389±46</a:t>
                          </a:r>
                          <a:endParaRPr lang="en-US" altLang="zh-CN" sz="14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等线" panose="02010600030101010101" charset="-122"/>
                            <a:ea typeface="等线" panose="02010600030101010101" charset="-122"/>
                          </a:endParaRPr>
                        </a:p>
                      </a:txBody>
                      <a:tcPr marL="9525" marR="9525" marT="9525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defPPr>
                            <a:defRPr lang="zh-CN">
                              <a:solidFill>
                                <a:schemeClr val="dk1"/>
                              </a:solidFill>
                            </a:defRPr>
                          </a:defPPr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 fontAlgn="t"/>
                          <a:r>
                            <a:rPr lang="en-US" altLang="zh-CN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等线" panose="02010600030101010101" charset="-122"/>
                              <a:ea typeface="等线" panose="02010600030101010101" charset="-122"/>
                            </a:rPr>
                            <a:t>-8.21</a:t>
                          </a:r>
                        </a:p>
                      </a:txBody>
                      <a:tcPr marL="9525" marR="9525" marT="9525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254000">
                    <a:tc>
                      <a:txBody>
                        <a:bodyPr/>
                        <a:lstStyle>
                          <a:defPPr>
                            <a:defRPr lang="zh-CN">
                              <a:solidFill>
                                <a:schemeClr val="dk1"/>
                              </a:solidFill>
                            </a:defRPr>
                          </a:defPPr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 fontAlgn="t"/>
                          <a:r>
                            <a:rPr lang="en-US" sz="1400" u="none" strike="noStrike" dirty="0" err="1">
                              <a:effectLst/>
                            </a:rPr>
                            <a:t>QGSII_Gheisha_Fe</a:t>
                          </a:r>
                          <a:endParaRPr lang="en-US" sz="14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等线" panose="02010600030101010101" charset="-122"/>
                            <a:ea typeface="等线" panose="02010600030101010101" charset="-122"/>
                          </a:endParaRPr>
                        </a:p>
                      </a:txBody>
                      <a:tcPr marL="9525" marR="9525" marT="9525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defPPr>
                            <a:defRPr lang="zh-CN">
                              <a:solidFill>
                                <a:schemeClr val="dk1"/>
                              </a:solidFill>
                            </a:defRPr>
                          </a:defPPr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 fontAlgn="t"/>
                          <a:r>
                            <a:rPr lang="en-US" altLang="zh-CN" sz="1400" u="none" strike="noStrike" dirty="0" smtClean="0">
                              <a:effectLst/>
                            </a:rPr>
                            <a:t>943±24</a:t>
                          </a:r>
                          <a:endParaRPr lang="en-US" altLang="zh-CN" sz="14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等线" panose="02010600030101010101" charset="-122"/>
                            <a:ea typeface="等线" panose="02010600030101010101" charset="-122"/>
                          </a:endParaRPr>
                        </a:p>
                      </a:txBody>
                      <a:tcPr marL="9525" marR="9525" marT="9525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defPPr>
                            <a:defRPr lang="zh-CN">
                              <a:solidFill>
                                <a:schemeClr val="dk1"/>
                              </a:solidFill>
                            </a:defRPr>
                          </a:defPPr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 fontAlgn="t"/>
                          <a:r>
                            <a:rPr lang="en-US" altLang="zh-CN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等线" panose="02010600030101010101" charset="-122"/>
                              <a:ea typeface="等线" panose="02010600030101010101" charset="-122"/>
                            </a:rPr>
                            <a:t>+2.56</a:t>
                          </a:r>
                        </a:p>
                      </a:txBody>
                      <a:tcPr marL="9525" marR="9525" marT="9525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221615">
                    <a:tc>
                      <a:txBody>
                        <a:bodyPr/>
                        <a:lstStyle>
                          <a:defPPr>
                            <a:defRPr lang="zh-CN">
                              <a:solidFill>
                                <a:schemeClr val="dk1"/>
                              </a:solidFill>
                            </a:defRPr>
                          </a:defPPr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 fontAlgn="t"/>
                          <a:r>
                            <a:rPr lang="en-US" sz="1400" u="none" strike="noStrike" dirty="0">
                              <a:effectLst/>
                            </a:rPr>
                            <a:t>data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等线" panose="02010600030101010101" charset="-122"/>
                            <a:ea typeface="等线" panose="02010600030101010101" charset="-122"/>
                          </a:endParaRPr>
                        </a:p>
                      </a:txBody>
                      <a:tcPr marL="9525" marR="9525" marT="9525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defPPr>
                            <a:defRPr lang="zh-CN">
                              <a:solidFill>
                                <a:schemeClr val="dk1"/>
                              </a:solidFill>
                            </a:defRPr>
                          </a:defPPr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 fontAlgn="t"/>
                          <a:r>
                            <a:rPr lang="en-US" altLang="zh-CN" sz="14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</a:rPr>
                            <a:t>1007</a:t>
                          </a:r>
                          <a:r>
                            <a:rPr lang="en-US" altLang="zh-CN" sz="1400" u="none" strike="noStrike" dirty="0" smtClean="0">
                              <a:effectLst/>
                            </a:rPr>
                            <a:t>±7</a:t>
                          </a:r>
                          <a:endParaRPr lang="en-US" altLang="zh-CN" sz="14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等线" panose="02010600030101010101" charset="-122"/>
                            <a:ea typeface="等线" panose="02010600030101010101" charset="-122"/>
                          </a:endParaRPr>
                        </a:p>
                      </a:txBody>
                      <a:tcPr marL="9525" marR="9525" marT="9525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defPPr>
                            <a:defRPr lang="zh-CN">
                              <a:solidFill>
                                <a:schemeClr val="dk1"/>
                              </a:solidFill>
                            </a:defRPr>
                          </a:defPPr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 fontAlgn="ctr"/>
                          <a:endParaRPr lang="zh-CN" alt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等线" panose="02010600030101010101" charset="-122"/>
                            <a:ea typeface="等线" panose="02010600030101010101" charset="-122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表格 1"/>
              <p:cNvGraphicFramePr>
                <a:graphicFrameLocks noGrp="1"/>
              </p:cNvGraphicFramePr>
              <p:nvPr>
                <p:custDataLst>
                  <p:tags r:id="rId3"/>
                </p:custDataLst>
              </p:nvPr>
            </p:nvGraphicFramePr>
            <p:xfrm>
              <a:off x="1619250" y="1956435"/>
              <a:ext cx="4592955" cy="1782445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893570"/>
                    <a:gridCol w="1315085"/>
                    <a:gridCol w="1384300"/>
                  </a:tblGrid>
                  <a:tr h="655955">
                    <a:tc>
                      <a:txBody>
                        <a:bodyPr/>
                        <a:lstStyle>
                          <a:defPPr>
                            <a:defRPr lang="zh-CN">
                              <a:solidFill>
                                <a:schemeClr val="dk1"/>
                              </a:solidFill>
                            </a:defRPr>
                          </a:defPPr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 fontAlgn="ctr"/>
                          <a:endParaRPr lang="zh-CN" alt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等线" panose="02010600030101010101" charset="-122"/>
                            <a:ea typeface="等线" panose="02010600030101010101" charset="-122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9525" marR="9525" marT="9525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9525" marR="9525" marT="9525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</a:blipFill>
                      </a:tcPr>
                    </a:tc>
                  </a:tr>
                  <a:tr h="257810">
                    <a:tc>
                      <a:txBody>
                        <a:bodyPr/>
                        <a:lstStyle>
                          <a:defPPr>
                            <a:defRPr lang="zh-CN">
                              <a:solidFill>
                                <a:schemeClr val="dk1"/>
                              </a:solidFill>
                            </a:defRPr>
                          </a:defPPr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 fontAlgn="t"/>
                          <a:r>
                            <a:rPr lang="en-US" sz="1400" u="none" strike="noStrike" dirty="0" err="1">
                              <a:effectLst/>
                            </a:rPr>
                            <a:t>EPOS_Fluka_proton</a:t>
                          </a:r>
                          <a:endParaRPr lang="en-US" sz="14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等线" panose="02010600030101010101" charset="-122"/>
                            <a:ea typeface="等线" panose="02010600030101010101" charset="-122"/>
                          </a:endParaRPr>
                        </a:p>
                      </a:txBody>
                      <a:tcPr marL="9525" marR="9525" marT="9525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defPPr>
                            <a:defRPr lang="zh-CN">
                              <a:solidFill>
                                <a:schemeClr val="dk1"/>
                              </a:solidFill>
                            </a:defRPr>
                          </a:defPPr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 fontAlgn="t"/>
                          <a:r>
                            <a:rPr lang="en-US" altLang="zh-CN" sz="14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</a:rPr>
                            <a:t>1131</a:t>
                          </a:r>
                          <a:r>
                            <a:rPr lang="en-US" altLang="zh-CN" sz="1400" u="none" strike="noStrike" dirty="0" smtClean="0">
                              <a:effectLst/>
                            </a:rPr>
                            <a:t>±35</a:t>
                          </a:r>
                          <a:endParaRPr lang="en-US" altLang="zh-CN" sz="14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等线" panose="02010600030101010101" charset="-122"/>
                            <a:ea typeface="等线" panose="02010600030101010101" charset="-122"/>
                          </a:endParaRPr>
                        </a:p>
                      </a:txBody>
                      <a:tcPr marL="9525" marR="9525" marT="9525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defPPr>
                            <a:defRPr lang="zh-CN">
                              <a:solidFill>
                                <a:schemeClr val="dk1"/>
                              </a:solidFill>
                            </a:defRPr>
                          </a:defPPr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 fontAlgn="t"/>
                          <a:r>
                            <a:rPr lang="en-US" altLang="zh-CN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等线" panose="02010600030101010101" charset="-122"/>
                              <a:ea typeface="等线" panose="02010600030101010101" charset="-122"/>
                            </a:rPr>
                            <a:t>-3.47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等线" panose="02010600030101010101" charset="-122"/>
                            <a:ea typeface="等线" panose="02010600030101010101" charset="-122"/>
                          </a:endParaRPr>
                        </a:p>
                      </a:txBody>
                      <a:tcPr marL="9525" marR="9525" marT="9525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283845">
                    <a:tc>
                      <a:txBody>
                        <a:bodyPr/>
                        <a:lstStyle>
                          <a:defPPr>
                            <a:defRPr lang="zh-CN">
                              <a:solidFill>
                                <a:schemeClr val="dk1"/>
                              </a:solidFill>
                            </a:defRPr>
                          </a:defPPr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 fontAlgn="t"/>
                          <a:r>
                            <a:rPr lang="en-US" sz="1400" u="none" strike="noStrike" dirty="0" err="1">
                              <a:effectLst/>
                            </a:rPr>
                            <a:t>EPOS_Fluka_Fe</a:t>
                          </a:r>
                          <a:endParaRPr lang="en-US" sz="14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等线" panose="02010600030101010101" charset="-122"/>
                            <a:ea typeface="等线" panose="02010600030101010101" charset="-122"/>
                          </a:endParaRPr>
                        </a:p>
                      </a:txBody>
                      <a:tcPr marL="9525" marR="9525" marT="9525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defPPr>
                            <a:defRPr lang="zh-CN">
                              <a:solidFill>
                                <a:schemeClr val="dk1"/>
                              </a:solidFill>
                            </a:defRPr>
                          </a:defPPr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 fontAlgn="t"/>
                          <a:r>
                            <a:rPr lang="en-US" altLang="zh-CN" sz="1400" u="none" strike="noStrike" dirty="0" smtClean="0">
                              <a:effectLst/>
                            </a:rPr>
                            <a:t>1023±26</a:t>
                          </a:r>
                          <a:endParaRPr lang="en-US" altLang="zh-CN" sz="14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等线" panose="02010600030101010101" charset="-122"/>
                            <a:ea typeface="等线" panose="02010600030101010101" charset="-122"/>
                          </a:endParaRPr>
                        </a:p>
                      </a:txBody>
                      <a:tcPr marL="9525" marR="9525" marT="9525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defPPr>
                            <a:defRPr lang="zh-CN">
                              <a:solidFill>
                                <a:schemeClr val="dk1"/>
                              </a:solidFill>
                            </a:defRPr>
                          </a:defPPr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 fontAlgn="t"/>
                          <a:r>
                            <a:rPr lang="en-US" altLang="zh-CN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等线" panose="02010600030101010101" charset="-122"/>
                              <a:ea typeface="等线" panose="02010600030101010101" charset="-122"/>
                            </a:rPr>
                            <a:t>-0.59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等线" panose="02010600030101010101" charset="-122"/>
                            <a:ea typeface="等线" panose="02010600030101010101" charset="-122"/>
                          </a:endParaRPr>
                        </a:p>
                      </a:txBody>
                      <a:tcPr marL="9525" marR="9525" marT="9525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247650">
                    <a:tc>
                      <a:txBody>
                        <a:bodyPr/>
                        <a:lstStyle>
                          <a:defPPr>
                            <a:defRPr lang="zh-CN">
                              <a:solidFill>
                                <a:schemeClr val="dk1"/>
                              </a:solidFill>
                            </a:defRPr>
                          </a:defPPr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 fontAlgn="t"/>
                          <a:r>
                            <a:rPr lang="en-US" sz="1400" u="none" strike="noStrike" dirty="0" err="1">
                              <a:effectLst/>
                            </a:rPr>
                            <a:t>QGSII_Gheisha_Proton</a:t>
                          </a:r>
                          <a:endParaRPr lang="en-US" sz="14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等线" panose="02010600030101010101" charset="-122"/>
                            <a:ea typeface="等线" panose="02010600030101010101" charset="-122"/>
                          </a:endParaRPr>
                        </a:p>
                      </a:txBody>
                      <a:tcPr marL="9525" marR="9525" marT="9525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defPPr>
                            <a:defRPr lang="zh-CN">
                              <a:solidFill>
                                <a:schemeClr val="dk1"/>
                              </a:solidFill>
                            </a:defRPr>
                          </a:defPPr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 fontAlgn="t"/>
                          <a:r>
                            <a:rPr lang="en-US" altLang="zh-CN" sz="1400" u="none" strike="noStrike" dirty="0" smtClean="0">
                              <a:effectLst/>
                            </a:rPr>
                            <a:t>1389±46</a:t>
                          </a:r>
                          <a:endParaRPr lang="en-US" altLang="zh-CN" sz="14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等线" panose="02010600030101010101" charset="-122"/>
                            <a:ea typeface="等线" panose="02010600030101010101" charset="-122"/>
                          </a:endParaRPr>
                        </a:p>
                      </a:txBody>
                      <a:tcPr marL="9525" marR="9525" marT="9525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defPPr>
                            <a:defRPr lang="zh-CN">
                              <a:solidFill>
                                <a:schemeClr val="dk1"/>
                              </a:solidFill>
                            </a:defRPr>
                          </a:defPPr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 fontAlgn="t"/>
                          <a:r>
                            <a:rPr lang="en-US" altLang="zh-CN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等线" panose="02010600030101010101" charset="-122"/>
                              <a:ea typeface="等线" panose="02010600030101010101" charset="-122"/>
                            </a:rPr>
                            <a:t>-8.21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等线" panose="02010600030101010101" charset="-122"/>
                            <a:ea typeface="等线" panose="02010600030101010101" charset="-122"/>
                          </a:endParaRPr>
                        </a:p>
                      </a:txBody>
                      <a:tcPr marL="9525" marR="9525" marT="9525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254000">
                    <a:tc>
                      <a:txBody>
                        <a:bodyPr/>
                        <a:lstStyle>
                          <a:defPPr>
                            <a:defRPr lang="zh-CN">
                              <a:solidFill>
                                <a:schemeClr val="dk1"/>
                              </a:solidFill>
                            </a:defRPr>
                          </a:defPPr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 fontAlgn="t"/>
                          <a:r>
                            <a:rPr lang="en-US" sz="1400" u="none" strike="noStrike" dirty="0" err="1">
                              <a:effectLst/>
                            </a:rPr>
                            <a:t>QGSII_Gheisha_Fe</a:t>
                          </a:r>
                          <a:endParaRPr lang="en-US" sz="1400" b="0" i="0" u="none" strike="noStrike" dirty="0" err="1">
                            <a:solidFill>
                              <a:srgbClr val="000000"/>
                            </a:solidFill>
                            <a:effectLst/>
                            <a:latin typeface="等线" panose="02010600030101010101" charset="-122"/>
                            <a:ea typeface="等线" panose="02010600030101010101" charset="-122"/>
                          </a:endParaRPr>
                        </a:p>
                      </a:txBody>
                      <a:tcPr marL="9525" marR="9525" marT="9525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defPPr>
                            <a:defRPr lang="zh-CN">
                              <a:solidFill>
                                <a:schemeClr val="dk1"/>
                              </a:solidFill>
                            </a:defRPr>
                          </a:defPPr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 fontAlgn="t"/>
                          <a:r>
                            <a:rPr lang="en-US" altLang="zh-CN" sz="1400" u="none" strike="noStrike" dirty="0" smtClean="0">
                              <a:effectLst/>
                            </a:rPr>
                            <a:t>943±24</a:t>
                          </a:r>
                          <a:endParaRPr lang="en-US" altLang="zh-CN" sz="14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等线" panose="02010600030101010101" charset="-122"/>
                            <a:ea typeface="等线" panose="02010600030101010101" charset="-122"/>
                          </a:endParaRPr>
                        </a:p>
                      </a:txBody>
                      <a:tcPr marL="9525" marR="9525" marT="9525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defPPr>
                            <a:defRPr lang="zh-CN">
                              <a:solidFill>
                                <a:schemeClr val="dk1"/>
                              </a:solidFill>
                            </a:defRPr>
                          </a:defPPr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 fontAlgn="t"/>
                          <a:r>
                            <a:rPr lang="en-US" altLang="zh-CN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等线" panose="02010600030101010101" charset="-122"/>
                              <a:ea typeface="等线" panose="02010600030101010101" charset="-122"/>
                            </a:rPr>
                            <a:t>+2.56</a:t>
                          </a:r>
                          <a:endParaRPr lang="en-US" altLang="zh-CN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等线" panose="02010600030101010101" charset="-122"/>
                            <a:ea typeface="等线" panose="02010600030101010101" charset="-122"/>
                          </a:endParaRPr>
                        </a:p>
                      </a:txBody>
                      <a:tcPr marL="9525" marR="9525" marT="9525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221615">
                    <a:tc>
                      <a:txBody>
                        <a:bodyPr/>
                        <a:lstStyle>
                          <a:defPPr>
                            <a:defRPr lang="zh-CN">
                              <a:solidFill>
                                <a:schemeClr val="dk1"/>
                              </a:solidFill>
                            </a:defRPr>
                          </a:defPPr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 fontAlgn="t"/>
                          <a:r>
                            <a:rPr lang="en-US" sz="1400" u="none" strike="noStrike" dirty="0">
                              <a:effectLst/>
                            </a:rPr>
                            <a:t>data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等线" panose="02010600030101010101" charset="-122"/>
                            <a:ea typeface="等线" panose="02010600030101010101" charset="-122"/>
                          </a:endParaRPr>
                        </a:p>
                      </a:txBody>
                      <a:tcPr marL="9525" marR="9525" marT="9525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defPPr>
                            <a:defRPr lang="zh-CN">
                              <a:solidFill>
                                <a:schemeClr val="dk1"/>
                              </a:solidFill>
                            </a:defRPr>
                          </a:defPPr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 fontAlgn="t"/>
                          <a:r>
                            <a:rPr lang="en-US" altLang="zh-CN" sz="14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</a:rPr>
                            <a:t>1007</a:t>
                          </a:r>
                          <a:r>
                            <a:rPr lang="en-US" altLang="zh-CN" sz="1400" u="none" strike="noStrike" dirty="0" smtClean="0">
                              <a:effectLst/>
                            </a:rPr>
                            <a:t>±7</a:t>
                          </a:r>
                          <a:endParaRPr lang="en-US" altLang="zh-CN" sz="14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等线" panose="02010600030101010101" charset="-122"/>
                            <a:ea typeface="等线" panose="02010600030101010101" charset="-122"/>
                          </a:endParaRPr>
                        </a:p>
                      </a:txBody>
                      <a:tcPr marL="9525" marR="9525" marT="9525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>
                          <a:defPPr>
                            <a:defRPr lang="zh-CN">
                              <a:solidFill>
                                <a:schemeClr val="dk1"/>
                              </a:solidFill>
                            </a:defRPr>
                          </a:defPPr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 fontAlgn="ctr"/>
                          <a:endParaRPr lang="zh-CN" alt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等线" panose="02010600030101010101" charset="-122"/>
                            <a:ea typeface="等线" panose="02010600030101010101" charset="-122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3" name="矩形 2"/>
          <p:cNvSpPr/>
          <p:nvPr/>
        </p:nvSpPr>
        <p:spPr>
          <a:xfrm>
            <a:off x="806238" y="324997"/>
            <a:ext cx="49151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muon attenuation length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矩形 4"/>
              <p:cNvSpPr/>
              <p:nvPr/>
            </p:nvSpPr>
            <p:spPr>
              <a:xfrm>
                <a:off x="1235291" y="5833184"/>
                <a:ext cx="9721517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same method can be used to obtain the attenuation length of the simulation </a:t>
                </a:r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data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Mc 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data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𝑙𝑔𝐽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≈</m:t>
                    </m:r>
                    <m:d>
                      <m:dPr>
                        <m:begChr m:val="["/>
                        <m:endChr m:val="]"/>
                        <m:ctrlP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2.2,3.7</m:t>
                        </m:r>
                      </m:e>
                    </m:d>
                  </m:oMath>
                </a14:m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矩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5291" y="5833184"/>
                <a:ext cx="9721517" cy="646331"/>
              </a:xfrm>
              <a:prstGeom prst="rect">
                <a:avLst/>
              </a:prstGeom>
              <a:blipFill rotWithShape="1">
                <a:blip r:embed="rId5"/>
                <a:stretch>
                  <a:fillRect l="-2" t="-11" r="5" b="9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文本框 3"/>
          <p:cNvSpPr txBox="1"/>
          <p:nvPr/>
        </p:nvSpPr>
        <p:spPr>
          <a:xfrm>
            <a:off x="1535814" y="1500943"/>
            <a:ext cx="898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Table2: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8</a:t>
            </a:fld>
            <a:endParaRPr lang="zh-CN" altLang="en-US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28460" y="1643380"/>
            <a:ext cx="5031105" cy="357187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19525" y="4698105"/>
            <a:ext cx="4743450" cy="81915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1619511" y="4249340"/>
            <a:ext cx="10072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table3</a:t>
            </a:r>
            <a:endParaRPr lang="zh-CN" altLang="en-US" dirty="0"/>
          </a:p>
        </p:txBody>
      </p:sp>
      <p:cxnSp>
        <p:nvCxnSpPr>
          <p:cNvPr id="10" name="直接连接符 9"/>
          <p:cNvCxnSpPr/>
          <p:nvPr/>
        </p:nvCxnSpPr>
        <p:spPr>
          <a:xfrm>
            <a:off x="562070" y="1044347"/>
            <a:ext cx="1119724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680700" y="259821"/>
            <a:ext cx="77802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Attenuation length varies with primary energy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36375" y="5436035"/>
            <a:ext cx="10665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greater energy of primary particle, the greater equivalent vertical muon size, and the greater attenuation length.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矩形 4"/>
              <p:cNvSpPr/>
              <p:nvPr/>
            </p:nvSpPr>
            <p:spPr>
              <a:xfrm>
                <a:off x="2108699" y="4770914"/>
                <a:ext cx="3717927" cy="3916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zh-CN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Λ</m:t>
                        </m:r>
                      </m:e>
                      <m:sub>
                        <m:r>
                          <a:rPr lang="zh-CN" altLang="en-US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sub>
                    </m:sSub>
                  </m:oMath>
                </a14:m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varies </a:t>
                </a:r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of experiment data</a:t>
                </a:r>
                <a:endParaRPr lang="en-US" altLang="zh-CN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矩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8699" y="4770914"/>
                <a:ext cx="3717927" cy="391646"/>
              </a:xfrm>
              <a:prstGeom prst="rect">
                <a:avLst/>
              </a:prstGeom>
              <a:blipFill rotWithShape="1">
                <a:blip r:embed="rId2"/>
                <a:stretch>
                  <a:fillRect l="-13" t="-41" r="13" b="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9</a:t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6510" y="1629410"/>
            <a:ext cx="4540250" cy="3021965"/>
          </a:xfrm>
          <a:prstGeom prst="rect">
            <a:avLst/>
          </a:prstGeom>
        </p:spPr>
      </p:pic>
      <p:cxnSp>
        <p:nvCxnSpPr>
          <p:cNvPr id="7" name="直接连接符 6"/>
          <p:cNvCxnSpPr/>
          <p:nvPr/>
        </p:nvCxnSpPr>
        <p:spPr>
          <a:xfrm>
            <a:off x="562070" y="1044347"/>
            <a:ext cx="1119724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矩形 9"/>
              <p:cNvSpPr/>
              <p:nvPr/>
            </p:nvSpPr>
            <p:spPr>
              <a:xfrm>
                <a:off x="7427707" y="4770914"/>
                <a:ext cx="2543581" cy="3916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zh-CN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Λ</m:t>
                        </m:r>
                      </m:e>
                      <m:sub>
                        <m:r>
                          <a:rPr lang="zh-CN" alt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𝜇</m:t>
                        </m:r>
                      </m:sub>
                    </m:sSub>
                  </m:oMath>
                </a14:m>
                <a:r>
                  <a:rPr lang="en-US" altLang="zh-CN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varies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  <m:sub>
                        <m:r>
                          <a:rPr lang="en-US" altLang="zh-CN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zh-CN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of MC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10" name="矩形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7707" y="4770914"/>
                <a:ext cx="2543581" cy="391646"/>
              </a:xfrm>
              <a:prstGeom prst="rect">
                <a:avLst/>
              </a:prstGeom>
              <a:blipFill rotWithShape="1">
                <a:blip r:embed="rId4"/>
                <a:stretch>
                  <a:fillRect l="-4" t="-41" r="-5" b="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91250" y="1587500"/>
            <a:ext cx="4455795" cy="30518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fe75e0aa-fcef-4276-a4b4-6830a6041007}"/>
  <p:tag name="TABLE_ENDDRAG_ORIGIN_RECT" val="361*140"/>
  <p:tag name="TABLE_ENDDRAG_RECT" val="127*154*361*151"/>
</p:tagLst>
</file>

<file path=ppt/tags/tag2.xml><?xml version="1.0" encoding="utf-8"?>
<p:tagLst xmlns:p="http://schemas.openxmlformats.org/presentationml/2006/main">
  <p:tag name="KSO_WM_UNIT_TABLE_BEAUTIFY" val="smartTable{fe75e0aa-fcef-4276-a4b4-6830a6041007}"/>
  <p:tag name="TABLE_ENDDRAG_ORIGIN_RECT" val="361*140"/>
  <p:tag name="TABLE_ENDDRAG_RECT" val="127*154*361*15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363</Words>
  <Application>Microsoft Office PowerPoint</Application>
  <PresentationFormat>宽屏</PresentationFormat>
  <Paragraphs>124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4" baseType="lpstr">
      <vt:lpstr>等线</vt:lpstr>
      <vt:lpstr>微软雅黑</vt:lpstr>
      <vt:lpstr>Arial</vt:lpstr>
      <vt:lpstr>Calibri</vt:lpstr>
      <vt:lpstr>Cambria Math</vt:lpstr>
      <vt:lpstr>Times New Roman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Anne</dc:creator>
  <cp:lastModifiedBy>Windows 用户</cp:lastModifiedBy>
  <cp:revision>60</cp:revision>
  <dcterms:created xsi:type="dcterms:W3CDTF">2021-04-19T13:06:00Z</dcterms:created>
  <dcterms:modified xsi:type="dcterms:W3CDTF">2021-04-25T02:52:59Z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72C3459A1FF24ECFB803DBF771E1A14A</vt:lpwstr>
  </property>
  <property fmtid="{D5CDD505-2E9C-101B-9397-08002B2CF9AE}" pid="3" name="KSOProductBuildVer">
    <vt:lpwstr>2052-11.1.0.10463</vt:lpwstr>
  </property>
</Properties>
</file>