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7.xml" ContentType="application/vnd.openxmlformats-officedocument.theme+xml"/>
  <Override PartName="/ppt/slideLayouts/slideLayout22.xml" ContentType="application/vnd.openxmlformats-officedocument.presentationml.slideLayout+xml"/>
  <Override PartName="/ppt/theme/theme8.xml" ContentType="application/vnd.openxmlformats-officedocument.theme+xml"/>
  <Override PartName="/ppt/slideLayouts/slideLayout2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63" r:id="rId3"/>
    <p:sldMasterId id="2147483667" r:id="rId4"/>
    <p:sldMasterId id="2147483669" r:id="rId5"/>
    <p:sldMasterId id="2147483671" r:id="rId6"/>
    <p:sldMasterId id="2147483675" r:id="rId7"/>
    <p:sldMasterId id="2147483677" r:id="rId8"/>
    <p:sldMasterId id="2147483680" r:id="rId9"/>
  </p:sldMasterIdLst>
  <p:notesMasterIdLst>
    <p:notesMasterId r:id="rId84"/>
  </p:notesMasterIdLst>
  <p:sldIdLst>
    <p:sldId id="304" r:id="rId10"/>
    <p:sldId id="261" r:id="rId11"/>
    <p:sldId id="266" r:id="rId12"/>
    <p:sldId id="257" r:id="rId13"/>
    <p:sldId id="265" r:id="rId14"/>
    <p:sldId id="267" r:id="rId15"/>
    <p:sldId id="268" r:id="rId16"/>
    <p:sldId id="269" r:id="rId17"/>
    <p:sldId id="270" r:id="rId18"/>
    <p:sldId id="314" r:id="rId19"/>
    <p:sldId id="359" r:id="rId20"/>
    <p:sldId id="360" r:id="rId21"/>
    <p:sldId id="361" r:id="rId22"/>
    <p:sldId id="301" r:id="rId23"/>
    <p:sldId id="362" r:id="rId24"/>
    <p:sldId id="256" r:id="rId25"/>
    <p:sldId id="366" r:id="rId26"/>
    <p:sldId id="367" r:id="rId27"/>
    <p:sldId id="368" r:id="rId28"/>
    <p:sldId id="369" r:id="rId29"/>
    <p:sldId id="371" r:id="rId30"/>
    <p:sldId id="372" r:id="rId31"/>
    <p:sldId id="373" r:id="rId32"/>
    <p:sldId id="374" r:id="rId33"/>
    <p:sldId id="375" r:id="rId34"/>
    <p:sldId id="376" r:id="rId35"/>
    <p:sldId id="377" r:id="rId36"/>
    <p:sldId id="378" r:id="rId37"/>
    <p:sldId id="379" r:id="rId38"/>
    <p:sldId id="272" r:id="rId39"/>
    <p:sldId id="365" r:id="rId40"/>
    <p:sldId id="295" r:id="rId41"/>
    <p:sldId id="294" r:id="rId42"/>
    <p:sldId id="305" r:id="rId43"/>
    <p:sldId id="278" r:id="rId44"/>
    <p:sldId id="279" r:id="rId45"/>
    <p:sldId id="276" r:id="rId46"/>
    <p:sldId id="284" r:id="rId47"/>
    <p:sldId id="286" r:id="rId48"/>
    <p:sldId id="306" r:id="rId49"/>
    <p:sldId id="307" r:id="rId50"/>
    <p:sldId id="302" r:id="rId51"/>
    <p:sldId id="308" r:id="rId52"/>
    <p:sldId id="310" r:id="rId53"/>
    <p:sldId id="309" r:id="rId54"/>
    <p:sldId id="311" r:id="rId55"/>
    <p:sldId id="291" r:id="rId56"/>
    <p:sldId id="287" r:id="rId57"/>
    <p:sldId id="290" r:id="rId58"/>
    <p:sldId id="263" r:id="rId59"/>
    <p:sldId id="312" r:id="rId60"/>
    <p:sldId id="313" r:id="rId61"/>
    <p:sldId id="271" r:id="rId62"/>
    <p:sldId id="285" r:id="rId63"/>
    <p:sldId id="259" r:id="rId64"/>
    <p:sldId id="298" r:id="rId65"/>
    <p:sldId id="262" r:id="rId66"/>
    <p:sldId id="289" r:id="rId67"/>
    <p:sldId id="288" r:id="rId68"/>
    <p:sldId id="275" r:id="rId69"/>
    <p:sldId id="274" r:id="rId70"/>
    <p:sldId id="299" r:id="rId71"/>
    <p:sldId id="300" r:id="rId72"/>
    <p:sldId id="297" r:id="rId73"/>
    <p:sldId id="282" r:id="rId74"/>
    <p:sldId id="277" r:id="rId75"/>
    <p:sldId id="292" r:id="rId76"/>
    <p:sldId id="293" r:id="rId77"/>
    <p:sldId id="264" r:id="rId78"/>
    <p:sldId id="258" r:id="rId79"/>
    <p:sldId id="260" r:id="rId80"/>
    <p:sldId id="273" r:id="rId81"/>
    <p:sldId id="280" r:id="rId82"/>
    <p:sldId id="281" r:id="rId83"/>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7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24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3" d="100"/>
          <a:sy n="53" d="100"/>
        </p:scale>
        <p:origin x="56" y="376"/>
      </p:cViewPr>
      <p:guideLst>
        <p:guide orient="horz" pos="2160"/>
        <p:guide pos="2873"/>
      </p:guideLst>
    </p:cSldViewPr>
  </p:slideViewPr>
  <p:notesTextViewPr>
    <p:cViewPr>
      <p:scale>
        <a:sx n="100" d="100"/>
        <a:sy n="100" d="100"/>
      </p:scale>
      <p:origin x="0" y="0"/>
    </p:cViewPr>
  </p:notesTextViewPr>
  <p:sorterViewPr>
    <p:cViewPr>
      <p:scale>
        <a:sx n="66" d="100"/>
        <a:sy n="66" d="100"/>
      </p:scale>
      <p:origin x="0" y="-103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notesMaster" Target="notesMasters/notesMaster1.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theme" Target="theme/theme1.xml"/><Relationship Id="rId61" Type="http://schemas.openxmlformats.org/officeDocument/2006/relationships/slide" Target="slides/slide52.xml"/><Relationship Id="rId82" Type="http://schemas.openxmlformats.org/officeDocument/2006/relationships/slide" Target="slides/slide7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924C43-65CE-4AEF-BC02-02FC36153D55}" type="datetimeFigureOut">
              <a:rPr lang="zh-CN" altLang="en-US" smtClean="0"/>
              <a:t>2021/4/23</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56EBA3-0CDA-4A9C-9CC6-8FE4EE720426}"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0BDCA28-7B0E-448B-B1C1-9C0A04B30B21}" type="slidenum">
              <a:rPr lang="zh-CN" altLang="en-US" smtClean="0">
                <a:solidFill>
                  <a:prstClr val="black"/>
                </a:solidFill>
              </a:rPr>
              <a:t>1</a:t>
            </a:fld>
            <a:endParaRPr lang="zh-CN"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473f82aa18_0_162:notes"/>
          <p:cNvSpPr>
            <a:spLocks noGrp="1" noRot="1" noChangeAspect="1"/>
          </p:cNvSpPr>
          <p:nvPr>
            <p:ph type="sldImg" idx="2"/>
          </p:nvPr>
        </p:nvSpPr>
        <p:spPr>
          <a:xfrm>
            <a:off x="1143000" y="685800"/>
            <a:ext cx="45735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473f82aa1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ChangeArrowheads="1" noTextEdit="1"/>
          </p:cNvSpPr>
          <p:nvPr>
            <p:ph type="sldImg"/>
          </p:nvPr>
        </p:nvSpPr>
        <p:spPr>
          <a:xfrm>
            <a:off x="1373188" y="763588"/>
            <a:ext cx="5018087" cy="3763962"/>
          </a:xfrm>
        </p:spPr>
      </p:sp>
      <p:sp>
        <p:nvSpPr>
          <p:cNvPr id="35843"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Times New Roman" panose="02020603050405020304" pitchFamily="18" charset="0"/>
              <a:ea typeface="宋体" panose="02010600030101010101" pitchFamily="2" charset="-122"/>
            </a:endParaRPr>
          </a:p>
        </p:txBody>
      </p:sp>
      <p:sp>
        <p:nvSpPr>
          <p:cNvPr id="35844" name="灯片编号占位符 3"/>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tx1"/>
                </a:solidFill>
                <a:latin typeface="Arial" panose="020B0604020202020204" pitchFamily="34" charset="0"/>
                <a:ea typeface="MS PGothic" panose="020B0600070205080204" pitchFamily="34" charset="-128"/>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tx1"/>
                </a:solidFill>
                <a:latin typeface="Arial" panose="020B0604020202020204" pitchFamily="34" charset="0"/>
                <a:ea typeface="MS PGothic" panose="020B0600070205080204" pitchFamily="34" charset="-128"/>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tx1"/>
                </a:solidFill>
                <a:latin typeface="Arial" panose="020B0604020202020204" pitchFamily="34" charset="0"/>
                <a:ea typeface="MS PGothic" panose="020B0600070205080204" pitchFamily="34" charset="-128"/>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tx1"/>
                </a:solidFill>
                <a:latin typeface="Arial" panose="020B0604020202020204" pitchFamily="34" charset="0"/>
                <a:ea typeface="MS PGothic" panose="020B0600070205080204" pitchFamily="34" charset="-128"/>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b="1">
                <a:solidFill>
                  <a:schemeClr val="tx1"/>
                </a:solidFill>
                <a:latin typeface="Arial" panose="020B0604020202020204" pitchFamily="34" charset="0"/>
                <a:ea typeface="MS PGothic" panose="020B0600070205080204" pitchFamily="34" charset="-128"/>
              </a:defRPr>
            </a:lvl9pPr>
          </a:lstStyle>
          <a:p>
            <a:fld id="{E2A7FC37-E50A-4DA6-8182-EDE06BA240B6}" type="slidenum">
              <a:rPr lang="en-US" altLang="zh-CN" sz="1300" b="0">
                <a:solidFill>
                  <a:srgbClr val="FFFFFF"/>
                </a:solidFill>
                <a:latin typeface="Times New Roman" panose="02020603050405020304" pitchFamily="18" charset="0"/>
              </a:rPr>
              <a:t>47</a:t>
            </a:fld>
            <a:endParaRPr lang="en-US" altLang="zh-CN" sz="1300" b="0">
              <a:solidFill>
                <a:srgbClr val="FFFFFF"/>
              </a:solidFill>
              <a:latin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473f82aa18_0_157:notes"/>
          <p:cNvSpPr>
            <a:spLocks noGrp="1" noRot="1" noChangeAspect="1"/>
          </p:cNvSpPr>
          <p:nvPr>
            <p:ph type="sldImg" idx="2"/>
          </p:nvPr>
        </p:nvSpPr>
        <p:spPr>
          <a:xfrm>
            <a:off x="1143000" y="685800"/>
            <a:ext cx="45735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473f82aa18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0BDCA28-7B0E-448B-B1C1-9C0A04B30B21}" type="slidenum">
              <a:rPr lang="zh-CN" altLang="en-US" smtClean="0">
                <a:solidFill>
                  <a:prstClr val="black"/>
                </a:solidFill>
              </a:rPr>
              <a:t>55</a:t>
            </a:fld>
            <a:endParaRPr lang="zh-CN"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0BDCA28-7B0E-448B-B1C1-9C0A04B30B21}" type="slidenum">
              <a:rPr lang="zh-CN" altLang="en-US" smtClean="0">
                <a:solidFill>
                  <a:prstClr val="black"/>
                </a:solidFill>
              </a:rPr>
              <a:t>56</a:t>
            </a:fld>
            <a:endParaRPr lang="zh-CN"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0BDCA28-7B0E-448B-B1C1-9C0A04B30B21}" type="slidenum">
              <a:rPr lang="zh-CN" altLang="en-US" smtClean="0">
                <a:solidFill>
                  <a:prstClr val="black"/>
                </a:solidFill>
              </a:rPr>
              <a:t>70</a:t>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0BDCA28-7B0E-448B-B1C1-9C0A04B30B21}" type="slidenum">
              <a:rPr lang="zh-CN" altLang="en-US" smtClean="0">
                <a:solidFill>
                  <a:prstClr val="black"/>
                </a:solidFill>
              </a:rPr>
              <a:t>4</a:t>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幻灯片图像占位符 1">
            <a:extLst>
              <a:ext uri="{FF2B5EF4-FFF2-40B4-BE49-F238E27FC236}">
                <a16:creationId xmlns:a16="http://schemas.microsoft.com/office/drawing/2014/main" id="{6CC9D253-C3C5-4A30-9779-CF20CB18CA59}"/>
              </a:ext>
            </a:extLst>
          </p:cNvPr>
          <p:cNvSpPr>
            <a:spLocks noChangeArrowheads="1"/>
          </p:cNvSpPr>
          <p:nvPr>
            <p:ph type="sldImg" idx="4294967295"/>
          </p:nvPr>
        </p:nvSpPr>
        <p:spPr>
          <a:ln>
            <a:miter lim="800000"/>
          </a:ln>
        </p:spPr>
      </p:sp>
      <p:sp>
        <p:nvSpPr>
          <p:cNvPr id="8194" name="文本占位符 2">
            <a:extLst>
              <a:ext uri="{FF2B5EF4-FFF2-40B4-BE49-F238E27FC236}">
                <a16:creationId xmlns:a16="http://schemas.microsoft.com/office/drawing/2014/main" id="{0465DC26-89D0-49B1-95B8-11E0185C7143}"/>
              </a:ext>
            </a:extLst>
          </p:cNvPr>
          <p:cNvSpPr>
            <a:spLocks noChangeArrowheads="1"/>
          </p:cNvSpPr>
          <p:nvPr>
            <p:ph type="body" idx="4294967295"/>
          </p:nvPr>
        </p:nvSpPr>
        <p:spPr/>
        <p:txBody>
          <a:bodyPr/>
          <a:lstStyle/>
          <a:p>
            <a:r>
              <a:rPr lang="en-US" altLang="zh-CN"/>
              <a:t>DAMPE</a:t>
            </a:r>
            <a:r>
              <a:rPr lang="zh-CN" altLang="en-US"/>
              <a:t>对宽能段的宇宙线质子和氦核能谱给出了精确测量，观测到其能谱行为的相似性，即存在变硬随后又变软的结构。变软的能量近似正比于粒子电荷。</a:t>
            </a:r>
          </a:p>
        </p:txBody>
      </p:sp>
    </p:spTree>
    <p:extLst>
      <p:ext uri="{BB962C8B-B14F-4D97-AF65-F5344CB8AC3E}">
        <p14:creationId xmlns:p14="http://schemas.microsoft.com/office/powerpoint/2010/main" val="2615961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幻灯片图像占位符 1">
            <a:extLst>
              <a:ext uri="{FF2B5EF4-FFF2-40B4-BE49-F238E27FC236}">
                <a16:creationId xmlns:a16="http://schemas.microsoft.com/office/drawing/2014/main" id="{9F34CD69-61E5-4A89-A8C0-E76545F04FFE}"/>
              </a:ext>
            </a:extLst>
          </p:cNvPr>
          <p:cNvSpPr>
            <a:spLocks noChangeArrowheads="1"/>
          </p:cNvSpPr>
          <p:nvPr>
            <p:ph type="sldImg" idx="4294967295"/>
          </p:nvPr>
        </p:nvSpPr>
        <p:spPr>
          <a:ln>
            <a:miter lim="800000"/>
          </a:ln>
        </p:spPr>
      </p:sp>
      <p:sp>
        <p:nvSpPr>
          <p:cNvPr id="10242" name="文本占位符 2">
            <a:extLst>
              <a:ext uri="{FF2B5EF4-FFF2-40B4-BE49-F238E27FC236}">
                <a16:creationId xmlns:a16="http://schemas.microsoft.com/office/drawing/2014/main" id="{30F99464-5104-4251-B635-97BA74BFE899}"/>
              </a:ext>
            </a:extLst>
          </p:cNvPr>
          <p:cNvSpPr>
            <a:spLocks noChangeArrowheads="1"/>
          </p:cNvSpPr>
          <p:nvPr>
            <p:ph type="body" idx="4294967295"/>
          </p:nvPr>
        </p:nvSpPr>
        <p:spPr/>
        <p:txBody>
          <a:bodyPr/>
          <a:lstStyle/>
          <a:p>
            <a:r>
              <a:rPr lang="zh-CN" altLang="en-US"/>
              <a:t>在空间依赖的传播</a:t>
            </a:r>
            <a:r>
              <a:rPr lang="en-US" altLang="zh-CN"/>
              <a:t>+</a:t>
            </a:r>
            <a:r>
              <a:rPr lang="zh-CN" altLang="en-US"/>
              <a:t>邻近源的模型中，质子和氦核能谱结构可以很好地解释。</a:t>
            </a:r>
          </a:p>
        </p:txBody>
      </p:sp>
    </p:spTree>
    <p:extLst>
      <p:ext uri="{BB962C8B-B14F-4D97-AF65-F5344CB8AC3E}">
        <p14:creationId xmlns:p14="http://schemas.microsoft.com/office/powerpoint/2010/main" val="3002782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幻灯片图像占位符 1">
            <a:extLst>
              <a:ext uri="{FF2B5EF4-FFF2-40B4-BE49-F238E27FC236}">
                <a16:creationId xmlns:a16="http://schemas.microsoft.com/office/drawing/2014/main" id="{2CB61C9D-445C-4307-806F-1DBC631B7420}"/>
              </a:ext>
            </a:extLst>
          </p:cNvPr>
          <p:cNvSpPr>
            <a:spLocks noGrp="1" noRot="1" noChangeAspect="1" noChangeArrowheads="1" noTextEdit="1"/>
          </p:cNvSpPr>
          <p:nvPr>
            <p:ph type="sldImg" idx="4294967295"/>
          </p:nvPr>
        </p:nvSpPr>
        <p:spPr>
          <a:ln>
            <a:miter lim="800000"/>
          </a:ln>
        </p:spPr>
      </p:sp>
      <p:sp>
        <p:nvSpPr>
          <p:cNvPr id="12290" name="备注占位符 2">
            <a:extLst>
              <a:ext uri="{FF2B5EF4-FFF2-40B4-BE49-F238E27FC236}">
                <a16:creationId xmlns:a16="http://schemas.microsoft.com/office/drawing/2014/main" id="{3F45C4DC-6C9B-4E60-826F-DC83DA634579}"/>
              </a:ext>
            </a:extLst>
          </p:cNvPr>
          <p:cNvSpPr>
            <a:spLocks noGrp="1" noChangeArrowheads="1"/>
          </p:cNvSpPr>
          <p:nvPr>
            <p:ph type="body" idx="4294967295"/>
          </p:nvPr>
        </p:nvSpPr>
        <p:spPr/>
        <p:txBody>
          <a:bodyPr/>
          <a:lstStyle/>
          <a:p>
            <a:r>
              <a:rPr lang="en-US" altLang="zh-CN"/>
              <a:t>AMS</a:t>
            </a:r>
            <a:r>
              <a:rPr lang="zh-CN" altLang="en-US"/>
              <a:t>近期发表了对</a:t>
            </a:r>
            <a:r>
              <a:rPr lang="en-US" altLang="zh-CN"/>
              <a:t>NeMgSi</a:t>
            </a:r>
            <a:r>
              <a:rPr lang="zh-CN" altLang="en-US"/>
              <a:t>核素能谱的测量结果，发现它们和</a:t>
            </a:r>
            <a:r>
              <a:rPr lang="en-US" altLang="zh-CN"/>
              <a:t>HeCO</a:t>
            </a:r>
            <a:r>
              <a:rPr lang="zh-CN" altLang="en-US"/>
              <a:t>能谱呈现出整体的差别。</a:t>
            </a:r>
          </a:p>
        </p:txBody>
      </p:sp>
      <p:sp>
        <p:nvSpPr>
          <p:cNvPr id="12291" name="灯片编号占位符 3">
            <a:extLst>
              <a:ext uri="{FF2B5EF4-FFF2-40B4-BE49-F238E27FC236}">
                <a16:creationId xmlns:a16="http://schemas.microsoft.com/office/drawing/2014/main" id="{0F2E8DDF-343D-42E3-B2D3-023C08E1472F}"/>
              </a:ext>
            </a:extLst>
          </p:cNvPr>
          <p:cNvSpPr>
            <a:spLocks noGrp="1" noChangeArrowheads="1"/>
          </p:cNvSpPr>
          <p:nvPr>
            <p:ph type="sldNum" sz="quarter" idx="5"/>
          </p:nvPr>
        </p:nvSpPr>
        <p:spPr bwMode="auto">
          <a:xfrm>
            <a:off x="3763963" y="9286875"/>
            <a:ext cx="2879725" cy="488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F96CF40-4D88-4860-A5BE-40D4F6AD9953}"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514974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a:extLst>
              <a:ext uri="{FF2B5EF4-FFF2-40B4-BE49-F238E27FC236}">
                <a16:creationId xmlns:a16="http://schemas.microsoft.com/office/drawing/2014/main" id="{69CEC2F8-A23D-4ADA-8826-C8DD08621152}"/>
              </a:ext>
            </a:extLst>
          </p:cNvPr>
          <p:cNvSpPr>
            <a:spLocks noGrp="1" noRot="1" noChangeAspect="1" noChangeArrowheads="1" noTextEdit="1"/>
          </p:cNvSpPr>
          <p:nvPr>
            <p:ph type="sldImg" idx="4294967295"/>
          </p:nvPr>
        </p:nvSpPr>
        <p:spPr>
          <a:ln>
            <a:miter lim="800000"/>
          </a:ln>
        </p:spPr>
      </p:sp>
      <p:sp>
        <p:nvSpPr>
          <p:cNvPr id="14338" name="备注占位符 2">
            <a:extLst>
              <a:ext uri="{FF2B5EF4-FFF2-40B4-BE49-F238E27FC236}">
                <a16:creationId xmlns:a16="http://schemas.microsoft.com/office/drawing/2014/main" id="{01A0E855-7E9E-4B05-8C88-A1ED9D9C4DBB}"/>
              </a:ext>
            </a:extLst>
          </p:cNvPr>
          <p:cNvSpPr>
            <a:spLocks noGrp="1" noChangeArrowheads="1"/>
          </p:cNvSpPr>
          <p:nvPr>
            <p:ph type="body" idx="4294967295"/>
          </p:nvPr>
        </p:nvSpPr>
        <p:spPr/>
        <p:txBody>
          <a:bodyPr/>
          <a:lstStyle/>
          <a:p>
            <a:r>
              <a:rPr lang="zh-CN" altLang="en-US"/>
              <a:t>这个结果也可以用邻近源模型自然地解释，只用邻近源的元素丰度和背景源稍有不同即可。</a:t>
            </a:r>
          </a:p>
        </p:txBody>
      </p:sp>
      <p:sp>
        <p:nvSpPr>
          <p:cNvPr id="14339" name="灯片编号占位符 3">
            <a:extLst>
              <a:ext uri="{FF2B5EF4-FFF2-40B4-BE49-F238E27FC236}">
                <a16:creationId xmlns:a16="http://schemas.microsoft.com/office/drawing/2014/main" id="{65CB3F09-64CC-4BE0-B827-89DC3A0334D8}"/>
              </a:ext>
            </a:extLst>
          </p:cNvPr>
          <p:cNvSpPr>
            <a:spLocks noGrp="1" noChangeArrowheads="1"/>
          </p:cNvSpPr>
          <p:nvPr>
            <p:ph type="sldNum" sz="quarter" idx="5"/>
          </p:nvPr>
        </p:nvSpPr>
        <p:spPr bwMode="auto">
          <a:xfrm>
            <a:off x="3763963" y="9286875"/>
            <a:ext cx="2879725" cy="488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1C9675F-32F3-43E7-9FBC-6DC45083FBEA}"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820243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a:extLst>
              <a:ext uri="{FF2B5EF4-FFF2-40B4-BE49-F238E27FC236}">
                <a16:creationId xmlns:a16="http://schemas.microsoft.com/office/drawing/2014/main" id="{4931737C-6C4D-46D2-B06E-722558C9ADFF}"/>
              </a:ext>
            </a:extLst>
          </p:cNvPr>
          <p:cNvSpPr>
            <a:spLocks noChangeArrowheads="1"/>
          </p:cNvSpPr>
          <p:nvPr>
            <p:ph type="sldImg" idx="4294967295"/>
          </p:nvPr>
        </p:nvSpPr>
        <p:spPr>
          <a:ln>
            <a:miter lim="800000"/>
          </a:ln>
        </p:spPr>
      </p:sp>
      <p:sp>
        <p:nvSpPr>
          <p:cNvPr id="16386" name="文本占位符 2">
            <a:extLst>
              <a:ext uri="{FF2B5EF4-FFF2-40B4-BE49-F238E27FC236}">
                <a16:creationId xmlns:a16="http://schemas.microsoft.com/office/drawing/2014/main" id="{AC1D5DD1-E225-42D6-ACB8-A2BF7B5CFF14}"/>
              </a:ext>
            </a:extLst>
          </p:cNvPr>
          <p:cNvSpPr>
            <a:spLocks noChangeArrowheads="1"/>
          </p:cNvSpPr>
          <p:nvPr>
            <p:ph type="body" idx="4294967295"/>
          </p:nvPr>
        </p:nvSpPr>
        <p:spPr/>
        <p:txBody>
          <a:bodyPr/>
          <a:lstStyle/>
          <a:p>
            <a:r>
              <a:rPr lang="zh-CN" altLang="en-US"/>
              <a:t>宇宙线大尺度各向异性的幅度和相位体现出复杂的能量依赖性，相位在大约</a:t>
            </a:r>
            <a:r>
              <a:rPr lang="en-US" altLang="zh-CN"/>
              <a:t>100 TeV</a:t>
            </a:r>
            <a:r>
              <a:rPr lang="zh-CN" altLang="en-US"/>
              <a:t>处呈现出翻转，幅度则随能量先上升，在约</a:t>
            </a:r>
            <a:r>
              <a:rPr lang="en-US" altLang="zh-CN"/>
              <a:t>10 TeV</a:t>
            </a:r>
            <a:r>
              <a:rPr lang="zh-CN" altLang="en-US"/>
              <a:t>处达到极大，随后下降至</a:t>
            </a:r>
            <a:r>
              <a:rPr lang="en-US" altLang="zh-CN"/>
              <a:t>200 TeV</a:t>
            </a:r>
            <a:r>
              <a:rPr lang="zh-CN" altLang="en-US"/>
              <a:t>处达到极小，然后再上升。</a:t>
            </a:r>
          </a:p>
        </p:txBody>
      </p:sp>
    </p:spTree>
    <p:extLst>
      <p:ext uri="{BB962C8B-B14F-4D97-AF65-F5344CB8AC3E}">
        <p14:creationId xmlns:p14="http://schemas.microsoft.com/office/powerpoint/2010/main" val="1685017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幻灯片图像占位符 1">
            <a:extLst>
              <a:ext uri="{FF2B5EF4-FFF2-40B4-BE49-F238E27FC236}">
                <a16:creationId xmlns:a16="http://schemas.microsoft.com/office/drawing/2014/main" id="{CCBCAB42-5DAC-4020-8294-997088A38963}"/>
              </a:ext>
            </a:extLst>
          </p:cNvPr>
          <p:cNvSpPr>
            <a:spLocks noGrp="1" noRot="1" noChangeAspect="1" noChangeArrowheads="1" noTextEdit="1"/>
          </p:cNvSpPr>
          <p:nvPr>
            <p:ph type="sldImg" idx="4294967295"/>
          </p:nvPr>
        </p:nvSpPr>
        <p:spPr>
          <a:ln>
            <a:miter lim="800000"/>
          </a:ln>
        </p:spPr>
      </p:sp>
      <p:sp>
        <p:nvSpPr>
          <p:cNvPr id="18434" name="备注占位符 2">
            <a:extLst>
              <a:ext uri="{FF2B5EF4-FFF2-40B4-BE49-F238E27FC236}">
                <a16:creationId xmlns:a16="http://schemas.microsoft.com/office/drawing/2014/main" id="{F6B89CD9-4905-42E4-8F50-B83DEEAB1C1C}"/>
              </a:ext>
            </a:extLst>
          </p:cNvPr>
          <p:cNvSpPr>
            <a:spLocks noGrp="1" noChangeArrowheads="1"/>
          </p:cNvSpPr>
          <p:nvPr>
            <p:ph type="body" idx="4294967295"/>
          </p:nvPr>
        </p:nvSpPr>
        <p:spPr/>
        <p:txBody>
          <a:bodyPr/>
          <a:lstStyle/>
          <a:p>
            <a:r>
              <a:rPr lang="zh-CN" altLang="en-US"/>
              <a:t>邻近源模型可以解释各向异性的行为：低能时邻近源的贡献主导了宇宙线流，决定了各向异性的方向和幅度；高能量时邻近源的贡献消失，各向异性由背景源贡献。</a:t>
            </a:r>
          </a:p>
        </p:txBody>
      </p:sp>
      <p:sp>
        <p:nvSpPr>
          <p:cNvPr id="18435" name="灯片编号占位符 3">
            <a:extLst>
              <a:ext uri="{FF2B5EF4-FFF2-40B4-BE49-F238E27FC236}">
                <a16:creationId xmlns:a16="http://schemas.microsoft.com/office/drawing/2014/main" id="{5A408537-A4EC-42A9-B453-427B8FBE2DCE}"/>
              </a:ext>
            </a:extLst>
          </p:cNvPr>
          <p:cNvSpPr>
            <a:spLocks noGrp="1" noChangeArrowheads="1"/>
          </p:cNvSpPr>
          <p:nvPr>
            <p:ph type="sldNum" sz="quarter" idx="5"/>
          </p:nvPr>
        </p:nvSpPr>
        <p:spPr bwMode="auto">
          <a:xfrm>
            <a:off x="3763963" y="9286875"/>
            <a:ext cx="2879725" cy="488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EFB28D-DC3C-4DA5-9A41-C2A7EC36A34D}"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381359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a:extLst>
              <a:ext uri="{FF2B5EF4-FFF2-40B4-BE49-F238E27FC236}">
                <a16:creationId xmlns:a16="http://schemas.microsoft.com/office/drawing/2014/main" id="{3112FB48-F117-49CD-88E9-63F6348F449D}"/>
              </a:ext>
            </a:extLst>
          </p:cNvPr>
          <p:cNvSpPr>
            <a:spLocks noChangeArrowheads="1"/>
          </p:cNvSpPr>
          <p:nvPr>
            <p:ph type="sldImg" idx="4294967295"/>
          </p:nvPr>
        </p:nvSpPr>
        <p:spPr>
          <a:ln>
            <a:miter lim="800000"/>
          </a:ln>
        </p:spPr>
      </p:sp>
      <p:sp>
        <p:nvSpPr>
          <p:cNvPr id="21506" name="文本占位符 2">
            <a:extLst>
              <a:ext uri="{FF2B5EF4-FFF2-40B4-BE49-F238E27FC236}">
                <a16:creationId xmlns:a16="http://schemas.microsoft.com/office/drawing/2014/main" id="{60F39D13-5397-4FB2-B839-FB6D2752E589}"/>
              </a:ext>
            </a:extLst>
          </p:cNvPr>
          <p:cNvSpPr>
            <a:spLocks noChangeArrowheads="1"/>
          </p:cNvSpPr>
          <p:nvPr>
            <p:ph type="body" idx="4294967295"/>
          </p:nvPr>
        </p:nvSpPr>
        <p:spPr/>
        <p:txBody>
          <a:bodyPr/>
          <a:lstStyle/>
          <a:p>
            <a:r>
              <a:rPr lang="en-US" altLang="zh-CN"/>
              <a:t>AMS</a:t>
            </a:r>
            <a:r>
              <a:rPr lang="zh-CN" altLang="en-US"/>
              <a:t>的正负电子测量发现，正电子能谱在约</a:t>
            </a:r>
            <a:r>
              <a:rPr lang="en-US" altLang="zh-CN"/>
              <a:t>300 GeV</a:t>
            </a:r>
            <a:r>
              <a:rPr lang="zh-CN" altLang="en-US"/>
              <a:t>后存在变软</a:t>
            </a:r>
            <a:r>
              <a:rPr lang="en-US" altLang="zh-CN"/>
              <a:t>/</a:t>
            </a:r>
            <a:r>
              <a:rPr lang="zh-CN" altLang="en-US"/>
              <a:t>截断行为，然而负电子或正负电子总谱的拐折却出现在更高能段</a:t>
            </a:r>
            <a:r>
              <a:rPr lang="en-US" altLang="zh-CN"/>
              <a:t>(~TeV)</a:t>
            </a:r>
            <a:r>
              <a:rPr lang="zh-CN" altLang="en-US"/>
              <a:t>，这意味着在</a:t>
            </a:r>
            <a:r>
              <a:rPr lang="en-US" altLang="zh-CN"/>
              <a:t>300 GeV - TeV</a:t>
            </a:r>
            <a:r>
              <a:rPr lang="zh-CN" altLang="en-US"/>
              <a:t>之间可能存在一个额外的负电子成分，可以用邻近源来解释。</a:t>
            </a:r>
          </a:p>
        </p:txBody>
      </p:sp>
    </p:spTree>
    <p:extLst>
      <p:ext uri="{BB962C8B-B14F-4D97-AF65-F5344CB8AC3E}">
        <p14:creationId xmlns:p14="http://schemas.microsoft.com/office/powerpoint/2010/main" val="1232435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9"/>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A5A957B-53E0-427B-A05F-8E4935EE9CB6}" type="datetimeFigureOut">
              <a:rPr lang="zh-CN" altLang="en-US" smtClean="0"/>
              <a:t>2021/4/23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92C0BE-1F47-4C43-ABAB-A34D9135CDD8}"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A5A957B-53E0-427B-A05F-8E4935EE9CB6}" type="datetimeFigureOut">
              <a:rPr lang="zh-CN" altLang="en-US" smtClean="0"/>
              <a:t>2021/4/23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92C0BE-1F47-4C43-ABAB-A34D9135CDD8}"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9"/>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9"/>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A5A957B-53E0-427B-A05F-8E4935EE9CB6}" type="datetimeFigureOut">
              <a:rPr lang="zh-CN" altLang="en-US" smtClean="0"/>
              <a:t>2021/4/23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92C0BE-1F47-4C43-ABAB-A34D9135CDD8}"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130"/>
        <p:cNvGrpSpPr/>
        <p:nvPr/>
      </p:nvGrpSpPr>
      <p:grpSpPr>
        <a:xfrm>
          <a:off x="0" y="0"/>
          <a:ext cx="0" cy="0"/>
          <a:chOff x="0" y="0"/>
          <a:chExt cx="0" cy="0"/>
        </a:xfrm>
      </p:grpSpPr>
      <p:sp>
        <p:nvSpPr>
          <p:cNvPr id="131" name="Google Shape;131;p13"/>
          <p:cNvSpPr txBox="1">
            <a:spLocks noGrp="1"/>
          </p:cNvSpPr>
          <p:nvPr>
            <p:ph type="ctrTitle"/>
          </p:nvPr>
        </p:nvSpPr>
        <p:spPr>
          <a:xfrm>
            <a:off x="-44577" y="1022038"/>
            <a:ext cx="9189154" cy="3346286"/>
          </a:xfrm>
          <a:prstGeom prst="rect">
            <a:avLst/>
          </a:prstGeom>
        </p:spPr>
        <p:txBody>
          <a:bodyPr spcFirstLastPara="1" wrap="square" lIns="60150" tIns="60150" rIns="60150" bIns="60150" anchor="b" anchorCtr="0"/>
          <a:lstStyle>
            <a:lvl1pPr lvl="0" algn="ctr" rtl="0">
              <a:spcBef>
                <a:spcPts val="0"/>
              </a:spcBef>
              <a:spcAft>
                <a:spcPts val="0"/>
              </a:spcAft>
              <a:buClr>
                <a:srgbClr val="FFFFFF"/>
              </a:buClr>
              <a:buSzPts val="5300"/>
              <a:buFont typeface="Dosis"/>
              <a:buNone/>
              <a:defRPr sz="10095" b="1">
                <a:solidFill>
                  <a:srgbClr val="FFFFFF"/>
                </a:solidFill>
                <a:latin typeface="Dosis"/>
                <a:ea typeface="Dosis"/>
                <a:cs typeface="Dosis"/>
                <a:sym typeface="Dosis"/>
              </a:defRPr>
            </a:lvl1pPr>
            <a:lvl2pPr lvl="1" algn="ctr" rtl="0">
              <a:spcBef>
                <a:spcPts val="0"/>
              </a:spcBef>
              <a:spcAft>
                <a:spcPts val="0"/>
              </a:spcAft>
              <a:buClr>
                <a:srgbClr val="FFFFFF"/>
              </a:buClr>
              <a:buSzPts val="3400"/>
              <a:buNone/>
              <a:defRPr sz="6475">
                <a:solidFill>
                  <a:srgbClr val="FFFFFF"/>
                </a:solidFill>
              </a:defRPr>
            </a:lvl2pPr>
            <a:lvl3pPr lvl="2" algn="ctr" rtl="0">
              <a:spcBef>
                <a:spcPts val="0"/>
              </a:spcBef>
              <a:spcAft>
                <a:spcPts val="0"/>
              </a:spcAft>
              <a:buClr>
                <a:srgbClr val="FFFFFF"/>
              </a:buClr>
              <a:buSzPts val="3400"/>
              <a:buNone/>
              <a:defRPr sz="6475">
                <a:solidFill>
                  <a:srgbClr val="FFFFFF"/>
                </a:solidFill>
              </a:defRPr>
            </a:lvl3pPr>
            <a:lvl4pPr lvl="3" algn="ctr" rtl="0">
              <a:spcBef>
                <a:spcPts val="0"/>
              </a:spcBef>
              <a:spcAft>
                <a:spcPts val="0"/>
              </a:spcAft>
              <a:buClr>
                <a:srgbClr val="FFFFFF"/>
              </a:buClr>
              <a:buSzPts val="3400"/>
              <a:buNone/>
              <a:defRPr sz="6475">
                <a:solidFill>
                  <a:srgbClr val="FFFFFF"/>
                </a:solidFill>
              </a:defRPr>
            </a:lvl4pPr>
            <a:lvl5pPr lvl="4" algn="ctr" rtl="0">
              <a:spcBef>
                <a:spcPts val="0"/>
              </a:spcBef>
              <a:spcAft>
                <a:spcPts val="0"/>
              </a:spcAft>
              <a:buClr>
                <a:srgbClr val="FFFFFF"/>
              </a:buClr>
              <a:buSzPts val="3400"/>
              <a:buNone/>
              <a:defRPr sz="6475">
                <a:solidFill>
                  <a:srgbClr val="FFFFFF"/>
                </a:solidFill>
              </a:defRPr>
            </a:lvl5pPr>
            <a:lvl6pPr lvl="5" algn="ctr" rtl="0">
              <a:spcBef>
                <a:spcPts val="0"/>
              </a:spcBef>
              <a:spcAft>
                <a:spcPts val="0"/>
              </a:spcAft>
              <a:buClr>
                <a:srgbClr val="FFFFFF"/>
              </a:buClr>
              <a:buSzPts val="3400"/>
              <a:buNone/>
              <a:defRPr sz="6475">
                <a:solidFill>
                  <a:srgbClr val="FFFFFF"/>
                </a:solidFill>
              </a:defRPr>
            </a:lvl6pPr>
            <a:lvl7pPr lvl="6" algn="ctr" rtl="0">
              <a:spcBef>
                <a:spcPts val="0"/>
              </a:spcBef>
              <a:spcAft>
                <a:spcPts val="0"/>
              </a:spcAft>
              <a:buClr>
                <a:srgbClr val="FFFFFF"/>
              </a:buClr>
              <a:buSzPts val="3400"/>
              <a:buNone/>
              <a:defRPr sz="6475">
                <a:solidFill>
                  <a:srgbClr val="FFFFFF"/>
                </a:solidFill>
              </a:defRPr>
            </a:lvl7pPr>
            <a:lvl8pPr lvl="7" algn="ctr" rtl="0">
              <a:spcBef>
                <a:spcPts val="0"/>
              </a:spcBef>
              <a:spcAft>
                <a:spcPts val="0"/>
              </a:spcAft>
              <a:buClr>
                <a:srgbClr val="FFFFFF"/>
              </a:buClr>
              <a:buSzPts val="3400"/>
              <a:buNone/>
              <a:defRPr sz="6475">
                <a:solidFill>
                  <a:srgbClr val="FFFFFF"/>
                </a:solidFill>
              </a:defRPr>
            </a:lvl8pPr>
            <a:lvl9pPr lvl="8" algn="ctr" rtl="0">
              <a:spcBef>
                <a:spcPts val="0"/>
              </a:spcBef>
              <a:spcAft>
                <a:spcPts val="0"/>
              </a:spcAft>
              <a:buClr>
                <a:srgbClr val="FFFFFF"/>
              </a:buClr>
              <a:buSzPts val="3400"/>
              <a:buNone/>
              <a:defRPr sz="6475">
                <a:solidFill>
                  <a:srgbClr val="FFFFFF"/>
                </a:solidFill>
              </a:defRPr>
            </a:lvl9pPr>
          </a:lstStyle>
          <a:p>
            <a:endParaRPr/>
          </a:p>
        </p:txBody>
      </p:sp>
      <p:sp>
        <p:nvSpPr>
          <p:cNvPr id="132" name="Google Shape;132;p13"/>
          <p:cNvSpPr txBox="1">
            <a:spLocks noGrp="1"/>
          </p:cNvSpPr>
          <p:nvPr>
            <p:ph type="subTitle" idx="1"/>
          </p:nvPr>
        </p:nvSpPr>
        <p:spPr>
          <a:xfrm>
            <a:off x="311721" y="4368259"/>
            <a:ext cx="8521314" cy="848571"/>
          </a:xfrm>
          <a:prstGeom prst="rect">
            <a:avLst/>
          </a:prstGeom>
        </p:spPr>
        <p:txBody>
          <a:bodyPr spcFirstLastPara="1" wrap="square" lIns="60150" tIns="60150" rIns="60150" bIns="60150" anchor="t" anchorCtr="0"/>
          <a:lstStyle>
            <a:lvl1pPr lvl="0" algn="ctr" rtl="0">
              <a:lnSpc>
                <a:spcPct val="100000"/>
              </a:lnSpc>
              <a:spcBef>
                <a:spcPts val="0"/>
              </a:spcBef>
              <a:spcAft>
                <a:spcPts val="0"/>
              </a:spcAft>
              <a:buClr>
                <a:srgbClr val="FFFFFF"/>
              </a:buClr>
              <a:buSzPts val="1700"/>
              <a:buFont typeface="Open Sans"/>
              <a:buNone/>
              <a:defRPr sz="3240">
                <a:solidFill>
                  <a:srgbClr val="FFFFFF"/>
                </a:solidFill>
                <a:latin typeface="Open Sans"/>
                <a:ea typeface="Open Sans"/>
                <a:cs typeface="Open Sans"/>
                <a:sym typeface="Open Sans"/>
              </a:defRPr>
            </a:lvl1pPr>
            <a:lvl2pPr lvl="1" algn="ctr" rtl="0">
              <a:lnSpc>
                <a:spcPct val="100000"/>
              </a:lnSpc>
              <a:spcBef>
                <a:spcPts val="0"/>
              </a:spcBef>
              <a:spcAft>
                <a:spcPts val="0"/>
              </a:spcAft>
              <a:buClr>
                <a:srgbClr val="FFFFFF"/>
              </a:buClr>
              <a:buSzPts val="1700"/>
              <a:buFont typeface="Open Sans"/>
              <a:buNone/>
              <a:defRPr sz="3240">
                <a:solidFill>
                  <a:srgbClr val="FFFFFF"/>
                </a:solidFill>
                <a:latin typeface="Open Sans"/>
                <a:ea typeface="Open Sans"/>
                <a:cs typeface="Open Sans"/>
                <a:sym typeface="Open Sans"/>
              </a:defRPr>
            </a:lvl2pPr>
            <a:lvl3pPr lvl="2" algn="ctr" rtl="0">
              <a:lnSpc>
                <a:spcPct val="100000"/>
              </a:lnSpc>
              <a:spcBef>
                <a:spcPts val="0"/>
              </a:spcBef>
              <a:spcAft>
                <a:spcPts val="0"/>
              </a:spcAft>
              <a:buClr>
                <a:srgbClr val="FFFFFF"/>
              </a:buClr>
              <a:buSzPts val="1700"/>
              <a:buFont typeface="Open Sans"/>
              <a:buNone/>
              <a:defRPr sz="3240">
                <a:solidFill>
                  <a:srgbClr val="FFFFFF"/>
                </a:solidFill>
                <a:latin typeface="Open Sans"/>
                <a:ea typeface="Open Sans"/>
                <a:cs typeface="Open Sans"/>
                <a:sym typeface="Open Sans"/>
              </a:defRPr>
            </a:lvl3pPr>
            <a:lvl4pPr lvl="3" algn="ctr" rtl="0">
              <a:lnSpc>
                <a:spcPct val="100000"/>
              </a:lnSpc>
              <a:spcBef>
                <a:spcPts val="0"/>
              </a:spcBef>
              <a:spcAft>
                <a:spcPts val="0"/>
              </a:spcAft>
              <a:buClr>
                <a:srgbClr val="FFFFFF"/>
              </a:buClr>
              <a:buSzPts val="1700"/>
              <a:buFont typeface="Open Sans"/>
              <a:buNone/>
              <a:defRPr sz="3240">
                <a:solidFill>
                  <a:srgbClr val="FFFFFF"/>
                </a:solidFill>
                <a:latin typeface="Open Sans"/>
                <a:ea typeface="Open Sans"/>
                <a:cs typeface="Open Sans"/>
                <a:sym typeface="Open Sans"/>
              </a:defRPr>
            </a:lvl4pPr>
            <a:lvl5pPr lvl="4" algn="ctr" rtl="0">
              <a:lnSpc>
                <a:spcPct val="100000"/>
              </a:lnSpc>
              <a:spcBef>
                <a:spcPts val="0"/>
              </a:spcBef>
              <a:spcAft>
                <a:spcPts val="0"/>
              </a:spcAft>
              <a:buClr>
                <a:srgbClr val="FFFFFF"/>
              </a:buClr>
              <a:buSzPts val="1700"/>
              <a:buFont typeface="Open Sans"/>
              <a:buNone/>
              <a:defRPr sz="3240">
                <a:solidFill>
                  <a:srgbClr val="FFFFFF"/>
                </a:solidFill>
                <a:latin typeface="Open Sans"/>
                <a:ea typeface="Open Sans"/>
                <a:cs typeface="Open Sans"/>
                <a:sym typeface="Open Sans"/>
              </a:defRPr>
            </a:lvl5pPr>
            <a:lvl6pPr lvl="5" algn="ctr" rtl="0">
              <a:lnSpc>
                <a:spcPct val="100000"/>
              </a:lnSpc>
              <a:spcBef>
                <a:spcPts val="0"/>
              </a:spcBef>
              <a:spcAft>
                <a:spcPts val="0"/>
              </a:spcAft>
              <a:buClr>
                <a:srgbClr val="FFFFFF"/>
              </a:buClr>
              <a:buSzPts val="1700"/>
              <a:buFont typeface="Open Sans"/>
              <a:buNone/>
              <a:defRPr sz="3240">
                <a:solidFill>
                  <a:srgbClr val="FFFFFF"/>
                </a:solidFill>
                <a:latin typeface="Open Sans"/>
                <a:ea typeface="Open Sans"/>
                <a:cs typeface="Open Sans"/>
                <a:sym typeface="Open Sans"/>
              </a:defRPr>
            </a:lvl6pPr>
            <a:lvl7pPr lvl="6" algn="ctr" rtl="0">
              <a:lnSpc>
                <a:spcPct val="100000"/>
              </a:lnSpc>
              <a:spcBef>
                <a:spcPts val="0"/>
              </a:spcBef>
              <a:spcAft>
                <a:spcPts val="0"/>
              </a:spcAft>
              <a:buClr>
                <a:srgbClr val="FFFFFF"/>
              </a:buClr>
              <a:buSzPts val="1700"/>
              <a:buFont typeface="Open Sans"/>
              <a:buNone/>
              <a:defRPr sz="3240">
                <a:solidFill>
                  <a:srgbClr val="FFFFFF"/>
                </a:solidFill>
                <a:latin typeface="Open Sans"/>
                <a:ea typeface="Open Sans"/>
                <a:cs typeface="Open Sans"/>
                <a:sym typeface="Open Sans"/>
              </a:defRPr>
            </a:lvl7pPr>
            <a:lvl8pPr lvl="7" algn="ctr" rtl="0">
              <a:lnSpc>
                <a:spcPct val="100000"/>
              </a:lnSpc>
              <a:spcBef>
                <a:spcPts val="0"/>
              </a:spcBef>
              <a:spcAft>
                <a:spcPts val="0"/>
              </a:spcAft>
              <a:buClr>
                <a:srgbClr val="FFFFFF"/>
              </a:buClr>
              <a:buSzPts val="1700"/>
              <a:buFont typeface="Open Sans"/>
              <a:buNone/>
              <a:defRPr sz="3240">
                <a:solidFill>
                  <a:srgbClr val="FFFFFF"/>
                </a:solidFill>
                <a:latin typeface="Open Sans"/>
                <a:ea typeface="Open Sans"/>
                <a:cs typeface="Open Sans"/>
                <a:sym typeface="Open Sans"/>
              </a:defRPr>
            </a:lvl8pPr>
            <a:lvl9pPr lvl="8" algn="ctr" rtl="0">
              <a:lnSpc>
                <a:spcPct val="100000"/>
              </a:lnSpc>
              <a:spcBef>
                <a:spcPts val="0"/>
              </a:spcBef>
              <a:spcAft>
                <a:spcPts val="0"/>
              </a:spcAft>
              <a:buClr>
                <a:srgbClr val="FFFFFF"/>
              </a:buClr>
              <a:buSzPts val="1700"/>
              <a:buFont typeface="Open Sans"/>
              <a:buNone/>
              <a:defRPr sz="3240">
                <a:solidFill>
                  <a:srgbClr val="FFFFFF"/>
                </a:solidFill>
                <a:latin typeface="Open Sans"/>
                <a:ea typeface="Open Sans"/>
                <a:cs typeface="Open Sans"/>
                <a:sym typeface="Open Sans"/>
              </a:defRPr>
            </a:lvl9pPr>
          </a:lstStyle>
          <a:p>
            <a:endParaRPr/>
          </a:p>
        </p:txBody>
      </p:sp>
      <p:sp>
        <p:nvSpPr>
          <p:cNvPr id="133" name="Google Shape;133;p13"/>
          <p:cNvSpPr txBox="1">
            <a:spLocks noGrp="1"/>
          </p:cNvSpPr>
          <p:nvPr>
            <p:ph type="sldNum" idx="12"/>
          </p:nvPr>
        </p:nvSpPr>
        <p:spPr>
          <a:xfrm>
            <a:off x="8473021" y="6216851"/>
            <a:ext cx="548684" cy="524571"/>
          </a:xfrm>
          <a:prstGeom prst="rect">
            <a:avLst/>
          </a:prstGeom>
        </p:spPr>
        <p:txBody>
          <a:bodyPr spcFirstLastPara="1" wrap="square" lIns="60150" tIns="60150" rIns="60150" bIns="601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_2">
  <p:cSld name="TITLE_2">
    <p:bg>
      <p:bgPr>
        <a:solidFill>
          <a:srgbClr val="4C5C64"/>
        </a:solidFill>
        <a:effectLst/>
      </p:bgPr>
    </p:bg>
    <p:spTree>
      <p:nvGrpSpPr>
        <p:cNvPr id="1" name="Shape 130"/>
        <p:cNvGrpSpPr/>
        <p:nvPr/>
      </p:nvGrpSpPr>
      <p:grpSpPr>
        <a:xfrm>
          <a:off x="0" y="0"/>
          <a:ext cx="0" cy="0"/>
          <a:chOff x="0" y="0"/>
          <a:chExt cx="0" cy="0"/>
        </a:xfrm>
      </p:grpSpPr>
      <p:sp>
        <p:nvSpPr>
          <p:cNvPr id="131" name="Google Shape;131;p13"/>
          <p:cNvSpPr txBox="1">
            <a:spLocks noGrp="1"/>
          </p:cNvSpPr>
          <p:nvPr>
            <p:ph type="ctrTitle"/>
          </p:nvPr>
        </p:nvSpPr>
        <p:spPr>
          <a:xfrm>
            <a:off x="-44577" y="1022038"/>
            <a:ext cx="9189154" cy="3346286"/>
          </a:xfrm>
          <a:prstGeom prst="rect">
            <a:avLst/>
          </a:prstGeom>
        </p:spPr>
        <p:txBody>
          <a:bodyPr spcFirstLastPara="1" wrap="square" lIns="60150" tIns="60150" rIns="60150" bIns="60150" anchor="b" anchorCtr="0"/>
          <a:lstStyle>
            <a:lvl1pPr lvl="0" algn="ctr" rtl="0">
              <a:spcBef>
                <a:spcPts val="0"/>
              </a:spcBef>
              <a:spcAft>
                <a:spcPts val="0"/>
              </a:spcAft>
              <a:buClr>
                <a:srgbClr val="FFFFFF"/>
              </a:buClr>
              <a:buSzPts val="5300"/>
              <a:buFont typeface="Dosis"/>
              <a:buNone/>
              <a:defRPr sz="10095" b="1">
                <a:solidFill>
                  <a:srgbClr val="FFFFFF"/>
                </a:solidFill>
                <a:latin typeface="Dosis"/>
                <a:ea typeface="Dosis"/>
                <a:cs typeface="Dosis"/>
                <a:sym typeface="Dosis"/>
              </a:defRPr>
            </a:lvl1pPr>
            <a:lvl2pPr lvl="1" algn="ctr" rtl="0">
              <a:spcBef>
                <a:spcPts val="0"/>
              </a:spcBef>
              <a:spcAft>
                <a:spcPts val="0"/>
              </a:spcAft>
              <a:buClr>
                <a:srgbClr val="FFFFFF"/>
              </a:buClr>
              <a:buSzPts val="3400"/>
              <a:buNone/>
              <a:defRPr sz="6475">
                <a:solidFill>
                  <a:srgbClr val="FFFFFF"/>
                </a:solidFill>
              </a:defRPr>
            </a:lvl2pPr>
            <a:lvl3pPr lvl="2" algn="ctr" rtl="0">
              <a:spcBef>
                <a:spcPts val="0"/>
              </a:spcBef>
              <a:spcAft>
                <a:spcPts val="0"/>
              </a:spcAft>
              <a:buClr>
                <a:srgbClr val="FFFFFF"/>
              </a:buClr>
              <a:buSzPts val="3400"/>
              <a:buNone/>
              <a:defRPr sz="6475">
                <a:solidFill>
                  <a:srgbClr val="FFFFFF"/>
                </a:solidFill>
              </a:defRPr>
            </a:lvl3pPr>
            <a:lvl4pPr lvl="3" algn="ctr" rtl="0">
              <a:spcBef>
                <a:spcPts val="0"/>
              </a:spcBef>
              <a:spcAft>
                <a:spcPts val="0"/>
              </a:spcAft>
              <a:buClr>
                <a:srgbClr val="FFFFFF"/>
              </a:buClr>
              <a:buSzPts val="3400"/>
              <a:buNone/>
              <a:defRPr sz="6475">
                <a:solidFill>
                  <a:srgbClr val="FFFFFF"/>
                </a:solidFill>
              </a:defRPr>
            </a:lvl4pPr>
            <a:lvl5pPr lvl="4" algn="ctr" rtl="0">
              <a:spcBef>
                <a:spcPts val="0"/>
              </a:spcBef>
              <a:spcAft>
                <a:spcPts val="0"/>
              </a:spcAft>
              <a:buClr>
                <a:srgbClr val="FFFFFF"/>
              </a:buClr>
              <a:buSzPts val="3400"/>
              <a:buNone/>
              <a:defRPr sz="6475">
                <a:solidFill>
                  <a:srgbClr val="FFFFFF"/>
                </a:solidFill>
              </a:defRPr>
            </a:lvl5pPr>
            <a:lvl6pPr lvl="5" algn="ctr" rtl="0">
              <a:spcBef>
                <a:spcPts val="0"/>
              </a:spcBef>
              <a:spcAft>
                <a:spcPts val="0"/>
              </a:spcAft>
              <a:buClr>
                <a:srgbClr val="FFFFFF"/>
              </a:buClr>
              <a:buSzPts val="3400"/>
              <a:buNone/>
              <a:defRPr sz="6475">
                <a:solidFill>
                  <a:srgbClr val="FFFFFF"/>
                </a:solidFill>
              </a:defRPr>
            </a:lvl6pPr>
            <a:lvl7pPr lvl="6" algn="ctr" rtl="0">
              <a:spcBef>
                <a:spcPts val="0"/>
              </a:spcBef>
              <a:spcAft>
                <a:spcPts val="0"/>
              </a:spcAft>
              <a:buClr>
                <a:srgbClr val="FFFFFF"/>
              </a:buClr>
              <a:buSzPts val="3400"/>
              <a:buNone/>
              <a:defRPr sz="6475">
                <a:solidFill>
                  <a:srgbClr val="FFFFFF"/>
                </a:solidFill>
              </a:defRPr>
            </a:lvl7pPr>
            <a:lvl8pPr lvl="7" algn="ctr" rtl="0">
              <a:spcBef>
                <a:spcPts val="0"/>
              </a:spcBef>
              <a:spcAft>
                <a:spcPts val="0"/>
              </a:spcAft>
              <a:buClr>
                <a:srgbClr val="FFFFFF"/>
              </a:buClr>
              <a:buSzPts val="3400"/>
              <a:buNone/>
              <a:defRPr sz="6475">
                <a:solidFill>
                  <a:srgbClr val="FFFFFF"/>
                </a:solidFill>
              </a:defRPr>
            </a:lvl8pPr>
            <a:lvl9pPr lvl="8" algn="ctr" rtl="0">
              <a:spcBef>
                <a:spcPts val="0"/>
              </a:spcBef>
              <a:spcAft>
                <a:spcPts val="0"/>
              </a:spcAft>
              <a:buClr>
                <a:srgbClr val="FFFFFF"/>
              </a:buClr>
              <a:buSzPts val="3400"/>
              <a:buNone/>
              <a:defRPr sz="6475">
                <a:solidFill>
                  <a:srgbClr val="FFFFFF"/>
                </a:solidFill>
              </a:defRPr>
            </a:lvl9pPr>
          </a:lstStyle>
          <a:p>
            <a:endParaRPr/>
          </a:p>
        </p:txBody>
      </p:sp>
      <p:sp>
        <p:nvSpPr>
          <p:cNvPr id="132" name="Google Shape;132;p13"/>
          <p:cNvSpPr txBox="1">
            <a:spLocks noGrp="1"/>
          </p:cNvSpPr>
          <p:nvPr>
            <p:ph type="subTitle" idx="1"/>
          </p:nvPr>
        </p:nvSpPr>
        <p:spPr>
          <a:xfrm>
            <a:off x="311721" y="4368261"/>
            <a:ext cx="8521314" cy="848571"/>
          </a:xfrm>
          <a:prstGeom prst="rect">
            <a:avLst/>
          </a:prstGeom>
        </p:spPr>
        <p:txBody>
          <a:bodyPr spcFirstLastPara="1" wrap="square" lIns="60150" tIns="60150" rIns="60150" bIns="60150" anchor="t" anchorCtr="0"/>
          <a:lstStyle>
            <a:lvl1pPr lvl="0" algn="ctr" rtl="0">
              <a:lnSpc>
                <a:spcPct val="100000"/>
              </a:lnSpc>
              <a:spcBef>
                <a:spcPts val="0"/>
              </a:spcBef>
              <a:spcAft>
                <a:spcPts val="0"/>
              </a:spcAft>
              <a:buClr>
                <a:srgbClr val="FFFFFF"/>
              </a:buClr>
              <a:buSzPts val="1700"/>
              <a:buFont typeface="Open Sans"/>
              <a:buNone/>
              <a:defRPr sz="3240">
                <a:solidFill>
                  <a:srgbClr val="FFFFFF"/>
                </a:solidFill>
                <a:latin typeface="Open Sans"/>
                <a:ea typeface="Open Sans"/>
                <a:cs typeface="Open Sans"/>
                <a:sym typeface="Open Sans"/>
              </a:defRPr>
            </a:lvl1pPr>
            <a:lvl2pPr lvl="1" algn="ctr" rtl="0">
              <a:lnSpc>
                <a:spcPct val="100000"/>
              </a:lnSpc>
              <a:spcBef>
                <a:spcPts val="0"/>
              </a:spcBef>
              <a:spcAft>
                <a:spcPts val="0"/>
              </a:spcAft>
              <a:buClr>
                <a:srgbClr val="FFFFFF"/>
              </a:buClr>
              <a:buSzPts val="1700"/>
              <a:buFont typeface="Open Sans"/>
              <a:buNone/>
              <a:defRPr sz="3240">
                <a:solidFill>
                  <a:srgbClr val="FFFFFF"/>
                </a:solidFill>
                <a:latin typeface="Open Sans"/>
                <a:ea typeface="Open Sans"/>
                <a:cs typeface="Open Sans"/>
                <a:sym typeface="Open Sans"/>
              </a:defRPr>
            </a:lvl2pPr>
            <a:lvl3pPr lvl="2" algn="ctr" rtl="0">
              <a:lnSpc>
                <a:spcPct val="100000"/>
              </a:lnSpc>
              <a:spcBef>
                <a:spcPts val="0"/>
              </a:spcBef>
              <a:spcAft>
                <a:spcPts val="0"/>
              </a:spcAft>
              <a:buClr>
                <a:srgbClr val="FFFFFF"/>
              </a:buClr>
              <a:buSzPts val="1700"/>
              <a:buFont typeface="Open Sans"/>
              <a:buNone/>
              <a:defRPr sz="3240">
                <a:solidFill>
                  <a:srgbClr val="FFFFFF"/>
                </a:solidFill>
                <a:latin typeface="Open Sans"/>
                <a:ea typeface="Open Sans"/>
                <a:cs typeface="Open Sans"/>
                <a:sym typeface="Open Sans"/>
              </a:defRPr>
            </a:lvl3pPr>
            <a:lvl4pPr lvl="3" algn="ctr" rtl="0">
              <a:lnSpc>
                <a:spcPct val="100000"/>
              </a:lnSpc>
              <a:spcBef>
                <a:spcPts val="0"/>
              </a:spcBef>
              <a:spcAft>
                <a:spcPts val="0"/>
              </a:spcAft>
              <a:buClr>
                <a:srgbClr val="FFFFFF"/>
              </a:buClr>
              <a:buSzPts val="1700"/>
              <a:buFont typeface="Open Sans"/>
              <a:buNone/>
              <a:defRPr sz="3240">
                <a:solidFill>
                  <a:srgbClr val="FFFFFF"/>
                </a:solidFill>
                <a:latin typeface="Open Sans"/>
                <a:ea typeface="Open Sans"/>
                <a:cs typeface="Open Sans"/>
                <a:sym typeface="Open Sans"/>
              </a:defRPr>
            </a:lvl4pPr>
            <a:lvl5pPr lvl="4" algn="ctr" rtl="0">
              <a:lnSpc>
                <a:spcPct val="100000"/>
              </a:lnSpc>
              <a:spcBef>
                <a:spcPts val="0"/>
              </a:spcBef>
              <a:spcAft>
                <a:spcPts val="0"/>
              </a:spcAft>
              <a:buClr>
                <a:srgbClr val="FFFFFF"/>
              </a:buClr>
              <a:buSzPts val="1700"/>
              <a:buFont typeface="Open Sans"/>
              <a:buNone/>
              <a:defRPr sz="3240">
                <a:solidFill>
                  <a:srgbClr val="FFFFFF"/>
                </a:solidFill>
                <a:latin typeface="Open Sans"/>
                <a:ea typeface="Open Sans"/>
                <a:cs typeface="Open Sans"/>
                <a:sym typeface="Open Sans"/>
              </a:defRPr>
            </a:lvl5pPr>
            <a:lvl6pPr lvl="5" algn="ctr" rtl="0">
              <a:lnSpc>
                <a:spcPct val="100000"/>
              </a:lnSpc>
              <a:spcBef>
                <a:spcPts val="0"/>
              </a:spcBef>
              <a:spcAft>
                <a:spcPts val="0"/>
              </a:spcAft>
              <a:buClr>
                <a:srgbClr val="FFFFFF"/>
              </a:buClr>
              <a:buSzPts val="1700"/>
              <a:buFont typeface="Open Sans"/>
              <a:buNone/>
              <a:defRPr sz="3240">
                <a:solidFill>
                  <a:srgbClr val="FFFFFF"/>
                </a:solidFill>
                <a:latin typeface="Open Sans"/>
                <a:ea typeface="Open Sans"/>
                <a:cs typeface="Open Sans"/>
                <a:sym typeface="Open Sans"/>
              </a:defRPr>
            </a:lvl6pPr>
            <a:lvl7pPr lvl="6" algn="ctr" rtl="0">
              <a:lnSpc>
                <a:spcPct val="100000"/>
              </a:lnSpc>
              <a:spcBef>
                <a:spcPts val="0"/>
              </a:spcBef>
              <a:spcAft>
                <a:spcPts val="0"/>
              </a:spcAft>
              <a:buClr>
                <a:srgbClr val="FFFFFF"/>
              </a:buClr>
              <a:buSzPts val="1700"/>
              <a:buFont typeface="Open Sans"/>
              <a:buNone/>
              <a:defRPr sz="3240">
                <a:solidFill>
                  <a:srgbClr val="FFFFFF"/>
                </a:solidFill>
                <a:latin typeface="Open Sans"/>
                <a:ea typeface="Open Sans"/>
                <a:cs typeface="Open Sans"/>
                <a:sym typeface="Open Sans"/>
              </a:defRPr>
            </a:lvl7pPr>
            <a:lvl8pPr lvl="7" algn="ctr" rtl="0">
              <a:lnSpc>
                <a:spcPct val="100000"/>
              </a:lnSpc>
              <a:spcBef>
                <a:spcPts val="0"/>
              </a:spcBef>
              <a:spcAft>
                <a:spcPts val="0"/>
              </a:spcAft>
              <a:buClr>
                <a:srgbClr val="FFFFFF"/>
              </a:buClr>
              <a:buSzPts val="1700"/>
              <a:buFont typeface="Open Sans"/>
              <a:buNone/>
              <a:defRPr sz="3240">
                <a:solidFill>
                  <a:srgbClr val="FFFFFF"/>
                </a:solidFill>
                <a:latin typeface="Open Sans"/>
                <a:ea typeface="Open Sans"/>
                <a:cs typeface="Open Sans"/>
                <a:sym typeface="Open Sans"/>
              </a:defRPr>
            </a:lvl8pPr>
            <a:lvl9pPr lvl="8" algn="ctr" rtl="0">
              <a:lnSpc>
                <a:spcPct val="100000"/>
              </a:lnSpc>
              <a:spcBef>
                <a:spcPts val="0"/>
              </a:spcBef>
              <a:spcAft>
                <a:spcPts val="0"/>
              </a:spcAft>
              <a:buClr>
                <a:srgbClr val="FFFFFF"/>
              </a:buClr>
              <a:buSzPts val="1700"/>
              <a:buFont typeface="Open Sans"/>
              <a:buNone/>
              <a:defRPr sz="3240">
                <a:solidFill>
                  <a:srgbClr val="FFFFFF"/>
                </a:solidFill>
                <a:latin typeface="Open Sans"/>
                <a:ea typeface="Open Sans"/>
                <a:cs typeface="Open Sans"/>
                <a:sym typeface="Open Sans"/>
              </a:defRPr>
            </a:lvl9pPr>
          </a:lstStyle>
          <a:p>
            <a:endParaRPr/>
          </a:p>
        </p:txBody>
      </p:sp>
      <p:sp>
        <p:nvSpPr>
          <p:cNvPr id="133" name="Google Shape;133;p13"/>
          <p:cNvSpPr txBox="1">
            <a:spLocks noGrp="1"/>
          </p:cNvSpPr>
          <p:nvPr>
            <p:ph type="sldNum" idx="12"/>
          </p:nvPr>
        </p:nvSpPr>
        <p:spPr>
          <a:xfrm>
            <a:off x="8473021" y="6216853"/>
            <a:ext cx="548684" cy="524571"/>
          </a:xfrm>
          <a:prstGeom prst="rect">
            <a:avLst/>
          </a:prstGeom>
        </p:spPr>
        <p:txBody>
          <a:bodyPr spcFirstLastPara="1" wrap="square" lIns="60150" tIns="60150" rIns="60150" bIns="601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130"/>
        <p:cNvGrpSpPr/>
        <p:nvPr/>
      </p:nvGrpSpPr>
      <p:grpSpPr>
        <a:xfrm>
          <a:off x="0" y="0"/>
          <a:ext cx="0" cy="0"/>
          <a:chOff x="0" y="0"/>
          <a:chExt cx="0" cy="0"/>
        </a:xfrm>
      </p:grpSpPr>
      <p:sp>
        <p:nvSpPr>
          <p:cNvPr id="131" name="Google Shape;131;p13"/>
          <p:cNvSpPr txBox="1">
            <a:spLocks noGrp="1"/>
          </p:cNvSpPr>
          <p:nvPr>
            <p:ph type="ctrTitle"/>
          </p:nvPr>
        </p:nvSpPr>
        <p:spPr>
          <a:xfrm>
            <a:off x="-44577" y="1022038"/>
            <a:ext cx="9189154" cy="3346286"/>
          </a:xfrm>
          <a:prstGeom prst="rect">
            <a:avLst/>
          </a:prstGeom>
        </p:spPr>
        <p:txBody>
          <a:bodyPr spcFirstLastPara="1" wrap="square" lIns="60150" tIns="60150" rIns="60150" bIns="60150" anchor="b" anchorCtr="0"/>
          <a:lstStyle>
            <a:lvl1pPr lvl="0" algn="ctr" rtl="0">
              <a:spcBef>
                <a:spcPts val="0"/>
              </a:spcBef>
              <a:spcAft>
                <a:spcPts val="0"/>
              </a:spcAft>
              <a:buClr>
                <a:srgbClr val="FFFFFF"/>
              </a:buClr>
              <a:buSzPts val="5300"/>
              <a:buFont typeface="Dosis"/>
              <a:buNone/>
              <a:defRPr sz="10095" b="1">
                <a:solidFill>
                  <a:srgbClr val="FFFFFF"/>
                </a:solidFill>
                <a:latin typeface="Dosis"/>
                <a:ea typeface="Dosis"/>
                <a:cs typeface="Dosis"/>
                <a:sym typeface="Dosis"/>
              </a:defRPr>
            </a:lvl1pPr>
            <a:lvl2pPr lvl="1" algn="ctr" rtl="0">
              <a:spcBef>
                <a:spcPts val="0"/>
              </a:spcBef>
              <a:spcAft>
                <a:spcPts val="0"/>
              </a:spcAft>
              <a:buClr>
                <a:srgbClr val="FFFFFF"/>
              </a:buClr>
              <a:buSzPts val="3400"/>
              <a:buNone/>
              <a:defRPr sz="6475">
                <a:solidFill>
                  <a:srgbClr val="FFFFFF"/>
                </a:solidFill>
              </a:defRPr>
            </a:lvl2pPr>
            <a:lvl3pPr lvl="2" algn="ctr" rtl="0">
              <a:spcBef>
                <a:spcPts val="0"/>
              </a:spcBef>
              <a:spcAft>
                <a:spcPts val="0"/>
              </a:spcAft>
              <a:buClr>
                <a:srgbClr val="FFFFFF"/>
              </a:buClr>
              <a:buSzPts val="3400"/>
              <a:buNone/>
              <a:defRPr sz="6475">
                <a:solidFill>
                  <a:srgbClr val="FFFFFF"/>
                </a:solidFill>
              </a:defRPr>
            </a:lvl3pPr>
            <a:lvl4pPr lvl="3" algn="ctr" rtl="0">
              <a:spcBef>
                <a:spcPts val="0"/>
              </a:spcBef>
              <a:spcAft>
                <a:spcPts val="0"/>
              </a:spcAft>
              <a:buClr>
                <a:srgbClr val="FFFFFF"/>
              </a:buClr>
              <a:buSzPts val="3400"/>
              <a:buNone/>
              <a:defRPr sz="6475">
                <a:solidFill>
                  <a:srgbClr val="FFFFFF"/>
                </a:solidFill>
              </a:defRPr>
            </a:lvl4pPr>
            <a:lvl5pPr lvl="4" algn="ctr" rtl="0">
              <a:spcBef>
                <a:spcPts val="0"/>
              </a:spcBef>
              <a:spcAft>
                <a:spcPts val="0"/>
              </a:spcAft>
              <a:buClr>
                <a:srgbClr val="FFFFFF"/>
              </a:buClr>
              <a:buSzPts val="3400"/>
              <a:buNone/>
              <a:defRPr sz="6475">
                <a:solidFill>
                  <a:srgbClr val="FFFFFF"/>
                </a:solidFill>
              </a:defRPr>
            </a:lvl5pPr>
            <a:lvl6pPr lvl="5" algn="ctr" rtl="0">
              <a:spcBef>
                <a:spcPts val="0"/>
              </a:spcBef>
              <a:spcAft>
                <a:spcPts val="0"/>
              </a:spcAft>
              <a:buClr>
                <a:srgbClr val="FFFFFF"/>
              </a:buClr>
              <a:buSzPts val="3400"/>
              <a:buNone/>
              <a:defRPr sz="6475">
                <a:solidFill>
                  <a:srgbClr val="FFFFFF"/>
                </a:solidFill>
              </a:defRPr>
            </a:lvl6pPr>
            <a:lvl7pPr lvl="6" algn="ctr" rtl="0">
              <a:spcBef>
                <a:spcPts val="0"/>
              </a:spcBef>
              <a:spcAft>
                <a:spcPts val="0"/>
              </a:spcAft>
              <a:buClr>
                <a:srgbClr val="FFFFFF"/>
              </a:buClr>
              <a:buSzPts val="3400"/>
              <a:buNone/>
              <a:defRPr sz="6475">
                <a:solidFill>
                  <a:srgbClr val="FFFFFF"/>
                </a:solidFill>
              </a:defRPr>
            </a:lvl7pPr>
            <a:lvl8pPr lvl="7" algn="ctr" rtl="0">
              <a:spcBef>
                <a:spcPts val="0"/>
              </a:spcBef>
              <a:spcAft>
                <a:spcPts val="0"/>
              </a:spcAft>
              <a:buClr>
                <a:srgbClr val="FFFFFF"/>
              </a:buClr>
              <a:buSzPts val="3400"/>
              <a:buNone/>
              <a:defRPr sz="6475">
                <a:solidFill>
                  <a:srgbClr val="FFFFFF"/>
                </a:solidFill>
              </a:defRPr>
            </a:lvl8pPr>
            <a:lvl9pPr lvl="8" algn="ctr" rtl="0">
              <a:spcBef>
                <a:spcPts val="0"/>
              </a:spcBef>
              <a:spcAft>
                <a:spcPts val="0"/>
              </a:spcAft>
              <a:buClr>
                <a:srgbClr val="FFFFFF"/>
              </a:buClr>
              <a:buSzPts val="3400"/>
              <a:buNone/>
              <a:defRPr sz="6475">
                <a:solidFill>
                  <a:srgbClr val="FFFFFF"/>
                </a:solidFill>
              </a:defRPr>
            </a:lvl9pPr>
          </a:lstStyle>
          <a:p>
            <a:endParaRPr/>
          </a:p>
        </p:txBody>
      </p:sp>
      <p:sp>
        <p:nvSpPr>
          <p:cNvPr id="132" name="Google Shape;132;p13"/>
          <p:cNvSpPr txBox="1">
            <a:spLocks noGrp="1"/>
          </p:cNvSpPr>
          <p:nvPr>
            <p:ph type="subTitle" idx="1"/>
          </p:nvPr>
        </p:nvSpPr>
        <p:spPr>
          <a:xfrm>
            <a:off x="311721" y="4368261"/>
            <a:ext cx="8521314" cy="848571"/>
          </a:xfrm>
          <a:prstGeom prst="rect">
            <a:avLst/>
          </a:prstGeom>
        </p:spPr>
        <p:txBody>
          <a:bodyPr spcFirstLastPara="1" wrap="square" lIns="60150" tIns="60150" rIns="60150" bIns="60150" anchor="t" anchorCtr="0"/>
          <a:lstStyle>
            <a:lvl1pPr lvl="0" algn="ctr" rtl="0">
              <a:lnSpc>
                <a:spcPct val="100000"/>
              </a:lnSpc>
              <a:spcBef>
                <a:spcPts val="0"/>
              </a:spcBef>
              <a:spcAft>
                <a:spcPts val="0"/>
              </a:spcAft>
              <a:buClr>
                <a:srgbClr val="FFFFFF"/>
              </a:buClr>
              <a:buSzPts val="1700"/>
              <a:buFont typeface="Open Sans"/>
              <a:buNone/>
              <a:defRPr sz="3240">
                <a:solidFill>
                  <a:srgbClr val="FFFFFF"/>
                </a:solidFill>
                <a:latin typeface="Open Sans"/>
                <a:ea typeface="Open Sans"/>
                <a:cs typeface="Open Sans"/>
                <a:sym typeface="Open Sans"/>
              </a:defRPr>
            </a:lvl1pPr>
            <a:lvl2pPr lvl="1" algn="ctr" rtl="0">
              <a:lnSpc>
                <a:spcPct val="100000"/>
              </a:lnSpc>
              <a:spcBef>
                <a:spcPts val="0"/>
              </a:spcBef>
              <a:spcAft>
                <a:spcPts val="0"/>
              </a:spcAft>
              <a:buClr>
                <a:srgbClr val="FFFFFF"/>
              </a:buClr>
              <a:buSzPts val="1700"/>
              <a:buFont typeface="Open Sans"/>
              <a:buNone/>
              <a:defRPr sz="3240">
                <a:solidFill>
                  <a:srgbClr val="FFFFFF"/>
                </a:solidFill>
                <a:latin typeface="Open Sans"/>
                <a:ea typeface="Open Sans"/>
                <a:cs typeface="Open Sans"/>
                <a:sym typeface="Open Sans"/>
              </a:defRPr>
            </a:lvl2pPr>
            <a:lvl3pPr lvl="2" algn="ctr" rtl="0">
              <a:lnSpc>
                <a:spcPct val="100000"/>
              </a:lnSpc>
              <a:spcBef>
                <a:spcPts val="0"/>
              </a:spcBef>
              <a:spcAft>
                <a:spcPts val="0"/>
              </a:spcAft>
              <a:buClr>
                <a:srgbClr val="FFFFFF"/>
              </a:buClr>
              <a:buSzPts val="1700"/>
              <a:buFont typeface="Open Sans"/>
              <a:buNone/>
              <a:defRPr sz="3240">
                <a:solidFill>
                  <a:srgbClr val="FFFFFF"/>
                </a:solidFill>
                <a:latin typeface="Open Sans"/>
                <a:ea typeface="Open Sans"/>
                <a:cs typeface="Open Sans"/>
                <a:sym typeface="Open Sans"/>
              </a:defRPr>
            </a:lvl3pPr>
            <a:lvl4pPr lvl="3" algn="ctr" rtl="0">
              <a:lnSpc>
                <a:spcPct val="100000"/>
              </a:lnSpc>
              <a:spcBef>
                <a:spcPts val="0"/>
              </a:spcBef>
              <a:spcAft>
                <a:spcPts val="0"/>
              </a:spcAft>
              <a:buClr>
                <a:srgbClr val="FFFFFF"/>
              </a:buClr>
              <a:buSzPts val="1700"/>
              <a:buFont typeface="Open Sans"/>
              <a:buNone/>
              <a:defRPr sz="3240">
                <a:solidFill>
                  <a:srgbClr val="FFFFFF"/>
                </a:solidFill>
                <a:latin typeface="Open Sans"/>
                <a:ea typeface="Open Sans"/>
                <a:cs typeface="Open Sans"/>
                <a:sym typeface="Open Sans"/>
              </a:defRPr>
            </a:lvl4pPr>
            <a:lvl5pPr lvl="4" algn="ctr" rtl="0">
              <a:lnSpc>
                <a:spcPct val="100000"/>
              </a:lnSpc>
              <a:spcBef>
                <a:spcPts val="0"/>
              </a:spcBef>
              <a:spcAft>
                <a:spcPts val="0"/>
              </a:spcAft>
              <a:buClr>
                <a:srgbClr val="FFFFFF"/>
              </a:buClr>
              <a:buSzPts val="1700"/>
              <a:buFont typeface="Open Sans"/>
              <a:buNone/>
              <a:defRPr sz="3240">
                <a:solidFill>
                  <a:srgbClr val="FFFFFF"/>
                </a:solidFill>
                <a:latin typeface="Open Sans"/>
                <a:ea typeface="Open Sans"/>
                <a:cs typeface="Open Sans"/>
                <a:sym typeface="Open Sans"/>
              </a:defRPr>
            </a:lvl5pPr>
            <a:lvl6pPr lvl="5" algn="ctr" rtl="0">
              <a:lnSpc>
                <a:spcPct val="100000"/>
              </a:lnSpc>
              <a:spcBef>
                <a:spcPts val="0"/>
              </a:spcBef>
              <a:spcAft>
                <a:spcPts val="0"/>
              </a:spcAft>
              <a:buClr>
                <a:srgbClr val="FFFFFF"/>
              </a:buClr>
              <a:buSzPts val="1700"/>
              <a:buFont typeface="Open Sans"/>
              <a:buNone/>
              <a:defRPr sz="3240">
                <a:solidFill>
                  <a:srgbClr val="FFFFFF"/>
                </a:solidFill>
                <a:latin typeface="Open Sans"/>
                <a:ea typeface="Open Sans"/>
                <a:cs typeface="Open Sans"/>
                <a:sym typeface="Open Sans"/>
              </a:defRPr>
            </a:lvl6pPr>
            <a:lvl7pPr lvl="6" algn="ctr" rtl="0">
              <a:lnSpc>
                <a:spcPct val="100000"/>
              </a:lnSpc>
              <a:spcBef>
                <a:spcPts val="0"/>
              </a:spcBef>
              <a:spcAft>
                <a:spcPts val="0"/>
              </a:spcAft>
              <a:buClr>
                <a:srgbClr val="FFFFFF"/>
              </a:buClr>
              <a:buSzPts val="1700"/>
              <a:buFont typeface="Open Sans"/>
              <a:buNone/>
              <a:defRPr sz="3240">
                <a:solidFill>
                  <a:srgbClr val="FFFFFF"/>
                </a:solidFill>
                <a:latin typeface="Open Sans"/>
                <a:ea typeface="Open Sans"/>
                <a:cs typeface="Open Sans"/>
                <a:sym typeface="Open Sans"/>
              </a:defRPr>
            </a:lvl7pPr>
            <a:lvl8pPr lvl="7" algn="ctr" rtl="0">
              <a:lnSpc>
                <a:spcPct val="100000"/>
              </a:lnSpc>
              <a:spcBef>
                <a:spcPts val="0"/>
              </a:spcBef>
              <a:spcAft>
                <a:spcPts val="0"/>
              </a:spcAft>
              <a:buClr>
                <a:srgbClr val="FFFFFF"/>
              </a:buClr>
              <a:buSzPts val="1700"/>
              <a:buFont typeface="Open Sans"/>
              <a:buNone/>
              <a:defRPr sz="3240">
                <a:solidFill>
                  <a:srgbClr val="FFFFFF"/>
                </a:solidFill>
                <a:latin typeface="Open Sans"/>
                <a:ea typeface="Open Sans"/>
                <a:cs typeface="Open Sans"/>
                <a:sym typeface="Open Sans"/>
              </a:defRPr>
            </a:lvl8pPr>
            <a:lvl9pPr lvl="8" algn="ctr" rtl="0">
              <a:lnSpc>
                <a:spcPct val="100000"/>
              </a:lnSpc>
              <a:spcBef>
                <a:spcPts val="0"/>
              </a:spcBef>
              <a:spcAft>
                <a:spcPts val="0"/>
              </a:spcAft>
              <a:buClr>
                <a:srgbClr val="FFFFFF"/>
              </a:buClr>
              <a:buSzPts val="1700"/>
              <a:buFont typeface="Open Sans"/>
              <a:buNone/>
              <a:defRPr sz="3240">
                <a:solidFill>
                  <a:srgbClr val="FFFFFF"/>
                </a:solidFill>
                <a:latin typeface="Open Sans"/>
                <a:ea typeface="Open Sans"/>
                <a:cs typeface="Open Sans"/>
                <a:sym typeface="Open Sans"/>
              </a:defRPr>
            </a:lvl9pPr>
          </a:lstStyle>
          <a:p>
            <a:endParaRPr/>
          </a:p>
        </p:txBody>
      </p:sp>
      <p:sp>
        <p:nvSpPr>
          <p:cNvPr id="133" name="Google Shape;133;p13"/>
          <p:cNvSpPr txBox="1">
            <a:spLocks noGrp="1"/>
          </p:cNvSpPr>
          <p:nvPr>
            <p:ph type="sldNum" idx="12"/>
          </p:nvPr>
        </p:nvSpPr>
        <p:spPr>
          <a:xfrm>
            <a:off x="8473021" y="6216853"/>
            <a:ext cx="548684" cy="524571"/>
          </a:xfrm>
          <a:prstGeom prst="rect">
            <a:avLst/>
          </a:prstGeom>
        </p:spPr>
        <p:txBody>
          <a:bodyPr spcFirstLastPara="1" wrap="square" lIns="60150" tIns="60150" rIns="60150" bIns="601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2CC67DDB-8D26-4784-B973-F3E3283D0CB0}" type="datetimeFigureOut">
              <a:rPr lang="zh-CN" altLang="en-US" smtClean="0"/>
              <a:t>2021/4/23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36EC184-252F-4CA5-B35D-325529E193EF}"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CC67DDB-8D26-4784-B973-F3E3283D0CB0}" type="datetimeFigureOut">
              <a:rPr lang="zh-CN" altLang="en-US" smtClean="0"/>
              <a:t>2021/4/23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36EC184-252F-4CA5-B35D-325529E193EF}"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A5A957B-53E0-427B-A05F-8E4935EE9CB6}" type="datetimeFigureOut">
              <a:rPr lang="zh-CN" altLang="en-US" smtClean="0">
                <a:solidFill>
                  <a:prstClr val="black">
                    <a:tint val="75000"/>
                  </a:prstClr>
                </a:solidFill>
              </a:rPr>
              <a:t>2021/4/23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092C0BE-1F47-4C43-ABAB-A34D9135CDD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986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454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A5A957B-53E0-427B-A05F-8E4935EE9CB6}" type="datetimeFigureOut">
              <a:rPr lang="zh-CN" altLang="en-US" smtClean="0"/>
              <a:t>2021/4/23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92C0BE-1F47-4C43-ABAB-A34D9135CDD8}"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1027">
            <a:extLst>
              <a:ext uri="{FF2B5EF4-FFF2-40B4-BE49-F238E27FC236}">
                <a16:creationId xmlns:a16="http://schemas.microsoft.com/office/drawing/2014/main" id="{5D65BBEE-FFA7-4C74-BB53-735311506D34}"/>
              </a:ext>
            </a:extLst>
          </p:cNvPr>
          <p:cNvSpPr>
            <a:spLocks noGrp="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1">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 name="页脚占位符 1028">
            <a:extLst>
              <a:ext uri="{FF2B5EF4-FFF2-40B4-BE49-F238E27FC236}">
                <a16:creationId xmlns:a16="http://schemas.microsoft.com/office/drawing/2014/main" id="{5EEF63D9-3F04-405F-AA95-4A96CDF50E8F}"/>
              </a:ext>
            </a:extLst>
          </p:cNvPr>
          <p:cNvSpPr>
            <a:spLocks noGrp="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1">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6" name="灯片编号占位符 1029">
            <a:extLst>
              <a:ext uri="{FF2B5EF4-FFF2-40B4-BE49-F238E27FC236}">
                <a16:creationId xmlns:a16="http://schemas.microsoft.com/office/drawing/2014/main" id="{54A49E2A-9774-4F66-B5D1-2DBFEAA71BF3}"/>
              </a:ext>
            </a:extLst>
          </p:cNvPr>
          <p:cNvSpPr>
            <a:spLocks noGrp="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36D8119-6086-4C33-8B38-DF9F8F87850C}" type="slidenum">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4958972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027">
            <a:extLst>
              <a:ext uri="{FF2B5EF4-FFF2-40B4-BE49-F238E27FC236}">
                <a16:creationId xmlns:a16="http://schemas.microsoft.com/office/drawing/2014/main" id="{0DF8DEF8-1040-41EC-8BEA-23F0CDCB175B}"/>
              </a:ext>
            </a:extLst>
          </p:cNvPr>
          <p:cNvSpPr>
            <a:spLocks noGrp="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1">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 name="页脚占位符 1028">
            <a:extLst>
              <a:ext uri="{FF2B5EF4-FFF2-40B4-BE49-F238E27FC236}">
                <a16:creationId xmlns:a16="http://schemas.microsoft.com/office/drawing/2014/main" id="{5830B42D-D1E5-45B2-A594-B0215192A739}"/>
              </a:ext>
            </a:extLst>
          </p:cNvPr>
          <p:cNvSpPr>
            <a:spLocks noGrp="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1">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 name="灯片编号占位符 1029">
            <a:extLst>
              <a:ext uri="{FF2B5EF4-FFF2-40B4-BE49-F238E27FC236}">
                <a16:creationId xmlns:a16="http://schemas.microsoft.com/office/drawing/2014/main" id="{2B55D7DD-9027-4B88-9C97-ED01BC23D302}"/>
              </a:ext>
            </a:extLst>
          </p:cNvPr>
          <p:cNvSpPr>
            <a:spLocks noGrp="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14C71F9-5CFC-4AC4-8CBD-451C398B866A}" type="slidenum">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093035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027">
            <a:extLst>
              <a:ext uri="{FF2B5EF4-FFF2-40B4-BE49-F238E27FC236}">
                <a16:creationId xmlns:a16="http://schemas.microsoft.com/office/drawing/2014/main" id="{2C929BAF-6A98-45B5-BE9C-AA38D63665BA}"/>
              </a:ext>
            </a:extLst>
          </p:cNvPr>
          <p:cNvSpPr>
            <a:spLocks noGrp="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1">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3" name="页脚占位符 1028">
            <a:extLst>
              <a:ext uri="{FF2B5EF4-FFF2-40B4-BE49-F238E27FC236}">
                <a16:creationId xmlns:a16="http://schemas.microsoft.com/office/drawing/2014/main" id="{260FF8D5-CCFF-4273-8C29-AB74B1D2C4DD}"/>
              </a:ext>
            </a:extLst>
          </p:cNvPr>
          <p:cNvSpPr>
            <a:spLocks noGrp="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400" b="0" i="0" u="none" strike="noStrike" kern="1200" cap="none" spc="0" normalizeH="0" baseline="0" noProof="1">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 name="灯片编号占位符 1029">
            <a:extLst>
              <a:ext uri="{FF2B5EF4-FFF2-40B4-BE49-F238E27FC236}">
                <a16:creationId xmlns:a16="http://schemas.microsoft.com/office/drawing/2014/main" id="{088FE4D6-8C4F-4247-BF94-280B85128092}"/>
              </a:ext>
            </a:extLst>
          </p:cNvPr>
          <p:cNvSpPr>
            <a:spLocks noGrp="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F3564AC-480B-4998-AE73-57D2B08DA1D7}" type="slidenum">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2584840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7507AB-51D5-4465-BCAC-56ECBC1E1EC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9A79773-B6BE-4B18-8F35-35B0C89288C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D9CFE72-D847-4D88-A90C-754A677D1B1F}"/>
              </a:ext>
            </a:extLst>
          </p:cNvPr>
          <p:cNvSpPr>
            <a:spLocks noGrp="1"/>
          </p:cNvSpPr>
          <p:nvPr>
            <p:ph type="dt" sz="half" idx="10"/>
          </p:nvPr>
        </p:nvSpPr>
        <p:spPr/>
        <p:txBody>
          <a:bodyPr/>
          <a:lstStyle/>
          <a:p>
            <a:pPr defTabSz="685800"/>
            <a:fld id="{7D073FE0-5D60-41A6-802B-9B4B5AFCA3BF}" type="datetimeFigureOut">
              <a:rPr lang="zh-CN" altLang="en-US" smtClean="0">
                <a:solidFill>
                  <a:prstClr val="black">
                    <a:tint val="75000"/>
                  </a:prstClr>
                </a:solidFill>
              </a:rPr>
              <a:pPr defTabSz="685800"/>
              <a:t>2021/4/23</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A3E0A45-11A8-49C0-B6EC-A3DF19487B3C}"/>
              </a:ext>
            </a:extLst>
          </p:cNvPr>
          <p:cNvSpPr>
            <a:spLocks noGrp="1"/>
          </p:cNvSpPr>
          <p:nvPr>
            <p:ph type="ftr" sz="quarter" idx="11"/>
          </p:nvPr>
        </p:nvSpPr>
        <p:spPr/>
        <p:txBody>
          <a:bodyPr/>
          <a:lstStyle/>
          <a:p>
            <a:pPr defTabSz="685800"/>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185FEBE-FF08-419A-9A45-FA636625A43B}"/>
              </a:ext>
            </a:extLst>
          </p:cNvPr>
          <p:cNvSpPr>
            <a:spLocks noGrp="1"/>
          </p:cNvSpPr>
          <p:nvPr>
            <p:ph type="sldNum" sz="quarter" idx="12"/>
          </p:nvPr>
        </p:nvSpPr>
        <p:spPr/>
        <p:txBody>
          <a:bodyPr/>
          <a:lstStyle/>
          <a:p>
            <a:pPr defTabSz="685800"/>
            <a:fld id="{AE71131B-49D8-4262-B3AC-7C3AE5F150C9}"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3227261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4"/>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A5A957B-53E0-427B-A05F-8E4935EE9CB6}" type="datetimeFigureOut">
              <a:rPr lang="zh-CN" altLang="en-US" smtClean="0"/>
              <a:t>2021/4/23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92C0BE-1F47-4C43-ABAB-A34D9135CDD8}"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A5A957B-53E0-427B-A05F-8E4935EE9CB6}" type="datetimeFigureOut">
              <a:rPr lang="zh-CN" altLang="en-US" smtClean="0"/>
              <a:t>2021/4/23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092C0BE-1F47-4C43-ABAB-A34D9135CDD8}"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A5A957B-53E0-427B-A05F-8E4935EE9CB6}" type="datetimeFigureOut">
              <a:rPr lang="zh-CN" altLang="en-US" smtClean="0"/>
              <a:t>2021/4/23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092C0BE-1F47-4C43-ABAB-A34D9135CDD8}"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A5A957B-53E0-427B-A05F-8E4935EE9CB6}" type="datetimeFigureOut">
              <a:rPr lang="zh-CN" altLang="en-US" smtClean="0"/>
              <a:t>2021/4/23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92C0BE-1F47-4C43-ABAB-A34D9135CDD8}"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A5A957B-53E0-427B-A05F-8E4935EE9CB6}" type="datetimeFigureOut">
              <a:rPr lang="zh-CN" altLang="en-US" smtClean="0"/>
              <a:t>2021/4/23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092C0BE-1F47-4C43-ABAB-A34D9135CDD8}"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A5A957B-53E0-427B-A05F-8E4935EE9CB6}" type="datetimeFigureOut">
              <a:rPr lang="zh-CN" altLang="en-US" smtClean="0"/>
              <a:t>2021/4/23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092C0BE-1F47-4C43-ABAB-A34D9135CDD8}"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A5A957B-53E0-427B-A05F-8E4935EE9CB6}" type="datetimeFigureOut">
              <a:rPr lang="zh-CN" altLang="en-US" smtClean="0"/>
              <a:t>2021/4/23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092C0BE-1F47-4C43-ABAB-A34D9135CDD8}"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18.xml"/><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19.xml"/><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2.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5A957B-53E0-427B-A05F-8E4935EE9CB6}" type="datetimeFigureOut">
              <a:rPr lang="zh-CN" altLang="en-US" smtClean="0"/>
              <a:t>2021/4/23</a:t>
            </a:fld>
            <a:endParaRPr lang="zh-CN" altLang="en-US"/>
          </a:p>
        </p:txBody>
      </p:sp>
      <p:sp>
        <p:nvSpPr>
          <p:cNvPr id="5" name="页脚占位符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92C0BE-1F47-4C43-ABAB-A34D9135CDD8}"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2B1B7-1431-4F4D-9A0C-3F16C40D8CF7}" type="datetimeFigureOut">
              <a:rPr lang="zh-CN" altLang="en-US" smtClean="0">
                <a:solidFill>
                  <a:prstClr val="black">
                    <a:tint val="75000"/>
                  </a:prstClr>
                </a:solidFill>
              </a:rPr>
              <a:t>2021/4/23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EB31AE-AB16-411D-9EE6-97358070AD1E}"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2B1B7-1431-4F4D-9A0C-3F16C40D8CF7}" type="datetimeFigureOut">
              <a:rPr lang="zh-CN" altLang="en-US" smtClean="0">
                <a:solidFill>
                  <a:prstClr val="black">
                    <a:tint val="75000"/>
                  </a:prstClr>
                </a:solidFill>
              </a:rPr>
              <a:t>2021/4/23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EB31AE-AB16-411D-9EE6-97358070AD1E}"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5A957B-53E0-427B-A05F-8E4935EE9CB6}" type="datetimeFigureOut">
              <a:rPr lang="zh-CN" altLang="en-US" smtClean="0">
                <a:solidFill>
                  <a:prstClr val="black">
                    <a:tint val="75000"/>
                  </a:prstClr>
                </a:solidFill>
              </a:rPr>
              <a:t>2021/4/23</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92C0BE-1F47-4C43-ABAB-A34D9135CDD8}"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p:cNvPicPr/>
          <p:nvPr/>
        </p:nvPicPr>
        <p:blipFill>
          <a:blip r:embed="rId3"/>
          <a:stretch/>
        </p:blipFill>
        <p:spPr>
          <a:xfrm>
            <a:off x="0" y="-16982"/>
            <a:ext cx="9140494" cy="1407583"/>
          </a:xfrm>
          <a:prstGeom prst="rect">
            <a:avLst/>
          </a:prstGeom>
          <a:ln w="9360">
            <a:noFill/>
          </a:ln>
        </p:spPr>
      </p:pic>
      <p:pic>
        <p:nvPicPr>
          <p:cNvPr id="5" name="图片 7"/>
          <p:cNvPicPr/>
          <p:nvPr/>
        </p:nvPicPr>
        <p:blipFill>
          <a:blip r:embed="rId4"/>
          <a:srcRect l="41821" b="29770"/>
          <a:stretch/>
        </p:blipFill>
        <p:spPr>
          <a:xfrm>
            <a:off x="7370913" y="-18289"/>
            <a:ext cx="1769581" cy="852715"/>
          </a:xfrm>
          <a:prstGeom prst="rect">
            <a:avLst/>
          </a:prstGeom>
          <a:ln w="9360">
            <a:noFill/>
          </a:ln>
        </p:spPr>
      </p:pic>
      <p:sp>
        <p:nvSpPr>
          <p:cNvPr id="2" name="PlaceHolder 1"/>
          <p:cNvSpPr>
            <a:spLocks noGrp="1"/>
          </p:cNvSpPr>
          <p:nvPr>
            <p:ph type="title"/>
          </p:nvPr>
        </p:nvSpPr>
        <p:spPr>
          <a:xfrm>
            <a:off x="457172" y="273352"/>
            <a:ext cx="8229090" cy="1144682"/>
          </a:xfrm>
          <a:prstGeom prst="rect">
            <a:avLst/>
          </a:prstGeom>
        </p:spPr>
        <p:txBody>
          <a:bodyPr lIns="0" tIns="0" rIns="0" bIns="0" anchor="ctr"/>
          <a:lstStyle/>
          <a:p>
            <a:r>
              <a:rPr lang="zh-CN" altLang="en-US" sz="1633" b="0" strike="noStrike" spc="-1">
                <a:solidFill>
                  <a:srgbClr val="000000"/>
                </a:solidFill>
                <a:latin typeface="Arial"/>
              </a:rPr>
              <a:t>单击鼠标编辑标题文字格式</a:t>
            </a:r>
          </a:p>
        </p:txBody>
      </p:sp>
      <p:sp>
        <p:nvSpPr>
          <p:cNvPr id="3" name="PlaceHolder 2"/>
          <p:cNvSpPr>
            <a:spLocks noGrp="1"/>
          </p:cNvSpPr>
          <p:nvPr>
            <p:ph type="body"/>
          </p:nvPr>
        </p:nvSpPr>
        <p:spPr>
          <a:xfrm>
            <a:off x="457172" y="1604514"/>
            <a:ext cx="8229090" cy="3977158"/>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zh-CN" altLang="en-US" sz="2540" b="0" strike="noStrike" spc="-1">
                <a:solidFill>
                  <a:srgbClr val="000000"/>
                </a:solidFill>
                <a:latin typeface="Arial"/>
              </a:rPr>
              <a:t>单击鼠标编辑大纲文字格式</a:t>
            </a:r>
          </a:p>
          <a:p>
            <a:pPr marL="783734" lvl="1" indent="-293900">
              <a:spcBef>
                <a:spcPts val="1029"/>
              </a:spcBef>
              <a:buClr>
                <a:srgbClr val="000000"/>
              </a:buClr>
              <a:buSzPct val="75000"/>
              <a:buFont typeface="Symbol" charset="2"/>
              <a:buChar char=""/>
            </a:pPr>
            <a:r>
              <a:rPr lang="zh-CN" altLang="en-US" sz="1814" b="0" strike="noStrike" spc="-1">
                <a:solidFill>
                  <a:srgbClr val="000000"/>
                </a:solidFill>
                <a:latin typeface="Arial"/>
              </a:rPr>
              <a:t>第二个大纲级</a:t>
            </a:r>
          </a:p>
          <a:p>
            <a:pPr marL="1175602" lvl="2" indent="-261245">
              <a:spcBef>
                <a:spcPts val="771"/>
              </a:spcBef>
              <a:buClr>
                <a:srgbClr val="000000"/>
              </a:buClr>
              <a:buSzPct val="45000"/>
              <a:buFont typeface="Wingdings" charset="2"/>
              <a:buChar char=""/>
            </a:pPr>
            <a:r>
              <a:rPr lang="zh-CN" altLang="en-US" sz="1633" b="0" strike="noStrike" spc="-1">
                <a:solidFill>
                  <a:srgbClr val="000000"/>
                </a:solidFill>
                <a:latin typeface="Arial"/>
              </a:rPr>
              <a:t>第三大纲级别</a:t>
            </a:r>
          </a:p>
          <a:p>
            <a:pPr marL="1567469" lvl="3" indent="-195934">
              <a:spcBef>
                <a:spcPts val="514"/>
              </a:spcBef>
              <a:buClr>
                <a:srgbClr val="000000"/>
              </a:buClr>
              <a:buSzPct val="75000"/>
              <a:buFont typeface="Symbol" charset="2"/>
              <a:buChar char=""/>
            </a:pPr>
            <a:r>
              <a:rPr lang="zh-CN" altLang="en-US" sz="1633" b="0" strike="noStrike" spc="-1">
                <a:solidFill>
                  <a:srgbClr val="000000"/>
                </a:solidFill>
                <a:latin typeface="Arial"/>
              </a:rPr>
              <a:t>第四大纲级别</a:t>
            </a:r>
          </a:p>
          <a:p>
            <a:pPr marL="1959336" lvl="4" indent="-195934">
              <a:spcBef>
                <a:spcPts val="257"/>
              </a:spcBef>
              <a:buClr>
                <a:srgbClr val="000000"/>
              </a:buClr>
              <a:buSzPct val="45000"/>
              <a:buFont typeface="Wingdings" charset="2"/>
              <a:buChar char=""/>
            </a:pPr>
            <a:r>
              <a:rPr lang="zh-CN" altLang="en-US" sz="1814" b="0" strike="noStrike" spc="-1">
                <a:solidFill>
                  <a:srgbClr val="000000"/>
                </a:solidFill>
                <a:latin typeface="Arial"/>
              </a:rPr>
              <a:t>第五大纲级别</a:t>
            </a:r>
          </a:p>
          <a:p>
            <a:pPr marL="2351203" lvl="5" indent="-195934">
              <a:spcBef>
                <a:spcPts val="257"/>
              </a:spcBef>
              <a:buClr>
                <a:srgbClr val="000000"/>
              </a:buClr>
              <a:buSzPct val="45000"/>
              <a:buFont typeface="Wingdings" charset="2"/>
              <a:buChar char=""/>
            </a:pPr>
            <a:r>
              <a:rPr lang="zh-CN" altLang="en-US" sz="1814" b="0" strike="noStrike" spc="-1">
                <a:solidFill>
                  <a:srgbClr val="000000"/>
                </a:solidFill>
                <a:latin typeface="Arial"/>
              </a:rPr>
              <a:t>第六大纲级别</a:t>
            </a:r>
          </a:p>
          <a:p>
            <a:pPr marL="2743070" lvl="6" indent="-195934">
              <a:spcBef>
                <a:spcPts val="257"/>
              </a:spcBef>
              <a:buClr>
                <a:srgbClr val="000000"/>
              </a:buClr>
              <a:buSzPct val="45000"/>
              <a:buFont typeface="Wingdings" charset="2"/>
              <a:buChar char=""/>
            </a:pPr>
            <a:r>
              <a:rPr lang="zh-CN" altLang="en-US" sz="1814" b="0" strike="noStrike" spc="-1">
                <a:solidFill>
                  <a:srgbClr val="000000"/>
                </a:solidFill>
                <a:latin typeface="Arial"/>
              </a:rPr>
              <a:t>第七大纲级别</a:t>
            </a:r>
          </a:p>
        </p:txBody>
      </p:sp>
    </p:spTree>
    <p:extLst>
      <p:ext uri="{BB962C8B-B14F-4D97-AF65-F5344CB8AC3E}">
        <p14:creationId xmlns:p14="http://schemas.microsoft.com/office/powerpoint/2010/main" val="2019130132"/>
      </p:ext>
    </p:extLst>
  </p:cSld>
  <p:clrMap bg1="lt1" tx1="dk1" bg2="lt2" tx2="dk2" accent1="accent1" accent2="accent2" accent3="accent3" accent4="accent4" accent5="accent5" accent6="accent6" hlink="hlink" folHlink="folHlink"/>
  <p:sldLayoutIdLst>
    <p:sldLayoutId id="2147483670" r:id="rId1"/>
  </p:sldLayoutIdLst>
  <p:txStyles>
    <p:titleStyle>
      <a:lvl1pPr algn="l" defTabSz="829452" rtl="0" eaLnBrk="1" latinLnBrk="0" hangingPunct="1">
        <a:lnSpc>
          <a:spcPct val="90000"/>
        </a:lnSpc>
        <a:spcBef>
          <a:spcPct val="0"/>
        </a:spcBef>
        <a:buNone/>
        <a:defRPr sz="3991" kern="1200">
          <a:solidFill>
            <a:schemeClr val="tx1"/>
          </a:solidFill>
          <a:latin typeface="+mj-lt"/>
          <a:ea typeface="+mj-ea"/>
          <a:cs typeface="+mj-cs"/>
        </a:defRPr>
      </a:lvl1pPr>
    </p:titleStyle>
    <p:bodyStyle>
      <a:lvl1pPr marL="391867" indent="-293900" algn="l" defTabSz="829452" rtl="0" eaLnBrk="1" latinLnBrk="0" hangingPunct="1">
        <a:lnSpc>
          <a:spcPct val="90000"/>
        </a:lnSpc>
        <a:spcBef>
          <a:spcPts val="1285"/>
        </a:spcBef>
        <a:buClr>
          <a:srgbClr val="000000"/>
        </a:buClr>
        <a:buSzPct val="45000"/>
        <a:buFont typeface="Wingdings" charset="2"/>
        <a:buChar char=""/>
        <a:defRPr sz="2540" kern="1200">
          <a:solidFill>
            <a:schemeClr val="tx1"/>
          </a:solidFill>
          <a:latin typeface="+mn-lt"/>
          <a:ea typeface="+mn-ea"/>
          <a:cs typeface="+mn-cs"/>
        </a:defRPr>
      </a:lvl1pPr>
      <a:lvl2pPr marL="622089" indent="-207363" algn="l" defTabSz="829452"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815" indent="-207363" algn="l" defTabSz="829452"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541"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268"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0994"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720"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446"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172"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zh-CN"/>
      </a:defPPr>
      <a:lvl1pPr marL="0" algn="l" defTabSz="829452" rtl="0" eaLnBrk="1" latinLnBrk="0" hangingPunct="1">
        <a:defRPr sz="1633" kern="1200">
          <a:solidFill>
            <a:schemeClr val="tx1"/>
          </a:solidFill>
          <a:latin typeface="+mn-lt"/>
          <a:ea typeface="+mn-ea"/>
          <a:cs typeface="+mn-cs"/>
        </a:defRPr>
      </a:lvl1pPr>
      <a:lvl2pPr marL="414726" algn="l" defTabSz="829452" rtl="0" eaLnBrk="1" latinLnBrk="0" hangingPunct="1">
        <a:defRPr sz="1633" kern="1200">
          <a:solidFill>
            <a:schemeClr val="tx1"/>
          </a:solidFill>
          <a:latin typeface="+mn-lt"/>
          <a:ea typeface="+mn-ea"/>
          <a:cs typeface="+mn-cs"/>
        </a:defRPr>
      </a:lvl2pPr>
      <a:lvl3pPr marL="829452" algn="l" defTabSz="829452" rtl="0" eaLnBrk="1" latinLnBrk="0" hangingPunct="1">
        <a:defRPr sz="1633" kern="1200">
          <a:solidFill>
            <a:schemeClr val="tx1"/>
          </a:solidFill>
          <a:latin typeface="+mn-lt"/>
          <a:ea typeface="+mn-ea"/>
          <a:cs typeface="+mn-cs"/>
        </a:defRPr>
      </a:lvl3pPr>
      <a:lvl4pPr marL="1244178" algn="l" defTabSz="829452" rtl="0" eaLnBrk="1" latinLnBrk="0" hangingPunct="1">
        <a:defRPr sz="1633" kern="1200">
          <a:solidFill>
            <a:schemeClr val="tx1"/>
          </a:solidFill>
          <a:latin typeface="+mn-lt"/>
          <a:ea typeface="+mn-ea"/>
          <a:cs typeface="+mn-cs"/>
        </a:defRPr>
      </a:lvl4pPr>
      <a:lvl5pPr marL="1658904" algn="l" defTabSz="829452" rtl="0" eaLnBrk="1" latinLnBrk="0" hangingPunct="1">
        <a:defRPr sz="1633" kern="1200">
          <a:solidFill>
            <a:schemeClr val="tx1"/>
          </a:solidFill>
          <a:latin typeface="+mn-lt"/>
          <a:ea typeface="+mn-ea"/>
          <a:cs typeface="+mn-cs"/>
        </a:defRPr>
      </a:lvl5pPr>
      <a:lvl6pPr marL="2073631" algn="l" defTabSz="829452" rtl="0" eaLnBrk="1" latinLnBrk="0" hangingPunct="1">
        <a:defRPr sz="1633" kern="1200">
          <a:solidFill>
            <a:schemeClr val="tx1"/>
          </a:solidFill>
          <a:latin typeface="+mn-lt"/>
          <a:ea typeface="+mn-ea"/>
          <a:cs typeface="+mn-cs"/>
        </a:defRPr>
      </a:lvl6pPr>
      <a:lvl7pPr marL="2488357" algn="l" defTabSz="829452" rtl="0" eaLnBrk="1" latinLnBrk="0" hangingPunct="1">
        <a:defRPr sz="1633" kern="1200">
          <a:solidFill>
            <a:schemeClr val="tx1"/>
          </a:solidFill>
          <a:latin typeface="+mn-lt"/>
          <a:ea typeface="+mn-ea"/>
          <a:cs typeface="+mn-cs"/>
        </a:defRPr>
      </a:lvl7pPr>
      <a:lvl8pPr marL="2903083" algn="l" defTabSz="829452" rtl="0" eaLnBrk="1" latinLnBrk="0" hangingPunct="1">
        <a:defRPr sz="1633" kern="1200">
          <a:solidFill>
            <a:schemeClr val="tx1"/>
          </a:solidFill>
          <a:latin typeface="+mn-lt"/>
          <a:ea typeface="+mn-ea"/>
          <a:cs typeface="+mn-cs"/>
        </a:defRPr>
      </a:lvl8pPr>
      <a:lvl9pPr marL="3317809" algn="l" defTabSz="829452" rtl="0" eaLnBrk="1" latinLnBrk="0" hangingPunct="1">
        <a:defRPr sz="163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 name="Picture 3"/>
          <p:cNvPicPr/>
          <p:nvPr/>
        </p:nvPicPr>
        <p:blipFill>
          <a:blip r:embed="rId3"/>
          <a:stretch/>
        </p:blipFill>
        <p:spPr>
          <a:xfrm>
            <a:off x="0" y="-16982"/>
            <a:ext cx="9140494" cy="1407583"/>
          </a:xfrm>
          <a:prstGeom prst="rect">
            <a:avLst/>
          </a:prstGeom>
          <a:ln w="9360">
            <a:noFill/>
          </a:ln>
        </p:spPr>
      </p:pic>
      <p:pic>
        <p:nvPicPr>
          <p:cNvPr id="41" name="图片 7"/>
          <p:cNvPicPr/>
          <p:nvPr/>
        </p:nvPicPr>
        <p:blipFill>
          <a:blip r:embed="rId4"/>
          <a:srcRect l="41821" b="29770"/>
          <a:stretch/>
        </p:blipFill>
        <p:spPr>
          <a:xfrm>
            <a:off x="7370913" y="-18289"/>
            <a:ext cx="1769581" cy="852715"/>
          </a:xfrm>
          <a:prstGeom prst="rect">
            <a:avLst/>
          </a:prstGeom>
          <a:ln w="9360">
            <a:noFill/>
          </a:ln>
        </p:spPr>
      </p:pic>
      <p:sp>
        <p:nvSpPr>
          <p:cNvPr id="42" name="PlaceHolder 1"/>
          <p:cNvSpPr>
            <a:spLocks noGrp="1"/>
          </p:cNvSpPr>
          <p:nvPr>
            <p:ph type="title"/>
          </p:nvPr>
        </p:nvSpPr>
        <p:spPr>
          <a:xfrm>
            <a:off x="457172" y="273352"/>
            <a:ext cx="8229090" cy="1144682"/>
          </a:xfrm>
          <a:prstGeom prst="rect">
            <a:avLst/>
          </a:prstGeom>
        </p:spPr>
        <p:txBody>
          <a:bodyPr lIns="0" tIns="0" rIns="0" bIns="0" anchor="ctr"/>
          <a:lstStyle/>
          <a:p>
            <a:r>
              <a:rPr lang="zh-CN" altLang="en-US" sz="1633" b="0" strike="noStrike" spc="-1">
                <a:solidFill>
                  <a:srgbClr val="000000"/>
                </a:solidFill>
                <a:latin typeface="Arial"/>
              </a:rPr>
              <a:t>单击鼠标编辑标题文字格式</a:t>
            </a:r>
          </a:p>
        </p:txBody>
      </p:sp>
      <p:sp>
        <p:nvSpPr>
          <p:cNvPr id="43" name="PlaceHolder 2"/>
          <p:cNvSpPr>
            <a:spLocks noGrp="1"/>
          </p:cNvSpPr>
          <p:nvPr>
            <p:ph type="body"/>
          </p:nvPr>
        </p:nvSpPr>
        <p:spPr>
          <a:xfrm>
            <a:off x="457172" y="1604514"/>
            <a:ext cx="8229090" cy="3977158"/>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zh-CN" altLang="en-US" sz="2540" b="0" strike="noStrike" spc="-1">
                <a:solidFill>
                  <a:srgbClr val="000000"/>
                </a:solidFill>
                <a:latin typeface="Arial"/>
              </a:rPr>
              <a:t>单击鼠标编辑大纲文字格式</a:t>
            </a:r>
          </a:p>
          <a:p>
            <a:pPr marL="783734" lvl="1" indent="-293900">
              <a:spcBef>
                <a:spcPts val="1029"/>
              </a:spcBef>
              <a:buClr>
                <a:srgbClr val="000000"/>
              </a:buClr>
              <a:buSzPct val="75000"/>
              <a:buFont typeface="Symbol" charset="2"/>
              <a:buChar char=""/>
            </a:pPr>
            <a:r>
              <a:rPr lang="zh-CN" altLang="en-US" sz="1814" b="0" strike="noStrike" spc="-1">
                <a:solidFill>
                  <a:srgbClr val="000000"/>
                </a:solidFill>
                <a:latin typeface="Arial"/>
              </a:rPr>
              <a:t>第二个大纲级</a:t>
            </a:r>
          </a:p>
          <a:p>
            <a:pPr marL="1175602" lvl="2" indent="-261245">
              <a:spcBef>
                <a:spcPts val="771"/>
              </a:spcBef>
              <a:buClr>
                <a:srgbClr val="000000"/>
              </a:buClr>
              <a:buSzPct val="45000"/>
              <a:buFont typeface="Wingdings" charset="2"/>
              <a:buChar char=""/>
            </a:pPr>
            <a:r>
              <a:rPr lang="zh-CN" altLang="en-US" sz="1633" b="0" strike="noStrike" spc="-1">
                <a:solidFill>
                  <a:srgbClr val="000000"/>
                </a:solidFill>
                <a:latin typeface="Arial"/>
              </a:rPr>
              <a:t>第三大纲级别</a:t>
            </a:r>
          </a:p>
          <a:p>
            <a:pPr marL="1567469" lvl="3" indent="-195934">
              <a:spcBef>
                <a:spcPts val="514"/>
              </a:spcBef>
              <a:buClr>
                <a:srgbClr val="000000"/>
              </a:buClr>
              <a:buSzPct val="75000"/>
              <a:buFont typeface="Symbol" charset="2"/>
              <a:buChar char=""/>
            </a:pPr>
            <a:r>
              <a:rPr lang="zh-CN" altLang="en-US" sz="1633" b="0" strike="noStrike" spc="-1">
                <a:solidFill>
                  <a:srgbClr val="000000"/>
                </a:solidFill>
                <a:latin typeface="Arial"/>
              </a:rPr>
              <a:t>第四大纲级别</a:t>
            </a:r>
          </a:p>
          <a:p>
            <a:pPr marL="1959336" lvl="4" indent="-195934">
              <a:spcBef>
                <a:spcPts val="257"/>
              </a:spcBef>
              <a:buClr>
                <a:srgbClr val="000000"/>
              </a:buClr>
              <a:buSzPct val="45000"/>
              <a:buFont typeface="Wingdings" charset="2"/>
              <a:buChar char=""/>
            </a:pPr>
            <a:r>
              <a:rPr lang="zh-CN" altLang="en-US" sz="1814" b="0" strike="noStrike" spc="-1">
                <a:solidFill>
                  <a:srgbClr val="000000"/>
                </a:solidFill>
                <a:latin typeface="Arial"/>
              </a:rPr>
              <a:t>第五大纲级别</a:t>
            </a:r>
          </a:p>
          <a:p>
            <a:pPr marL="2351203" lvl="5" indent="-195934">
              <a:spcBef>
                <a:spcPts val="257"/>
              </a:spcBef>
              <a:buClr>
                <a:srgbClr val="000000"/>
              </a:buClr>
              <a:buSzPct val="45000"/>
              <a:buFont typeface="Wingdings" charset="2"/>
              <a:buChar char=""/>
            </a:pPr>
            <a:r>
              <a:rPr lang="zh-CN" altLang="en-US" sz="1814" b="0" strike="noStrike" spc="-1">
                <a:solidFill>
                  <a:srgbClr val="000000"/>
                </a:solidFill>
                <a:latin typeface="Arial"/>
              </a:rPr>
              <a:t>第六大纲级别</a:t>
            </a:r>
          </a:p>
          <a:p>
            <a:pPr marL="2743070" lvl="6" indent="-195934">
              <a:spcBef>
                <a:spcPts val="257"/>
              </a:spcBef>
              <a:buClr>
                <a:srgbClr val="000000"/>
              </a:buClr>
              <a:buSzPct val="45000"/>
              <a:buFont typeface="Wingdings" charset="2"/>
              <a:buChar char=""/>
            </a:pPr>
            <a:r>
              <a:rPr lang="zh-CN" altLang="en-US" sz="1814" b="0" strike="noStrike" spc="-1">
                <a:solidFill>
                  <a:srgbClr val="000000"/>
                </a:solidFill>
                <a:latin typeface="Arial"/>
              </a:rPr>
              <a:t>第七大纲级别</a:t>
            </a:r>
          </a:p>
        </p:txBody>
      </p:sp>
    </p:spTree>
    <p:extLst>
      <p:ext uri="{BB962C8B-B14F-4D97-AF65-F5344CB8AC3E}">
        <p14:creationId xmlns:p14="http://schemas.microsoft.com/office/powerpoint/2010/main" val="864328292"/>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829452" rtl="0" eaLnBrk="1" latinLnBrk="0" hangingPunct="1">
        <a:lnSpc>
          <a:spcPct val="90000"/>
        </a:lnSpc>
        <a:spcBef>
          <a:spcPct val="0"/>
        </a:spcBef>
        <a:buNone/>
        <a:defRPr sz="3991" kern="1200">
          <a:solidFill>
            <a:schemeClr val="tx1"/>
          </a:solidFill>
          <a:latin typeface="+mj-lt"/>
          <a:ea typeface="+mj-ea"/>
          <a:cs typeface="+mj-cs"/>
        </a:defRPr>
      </a:lvl1pPr>
    </p:titleStyle>
    <p:bodyStyle>
      <a:lvl1pPr marL="391867" indent="-293900" algn="l" defTabSz="829452" rtl="0" eaLnBrk="1" latinLnBrk="0" hangingPunct="1">
        <a:lnSpc>
          <a:spcPct val="90000"/>
        </a:lnSpc>
        <a:spcBef>
          <a:spcPts val="1285"/>
        </a:spcBef>
        <a:buClr>
          <a:srgbClr val="000000"/>
        </a:buClr>
        <a:buSzPct val="45000"/>
        <a:buFont typeface="Wingdings" charset="2"/>
        <a:buChar char=""/>
        <a:defRPr sz="2540" kern="1200">
          <a:solidFill>
            <a:schemeClr val="tx1"/>
          </a:solidFill>
          <a:latin typeface="+mn-lt"/>
          <a:ea typeface="+mn-ea"/>
          <a:cs typeface="+mn-cs"/>
        </a:defRPr>
      </a:lvl1pPr>
      <a:lvl2pPr marL="622089" indent="-207363" algn="l" defTabSz="829452"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815" indent="-207363" algn="l" defTabSz="829452"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541"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268"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0994"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720"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446"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172"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zh-CN"/>
      </a:defPPr>
      <a:lvl1pPr marL="0" algn="l" defTabSz="829452" rtl="0" eaLnBrk="1" latinLnBrk="0" hangingPunct="1">
        <a:defRPr sz="1633" kern="1200">
          <a:solidFill>
            <a:schemeClr val="tx1"/>
          </a:solidFill>
          <a:latin typeface="+mn-lt"/>
          <a:ea typeface="+mn-ea"/>
          <a:cs typeface="+mn-cs"/>
        </a:defRPr>
      </a:lvl1pPr>
      <a:lvl2pPr marL="414726" algn="l" defTabSz="829452" rtl="0" eaLnBrk="1" latinLnBrk="0" hangingPunct="1">
        <a:defRPr sz="1633" kern="1200">
          <a:solidFill>
            <a:schemeClr val="tx1"/>
          </a:solidFill>
          <a:latin typeface="+mn-lt"/>
          <a:ea typeface="+mn-ea"/>
          <a:cs typeface="+mn-cs"/>
        </a:defRPr>
      </a:lvl2pPr>
      <a:lvl3pPr marL="829452" algn="l" defTabSz="829452" rtl="0" eaLnBrk="1" latinLnBrk="0" hangingPunct="1">
        <a:defRPr sz="1633" kern="1200">
          <a:solidFill>
            <a:schemeClr val="tx1"/>
          </a:solidFill>
          <a:latin typeface="+mn-lt"/>
          <a:ea typeface="+mn-ea"/>
          <a:cs typeface="+mn-cs"/>
        </a:defRPr>
      </a:lvl3pPr>
      <a:lvl4pPr marL="1244178" algn="l" defTabSz="829452" rtl="0" eaLnBrk="1" latinLnBrk="0" hangingPunct="1">
        <a:defRPr sz="1633" kern="1200">
          <a:solidFill>
            <a:schemeClr val="tx1"/>
          </a:solidFill>
          <a:latin typeface="+mn-lt"/>
          <a:ea typeface="+mn-ea"/>
          <a:cs typeface="+mn-cs"/>
        </a:defRPr>
      </a:lvl4pPr>
      <a:lvl5pPr marL="1658904" algn="l" defTabSz="829452" rtl="0" eaLnBrk="1" latinLnBrk="0" hangingPunct="1">
        <a:defRPr sz="1633" kern="1200">
          <a:solidFill>
            <a:schemeClr val="tx1"/>
          </a:solidFill>
          <a:latin typeface="+mn-lt"/>
          <a:ea typeface="+mn-ea"/>
          <a:cs typeface="+mn-cs"/>
        </a:defRPr>
      </a:lvl5pPr>
      <a:lvl6pPr marL="2073631" algn="l" defTabSz="829452" rtl="0" eaLnBrk="1" latinLnBrk="0" hangingPunct="1">
        <a:defRPr sz="1633" kern="1200">
          <a:solidFill>
            <a:schemeClr val="tx1"/>
          </a:solidFill>
          <a:latin typeface="+mn-lt"/>
          <a:ea typeface="+mn-ea"/>
          <a:cs typeface="+mn-cs"/>
        </a:defRPr>
      </a:lvl6pPr>
      <a:lvl7pPr marL="2488357" algn="l" defTabSz="829452" rtl="0" eaLnBrk="1" latinLnBrk="0" hangingPunct="1">
        <a:defRPr sz="1633" kern="1200">
          <a:solidFill>
            <a:schemeClr val="tx1"/>
          </a:solidFill>
          <a:latin typeface="+mn-lt"/>
          <a:ea typeface="+mn-ea"/>
          <a:cs typeface="+mn-cs"/>
        </a:defRPr>
      </a:lvl7pPr>
      <a:lvl8pPr marL="2903083" algn="l" defTabSz="829452" rtl="0" eaLnBrk="1" latinLnBrk="0" hangingPunct="1">
        <a:defRPr sz="1633" kern="1200">
          <a:solidFill>
            <a:schemeClr val="tx1"/>
          </a:solidFill>
          <a:latin typeface="+mn-lt"/>
          <a:ea typeface="+mn-ea"/>
          <a:cs typeface="+mn-cs"/>
        </a:defRPr>
      </a:lvl8pPr>
      <a:lvl9pPr marL="3317809" algn="l" defTabSz="829452" rtl="0" eaLnBrk="1" latinLnBrk="0" hangingPunct="1">
        <a:defRPr sz="163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 1025">
            <a:extLst>
              <a:ext uri="{FF2B5EF4-FFF2-40B4-BE49-F238E27FC236}">
                <a16:creationId xmlns:a16="http://schemas.microsoft.com/office/drawing/2014/main" id="{5721068D-67C5-42DB-AE54-FAC9D0B68201}"/>
              </a:ext>
            </a:extLst>
          </p:cNvPr>
          <p:cNvSpPr>
            <a:spLocks noGrp="1" noChangeArrowheads="1"/>
          </p:cNvSpPr>
          <p:nvPr>
            <p:ph type="title" idx="4294967295"/>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1026">
            <a:extLst>
              <a:ext uri="{FF2B5EF4-FFF2-40B4-BE49-F238E27FC236}">
                <a16:creationId xmlns:a16="http://schemas.microsoft.com/office/drawing/2014/main" id="{76BDDB6C-DD23-4AC2-9B4D-5AAFD88CB492}"/>
              </a:ext>
            </a:extLst>
          </p:cNvPr>
          <p:cNvSpPr>
            <a:spLocks noGrp="1" noChangeArrowheads="1"/>
          </p:cNvSpPr>
          <p:nvPr>
            <p:ph type="body" idx="4294967295"/>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日期占位符 1027">
            <a:extLst>
              <a:ext uri="{FF2B5EF4-FFF2-40B4-BE49-F238E27FC236}">
                <a16:creationId xmlns:a16="http://schemas.microsoft.com/office/drawing/2014/main" id="{80FE4F0C-52E6-40F8-93E2-089A88EB2A9E}"/>
              </a:ext>
            </a:extLst>
          </p:cNvPr>
          <p:cNvSpPr>
            <a:spLocks noGrp="1"/>
          </p:cNvSpPr>
          <p:nvPr>
            <p:ph type="dt" sz="half" idx="2"/>
          </p:nvPr>
        </p:nvSpPr>
        <p:spPr>
          <a:xfrm>
            <a:off x="457200" y="6245225"/>
            <a:ext cx="2133600" cy="476250"/>
          </a:xfrm>
          <a:prstGeom prst="rect">
            <a:avLst/>
          </a:prstGeom>
          <a:noFill/>
          <a:ln w="9525">
            <a:noFill/>
          </a:ln>
        </p:spPr>
        <p:txBody>
          <a:bodyPr/>
          <a:lstStyle>
            <a:lvl1pPr>
              <a:defRPr sz="1400" noProof="1"/>
            </a:lvl1pPr>
          </a:lstStyle>
          <a:p>
            <a:endParaRPr lang="zh-CN" altLang="en-US"/>
          </a:p>
        </p:txBody>
      </p:sp>
      <p:sp>
        <p:nvSpPr>
          <p:cNvPr id="1029" name="页脚占位符 1028">
            <a:extLst>
              <a:ext uri="{FF2B5EF4-FFF2-40B4-BE49-F238E27FC236}">
                <a16:creationId xmlns:a16="http://schemas.microsoft.com/office/drawing/2014/main" id="{9DE85157-4AE0-4FB4-8A12-F2B8E2B86374}"/>
              </a:ext>
            </a:extLst>
          </p:cNvPr>
          <p:cNvSpPr>
            <a:spLocks noGrp="1"/>
          </p:cNvSpPr>
          <p:nvPr>
            <p:ph type="ftr" sz="quarter" idx="3"/>
          </p:nvPr>
        </p:nvSpPr>
        <p:spPr>
          <a:xfrm>
            <a:off x="3124200" y="6245225"/>
            <a:ext cx="2895600" cy="476250"/>
          </a:xfrm>
          <a:prstGeom prst="rect">
            <a:avLst/>
          </a:prstGeom>
          <a:noFill/>
          <a:ln w="9525">
            <a:noFill/>
          </a:ln>
        </p:spPr>
        <p:txBody>
          <a:bodyPr/>
          <a:lstStyle>
            <a:lvl1pPr algn="ctr">
              <a:defRPr sz="1400" noProof="1"/>
            </a:lvl1pPr>
          </a:lstStyle>
          <a:p>
            <a:endParaRPr lang="zh-CN" altLang="en-US"/>
          </a:p>
        </p:txBody>
      </p:sp>
      <p:sp>
        <p:nvSpPr>
          <p:cNvPr id="1030" name="灯片编号占位符 1029">
            <a:extLst>
              <a:ext uri="{FF2B5EF4-FFF2-40B4-BE49-F238E27FC236}">
                <a16:creationId xmlns:a16="http://schemas.microsoft.com/office/drawing/2014/main" id="{E3C3C136-4BEB-461D-9700-844F2DC95EA3}"/>
              </a:ext>
            </a:extLst>
          </p:cNvPr>
          <p:cNvSpPr>
            <a:spLocks noGrp="1"/>
          </p:cNvSpPr>
          <p:nvPr>
            <p:ph type="sldNum" sz="quarter" idx="4"/>
          </p:nvPr>
        </p:nvSpPr>
        <p:spPr>
          <a:xfrm>
            <a:off x="6553200" y="6245225"/>
            <a:ext cx="2133600" cy="476250"/>
          </a:xfrm>
          <a:prstGeom prst="rect">
            <a:avLst/>
          </a:prstGeom>
          <a:noFill/>
          <a:ln w="9525">
            <a:noFill/>
          </a:ln>
        </p:spPr>
        <p:txBody>
          <a:bodyPr vert="horz" wrap="square" lIns="91440" tIns="45720" rIns="91440" bIns="45720" numCol="1" anchor="t" anchorCtr="0" compatLnSpc="1">
            <a:prstTxWarp prst="textNoShape">
              <a:avLst/>
            </a:prstTxWarp>
          </a:bodyPr>
          <a:lstStyle>
            <a:lvl1pPr algn="r">
              <a:defRPr sz="1400"/>
            </a:lvl1pPr>
          </a:lstStyle>
          <a:p>
            <a:fld id="{77452510-15EE-4685-8C31-940B8C237F10}" type="slidenum">
              <a:rPr lang="zh-CN" altLang="en-US"/>
              <a:pPr/>
              <a:t>‹#›</a:t>
            </a:fld>
            <a:endParaRPr lang="zh-CN" altLang="en-US"/>
          </a:p>
        </p:txBody>
      </p:sp>
    </p:spTree>
    <p:extLst>
      <p:ext uri="{BB962C8B-B14F-4D97-AF65-F5344CB8AC3E}">
        <p14:creationId xmlns:p14="http://schemas.microsoft.com/office/powerpoint/2010/main" val="2179709455"/>
      </p:ext>
    </p:extLst>
  </p:cSld>
  <p:clrMap bg1="lt1" tx1="dk1" bg2="lt2" tx2="dk2" accent1="accent1" accent2="accent2" accent3="accent3" accent4="accent4" accent5="accent5" accent6="accent6" hlink="hlink" folHlink="folHlink"/>
  <p:sldLayoutIdLst>
    <p:sldLayoutId id="2147483676" r:id="rId1"/>
    <p:sldLayoutId id="2147483679" r:id="rId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lvl="1" indent="-285750" algn="l" rtl="0" fontAlgn="base">
        <a:spcBef>
          <a:spcPct val="20000"/>
        </a:spcBef>
        <a:spcAft>
          <a:spcPct val="0"/>
        </a:spcAft>
        <a:buChar char="–"/>
        <a:defRPr sz="2800" kern="1200">
          <a:solidFill>
            <a:schemeClr val="tx1"/>
          </a:solidFill>
          <a:latin typeface="+mn-lt"/>
          <a:ea typeface="+mn-ea"/>
          <a:cs typeface="+mn-cs"/>
        </a:defRPr>
      </a:lvl2pPr>
      <a:lvl3pPr marL="1143000" lvl="2" indent="-228600" algn="l" rtl="0" fontAlgn="base">
        <a:spcBef>
          <a:spcPct val="20000"/>
        </a:spcBef>
        <a:spcAft>
          <a:spcPct val="0"/>
        </a:spcAft>
        <a:buChar char="•"/>
        <a:defRPr sz="2400" kern="1200">
          <a:solidFill>
            <a:schemeClr val="tx1"/>
          </a:solidFill>
          <a:latin typeface="+mn-lt"/>
          <a:ea typeface="+mn-ea"/>
          <a:cs typeface="+mn-cs"/>
        </a:defRPr>
      </a:lvl3pPr>
      <a:lvl4pPr marL="1600200" lvl="3" indent="-228600" algn="l" rtl="0" fontAlgn="base">
        <a:spcBef>
          <a:spcPct val="20000"/>
        </a:spcBef>
        <a:spcAft>
          <a:spcPct val="0"/>
        </a:spcAft>
        <a:buChar char="–"/>
        <a:defRPr sz="2000" kern="1200">
          <a:solidFill>
            <a:schemeClr val="tx1"/>
          </a:solidFill>
          <a:latin typeface="+mn-lt"/>
          <a:ea typeface="+mn-ea"/>
          <a:cs typeface="+mn-cs"/>
        </a:defRPr>
      </a:lvl4pPr>
      <a:lvl5pPr marL="2057400" lvl="4" indent="-228600" algn="l" rtl="0" fontAlgn="base">
        <a:spcBef>
          <a:spcPct val="20000"/>
        </a:spcBef>
        <a:spcAft>
          <a:spcPct val="0"/>
        </a:spcAft>
        <a:buChar char="»"/>
        <a:defRPr sz="2000" kern="120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标题 1025">
            <a:extLst>
              <a:ext uri="{FF2B5EF4-FFF2-40B4-BE49-F238E27FC236}">
                <a16:creationId xmlns:a16="http://schemas.microsoft.com/office/drawing/2014/main" id="{F27B7D1C-3F1B-4367-85D8-48FEDC2B2382}"/>
              </a:ext>
            </a:extLst>
          </p:cNvPr>
          <p:cNvSpPr>
            <a:spLocks noGrp="1" noChangeArrowheads="1"/>
          </p:cNvSpPr>
          <p:nvPr>
            <p:ph type="title" idx="4294967295"/>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1" name="文本占位符 1026">
            <a:extLst>
              <a:ext uri="{FF2B5EF4-FFF2-40B4-BE49-F238E27FC236}">
                <a16:creationId xmlns:a16="http://schemas.microsoft.com/office/drawing/2014/main" id="{419CAACB-4148-4631-8FCA-D2EDF4FFC36B}"/>
              </a:ext>
            </a:extLst>
          </p:cNvPr>
          <p:cNvSpPr>
            <a:spLocks noGrp="1" noChangeArrowheads="1"/>
          </p:cNvSpPr>
          <p:nvPr>
            <p:ph type="body" idx="4294967295"/>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日期占位符 1027">
            <a:extLst>
              <a:ext uri="{FF2B5EF4-FFF2-40B4-BE49-F238E27FC236}">
                <a16:creationId xmlns:a16="http://schemas.microsoft.com/office/drawing/2014/main" id="{414F0179-D168-463B-A9EF-8B41A8BC5CC3}"/>
              </a:ext>
            </a:extLst>
          </p:cNvPr>
          <p:cNvSpPr>
            <a:spLocks noGrp="1"/>
          </p:cNvSpPr>
          <p:nvPr>
            <p:ph type="dt" sz="half" idx="2"/>
          </p:nvPr>
        </p:nvSpPr>
        <p:spPr>
          <a:xfrm>
            <a:off x="457200" y="6245225"/>
            <a:ext cx="2133600" cy="476250"/>
          </a:xfrm>
          <a:prstGeom prst="rect">
            <a:avLst/>
          </a:prstGeom>
          <a:noFill/>
          <a:ln w="9525">
            <a:noFill/>
          </a:ln>
        </p:spPr>
        <p:txBody>
          <a:bodyPr/>
          <a:lstStyle>
            <a:lvl1pPr>
              <a:defRPr sz="1400" noProof="1"/>
            </a:lvl1pPr>
          </a:lstStyle>
          <a:p>
            <a:endParaRPr lang="zh-CN" altLang="en-US"/>
          </a:p>
        </p:txBody>
      </p:sp>
      <p:sp>
        <p:nvSpPr>
          <p:cNvPr id="1029" name="页脚占位符 1028">
            <a:extLst>
              <a:ext uri="{FF2B5EF4-FFF2-40B4-BE49-F238E27FC236}">
                <a16:creationId xmlns:a16="http://schemas.microsoft.com/office/drawing/2014/main" id="{B475DAA5-5F03-4F39-9276-BB6569155AF6}"/>
              </a:ext>
            </a:extLst>
          </p:cNvPr>
          <p:cNvSpPr>
            <a:spLocks noGrp="1"/>
          </p:cNvSpPr>
          <p:nvPr>
            <p:ph type="ftr" sz="quarter" idx="3"/>
          </p:nvPr>
        </p:nvSpPr>
        <p:spPr>
          <a:xfrm>
            <a:off x="3124200" y="6245225"/>
            <a:ext cx="2895600" cy="476250"/>
          </a:xfrm>
          <a:prstGeom prst="rect">
            <a:avLst/>
          </a:prstGeom>
          <a:noFill/>
          <a:ln w="9525">
            <a:noFill/>
          </a:ln>
        </p:spPr>
        <p:txBody>
          <a:bodyPr/>
          <a:lstStyle>
            <a:lvl1pPr algn="ctr">
              <a:defRPr sz="1400" noProof="1"/>
            </a:lvl1pPr>
          </a:lstStyle>
          <a:p>
            <a:endParaRPr lang="zh-CN" altLang="en-US"/>
          </a:p>
        </p:txBody>
      </p:sp>
      <p:sp>
        <p:nvSpPr>
          <p:cNvPr id="1030" name="灯片编号占位符 1029">
            <a:extLst>
              <a:ext uri="{FF2B5EF4-FFF2-40B4-BE49-F238E27FC236}">
                <a16:creationId xmlns:a16="http://schemas.microsoft.com/office/drawing/2014/main" id="{AC395EE5-B3D8-4424-8E8B-B6EA16161EC3}"/>
              </a:ext>
            </a:extLst>
          </p:cNvPr>
          <p:cNvSpPr>
            <a:spLocks noGrp="1"/>
          </p:cNvSpPr>
          <p:nvPr>
            <p:ph type="sldNum" sz="quarter" idx="4"/>
          </p:nvPr>
        </p:nvSpPr>
        <p:spPr>
          <a:xfrm>
            <a:off x="6553200" y="6245225"/>
            <a:ext cx="2133600" cy="476250"/>
          </a:xfrm>
          <a:prstGeom prst="rect">
            <a:avLst/>
          </a:prstGeom>
          <a:noFill/>
          <a:ln w="9525">
            <a:noFill/>
          </a:ln>
        </p:spPr>
        <p:txBody>
          <a:bodyPr vert="horz" wrap="square" lIns="91440" tIns="45720" rIns="91440" bIns="45720" numCol="1" anchor="t" anchorCtr="0" compatLnSpc="1">
            <a:prstTxWarp prst="textNoShape">
              <a:avLst/>
            </a:prstTxWarp>
          </a:bodyPr>
          <a:lstStyle>
            <a:lvl1pPr algn="r">
              <a:defRPr sz="1400"/>
            </a:lvl1pPr>
          </a:lstStyle>
          <a:p>
            <a:fld id="{66AF5589-F21D-4F0F-AD33-D60F2849F403}" type="slidenum">
              <a:rPr lang="zh-CN" altLang="en-US"/>
              <a:pPr/>
              <a:t>‹#›</a:t>
            </a:fld>
            <a:endParaRPr lang="zh-CN" altLang="en-US"/>
          </a:p>
        </p:txBody>
      </p:sp>
    </p:spTree>
    <p:extLst>
      <p:ext uri="{BB962C8B-B14F-4D97-AF65-F5344CB8AC3E}">
        <p14:creationId xmlns:p14="http://schemas.microsoft.com/office/powerpoint/2010/main" val="2364454712"/>
      </p:ext>
    </p:extLst>
  </p:cSld>
  <p:clrMap bg1="lt1" tx1="dk1" bg2="lt2" tx2="dk2" accent1="accent1" accent2="accent2" accent3="accent3" accent4="accent4" accent5="accent5" accent6="accent6" hlink="hlink" folHlink="folHlink"/>
  <p:sldLayoutIdLst>
    <p:sldLayoutId id="2147483678" r:id="rId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lvl="1" indent="-285750" algn="l" rtl="0" fontAlgn="base">
        <a:spcBef>
          <a:spcPct val="20000"/>
        </a:spcBef>
        <a:spcAft>
          <a:spcPct val="0"/>
        </a:spcAft>
        <a:buChar char="–"/>
        <a:defRPr sz="2800" kern="1200">
          <a:solidFill>
            <a:schemeClr val="tx1"/>
          </a:solidFill>
          <a:latin typeface="+mn-lt"/>
          <a:ea typeface="+mn-ea"/>
          <a:cs typeface="+mn-cs"/>
        </a:defRPr>
      </a:lvl2pPr>
      <a:lvl3pPr marL="1143000" lvl="2" indent="-228600" algn="l" rtl="0" fontAlgn="base">
        <a:spcBef>
          <a:spcPct val="20000"/>
        </a:spcBef>
        <a:spcAft>
          <a:spcPct val="0"/>
        </a:spcAft>
        <a:buChar char="•"/>
        <a:defRPr sz="2400" kern="1200">
          <a:solidFill>
            <a:schemeClr val="tx1"/>
          </a:solidFill>
          <a:latin typeface="+mn-lt"/>
          <a:ea typeface="+mn-ea"/>
          <a:cs typeface="+mn-cs"/>
        </a:defRPr>
      </a:lvl3pPr>
      <a:lvl4pPr marL="1600200" lvl="3" indent="-228600" algn="l" rtl="0" fontAlgn="base">
        <a:spcBef>
          <a:spcPct val="20000"/>
        </a:spcBef>
        <a:spcAft>
          <a:spcPct val="0"/>
        </a:spcAft>
        <a:buChar char="–"/>
        <a:defRPr sz="2000" kern="1200">
          <a:solidFill>
            <a:schemeClr val="tx1"/>
          </a:solidFill>
          <a:latin typeface="+mn-lt"/>
          <a:ea typeface="+mn-ea"/>
          <a:cs typeface="+mn-cs"/>
        </a:defRPr>
      </a:lvl4pPr>
      <a:lvl5pPr marL="2057400" lvl="4" indent="-228600" algn="l" rtl="0" fontAlgn="base">
        <a:spcBef>
          <a:spcPct val="20000"/>
        </a:spcBef>
        <a:spcAft>
          <a:spcPct val="0"/>
        </a:spcAft>
        <a:buChar char="»"/>
        <a:defRPr sz="2000" kern="120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4A47FDA-77C0-4B27-93FC-A058060B5F5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B0E02B7-2598-4342-8FCC-C8C13AE0B0A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E6E8C10-53FD-4DB0-8B51-919AFE2416A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D073FE0-5D60-41A6-802B-9B4B5AFCA3BF}" type="datetimeFigureOut">
              <a:rPr lang="zh-CN" altLang="en-US" smtClean="0"/>
              <a:t>2021/4/23</a:t>
            </a:fld>
            <a:endParaRPr lang="zh-CN" altLang="en-US"/>
          </a:p>
        </p:txBody>
      </p:sp>
      <p:sp>
        <p:nvSpPr>
          <p:cNvPr id="5" name="页脚占位符 4">
            <a:extLst>
              <a:ext uri="{FF2B5EF4-FFF2-40B4-BE49-F238E27FC236}">
                <a16:creationId xmlns:a16="http://schemas.microsoft.com/office/drawing/2014/main" id="{2797BA72-7CC6-4A22-9B17-C35D879AF9A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9606054-1ED6-463C-9B86-E0B0882FAA5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E71131B-49D8-4262-B3AC-7C3AE5F150C9}" type="slidenum">
              <a:rPr lang="zh-CN" altLang="en-US" smtClean="0"/>
              <a:t>‹#›</a:t>
            </a:fld>
            <a:endParaRPr lang="zh-CN" altLang="en-US"/>
          </a:p>
        </p:txBody>
      </p:sp>
    </p:spTree>
    <p:extLst>
      <p:ext uri="{BB962C8B-B14F-4D97-AF65-F5344CB8AC3E}">
        <p14:creationId xmlns:p14="http://schemas.microsoft.com/office/powerpoint/2010/main" val="2260732274"/>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15.emf"/><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8.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oleObject" Target="../embeddings/oleObject2.bin"/></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75.png"/><Relationship Id="rId1" Type="http://schemas.openxmlformats.org/officeDocument/2006/relationships/slideLayout" Target="../slideLayouts/slideLayout12.xml"/><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xml"/><Relationship Id="rId5" Type="http://schemas.openxmlformats.org/officeDocument/2006/relationships/image" Target="../media/image94.png"/><Relationship Id="rId4" Type="http://schemas.openxmlformats.org/officeDocument/2006/relationships/image" Target="../media/image93.png"/></Relationships>
</file>

<file path=ppt/slides/_rels/slide4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5.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jpeg"/><Relationship Id="rId2" Type="http://schemas.openxmlformats.org/officeDocument/2006/relationships/image" Target="../media/image100.png"/><Relationship Id="rId1" Type="http://schemas.openxmlformats.org/officeDocument/2006/relationships/slideLayout" Target="../slideLayouts/slideLayout1.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46.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 Id="rId9" Type="http://schemas.openxmlformats.org/officeDocument/2006/relationships/image" Target="../media/image117.png"/></Relationships>
</file>

<file path=ppt/slides/_rels/slide4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119.png"/></Relationships>
</file>

<file path=ppt/slides/_rels/slide4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5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30.png"/><Relationship Id="rId4" Type="http://schemas.openxmlformats.org/officeDocument/2006/relationships/image" Target="../media/image129.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6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6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6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67.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7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9144000" cy="1143000"/>
          </a:xfrm>
        </p:spPr>
        <p:txBody>
          <a:bodyPr/>
          <a:lstStyle/>
          <a:p>
            <a:r>
              <a:rPr lang="zh-CN" altLang="en-US" sz="4000" b="1" dirty="0">
                <a:solidFill>
                  <a:srgbClr val="0000FF"/>
                </a:solidFill>
                <a:latin typeface="Trebuchet MS" panose="020B0603020202020204" pitchFamily="34" charset="0"/>
                <a:ea typeface="黑体" panose="02010609060101010101" pitchFamily="49" charset="-122"/>
                <a:cs typeface="+mn-cs"/>
              </a:rPr>
              <a:t>第三课题</a:t>
            </a:r>
            <a:r>
              <a:rPr lang="en-US" altLang="zh-CN" sz="4000" b="1" dirty="0">
                <a:solidFill>
                  <a:srgbClr val="0000FF"/>
                </a:solidFill>
                <a:latin typeface="Trebuchet MS" panose="020B0603020202020204" pitchFamily="34" charset="0"/>
                <a:ea typeface="黑体" panose="02010609060101010101" pitchFamily="49" charset="-122"/>
                <a:cs typeface="+mn-cs"/>
              </a:rPr>
              <a:t>:</a:t>
            </a:r>
            <a:r>
              <a:rPr lang="zh-CN" altLang="zh-CN" sz="4000" b="1" dirty="0">
                <a:solidFill>
                  <a:srgbClr val="0000FF"/>
                </a:solidFill>
                <a:latin typeface="Trebuchet MS" panose="020B0603020202020204" pitchFamily="34" charset="0"/>
                <a:ea typeface="黑体" panose="02010609060101010101" pitchFamily="49" charset="-122"/>
                <a:cs typeface="+mn-cs"/>
              </a:rPr>
              <a:t>宇宙线起源的唯象研究</a:t>
            </a:r>
            <a:endParaRPr lang="zh-CN" altLang="en-US" sz="4000" b="1" dirty="0">
              <a:solidFill>
                <a:srgbClr val="0000FF"/>
              </a:solidFill>
              <a:latin typeface="Trebuchet MS" panose="020B0603020202020204" pitchFamily="34" charset="0"/>
              <a:ea typeface="黑体" panose="02010609060101010101" pitchFamily="49" charset="-122"/>
              <a:cs typeface="+mn-cs"/>
            </a:endParaRPr>
          </a:p>
        </p:txBody>
      </p:sp>
      <p:sp>
        <p:nvSpPr>
          <p:cNvPr id="6145" name="Rectangle 1"/>
          <p:cNvSpPr>
            <a:spLocks noChangeArrowheads="1"/>
          </p:cNvSpPr>
          <p:nvPr/>
        </p:nvSpPr>
        <p:spPr bwMode="auto">
          <a:xfrm>
            <a:off x="1763688" y="1780361"/>
            <a:ext cx="5760640" cy="2739211"/>
          </a:xfrm>
          <a:prstGeom prst="rect">
            <a:avLst/>
          </a:prstGeom>
          <a:noFill/>
          <a:ln w="9525">
            <a:noFill/>
            <a:miter lim="800000"/>
          </a:ln>
          <a:effectLst/>
        </p:spPr>
        <p:txBody>
          <a:bodyPr vert="horz" wrap="square" lIns="91440" tIns="45720" rIns="91440" bIns="45720" numCol="1" anchor="ctr" anchorCtr="0" compatLnSpc="1">
            <a:spAutoFit/>
          </a:bodyPr>
          <a:lstStyle/>
          <a:p>
            <a:pPr indent="304800" fontAlgn="base">
              <a:spcBef>
                <a:spcPct val="0"/>
              </a:spcBef>
              <a:spcAft>
                <a:spcPct val="0"/>
              </a:spcAft>
              <a:tabLst>
                <a:tab pos="457200" algn="l"/>
              </a:tabLst>
            </a:pPr>
            <a:endParaRPr lang="en-US" altLang="zh-CN" sz="2000" dirty="0">
              <a:solidFill>
                <a:prstClr val="black"/>
              </a:solidFill>
            </a:endParaRPr>
          </a:p>
          <a:p>
            <a:pPr indent="304800" algn="ctr" fontAlgn="base">
              <a:spcBef>
                <a:spcPct val="0"/>
              </a:spcBef>
              <a:spcAft>
                <a:spcPct val="0"/>
              </a:spcAft>
              <a:tabLst>
                <a:tab pos="457200" algn="l"/>
              </a:tabLst>
            </a:pPr>
            <a:r>
              <a:rPr lang="zh-CN" altLang="en-US" sz="4000" b="1" dirty="0">
                <a:solidFill>
                  <a:prstClr val="black"/>
                </a:solidFill>
              </a:rPr>
              <a:t>核心成员</a:t>
            </a:r>
            <a:endParaRPr lang="en-US" altLang="zh-CN" sz="4000" b="1" dirty="0">
              <a:solidFill>
                <a:prstClr val="black"/>
              </a:solidFill>
            </a:endParaRPr>
          </a:p>
          <a:p>
            <a:pPr indent="304800" algn="ctr" fontAlgn="base">
              <a:spcBef>
                <a:spcPct val="0"/>
              </a:spcBef>
              <a:spcAft>
                <a:spcPct val="0"/>
              </a:spcAft>
              <a:tabLst>
                <a:tab pos="457200" algn="l"/>
              </a:tabLst>
            </a:pPr>
            <a:endParaRPr lang="en-US" altLang="zh-CN" sz="4000" b="1" dirty="0">
              <a:solidFill>
                <a:prstClr val="black"/>
              </a:solidFill>
            </a:endParaRPr>
          </a:p>
          <a:p>
            <a:pPr indent="304800" algn="ctr" fontAlgn="base">
              <a:spcBef>
                <a:spcPct val="0"/>
              </a:spcBef>
              <a:spcAft>
                <a:spcPct val="0"/>
              </a:spcAft>
              <a:tabLst>
                <a:tab pos="457200" algn="l"/>
              </a:tabLst>
            </a:pPr>
            <a:r>
              <a:rPr lang="zh-CN" altLang="en-US" sz="3600" b="1" dirty="0">
                <a:solidFill>
                  <a:prstClr val="black"/>
                </a:solidFill>
                <a:latin typeface="华文楷体" panose="02010600040101010101" pitchFamily="2" charset="-122"/>
                <a:ea typeface="华文楷体" panose="02010600040101010101" pitchFamily="2" charset="-122"/>
              </a:rPr>
              <a:t>刘四明、袁强、王祥玉</a:t>
            </a:r>
            <a:endParaRPr lang="en-US" altLang="zh-CN" sz="3600" b="1" dirty="0">
              <a:solidFill>
                <a:prstClr val="black"/>
              </a:solidFill>
              <a:latin typeface="华文楷体" panose="02010600040101010101" pitchFamily="2" charset="-122"/>
              <a:ea typeface="华文楷体" panose="02010600040101010101" pitchFamily="2" charset="-122"/>
            </a:endParaRPr>
          </a:p>
          <a:p>
            <a:pPr indent="304800" algn="ctr" fontAlgn="base">
              <a:spcBef>
                <a:spcPct val="0"/>
              </a:spcBef>
              <a:spcAft>
                <a:spcPct val="0"/>
              </a:spcAft>
              <a:tabLst>
                <a:tab pos="457200" algn="l"/>
              </a:tabLst>
            </a:pPr>
            <a:r>
              <a:rPr lang="zh-CN" altLang="en-US" sz="3600" b="1" dirty="0">
                <a:solidFill>
                  <a:prstClr val="black"/>
                </a:solidFill>
                <a:latin typeface="华文楷体" panose="02010600040101010101" pitchFamily="2" charset="-122"/>
                <a:ea typeface="华文楷体" panose="02010600040101010101" pitchFamily="2" charset="-122"/>
              </a:rPr>
              <a:t>田文武、朱辉、胡红波</a:t>
            </a:r>
            <a:endParaRPr lang="en-US" altLang="zh-CN" sz="3600" b="1" dirty="0">
              <a:solidFill>
                <a:prstClr val="black"/>
              </a:solidFill>
              <a:latin typeface="华文楷体" panose="02010600040101010101" pitchFamily="2" charset="-122"/>
              <a:ea typeface="华文楷体" panose="02010600040101010101" pitchFamily="2" charset="-122"/>
            </a:endParaRPr>
          </a:p>
        </p:txBody>
      </p:sp>
      <p:pic>
        <p:nvPicPr>
          <p:cNvPr id="37892" name="Picture 4" descr="https://bkimg.cdn.bcebos.com/pic/f9198618367adab4ba7d368c8dd4b31c8601e454?x-bce-process=image/resize,m_lfit,w_268,limit_1/format,f_jpg"/>
          <p:cNvPicPr>
            <a:picLocks noChangeAspect="1" noChangeArrowheads="1"/>
          </p:cNvPicPr>
          <p:nvPr/>
        </p:nvPicPr>
        <p:blipFill>
          <a:blip r:embed="rId3" cstate="print"/>
          <a:srcRect/>
          <a:stretch>
            <a:fillRect/>
          </a:stretch>
        </p:blipFill>
        <p:spPr bwMode="auto">
          <a:xfrm>
            <a:off x="3076" y="5029200"/>
            <a:ext cx="2552700" cy="1828800"/>
          </a:xfrm>
          <a:prstGeom prst="rect">
            <a:avLst/>
          </a:prstGeom>
          <a:noFill/>
        </p:spPr>
      </p:pic>
      <p:pic>
        <p:nvPicPr>
          <p:cNvPr id="37894" name="Picture 6" descr="https://bkimg.cdn.bcebos.com/pic/2fdda3cc7cd98d103d73086f2c3fb80e7aec90cc?x-bce-process=image/resize,m_lfit,w_268,limit_1/format,f_jpg"/>
          <p:cNvPicPr>
            <a:picLocks noChangeAspect="1" noChangeArrowheads="1"/>
          </p:cNvPicPr>
          <p:nvPr/>
        </p:nvPicPr>
        <p:blipFill>
          <a:blip r:embed="rId4" cstate="print"/>
          <a:srcRect/>
          <a:stretch>
            <a:fillRect/>
          </a:stretch>
        </p:blipFill>
        <p:spPr bwMode="auto">
          <a:xfrm>
            <a:off x="2627784" y="5018571"/>
            <a:ext cx="1512168" cy="1839428"/>
          </a:xfrm>
          <a:prstGeom prst="rect">
            <a:avLst/>
          </a:prstGeom>
          <a:noFill/>
        </p:spPr>
      </p:pic>
      <p:pic>
        <p:nvPicPr>
          <p:cNvPr id="37896" name="Picture 8" descr="https://bkimg.cdn.bcebos.com/pic/54fbb2fb43166d229d5678eb482309f79052d2a8?x-bce-process=image/resize,m_lfit,w_268,limit_1/format,f_jpg"/>
          <p:cNvPicPr>
            <a:picLocks noChangeAspect="1" noChangeArrowheads="1"/>
          </p:cNvPicPr>
          <p:nvPr/>
        </p:nvPicPr>
        <p:blipFill>
          <a:blip r:embed="rId5" cstate="print"/>
          <a:srcRect/>
          <a:stretch>
            <a:fillRect/>
          </a:stretch>
        </p:blipFill>
        <p:spPr bwMode="auto">
          <a:xfrm>
            <a:off x="4499992" y="5085184"/>
            <a:ext cx="1944216" cy="1944216"/>
          </a:xfrm>
          <a:prstGeom prst="rect">
            <a:avLst/>
          </a:prstGeom>
          <a:noFill/>
        </p:spPr>
      </p:pic>
      <p:pic>
        <p:nvPicPr>
          <p:cNvPr id="37898" name="Picture 10" descr="https://bkimg.cdn.bcebos.com/pic/5d6034a85edf8db1e32339390f23dd54564e7459?x-bce-process=image/resize,m_lfit,w_268,limit_1/format,f_jpg"/>
          <p:cNvPicPr>
            <a:picLocks noChangeAspect="1" noChangeArrowheads="1"/>
          </p:cNvPicPr>
          <p:nvPr/>
        </p:nvPicPr>
        <p:blipFill>
          <a:blip r:embed="rId6" cstate="print"/>
          <a:srcRect/>
          <a:stretch>
            <a:fillRect/>
          </a:stretch>
        </p:blipFill>
        <p:spPr bwMode="auto">
          <a:xfrm>
            <a:off x="6591300" y="5098876"/>
            <a:ext cx="2552700" cy="171450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252536" y="-378296"/>
            <a:ext cx="9144000" cy="1719064"/>
          </a:xfrm>
          <a:prstGeom prst="rect">
            <a:avLst/>
          </a:prstGeom>
          <a:noFill/>
        </p:spPr>
        <p:txBody>
          <a:bodyPr anchor="ctr">
            <a:normAutofit/>
          </a:bodyPr>
          <a:lstStyle/>
          <a:p>
            <a:pPr algn="ctr">
              <a:spcBef>
                <a:spcPct val="50000"/>
              </a:spcBef>
            </a:pPr>
            <a:r>
              <a:rPr lang="zh-CN" altLang="en-US" sz="4000" b="1" dirty="0">
                <a:solidFill>
                  <a:srgbClr val="0000FF"/>
                </a:solidFill>
                <a:latin typeface="Trebuchet MS" panose="020B0603020202020204" pitchFamily="34" charset="0"/>
                <a:ea typeface="黑体" panose="02010609060101010101" pitchFamily="49" charset="-122"/>
              </a:rPr>
              <a:t>激波只加速粒子到百</a:t>
            </a:r>
            <a:r>
              <a:rPr lang="en-US" altLang="zh-CN" sz="4000" b="1" dirty="0" err="1">
                <a:solidFill>
                  <a:srgbClr val="0000FF"/>
                </a:solidFill>
                <a:latin typeface="Trebuchet MS" panose="020B0603020202020204" pitchFamily="34" charset="0"/>
                <a:ea typeface="黑体" panose="02010609060101010101" pitchFamily="49" charset="-122"/>
              </a:rPr>
              <a:t>TeV</a:t>
            </a:r>
            <a:r>
              <a:rPr lang="zh-CN" altLang="en-US" sz="4000" b="1" dirty="0">
                <a:solidFill>
                  <a:srgbClr val="0000FF"/>
                </a:solidFill>
                <a:latin typeface="Trebuchet MS" panose="020B0603020202020204" pitchFamily="34" charset="0"/>
                <a:ea typeface="黑体" panose="02010609060101010101" pitchFamily="49" charset="-122"/>
              </a:rPr>
              <a:t>？</a:t>
            </a:r>
          </a:p>
        </p:txBody>
      </p:sp>
      <p:cxnSp>
        <p:nvCxnSpPr>
          <p:cNvPr id="5" name="直接连接符 4"/>
          <p:cNvCxnSpPr/>
          <p:nvPr/>
        </p:nvCxnSpPr>
        <p:spPr>
          <a:xfrm>
            <a:off x="0" y="836712"/>
            <a:ext cx="9144000" cy="0"/>
          </a:xfrm>
          <a:prstGeom prst="line">
            <a:avLst/>
          </a:prstGeom>
          <a:ln w="635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2"/>
          <a:stretch>
            <a:fillRect/>
          </a:stretch>
        </p:blipFill>
        <p:spPr>
          <a:xfrm>
            <a:off x="981075" y="929005"/>
            <a:ext cx="7120255" cy="518858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custDataLst>
              <p:tags r:id="rId1"/>
            </p:custDataLst>
          </p:nvPr>
        </p:nvPicPr>
        <p:blipFill>
          <a:blip r:embed="rId4"/>
          <a:stretch>
            <a:fillRect/>
          </a:stretch>
        </p:blipFill>
        <p:spPr>
          <a:xfrm>
            <a:off x="323850" y="117475"/>
            <a:ext cx="8515985" cy="2156460"/>
          </a:xfrm>
          <a:prstGeom prst="rect">
            <a:avLst/>
          </a:prstGeom>
        </p:spPr>
      </p:pic>
      <p:pic>
        <p:nvPicPr>
          <p:cNvPr id="5" name="图片 4"/>
          <p:cNvPicPr>
            <a:picLocks noChangeAspect="1"/>
          </p:cNvPicPr>
          <p:nvPr>
            <p:custDataLst>
              <p:tags r:id="rId2"/>
            </p:custDataLst>
          </p:nvPr>
        </p:nvPicPr>
        <p:blipFill>
          <a:blip r:embed="rId5"/>
          <a:stretch>
            <a:fillRect/>
          </a:stretch>
        </p:blipFill>
        <p:spPr>
          <a:xfrm>
            <a:off x="826135" y="2273935"/>
            <a:ext cx="7569835" cy="458406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stretch>
            <a:fillRect/>
          </a:stretch>
        </p:blipFill>
        <p:spPr>
          <a:xfrm>
            <a:off x="1533525" y="1089025"/>
            <a:ext cx="6357620" cy="454787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stretch>
            <a:fillRect/>
          </a:stretch>
        </p:blipFill>
        <p:spPr>
          <a:xfrm>
            <a:off x="1438910" y="1125220"/>
            <a:ext cx="5721985" cy="500126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252536" y="-378296"/>
            <a:ext cx="9144000" cy="1719064"/>
          </a:xfrm>
          <a:prstGeom prst="rect">
            <a:avLst/>
          </a:prstGeom>
          <a:noFill/>
        </p:spPr>
        <p:txBody>
          <a:bodyPr anchor="ctr">
            <a:normAutofit/>
          </a:bodyPr>
          <a:lstStyle/>
          <a:p>
            <a:pPr algn="ctr">
              <a:spcBef>
                <a:spcPct val="50000"/>
              </a:spcBef>
            </a:pPr>
            <a:r>
              <a:rPr lang="zh-CN" altLang="en-US" sz="4000" b="1" dirty="0">
                <a:solidFill>
                  <a:srgbClr val="0000FF"/>
                </a:solidFill>
                <a:latin typeface="Trebuchet MS" panose="020B0603020202020204" pitchFamily="34" charset="0"/>
                <a:ea typeface="黑体" panose="02010609060101010101" pitchFamily="49" charset="-122"/>
              </a:rPr>
              <a:t>激波只加速粒子到百</a:t>
            </a:r>
            <a:r>
              <a:rPr lang="en-US" altLang="zh-CN" sz="4000" b="1" dirty="0" err="1">
                <a:solidFill>
                  <a:srgbClr val="0000FF"/>
                </a:solidFill>
                <a:latin typeface="Trebuchet MS" panose="020B0603020202020204" pitchFamily="34" charset="0"/>
                <a:ea typeface="黑体" panose="02010609060101010101" pitchFamily="49" charset="-122"/>
              </a:rPr>
              <a:t>TeV</a:t>
            </a:r>
            <a:r>
              <a:rPr lang="zh-CN" altLang="en-US" sz="4000" b="1" dirty="0">
                <a:solidFill>
                  <a:srgbClr val="0000FF"/>
                </a:solidFill>
                <a:latin typeface="Trebuchet MS" panose="020B0603020202020204" pitchFamily="34" charset="0"/>
                <a:ea typeface="黑体" panose="02010609060101010101" pitchFamily="49" charset="-122"/>
              </a:rPr>
              <a:t>？</a:t>
            </a:r>
          </a:p>
        </p:txBody>
      </p:sp>
      <p:pic>
        <p:nvPicPr>
          <p:cNvPr id="20485" name="图片 2"/>
          <p:cNvPicPr>
            <a:picLocks noChangeAspect="1" noChangeArrowheads="1"/>
          </p:cNvPicPr>
          <p:nvPr/>
        </p:nvPicPr>
        <p:blipFill>
          <a:blip r:embed="rId2" cstate="print"/>
          <a:srcRect/>
          <a:stretch>
            <a:fillRect/>
          </a:stretch>
        </p:blipFill>
        <p:spPr bwMode="auto">
          <a:xfrm>
            <a:off x="5292080" y="1905102"/>
            <a:ext cx="3600400" cy="3324098"/>
          </a:xfrm>
          <a:prstGeom prst="rect">
            <a:avLst/>
          </a:prstGeom>
          <a:noFill/>
          <a:ln w="9525">
            <a:noFill/>
            <a:miter lim="800000"/>
            <a:headEnd/>
            <a:tailEnd/>
          </a:ln>
        </p:spPr>
      </p:pic>
      <p:cxnSp>
        <p:nvCxnSpPr>
          <p:cNvPr id="5" name="直接连接符 4"/>
          <p:cNvCxnSpPr/>
          <p:nvPr/>
        </p:nvCxnSpPr>
        <p:spPr>
          <a:xfrm>
            <a:off x="0" y="836712"/>
            <a:ext cx="9144000" cy="0"/>
          </a:xfrm>
          <a:prstGeom prst="line">
            <a:avLst/>
          </a:prstGeom>
          <a:ln w="635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234877" y="5517232"/>
            <a:ext cx="2530116" cy="369332"/>
          </a:xfrm>
          <a:prstGeom prst="rect">
            <a:avLst/>
          </a:prstGeom>
          <a:noFill/>
        </p:spPr>
        <p:txBody>
          <a:bodyPr wrap="none" rtlCol="0">
            <a:spAutoFit/>
          </a:bodyPr>
          <a:lstStyle/>
          <a:p>
            <a:r>
              <a:rPr lang="en-US" altLang="zh-CN" dirty="0"/>
              <a:t>DAMPE</a:t>
            </a:r>
            <a:r>
              <a:rPr lang="zh-CN" altLang="en-US" dirty="0"/>
              <a:t> </a:t>
            </a:r>
            <a:r>
              <a:rPr lang="en-US" altLang="zh-CN" dirty="0"/>
              <a:t>Proton Spectrum</a:t>
            </a:r>
            <a:endParaRPr lang="zh-CN" altLang="en-US" dirty="0"/>
          </a:p>
        </p:txBody>
      </p:sp>
      <p:pic>
        <p:nvPicPr>
          <p:cNvPr id="37890" name="Picture 2"/>
          <p:cNvPicPr>
            <a:picLocks noChangeAspect="1" noChangeArrowheads="1"/>
          </p:cNvPicPr>
          <p:nvPr/>
        </p:nvPicPr>
        <p:blipFill>
          <a:blip r:embed="rId3" cstate="print"/>
          <a:srcRect/>
          <a:stretch>
            <a:fillRect/>
          </a:stretch>
        </p:blipFill>
        <p:spPr bwMode="auto">
          <a:xfrm>
            <a:off x="72008" y="1807641"/>
            <a:ext cx="5220072" cy="3709591"/>
          </a:xfrm>
          <a:prstGeom prst="rect">
            <a:avLst/>
          </a:prstGeom>
          <a:noFill/>
          <a:ln w="9525">
            <a:noFill/>
            <a:miter lim="800000"/>
            <a:headEnd/>
            <a:tailEnd/>
          </a:ln>
        </p:spPr>
      </p:pic>
      <p:cxnSp>
        <p:nvCxnSpPr>
          <p:cNvPr id="8" name="直接箭头连接符 7"/>
          <p:cNvCxnSpPr>
            <a:endCxn id="9" idx="2"/>
          </p:cNvCxnSpPr>
          <p:nvPr/>
        </p:nvCxnSpPr>
        <p:spPr>
          <a:xfrm flipV="1">
            <a:off x="4283968" y="1422068"/>
            <a:ext cx="822883" cy="22229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067944" y="1052736"/>
            <a:ext cx="2077813" cy="369332"/>
          </a:xfrm>
          <a:prstGeom prst="rect">
            <a:avLst/>
          </a:prstGeom>
          <a:noFill/>
        </p:spPr>
        <p:txBody>
          <a:bodyPr wrap="none" rtlCol="0">
            <a:spAutoFit/>
          </a:bodyPr>
          <a:lstStyle/>
          <a:p>
            <a:r>
              <a:rPr lang="en-US" altLang="zh-CN" b="1" dirty="0"/>
              <a:t>Pulsar Wind Nebula</a:t>
            </a:r>
            <a:endParaRPr lang="zh-CN" altLang="en-US" b="1" dirty="0"/>
          </a:p>
        </p:txBody>
      </p:sp>
      <p:sp>
        <p:nvSpPr>
          <p:cNvPr id="11" name="TextBox 10"/>
          <p:cNvSpPr txBox="1"/>
          <p:nvPr/>
        </p:nvSpPr>
        <p:spPr>
          <a:xfrm>
            <a:off x="3203848" y="5795972"/>
            <a:ext cx="2798587" cy="369332"/>
          </a:xfrm>
          <a:prstGeom prst="rect">
            <a:avLst/>
          </a:prstGeom>
          <a:noFill/>
        </p:spPr>
        <p:txBody>
          <a:bodyPr wrap="none" rtlCol="0">
            <a:spAutoFit/>
          </a:bodyPr>
          <a:lstStyle/>
          <a:p>
            <a:r>
              <a:rPr lang="en-US" altLang="zh-CN" dirty="0">
                <a:solidFill>
                  <a:schemeClr val="tx1">
                    <a:lumMod val="50000"/>
                    <a:lumOff val="50000"/>
                  </a:schemeClr>
                </a:solidFill>
              </a:rPr>
              <a:t>Young Supernova Remnants</a:t>
            </a:r>
            <a:endParaRPr lang="zh-CN" altLang="en-US" dirty="0">
              <a:solidFill>
                <a:schemeClr val="tx1">
                  <a:lumMod val="50000"/>
                  <a:lumOff val="50000"/>
                </a:schemeClr>
              </a:solidFill>
            </a:endParaRPr>
          </a:p>
        </p:txBody>
      </p:sp>
      <p:cxnSp>
        <p:nvCxnSpPr>
          <p:cNvPr id="13" name="直接箭头连接符 12"/>
          <p:cNvCxnSpPr>
            <a:endCxn id="11" idx="0"/>
          </p:cNvCxnSpPr>
          <p:nvPr/>
        </p:nvCxnSpPr>
        <p:spPr>
          <a:xfrm>
            <a:off x="3851920" y="3933056"/>
            <a:ext cx="751222" cy="1862916"/>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79512" y="5805264"/>
            <a:ext cx="2556149" cy="369332"/>
          </a:xfrm>
          <a:prstGeom prst="rect">
            <a:avLst/>
          </a:prstGeom>
          <a:noFill/>
        </p:spPr>
        <p:txBody>
          <a:bodyPr wrap="none" rtlCol="0">
            <a:spAutoFit/>
          </a:bodyPr>
          <a:lstStyle/>
          <a:p>
            <a:r>
              <a:rPr lang="en-US" altLang="zh-CN" dirty="0">
                <a:solidFill>
                  <a:srgbClr val="FF0000"/>
                </a:solidFill>
              </a:rPr>
              <a:t>Old Supernova Remnants</a:t>
            </a:r>
            <a:endParaRPr lang="zh-CN" altLang="en-US" dirty="0">
              <a:solidFill>
                <a:srgbClr val="FF0000"/>
              </a:solidFill>
            </a:endParaRPr>
          </a:p>
        </p:txBody>
      </p:sp>
      <p:cxnSp>
        <p:nvCxnSpPr>
          <p:cNvPr id="15" name="直接箭头连接符 14"/>
          <p:cNvCxnSpPr>
            <a:endCxn id="14" idx="0"/>
          </p:cNvCxnSpPr>
          <p:nvPr/>
        </p:nvCxnSpPr>
        <p:spPr>
          <a:xfrm flipH="1">
            <a:off x="1457587" y="3212976"/>
            <a:ext cx="450117" cy="25922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V="1">
            <a:off x="3851920" y="3140968"/>
            <a:ext cx="3888432" cy="792088"/>
          </a:xfrm>
          <a:prstGeom prst="straightConnector1">
            <a:avLst/>
          </a:prstGeom>
          <a:ln>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 name="直接连接符 1"/>
          <p:cNvCxnSpPr/>
          <p:nvPr/>
        </p:nvCxnSpPr>
        <p:spPr>
          <a:xfrm flipV="1">
            <a:off x="4525645" y="1910715"/>
            <a:ext cx="0" cy="324040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stretch>
            <a:fillRect/>
          </a:stretch>
        </p:blipFill>
        <p:spPr>
          <a:xfrm>
            <a:off x="3679825" y="2760345"/>
            <a:ext cx="5499100" cy="4115435"/>
          </a:xfrm>
          <a:prstGeom prst="rect">
            <a:avLst/>
          </a:prstGeom>
        </p:spPr>
      </p:pic>
      <p:pic>
        <p:nvPicPr>
          <p:cNvPr id="5" name="图片 4"/>
          <p:cNvPicPr>
            <a:picLocks noChangeAspect="1"/>
          </p:cNvPicPr>
          <p:nvPr/>
        </p:nvPicPr>
        <p:blipFill>
          <a:blip r:embed="rId3"/>
          <a:stretch>
            <a:fillRect/>
          </a:stretch>
        </p:blipFill>
        <p:spPr>
          <a:xfrm>
            <a:off x="35560" y="45085"/>
            <a:ext cx="5023485" cy="3923665"/>
          </a:xfrm>
          <a:prstGeom prst="rect">
            <a:avLst/>
          </a:prstGeom>
        </p:spPr>
      </p:pic>
      <p:cxnSp>
        <p:nvCxnSpPr>
          <p:cNvPr id="6" name="直接连接符 5"/>
          <p:cNvCxnSpPr/>
          <p:nvPr/>
        </p:nvCxnSpPr>
        <p:spPr>
          <a:xfrm flipV="1">
            <a:off x="4536439" y="188595"/>
            <a:ext cx="0" cy="324040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68812DBA-CC6C-4CBE-B312-5B470638D391}"/>
              </a:ext>
            </a:extLst>
          </p:cNvPr>
          <p:cNvCxnSpPr/>
          <p:nvPr/>
        </p:nvCxnSpPr>
        <p:spPr>
          <a:xfrm flipV="1">
            <a:off x="7668344" y="3212931"/>
            <a:ext cx="0" cy="3240405"/>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图片 1"/>
          <p:cNvPicPr/>
          <p:nvPr/>
        </p:nvPicPr>
        <p:blipFill>
          <a:blip r:embed="rId2"/>
          <a:stretch/>
        </p:blipFill>
        <p:spPr>
          <a:xfrm>
            <a:off x="607712" y="1130554"/>
            <a:ext cx="4131526" cy="3356946"/>
          </a:xfrm>
          <a:prstGeom prst="rect">
            <a:avLst/>
          </a:prstGeom>
          <a:ln>
            <a:noFill/>
          </a:ln>
        </p:spPr>
      </p:pic>
      <p:pic>
        <p:nvPicPr>
          <p:cNvPr id="121" name="图片 2"/>
          <p:cNvPicPr/>
          <p:nvPr/>
        </p:nvPicPr>
        <p:blipFill>
          <a:blip r:embed="rId3"/>
          <a:stretch/>
        </p:blipFill>
        <p:spPr>
          <a:xfrm>
            <a:off x="4867246" y="1130554"/>
            <a:ext cx="4104748" cy="3335067"/>
          </a:xfrm>
          <a:prstGeom prst="rect">
            <a:avLst/>
          </a:prstGeom>
          <a:ln>
            <a:noFill/>
          </a:ln>
        </p:spPr>
      </p:pic>
      <p:pic>
        <p:nvPicPr>
          <p:cNvPr id="122" name="图片 3"/>
          <p:cNvPicPr/>
          <p:nvPr/>
        </p:nvPicPr>
        <p:blipFill>
          <a:blip r:embed="rId4"/>
          <a:stretch/>
        </p:blipFill>
        <p:spPr>
          <a:xfrm>
            <a:off x="149888" y="4580241"/>
            <a:ext cx="4416278" cy="2208139"/>
          </a:xfrm>
          <a:prstGeom prst="rect">
            <a:avLst/>
          </a:prstGeom>
          <a:ln>
            <a:noFill/>
          </a:ln>
        </p:spPr>
      </p:pic>
      <p:pic>
        <p:nvPicPr>
          <p:cNvPr id="123" name="图片 4"/>
          <p:cNvPicPr/>
          <p:nvPr/>
        </p:nvPicPr>
        <p:blipFill>
          <a:blip r:embed="rId5"/>
          <a:stretch/>
        </p:blipFill>
        <p:spPr>
          <a:xfrm>
            <a:off x="4739564" y="4613876"/>
            <a:ext cx="4281413" cy="2140543"/>
          </a:xfrm>
          <a:prstGeom prst="rect">
            <a:avLst/>
          </a:prstGeom>
          <a:ln>
            <a:noFill/>
          </a:ln>
        </p:spPr>
      </p:pic>
      <p:sp>
        <p:nvSpPr>
          <p:cNvPr id="124" name="CustomShape 1"/>
          <p:cNvSpPr/>
          <p:nvPr/>
        </p:nvSpPr>
        <p:spPr>
          <a:xfrm>
            <a:off x="1959307" y="278909"/>
            <a:ext cx="5571290" cy="949284"/>
          </a:xfrm>
          <a:prstGeom prst="rect">
            <a:avLst/>
          </a:prstGeom>
          <a:noFill/>
          <a:ln>
            <a:noFill/>
          </a:ln>
        </p:spPr>
        <p:style>
          <a:lnRef idx="0">
            <a:scrgbClr r="0" g="0" b="0"/>
          </a:lnRef>
          <a:fillRef idx="0">
            <a:scrgbClr r="0" g="0" b="0"/>
          </a:fillRef>
          <a:effectRef idx="0">
            <a:scrgbClr r="0" g="0" b="0"/>
          </a:effectRef>
          <a:fontRef idx="minor"/>
        </p:style>
        <p:txBody>
          <a:bodyPr lIns="81638" tIns="40819" rIns="81638" bIns="40819"/>
          <a:lstStyle/>
          <a:p>
            <a:pPr defTabSz="829452"/>
            <a:r>
              <a:rPr lang="en-US" sz="1814" b="1" spc="-1">
                <a:solidFill>
                  <a:srgbClr val="EEECE1"/>
                </a:solidFill>
                <a:latin typeface="Book Antiqua"/>
                <a:ea typeface="DejaVu Sans"/>
              </a:rPr>
              <a:t>研究了脉冲星Proper motion  对TeV halo形态的影响</a:t>
            </a:r>
            <a:endParaRPr lang="en-US" sz="1814" spc="-1">
              <a:solidFill>
                <a:prstClr val="black"/>
              </a:solidFill>
              <a:latin typeface="Arial"/>
            </a:endParaRPr>
          </a:p>
        </p:txBody>
      </p:sp>
      <p:sp>
        <p:nvSpPr>
          <p:cNvPr id="7" name="CustomShape 4">
            <a:extLst>
              <a:ext uri="{FF2B5EF4-FFF2-40B4-BE49-F238E27FC236}">
                <a16:creationId xmlns:a16="http://schemas.microsoft.com/office/drawing/2014/main" id="{6D377E86-7D92-425F-891B-FCD808CFE330}"/>
              </a:ext>
            </a:extLst>
          </p:cNvPr>
          <p:cNvSpPr/>
          <p:nvPr/>
        </p:nvSpPr>
        <p:spPr>
          <a:xfrm>
            <a:off x="3288495" y="837638"/>
            <a:ext cx="2348556" cy="246546"/>
          </a:xfrm>
          <a:prstGeom prst="rect">
            <a:avLst/>
          </a:prstGeom>
          <a:noFill/>
          <a:ln>
            <a:noFill/>
          </a:ln>
        </p:spPr>
        <p:style>
          <a:lnRef idx="0">
            <a:scrgbClr r="0" g="0" b="0"/>
          </a:lnRef>
          <a:fillRef idx="0">
            <a:scrgbClr r="0" g="0" b="0"/>
          </a:fillRef>
          <a:effectRef idx="0">
            <a:scrgbClr r="0" g="0" b="0"/>
          </a:effectRef>
          <a:fontRef idx="minor"/>
        </p:style>
        <p:txBody>
          <a:bodyPr lIns="81638" tIns="40819" rIns="81638" bIns="40819"/>
          <a:lstStyle/>
          <a:p>
            <a:pPr defTabSz="829452"/>
            <a:r>
              <a:rPr lang="en-US" sz="1179" spc="-1" dirty="0">
                <a:solidFill>
                  <a:srgbClr val="000000"/>
                </a:solidFill>
                <a:latin typeface="华文中宋"/>
                <a:ea typeface="华文中宋"/>
              </a:rPr>
              <a:t>Y Zhang(</a:t>
            </a:r>
            <a:r>
              <a:rPr lang="zh-CN" altLang="en-US" sz="1179" spc="-1" dirty="0">
                <a:solidFill>
                  <a:srgbClr val="000000"/>
                </a:solidFill>
                <a:latin typeface="华文中宋"/>
                <a:ea typeface="华文中宋"/>
              </a:rPr>
              <a:t>张艺</a:t>
            </a:r>
            <a:r>
              <a:rPr lang="en-US" sz="1179" spc="-1" dirty="0">
                <a:solidFill>
                  <a:srgbClr val="000000"/>
                </a:solidFill>
                <a:latin typeface="华文中宋"/>
                <a:ea typeface="华文中宋"/>
              </a:rPr>
              <a:t>), et al. 2020</a:t>
            </a:r>
            <a:endParaRPr lang="en-US" sz="1179" spc="-1" dirty="0">
              <a:solidFill>
                <a:prstClr val="black"/>
              </a:solidFill>
              <a:latin typeface="Arial"/>
            </a:endParaRPr>
          </a:p>
        </p:txBody>
      </p:sp>
    </p:spTree>
    <p:extLst>
      <p:ext uri="{BB962C8B-B14F-4D97-AF65-F5344CB8AC3E}">
        <p14:creationId xmlns:p14="http://schemas.microsoft.com/office/powerpoint/2010/main" val="3277077692"/>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CustomShape 1"/>
          <p:cNvSpPr/>
          <p:nvPr/>
        </p:nvSpPr>
        <p:spPr>
          <a:xfrm>
            <a:off x="1959307" y="274010"/>
            <a:ext cx="2872671" cy="313163"/>
          </a:xfrm>
          <a:prstGeom prst="rect">
            <a:avLst/>
          </a:prstGeom>
          <a:noFill/>
          <a:ln>
            <a:noFill/>
          </a:ln>
        </p:spPr>
        <p:style>
          <a:lnRef idx="0">
            <a:scrgbClr r="0" g="0" b="0"/>
          </a:lnRef>
          <a:fillRef idx="0">
            <a:scrgbClr r="0" g="0" b="0"/>
          </a:fillRef>
          <a:effectRef idx="0">
            <a:scrgbClr r="0" g="0" b="0"/>
          </a:effectRef>
          <a:fontRef idx="minor"/>
        </p:style>
        <p:txBody>
          <a:bodyPr lIns="81638" tIns="40819" rIns="81638" bIns="40819"/>
          <a:lstStyle/>
          <a:p>
            <a:pPr defTabSz="829452"/>
            <a:r>
              <a:rPr lang="en-US" sz="1814" b="1" spc="-1">
                <a:solidFill>
                  <a:srgbClr val="EEECE1"/>
                </a:solidFill>
                <a:latin typeface="Book Antiqua"/>
                <a:ea typeface="DejaVu Sans"/>
              </a:rPr>
              <a:t>Convolution of PSF</a:t>
            </a:r>
            <a:endParaRPr lang="en-US" sz="1814" spc="-1">
              <a:solidFill>
                <a:prstClr val="black"/>
              </a:solidFill>
              <a:latin typeface="Arial"/>
            </a:endParaRPr>
          </a:p>
        </p:txBody>
      </p:sp>
      <p:pic>
        <p:nvPicPr>
          <p:cNvPr id="126" name="图片 301"/>
          <p:cNvPicPr/>
          <p:nvPr/>
        </p:nvPicPr>
        <p:blipFill>
          <a:blip r:embed="rId2"/>
          <a:stretch/>
        </p:blipFill>
        <p:spPr>
          <a:xfrm>
            <a:off x="359207" y="2188253"/>
            <a:ext cx="6521880" cy="2409295"/>
          </a:xfrm>
          <a:prstGeom prst="rect">
            <a:avLst/>
          </a:prstGeom>
          <a:ln>
            <a:noFill/>
          </a:ln>
        </p:spPr>
      </p:pic>
      <p:pic>
        <p:nvPicPr>
          <p:cNvPr id="127" name="图片 302"/>
          <p:cNvPicPr/>
          <p:nvPr/>
        </p:nvPicPr>
        <p:blipFill>
          <a:blip r:embed="rId3"/>
          <a:stretch/>
        </p:blipFill>
        <p:spPr>
          <a:xfrm>
            <a:off x="424517" y="4211564"/>
            <a:ext cx="6383749" cy="2426602"/>
          </a:xfrm>
          <a:prstGeom prst="rect">
            <a:avLst/>
          </a:prstGeom>
          <a:ln>
            <a:noFill/>
          </a:ln>
        </p:spPr>
      </p:pic>
      <p:pic>
        <p:nvPicPr>
          <p:cNvPr id="128" name="图片 303"/>
          <p:cNvPicPr/>
          <p:nvPr/>
        </p:nvPicPr>
        <p:blipFill>
          <a:blip r:embed="rId4"/>
          <a:stretch/>
        </p:blipFill>
        <p:spPr>
          <a:xfrm>
            <a:off x="804296" y="1402245"/>
            <a:ext cx="4223613" cy="491133"/>
          </a:xfrm>
          <a:prstGeom prst="rect">
            <a:avLst/>
          </a:prstGeom>
          <a:ln>
            <a:noFill/>
          </a:ln>
        </p:spPr>
      </p:pic>
      <p:pic>
        <p:nvPicPr>
          <p:cNvPr id="129" name="图片 304"/>
          <p:cNvPicPr/>
          <p:nvPr/>
        </p:nvPicPr>
        <p:blipFill>
          <a:blip r:embed="rId5"/>
          <a:stretch/>
        </p:blipFill>
        <p:spPr>
          <a:xfrm>
            <a:off x="5257474" y="905560"/>
            <a:ext cx="3895429" cy="2098091"/>
          </a:xfrm>
          <a:prstGeom prst="rect">
            <a:avLst/>
          </a:prstGeom>
          <a:ln>
            <a:noFill/>
          </a:ln>
        </p:spPr>
      </p:pic>
      <p:sp>
        <p:nvSpPr>
          <p:cNvPr id="130" name="CustomShape 2"/>
          <p:cNvSpPr/>
          <p:nvPr/>
        </p:nvSpPr>
        <p:spPr>
          <a:xfrm>
            <a:off x="5094199" y="3657734"/>
            <a:ext cx="1827707" cy="545340"/>
          </a:xfrm>
          <a:prstGeom prst="rect">
            <a:avLst/>
          </a:prstGeom>
          <a:noFill/>
          <a:ln>
            <a:noFill/>
          </a:ln>
        </p:spPr>
        <p:style>
          <a:lnRef idx="0">
            <a:scrgbClr r="0" g="0" b="0"/>
          </a:lnRef>
          <a:fillRef idx="0">
            <a:scrgbClr r="0" g="0" b="0"/>
          </a:fillRef>
          <a:effectRef idx="0">
            <a:scrgbClr r="0" g="0" b="0"/>
          </a:effectRef>
          <a:fontRef idx="minor"/>
        </p:style>
        <p:txBody>
          <a:bodyPr lIns="81638" tIns="40819" rIns="81638" bIns="40819"/>
          <a:lstStyle/>
          <a:p>
            <a:pPr defTabSz="829452"/>
            <a:r>
              <a:rPr lang="en-US" sz="1633" spc="-1">
                <a:solidFill>
                  <a:srgbClr val="000000"/>
                </a:solidFill>
                <a:latin typeface="Arial"/>
                <a:ea typeface="DejaVu Sans"/>
              </a:rPr>
              <a:t>Intrinsic profile</a:t>
            </a:r>
            <a:endParaRPr lang="en-US" sz="1633" spc="-1">
              <a:solidFill>
                <a:prstClr val="black"/>
              </a:solidFill>
              <a:latin typeface="Arial"/>
            </a:endParaRPr>
          </a:p>
        </p:txBody>
      </p:sp>
      <p:sp>
        <p:nvSpPr>
          <p:cNvPr id="131" name="CustomShape 3"/>
          <p:cNvSpPr/>
          <p:nvPr/>
        </p:nvSpPr>
        <p:spPr>
          <a:xfrm>
            <a:off x="4996234" y="5650023"/>
            <a:ext cx="1827707" cy="545340"/>
          </a:xfrm>
          <a:prstGeom prst="rect">
            <a:avLst/>
          </a:prstGeom>
          <a:noFill/>
          <a:ln>
            <a:noFill/>
          </a:ln>
        </p:spPr>
        <p:style>
          <a:lnRef idx="0">
            <a:scrgbClr r="0" g="0" b="0"/>
          </a:lnRef>
          <a:fillRef idx="0">
            <a:scrgbClr r="0" g="0" b="0"/>
          </a:fillRef>
          <a:effectRef idx="0">
            <a:scrgbClr r="0" g="0" b="0"/>
          </a:effectRef>
          <a:fontRef idx="minor"/>
        </p:style>
        <p:txBody>
          <a:bodyPr lIns="81638" tIns="40819" rIns="81638" bIns="40819"/>
          <a:lstStyle/>
          <a:p>
            <a:pPr defTabSz="829452"/>
            <a:r>
              <a:rPr lang="en-US" sz="1633" spc="-1">
                <a:solidFill>
                  <a:srgbClr val="000000"/>
                </a:solidFill>
                <a:latin typeface="Arial"/>
                <a:ea typeface="DejaVu Sans"/>
              </a:rPr>
              <a:t>convolved profile</a:t>
            </a:r>
            <a:endParaRPr lang="en-US" sz="1633" spc="-1">
              <a:solidFill>
                <a:prstClr val="black"/>
              </a:solidFill>
              <a:latin typeface="Arial"/>
            </a:endParaRPr>
          </a:p>
        </p:txBody>
      </p:sp>
      <p:sp>
        <p:nvSpPr>
          <p:cNvPr id="132" name="CustomShape 4"/>
          <p:cNvSpPr/>
          <p:nvPr/>
        </p:nvSpPr>
        <p:spPr>
          <a:xfrm>
            <a:off x="6922232" y="5828973"/>
            <a:ext cx="2348556" cy="246546"/>
          </a:xfrm>
          <a:prstGeom prst="rect">
            <a:avLst/>
          </a:prstGeom>
          <a:noFill/>
          <a:ln>
            <a:noFill/>
          </a:ln>
        </p:spPr>
        <p:style>
          <a:lnRef idx="0">
            <a:scrgbClr r="0" g="0" b="0"/>
          </a:lnRef>
          <a:fillRef idx="0">
            <a:scrgbClr r="0" g="0" b="0"/>
          </a:fillRef>
          <a:effectRef idx="0">
            <a:scrgbClr r="0" g="0" b="0"/>
          </a:effectRef>
          <a:fontRef idx="minor"/>
        </p:style>
        <p:txBody>
          <a:bodyPr lIns="81638" tIns="40819" rIns="81638" bIns="40819"/>
          <a:lstStyle/>
          <a:p>
            <a:pPr defTabSz="829452"/>
            <a:r>
              <a:rPr lang="en-US" sz="1179" spc="-1" dirty="0">
                <a:solidFill>
                  <a:srgbClr val="000000"/>
                </a:solidFill>
                <a:latin typeface="华文中宋"/>
                <a:ea typeface="华文中宋"/>
              </a:rPr>
              <a:t>Y Zhang, et al. 2020</a:t>
            </a:r>
            <a:endParaRPr lang="en-US" sz="1179" spc="-1" dirty="0">
              <a:solidFill>
                <a:prstClr val="black"/>
              </a:solidFill>
              <a:latin typeface="Arial"/>
            </a:endParaRPr>
          </a:p>
        </p:txBody>
      </p:sp>
    </p:spTree>
    <p:extLst>
      <p:ext uri="{BB962C8B-B14F-4D97-AF65-F5344CB8AC3E}">
        <p14:creationId xmlns:p14="http://schemas.microsoft.com/office/powerpoint/2010/main" val="283108673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图片 5"/>
          <p:cNvPicPr/>
          <p:nvPr/>
        </p:nvPicPr>
        <p:blipFill>
          <a:blip r:embed="rId2"/>
          <a:stretch/>
        </p:blipFill>
        <p:spPr>
          <a:xfrm>
            <a:off x="2044864" y="2573257"/>
            <a:ext cx="4370561" cy="3148933"/>
          </a:xfrm>
          <a:prstGeom prst="rect">
            <a:avLst/>
          </a:prstGeom>
          <a:ln>
            <a:noFill/>
          </a:ln>
        </p:spPr>
      </p:pic>
      <p:sp>
        <p:nvSpPr>
          <p:cNvPr id="134" name="CustomShape 1"/>
          <p:cNvSpPr/>
          <p:nvPr/>
        </p:nvSpPr>
        <p:spPr>
          <a:xfrm>
            <a:off x="2424643" y="1148841"/>
            <a:ext cx="4783975" cy="357574"/>
          </a:xfrm>
          <a:prstGeom prst="rect">
            <a:avLst/>
          </a:prstGeom>
          <a:noFill/>
          <a:ln>
            <a:noFill/>
          </a:ln>
        </p:spPr>
        <p:style>
          <a:lnRef idx="0">
            <a:scrgbClr r="0" g="0" b="0"/>
          </a:lnRef>
          <a:fillRef idx="0">
            <a:scrgbClr r="0" g="0" b="0"/>
          </a:fillRef>
          <a:effectRef idx="0">
            <a:scrgbClr r="0" g="0" b="0"/>
          </a:effectRef>
          <a:fontRef idx="minor"/>
        </p:style>
        <p:txBody>
          <a:bodyPr lIns="81638" tIns="40819" rIns="81638" bIns="40819"/>
          <a:lstStyle/>
          <a:p>
            <a:pPr defTabSz="829452"/>
            <a:r>
              <a:rPr lang="en-US" sz="1814" spc="-1">
                <a:solidFill>
                  <a:srgbClr val="000000"/>
                </a:solidFill>
                <a:latin typeface="Book Antiqua"/>
                <a:ea typeface="DejaVu Sans"/>
              </a:rPr>
              <a:t>The maximum expected separation</a:t>
            </a:r>
            <a:endParaRPr lang="en-US" sz="1814" spc="-1">
              <a:solidFill>
                <a:prstClr val="black"/>
              </a:solidFill>
              <a:latin typeface="Arial"/>
            </a:endParaRPr>
          </a:p>
        </p:txBody>
      </p:sp>
      <p:sp>
        <p:nvSpPr>
          <p:cNvPr id="135" name="CustomShape 2"/>
          <p:cNvSpPr/>
          <p:nvPr/>
        </p:nvSpPr>
        <p:spPr>
          <a:xfrm>
            <a:off x="2424643" y="1875091"/>
            <a:ext cx="3844814" cy="363125"/>
          </a:xfrm>
          <a:prstGeom prst="rect">
            <a:avLst/>
          </a:prstGeom>
          <a:noFill/>
          <a:ln>
            <a:noFill/>
          </a:ln>
        </p:spPr>
        <p:style>
          <a:lnRef idx="0">
            <a:scrgbClr r="0" g="0" b="0"/>
          </a:lnRef>
          <a:fillRef idx="0">
            <a:scrgbClr r="0" g="0" b="0"/>
          </a:fillRef>
          <a:effectRef idx="0">
            <a:scrgbClr r="0" g="0" b="0"/>
          </a:effectRef>
          <a:fontRef idx="minor"/>
        </p:style>
        <p:txBody>
          <a:bodyPr lIns="81638" tIns="40819" rIns="81638" bIns="40819"/>
          <a:lstStyle/>
          <a:p>
            <a:pPr defTabSz="829452"/>
            <a:r>
              <a:rPr lang="en-US" sz="1633" spc="-1">
                <a:solidFill>
                  <a:srgbClr val="C00000"/>
                </a:solidFill>
                <a:latin typeface="Book Antiqua"/>
                <a:ea typeface="DejaVu Sans"/>
              </a:rPr>
              <a:t>Stop the injection at t</a:t>
            </a:r>
            <a:r>
              <a:rPr lang="en-US" sz="1633" spc="-1" baseline="-33000">
                <a:solidFill>
                  <a:srgbClr val="C00000"/>
                </a:solidFill>
                <a:latin typeface="Book Antiqua"/>
                <a:ea typeface="DejaVu Sans"/>
              </a:rPr>
              <a:t>age</a:t>
            </a:r>
            <a:r>
              <a:rPr lang="en-US" sz="1633" spc="-1">
                <a:solidFill>
                  <a:srgbClr val="C00000"/>
                </a:solidFill>
                <a:latin typeface="Book Antiqua"/>
                <a:ea typeface="DejaVu Sans"/>
              </a:rPr>
              <a:t>-t</a:t>
            </a:r>
            <a:r>
              <a:rPr lang="en-US" sz="1633" spc="-1" baseline="-25000">
                <a:solidFill>
                  <a:srgbClr val="C00000"/>
                </a:solidFill>
                <a:latin typeface="Book Antiqua"/>
                <a:ea typeface="DejaVu Sans"/>
              </a:rPr>
              <a:t>c</a:t>
            </a:r>
            <a:endParaRPr lang="en-US" sz="1633" spc="-1">
              <a:solidFill>
                <a:prstClr val="black"/>
              </a:solidFill>
              <a:latin typeface="Arial"/>
            </a:endParaRPr>
          </a:p>
        </p:txBody>
      </p:sp>
      <p:pic>
        <p:nvPicPr>
          <p:cNvPr id="136" name="图片 9"/>
          <p:cNvPicPr/>
          <p:nvPr/>
        </p:nvPicPr>
        <p:blipFill>
          <a:blip r:embed="rId3"/>
          <a:stretch/>
        </p:blipFill>
        <p:spPr>
          <a:xfrm>
            <a:off x="2903693" y="5835830"/>
            <a:ext cx="3152852" cy="499950"/>
          </a:xfrm>
          <a:prstGeom prst="rect">
            <a:avLst/>
          </a:prstGeom>
          <a:ln>
            <a:noFill/>
          </a:ln>
        </p:spPr>
      </p:pic>
    </p:spTree>
    <p:extLst>
      <p:ext uri="{BB962C8B-B14F-4D97-AF65-F5344CB8AC3E}">
        <p14:creationId xmlns:p14="http://schemas.microsoft.com/office/powerpoint/2010/main" val="362078146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图片 136"/>
          <p:cNvPicPr/>
          <p:nvPr/>
        </p:nvPicPr>
        <p:blipFill>
          <a:blip r:embed="rId2"/>
          <a:stretch/>
        </p:blipFill>
        <p:spPr>
          <a:xfrm>
            <a:off x="7511" y="784737"/>
            <a:ext cx="4629516" cy="5942578"/>
          </a:xfrm>
          <a:prstGeom prst="rect">
            <a:avLst/>
          </a:prstGeom>
          <a:ln>
            <a:noFill/>
          </a:ln>
        </p:spPr>
      </p:pic>
      <p:pic>
        <p:nvPicPr>
          <p:cNvPr id="138" name="图片 137"/>
          <p:cNvPicPr/>
          <p:nvPr/>
        </p:nvPicPr>
        <p:blipFill>
          <a:blip r:embed="rId3"/>
          <a:stretch/>
        </p:blipFill>
        <p:spPr>
          <a:xfrm>
            <a:off x="4595229" y="-1599"/>
            <a:ext cx="4548858" cy="5226778"/>
          </a:xfrm>
          <a:prstGeom prst="rect">
            <a:avLst/>
          </a:prstGeom>
          <a:ln>
            <a:noFill/>
          </a:ln>
        </p:spPr>
      </p:pic>
      <p:sp>
        <p:nvSpPr>
          <p:cNvPr id="139" name="TextShape 1"/>
          <p:cNvSpPr txBox="1"/>
          <p:nvPr/>
        </p:nvSpPr>
        <p:spPr>
          <a:xfrm>
            <a:off x="4980233" y="5281999"/>
            <a:ext cx="3983924" cy="1317634"/>
          </a:xfrm>
          <a:prstGeom prst="rect">
            <a:avLst/>
          </a:prstGeom>
          <a:noFill/>
          <a:ln>
            <a:noFill/>
          </a:ln>
        </p:spPr>
        <p:txBody>
          <a:bodyPr lIns="81638" tIns="40819" rIns="81638" bIns="40819"/>
          <a:lstStyle/>
          <a:p>
            <a:pPr defTabSz="829452"/>
            <a:endParaRPr lang="en-US" sz="1633" spc="-1">
              <a:solidFill>
                <a:prstClr val="black"/>
              </a:solidFill>
              <a:latin typeface="Arial"/>
            </a:endParaRPr>
          </a:p>
          <a:p>
            <a:pPr defTabSz="829452"/>
            <a:r>
              <a:rPr lang="en-US" sz="1633" spc="-1">
                <a:solidFill>
                  <a:prstClr val="black"/>
                </a:solidFill>
                <a:latin typeface="Arial"/>
              </a:rPr>
              <a:t>The surface brightness profile implies a different origin of the X-ray emission in the tail region from the head and Boomerang region</a:t>
            </a:r>
          </a:p>
        </p:txBody>
      </p:sp>
      <p:sp>
        <p:nvSpPr>
          <p:cNvPr id="140" name="TextShape 2"/>
          <p:cNvSpPr txBox="1"/>
          <p:nvPr/>
        </p:nvSpPr>
        <p:spPr>
          <a:xfrm>
            <a:off x="302813" y="-6824"/>
            <a:ext cx="4334215" cy="546320"/>
          </a:xfrm>
          <a:prstGeom prst="rect">
            <a:avLst/>
          </a:prstGeom>
          <a:noFill/>
          <a:ln>
            <a:noFill/>
          </a:ln>
        </p:spPr>
        <p:txBody>
          <a:bodyPr lIns="81638" tIns="40819" rIns="81638" bIns="40819"/>
          <a:lstStyle/>
          <a:p>
            <a:pPr defTabSz="829452"/>
            <a:r>
              <a:rPr lang="en-US" sz="1633" b="1" spc="-1" dirty="0">
                <a:solidFill>
                  <a:prstClr val="white"/>
                </a:solidFill>
                <a:latin typeface="Arial"/>
              </a:rPr>
              <a:t>2. Nonthermal X-ray emission from SNR G106.3+2.7-Boomerang complex</a:t>
            </a:r>
          </a:p>
        </p:txBody>
      </p:sp>
      <p:sp>
        <p:nvSpPr>
          <p:cNvPr id="141" name="TextShape 3"/>
          <p:cNvSpPr txBox="1"/>
          <p:nvPr/>
        </p:nvSpPr>
        <p:spPr>
          <a:xfrm>
            <a:off x="4734993" y="5230404"/>
            <a:ext cx="1959307" cy="778498"/>
          </a:xfrm>
          <a:prstGeom prst="rect">
            <a:avLst/>
          </a:prstGeom>
          <a:noFill/>
          <a:ln>
            <a:noFill/>
          </a:ln>
        </p:spPr>
        <p:txBody>
          <a:bodyPr lIns="81638" tIns="40819" rIns="81638" bIns="40819"/>
          <a:lstStyle/>
          <a:p>
            <a:pPr defTabSz="829452"/>
            <a:r>
              <a:rPr lang="en-US" sz="1633" spc="-1" dirty="0">
                <a:solidFill>
                  <a:prstClr val="black"/>
                </a:solidFill>
                <a:latin typeface="Arial"/>
              </a:rPr>
              <a:t>Ge, Liu et al. 2020</a:t>
            </a:r>
          </a:p>
        </p:txBody>
      </p:sp>
    </p:spTree>
    <p:extLst>
      <p:ext uri="{BB962C8B-B14F-4D97-AF65-F5344CB8AC3E}">
        <p14:creationId xmlns:p14="http://schemas.microsoft.com/office/powerpoint/2010/main" val="284775528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539552" y="0"/>
            <a:ext cx="8229600" cy="1143000"/>
          </a:xfrm>
          <a:prstGeom prst="rect">
            <a:avLst/>
          </a:prstGeom>
        </p:spPr>
        <p:txBody>
          <a:bodyPr vert="horz" lIns="91440" tIns="45720" rIns="91440" bIns="45720" rtlCol="0" anchor="ctr">
            <a:normAutofit/>
          </a:bodyPr>
          <a:lstStyle/>
          <a:p>
            <a:pPr marL="0" marR="0" lvl="0" indent="0" algn="ctr" fontAlgn="auto">
              <a:lnSpc>
                <a:spcPct val="100000"/>
              </a:lnSpc>
              <a:spcBef>
                <a:spcPct val="0"/>
              </a:spcBef>
              <a:spcAft>
                <a:spcPts val="0"/>
              </a:spcAft>
              <a:buClrTx/>
              <a:buSzTx/>
              <a:defRPr/>
            </a:pPr>
            <a:r>
              <a:rPr lang="zh-CN" altLang="en-US" sz="4000" b="1" dirty="0">
                <a:solidFill>
                  <a:srgbClr val="0000FF"/>
                </a:solidFill>
                <a:latin typeface="Trebuchet MS" panose="020B0603020202020204" pitchFamily="34" charset="0"/>
                <a:ea typeface="黑体" panose="02010609060101010101" pitchFamily="49" charset="-122"/>
              </a:rPr>
              <a:t>宇宙线能谱和各向异性</a:t>
            </a:r>
          </a:p>
        </p:txBody>
      </p:sp>
      <p:pic>
        <p:nvPicPr>
          <p:cNvPr id="2050" name="Picture 2"/>
          <p:cNvPicPr>
            <a:picLocks noChangeAspect="1" noChangeArrowheads="1"/>
          </p:cNvPicPr>
          <p:nvPr/>
        </p:nvPicPr>
        <p:blipFill>
          <a:blip r:embed="rId2" cstate="print"/>
          <a:srcRect/>
          <a:stretch>
            <a:fillRect/>
          </a:stretch>
        </p:blipFill>
        <p:spPr bwMode="auto">
          <a:xfrm>
            <a:off x="74313" y="1412779"/>
            <a:ext cx="4857727" cy="5100613"/>
          </a:xfrm>
          <a:prstGeom prst="rect">
            <a:avLst/>
          </a:prstGeom>
          <a:noFill/>
          <a:ln w="9525">
            <a:noFill/>
            <a:miter lim="800000"/>
            <a:headEnd/>
            <a:tailEnd/>
          </a:ln>
        </p:spPr>
      </p:pic>
      <p:cxnSp>
        <p:nvCxnSpPr>
          <p:cNvPr id="5" name="直接连接符 4"/>
          <p:cNvCxnSpPr/>
          <p:nvPr/>
        </p:nvCxnSpPr>
        <p:spPr>
          <a:xfrm>
            <a:off x="0" y="1054100"/>
            <a:ext cx="9144000" cy="0"/>
          </a:xfrm>
          <a:prstGeom prst="line">
            <a:avLst/>
          </a:prstGeom>
          <a:ln w="635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6" name="Picture 2"/>
          <p:cNvPicPr>
            <a:picLocks noChangeAspect="1" noChangeArrowheads="1"/>
          </p:cNvPicPr>
          <p:nvPr/>
        </p:nvPicPr>
        <p:blipFill>
          <a:blip r:embed="rId3" cstate="print"/>
          <a:srcRect/>
          <a:stretch>
            <a:fillRect/>
          </a:stretch>
        </p:blipFill>
        <p:spPr bwMode="auto">
          <a:xfrm>
            <a:off x="4932040" y="1340768"/>
            <a:ext cx="4113184" cy="2088232"/>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5220072" y="3573016"/>
            <a:ext cx="3614995" cy="3070225"/>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图片 141"/>
          <p:cNvPicPr/>
          <p:nvPr/>
        </p:nvPicPr>
        <p:blipFill>
          <a:blip r:embed="rId2"/>
          <a:stretch/>
        </p:blipFill>
        <p:spPr>
          <a:xfrm>
            <a:off x="3592063" y="932664"/>
            <a:ext cx="5503041" cy="5794651"/>
          </a:xfrm>
          <a:prstGeom prst="rect">
            <a:avLst/>
          </a:prstGeom>
          <a:ln>
            <a:noFill/>
          </a:ln>
        </p:spPr>
      </p:pic>
      <p:sp>
        <p:nvSpPr>
          <p:cNvPr id="143" name="TextShape 1"/>
          <p:cNvSpPr txBox="1"/>
          <p:nvPr/>
        </p:nvSpPr>
        <p:spPr>
          <a:xfrm>
            <a:off x="326551" y="3644345"/>
            <a:ext cx="3200202" cy="3017659"/>
          </a:xfrm>
          <a:prstGeom prst="rect">
            <a:avLst/>
          </a:prstGeom>
          <a:noFill/>
          <a:ln>
            <a:noFill/>
          </a:ln>
        </p:spPr>
        <p:txBody>
          <a:bodyPr lIns="81638" tIns="40819" rIns="81638" bIns="40819"/>
          <a:lstStyle/>
          <a:p>
            <a:pPr defTabSz="829452"/>
            <a:r>
              <a:rPr lang="en-US" sz="1633" spc="-1">
                <a:solidFill>
                  <a:prstClr val="black"/>
                </a:solidFill>
                <a:latin typeface="Arial"/>
              </a:rPr>
              <a:t>1. Nonthermal X-ray spectrum extending up to 7keV implies a shock velocity of 5km/s</a:t>
            </a:r>
          </a:p>
          <a:p>
            <a:pPr defTabSz="829452"/>
            <a:endParaRPr lang="en-US" sz="1633" spc="-1">
              <a:solidFill>
                <a:prstClr val="black"/>
              </a:solidFill>
              <a:latin typeface="Arial"/>
            </a:endParaRPr>
          </a:p>
          <a:p>
            <a:pPr defTabSz="829452"/>
            <a:r>
              <a:rPr lang="en-US" sz="1633" spc="-1">
                <a:solidFill>
                  <a:prstClr val="black"/>
                </a:solidFill>
                <a:latin typeface="Arial"/>
              </a:rPr>
              <a:t>2. A shock velocity of 5km/s implies the capability of the shock as PeV proton accelerator</a:t>
            </a:r>
          </a:p>
          <a:p>
            <a:pPr defTabSz="829452"/>
            <a:endParaRPr lang="en-US" sz="1633" spc="-1">
              <a:solidFill>
                <a:prstClr val="black"/>
              </a:solidFill>
              <a:latin typeface="Arial"/>
            </a:endParaRPr>
          </a:p>
          <a:p>
            <a:pPr defTabSz="829452"/>
            <a:r>
              <a:rPr lang="en-US" sz="1633" spc="-1">
                <a:solidFill>
                  <a:prstClr val="black"/>
                </a:solidFill>
                <a:latin typeface="Arial"/>
              </a:rPr>
              <a:t>3. X-ray spectrum constrains the contribution of IC in VHE band and implies a hadronic origin for VHE emission in the tail region</a:t>
            </a:r>
          </a:p>
        </p:txBody>
      </p:sp>
      <p:pic>
        <p:nvPicPr>
          <p:cNvPr id="144" name="图片 143"/>
          <p:cNvPicPr/>
          <p:nvPr/>
        </p:nvPicPr>
        <p:blipFill>
          <a:blip r:embed="rId3"/>
          <a:stretch/>
        </p:blipFill>
        <p:spPr>
          <a:xfrm>
            <a:off x="613263" y="849067"/>
            <a:ext cx="2652249" cy="2678046"/>
          </a:xfrm>
          <a:prstGeom prst="rect">
            <a:avLst/>
          </a:prstGeom>
          <a:ln>
            <a:noFill/>
          </a:ln>
        </p:spPr>
      </p:pic>
    </p:spTree>
    <p:extLst>
      <p:ext uri="{BB962C8B-B14F-4D97-AF65-F5344CB8AC3E}">
        <p14:creationId xmlns:p14="http://schemas.microsoft.com/office/powerpoint/2010/main" val="3444135655"/>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灯片编号占位符 1">
            <a:extLst>
              <a:ext uri="{FF2B5EF4-FFF2-40B4-BE49-F238E27FC236}">
                <a16:creationId xmlns:a16="http://schemas.microsoft.com/office/drawing/2014/main" id="{31E3B910-ECFF-48CC-B80E-D072FF561581}"/>
              </a:ext>
            </a:extLst>
          </p:cNvPr>
          <p:cNvSpPr txBox="1">
            <a:spLocks noGrp="1" noChangeArrowheads="1"/>
          </p:cNvSpPr>
          <p:nvPr/>
        </p:nvSpPr>
        <p:spPr bwMode="auto">
          <a:xfrm>
            <a:off x="8675688" y="6364288"/>
            <a:ext cx="3127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fld id="{A6B240CF-2397-4FAA-93FE-721895FF90BF}" type="slidenum">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21</a:t>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7170" name="Text Box 8">
            <a:extLst>
              <a:ext uri="{FF2B5EF4-FFF2-40B4-BE49-F238E27FC236}">
                <a16:creationId xmlns:a16="http://schemas.microsoft.com/office/drawing/2014/main" id="{BD8C2560-446C-4775-91FF-A9E7439AE4DC}"/>
              </a:ext>
            </a:extLst>
          </p:cNvPr>
          <p:cNvSpPr txBox="1">
            <a:spLocks noChangeArrowheads="1"/>
          </p:cNvSpPr>
          <p:nvPr/>
        </p:nvSpPr>
        <p:spPr bwMode="auto">
          <a:xfrm>
            <a:off x="179388" y="161925"/>
            <a:ext cx="87122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a:ln>
                  <a:noFill/>
                </a:ln>
                <a:solidFill>
                  <a:srgbClr val="FF0404"/>
                </a:solidFill>
                <a:effectLst/>
                <a:uLnTx/>
                <a:uFillTx/>
                <a:latin typeface="Times New Roman" panose="02020603050405020304" pitchFamily="18" charset="0"/>
                <a:ea typeface="黑体" panose="02010609060101010101" pitchFamily="49" charset="-122"/>
                <a:cs typeface="+mn-cs"/>
                <a:sym typeface="Symbol" panose="05050102010706020507" pitchFamily="18" charset="2"/>
              </a:rPr>
              <a:t>Cosmic ray spectra observations</a:t>
            </a:r>
          </a:p>
        </p:txBody>
      </p:sp>
      <p:grpSp>
        <p:nvGrpSpPr>
          <p:cNvPr id="7171" name="组合 1">
            <a:extLst>
              <a:ext uri="{FF2B5EF4-FFF2-40B4-BE49-F238E27FC236}">
                <a16:creationId xmlns:a16="http://schemas.microsoft.com/office/drawing/2014/main" id="{8F74828F-7FD9-47DF-9963-3FD42A101BAF}"/>
              </a:ext>
            </a:extLst>
          </p:cNvPr>
          <p:cNvGrpSpPr>
            <a:grpSpLocks/>
          </p:cNvGrpSpPr>
          <p:nvPr/>
        </p:nvGrpSpPr>
        <p:grpSpPr bwMode="auto">
          <a:xfrm>
            <a:off x="34925" y="1052513"/>
            <a:ext cx="4403725" cy="3187700"/>
            <a:chOff x="56" y="1545"/>
            <a:chExt cx="6934" cy="5020"/>
          </a:xfrm>
        </p:grpSpPr>
        <p:pic>
          <p:nvPicPr>
            <p:cNvPr id="7172" name="图片 1">
              <a:extLst>
                <a:ext uri="{FF2B5EF4-FFF2-40B4-BE49-F238E27FC236}">
                  <a16:creationId xmlns:a16="http://schemas.microsoft.com/office/drawing/2014/main" id="{06B568B1-0BF6-4B5F-ADF8-D53879DC6E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 y="1545"/>
              <a:ext cx="6934" cy="5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文本框 2">
              <a:extLst>
                <a:ext uri="{FF2B5EF4-FFF2-40B4-BE49-F238E27FC236}">
                  <a16:creationId xmlns:a16="http://schemas.microsoft.com/office/drawing/2014/main" id="{E8214C2C-54DB-4006-8640-1CC22EE867F1}"/>
                </a:ext>
              </a:extLst>
            </p:cNvPr>
            <p:cNvSpPr txBox="1"/>
            <p:nvPr/>
          </p:nvSpPr>
          <p:spPr>
            <a:xfrm>
              <a:off x="4023" y="4492"/>
              <a:ext cx="2727" cy="585"/>
            </a:xfrm>
            <a:prstGeom prst="rect">
              <a:avLst/>
            </a:prstGeom>
            <a:noFill/>
            <a:ln w="9525">
              <a:no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15" b="1" i="0" u="none" strike="noStrike" kern="1200" cap="none" spc="0" normalizeH="0" baseline="0" noProof="1">
                  <a:ln>
                    <a:noFill/>
                  </a:ln>
                  <a:solidFill>
                    <a:srgbClr val="FF0000"/>
                  </a:solidFill>
                  <a:effectLst/>
                  <a:uLnTx/>
                  <a:uFillTx/>
                  <a:latin typeface="Trebuchet MS" panose="020B0603020202020204" charset="0"/>
                  <a:ea typeface="黑体" panose="02010609060101010101" pitchFamily="2" charset="-122"/>
                  <a:cs typeface="+mn-cs"/>
                </a:rPr>
                <a:t>~14 TeV</a:t>
              </a:r>
              <a:r>
                <a:rPr kumimoji="0" lang="zh-CN" altLang="en-US" sz="1815" b="1" i="0" u="none" strike="noStrike" kern="1200" cap="none" spc="0" normalizeH="0" baseline="0" noProof="1">
                  <a:ln>
                    <a:noFill/>
                  </a:ln>
                  <a:solidFill>
                    <a:srgbClr val="FF0000"/>
                  </a:solidFill>
                  <a:effectLst/>
                  <a:uLnTx/>
                  <a:uFillTx/>
                  <a:latin typeface="Trebuchet MS" panose="020B0603020202020204" charset="0"/>
                  <a:ea typeface="黑体" panose="02010609060101010101" pitchFamily="2" charset="-122"/>
                  <a:cs typeface="+mn-cs"/>
                </a:rPr>
                <a:t> </a:t>
              </a:r>
              <a:r>
                <a:rPr kumimoji="0" lang="en-US" altLang="zh-CN" sz="1815" b="1" i="0" u="none" strike="noStrike" kern="1200" cap="none" spc="0" normalizeH="0" baseline="0" noProof="1">
                  <a:ln>
                    <a:noFill/>
                  </a:ln>
                  <a:solidFill>
                    <a:srgbClr val="FF0000"/>
                  </a:solidFill>
                  <a:effectLst/>
                  <a:uLnTx/>
                  <a:uFillTx/>
                  <a:latin typeface="Trebuchet MS" panose="020B0603020202020204" charset="0"/>
                  <a:ea typeface="黑体" panose="02010609060101010101" pitchFamily="2" charset="-122"/>
                  <a:cs typeface="+mn-cs"/>
                </a:rPr>
                <a:t>break</a:t>
              </a:r>
            </a:p>
          </p:txBody>
        </p:sp>
        <p:cxnSp>
          <p:nvCxnSpPr>
            <p:cNvPr id="4" name="直接箭头连接符 3">
              <a:extLst>
                <a:ext uri="{FF2B5EF4-FFF2-40B4-BE49-F238E27FC236}">
                  <a16:creationId xmlns:a16="http://schemas.microsoft.com/office/drawing/2014/main" id="{B1FEC7CF-0D8C-4611-B6DB-206950AABF17}"/>
                </a:ext>
              </a:extLst>
            </p:cNvPr>
            <p:cNvCxnSpPr/>
            <p:nvPr/>
          </p:nvCxnSpPr>
          <p:spPr>
            <a:xfrm flipV="1">
              <a:off x="5385" y="3517"/>
              <a:ext cx="3" cy="9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175" name="文本框 4">
              <a:extLst>
                <a:ext uri="{FF2B5EF4-FFF2-40B4-BE49-F238E27FC236}">
                  <a16:creationId xmlns:a16="http://schemas.microsoft.com/office/drawing/2014/main" id="{CE0D86CC-4EDD-4154-9AF1-C0363E5584E8}"/>
                </a:ext>
              </a:extLst>
            </p:cNvPr>
            <p:cNvSpPr txBox="1">
              <a:spLocks noChangeArrowheads="1"/>
            </p:cNvSpPr>
            <p:nvPr/>
          </p:nvSpPr>
          <p:spPr bwMode="auto">
            <a:xfrm>
              <a:off x="850" y="1772"/>
              <a:ext cx="5810"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Trebuchet MS" panose="020B0603020202020204" pitchFamily="34" charset="0"/>
                  <a:ea typeface="黑体" panose="02010609060101010101" pitchFamily="49" charset="-122"/>
                  <a:cs typeface="+mn-cs"/>
                </a:rPr>
                <a:t>DAMPE 2019, Sci. Adv., 5, eaax3793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Trebuchet MS" panose="020B0603020202020204" pitchFamily="34" charset="0"/>
                  <a:ea typeface="黑体" panose="02010609060101010101" pitchFamily="49" charset="-122"/>
                  <a:cs typeface="+mn-cs"/>
                </a:rPr>
                <a:t>+ CALET/AMS-02 (2019)</a:t>
              </a:r>
            </a:p>
          </p:txBody>
        </p:sp>
      </p:grpSp>
      <p:grpSp>
        <p:nvGrpSpPr>
          <p:cNvPr id="7176" name="组合 6">
            <a:extLst>
              <a:ext uri="{FF2B5EF4-FFF2-40B4-BE49-F238E27FC236}">
                <a16:creationId xmlns:a16="http://schemas.microsoft.com/office/drawing/2014/main" id="{0720578E-9120-4062-B96D-3D87F810CBF0}"/>
              </a:ext>
            </a:extLst>
          </p:cNvPr>
          <p:cNvGrpSpPr>
            <a:grpSpLocks/>
          </p:cNvGrpSpPr>
          <p:nvPr/>
        </p:nvGrpSpPr>
        <p:grpSpPr bwMode="auto">
          <a:xfrm>
            <a:off x="4510088" y="1052513"/>
            <a:ext cx="4583112" cy="3249612"/>
            <a:chOff x="7103" y="1545"/>
            <a:chExt cx="7216" cy="5116"/>
          </a:xfrm>
        </p:grpSpPr>
        <p:pic>
          <p:nvPicPr>
            <p:cNvPr id="7177" name="图片 2">
              <a:extLst>
                <a:ext uri="{FF2B5EF4-FFF2-40B4-BE49-F238E27FC236}">
                  <a16:creationId xmlns:a16="http://schemas.microsoft.com/office/drawing/2014/main" id="{C45562B5-4DC5-4B66-BFDD-44B8A5EE70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3" y="1545"/>
              <a:ext cx="7217" cy="5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a:extLst>
                <a:ext uri="{FF2B5EF4-FFF2-40B4-BE49-F238E27FC236}">
                  <a16:creationId xmlns:a16="http://schemas.microsoft.com/office/drawing/2014/main" id="{F0DA7E02-574F-42F9-955C-27C8AE1C52B0}"/>
                </a:ext>
              </a:extLst>
            </p:cNvPr>
            <p:cNvSpPr txBox="1"/>
            <p:nvPr/>
          </p:nvSpPr>
          <p:spPr>
            <a:xfrm>
              <a:off x="11057" y="5399"/>
              <a:ext cx="2727" cy="585"/>
            </a:xfrm>
            <a:prstGeom prst="rect">
              <a:avLst/>
            </a:prstGeom>
            <a:noFill/>
            <a:ln w="9525">
              <a:no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15" b="1" i="0" u="none" strike="noStrike" kern="1200" cap="none" spc="0" normalizeH="0" baseline="0" noProof="1">
                  <a:ln>
                    <a:noFill/>
                  </a:ln>
                  <a:solidFill>
                    <a:srgbClr val="FF0000"/>
                  </a:solidFill>
                  <a:effectLst/>
                  <a:uLnTx/>
                  <a:uFillTx/>
                  <a:latin typeface="Trebuchet MS" panose="020B0603020202020204" charset="0"/>
                  <a:ea typeface="黑体" panose="02010609060101010101" pitchFamily="2" charset="-122"/>
                  <a:cs typeface="+mn-cs"/>
                </a:rPr>
                <a:t>~34 TeV</a:t>
              </a:r>
              <a:r>
                <a:rPr kumimoji="0" lang="zh-CN" altLang="en-US" sz="1815" b="1" i="0" u="none" strike="noStrike" kern="1200" cap="none" spc="0" normalizeH="0" baseline="0" noProof="1">
                  <a:ln>
                    <a:noFill/>
                  </a:ln>
                  <a:solidFill>
                    <a:srgbClr val="FF0000"/>
                  </a:solidFill>
                  <a:effectLst/>
                  <a:uLnTx/>
                  <a:uFillTx/>
                  <a:latin typeface="Trebuchet MS" panose="020B0603020202020204" charset="0"/>
                  <a:ea typeface="黑体" panose="02010609060101010101" pitchFamily="2" charset="-122"/>
                  <a:cs typeface="+mn-cs"/>
                </a:rPr>
                <a:t> </a:t>
              </a:r>
              <a:r>
                <a:rPr kumimoji="0" lang="en-US" altLang="zh-CN" sz="1815" b="1" i="0" u="none" strike="noStrike" kern="1200" cap="none" spc="0" normalizeH="0" baseline="0" noProof="1">
                  <a:ln>
                    <a:noFill/>
                  </a:ln>
                  <a:solidFill>
                    <a:srgbClr val="FF0000"/>
                  </a:solidFill>
                  <a:effectLst/>
                  <a:uLnTx/>
                  <a:uFillTx/>
                  <a:latin typeface="Trebuchet MS" panose="020B0603020202020204" charset="0"/>
                  <a:ea typeface="黑体" panose="02010609060101010101" pitchFamily="2" charset="-122"/>
                  <a:cs typeface="+mn-cs"/>
                </a:rPr>
                <a:t>break</a:t>
              </a:r>
            </a:p>
          </p:txBody>
        </p:sp>
        <p:cxnSp>
          <p:nvCxnSpPr>
            <p:cNvPr id="5" name="直接箭头连接符 4">
              <a:extLst>
                <a:ext uri="{FF2B5EF4-FFF2-40B4-BE49-F238E27FC236}">
                  <a16:creationId xmlns:a16="http://schemas.microsoft.com/office/drawing/2014/main" id="{3D916731-D6A6-4F5E-8175-6D74FA00AF68}"/>
                </a:ext>
              </a:extLst>
            </p:cNvPr>
            <p:cNvCxnSpPr/>
            <p:nvPr/>
          </p:nvCxnSpPr>
          <p:spPr>
            <a:xfrm flipV="1">
              <a:off x="12417" y="4494"/>
              <a:ext cx="0" cy="90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180" name="文本框 4">
              <a:extLst>
                <a:ext uri="{FF2B5EF4-FFF2-40B4-BE49-F238E27FC236}">
                  <a16:creationId xmlns:a16="http://schemas.microsoft.com/office/drawing/2014/main" id="{1C3F29B2-05BD-4920-ADC5-8298875C373D}"/>
                </a:ext>
              </a:extLst>
            </p:cNvPr>
            <p:cNvSpPr txBox="1">
              <a:spLocks noChangeArrowheads="1"/>
            </p:cNvSpPr>
            <p:nvPr/>
          </p:nvSpPr>
          <p:spPr bwMode="auto">
            <a:xfrm>
              <a:off x="11175" y="1666"/>
              <a:ext cx="2997" cy="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000000"/>
                  </a:solidFill>
                  <a:effectLst/>
                  <a:uLnTx/>
                  <a:uFillTx/>
                  <a:latin typeface="Trebuchet MS" panose="020B0603020202020204" pitchFamily="34" charset="0"/>
                  <a:ea typeface="黑体" panose="02010609060101010101" pitchFamily="49" charset="-122"/>
                  <a:cs typeface="+mn-cs"/>
                </a:rPr>
                <a:t>DAMPE 2021, PRL</a:t>
              </a:r>
            </a:p>
          </p:txBody>
        </p:sp>
      </p:grpSp>
      <p:sp>
        <p:nvSpPr>
          <p:cNvPr id="7181" name="文本框 3">
            <a:extLst>
              <a:ext uri="{FF2B5EF4-FFF2-40B4-BE49-F238E27FC236}">
                <a16:creationId xmlns:a16="http://schemas.microsoft.com/office/drawing/2014/main" id="{DC628B7B-A5D2-4B87-B57E-3F24413F25A1}"/>
              </a:ext>
            </a:extLst>
          </p:cNvPr>
          <p:cNvSpPr txBox="1">
            <a:spLocks noChangeArrowheads="1"/>
          </p:cNvSpPr>
          <p:nvPr/>
        </p:nvSpPr>
        <p:spPr bwMode="auto">
          <a:xfrm>
            <a:off x="395288" y="4652963"/>
            <a:ext cx="8469312"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altLang="en-US" sz="2400" b="0" i="0" u="none" strike="noStrike" kern="1200" cap="none" spc="0" normalizeH="0" baseline="0" noProof="0">
                <a:ln>
                  <a:noFill/>
                </a:ln>
                <a:solidFill>
                  <a:srgbClr val="000000"/>
                </a:solidFill>
                <a:effectLst/>
                <a:uLnTx/>
                <a:uFillTx/>
                <a:latin typeface="Trebuchet MS" panose="020B0603020202020204" pitchFamily="34" charset="0"/>
                <a:ea typeface="黑体" panose="02010609060101010101" pitchFamily="49" charset="-122"/>
                <a:cs typeface="+mn-cs"/>
              </a:rPr>
              <a:t>DAMPE measurements of cosmic ray proton and helium spectra show similar </a:t>
            </a:r>
            <a:r>
              <a:rPr kumimoji="0" lang="en-US" altLang="en-US" sz="2400" b="0" i="0" u="none" strike="noStrike" kern="1200" cap="none" spc="0" normalizeH="0" baseline="0" noProof="0">
                <a:ln>
                  <a:noFill/>
                </a:ln>
                <a:solidFill>
                  <a:srgbClr val="FF0000"/>
                </a:solidFill>
                <a:effectLst/>
                <a:uLnTx/>
                <a:uFillTx/>
                <a:latin typeface="Trebuchet MS" panose="020B0603020202020204" pitchFamily="34" charset="0"/>
                <a:ea typeface="黑体" panose="02010609060101010101" pitchFamily="49" charset="-122"/>
                <a:cs typeface="+mn-cs"/>
              </a:rPr>
              <a:t>hardening + softening</a:t>
            </a:r>
            <a:r>
              <a:rPr kumimoji="0" lang="en-US" altLang="en-US" sz="2400" b="0" i="0" u="none" strike="noStrike" kern="1200" cap="none" spc="0" normalizeH="0" baseline="0" noProof="0">
                <a:ln>
                  <a:noFill/>
                </a:ln>
                <a:solidFill>
                  <a:srgbClr val="000000"/>
                </a:solidFill>
                <a:effectLst/>
                <a:uLnTx/>
                <a:uFillTx/>
                <a:latin typeface="Trebuchet MS" panose="020B0603020202020204" pitchFamily="34" charset="0"/>
                <a:ea typeface="黑体" panose="02010609060101010101" pitchFamily="49" charset="-122"/>
                <a:cs typeface="+mn-cs"/>
              </a:rPr>
              <a:t> structures</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endParaRPr kumimoji="0" lang="zh-CN" altLang="en-US" sz="2400" b="0" i="0" u="none" strike="noStrike" kern="1200" cap="none" spc="0" normalizeH="0" baseline="0" noProof="0">
              <a:ln>
                <a:noFill/>
              </a:ln>
              <a:solidFill>
                <a:srgbClr val="000000"/>
              </a:solidFill>
              <a:effectLst/>
              <a:uLnTx/>
              <a:uFillTx/>
              <a:latin typeface="Trebuchet MS" panose="020B0603020202020204" pitchFamily="34" charset="0"/>
              <a:ea typeface="黑体" panose="02010609060101010101" pitchFamily="49" charset="-122"/>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altLang="zh-CN" sz="2400" b="0" i="0" u="none" strike="noStrike" kern="1200" cap="none" spc="0" normalizeH="0" baseline="0" noProof="0">
                <a:ln>
                  <a:noFill/>
                </a:ln>
                <a:solidFill>
                  <a:srgbClr val="000000"/>
                </a:solidFill>
                <a:effectLst/>
                <a:uLnTx/>
                <a:uFillTx/>
                <a:latin typeface="Trebuchet MS" panose="020B0603020202020204" pitchFamily="34" charset="0"/>
                <a:ea typeface="黑体" panose="02010609060101010101" pitchFamily="49" charset="-122"/>
                <a:cs typeface="+mn-cs"/>
              </a:rPr>
              <a:t>Softening energies are approximatedly proportional to Z</a:t>
            </a:r>
          </a:p>
        </p:txBody>
      </p:sp>
    </p:spTree>
    <p:extLst>
      <p:ext uri="{BB962C8B-B14F-4D97-AF65-F5344CB8AC3E}">
        <p14:creationId xmlns:p14="http://schemas.microsoft.com/office/powerpoint/2010/main" val="32233149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8">
            <a:extLst>
              <a:ext uri="{FF2B5EF4-FFF2-40B4-BE49-F238E27FC236}">
                <a16:creationId xmlns:a16="http://schemas.microsoft.com/office/drawing/2014/main" id="{B26B1F93-090D-43F9-94F6-C17065A1ED03}"/>
              </a:ext>
            </a:extLst>
          </p:cNvPr>
          <p:cNvSpPr txBox="1">
            <a:spLocks noChangeArrowheads="1"/>
          </p:cNvSpPr>
          <p:nvPr/>
        </p:nvSpPr>
        <p:spPr bwMode="auto">
          <a:xfrm>
            <a:off x="179388" y="161925"/>
            <a:ext cx="87122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a:ln>
                  <a:noFill/>
                </a:ln>
                <a:solidFill>
                  <a:srgbClr val="FF0404"/>
                </a:solidFill>
                <a:effectLst/>
                <a:uLnTx/>
                <a:uFillTx/>
                <a:latin typeface="Times New Roman" panose="02020603050405020304" pitchFamily="18" charset="0"/>
                <a:ea typeface="黑体" panose="02010609060101010101" pitchFamily="49" charset="-122"/>
                <a:cs typeface="+mn-cs"/>
                <a:sym typeface="Symbol" panose="05050102010706020507" pitchFamily="18" charset="2"/>
              </a:rPr>
              <a:t>Spatially dependent propagation + nearby source</a:t>
            </a:r>
          </a:p>
        </p:txBody>
      </p:sp>
      <p:pic>
        <p:nvPicPr>
          <p:cNvPr id="9218" name="图片 2">
            <a:extLst>
              <a:ext uri="{FF2B5EF4-FFF2-40B4-BE49-F238E27FC236}">
                <a16:creationId xmlns:a16="http://schemas.microsoft.com/office/drawing/2014/main" id="{7F0A9094-2954-4A3F-BA20-9F7C27E850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25" y="1597025"/>
            <a:ext cx="7566025"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矩形 107527">
            <a:extLst>
              <a:ext uri="{FF2B5EF4-FFF2-40B4-BE49-F238E27FC236}">
                <a16:creationId xmlns:a16="http://schemas.microsoft.com/office/drawing/2014/main" id="{4400F9B8-14B1-4604-80AC-7D1EC06F56F6}"/>
              </a:ext>
            </a:extLst>
          </p:cNvPr>
          <p:cNvSpPr>
            <a:spLocks noChangeArrowheads="1"/>
          </p:cNvSpPr>
          <p:nvPr/>
        </p:nvSpPr>
        <p:spPr bwMode="auto">
          <a:xfrm>
            <a:off x="179388" y="5205413"/>
            <a:ext cx="8848725"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0800" tIns="50800" bIns="50800"/>
          <a:lstStyle>
            <a:lvl1pPr marL="382588" indent="-3429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82588" marR="0" lvl="0" indent="-342900" algn="l" defTabSz="914400" rtl="0" eaLnBrk="1" fontAlgn="base" latinLnBrk="0" hangingPunct="1">
              <a:lnSpc>
                <a:spcPct val="90000"/>
              </a:lnSpc>
              <a:spcBef>
                <a:spcPts val="700"/>
              </a:spcBef>
              <a:spcAft>
                <a:spcPct val="0"/>
              </a:spcAft>
              <a:buClrTx/>
              <a:buSzTx/>
              <a:buFont typeface="Wingdings" panose="05000000000000000000" pitchFamily="2" charset="2"/>
              <a:buChar char="Ø"/>
              <a:tabLst/>
              <a:defRPr/>
            </a:pPr>
            <a:r>
              <a:rPr kumimoji="0" lang="en-US" altLang="zh-CN" sz="2400" b="0" i="0" u="none" strike="noStrike" kern="1200" cap="none" spc="0" normalizeH="0" baseline="0" noProof="0">
                <a:ln>
                  <a:noFill/>
                </a:ln>
                <a:solidFill>
                  <a:srgbClr val="000000"/>
                </a:solidFill>
                <a:effectLst/>
                <a:uLnTx/>
                <a:uFillTx/>
                <a:latin typeface="Trebuchet MS" panose="020B0603020202020204" pitchFamily="34" charset="0"/>
                <a:ea typeface="黑体" panose="02010609060101010101" pitchFamily="49" charset="-122"/>
                <a:cs typeface="+mn-cs"/>
              </a:rPr>
              <a:t>Continuous source population contribute the majority of cosmic rays below the knee</a:t>
            </a:r>
          </a:p>
          <a:p>
            <a:pPr marL="382588" marR="0" lvl="0" indent="-342900" algn="l" defTabSz="914400" rtl="0" eaLnBrk="1" fontAlgn="base" latinLnBrk="0" hangingPunct="1">
              <a:lnSpc>
                <a:spcPct val="90000"/>
              </a:lnSpc>
              <a:spcBef>
                <a:spcPts val="700"/>
              </a:spcBef>
              <a:spcAft>
                <a:spcPct val="0"/>
              </a:spcAft>
              <a:buClrTx/>
              <a:buSzTx/>
              <a:buFont typeface="Wingdings" panose="05000000000000000000" pitchFamily="2" charset="2"/>
              <a:buChar char="Ø"/>
              <a:tabLst/>
              <a:defRPr/>
            </a:pPr>
            <a:r>
              <a:rPr kumimoji="0" lang="en-US" altLang="zh-CN" sz="2400" b="0" i="0" u="none" strike="noStrike" kern="1200" cap="none" spc="0" normalizeH="0" baseline="0" noProof="0">
                <a:ln>
                  <a:noFill/>
                </a:ln>
                <a:solidFill>
                  <a:srgbClr val="000000"/>
                </a:solidFill>
                <a:effectLst/>
                <a:uLnTx/>
                <a:uFillTx/>
                <a:latin typeface="Trebuchet MS" panose="020B0603020202020204" pitchFamily="34" charset="0"/>
                <a:ea typeface="黑体" panose="02010609060101010101" pitchFamily="49" charset="-122"/>
                <a:cs typeface="+mn-cs"/>
              </a:rPr>
              <a:t>10 TeV spectral softening due to a nearby source component</a:t>
            </a:r>
            <a:endParaRPr kumimoji="0" lang="zh-CN" altLang="en-US" sz="2400" b="0" i="0" u="none" strike="noStrike" kern="1200" cap="none" spc="0" normalizeH="0" baseline="0" noProof="0">
              <a:ln>
                <a:noFill/>
              </a:ln>
              <a:solidFill>
                <a:srgbClr val="000000"/>
              </a:solidFill>
              <a:effectLst/>
              <a:uLnTx/>
              <a:uFillTx/>
              <a:latin typeface="Trebuchet MS" panose="020B0603020202020204" pitchFamily="34" charset="0"/>
              <a:ea typeface="黑体" panose="02010609060101010101" pitchFamily="49" charset="-122"/>
              <a:cs typeface="+mn-cs"/>
            </a:endParaRPr>
          </a:p>
        </p:txBody>
      </p:sp>
      <p:sp>
        <p:nvSpPr>
          <p:cNvPr id="9220" name="文本框 4">
            <a:extLst>
              <a:ext uri="{FF2B5EF4-FFF2-40B4-BE49-F238E27FC236}">
                <a16:creationId xmlns:a16="http://schemas.microsoft.com/office/drawing/2014/main" id="{E83DA2B1-0A45-4131-94FB-125D362E233D}"/>
              </a:ext>
            </a:extLst>
          </p:cNvPr>
          <p:cNvSpPr txBox="1">
            <a:spLocks noChangeArrowheads="1"/>
          </p:cNvSpPr>
          <p:nvPr/>
        </p:nvSpPr>
        <p:spPr bwMode="auto">
          <a:xfrm>
            <a:off x="6410325" y="1411288"/>
            <a:ext cx="21018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1" u="none" strike="noStrike" kern="1200" cap="none" spc="0" normalizeH="0" baseline="0" noProof="0">
                <a:ln>
                  <a:noFill/>
                </a:ln>
                <a:solidFill>
                  <a:srgbClr val="000000"/>
                </a:solidFill>
                <a:effectLst/>
                <a:uLnTx/>
                <a:uFillTx/>
                <a:latin typeface="Trebuchet MS" panose="020B0603020202020204" pitchFamily="34" charset="0"/>
                <a:ea typeface="宋体" panose="02010600030101010101" pitchFamily="2" charset="-122"/>
                <a:cs typeface="+mn-cs"/>
              </a:rPr>
              <a:t>Liu et al. 2019, JCAP </a:t>
            </a:r>
          </a:p>
        </p:txBody>
      </p:sp>
      <p:sp>
        <p:nvSpPr>
          <p:cNvPr id="9221" name="灯片编号占位符 1">
            <a:extLst>
              <a:ext uri="{FF2B5EF4-FFF2-40B4-BE49-F238E27FC236}">
                <a16:creationId xmlns:a16="http://schemas.microsoft.com/office/drawing/2014/main" id="{B0371EA9-CDC1-41B0-8B5E-52B8B3271DDA}"/>
              </a:ext>
            </a:extLst>
          </p:cNvPr>
          <p:cNvSpPr txBox="1">
            <a:spLocks noGrp="1" noChangeArrowheads="1"/>
          </p:cNvSpPr>
          <p:nvPr/>
        </p:nvSpPr>
        <p:spPr bwMode="auto">
          <a:xfrm>
            <a:off x="8675688" y="6364288"/>
            <a:ext cx="3127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fld id="{F3EAB119-B0C2-4913-8AA3-5D239178475B}" type="slidenum">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22</a:t>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222" name="文本框 4">
            <a:extLst>
              <a:ext uri="{FF2B5EF4-FFF2-40B4-BE49-F238E27FC236}">
                <a16:creationId xmlns:a16="http://schemas.microsoft.com/office/drawing/2014/main" id="{5781031D-467E-4387-98B1-9A6704DF62F2}"/>
              </a:ext>
            </a:extLst>
          </p:cNvPr>
          <p:cNvSpPr txBox="1">
            <a:spLocks noChangeArrowheads="1"/>
          </p:cNvSpPr>
          <p:nvPr/>
        </p:nvSpPr>
        <p:spPr bwMode="auto">
          <a:xfrm>
            <a:off x="1587500" y="2408238"/>
            <a:ext cx="825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Trebuchet MS" panose="020B0603020202020204" pitchFamily="34" charset="0"/>
                <a:ea typeface="宋体" panose="02010600030101010101" pitchFamily="2" charset="-122"/>
                <a:cs typeface="+mn-cs"/>
              </a:rPr>
              <a:t>Proton </a:t>
            </a:r>
          </a:p>
        </p:txBody>
      </p:sp>
      <p:sp>
        <p:nvSpPr>
          <p:cNvPr id="9223" name="文本框 4">
            <a:extLst>
              <a:ext uri="{FF2B5EF4-FFF2-40B4-BE49-F238E27FC236}">
                <a16:creationId xmlns:a16="http://schemas.microsoft.com/office/drawing/2014/main" id="{7D687E92-84D6-4D52-93CB-5A68E86D0B3A}"/>
              </a:ext>
            </a:extLst>
          </p:cNvPr>
          <p:cNvSpPr txBox="1">
            <a:spLocks noChangeArrowheads="1"/>
          </p:cNvSpPr>
          <p:nvPr/>
        </p:nvSpPr>
        <p:spPr bwMode="auto">
          <a:xfrm>
            <a:off x="5280025" y="2479675"/>
            <a:ext cx="8270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Trebuchet MS" panose="020B0603020202020204" pitchFamily="34" charset="0"/>
                <a:ea typeface="宋体" panose="02010600030101010101" pitchFamily="2" charset="-122"/>
                <a:cs typeface="+mn-cs"/>
              </a:rPr>
              <a:t>Helium </a:t>
            </a:r>
          </a:p>
        </p:txBody>
      </p:sp>
    </p:spTree>
    <p:extLst>
      <p:ext uri="{BB962C8B-B14F-4D97-AF65-F5344CB8AC3E}">
        <p14:creationId xmlns:p14="http://schemas.microsoft.com/office/powerpoint/2010/main" val="1954674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灯片编号占位符 1">
            <a:extLst>
              <a:ext uri="{FF2B5EF4-FFF2-40B4-BE49-F238E27FC236}">
                <a16:creationId xmlns:a16="http://schemas.microsoft.com/office/drawing/2014/main" id="{09C3CFC4-1FCB-40C6-A8F1-E947AF29917C}"/>
              </a:ext>
            </a:extLst>
          </p:cNvPr>
          <p:cNvSpPr txBox="1">
            <a:spLocks noGrp="1" noChangeArrowheads="1"/>
          </p:cNvSpPr>
          <p:nvPr/>
        </p:nvSpPr>
        <p:spPr bwMode="auto">
          <a:xfrm>
            <a:off x="8675688" y="6435725"/>
            <a:ext cx="3127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fld id="{04699C1D-B2CC-4398-977B-2AEAFB2E00A3}" type="slidenum">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23</a:t>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1266" name="Text Box 8">
            <a:extLst>
              <a:ext uri="{FF2B5EF4-FFF2-40B4-BE49-F238E27FC236}">
                <a16:creationId xmlns:a16="http://schemas.microsoft.com/office/drawing/2014/main" id="{5B3B751F-0761-4C22-B380-F06BF06F2E51}"/>
              </a:ext>
            </a:extLst>
          </p:cNvPr>
          <p:cNvSpPr txBox="1">
            <a:spLocks noChangeArrowheads="1"/>
          </p:cNvSpPr>
          <p:nvPr/>
        </p:nvSpPr>
        <p:spPr bwMode="auto">
          <a:xfrm>
            <a:off x="179388" y="161925"/>
            <a:ext cx="87122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0404"/>
                </a:solidFill>
                <a:effectLst/>
                <a:uLnTx/>
                <a:uFillTx/>
                <a:latin typeface="Times New Roman" panose="02020603050405020304" pitchFamily="18" charset="0"/>
                <a:ea typeface="黑体" panose="02010609060101010101" pitchFamily="49" charset="-122"/>
                <a:cs typeface="+mn-cs"/>
                <a:sym typeface="Symbol" panose="05050102010706020507" pitchFamily="18" charset="2"/>
              </a:rPr>
              <a:t>AMS measurement of NeMgSi spectra</a:t>
            </a:r>
          </a:p>
        </p:txBody>
      </p:sp>
      <p:pic>
        <p:nvPicPr>
          <p:cNvPr id="11267" name="图片 1">
            <a:extLst>
              <a:ext uri="{FF2B5EF4-FFF2-40B4-BE49-F238E27FC236}">
                <a16:creationId xmlns:a16="http://schemas.microsoft.com/office/drawing/2014/main" id="{9F0918E8-795E-4633-9A63-ACF59E7E0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1363" y="2811463"/>
            <a:ext cx="5146675" cy="348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图片 2">
            <a:extLst>
              <a:ext uri="{FF2B5EF4-FFF2-40B4-BE49-F238E27FC236}">
                <a16:creationId xmlns:a16="http://schemas.microsoft.com/office/drawing/2014/main" id="{ADB6ACDD-2F0A-4CF7-87A3-749D1208DC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977900"/>
            <a:ext cx="8809037"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474712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灯片编号占位符 1">
            <a:extLst>
              <a:ext uri="{FF2B5EF4-FFF2-40B4-BE49-F238E27FC236}">
                <a16:creationId xmlns:a16="http://schemas.microsoft.com/office/drawing/2014/main" id="{0FC2DFD1-5C87-4BE4-97BE-F0DAE9103519}"/>
              </a:ext>
            </a:extLst>
          </p:cNvPr>
          <p:cNvSpPr txBox="1">
            <a:spLocks noGrp="1" noChangeArrowheads="1"/>
          </p:cNvSpPr>
          <p:nvPr/>
        </p:nvSpPr>
        <p:spPr bwMode="auto">
          <a:xfrm>
            <a:off x="8675688" y="6435725"/>
            <a:ext cx="3127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fld id="{FA7B31FB-E5E4-411C-9E78-98757352B7A1}" type="slidenum">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24</a:t>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3314" name="Text Box 8">
            <a:extLst>
              <a:ext uri="{FF2B5EF4-FFF2-40B4-BE49-F238E27FC236}">
                <a16:creationId xmlns:a16="http://schemas.microsoft.com/office/drawing/2014/main" id="{105F8EA4-1821-492B-9ED5-205860F66ABC}"/>
              </a:ext>
            </a:extLst>
          </p:cNvPr>
          <p:cNvSpPr txBox="1">
            <a:spLocks noChangeArrowheads="1"/>
          </p:cNvSpPr>
          <p:nvPr/>
        </p:nvSpPr>
        <p:spPr bwMode="auto">
          <a:xfrm>
            <a:off x="179388" y="161925"/>
            <a:ext cx="87122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0404"/>
                </a:solidFill>
                <a:effectLst/>
                <a:uLnTx/>
                <a:uFillTx/>
                <a:latin typeface="Times New Roman" panose="02020603050405020304" pitchFamily="18" charset="0"/>
                <a:ea typeface="黑体" panose="02010609060101010101" pitchFamily="49" charset="-122"/>
                <a:cs typeface="+mn-cs"/>
                <a:sym typeface="Symbol" panose="05050102010706020507" pitchFamily="18" charset="2"/>
              </a:rPr>
              <a:t>Nearby source model for AMS NeMgSi</a:t>
            </a:r>
          </a:p>
        </p:txBody>
      </p:sp>
      <p:pic>
        <p:nvPicPr>
          <p:cNvPr id="13315" name="图片 2">
            <a:extLst>
              <a:ext uri="{FF2B5EF4-FFF2-40B4-BE49-F238E27FC236}">
                <a16:creationId xmlns:a16="http://schemas.microsoft.com/office/drawing/2014/main" id="{48E47CD2-A3AE-4F07-AF93-C185B2BFCA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958850"/>
            <a:ext cx="302895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图片 3">
            <a:extLst>
              <a:ext uri="{FF2B5EF4-FFF2-40B4-BE49-F238E27FC236}">
                <a16:creationId xmlns:a16="http://schemas.microsoft.com/office/drawing/2014/main" id="{CC2784E9-C19A-4953-A9B8-3D351DD666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7525" y="1016000"/>
            <a:ext cx="30003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图片 4">
            <a:extLst>
              <a:ext uri="{FF2B5EF4-FFF2-40B4-BE49-F238E27FC236}">
                <a16:creationId xmlns:a16="http://schemas.microsoft.com/office/drawing/2014/main" id="{86A4C193-995C-4E7C-A5E9-C1CB18767F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6150" y="1016000"/>
            <a:ext cx="3038475"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图片 5">
            <a:extLst>
              <a:ext uri="{FF2B5EF4-FFF2-40B4-BE49-F238E27FC236}">
                <a16:creationId xmlns:a16="http://schemas.microsoft.com/office/drawing/2014/main" id="{01D9E666-0CD1-4950-A2D0-1147E3959C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788" y="3368675"/>
            <a:ext cx="2819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图片 6">
            <a:extLst>
              <a:ext uri="{FF2B5EF4-FFF2-40B4-BE49-F238E27FC236}">
                <a16:creationId xmlns:a16="http://schemas.microsoft.com/office/drawing/2014/main" id="{53BE90DE-82BF-41B3-9907-C465837566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3913" y="3368675"/>
            <a:ext cx="2771775"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图片 7">
            <a:extLst>
              <a:ext uri="{FF2B5EF4-FFF2-40B4-BE49-F238E27FC236}">
                <a16:creationId xmlns:a16="http://schemas.microsoft.com/office/drawing/2014/main" id="{A32E3779-BE1D-4D20-A88F-2F3985B7FF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1738" y="3368675"/>
            <a:ext cx="28575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矩形 35844">
            <a:extLst>
              <a:ext uri="{FF2B5EF4-FFF2-40B4-BE49-F238E27FC236}">
                <a16:creationId xmlns:a16="http://schemas.microsoft.com/office/drawing/2014/main" id="{EAD5EBA8-F49B-4E0D-9845-7283217D4BC9}"/>
              </a:ext>
            </a:extLst>
          </p:cNvPr>
          <p:cNvSpPr>
            <a:spLocks noChangeArrowheads="1"/>
          </p:cNvSpPr>
          <p:nvPr/>
        </p:nvSpPr>
        <p:spPr bwMode="auto">
          <a:xfrm>
            <a:off x="6840538" y="846138"/>
            <a:ext cx="2201862" cy="246062"/>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40639" bIns="0">
            <a:spAutoFit/>
          </a:bodyPr>
          <a:lstStyle>
            <a:lvl1pPr marL="39688">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9688" marR="0" lvl="0" indent="0" algn="l" defTabSz="914400" rtl="0" eaLnBrk="1" fontAlgn="base" latinLnBrk="0" hangingPunct="1">
              <a:lnSpc>
                <a:spcPct val="100000"/>
              </a:lnSpc>
              <a:spcBef>
                <a:spcPct val="0"/>
              </a:spcBef>
              <a:spcAft>
                <a:spcPct val="0"/>
              </a:spcAft>
              <a:buClr>
                <a:srgbClr val="000000"/>
              </a:buClr>
              <a:buSzTx/>
              <a:buFontTx/>
              <a:buNone/>
              <a:tabLst/>
              <a:defRPr/>
            </a:pPr>
            <a:r>
              <a:rPr kumimoji="0" lang="en-US" altLang="zh-CN" sz="1600" b="0" i="0" u="none" strike="noStrike" kern="1200" cap="none" spc="0" normalizeH="0" baseline="0" noProof="0">
                <a:ln>
                  <a:noFill/>
                </a:ln>
                <a:solidFill>
                  <a:srgbClr val="000000"/>
                </a:solidFill>
                <a:effectLst/>
                <a:uLnTx/>
                <a:uFillTx/>
                <a:latin typeface="Trebuchet MS" panose="020B0603020202020204" pitchFamily="34" charset="0"/>
                <a:ea typeface="仿宋_GB2312" pitchFamily="49" charset="-122"/>
                <a:cs typeface="+mn-cs"/>
              </a:rPr>
              <a:t>Yuan et al. (2021, FoP)</a:t>
            </a:r>
          </a:p>
        </p:txBody>
      </p:sp>
      <p:sp>
        <p:nvSpPr>
          <p:cNvPr id="13322" name="Text Box 8">
            <a:extLst>
              <a:ext uri="{FF2B5EF4-FFF2-40B4-BE49-F238E27FC236}">
                <a16:creationId xmlns:a16="http://schemas.microsoft.com/office/drawing/2014/main" id="{2648AE92-D0FD-4222-98AE-EE8013481BEE}"/>
              </a:ext>
            </a:extLst>
          </p:cNvPr>
          <p:cNvSpPr txBox="1">
            <a:spLocks noChangeArrowheads="1"/>
          </p:cNvSpPr>
          <p:nvPr/>
        </p:nvSpPr>
        <p:spPr bwMode="auto">
          <a:xfrm>
            <a:off x="250825" y="5805488"/>
            <a:ext cx="86550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000000"/>
                </a:solidFill>
                <a:effectLst/>
                <a:uLnTx/>
                <a:uFillTx/>
                <a:latin typeface="Trebuchet MS" panose="020B0603020202020204" pitchFamily="34" charset="0"/>
                <a:ea typeface="黑体" panose="02010609060101010101" pitchFamily="49" charset="-122"/>
                <a:cs typeface="+mn-cs"/>
              </a:rPr>
              <a:t>Can be naturally explained by a nearby source with different elemental abundance</a:t>
            </a:r>
          </a:p>
        </p:txBody>
      </p:sp>
    </p:spTree>
    <p:extLst>
      <p:ext uri="{BB962C8B-B14F-4D97-AF65-F5344CB8AC3E}">
        <p14:creationId xmlns:p14="http://schemas.microsoft.com/office/powerpoint/2010/main" val="130553353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灯片编号占位符 1">
            <a:extLst>
              <a:ext uri="{FF2B5EF4-FFF2-40B4-BE49-F238E27FC236}">
                <a16:creationId xmlns:a16="http://schemas.microsoft.com/office/drawing/2014/main" id="{3A191F7A-351C-45D1-8C43-A419BB6C2A2A}"/>
              </a:ext>
            </a:extLst>
          </p:cNvPr>
          <p:cNvSpPr txBox="1">
            <a:spLocks noGrp="1" noChangeArrowheads="1"/>
          </p:cNvSpPr>
          <p:nvPr/>
        </p:nvSpPr>
        <p:spPr bwMode="auto">
          <a:xfrm>
            <a:off x="8675688" y="6364288"/>
            <a:ext cx="3127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fld id="{D3383F1C-36B6-44E1-B565-F8F5AF3B584B}" type="slidenum">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25</a:t>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nvGrpSpPr>
          <p:cNvPr id="15362" name="组合 5123">
            <a:extLst>
              <a:ext uri="{FF2B5EF4-FFF2-40B4-BE49-F238E27FC236}">
                <a16:creationId xmlns:a16="http://schemas.microsoft.com/office/drawing/2014/main" id="{C61E725D-03F3-4213-AAEC-AD2FE69A252C}"/>
              </a:ext>
            </a:extLst>
          </p:cNvPr>
          <p:cNvGrpSpPr>
            <a:grpSpLocks/>
          </p:cNvGrpSpPr>
          <p:nvPr/>
        </p:nvGrpSpPr>
        <p:grpSpPr bwMode="auto">
          <a:xfrm>
            <a:off x="114300" y="1377950"/>
            <a:ext cx="4678363" cy="2595563"/>
            <a:chOff x="0" y="0"/>
            <a:chExt cx="3156" cy="1760"/>
          </a:xfrm>
        </p:grpSpPr>
        <p:pic>
          <p:nvPicPr>
            <p:cNvPr id="15363" name="图片 5124">
              <a:extLst>
                <a:ext uri="{FF2B5EF4-FFF2-40B4-BE49-F238E27FC236}">
                  <a16:creationId xmlns:a16="http://schemas.microsoft.com/office/drawing/2014/main" id="{63913EBF-ED19-4C9E-87B2-9D0E1426FB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 y="0"/>
              <a:ext cx="2916" cy="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内容占位符 2">
              <a:extLst>
                <a:ext uri="{FF2B5EF4-FFF2-40B4-BE49-F238E27FC236}">
                  <a16:creationId xmlns:a16="http://schemas.microsoft.com/office/drawing/2014/main" id="{A4C52DD0-8656-47E5-B9E0-CCBE463869D4}"/>
                </a:ext>
              </a:extLst>
            </p:cNvPr>
            <p:cNvSpPr>
              <a:spLocks noChangeArrowheads="1"/>
            </p:cNvSpPr>
            <p:nvPr/>
          </p:nvSpPr>
          <p:spPr bwMode="auto">
            <a:xfrm>
              <a:off x="0" y="1440"/>
              <a:ext cx="769" cy="2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Trebuchet MS" panose="020B0603020202020204" pitchFamily="34" charset="0"/>
                  <a:ea typeface="仿宋_GB2312" pitchFamily="49" charset="-122"/>
                  <a:cs typeface="+mn-cs"/>
                </a:rPr>
                <a:t>IceCube</a:t>
              </a:r>
            </a:p>
          </p:txBody>
        </p:sp>
        <p:sp>
          <p:nvSpPr>
            <p:cNvPr id="15365" name="内容占位符 2">
              <a:extLst>
                <a:ext uri="{FF2B5EF4-FFF2-40B4-BE49-F238E27FC236}">
                  <a16:creationId xmlns:a16="http://schemas.microsoft.com/office/drawing/2014/main" id="{9D389945-A70F-4A84-9767-63B0A76F5E9B}"/>
                </a:ext>
              </a:extLst>
            </p:cNvPr>
            <p:cNvSpPr>
              <a:spLocks noChangeArrowheads="1"/>
            </p:cNvSpPr>
            <p:nvPr/>
          </p:nvSpPr>
          <p:spPr bwMode="auto">
            <a:xfrm>
              <a:off x="0" y="192"/>
              <a:ext cx="768"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0" i="0" u="none" strike="noStrike" kern="1200" cap="none" spc="0" normalizeH="0" baseline="0" noProof="0">
                  <a:ln>
                    <a:noFill/>
                  </a:ln>
                  <a:solidFill>
                    <a:srgbClr val="000000"/>
                  </a:solidFill>
                  <a:effectLst/>
                  <a:uLnTx/>
                  <a:uFillTx/>
                  <a:latin typeface="Trebuchet MS" panose="020B0603020202020204" pitchFamily="34" charset="0"/>
                  <a:ea typeface="仿宋_GB2312" pitchFamily="49" charset="-122"/>
                  <a:cs typeface="+mn-cs"/>
                </a:rPr>
                <a:t>Tibet III</a:t>
              </a:r>
            </a:p>
          </p:txBody>
        </p:sp>
      </p:grpSp>
      <p:sp>
        <p:nvSpPr>
          <p:cNvPr id="15366" name="Text Box 8">
            <a:extLst>
              <a:ext uri="{FF2B5EF4-FFF2-40B4-BE49-F238E27FC236}">
                <a16:creationId xmlns:a16="http://schemas.microsoft.com/office/drawing/2014/main" id="{7C6E11E6-E42F-4F99-A14C-61E2516D7F01}"/>
              </a:ext>
            </a:extLst>
          </p:cNvPr>
          <p:cNvSpPr txBox="1">
            <a:spLocks noChangeArrowheads="1"/>
          </p:cNvSpPr>
          <p:nvPr/>
        </p:nvSpPr>
        <p:spPr bwMode="auto">
          <a:xfrm>
            <a:off x="179388" y="161925"/>
            <a:ext cx="87122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a:ln>
                  <a:noFill/>
                </a:ln>
                <a:solidFill>
                  <a:srgbClr val="FF0404"/>
                </a:solidFill>
                <a:effectLst/>
                <a:uLnTx/>
                <a:uFillTx/>
                <a:latin typeface="Times New Roman" panose="02020603050405020304" pitchFamily="18" charset="0"/>
                <a:ea typeface="黑体" panose="02010609060101010101" pitchFamily="49" charset="-122"/>
                <a:cs typeface="+mn-cs"/>
                <a:sym typeface="Symbol" panose="05050102010706020507" pitchFamily="18" charset="2"/>
              </a:rPr>
              <a:t>Large-scale anisotropies</a:t>
            </a:r>
          </a:p>
        </p:txBody>
      </p:sp>
      <p:pic>
        <p:nvPicPr>
          <p:cNvPr id="15367" name="图片 2">
            <a:extLst>
              <a:ext uri="{FF2B5EF4-FFF2-40B4-BE49-F238E27FC236}">
                <a16:creationId xmlns:a16="http://schemas.microsoft.com/office/drawing/2014/main" id="{8D4BC7FD-BF53-4C85-84A6-E84C05829E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5663" y="904875"/>
            <a:ext cx="4448175"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矩形 252931">
            <a:extLst>
              <a:ext uri="{FF2B5EF4-FFF2-40B4-BE49-F238E27FC236}">
                <a16:creationId xmlns:a16="http://schemas.microsoft.com/office/drawing/2014/main" id="{CB7A426A-EBCF-491F-88EF-9DC8973DCE74}"/>
              </a:ext>
            </a:extLst>
          </p:cNvPr>
          <p:cNvSpPr>
            <a:spLocks noChangeArrowheads="1"/>
          </p:cNvSpPr>
          <p:nvPr/>
        </p:nvSpPr>
        <p:spPr bwMode="auto">
          <a:xfrm>
            <a:off x="5280025" y="2336800"/>
            <a:ext cx="21463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spAutoFit/>
          </a:bodyPr>
          <a:lstStyle>
            <a:lvl1pPr marL="39688">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9688"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Times New Roman" panose="02020603050405020304" pitchFamily="18" charset="0"/>
                <a:ea typeface="仿宋_GB2312" pitchFamily="49" charset="-122"/>
                <a:cs typeface="+mn-cs"/>
              </a:rPr>
              <a:t>Ahlers &amp; Mertsch, 2017, PPNP, 94, 184</a:t>
            </a:r>
          </a:p>
        </p:txBody>
      </p:sp>
      <p:sp>
        <p:nvSpPr>
          <p:cNvPr id="13315" name="矩形 47128">
            <a:extLst>
              <a:ext uri="{FF2B5EF4-FFF2-40B4-BE49-F238E27FC236}">
                <a16:creationId xmlns:a16="http://schemas.microsoft.com/office/drawing/2014/main" id="{395F8A0B-89F3-4062-A6BE-E4BB07CAF999}"/>
              </a:ext>
            </a:extLst>
          </p:cNvPr>
          <p:cNvSpPr/>
          <p:nvPr/>
        </p:nvSpPr>
        <p:spPr>
          <a:xfrm>
            <a:off x="238125" y="4725988"/>
            <a:ext cx="8750300" cy="1770062"/>
          </a:xfrm>
          <a:prstGeom prst="rect">
            <a:avLst/>
          </a:prstGeom>
          <a:noFill/>
          <a:ln w="12700">
            <a:noFill/>
          </a:ln>
        </p:spPr>
        <p:txBody>
          <a:bodyPr lIns="50794" tIns="50794" bIns="50794"/>
          <a:lstStyle/>
          <a:p>
            <a:pPr marL="382905" marR="0" lvl="0" indent="-342900" algn="l" defTabSz="914400" rtl="0" eaLnBrk="1" fontAlgn="base" latinLnBrk="0" hangingPunct="1">
              <a:lnSpc>
                <a:spcPct val="90000"/>
              </a:lnSpc>
              <a:spcBef>
                <a:spcPts val="700"/>
              </a:spcBef>
              <a:spcAft>
                <a:spcPct val="0"/>
              </a:spcAft>
              <a:buClrTx/>
              <a:buSzPct val="100000"/>
              <a:buFont typeface="Arial" panose="020B0604020202020204" pitchFamily="34" charset="0"/>
              <a:buChar char="•"/>
              <a:tabLst/>
              <a:defRPr/>
            </a:pPr>
            <a:r>
              <a:rPr kumimoji="0" lang="en-US" sz="2175" b="0" i="0" u="none" strike="noStrike" kern="1200" cap="none" spc="0" normalizeH="0" baseline="0" noProof="1">
                <a:ln>
                  <a:noFill/>
                </a:ln>
                <a:solidFill>
                  <a:srgbClr val="000000"/>
                </a:solidFill>
                <a:effectLst/>
                <a:uLnTx/>
                <a:uFillTx/>
                <a:latin typeface="Trebuchet MS" panose="020B0603020202020204" charset="0"/>
                <a:ea typeface="黑体" panose="02010609060101010101" pitchFamily="2" charset="-122"/>
                <a:cs typeface="+mn-cs"/>
                <a:sym typeface="Symbol" panose="05050102010706020507" charset="0"/>
              </a:rPr>
              <a:t>Arrival directions of GCRs are highly isotropic, with tiny anisotropies (10</a:t>
            </a:r>
            <a:r>
              <a:rPr kumimoji="0" lang="en-US" sz="2175" b="0" i="0" u="none" strike="noStrike" kern="1200" cap="none" spc="0" normalizeH="0" baseline="30000" noProof="1">
                <a:ln>
                  <a:noFill/>
                </a:ln>
                <a:solidFill>
                  <a:srgbClr val="000000"/>
                </a:solidFill>
                <a:effectLst/>
                <a:uLnTx/>
                <a:uFillTx/>
                <a:latin typeface="Trebuchet MS" panose="020B0603020202020204" charset="0"/>
                <a:ea typeface="黑体" panose="02010609060101010101" pitchFamily="2" charset="-122"/>
                <a:cs typeface="+mn-cs"/>
                <a:sym typeface="Symbol" panose="05050102010706020507" charset="0"/>
              </a:rPr>
              <a:t>-4</a:t>
            </a:r>
            <a:r>
              <a:rPr kumimoji="0" lang="en-US" sz="2175" b="0" i="0" u="none" strike="noStrike" kern="1200" cap="none" spc="0" normalizeH="0" baseline="0" noProof="1">
                <a:ln>
                  <a:noFill/>
                </a:ln>
                <a:solidFill>
                  <a:srgbClr val="000000"/>
                </a:solidFill>
                <a:effectLst/>
                <a:uLnTx/>
                <a:uFillTx/>
                <a:latin typeface="Trebuchet MS" panose="020B0603020202020204" charset="0"/>
                <a:ea typeface="黑体" panose="02010609060101010101" pitchFamily="2" charset="-122"/>
                <a:cs typeface="+mn-cs"/>
                <a:sym typeface="Symbol" panose="05050102010706020507" charset="0"/>
              </a:rPr>
              <a:t>~10</a:t>
            </a:r>
            <a:r>
              <a:rPr kumimoji="0" lang="en-US" sz="2175" b="0" i="0" u="none" strike="noStrike" kern="1200" cap="none" spc="0" normalizeH="0" baseline="30000" noProof="1">
                <a:ln>
                  <a:noFill/>
                </a:ln>
                <a:solidFill>
                  <a:srgbClr val="000000"/>
                </a:solidFill>
                <a:effectLst/>
                <a:uLnTx/>
                <a:uFillTx/>
                <a:latin typeface="Trebuchet MS" panose="020B0603020202020204" charset="0"/>
                <a:ea typeface="黑体" panose="02010609060101010101" pitchFamily="2" charset="-122"/>
                <a:cs typeface="+mn-cs"/>
                <a:sym typeface="Symbol" panose="05050102010706020507" charset="0"/>
              </a:rPr>
              <a:t>-3</a:t>
            </a:r>
            <a:r>
              <a:rPr kumimoji="0" lang="en-US" sz="2175" b="0" i="0" u="none" strike="noStrike" kern="1200" cap="none" spc="0" normalizeH="0" baseline="0" noProof="1">
                <a:ln>
                  <a:noFill/>
                </a:ln>
                <a:solidFill>
                  <a:srgbClr val="000000"/>
                </a:solidFill>
                <a:effectLst/>
                <a:uLnTx/>
                <a:uFillTx/>
                <a:latin typeface="Trebuchet MS" panose="020B0603020202020204" charset="0"/>
                <a:ea typeface="黑体" panose="02010609060101010101" pitchFamily="2" charset="-122"/>
                <a:cs typeface="+mn-cs"/>
                <a:sym typeface="Symbol" panose="05050102010706020507" charset="0"/>
              </a:rPr>
              <a:t>) </a:t>
            </a:r>
          </a:p>
          <a:p>
            <a:pPr marL="382905" marR="0" lvl="0" indent="-342900" algn="l" defTabSz="914400" rtl="0" eaLnBrk="1" fontAlgn="base" latinLnBrk="0" hangingPunct="1">
              <a:lnSpc>
                <a:spcPct val="90000"/>
              </a:lnSpc>
              <a:spcBef>
                <a:spcPts val="700"/>
              </a:spcBef>
              <a:spcAft>
                <a:spcPct val="0"/>
              </a:spcAft>
              <a:buClrTx/>
              <a:buSzPct val="100000"/>
              <a:buFont typeface="Arial" panose="020B0604020202020204" pitchFamily="34" charset="0"/>
              <a:buChar char="•"/>
              <a:tabLst/>
              <a:defRPr/>
            </a:pPr>
            <a:r>
              <a:rPr kumimoji="0" lang="en-US" sz="2175" b="0" i="0" u="none" strike="noStrike" kern="1200" cap="none" spc="0" normalizeH="0" baseline="0" noProof="1">
                <a:ln>
                  <a:noFill/>
                </a:ln>
                <a:solidFill>
                  <a:srgbClr val="000000"/>
                </a:solidFill>
                <a:effectLst/>
                <a:uLnTx/>
                <a:uFillTx/>
                <a:latin typeface="Trebuchet MS" panose="020B0603020202020204" charset="0"/>
                <a:ea typeface="黑体" panose="02010609060101010101" pitchFamily="2" charset="-122"/>
                <a:cs typeface="+mn-cs"/>
                <a:sym typeface="Symbol" panose="05050102010706020507" charset="0"/>
              </a:rPr>
              <a:t>Both amplitudes and phases of the dipole anisotropies show clear energy dependence</a:t>
            </a:r>
          </a:p>
          <a:p>
            <a:pPr marL="382905" marR="0" lvl="0" indent="-342900" algn="l" defTabSz="914400" rtl="0" eaLnBrk="1" fontAlgn="base" latinLnBrk="0" hangingPunct="1">
              <a:lnSpc>
                <a:spcPct val="90000"/>
              </a:lnSpc>
              <a:spcBef>
                <a:spcPts val="700"/>
              </a:spcBef>
              <a:spcAft>
                <a:spcPct val="0"/>
              </a:spcAft>
              <a:buClrTx/>
              <a:buSzPct val="100000"/>
              <a:buFont typeface="Arial" panose="020B0604020202020204" pitchFamily="34" charset="0"/>
              <a:buChar char="•"/>
              <a:tabLst/>
              <a:defRPr/>
            </a:pPr>
            <a:r>
              <a:rPr kumimoji="0" lang="en-US" sz="2175" b="0" i="0" u="none" strike="noStrike" kern="1200" cap="none" spc="0" normalizeH="0" baseline="0" noProof="1">
                <a:ln>
                  <a:noFill/>
                </a:ln>
                <a:solidFill>
                  <a:srgbClr val="000000"/>
                </a:solidFill>
                <a:effectLst/>
                <a:uLnTx/>
                <a:uFillTx/>
                <a:latin typeface="Trebuchet MS" panose="020B0603020202020204" charset="0"/>
                <a:ea typeface="黑体" panose="02010609060101010101" pitchFamily="2" charset="-122"/>
                <a:cs typeface="+mn-cs"/>
                <a:sym typeface="Symbol" panose="05050102010706020507" charset="0"/>
              </a:rPr>
              <a:t>Structures of spectra and anisotropy may link with each other</a:t>
            </a:r>
          </a:p>
        </p:txBody>
      </p:sp>
    </p:spTree>
    <p:extLst>
      <p:ext uri="{BB962C8B-B14F-4D97-AF65-F5344CB8AC3E}">
        <p14:creationId xmlns:p14="http://schemas.microsoft.com/office/powerpoint/2010/main" val="27623208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灯片编号占位符 1">
            <a:extLst>
              <a:ext uri="{FF2B5EF4-FFF2-40B4-BE49-F238E27FC236}">
                <a16:creationId xmlns:a16="http://schemas.microsoft.com/office/drawing/2014/main" id="{2BB331F8-74A9-4471-8846-757479F622BD}"/>
              </a:ext>
            </a:extLst>
          </p:cNvPr>
          <p:cNvSpPr txBox="1">
            <a:spLocks noGrp="1" noChangeArrowheads="1"/>
          </p:cNvSpPr>
          <p:nvPr/>
        </p:nvSpPr>
        <p:spPr bwMode="auto">
          <a:xfrm>
            <a:off x="8675688" y="6435725"/>
            <a:ext cx="3127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fld id="{EB4BFCB3-6AB0-4552-B37B-68DEB881B142}" type="slidenum">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26</a:t>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grpSp>
        <p:nvGrpSpPr>
          <p:cNvPr id="17410" name="组合 1">
            <a:extLst>
              <a:ext uri="{FF2B5EF4-FFF2-40B4-BE49-F238E27FC236}">
                <a16:creationId xmlns:a16="http://schemas.microsoft.com/office/drawing/2014/main" id="{7BAF624A-53B1-428B-AD37-12CEC2FAC6F1}"/>
              </a:ext>
            </a:extLst>
          </p:cNvPr>
          <p:cNvGrpSpPr>
            <a:grpSpLocks/>
          </p:cNvGrpSpPr>
          <p:nvPr/>
        </p:nvGrpSpPr>
        <p:grpSpPr bwMode="auto">
          <a:xfrm>
            <a:off x="255588" y="1363663"/>
            <a:ext cx="4773612" cy="2660650"/>
            <a:chOff x="403" y="1923"/>
            <a:chExt cx="7516" cy="4190"/>
          </a:xfrm>
        </p:grpSpPr>
        <p:pic>
          <p:nvPicPr>
            <p:cNvPr id="17411" name="图片 3">
              <a:extLst>
                <a:ext uri="{FF2B5EF4-FFF2-40B4-BE49-F238E27FC236}">
                  <a16:creationId xmlns:a16="http://schemas.microsoft.com/office/drawing/2014/main" id="{CCA2436E-73C7-4988-B7F7-BFBD05E4F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 y="1922"/>
              <a:ext cx="6955" cy="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图片 5" descr="295718main_tycho_remnant_full">
              <a:extLst>
                <a:ext uri="{FF2B5EF4-FFF2-40B4-BE49-F238E27FC236}">
                  <a16:creationId xmlns:a16="http://schemas.microsoft.com/office/drawing/2014/main" id="{40FD2E15-8C5E-4FC3-96BD-63ED2D4D2B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 y="5015"/>
              <a:ext cx="1067" cy="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左箭头 6">
              <a:extLst>
                <a:ext uri="{FF2B5EF4-FFF2-40B4-BE49-F238E27FC236}">
                  <a16:creationId xmlns:a16="http://schemas.microsoft.com/office/drawing/2014/main" id="{371BA7A5-9DBD-4C9C-9625-655C6A48946E}"/>
                </a:ext>
              </a:extLst>
            </p:cNvPr>
            <p:cNvSpPr/>
            <p:nvPr/>
          </p:nvSpPr>
          <p:spPr>
            <a:xfrm rot="20220000">
              <a:off x="2942" y="3495"/>
              <a:ext cx="1152" cy="60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Arial"/>
                <a:ea typeface="宋体"/>
                <a:cs typeface="+mn-cs"/>
              </a:endParaRPr>
            </a:p>
          </p:txBody>
        </p:sp>
        <p:sp>
          <p:nvSpPr>
            <p:cNvPr id="8" name="左箭头 7">
              <a:extLst>
                <a:ext uri="{FF2B5EF4-FFF2-40B4-BE49-F238E27FC236}">
                  <a16:creationId xmlns:a16="http://schemas.microsoft.com/office/drawing/2014/main" id="{52AA715D-A8F2-46D2-B10D-C414E0E7CCCC}"/>
                </a:ext>
              </a:extLst>
            </p:cNvPr>
            <p:cNvSpPr/>
            <p:nvPr/>
          </p:nvSpPr>
          <p:spPr>
            <a:xfrm rot="14640000">
              <a:off x="4330" y="3921"/>
              <a:ext cx="1185" cy="60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Arial"/>
                <a:ea typeface="宋体"/>
                <a:cs typeface="+mn-cs"/>
              </a:endParaRPr>
            </a:p>
          </p:txBody>
        </p:sp>
        <p:sp>
          <p:nvSpPr>
            <p:cNvPr id="9" name="左箭头 8">
              <a:extLst>
                <a:ext uri="{FF2B5EF4-FFF2-40B4-BE49-F238E27FC236}">
                  <a16:creationId xmlns:a16="http://schemas.microsoft.com/office/drawing/2014/main" id="{C4C244F7-D32A-405F-AB92-D334F9A37F84}"/>
                </a:ext>
              </a:extLst>
            </p:cNvPr>
            <p:cNvSpPr/>
            <p:nvPr/>
          </p:nvSpPr>
          <p:spPr>
            <a:xfrm rot="3900000">
              <a:off x="3641" y="2322"/>
              <a:ext cx="1087" cy="60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Arial"/>
                <a:ea typeface="宋体"/>
                <a:cs typeface="+mn-cs"/>
              </a:endParaRPr>
            </a:p>
          </p:txBody>
        </p:sp>
        <p:sp>
          <p:nvSpPr>
            <p:cNvPr id="10" name="左箭头 9">
              <a:extLst>
                <a:ext uri="{FF2B5EF4-FFF2-40B4-BE49-F238E27FC236}">
                  <a16:creationId xmlns:a16="http://schemas.microsoft.com/office/drawing/2014/main" id="{EA59B7E3-FF3D-400C-9F04-48E60748AAA3}"/>
                </a:ext>
              </a:extLst>
            </p:cNvPr>
            <p:cNvSpPr/>
            <p:nvPr/>
          </p:nvSpPr>
          <p:spPr>
            <a:xfrm rot="9360000">
              <a:off x="5235" y="2830"/>
              <a:ext cx="1105" cy="60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Arial"/>
                <a:ea typeface="宋体"/>
                <a:cs typeface="+mn-cs"/>
              </a:endParaRPr>
            </a:p>
          </p:txBody>
        </p:sp>
        <p:sp>
          <p:nvSpPr>
            <p:cNvPr id="11" name="左箭头 10">
              <a:extLst>
                <a:ext uri="{FF2B5EF4-FFF2-40B4-BE49-F238E27FC236}">
                  <a16:creationId xmlns:a16="http://schemas.microsoft.com/office/drawing/2014/main" id="{ABDF1A30-EA9F-4646-B77B-DD1098598BFE}"/>
                </a:ext>
              </a:extLst>
            </p:cNvPr>
            <p:cNvSpPr/>
            <p:nvPr/>
          </p:nvSpPr>
          <p:spPr>
            <a:xfrm rot="9180000">
              <a:off x="1280" y="4020"/>
              <a:ext cx="1440" cy="103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Arial"/>
                <a:ea typeface="宋体"/>
                <a:cs typeface="+mn-cs"/>
              </a:endParaRPr>
            </a:p>
          </p:txBody>
        </p:sp>
      </p:grpSp>
      <p:sp>
        <p:nvSpPr>
          <p:cNvPr id="17418" name="矩形 107527">
            <a:extLst>
              <a:ext uri="{FF2B5EF4-FFF2-40B4-BE49-F238E27FC236}">
                <a16:creationId xmlns:a16="http://schemas.microsoft.com/office/drawing/2014/main" id="{BA6E22C2-1EA8-4F13-9BE3-9DE3B495BFE6}"/>
              </a:ext>
            </a:extLst>
          </p:cNvPr>
          <p:cNvSpPr>
            <a:spLocks noChangeArrowheads="1"/>
          </p:cNvSpPr>
          <p:nvPr/>
        </p:nvSpPr>
        <p:spPr bwMode="auto">
          <a:xfrm>
            <a:off x="5330825" y="1797050"/>
            <a:ext cx="3657600"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0800" tIns="50800" bIns="50800"/>
          <a:lstStyle>
            <a:lvl1pPr marL="382588" indent="-3429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82588" marR="0" lvl="0" indent="-342900" algn="l" defTabSz="914400" rtl="0" eaLnBrk="1" fontAlgn="base" latinLnBrk="0" hangingPunct="1">
              <a:lnSpc>
                <a:spcPct val="90000"/>
              </a:lnSpc>
              <a:spcBef>
                <a:spcPts val="700"/>
              </a:spcBef>
              <a:spcAft>
                <a:spcPct val="0"/>
              </a:spcAft>
              <a:buClrTx/>
              <a:buSzTx/>
              <a:buFont typeface="Wingdings" panose="05000000000000000000" pitchFamily="2" charset="2"/>
              <a:buChar char="Ø"/>
              <a:tabLst/>
              <a:defRPr/>
            </a:pPr>
            <a:r>
              <a:rPr kumimoji="0" lang="en-US" altLang="zh-CN" sz="2400" b="0" i="0" u="none" strike="noStrike" kern="1200" cap="none" spc="0" normalizeH="0" baseline="0" noProof="0">
                <a:ln>
                  <a:noFill/>
                </a:ln>
                <a:solidFill>
                  <a:srgbClr val="000000"/>
                </a:solidFill>
                <a:effectLst/>
                <a:uLnTx/>
                <a:uFillTx/>
                <a:latin typeface="Trebuchet MS" panose="020B0603020202020204" pitchFamily="34" charset="0"/>
                <a:ea typeface="黑体" panose="02010609060101010101" pitchFamily="49" charset="-122"/>
                <a:cs typeface="+mn-cs"/>
              </a:rPr>
              <a:t>At low energies, the nearby source dominates the CR flow</a:t>
            </a:r>
            <a:endParaRPr kumimoji="0" lang="zh-CN" altLang="en-US" sz="2400" b="0" i="0" u="none" strike="noStrike" kern="1200" cap="none" spc="0" normalizeH="0" baseline="0" noProof="0">
              <a:ln>
                <a:noFill/>
              </a:ln>
              <a:solidFill>
                <a:srgbClr val="000000"/>
              </a:solidFill>
              <a:effectLst/>
              <a:uLnTx/>
              <a:uFillTx/>
              <a:latin typeface="Trebuchet MS" panose="020B0603020202020204" pitchFamily="34" charset="0"/>
              <a:ea typeface="黑体" panose="02010609060101010101" pitchFamily="49" charset="-122"/>
              <a:cs typeface="+mn-cs"/>
            </a:endParaRPr>
          </a:p>
          <a:p>
            <a:pPr marL="382588" marR="0" lvl="0" indent="-342900" algn="l" defTabSz="914400" rtl="0" eaLnBrk="1" fontAlgn="base" latinLnBrk="0" hangingPunct="1">
              <a:lnSpc>
                <a:spcPct val="90000"/>
              </a:lnSpc>
              <a:spcBef>
                <a:spcPts val="700"/>
              </a:spcBef>
              <a:spcAft>
                <a:spcPct val="0"/>
              </a:spcAft>
              <a:buClrTx/>
              <a:buSzTx/>
              <a:buFont typeface="Wingdings" panose="05000000000000000000" pitchFamily="2" charset="2"/>
              <a:buChar char="Ø"/>
              <a:tabLst/>
              <a:defRPr/>
            </a:pPr>
            <a:endParaRPr kumimoji="0" lang="zh-CN" altLang="en-US" sz="2400" b="0" i="0" u="none" strike="noStrike" kern="1200" cap="none" spc="0" normalizeH="0" baseline="0" noProof="0">
              <a:ln>
                <a:noFill/>
              </a:ln>
              <a:solidFill>
                <a:srgbClr val="000000"/>
              </a:solidFill>
              <a:effectLst/>
              <a:uLnTx/>
              <a:uFillTx/>
              <a:latin typeface="Trebuchet MS" panose="020B0603020202020204" pitchFamily="34" charset="0"/>
              <a:ea typeface="黑体" panose="02010609060101010101" pitchFamily="49" charset="-122"/>
              <a:cs typeface="+mn-cs"/>
            </a:endParaRPr>
          </a:p>
          <a:p>
            <a:pPr marL="382588" marR="0" lvl="0" indent="-342900" algn="l" defTabSz="914400" rtl="0" eaLnBrk="1" fontAlgn="base" latinLnBrk="0" hangingPunct="1">
              <a:lnSpc>
                <a:spcPct val="90000"/>
              </a:lnSpc>
              <a:spcBef>
                <a:spcPts val="700"/>
              </a:spcBef>
              <a:spcAft>
                <a:spcPct val="0"/>
              </a:spcAft>
              <a:buClrTx/>
              <a:buSzTx/>
              <a:buFont typeface="Wingdings" panose="05000000000000000000" pitchFamily="2" charset="2"/>
              <a:buChar char="Ø"/>
              <a:tabLst/>
              <a:defRPr/>
            </a:pPr>
            <a:endParaRPr kumimoji="0" lang="zh-CN" altLang="en-US" sz="2400" b="0" i="0" u="none" strike="noStrike" kern="1200" cap="none" spc="0" normalizeH="0" baseline="0" noProof="0">
              <a:ln>
                <a:noFill/>
              </a:ln>
              <a:solidFill>
                <a:srgbClr val="000000"/>
              </a:solidFill>
              <a:effectLst/>
              <a:uLnTx/>
              <a:uFillTx/>
              <a:latin typeface="Trebuchet MS" panose="020B0603020202020204" pitchFamily="34" charset="0"/>
              <a:ea typeface="黑体" panose="02010609060101010101" pitchFamily="49" charset="-122"/>
              <a:cs typeface="+mn-cs"/>
            </a:endParaRPr>
          </a:p>
          <a:p>
            <a:pPr marL="382588" marR="0" lvl="0" indent="-342900" algn="l" defTabSz="914400" rtl="0" eaLnBrk="1" fontAlgn="base" latinLnBrk="0" hangingPunct="1">
              <a:lnSpc>
                <a:spcPct val="90000"/>
              </a:lnSpc>
              <a:spcBef>
                <a:spcPts val="700"/>
              </a:spcBef>
              <a:spcAft>
                <a:spcPct val="0"/>
              </a:spcAft>
              <a:buClrTx/>
              <a:buSzTx/>
              <a:buFont typeface="Wingdings" panose="05000000000000000000" pitchFamily="2" charset="2"/>
              <a:buChar char="Ø"/>
              <a:tabLst/>
              <a:defRPr/>
            </a:pPr>
            <a:endParaRPr kumimoji="0" lang="zh-CN" altLang="en-US" sz="2400" b="0" i="0" u="none" strike="noStrike" kern="1200" cap="none" spc="0" normalizeH="0" baseline="0" noProof="0">
              <a:ln>
                <a:noFill/>
              </a:ln>
              <a:solidFill>
                <a:srgbClr val="000000"/>
              </a:solidFill>
              <a:effectLst/>
              <a:uLnTx/>
              <a:uFillTx/>
              <a:latin typeface="Trebuchet MS" panose="020B0603020202020204" pitchFamily="34" charset="0"/>
              <a:ea typeface="黑体" panose="02010609060101010101" pitchFamily="49" charset="-122"/>
              <a:cs typeface="+mn-cs"/>
            </a:endParaRPr>
          </a:p>
          <a:p>
            <a:pPr marL="382588" marR="0" lvl="0" indent="-342900" algn="l" defTabSz="914400" rtl="0" eaLnBrk="1" fontAlgn="base" latinLnBrk="0" hangingPunct="1">
              <a:lnSpc>
                <a:spcPct val="90000"/>
              </a:lnSpc>
              <a:spcBef>
                <a:spcPts val="700"/>
              </a:spcBef>
              <a:spcAft>
                <a:spcPct val="0"/>
              </a:spcAft>
              <a:buClrTx/>
              <a:buSzTx/>
              <a:buFont typeface="Wingdings" panose="05000000000000000000" pitchFamily="2" charset="2"/>
              <a:buChar char="Ø"/>
              <a:tabLst/>
              <a:defRPr/>
            </a:pPr>
            <a:r>
              <a:rPr kumimoji="0" lang="en-US" altLang="zh-CN" sz="2400" b="0" i="0" u="none" strike="noStrike" kern="1200" cap="none" spc="0" normalizeH="0" baseline="0" noProof="0">
                <a:ln>
                  <a:noFill/>
                </a:ln>
                <a:solidFill>
                  <a:srgbClr val="000000"/>
                </a:solidFill>
                <a:effectLst/>
                <a:uLnTx/>
                <a:uFillTx/>
                <a:latin typeface="Trebuchet MS" panose="020B0603020202020204" pitchFamily="34" charset="0"/>
                <a:ea typeface="黑体" panose="02010609060101010101" pitchFamily="49" charset="-122"/>
                <a:cs typeface="+mn-cs"/>
              </a:rPr>
              <a:t>At high energies, the nearby source component vanishes, and the background dominates the flow</a:t>
            </a:r>
          </a:p>
        </p:txBody>
      </p:sp>
      <p:grpSp>
        <p:nvGrpSpPr>
          <p:cNvPr id="17419" name="组合 2">
            <a:extLst>
              <a:ext uri="{FF2B5EF4-FFF2-40B4-BE49-F238E27FC236}">
                <a16:creationId xmlns:a16="http://schemas.microsoft.com/office/drawing/2014/main" id="{CCD5ED65-5A06-47FD-A4E0-4A2731C35BF3}"/>
              </a:ext>
            </a:extLst>
          </p:cNvPr>
          <p:cNvGrpSpPr>
            <a:grpSpLocks/>
          </p:cNvGrpSpPr>
          <p:nvPr/>
        </p:nvGrpSpPr>
        <p:grpSpPr bwMode="auto">
          <a:xfrm>
            <a:off x="231775" y="4127500"/>
            <a:ext cx="4797425" cy="2674938"/>
            <a:chOff x="365" y="6388"/>
            <a:chExt cx="7555" cy="4212"/>
          </a:xfrm>
        </p:grpSpPr>
        <p:pic>
          <p:nvPicPr>
            <p:cNvPr id="17420" name="图片 11">
              <a:extLst>
                <a:ext uri="{FF2B5EF4-FFF2-40B4-BE49-F238E27FC236}">
                  <a16:creationId xmlns:a16="http://schemas.microsoft.com/office/drawing/2014/main" id="{9F9FED6C-64E3-410C-B92D-07DFE67BBB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 y="6387"/>
              <a:ext cx="6992" cy="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图片 12" descr="295718main_tycho_remnant_full">
              <a:extLst>
                <a:ext uri="{FF2B5EF4-FFF2-40B4-BE49-F238E27FC236}">
                  <a16:creationId xmlns:a16="http://schemas.microsoft.com/office/drawing/2014/main" id="{C77296D1-7087-4C80-BF5F-A73C6095F17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 y="8902"/>
              <a:ext cx="1067" cy="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左箭头 13">
              <a:extLst>
                <a:ext uri="{FF2B5EF4-FFF2-40B4-BE49-F238E27FC236}">
                  <a16:creationId xmlns:a16="http://schemas.microsoft.com/office/drawing/2014/main" id="{7FE07303-AF3A-4B82-8EED-63D2033DA1A3}"/>
                </a:ext>
              </a:extLst>
            </p:cNvPr>
            <p:cNvSpPr/>
            <p:nvPr/>
          </p:nvSpPr>
          <p:spPr>
            <a:xfrm rot="20220000">
              <a:off x="2905" y="7980"/>
              <a:ext cx="1153" cy="60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Arial"/>
                <a:ea typeface="宋体"/>
                <a:cs typeface="+mn-cs"/>
              </a:endParaRPr>
            </a:p>
          </p:txBody>
        </p:sp>
        <p:sp>
          <p:nvSpPr>
            <p:cNvPr id="15" name="左箭头 14">
              <a:extLst>
                <a:ext uri="{FF2B5EF4-FFF2-40B4-BE49-F238E27FC236}">
                  <a16:creationId xmlns:a16="http://schemas.microsoft.com/office/drawing/2014/main" id="{7D772770-5635-40D1-AB6E-9C62F375EE2E}"/>
                </a:ext>
              </a:extLst>
            </p:cNvPr>
            <p:cNvSpPr/>
            <p:nvPr/>
          </p:nvSpPr>
          <p:spPr>
            <a:xfrm rot="14640000">
              <a:off x="4413" y="8525"/>
              <a:ext cx="1185" cy="60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Arial"/>
                <a:ea typeface="宋体"/>
                <a:cs typeface="+mn-cs"/>
              </a:endParaRPr>
            </a:p>
          </p:txBody>
        </p:sp>
        <p:sp>
          <p:nvSpPr>
            <p:cNvPr id="16" name="左箭头 15">
              <a:extLst>
                <a:ext uri="{FF2B5EF4-FFF2-40B4-BE49-F238E27FC236}">
                  <a16:creationId xmlns:a16="http://schemas.microsoft.com/office/drawing/2014/main" id="{E5A2C50E-3FBE-46BD-843F-98094F73F202}"/>
                </a:ext>
              </a:extLst>
            </p:cNvPr>
            <p:cNvSpPr/>
            <p:nvPr/>
          </p:nvSpPr>
          <p:spPr>
            <a:xfrm rot="3900000">
              <a:off x="3601" y="6687"/>
              <a:ext cx="1087" cy="60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Arial"/>
                <a:ea typeface="宋体"/>
                <a:cs typeface="+mn-cs"/>
              </a:endParaRPr>
            </a:p>
          </p:txBody>
        </p:sp>
        <p:sp>
          <p:nvSpPr>
            <p:cNvPr id="17" name="左箭头 16">
              <a:extLst>
                <a:ext uri="{FF2B5EF4-FFF2-40B4-BE49-F238E27FC236}">
                  <a16:creationId xmlns:a16="http://schemas.microsoft.com/office/drawing/2014/main" id="{376788B5-4FEB-4ED3-ADE7-B9E8F2BAB0C8}"/>
                </a:ext>
              </a:extLst>
            </p:cNvPr>
            <p:cNvSpPr/>
            <p:nvPr/>
          </p:nvSpPr>
          <p:spPr>
            <a:xfrm rot="9360000">
              <a:off x="4958" y="7315"/>
              <a:ext cx="1105" cy="60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Arial"/>
                <a:ea typeface="宋体"/>
                <a:cs typeface="+mn-cs"/>
              </a:endParaRPr>
            </a:p>
          </p:txBody>
        </p:sp>
      </p:grpSp>
      <p:sp>
        <p:nvSpPr>
          <p:cNvPr id="17426" name="Text Box 8">
            <a:extLst>
              <a:ext uri="{FF2B5EF4-FFF2-40B4-BE49-F238E27FC236}">
                <a16:creationId xmlns:a16="http://schemas.microsoft.com/office/drawing/2014/main" id="{8491C4FC-7DD4-4ADF-AC52-F4D62F93FF78}"/>
              </a:ext>
            </a:extLst>
          </p:cNvPr>
          <p:cNvSpPr txBox="1">
            <a:spLocks noChangeArrowheads="1"/>
          </p:cNvSpPr>
          <p:nvPr/>
        </p:nvSpPr>
        <p:spPr bwMode="auto">
          <a:xfrm>
            <a:off x="179388" y="90488"/>
            <a:ext cx="87122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a:ln>
                  <a:noFill/>
                </a:ln>
                <a:solidFill>
                  <a:srgbClr val="FF0404"/>
                </a:solidFill>
                <a:effectLst/>
                <a:uLnTx/>
                <a:uFillTx/>
                <a:latin typeface="Times New Roman" panose="02020603050405020304" pitchFamily="18" charset="0"/>
                <a:ea typeface="黑体" panose="02010609060101010101" pitchFamily="49" charset="-122"/>
                <a:cs typeface="+mn-cs"/>
                <a:sym typeface="Symbol" panose="05050102010706020507" pitchFamily="18" charset="2"/>
              </a:rPr>
              <a:t>Spatially dependent propagation + nearby source</a:t>
            </a:r>
          </a:p>
        </p:txBody>
      </p:sp>
    </p:spTree>
    <p:extLst>
      <p:ext uri="{BB962C8B-B14F-4D97-AF65-F5344CB8AC3E}">
        <p14:creationId xmlns:p14="http://schemas.microsoft.com/office/powerpoint/2010/main" val="216504828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图片 2">
            <a:extLst>
              <a:ext uri="{FF2B5EF4-FFF2-40B4-BE49-F238E27FC236}">
                <a16:creationId xmlns:a16="http://schemas.microsoft.com/office/drawing/2014/main" id="{8B8A0F34-6600-4BA6-A084-48EC8E6B26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 y="1343025"/>
            <a:ext cx="5840413" cy="272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图片 1">
            <a:extLst>
              <a:ext uri="{FF2B5EF4-FFF2-40B4-BE49-F238E27FC236}">
                <a16:creationId xmlns:a16="http://schemas.microsoft.com/office/drawing/2014/main" id="{891824ED-4096-459F-954D-3123339D16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3911600"/>
            <a:ext cx="5856288"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107527">
            <a:extLst>
              <a:ext uri="{FF2B5EF4-FFF2-40B4-BE49-F238E27FC236}">
                <a16:creationId xmlns:a16="http://schemas.microsoft.com/office/drawing/2014/main" id="{C0603E15-D250-48CD-B7F2-FB4319BA7FC1}"/>
              </a:ext>
            </a:extLst>
          </p:cNvPr>
          <p:cNvSpPr>
            <a:spLocks noChangeArrowheads="1"/>
          </p:cNvSpPr>
          <p:nvPr/>
        </p:nvSpPr>
        <p:spPr bwMode="auto">
          <a:xfrm>
            <a:off x="5919788" y="1430338"/>
            <a:ext cx="3108325"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0800" tIns="50800" bIns="50800"/>
          <a:lstStyle>
            <a:lvl1pPr marL="382588" indent="-3429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82588" marR="0" lvl="0" indent="-342900" algn="l" defTabSz="914400" rtl="0" eaLnBrk="1" fontAlgn="base" latinLnBrk="0" hangingPunct="1">
              <a:lnSpc>
                <a:spcPct val="90000"/>
              </a:lnSpc>
              <a:spcBef>
                <a:spcPts val="700"/>
              </a:spcBef>
              <a:spcAft>
                <a:spcPct val="0"/>
              </a:spcAft>
              <a:buClrTx/>
              <a:buSzTx/>
              <a:buFont typeface="Wingdings" panose="05000000000000000000" pitchFamily="2" charset="2"/>
              <a:buChar char="Ø"/>
              <a:tabLst/>
              <a:defRPr/>
            </a:pPr>
            <a:r>
              <a:rPr kumimoji="0" lang="en-US" altLang="zh-CN" sz="2400" b="0" i="0" u="none" strike="noStrike" kern="1200" cap="none" spc="0" normalizeH="0" baseline="0" noProof="0">
                <a:ln>
                  <a:noFill/>
                </a:ln>
                <a:solidFill>
                  <a:srgbClr val="000000"/>
                </a:solidFill>
                <a:effectLst/>
                <a:uLnTx/>
                <a:uFillTx/>
                <a:latin typeface="Trebuchet MS" panose="020B0603020202020204" pitchFamily="34" charset="0"/>
                <a:ea typeface="黑体" panose="02010609060101010101" pitchFamily="49" charset="-122"/>
                <a:cs typeface="+mn-cs"/>
              </a:rPr>
              <a:t>Anisotropies (amplitude and phase) seem to favor nearby source model</a:t>
            </a:r>
          </a:p>
          <a:p>
            <a:pPr marL="382588" marR="0" lvl="0" indent="-342900" algn="l" defTabSz="914400" rtl="0" eaLnBrk="1" fontAlgn="base" latinLnBrk="0" hangingPunct="1">
              <a:lnSpc>
                <a:spcPct val="90000"/>
              </a:lnSpc>
              <a:spcBef>
                <a:spcPts val="700"/>
              </a:spcBef>
              <a:spcAft>
                <a:spcPct val="0"/>
              </a:spcAft>
              <a:buClrTx/>
              <a:buSzTx/>
              <a:buFont typeface="Wingdings" panose="05000000000000000000" pitchFamily="2" charset="2"/>
              <a:buChar char="Ø"/>
              <a:tabLst/>
              <a:defRPr/>
            </a:pPr>
            <a:endParaRPr kumimoji="0" lang="zh-CN" altLang="en-US" sz="2400" b="0" i="0" u="none" strike="noStrike" kern="1200" cap="none" spc="0" normalizeH="0" baseline="0" noProof="0">
              <a:ln>
                <a:noFill/>
              </a:ln>
              <a:solidFill>
                <a:srgbClr val="000000"/>
              </a:solidFill>
              <a:effectLst/>
              <a:uLnTx/>
              <a:uFillTx/>
              <a:latin typeface="Trebuchet MS" panose="020B0603020202020204" pitchFamily="34" charset="0"/>
              <a:ea typeface="黑体" panose="02010609060101010101" pitchFamily="49" charset="-122"/>
              <a:cs typeface="+mn-cs"/>
            </a:endParaRPr>
          </a:p>
          <a:p>
            <a:pPr marL="382588" marR="0" lvl="0" indent="-342900" algn="l" defTabSz="914400" rtl="0" eaLnBrk="1" fontAlgn="base" latinLnBrk="0" hangingPunct="1">
              <a:lnSpc>
                <a:spcPct val="90000"/>
              </a:lnSpc>
              <a:spcBef>
                <a:spcPts val="700"/>
              </a:spcBef>
              <a:spcAft>
                <a:spcPct val="0"/>
              </a:spcAft>
              <a:buClrTx/>
              <a:buSzTx/>
              <a:buFont typeface="Wingdings" panose="05000000000000000000" pitchFamily="2" charset="2"/>
              <a:buChar char="Ø"/>
              <a:tabLst/>
              <a:defRPr/>
            </a:pPr>
            <a:r>
              <a:rPr kumimoji="0" lang="en-US" altLang="zh-CN" sz="2400" b="0" i="0" u="none" strike="noStrike" kern="1200" cap="none" spc="0" normalizeH="0" baseline="0" noProof="0">
                <a:ln>
                  <a:noFill/>
                </a:ln>
                <a:solidFill>
                  <a:srgbClr val="000000"/>
                </a:solidFill>
                <a:effectLst/>
                <a:uLnTx/>
                <a:uFillTx/>
                <a:latin typeface="Trebuchet MS" panose="020B0603020202020204" pitchFamily="34" charset="0"/>
                <a:ea typeface="黑体" panose="02010609060101010101" pitchFamily="49" charset="-122"/>
                <a:cs typeface="+mn-cs"/>
              </a:rPr>
              <a:t>Direction of the source is close to Geminga</a:t>
            </a:r>
          </a:p>
          <a:p>
            <a:pPr marL="382588" marR="0" lvl="0" indent="-342900" algn="l" defTabSz="914400" rtl="0" eaLnBrk="1" fontAlgn="base" latinLnBrk="0" hangingPunct="1">
              <a:lnSpc>
                <a:spcPct val="90000"/>
              </a:lnSpc>
              <a:spcBef>
                <a:spcPts val="700"/>
              </a:spcBef>
              <a:spcAft>
                <a:spcPct val="0"/>
              </a:spcAft>
              <a:buClrTx/>
              <a:buSzTx/>
              <a:buFont typeface="Wingdings" panose="05000000000000000000" pitchFamily="2" charset="2"/>
              <a:buChar char="Ø"/>
              <a:tabLst/>
              <a:defRPr/>
            </a:pPr>
            <a:endParaRPr kumimoji="0" lang="zh-CN" altLang="en-US" sz="2400" b="0" i="0" u="none" strike="noStrike" kern="1200" cap="none" spc="0" normalizeH="0" baseline="0" noProof="0">
              <a:ln>
                <a:noFill/>
              </a:ln>
              <a:solidFill>
                <a:srgbClr val="000000"/>
              </a:solidFill>
              <a:effectLst/>
              <a:uLnTx/>
              <a:uFillTx/>
              <a:latin typeface="Trebuchet MS" panose="020B0603020202020204" pitchFamily="34" charset="0"/>
              <a:ea typeface="黑体" panose="02010609060101010101" pitchFamily="49" charset="-122"/>
              <a:cs typeface="+mn-cs"/>
            </a:endParaRPr>
          </a:p>
          <a:p>
            <a:pPr marL="382588" marR="0" lvl="0" indent="-342900" algn="l" defTabSz="914400" rtl="0" eaLnBrk="1" fontAlgn="base" latinLnBrk="0" hangingPunct="1">
              <a:lnSpc>
                <a:spcPct val="90000"/>
              </a:lnSpc>
              <a:spcBef>
                <a:spcPts val="700"/>
              </a:spcBef>
              <a:spcAft>
                <a:spcPct val="0"/>
              </a:spcAft>
              <a:buClrTx/>
              <a:buSzTx/>
              <a:buFont typeface="Wingdings" panose="05000000000000000000" pitchFamily="2" charset="2"/>
              <a:buChar char="Ø"/>
              <a:tabLst/>
              <a:defRPr/>
            </a:pPr>
            <a:r>
              <a:rPr kumimoji="0" lang="en-US" altLang="zh-CN" sz="2400" b="0" i="0" u="none" strike="noStrike" kern="1200" cap="none" spc="0" normalizeH="0" baseline="0" noProof="0">
                <a:ln>
                  <a:noFill/>
                </a:ln>
                <a:solidFill>
                  <a:srgbClr val="000000"/>
                </a:solidFill>
                <a:effectLst/>
                <a:uLnTx/>
                <a:uFillTx/>
                <a:latin typeface="Trebuchet MS" panose="020B0603020202020204" pitchFamily="34" charset="0"/>
                <a:ea typeface="黑体" panose="02010609060101010101" pitchFamily="49" charset="-122"/>
                <a:cs typeface="+mn-cs"/>
              </a:rPr>
              <a:t>May connect with positron excess</a:t>
            </a:r>
          </a:p>
        </p:txBody>
      </p:sp>
      <p:sp>
        <p:nvSpPr>
          <p:cNvPr id="19460" name="灯片编号占位符 1">
            <a:extLst>
              <a:ext uri="{FF2B5EF4-FFF2-40B4-BE49-F238E27FC236}">
                <a16:creationId xmlns:a16="http://schemas.microsoft.com/office/drawing/2014/main" id="{F4F911C7-C2F8-4349-8D95-40A5D6B5F45C}"/>
              </a:ext>
            </a:extLst>
          </p:cNvPr>
          <p:cNvSpPr txBox="1">
            <a:spLocks noGrp="1" noChangeArrowheads="1"/>
          </p:cNvSpPr>
          <p:nvPr/>
        </p:nvSpPr>
        <p:spPr bwMode="auto">
          <a:xfrm>
            <a:off x="8675688" y="6364288"/>
            <a:ext cx="3127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fld id="{2C4681A2-03D9-4491-8E95-8ED709B64310}" type="slidenum">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27</a:t>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19461" name="矩形 35844">
            <a:extLst>
              <a:ext uri="{FF2B5EF4-FFF2-40B4-BE49-F238E27FC236}">
                <a16:creationId xmlns:a16="http://schemas.microsoft.com/office/drawing/2014/main" id="{4EE306C9-6309-4D5D-8DBD-A04DDDC9C2D9}"/>
              </a:ext>
            </a:extLst>
          </p:cNvPr>
          <p:cNvSpPr>
            <a:spLocks noChangeArrowheads="1"/>
          </p:cNvSpPr>
          <p:nvPr/>
        </p:nvSpPr>
        <p:spPr bwMode="auto">
          <a:xfrm>
            <a:off x="6473825" y="5930900"/>
            <a:ext cx="2201863" cy="738188"/>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40639" bIns="0">
            <a:spAutoFit/>
          </a:bodyPr>
          <a:lstStyle>
            <a:lvl1pPr marL="39688">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9688" marR="0" lvl="0" indent="0" algn="l" defTabSz="914400" rtl="0" eaLnBrk="1" fontAlgn="base" latinLnBrk="0" hangingPunct="1">
              <a:lnSpc>
                <a:spcPct val="100000"/>
              </a:lnSpc>
              <a:spcBef>
                <a:spcPct val="0"/>
              </a:spcBef>
              <a:spcAft>
                <a:spcPct val="0"/>
              </a:spcAft>
              <a:buClr>
                <a:srgbClr val="000000"/>
              </a:buClr>
              <a:buSzTx/>
              <a:buFontTx/>
              <a:buNone/>
              <a:tabLst/>
              <a:defRPr/>
            </a:pPr>
            <a:r>
              <a:rPr kumimoji="0" lang="en-US" altLang="zh-CN" sz="1600" b="0" i="0" u="none" strike="noStrike" kern="1200" cap="none" spc="0" normalizeH="0" baseline="0" noProof="0">
                <a:ln>
                  <a:noFill/>
                </a:ln>
                <a:solidFill>
                  <a:srgbClr val="000000"/>
                </a:solidFill>
                <a:effectLst/>
                <a:uLnTx/>
                <a:uFillTx/>
                <a:latin typeface="Trebuchet MS" panose="020B0603020202020204" pitchFamily="34" charset="0"/>
                <a:ea typeface="仿宋_GB2312" pitchFamily="49" charset="-122"/>
                <a:cs typeface="+mn-cs"/>
              </a:rPr>
              <a:t>Liu et al. (2019, JCAP)</a:t>
            </a:r>
          </a:p>
          <a:p>
            <a:pPr marL="39688" marR="0" lvl="0" indent="0" algn="l" defTabSz="914400" rtl="0" eaLnBrk="1" fontAlgn="base" latinLnBrk="0" hangingPunct="1">
              <a:lnSpc>
                <a:spcPct val="100000"/>
              </a:lnSpc>
              <a:spcBef>
                <a:spcPct val="0"/>
              </a:spcBef>
              <a:spcAft>
                <a:spcPct val="0"/>
              </a:spcAft>
              <a:buClr>
                <a:srgbClr val="000000"/>
              </a:buClr>
              <a:buSzTx/>
              <a:buFontTx/>
              <a:buNone/>
              <a:tabLst/>
              <a:defRPr/>
            </a:pPr>
            <a:r>
              <a:rPr kumimoji="0" lang="en-US" altLang="zh-CN" sz="1600" b="0" i="0" u="none" strike="noStrike" kern="1200" cap="none" spc="0" normalizeH="0" baseline="0" noProof="0">
                <a:ln>
                  <a:noFill/>
                </a:ln>
                <a:solidFill>
                  <a:srgbClr val="000000"/>
                </a:solidFill>
                <a:effectLst/>
                <a:uLnTx/>
                <a:uFillTx/>
                <a:latin typeface="Trebuchet MS" panose="020B0603020202020204" pitchFamily="34" charset="0"/>
                <a:ea typeface="仿宋_GB2312" pitchFamily="49" charset="-122"/>
                <a:cs typeface="+mn-cs"/>
              </a:rPr>
              <a:t>Qiao et al. (2019, JCAP)</a:t>
            </a:r>
          </a:p>
          <a:p>
            <a:pPr marL="39688" marR="0" lvl="0" indent="0" algn="l" defTabSz="914400" rtl="0" eaLnBrk="1" fontAlgn="base" latinLnBrk="0" hangingPunct="1">
              <a:lnSpc>
                <a:spcPct val="100000"/>
              </a:lnSpc>
              <a:spcBef>
                <a:spcPct val="0"/>
              </a:spcBef>
              <a:spcAft>
                <a:spcPct val="0"/>
              </a:spcAft>
              <a:buClr>
                <a:srgbClr val="000000"/>
              </a:buClr>
              <a:buSzTx/>
              <a:buFontTx/>
              <a:buNone/>
              <a:tabLst/>
              <a:defRPr/>
            </a:pPr>
            <a:r>
              <a:rPr kumimoji="0" lang="en-US" altLang="zh-CN" sz="1600" b="0" i="0" u="none" strike="noStrike" kern="1200" cap="none" spc="0" normalizeH="0" baseline="0" noProof="0">
                <a:ln>
                  <a:noFill/>
                </a:ln>
                <a:solidFill>
                  <a:srgbClr val="000000"/>
                </a:solidFill>
                <a:effectLst/>
                <a:uLnTx/>
                <a:uFillTx/>
                <a:latin typeface="Trebuchet MS" panose="020B0603020202020204" pitchFamily="34" charset="0"/>
                <a:ea typeface="仿宋_GB2312" pitchFamily="49" charset="-122"/>
                <a:cs typeface="+mn-cs"/>
              </a:rPr>
              <a:t>Fang et al. (2020, ApJ)</a:t>
            </a:r>
          </a:p>
        </p:txBody>
      </p:sp>
      <p:sp>
        <p:nvSpPr>
          <p:cNvPr id="19462" name="Text Box 8">
            <a:extLst>
              <a:ext uri="{FF2B5EF4-FFF2-40B4-BE49-F238E27FC236}">
                <a16:creationId xmlns:a16="http://schemas.microsoft.com/office/drawing/2014/main" id="{C009F7A2-8C67-4594-956A-CEC8E58FB343}"/>
              </a:ext>
            </a:extLst>
          </p:cNvPr>
          <p:cNvSpPr txBox="1">
            <a:spLocks noChangeArrowheads="1"/>
          </p:cNvSpPr>
          <p:nvPr/>
        </p:nvSpPr>
        <p:spPr bwMode="auto">
          <a:xfrm>
            <a:off x="179388" y="90488"/>
            <a:ext cx="87122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a:ln>
                  <a:noFill/>
                </a:ln>
                <a:solidFill>
                  <a:srgbClr val="FF0404"/>
                </a:solidFill>
                <a:effectLst/>
                <a:uLnTx/>
                <a:uFillTx/>
                <a:latin typeface="Times New Roman" panose="02020603050405020304" pitchFamily="18" charset="0"/>
                <a:ea typeface="黑体" panose="02010609060101010101" pitchFamily="49" charset="-122"/>
                <a:cs typeface="+mn-cs"/>
                <a:sym typeface="Symbol" panose="05050102010706020507" pitchFamily="18" charset="2"/>
              </a:rPr>
              <a:t>Spatially dependent propagation + nearby source</a:t>
            </a:r>
          </a:p>
        </p:txBody>
      </p:sp>
    </p:spTree>
    <p:extLst>
      <p:ext uri="{BB962C8B-B14F-4D97-AF65-F5344CB8AC3E}">
        <p14:creationId xmlns:p14="http://schemas.microsoft.com/office/powerpoint/2010/main" val="90457264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图片 4">
            <a:extLst>
              <a:ext uri="{FF2B5EF4-FFF2-40B4-BE49-F238E27FC236}">
                <a16:creationId xmlns:a16="http://schemas.microsoft.com/office/drawing/2014/main" id="{6F74DC76-1695-4C76-A9E7-EBEEFF3601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1184275"/>
            <a:ext cx="3373438"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图片 7">
            <a:extLst>
              <a:ext uri="{FF2B5EF4-FFF2-40B4-BE49-F238E27FC236}">
                <a16:creationId xmlns:a16="http://schemas.microsoft.com/office/drawing/2014/main" id="{CFA78D16-29FB-4388-BDBA-9576A70C07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7888" y="3635375"/>
            <a:ext cx="3459162"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矩形 107527">
            <a:extLst>
              <a:ext uri="{FF2B5EF4-FFF2-40B4-BE49-F238E27FC236}">
                <a16:creationId xmlns:a16="http://schemas.microsoft.com/office/drawing/2014/main" id="{18FE0758-82E3-430B-8D2F-C7BC9A833BDA}"/>
              </a:ext>
            </a:extLst>
          </p:cNvPr>
          <p:cNvSpPr>
            <a:spLocks noChangeArrowheads="1"/>
          </p:cNvSpPr>
          <p:nvPr/>
        </p:nvSpPr>
        <p:spPr bwMode="auto">
          <a:xfrm>
            <a:off x="6756400" y="1301750"/>
            <a:ext cx="2271713" cy="498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0800" tIns="50800" bIns="50800"/>
          <a:lstStyle>
            <a:lvl1pPr marL="39688">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9688" marR="0" lvl="0" indent="0" algn="l" defTabSz="914400" rtl="0" eaLnBrk="1" fontAlgn="base" latinLnBrk="0" hangingPunct="1">
              <a:lnSpc>
                <a:spcPct val="90000"/>
              </a:lnSpc>
              <a:spcBef>
                <a:spcPts val="700"/>
              </a:spcBef>
              <a:spcAft>
                <a:spcPct val="0"/>
              </a:spcAft>
              <a:buClrTx/>
              <a:buSzTx/>
              <a:buFont typeface="Wingdings" panose="05000000000000000000" pitchFamily="2" charset="2"/>
              <a:buNone/>
              <a:tabLst/>
              <a:defRPr/>
            </a:pPr>
            <a:r>
              <a:rPr kumimoji="0" lang="en-US" altLang="zh-CN" sz="2000" b="0" i="0" u="none" strike="noStrike" kern="1200" cap="none" spc="0" normalizeH="0" baseline="0" noProof="0">
                <a:ln>
                  <a:noFill/>
                </a:ln>
                <a:solidFill>
                  <a:srgbClr val="000000"/>
                </a:solidFill>
                <a:effectLst/>
                <a:uLnTx/>
                <a:uFillTx/>
                <a:latin typeface="Trebuchet MS" panose="020B0603020202020204" pitchFamily="34" charset="0"/>
                <a:ea typeface="黑体" panose="02010609060101010101" pitchFamily="49" charset="-122"/>
                <a:cs typeface="+mn-cs"/>
              </a:rPr>
              <a:t>To explain the positron excess with nearby source has a long history by many works. </a:t>
            </a:r>
          </a:p>
          <a:p>
            <a:pPr marL="39688" marR="0" lvl="0" indent="0" algn="l" defTabSz="914400" rtl="0" eaLnBrk="1" fontAlgn="base" latinLnBrk="0" hangingPunct="1">
              <a:lnSpc>
                <a:spcPct val="90000"/>
              </a:lnSpc>
              <a:spcBef>
                <a:spcPts val="700"/>
              </a:spcBef>
              <a:spcAft>
                <a:spcPct val="0"/>
              </a:spcAft>
              <a:buClrTx/>
              <a:buSzTx/>
              <a:buFont typeface="Wingdings" panose="05000000000000000000" pitchFamily="2" charset="2"/>
              <a:buNone/>
              <a:tabLst/>
              <a:defRPr/>
            </a:pPr>
            <a:endParaRPr kumimoji="0" lang="en-US" altLang="zh-CN" sz="2000" b="0" i="0" u="none" strike="noStrike" kern="1200" cap="none" spc="0" normalizeH="0" baseline="0" noProof="0">
              <a:ln>
                <a:noFill/>
              </a:ln>
              <a:solidFill>
                <a:srgbClr val="000000"/>
              </a:solidFill>
              <a:effectLst/>
              <a:uLnTx/>
              <a:uFillTx/>
              <a:latin typeface="Trebuchet MS" panose="020B0603020202020204" pitchFamily="34" charset="0"/>
              <a:ea typeface="黑体" panose="02010609060101010101" pitchFamily="49" charset="-122"/>
              <a:cs typeface="+mn-cs"/>
            </a:endParaRPr>
          </a:p>
          <a:p>
            <a:pPr marL="39688" marR="0" lvl="0" indent="0" algn="l" defTabSz="914400" rtl="0" eaLnBrk="1" fontAlgn="base" latinLnBrk="0" hangingPunct="1">
              <a:lnSpc>
                <a:spcPct val="90000"/>
              </a:lnSpc>
              <a:spcBef>
                <a:spcPts val="700"/>
              </a:spcBef>
              <a:spcAft>
                <a:spcPct val="0"/>
              </a:spcAft>
              <a:buClrTx/>
              <a:buSzTx/>
              <a:buFont typeface="Wingdings" panose="05000000000000000000" pitchFamily="2" charset="2"/>
              <a:buNone/>
              <a:tabLst/>
              <a:defRPr/>
            </a:pPr>
            <a:r>
              <a:rPr kumimoji="0" lang="en-US" altLang="zh-CN" sz="2000" b="0" i="0" u="none" strike="noStrike" kern="1200" cap="none" spc="0" normalizeH="0" baseline="0" noProof="0">
                <a:ln>
                  <a:noFill/>
                </a:ln>
                <a:solidFill>
                  <a:srgbClr val="000000"/>
                </a:solidFill>
                <a:effectLst/>
                <a:uLnTx/>
                <a:uFillTx/>
                <a:latin typeface="Trebuchet MS" panose="020B0603020202020204" pitchFamily="34" charset="0"/>
                <a:ea typeface="黑体" panose="02010609060101010101" pitchFamily="49" charset="-122"/>
                <a:cs typeface="+mn-cs"/>
              </a:rPr>
              <a:t>Recently we show that the drop of the AMS-02 positron flux may imply a “bump excess” of electrons, which may also from the nearby source</a:t>
            </a:r>
          </a:p>
        </p:txBody>
      </p:sp>
      <p:sp>
        <p:nvSpPr>
          <p:cNvPr id="20484" name="文本框 4">
            <a:extLst>
              <a:ext uri="{FF2B5EF4-FFF2-40B4-BE49-F238E27FC236}">
                <a16:creationId xmlns:a16="http://schemas.microsoft.com/office/drawing/2014/main" id="{A881D4CC-4F7A-4E41-BA7C-59F6674E1150}"/>
              </a:ext>
            </a:extLst>
          </p:cNvPr>
          <p:cNvSpPr txBox="1">
            <a:spLocks noChangeArrowheads="1"/>
          </p:cNvSpPr>
          <p:nvPr/>
        </p:nvSpPr>
        <p:spPr bwMode="auto">
          <a:xfrm>
            <a:off x="608013" y="1311275"/>
            <a:ext cx="1778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1" u="none" strike="noStrike" kern="1200" cap="none" spc="0" normalizeH="0" baseline="0" noProof="0">
                <a:ln>
                  <a:noFill/>
                </a:ln>
                <a:solidFill>
                  <a:srgbClr val="000000"/>
                </a:solidFill>
                <a:effectLst/>
                <a:uLnTx/>
                <a:uFillTx/>
                <a:latin typeface="Trebuchet MS" panose="020B0603020202020204" pitchFamily="34" charset="0"/>
                <a:ea typeface="宋体" panose="02010600030101010101" pitchFamily="2" charset="-122"/>
                <a:cs typeface="+mn-cs"/>
              </a:rPr>
              <a:t>arXiv:2101.00189</a:t>
            </a:r>
          </a:p>
        </p:txBody>
      </p:sp>
      <p:sp>
        <p:nvSpPr>
          <p:cNvPr id="20485" name="灯片编号占位符 1">
            <a:extLst>
              <a:ext uri="{FF2B5EF4-FFF2-40B4-BE49-F238E27FC236}">
                <a16:creationId xmlns:a16="http://schemas.microsoft.com/office/drawing/2014/main" id="{50C5776A-F768-4AD2-9567-CCDA71B78766}"/>
              </a:ext>
            </a:extLst>
          </p:cNvPr>
          <p:cNvSpPr txBox="1">
            <a:spLocks noGrp="1" noChangeArrowheads="1"/>
          </p:cNvSpPr>
          <p:nvPr/>
        </p:nvSpPr>
        <p:spPr bwMode="auto">
          <a:xfrm>
            <a:off x="8675688" y="6364288"/>
            <a:ext cx="3127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fld id="{FA74ED2B-BC9C-4685-B4C7-C6413692A8AA}" type="slidenum">
              <a:rPr kumimoji="0" lang="zh-CN" altLang="en-US" sz="14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ctr" defTabSz="914400" rtl="0" eaLnBrk="1" fontAlgn="base" latinLnBrk="0" hangingPunct="1">
                <a:lnSpc>
                  <a:spcPct val="100000"/>
                </a:lnSpc>
                <a:spcBef>
                  <a:spcPct val="0"/>
                </a:spcBef>
                <a:spcAft>
                  <a:spcPct val="0"/>
                </a:spcAft>
                <a:buClrTx/>
                <a:buSzTx/>
                <a:buFontTx/>
                <a:buNone/>
                <a:tabLst/>
                <a:defRPr/>
              </a:pPr>
              <a:t>28</a:t>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0486" name="Text Box 8">
            <a:extLst>
              <a:ext uri="{FF2B5EF4-FFF2-40B4-BE49-F238E27FC236}">
                <a16:creationId xmlns:a16="http://schemas.microsoft.com/office/drawing/2014/main" id="{8D6077B3-6C41-4930-83CB-A51C9259A765}"/>
              </a:ext>
            </a:extLst>
          </p:cNvPr>
          <p:cNvSpPr txBox="1">
            <a:spLocks noChangeArrowheads="1"/>
          </p:cNvSpPr>
          <p:nvPr/>
        </p:nvSpPr>
        <p:spPr bwMode="auto">
          <a:xfrm>
            <a:off x="114300" y="161925"/>
            <a:ext cx="8913813"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a:ln>
                  <a:noFill/>
                </a:ln>
                <a:solidFill>
                  <a:srgbClr val="FF0404"/>
                </a:solidFill>
                <a:effectLst/>
                <a:uLnTx/>
                <a:uFillTx/>
                <a:latin typeface="Times New Roman" panose="02020603050405020304" pitchFamily="18" charset="0"/>
                <a:ea typeface="黑体" panose="02010609060101010101" pitchFamily="49" charset="-122"/>
                <a:cs typeface="+mn-cs"/>
                <a:sym typeface="Symbol" panose="05050102010706020507" pitchFamily="18" charset="2"/>
              </a:rPr>
              <a:t>e</a:t>
            </a:r>
            <a:r>
              <a:rPr kumimoji="0" lang="en-US" altLang="zh-CN" sz="4000" b="1" i="0" u="none" strike="noStrike" kern="1200" cap="none" spc="0" normalizeH="0" baseline="30000" noProof="0">
                <a:ln>
                  <a:noFill/>
                </a:ln>
                <a:solidFill>
                  <a:srgbClr val="FF0404"/>
                </a:solidFill>
                <a:effectLst/>
                <a:uLnTx/>
                <a:uFillTx/>
                <a:latin typeface="Times New Roman" panose="02020603050405020304" pitchFamily="18" charset="0"/>
                <a:ea typeface="黑体" panose="02010609060101010101" pitchFamily="49" charset="-122"/>
                <a:cs typeface="+mn-cs"/>
                <a:sym typeface="Symbol" panose="05050102010706020507" pitchFamily="18" charset="2"/>
              </a:rPr>
              <a:t>+</a:t>
            </a:r>
            <a:r>
              <a:rPr kumimoji="0" lang="en-US" altLang="zh-CN" sz="4000" b="1" i="0" u="none" strike="noStrike" kern="1200" cap="none" spc="0" normalizeH="0" baseline="0" noProof="0">
                <a:ln>
                  <a:noFill/>
                </a:ln>
                <a:solidFill>
                  <a:srgbClr val="FF0404"/>
                </a:solidFill>
                <a:effectLst/>
                <a:uLnTx/>
                <a:uFillTx/>
                <a:latin typeface="Times New Roman" panose="02020603050405020304" pitchFamily="18" charset="0"/>
                <a:ea typeface="黑体" panose="02010609060101010101" pitchFamily="49" charset="-122"/>
                <a:cs typeface="+mn-cs"/>
                <a:sym typeface="Symbol" panose="05050102010706020507" pitchFamily="18" charset="2"/>
              </a:rPr>
              <a:t>e</a:t>
            </a:r>
            <a:r>
              <a:rPr kumimoji="0" lang="en-US" altLang="zh-CN" sz="4000" b="1" i="0" u="none" strike="noStrike" kern="1200" cap="none" spc="0" normalizeH="0" baseline="30000" noProof="0">
                <a:ln>
                  <a:noFill/>
                </a:ln>
                <a:solidFill>
                  <a:srgbClr val="FF0404"/>
                </a:solidFill>
                <a:effectLst/>
                <a:uLnTx/>
                <a:uFillTx/>
                <a:latin typeface="Times New Roman" panose="02020603050405020304" pitchFamily="18" charset="0"/>
                <a:ea typeface="黑体" panose="02010609060101010101" pitchFamily="49" charset="-122"/>
                <a:cs typeface="+mn-cs"/>
                <a:sym typeface="Symbol" panose="05050102010706020507" pitchFamily="18" charset="2"/>
              </a:rPr>
              <a:t>-</a:t>
            </a:r>
            <a:r>
              <a:rPr kumimoji="0" lang="en-US" altLang="zh-CN" sz="4000" b="1" i="0" u="none" strike="noStrike" kern="1200" cap="none" spc="0" normalizeH="0" baseline="0" noProof="0">
                <a:ln>
                  <a:noFill/>
                </a:ln>
                <a:solidFill>
                  <a:srgbClr val="FF0404"/>
                </a:solidFill>
                <a:effectLst/>
                <a:uLnTx/>
                <a:uFillTx/>
                <a:latin typeface="Times New Roman" panose="02020603050405020304" pitchFamily="18" charset="0"/>
                <a:ea typeface="黑体" panose="02010609060101010101" pitchFamily="49" charset="-122"/>
                <a:cs typeface="+mn-cs"/>
                <a:sym typeface="Symbol" panose="05050102010706020507" pitchFamily="18" charset="2"/>
              </a:rPr>
              <a:t> from the model</a:t>
            </a:r>
          </a:p>
        </p:txBody>
      </p:sp>
      <p:pic>
        <p:nvPicPr>
          <p:cNvPr id="20487" name="图片 5">
            <a:extLst>
              <a:ext uri="{FF2B5EF4-FFF2-40B4-BE49-F238E27FC236}">
                <a16:creationId xmlns:a16="http://schemas.microsoft.com/office/drawing/2014/main" id="{77A4C238-81ED-42A1-A8D0-36BF29880E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2663" y="1212850"/>
            <a:ext cx="3233737"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图片 6">
            <a:extLst>
              <a:ext uri="{FF2B5EF4-FFF2-40B4-BE49-F238E27FC236}">
                <a16:creationId xmlns:a16="http://schemas.microsoft.com/office/drawing/2014/main" id="{D25A5D6A-BD7F-46ED-8545-8DACDAD8E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538" y="3708400"/>
            <a:ext cx="3405187"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文本框 4">
            <a:extLst>
              <a:ext uri="{FF2B5EF4-FFF2-40B4-BE49-F238E27FC236}">
                <a16:creationId xmlns:a16="http://schemas.microsoft.com/office/drawing/2014/main" id="{76B4F407-315F-4736-92F7-B5EE85D4650E}"/>
              </a:ext>
            </a:extLst>
          </p:cNvPr>
          <p:cNvSpPr txBox="1">
            <a:spLocks noChangeArrowheads="1"/>
          </p:cNvSpPr>
          <p:nvPr/>
        </p:nvSpPr>
        <p:spPr bwMode="auto">
          <a:xfrm>
            <a:off x="798513" y="1927225"/>
            <a:ext cx="9588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Trebuchet MS" panose="020B0603020202020204" pitchFamily="34" charset="0"/>
                <a:ea typeface="宋体" panose="02010600030101010101" pitchFamily="2" charset="-122"/>
                <a:cs typeface="+mn-cs"/>
              </a:rPr>
              <a:t>Positron </a:t>
            </a:r>
          </a:p>
        </p:txBody>
      </p:sp>
      <p:sp>
        <p:nvSpPr>
          <p:cNvPr id="20490" name="文本框 4">
            <a:extLst>
              <a:ext uri="{FF2B5EF4-FFF2-40B4-BE49-F238E27FC236}">
                <a16:creationId xmlns:a16="http://schemas.microsoft.com/office/drawing/2014/main" id="{3C56C19B-3BB0-4F88-A23B-6F8B61C234DA}"/>
              </a:ext>
            </a:extLst>
          </p:cNvPr>
          <p:cNvSpPr txBox="1">
            <a:spLocks noChangeArrowheads="1"/>
          </p:cNvSpPr>
          <p:nvPr/>
        </p:nvSpPr>
        <p:spPr bwMode="auto">
          <a:xfrm>
            <a:off x="4371975" y="2168525"/>
            <a:ext cx="9715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Trebuchet MS" panose="020B0603020202020204" pitchFamily="34" charset="0"/>
                <a:ea typeface="宋体" panose="02010600030101010101" pitchFamily="2" charset="-122"/>
                <a:cs typeface="+mn-cs"/>
              </a:rPr>
              <a:t>Electron </a:t>
            </a:r>
          </a:p>
        </p:txBody>
      </p:sp>
      <p:sp>
        <p:nvSpPr>
          <p:cNvPr id="20491" name="文本框 4">
            <a:extLst>
              <a:ext uri="{FF2B5EF4-FFF2-40B4-BE49-F238E27FC236}">
                <a16:creationId xmlns:a16="http://schemas.microsoft.com/office/drawing/2014/main" id="{4CD0B9D6-B5A6-40F1-861B-52A037F09276}"/>
              </a:ext>
            </a:extLst>
          </p:cNvPr>
          <p:cNvSpPr txBox="1">
            <a:spLocks noChangeArrowheads="1"/>
          </p:cNvSpPr>
          <p:nvPr/>
        </p:nvSpPr>
        <p:spPr bwMode="auto">
          <a:xfrm>
            <a:off x="4122738" y="3952875"/>
            <a:ext cx="13763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Trebuchet MS" panose="020B0603020202020204" pitchFamily="34" charset="0"/>
                <a:ea typeface="宋体" panose="02010600030101010101" pitchFamily="2" charset="-122"/>
                <a:cs typeface="+mn-cs"/>
              </a:rPr>
              <a:t>Bump excess </a:t>
            </a:r>
          </a:p>
        </p:txBody>
      </p:sp>
    </p:spTree>
    <p:extLst>
      <p:ext uri="{BB962C8B-B14F-4D97-AF65-F5344CB8AC3E}">
        <p14:creationId xmlns:p14="http://schemas.microsoft.com/office/powerpoint/2010/main" val="3047167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EFFB3F6-50DE-4956-A4DD-4C8285014EF6}"/>
              </a:ext>
            </a:extLst>
          </p:cNvPr>
          <p:cNvSpPr>
            <a:spLocks noGrp="1"/>
          </p:cNvSpPr>
          <p:nvPr>
            <p:ph idx="1"/>
          </p:nvPr>
        </p:nvSpPr>
        <p:spPr>
          <a:xfrm>
            <a:off x="322228" y="1774132"/>
            <a:ext cx="3004631" cy="3263504"/>
          </a:xfrm>
        </p:spPr>
        <p:txBody>
          <a:bodyPr>
            <a:normAutofit/>
          </a:bodyPr>
          <a:lstStyle/>
          <a:p>
            <a:r>
              <a:rPr lang="zh-CN" altLang="en-US" sz="1800" b="1" dirty="0">
                <a:solidFill>
                  <a:srgbClr val="FF0000"/>
                </a:solidFill>
              </a:rPr>
              <a:t>通过</a:t>
            </a:r>
            <a:r>
              <a:rPr lang="en-US" altLang="zh-CN" sz="1800" b="1" dirty="0">
                <a:solidFill>
                  <a:srgbClr val="FF0000"/>
                </a:solidFill>
              </a:rPr>
              <a:t>JVLA</a:t>
            </a:r>
            <a:r>
              <a:rPr lang="zh-CN" altLang="en-US" sz="1800" b="1" dirty="0">
                <a:solidFill>
                  <a:srgbClr val="FF0000"/>
                </a:solidFill>
              </a:rPr>
              <a:t>观测鉴定出</a:t>
            </a:r>
            <a:r>
              <a:rPr lang="en-US" altLang="zh-CN" sz="1800" b="1" dirty="0">
                <a:solidFill>
                  <a:srgbClr val="FF0000"/>
                </a:solidFill>
              </a:rPr>
              <a:t>16</a:t>
            </a:r>
            <a:r>
              <a:rPr lang="zh-CN" altLang="en-US" sz="1800" b="1" dirty="0">
                <a:solidFill>
                  <a:srgbClr val="FF0000"/>
                </a:solidFill>
              </a:rPr>
              <a:t>个恒星形成过程产生的极致密电离氢区。是产生伽马射线辐射的潜在候选体。</a:t>
            </a:r>
          </a:p>
        </p:txBody>
      </p:sp>
      <p:sp>
        <p:nvSpPr>
          <p:cNvPr id="4" name="标题 1">
            <a:extLst>
              <a:ext uri="{FF2B5EF4-FFF2-40B4-BE49-F238E27FC236}">
                <a16:creationId xmlns:a16="http://schemas.microsoft.com/office/drawing/2014/main" id="{B99ABD67-4EC2-437A-B07F-BBA498B5BE9D}"/>
              </a:ext>
            </a:extLst>
          </p:cNvPr>
          <p:cNvSpPr>
            <a:spLocks noGrp="1"/>
          </p:cNvSpPr>
          <p:nvPr>
            <p:ph type="title"/>
          </p:nvPr>
        </p:nvSpPr>
        <p:spPr>
          <a:xfrm>
            <a:off x="0" y="913556"/>
            <a:ext cx="7886700" cy="644073"/>
          </a:xfrm>
        </p:spPr>
        <p:txBody>
          <a:bodyPr>
            <a:normAutofit/>
          </a:bodyPr>
          <a:lstStyle/>
          <a:p>
            <a:r>
              <a:rPr lang="zh-CN" altLang="en-US" sz="2400" b="1" dirty="0"/>
              <a:t>鉴别极致密电离氢区</a:t>
            </a:r>
          </a:p>
        </p:txBody>
      </p:sp>
      <p:sp>
        <p:nvSpPr>
          <p:cNvPr id="5" name="文本框 4">
            <a:extLst>
              <a:ext uri="{FF2B5EF4-FFF2-40B4-BE49-F238E27FC236}">
                <a16:creationId xmlns:a16="http://schemas.microsoft.com/office/drawing/2014/main" id="{CA4F4C6F-A98E-4342-AA71-9AD81C1884E8}"/>
              </a:ext>
            </a:extLst>
          </p:cNvPr>
          <p:cNvSpPr txBox="1"/>
          <p:nvPr/>
        </p:nvSpPr>
        <p:spPr>
          <a:xfrm>
            <a:off x="5870643" y="1117324"/>
            <a:ext cx="1904689" cy="300082"/>
          </a:xfrm>
          <a:prstGeom prst="rect">
            <a:avLst/>
          </a:prstGeom>
          <a:noFill/>
        </p:spPr>
        <p:txBody>
          <a:bodyPr wrap="none" rtlCol="0">
            <a:spAutoFit/>
          </a:bodyPr>
          <a:lstStyle/>
          <a:p>
            <a:pPr defTabSz="685800"/>
            <a:r>
              <a:rPr lang="en-US" altLang="zh-CN" sz="1350" b="1" dirty="0">
                <a:solidFill>
                  <a:prstClr val="black"/>
                </a:solidFill>
                <a:latin typeface="等线" panose="020F0502020204030204"/>
                <a:ea typeface="等线" panose="02010600030101010101" pitchFamily="2" charset="-122"/>
              </a:rPr>
              <a:t>Yang et al. 2020, A&amp;A</a:t>
            </a:r>
            <a:endParaRPr lang="zh-CN" altLang="en-US" sz="1350" b="1" dirty="0">
              <a:solidFill>
                <a:prstClr val="black"/>
              </a:solidFill>
              <a:latin typeface="等线" panose="020F0502020204030204"/>
              <a:ea typeface="等线" panose="02010600030101010101" pitchFamily="2" charset="-122"/>
            </a:endParaRPr>
          </a:p>
        </p:txBody>
      </p:sp>
      <p:pic>
        <p:nvPicPr>
          <p:cNvPr id="6" name="图片 5">
            <a:extLst>
              <a:ext uri="{FF2B5EF4-FFF2-40B4-BE49-F238E27FC236}">
                <a16:creationId xmlns:a16="http://schemas.microsoft.com/office/drawing/2014/main" id="{96892FB0-5CD3-4A34-AAF0-D1CAC2DF0F17}"/>
              </a:ext>
            </a:extLst>
          </p:cNvPr>
          <p:cNvPicPr>
            <a:picLocks noChangeAspect="1"/>
          </p:cNvPicPr>
          <p:nvPr/>
        </p:nvPicPr>
        <p:blipFill>
          <a:blip r:embed="rId2"/>
          <a:stretch>
            <a:fillRect/>
          </a:stretch>
        </p:blipFill>
        <p:spPr>
          <a:xfrm>
            <a:off x="3824643" y="1394324"/>
            <a:ext cx="5319358" cy="3926009"/>
          </a:xfrm>
          <a:prstGeom prst="rect">
            <a:avLst/>
          </a:prstGeom>
        </p:spPr>
      </p:pic>
      <p:pic>
        <p:nvPicPr>
          <p:cNvPr id="7" name="图片 6">
            <a:extLst>
              <a:ext uri="{FF2B5EF4-FFF2-40B4-BE49-F238E27FC236}">
                <a16:creationId xmlns:a16="http://schemas.microsoft.com/office/drawing/2014/main" id="{9EB5C9E3-A91B-4486-A039-28136EB30DA1}"/>
              </a:ext>
            </a:extLst>
          </p:cNvPr>
          <p:cNvPicPr>
            <a:picLocks noChangeAspect="1"/>
          </p:cNvPicPr>
          <p:nvPr/>
        </p:nvPicPr>
        <p:blipFill>
          <a:blip r:embed="rId3"/>
          <a:stretch>
            <a:fillRect/>
          </a:stretch>
        </p:blipFill>
        <p:spPr>
          <a:xfrm>
            <a:off x="111092" y="2974870"/>
            <a:ext cx="3215768" cy="2475167"/>
          </a:xfrm>
          <a:prstGeom prst="rect">
            <a:avLst/>
          </a:prstGeom>
        </p:spPr>
      </p:pic>
      <p:sp>
        <p:nvSpPr>
          <p:cNvPr id="8" name="文本框 7">
            <a:extLst>
              <a:ext uri="{FF2B5EF4-FFF2-40B4-BE49-F238E27FC236}">
                <a16:creationId xmlns:a16="http://schemas.microsoft.com/office/drawing/2014/main" id="{CAA31B16-7FD2-48CC-BE6B-A1F3D17211E8}"/>
              </a:ext>
            </a:extLst>
          </p:cNvPr>
          <p:cNvSpPr txBox="1"/>
          <p:nvPr/>
        </p:nvSpPr>
        <p:spPr>
          <a:xfrm>
            <a:off x="1275980" y="5478274"/>
            <a:ext cx="1184940" cy="300082"/>
          </a:xfrm>
          <a:prstGeom prst="rect">
            <a:avLst/>
          </a:prstGeom>
          <a:noFill/>
        </p:spPr>
        <p:txBody>
          <a:bodyPr wrap="none" rtlCol="0">
            <a:spAutoFit/>
          </a:bodyPr>
          <a:lstStyle/>
          <a:p>
            <a:pPr defTabSz="685800"/>
            <a:r>
              <a:rPr lang="zh-CN" altLang="en-US" sz="1350" b="1" dirty="0">
                <a:solidFill>
                  <a:prstClr val="black"/>
                </a:solidFill>
                <a:latin typeface="等线" panose="020F0502020204030204"/>
                <a:ea typeface="等线" panose="02010600030101010101" pitchFamily="2" charset="-122"/>
              </a:rPr>
              <a:t>射电</a:t>
            </a:r>
            <a:r>
              <a:rPr lang="en-US" altLang="zh-CN" sz="1350" b="1" dirty="0">
                <a:solidFill>
                  <a:prstClr val="black"/>
                </a:solidFill>
                <a:latin typeface="等线" panose="020F0502020204030204"/>
                <a:ea typeface="等线" panose="02010600030101010101" pitchFamily="2" charset="-122"/>
              </a:rPr>
              <a:t>SED</a:t>
            </a:r>
            <a:r>
              <a:rPr lang="zh-CN" altLang="en-US" sz="1350" b="1" dirty="0">
                <a:solidFill>
                  <a:prstClr val="black"/>
                </a:solidFill>
                <a:latin typeface="等线" panose="020F0502020204030204"/>
                <a:ea typeface="等线" panose="02010600030101010101" pitchFamily="2" charset="-122"/>
              </a:rPr>
              <a:t>拟合</a:t>
            </a:r>
          </a:p>
        </p:txBody>
      </p:sp>
      <p:sp>
        <p:nvSpPr>
          <p:cNvPr id="9" name="文本框 8">
            <a:extLst>
              <a:ext uri="{FF2B5EF4-FFF2-40B4-BE49-F238E27FC236}">
                <a16:creationId xmlns:a16="http://schemas.microsoft.com/office/drawing/2014/main" id="{2ABB175F-A091-4BB3-98F3-C6DAA8DF2394}"/>
              </a:ext>
            </a:extLst>
          </p:cNvPr>
          <p:cNvSpPr txBox="1"/>
          <p:nvPr/>
        </p:nvSpPr>
        <p:spPr>
          <a:xfrm>
            <a:off x="5594074" y="5458832"/>
            <a:ext cx="2661306" cy="300082"/>
          </a:xfrm>
          <a:prstGeom prst="rect">
            <a:avLst/>
          </a:prstGeom>
          <a:noFill/>
        </p:spPr>
        <p:txBody>
          <a:bodyPr wrap="none" rtlCol="0">
            <a:spAutoFit/>
          </a:bodyPr>
          <a:lstStyle/>
          <a:p>
            <a:pPr defTabSz="685800"/>
            <a:r>
              <a:rPr lang="zh-CN" altLang="en-US" sz="1350" b="1" dirty="0">
                <a:solidFill>
                  <a:prstClr val="black"/>
                </a:solidFill>
                <a:latin typeface="等线" panose="020F0502020204030204"/>
                <a:ea typeface="等线" panose="02010600030101010101" pitchFamily="2" charset="-122"/>
              </a:rPr>
              <a:t>极致密</a:t>
            </a:r>
            <a:r>
              <a:rPr lang="en-US" altLang="zh-CN" sz="1350" b="1" dirty="0">
                <a:solidFill>
                  <a:prstClr val="black"/>
                </a:solidFill>
                <a:latin typeface="等线" panose="020F0502020204030204"/>
                <a:ea typeface="等线" panose="02010600030101010101" pitchFamily="2" charset="-122"/>
              </a:rPr>
              <a:t>HII</a:t>
            </a:r>
            <a:r>
              <a:rPr lang="zh-CN" altLang="en-US" sz="1350" b="1" dirty="0">
                <a:solidFill>
                  <a:prstClr val="black"/>
                </a:solidFill>
                <a:latin typeface="等线" panose="020F0502020204030204"/>
                <a:ea typeface="等线" panose="02010600030101010101" pitchFamily="2" charset="-122"/>
              </a:rPr>
              <a:t>区域的红外和射电辐射</a:t>
            </a:r>
          </a:p>
        </p:txBody>
      </p:sp>
    </p:spTree>
    <p:extLst>
      <p:ext uri="{BB962C8B-B14F-4D97-AF65-F5344CB8AC3E}">
        <p14:creationId xmlns:p14="http://schemas.microsoft.com/office/powerpoint/2010/main" val="1761664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457200" y="-18256"/>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4000" b="1" dirty="0">
                <a:solidFill>
                  <a:srgbClr val="0000FF"/>
                </a:solidFill>
                <a:latin typeface="Trebuchet MS" panose="020B0603020202020204" pitchFamily="34" charset="0"/>
                <a:ea typeface="黑体" panose="02010609060101010101" pitchFamily="49" charset="-122"/>
              </a:rPr>
              <a:t>宇宙线和伽马射线源</a:t>
            </a:r>
          </a:p>
        </p:txBody>
      </p:sp>
      <p:pic>
        <p:nvPicPr>
          <p:cNvPr id="6146" name="Picture 2"/>
          <p:cNvPicPr>
            <a:picLocks noChangeAspect="1" noChangeArrowheads="1"/>
          </p:cNvPicPr>
          <p:nvPr/>
        </p:nvPicPr>
        <p:blipFill>
          <a:blip r:embed="rId2" cstate="print"/>
          <a:srcRect/>
          <a:stretch>
            <a:fillRect/>
          </a:stretch>
        </p:blipFill>
        <p:spPr bwMode="auto">
          <a:xfrm>
            <a:off x="512018" y="1268760"/>
            <a:ext cx="4115451" cy="3384376"/>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4572000" y="3769132"/>
            <a:ext cx="4572000" cy="3088868"/>
          </a:xfrm>
          <a:prstGeom prst="rect">
            <a:avLst/>
          </a:prstGeom>
          <a:noFill/>
          <a:ln w="9525">
            <a:noFill/>
            <a:miter lim="800000"/>
            <a:headEnd/>
            <a:tailEnd/>
          </a:ln>
        </p:spPr>
      </p:pic>
      <p:cxnSp>
        <p:nvCxnSpPr>
          <p:cNvPr id="8" name="直接箭头连接符 7"/>
          <p:cNvCxnSpPr/>
          <p:nvPr/>
        </p:nvCxnSpPr>
        <p:spPr>
          <a:xfrm>
            <a:off x="4211961" y="2708920"/>
            <a:ext cx="3168352" cy="1512168"/>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a:off x="3563888" y="2204864"/>
            <a:ext cx="1944216" cy="2016224"/>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4644008" y="1556792"/>
            <a:ext cx="1368152" cy="646331"/>
          </a:xfrm>
          <a:prstGeom prst="rect">
            <a:avLst/>
          </a:prstGeom>
        </p:spPr>
        <p:txBody>
          <a:bodyPr wrap="square">
            <a:spAutoFit/>
          </a:bodyPr>
          <a:lstStyle/>
          <a:p>
            <a:r>
              <a:rPr lang="en-US" altLang="zh-CN" dirty="0"/>
              <a:t>34</a:t>
            </a:r>
            <a:r>
              <a:rPr lang="zh-CN" altLang="en-US" dirty="0"/>
              <a:t>个超新星遗迹的能谱</a:t>
            </a:r>
          </a:p>
        </p:txBody>
      </p:sp>
      <p:sp>
        <p:nvSpPr>
          <p:cNvPr id="14" name="矩形 13"/>
          <p:cNvSpPr/>
          <p:nvPr/>
        </p:nvSpPr>
        <p:spPr>
          <a:xfrm>
            <a:off x="6486306" y="3429000"/>
            <a:ext cx="2262158" cy="369332"/>
          </a:xfrm>
          <a:prstGeom prst="rect">
            <a:avLst/>
          </a:prstGeom>
        </p:spPr>
        <p:txBody>
          <a:bodyPr wrap="none">
            <a:spAutoFit/>
          </a:bodyPr>
          <a:lstStyle/>
          <a:p>
            <a:r>
              <a:rPr lang="zh-CN" altLang="en-US" dirty="0"/>
              <a:t>宇宙线质子和氦核谱</a:t>
            </a:r>
          </a:p>
        </p:txBody>
      </p:sp>
      <p:cxnSp>
        <p:nvCxnSpPr>
          <p:cNvPr id="11" name="直接连接符 10"/>
          <p:cNvCxnSpPr/>
          <p:nvPr/>
        </p:nvCxnSpPr>
        <p:spPr>
          <a:xfrm>
            <a:off x="0" y="1054100"/>
            <a:ext cx="9144000" cy="0"/>
          </a:xfrm>
          <a:prstGeom prst="line">
            <a:avLst/>
          </a:prstGeom>
          <a:ln w="635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2" name="图片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4797152"/>
            <a:ext cx="2016224" cy="191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4"/>
          <p:cNvSpPr/>
          <p:nvPr/>
        </p:nvSpPr>
        <p:spPr>
          <a:xfrm>
            <a:off x="2699792" y="5157192"/>
            <a:ext cx="1368152" cy="923330"/>
          </a:xfrm>
          <a:prstGeom prst="rect">
            <a:avLst/>
          </a:prstGeom>
        </p:spPr>
        <p:txBody>
          <a:bodyPr wrap="square">
            <a:spAutoFit/>
          </a:bodyPr>
          <a:lstStyle/>
          <a:p>
            <a:r>
              <a:rPr lang="en-US" altLang="zh-CN" dirty="0"/>
              <a:t>Coma</a:t>
            </a:r>
            <a:r>
              <a:rPr lang="zh-CN" altLang="en-US" dirty="0"/>
              <a:t>星系团的射电和伽马成像</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99392"/>
            <a:ext cx="8229600" cy="1143000"/>
          </a:xfrm>
        </p:spPr>
        <p:txBody>
          <a:bodyPr>
            <a:normAutofit/>
          </a:bodyPr>
          <a:lstStyle/>
          <a:p>
            <a:r>
              <a:rPr lang="zh-CN" altLang="en-US" sz="4000" b="1" dirty="0">
                <a:solidFill>
                  <a:srgbClr val="0000FF"/>
                </a:solidFill>
                <a:latin typeface="Trebuchet MS" panose="020B0603020202020204" pitchFamily="34" charset="0"/>
                <a:ea typeface="黑体" panose="02010609060101010101" pitchFamily="49" charset="-122"/>
                <a:cs typeface="+mn-cs"/>
              </a:rPr>
              <a:t>总结</a:t>
            </a:r>
          </a:p>
        </p:txBody>
      </p:sp>
      <p:sp>
        <p:nvSpPr>
          <p:cNvPr id="3" name="矩形 2"/>
          <p:cNvSpPr/>
          <p:nvPr/>
        </p:nvSpPr>
        <p:spPr>
          <a:xfrm>
            <a:off x="755576" y="1484784"/>
            <a:ext cx="7776864" cy="4524315"/>
          </a:xfrm>
          <a:prstGeom prst="rect">
            <a:avLst/>
          </a:prstGeom>
        </p:spPr>
        <p:txBody>
          <a:bodyPr wrap="square">
            <a:spAutoFit/>
          </a:bodyPr>
          <a:lstStyle/>
          <a:p>
            <a:r>
              <a:rPr lang="zh-CN" altLang="en-US" sz="3200" dirty="0">
                <a:latin typeface="华文楷体" panose="02010600040101010101" pitchFamily="2" charset="-122"/>
                <a:ea typeface="华文楷体" panose="02010600040101010101" pitchFamily="2" charset="-122"/>
              </a:rPr>
              <a:t>围绕</a:t>
            </a:r>
            <a:r>
              <a:rPr lang="zh-TW" altLang="zh-CN" sz="3200" dirty="0">
                <a:latin typeface="华文楷体" panose="02010600040101010101" pitchFamily="2" charset="-122"/>
                <a:ea typeface="华文楷体" panose="02010600040101010101" pitchFamily="2" charset="-122"/>
              </a:rPr>
              <a:t>宇宙线的起源和加速问题，</a:t>
            </a:r>
            <a:r>
              <a:rPr lang="zh-CN" altLang="en-US" sz="3200" dirty="0">
                <a:latin typeface="华文楷体" panose="02010600040101010101" pitchFamily="2" charset="-122"/>
                <a:ea typeface="华文楷体" panose="02010600040101010101" pitchFamily="2" charset="-122"/>
              </a:rPr>
              <a:t>本课题运行两年多来，发表论文</a:t>
            </a:r>
            <a:r>
              <a:rPr lang="en-US" altLang="zh-CN" sz="3200" dirty="0">
                <a:latin typeface="华文楷体" panose="02010600040101010101" pitchFamily="2" charset="-122"/>
                <a:ea typeface="华文楷体" panose="02010600040101010101" pitchFamily="2" charset="-122"/>
              </a:rPr>
              <a:t>37</a:t>
            </a:r>
            <a:r>
              <a:rPr lang="zh-CN" altLang="en-US" sz="3200" dirty="0">
                <a:latin typeface="华文楷体" panose="02010600040101010101" pitchFamily="2" charset="-122"/>
                <a:ea typeface="华文楷体" panose="02010600040101010101" pitchFamily="2" charset="-122"/>
              </a:rPr>
              <a:t>篇，按计划完成对超新星遗迹中高能粒子分布演化的分析， 发现</a:t>
            </a:r>
            <a:r>
              <a:rPr lang="en-US" altLang="zh-CN" sz="3200" dirty="0" err="1">
                <a:latin typeface="华文楷体" panose="02010600040101010101" pitchFamily="2" charset="-122"/>
                <a:ea typeface="华文楷体" panose="02010600040101010101" pitchFamily="2" charset="-122"/>
              </a:rPr>
              <a:t>GeV</a:t>
            </a:r>
            <a:r>
              <a:rPr lang="zh-CN" altLang="en-US" sz="3200" dirty="0">
                <a:latin typeface="华文楷体" panose="02010600040101010101" pitchFamily="2" charset="-122"/>
                <a:ea typeface="华文楷体" panose="02010600040101010101" pitchFamily="2" charset="-122"/>
              </a:rPr>
              <a:t>和</a:t>
            </a:r>
            <a:r>
              <a:rPr lang="en-US" altLang="zh-CN" sz="3200" dirty="0" err="1">
                <a:latin typeface="华文楷体" panose="02010600040101010101" pitchFamily="2" charset="-122"/>
                <a:ea typeface="华文楷体" panose="02010600040101010101" pitchFamily="2" charset="-122"/>
              </a:rPr>
              <a:t>TeV</a:t>
            </a:r>
            <a:r>
              <a:rPr lang="zh-CN" altLang="en-US" sz="3200" dirty="0">
                <a:latin typeface="华文楷体" panose="02010600040101010101" pitchFamily="2" charset="-122"/>
                <a:ea typeface="华文楷体" panose="02010600040101010101" pitchFamily="2" charset="-122"/>
              </a:rPr>
              <a:t>宇宙线分别由年老和年轻遗迹中的激波加速主导。发展的宇宙线传播模型可以系统定量地解释宇宙线能谱和各向异性。</a:t>
            </a:r>
            <a:endParaRPr lang="en-US" altLang="zh-CN" sz="3200" dirty="0">
              <a:latin typeface="华文楷体" panose="02010600040101010101" pitchFamily="2" charset="-122"/>
              <a:ea typeface="华文楷体" panose="02010600040101010101" pitchFamily="2" charset="-122"/>
            </a:endParaRPr>
          </a:p>
          <a:p>
            <a:r>
              <a:rPr lang="zh-CN" altLang="en-US" sz="3200" dirty="0">
                <a:latin typeface="华文楷体" panose="02010600040101010101" pitchFamily="2" charset="-122"/>
                <a:ea typeface="华文楷体" panose="02010600040101010101" pitchFamily="2" charset="-122"/>
              </a:rPr>
              <a:t>接下来将围绕</a:t>
            </a:r>
            <a:r>
              <a:rPr lang="en-US" altLang="zh-CN" sz="3200" dirty="0">
                <a:latin typeface="华文楷体" panose="02010600040101010101" pitchFamily="2" charset="-122"/>
                <a:ea typeface="华文楷体" panose="02010600040101010101" pitchFamily="2" charset="-122"/>
              </a:rPr>
              <a:t>LHAASO</a:t>
            </a:r>
            <a:r>
              <a:rPr lang="zh-CN" altLang="en-US" sz="3200" dirty="0">
                <a:latin typeface="华文楷体" panose="02010600040101010101" pitchFamily="2" charset="-122"/>
                <a:ea typeface="华文楷体" panose="02010600040101010101" pitchFamily="2" charset="-122"/>
              </a:rPr>
              <a:t>数据，澄清</a:t>
            </a:r>
            <a:r>
              <a:rPr lang="en-US" altLang="zh-CN" sz="3200" dirty="0" err="1">
                <a:latin typeface="华文楷体" panose="02010600040101010101" pitchFamily="2" charset="-122"/>
                <a:ea typeface="华文楷体" panose="02010600040101010101" pitchFamily="2" charset="-122"/>
              </a:rPr>
              <a:t>PeV</a:t>
            </a:r>
            <a:r>
              <a:rPr lang="zh-CN" altLang="en-US" sz="3200" dirty="0">
                <a:latin typeface="华文楷体" panose="02010600040101010101" pitchFamily="2" charset="-122"/>
                <a:ea typeface="华文楷体" panose="02010600040101010101" pitchFamily="2" charset="-122"/>
              </a:rPr>
              <a:t>到</a:t>
            </a:r>
            <a:r>
              <a:rPr lang="en-US" altLang="zh-CN" sz="3200" dirty="0" err="1">
                <a:latin typeface="华文楷体" panose="02010600040101010101" pitchFamily="2" charset="-122"/>
                <a:ea typeface="华文楷体" panose="02010600040101010101" pitchFamily="2" charset="-122"/>
              </a:rPr>
              <a:t>EeV</a:t>
            </a:r>
            <a:r>
              <a:rPr lang="en-US" altLang="zh-CN" sz="3200" dirty="0">
                <a:latin typeface="华文楷体" panose="02010600040101010101" pitchFamily="2" charset="-122"/>
                <a:ea typeface="华文楷体" panose="02010600040101010101" pitchFamily="2" charset="-122"/>
              </a:rPr>
              <a:t> </a:t>
            </a:r>
            <a:r>
              <a:rPr lang="zh-TW" altLang="zh-CN" sz="3200" dirty="0">
                <a:latin typeface="华文楷体" panose="02010600040101010101" pitchFamily="2" charset="-122"/>
                <a:ea typeface="华文楷体" panose="02010600040101010101" pitchFamily="2" charset="-122"/>
              </a:rPr>
              <a:t>宇宙线</a:t>
            </a:r>
            <a:r>
              <a:rPr lang="zh-CN" altLang="en-US" sz="3200" dirty="0">
                <a:latin typeface="华文楷体" panose="02010600040101010101" pitchFamily="2" charset="-122"/>
                <a:ea typeface="华文楷体" panose="02010600040101010101" pitchFamily="2" charset="-122"/>
              </a:rPr>
              <a:t>的起源。</a:t>
            </a:r>
          </a:p>
        </p:txBody>
      </p:sp>
      <p:cxnSp>
        <p:nvCxnSpPr>
          <p:cNvPr id="4" name="直接连接符 3"/>
          <p:cNvCxnSpPr/>
          <p:nvPr/>
        </p:nvCxnSpPr>
        <p:spPr>
          <a:xfrm>
            <a:off x="0" y="836712"/>
            <a:ext cx="9144000" cy="0"/>
          </a:xfrm>
          <a:prstGeom prst="line">
            <a:avLst/>
          </a:prstGeom>
          <a:ln w="635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111750" y="1558925"/>
            <a:ext cx="3733800" cy="167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p>
        </p:txBody>
      </p:sp>
      <p:sp>
        <p:nvSpPr>
          <p:cNvPr id="9" name="矩形 8"/>
          <p:cNvSpPr/>
          <p:nvPr/>
        </p:nvSpPr>
        <p:spPr>
          <a:xfrm>
            <a:off x="5105400" y="2170113"/>
            <a:ext cx="3733800" cy="49847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p>
        </p:txBody>
      </p:sp>
      <p:sp>
        <p:nvSpPr>
          <p:cNvPr id="9220" name="Text Box 5"/>
          <p:cNvSpPr txBox="1">
            <a:spLocks noChangeArrowheads="1"/>
          </p:cNvSpPr>
          <p:nvPr/>
        </p:nvSpPr>
        <p:spPr bwMode="auto">
          <a:xfrm>
            <a:off x="249238" y="44624"/>
            <a:ext cx="8588375" cy="707886"/>
          </a:xfrm>
          <a:prstGeom prst="rect">
            <a:avLst/>
          </a:prstGeom>
          <a:noFill/>
          <a:ln w="9525">
            <a:noFill/>
            <a:miter lim="800000"/>
          </a:ln>
        </p:spPr>
        <p:txBody>
          <a:bodyPr>
            <a:spAutoFit/>
          </a:bodyPr>
          <a:lstStyle/>
          <a:p>
            <a:pPr algn="ctr">
              <a:spcBef>
                <a:spcPct val="50000"/>
              </a:spcBef>
            </a:pPr>
            <a:r>
              <a:rPr lang="zh-CN" altLang="en-US" sz="4000" b="1" dirty="0">
                <a:solidFill>
                  <a:srgbClr val="0000FF"/>
                </a:solidFill>
                <a:latin typeface="Trebuchet MS" panose="020B0603020202020204" pitchFamily="34" charset="0"/>
                <a:ea typeface="黑体" panose="02010609060101010101" pitchFamily="49" charset="-122"/>
              </a:rPr>
              <a:t>宇宙线传播的新图像</a:t>
            </a:r>
          </a:p>
        </p:txBody>
      </p:sp>
      <p:sp>
        <p:nvSpPr>
          <p:cNvPr id="9221" name="矩形 32780"/>
          <p:cNvSpPr>
            <a:spLocks noChangeArrowheads="1"/>
          </p:cNvSpPr>
          <p:nvPr/>
        </p:nvSpPr>
        <p:spPr bwMode="auto">
          <a:xfrm>
            <a:off x="339725" y="3513138"/>
            <a:ext cx="8394700" cy="369887"/>
          </a:xfrm>
          <a:prstGeom prst="rect">
            <a:avLst/>
          </a:prstGeom>
          <a:noFill/>
          <a:ln w="9525">
            <a:noFill/>
            <a:miter lim="800000"/>
          </a:ln>
        </p:spPr>
        <p:txBody>
          <a:bodyPr lIns="0" tIns="0" rIns="40680" bIns="0">
            <a:spAutoFit/>
          </a:bodyPr>
          <a:lstStyle/>
          <a:p>
            <a:pPr marL="40005" defTabSz="449580">
              <a:tabLst>
                <a:tab pos="39370" algn="l"/>
                <a:tab pos="487045" algn="l"/>
                <a:tab pos="936625" algn="l"/>
                <a:tab pos="1385570" algn="l"/>
                <a:tab pos="1835150" algn="l"/>
                <a:tab pos="2284095" algn="l"/>
                <a:tab pos="2733675" algn="l"/>
                <a:tab pos="3182620" algn="l"/>
                <a:tab pos="3632200" algn="l"/>
                <a:tab pos="4081145" algn="l"/>
                <a:tab pos="4530725" algn="l"/>
                <a:tab pos="4979670" algn="l"/>
                <a:tab pos="5429250" algn="l"/>
                <a:tab pos="5878195" algn="l"/>
                <a:tab pos="6327775" algn="l"/>
                <a:tab pos="6776720" algn="l"/>
                <a:tab pos="7226300" algn="l"/>
                <a:tab pos="7675245" algn="l"/>
                <a:tab pos="8124825" algn="l"/>
                <a:tab pos="8573770" algn="l"/>
                <a:tab pos="9023350" algn="l"/>
              </a:tabLst>
            </a:pPr>
            <a:r>
              <a:rPr lang="en-US" altLang="zh-CN" sz="2400">
                <a:solidFill>
                  <a:srgbClr val="000000"/>
                </a:solidFill>
                <a:latin typeface="黑体" panose="02010609060101010101" pitchFamily="49" charset="-122"/>
                <a:ea typeface="黑体" panose="02010609060101010101" pitchFamily="49" charset="-122"/>
              </a:rPr>
              <a:t>       </a:t>
            </a:r>
            <a:r>
              <a:rPr lang="zh-CN" altLang="en-US" sz="2400">
                <a:solidFill>
                  <a:srgbClr val="000000"/>
                </a:solidFill>
                <a:latin typeface="黑体" panose="02010609060101010101" pitchFamily="49" charset="-122"/>
                <a:ea typeface="黑体" panose="02010609060101010101" pitchFamily="49" charset="-122"/>
              </a:rPr>
              <a:t>传统图像                          新图像</a:t>
            </a:r>
          </a:p>
        </p:txBody>
      </p:sp>
      <p:sp>
        <p:nvSpPr>
          <p:cNvPr id="2" name="矩形 1"/>
          <p:cNvSpPr/>
          <p:nvPr/>
        </p:nvSpPr>
        <p:spPr>
          <a:xfrm>
            <a:off x="225425" y="1582738"/>
            <a:ext cx="3732213" cy="167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p>
        </p:txBody>
      </p:sp>
      <p:graphicFrame>
        <p:nvGraphicFramePr>
          <p:cNvPr id="9223" name="对象 2"/>
          <p:cNvGraphicFramePr/>
          <p:nvPr/>
        </p:nvGraphicFramePr>
        <p:xfrm>
          <a:off x="225425" y="2316163"/>
          <a:ext cx="3732213" cy="279400"/>
        </p:xfrm>
        <a:graphic>
          <a:graphicData uri="http://schemas.openxmlformats.org/presentationml/2006/ole">
            <mc:AlternateContent xmlns:mc="http://schemas.openxmlformats.org/markup-compatibility/2006">
              <mc:Choice xmlns:v="urn:schemas-microsoft-com:vml" Requires="v">
                <p:oleObj r:id="rId2" imgW="8496300" imgH="561975" progId="PBrush">
                  <p:embed/>
                </p:oleObj>
              </mc:Choice>
              <mc:Fallback>
                <p:oleObj r:id="rId2" imgW="8496300" imgH="561975" progId="PBrush">
                  <p:embed/>
                  <p:pic>
                    <p:nvPicPr>
                      <p:cNvPr id="0" name="对象 2"/>
                      <p:cNvPicPr/>
                      <p:nvPr/>
                    </p:nvPicPr>
                    <p:blipFill>
                      <a:blip r:embed="rId3"/>
                      <a:stretch>
                        <a:fillRect/>
                      </a:stretch>
                    </p:blipFill>
                    <p:spPr>
                      <a:xfrm>
                        <a:off x="225425" y="2316163"/>
                        <a:ext cx="3732213" cy="279400"/>
                      </a:xfrm>
                      <a:prstGeom prst="rect">
                        <a:avLst/>
                      </a:prstGeom>
                      <a:noFill/>
                      <a:ln w="38100">
                        <a:noFill/>
                      </a:ln>
                    </p:spPr>
                  </p:pic>
                </p:oleObj>
              </mc:Fallback>
            </mc:AlternateContent>
          </a:graphicData>
        </a:graphic>
      </p:graphicFrame>
      <p:graphicFrame>
        <p:nvGraphicFramePr>
          <p:cNvPr id="9224" name="对象 5"/>
          <p:cNvGraphicFramePr/>
          <p:nvPr/>
        </p:nvGraphicFramePr>
        <p:xfrm>
          <a:off x="5113338" y="2292350"/>
          <a:ext cx="3732212" cy="279400"/>
        </p:xfrm>
        <a:graphic>
          <a:graphicData uri="http://schemas.openxmlformats.org/presentationml/2006/ole">
            <mc:AlternateContent xmlns:mc="http://schemas.openxmlformats.org/markup-compatibility/2006">
              <mc:Choice xmlns:v="urn:schemas-microsoft-com:vml" Requires="v">
                <p:oleObj r:id="rId4" imgW="8496300" imgH="561975" progId="PBrush">
                  <p:embed/>
                </p:oleObj>
              </mc:Choice>
              <mc:Fallback>
                <p:oleObj r:id="rId4" imgW="8496300" imgH="561975" progId="PBrush">
                  <p:embed/>
                  <p:pic>
                    <p:nvPicPr>
                      <p:cNvPr id="0" name="对象 5"/>
                      <p:cNvPicPr/>
                      <p:nvPr/>
                    </p:nvPicPr>
                    <p:blipFill>
                      <a:blip r:embed="rId3"/>
                      <a:stretch>
                        <a:fillRect/>
                      </a:stretch>
                    </p:blipFill>
                    <p:spPr>
                      <a:xfrm>
                        <a:off x="5113338" y="2292350"/>
                        <a:ext cx="3732212" cy="279400"/>
                      </a:xfrm>
                      <a:prstGeom prst="rect">
                        <a:avLst/>
                      </a:prstGeom>
                      <a:noFill/>
                      <a:ln w="38100">
                        <a:noFill/>
                      </a:ln>
                    </p:spPr>
                  </p:pic>
                </p:oleObj>
              </mc:Fallback>
            </mc:AlternateContent>
          </a:graphicData>
        </a:graphic>
      </p:graphicFrame>
      <p:sp>
        <p:nvSpPr>
          <p:cNvPr id="8" name="右箭头 7"/>
          <p:cNvSpPr/>
          <p:nvPr/>
        </p:nvSpPr>
        <p:spPr>
          <a:xfrm>
            <a:off x="4191000" y="2287588"/>
            <a:ext cx="685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p>
        </p:txBody>
      </p:sp>
      <p:sp>
        <p:nvSpPr>
          <p:cNvPr id="9226" name="矩形 107527"/>
          <p:cNvSpPr>
            <a:spLocks noChangeArrowheads="1"/>
          </p:cNvSpPr>
          <p:nvPr/>
        </p:nvSpPr>
        <p:spPr bwMode="auto">
          <a:xfrm>
            <a:off x="446088" y="4089400"/>
            <a:ext cx="3511550" cy="2305050"/>
          </a:xfrm>
          <a:prstGeom prst="rect">
            <a:avLst/>
          </a:prstGeom>
          <a:noFill/>
          <a:ln w="12700">
            <a:noFill/>
            <a:miter lim="800000"/>
          </a:ln>
        </p:spPr>
        <p:txBody>
          <a:bodyPr lIns="50800" tIns="50800" bIns="50800"/>
          <a:lstStyle/>
          <a:p>
            <a:pPr marL="382905" indent="-342900">
              <a:lnSpc>
                <a:spcPct val="90000"/>
              </a:lnSpc>
              <a:spcBef>
                <a:spcPts val="700"/>
              </a:spcBef>
              <a:buFont typeface="Wingdings" panose="05000000000000000000" pitchFamily="2" charset="2"/>
              <a:buChar char="Ø"/>
            </a:pPr>
            <a:r>
              <a:rPr lang="zh-CN" altLang="en-US" sz="2400" dirty="0">
                <a:latin typeface="Trebuchet MS" panose="020B0603020202020204" pitchFamily="34" charset="0"/>
                <a:ea typeface="黑体" panose="02010609060101010101" pitchFamily="49" charset="-122"/>
              </a:rPr>
              <a:t>连续分布的宇宙线源</a:t>
            </a:r>
          </a:p>
          <a:p>
            <a:pPr marL="382905" indent="-342900">
              <a:lnSpc>
                <a:spcPct val="90000"/>
              </a:lnSpc>
              <a:spcBef>
                <a:spcPts val="700"/>
              </a:spcBef>
              <a:buFont typeface="Wingdings" panose="05000000000000000000" pitchFamily="2" charset="2"/>
              <a:buChar char="Ø"/>
            </a:pPr>
            <a:r>
              <a:rPr lang="zh-CN" altLang="en-US" sz="2400" dirty="0">
                <a:latin typeface="Trebuchet MS" panose="020B0603020202020204" pitchFamily="34" charset="0"/>
                <a:ea typeface="黑体" panose="02010609060101010101" pitchFamily="49" charset="-122"/>
              </a:rPr>
              <a:t>均匀、各向同性扩散</a:t>
            </a:r>
          </a:p>
          <a:p>
            <a:pPr marL="382905" indent="-342900">
              <a:lnSpc>
                <a:spcPct val="90000"/>
              </a:lnSpc>
              <a:spcBef>
                <a:spcPts val="700"/>
              </a:spcBef>
              <a:buFont typeface="Wingdings" panose="05000000000000000000" pitchFamily="2" charset="2"/>
              <a:buChar char="Ø"/>
            </a:pPr>
            <a:r>
              <a:rPr lang="zh-CN" altLang="en-US" sz="2400" dirty="0">
                <a:latin typeface="Trebuchet MS" panose="020B0603020202020204" pitchFamily="34" charset="0"/>
                <a:ea typeface="黑体" panose="02010609060101010101" pitchFamily="49" charset="-122"/>
              </a:rPr>
              <a:t>可以大致解释宇宙线能谱、次级粒子谱、弥散伽马射线等数据</a:t>
            </a:r>
          </a:p>
          <a:p>
            <a:pPr marL="382905" indent="-342900">
              <a:lnSpc>
                <a:spcPct val="90000"/>
              </a:lnSpc>
              <a:spcBef>
                <a:spcPts val="700"/>
              </a:spcBef>
              <a:buFont typeface="Wingdings" panose="05000000000000000000" pitchFamily="2" charset="2"/>
              <a:buChar char="Ø"/>
            </a:pPr>
            <a:endParaRPr lang="zh-CN" altLang="en-US" sz="2400" dirty="0">
              <a:latin typeface="Trebuchet MS" panose="020B0603020202020204" pitchFamily="34" charset="0"/>
              <a:ea typeface="黑体" panose="02010609060101010101" pitchFamily="49" charset="-122"/>
            </a:endParaRPr>
          </a:p>
        </p:txBody>
      </p:sp>
      <p:sp>
        <p:nvSpPr>
          <p:cNvPr id="9227" name="矩形 107527"/>
          <p:cNvSpPr>
            <a:spLocks noChangeArrowheads="1"/>
          </p:cNvSpPr>
          <p:nvPr/>
        </p:nvSpPr>
        <p:spPr bwMode="auto">
          <a:xfrm>
            <a:off x="5113338" y="4005064"/>
            <a:ext cx="3511550" cy="2552700"/>
          </a:xfrm>
          <a:prstGeom prst="rect">
            <a:avLst/>
          </a:prstGeom>
          <a:noFill/>
          <a:ln w="12700">
            <a:noFill/>
            <a:miter lim="800000"/>
          </a:ln>
        </p:spPr>
        <p:txBody>
          <a:bodyPr lIns="50800" tIns="50800" bIns="50800"/>
          <a:lstStyle/>
          <a:p>
            <a:pPr marL="382905" indent="-342900">
              <a:lnSpc>
                <a:spcPct val="90000"/>
              </a:lnSpc>
              <a:spcBef>
                <a:spcPts val="700"/>
              </a:spcBef>
              <a:buFont typeface="Wingdings" panose="05000000000000000000" pitchFamily="2" charset="2"/>
              <a:buChar char="Ø"/>
            </a:pPr>
            <a:r>
              <a:rPr lang="zh-CN" altLang="en-US" sz="2400" dirty="0">
                <a:latin typeface="Trebuchet MS" panose="020B0603020202020204" pitchFamily="34" charset="0"/>
                <a:ea typeface="黑体" panose="02010609060101010101" pitchFamily="49" charset="-122"/>
                <a:sym typeface="宋体" panose="02010600030101010101" pitchFamily="2" charset="-122"/>
              </a:rPr>
              <a:t>连续分布的宇宙线源 </a:t>
            </a:r>
            <a:r>
              <a:rPr lang="en-US" altLang="zh-CN" sz="2400" dirty="0">
                <a:solidFill>
                  <a:srgbClr val="FF0000"/>
                </a:solidFill>
                <a:latin typeface="Trebuchet MS" panose="020B0603020202020204" pitchFamily="34" charset="0"/>
                <a:ea typeface="黑体" panose="02010609060101010101" pitchFamily="49" charset="-122"/>
                <a:sym typeface="宋体" panose="02010600030101010101" pitchFamily="2" charset="-122"/>
              </a:rPr>
              <a:t>+ </a:t>
            </a:r>
            <a:r>
              <a:rPr lang="zh-CN" altLang="en-US" sz="2400" dirty="0">
                <a:solidFill>
                  <a:srgbClr val="FF0000"/>
                </a:solidFill>
                <a:latin typeface="Trebuchet MS" panose="020B0603020202020204" pitchFamily="34" charset="0"/>
                <a:ea typeface="黑体" panose="02010609060101010101" pitchFamily="49" charset="-122"/>
                <a:sym typeface="宋体" panose="02010600030101010101" pitchFamily="2" charset="-122"/>
              </a:rPr>
              <a:t>个别邻近分立源</a:t>
            </a:r>
            <a:endParaRPr lang="zh-CN" altLang="en-US" sz="2400" dirty="0">
              <a:solidFill>
                <a:srgbClr val="FF0000"/>
              </a:solidFill>
              <a:latin typeface="Trebuchet MS" panose="020B0603020202020204" pitchFamily="34" charset="0"/>
              <a:ea typeface="黑体" panose="02010609060101010101" pitchFamily="49" charset="-122"/>
            </a:endParaRPr>
          </a:p>
          <a:p>
            <a:pPr marL="382905" indent="-342900">
              <a:lnSpc>
                <a:spcPct val="90000"/>
              </a:lnSpc>
              <a:spcBef>
                <a:spcPts val="700"/>
              </a:spcBef>
              <a:buFont typeface="Wingdings" panose="05000000000000000000" pitchFamily="2" charset="2"/>
              <a:buChar char="Ø"/>
            </a:pPr>
            <a:r>
              <a:rPr lang="zh-CN" altLang="en-US" sz="2400" dirty="0">
                <a:solidFill>
                  <a:srgbClr val="FF0000"/>
                </a:solidFill>
                <a:latin typeface="Trebuchet MS" panose="020B0603020202020204" pitchFamily="34" charset="0"/>
                <a:ea typeface="黑体" panose="02010609060101010101" pitchFamily="49" charset="-122"/>
              </a:rPr>
              <a:t>空间依赖</a:t>
            </a:r>
            <a:r>
              <a:rPr lang="zh-CN" altLang="en-US" sz="2400" dirty="0">
                <a:latin typeface="Trebuchet MS" panose="020B0603020202020204" pitchFamily="34" charset="0"/>
                <a:ea typeface="黑体" panose="02010609060101010101" pitchFamily="49" charset="-122"/>
              </a:rPr>
              <a:t>扩散、</a:t>
            </a:r>
            <a:r>
              <a:rPr lang="zh-CN" altLang="en-US" sz="2400" dirty="0">
                <a:solidFill>
                  <a:srgbClr val="FF0000"/>
                </a:solidFill>
                <a:latin typeface="Trebuchet MS" panose="020B0603020202020204" pitchFamily="34" charset="0"/>
                <a:ea typeface="黑体" panose="02010609060101010101" pitchFamily="49" charset="-122"/>
              </a:rPr>
              <a:t>各向异性</a:t>
            </a:r>
            <a:r>
              <a:rPr lang="zh-CN" altLang="en-US" sz="2400" dirty="0">
                <a:latin typeface="Trebuchet MS" panose="020B0603020202020204" pitchFamily="34" charset="0"/>
                <a:ea typeface="黑体" panose="02010609060101010101" pitchFamily="49" charset="-122"/>
              </a:rPr>
              <a:t>扩散</a:t>
            </a:r>
          </a:p>
          <a:p>
            <a:pPr marL="382905" indent="-342900">
              <a:lnSpc>
                <a:spcPct val="90000"/>
              </a:lnSpc>
              <a:spcBef>
                <a:spcPts val="700"/>
              </a:spcBef>
              <a:buFont typeface="Wingdings" panose="05000000000000000000" pitchFamily="2" charset="2"/>
              <a:buChar char="Ø"/>
            </a:pPr>
            <a:r>
              <a:rPr lang="zh-CN" altLang="en-US" sz="2400" dirty="0">
                <a:latin typeface="Trebuchet MS" panose="020B0603020202020204" pitchFamily="34" charset="0"/>
                <a:ea typeface="黑体" panose="02010609060101010101" pitchFamily="49" charset="-122"/>
              </a:rPr>
              <a:t>宇宙线和伽马射线的精确测量结果、</a:t>
            </a:r>
            <a:r>
              <a:rPr lang="zh-CN" altLang="en-US" sz="2400" dirty="0">
                <a:solidFill>
                  <a:srgbClr val="FF0000"/>
                </a:solidFill>
                <a:latin typeface="Trebuchet MS" panose="020B0603020202020204" pitchFamily="34" charset="0"/>
                <a:ea typeface="黑体" panose="02010609060101010101" pitchFamily="49" charset="-122"/>
              </a:rPr>
              <a:t>各向异性观测</a:t>
            </a:r>
            <a:r>
              <a:rPr lang="zh-CN" altLang="en-US" sz="2400" dirty="0">
                <a:latin typeface="Trebuchet MS" panose="020B0603020202020204" pitchFamily="34" charset="0"/>
                <a:ea typeface="黑体" panose="02010609060101010101" pitchFamily="49" charset="-122"/>
              </a:rPr>
              <a:t>等</a:t>
            </a:r>
          </a:p>
          <a:p>
            <a:pPr marL="382905" indent="-342900">
              <a:lnSpc>
                <a:spcPct val="90000"/>
              </a:lnSpc>
              <a:spcBef>
                <a:spcPts val="700"/>
              </a:spcBef>
              <a:buFont typeface="Wingdings" panose="05000000000000000000" pitchFamily="2" charset="2"/>
              <a:buChar char="Ø"/>
            </a:pPr>
            <a:endParaRPr lang="zh-CN" altLang="en-US" sz="2400" dirty="0">
              <a:latin typeface="Trebuchet MS" panose="020B0603020202020204" pitchFamily="34" charset="0"/>
              <a:ea typeface="黑体" panose="02010609060101010101" pitchFamily="49" charset="-122"/>
            </a:endParaRPr>
          </a:p>
        </p:txBody>
      </p:sp>
      <p:sp>
        <p:nvSpPr>
          <p:cNvPr id="9228" name="灯片编号占位符 1"/>
          <p:cNvSpPr txBox="1">
            <a:spLocks noGrp="1" noChangeArrowheads="1"/>
          </p:cNvSpPr>
          <p:nvPr/>
        </p:nvSpPr>
        <p:spPr bwMode="auto">
          <a:xfrm>
            <a:off x="8675688" y="6364288"/>
            <a:ext cx="312737" cy="304800"/>
          </a:xfrm>
          <a:prstGeom prst="rect">
            <a:avLst/>
          </a:prstGeom>
          <a:noFill/>
          <a:ln w="9525">
            <a:noFill/>
            <a:miter lim="800000"/>
          </a:ln>
        </p:spPr>
        <p:txBody>
          <a:bodyPr wrap="none"/>
          <a:lstStyle/>
          <a:p>
            <a:pPr algn="ctr"/>
            <a:fld id="{2411635B-18A5-47EC-8021-070D9E29ECD1}" type="slidenum">
              <a:rPr lang="zh-CN" altLang="en-US" sz="1400"/>
              <a:t>32</a:t>
            </a:fld>
            <a:endParaRPr lang="zh-CN" altLang="en-US" sz="1400"/>
          </a:p>
        </p:txBody>
      </p:sp>
      <p:cxnSp>
        <p:nvCxnSpPr>
          <p:cNvPr id="14" name="直接连接符 13"/>
          <p:cNvCxnSpPr/>
          <p:nvPr/>
        </p:nvCxnSpPr>
        <p:spPr>
          <a:xfrm>
            <a:off x="0" y="836712"/>
            <a:ext cx="9144000" cy="0"/>
          </a:xfrm>
          <a:prstGeom prst="line">
            <a:avLst/>
          </a:prstGeom>
          <a:ln w="635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图片 2"/>
          <p:cNvPicPr>
            <a:picLocks noChangeAspect="1" noChangeArrowheads="1"/>
          </p:cNvPicPr>
          <p:nvPr/>
        </p:nvPicPr>
        <p:blipFill>
          <a:blip r:embed="rId2" cstate="print"/>
          <a:srcRect/>
          <a:stretch>
            <a:fillRect/>
          </a:stretch>
        </p:blipFill>
        <p:spPr bwMode="auto">
          <a:xfrm>
            <a:off x="304800" y="1349375"/>
            <a:ext cx="5840413" cy="2722563"/>
          </a:xfrm>
          <a:prstGeom prst="rect">
            <a:avLst/>
          </a:prstGeom>
          <a:noFill/>
          <a:ln w="9525">
            <a:noFill/>
            <a:miter lim="800000"/>
            <a:headEnd/>
            <a:tailEnd/>
          </a:ln>
        </p:spPr>
      </p:pic>
      <p:sp>
        <p:nvSpPr>
          <p:cNvPr id="12291" name="Text Box 5"/>
          <p:cNvSpPr txBox="1">
            <a:spLocks noChangeArrowheads="1"/>
          </p:cNvSpPr>
          <p:nvPr/>
        </p:nvSpPr>
        <p:spPr bwMode="auto">
          <a:xfrm>
            <a:off x="249238" y="263525"/>
            <a:ext cx="8588375" cy="706438"/>
          </a:xfrm>
          <a:prstGeom prst="rect">
            <a:avLst/>
          </a:prstGeom>
          <a:noFill/>
          <a:ln w="9525">
            <a:noFill/>
            <a:miter lim="800000"/>
          </a:ln>
        </p:spPr>
        <p:txBody>
          <a:bodyPr>
            <a:spAutoFit/>
          </a:bodyPr>
          <a:lstStyle/>
          <a:p>
            <a:pPr algn="ctr">
              <a:spcBef>
                <a:spcPct val="50000"/>
              </a:spcBef>
            </a:pPr>
            <a:r>
              <a:rPr lang="zh-CN" altLang="en-US" sz="4000" b="1" dirty="0">
                <a:solidFill>
                  <a:srgbClr val="0000FF"/>
                </a:solidFill>
                <a:latin typeface="Trebuchet MS" panose="020B0603020202020204" pitchFamily="34" charset="0"/>
                <a:ea typeface="黑体" panose="02010609060101010101" pitchFamily="49" charset="-122"/>
              </a:rPr>
              <a:t>宇宙线成分能谱和各向异性</a:t>
            </a:r>
          </a:p>
        </p:txBody>
      </p:sp>
      <p:sp>
        <p:nvSpPr>
          <p:cNvPr id="12293" name="矩形 107527"/>
          <p:cNvSpPr>
            <a:spLocks noChangeArrowheads="1"/>
          </p:cNvSpPr>
          <p:nvPr/>
        </p:nvSpPr>
        <p:spPr bwMode="auto">
          <a:xfrm>
            <a:off x="6062663" y="1509713"/>
            <a:ext cx="2965450" cy="4645025"/>
          </a:xfrm>
          <a:prstGeom prst="rect">
            <a:avLst/>
          </a:prstGeom>
          <a:noFill/>
          <a:ln w="12700">
            <a:noFill/>
            <a:miter lim="800000"/>
          </a:ln>
        </p:spPr>
        <p:txBody>
          <a:bodyPr lIns="50800" tIns="50800" bIns="50800"/>
          <a:lstStyle/>
          <a:p>
            <a:pPr marL="382905" indent="-342900">
              <a:lnSpc>
                <a:spcPct val="90000"/>
              </a:lnSpc>
              <a:spcBef>
                <a:spcPts val="700"/>
              </a:spcBef>
              <a:buFont typeface="Wingdings" panose="05000000000000000000" pitchFamily="2" charset="2"/>
              <a:buChar char="Ø"/>
            </a:pPr>
            <a:r>
              <a:rPr lang="zh-CN" altLang="en-US" sz="2400" dirty="0">
                <a:latin typeface="Trebuchet MS" panose="020B0603020202020204" pitchFamily="34" charset="0"/>
                <a:ea typeface="黑体" panose="02010609060101010101" pitchFamily="49" charset="-122"/>
              </a:rPr>
              <a:t>连续分布的宇宙线源贡献能谱低能</a:t>
            </a:r>
            <a:r>
              <a:rPr lang="en-US" altLang="zh-CN" sz="2400" dirty="0">
                <a:latin typeface="Trebuchet MS" panose="020B0603020202020204" pitchFamily="34" charset="0"/>
                <a:ea typeface="黑体" panose="02010609060101010101" pitchFamily="49" charset="-122"/>
              </a:rPr>
              <a:t>-</a:t>
            </a:r>
            <a:r>
              <a:rPr lang="zh-CN" altLang="en-US" sz="2400" dirty="0">
                <a:latin typeface="Trebuchet MS" panose="020B0603020202020204" pitchFamily="34" charset="0"/>
                <a:ea typeface="黑体" panose="02010609060101010101" pitchFamily="49" charset="-122"/>
              </a:rPr>
              <a:t>高能的主要部分，并且主导</a:t>
            </a:r>
            <a:r>
              <a:rPr lang="en-US" altLang="en-US" sz="2400" dirty="0">
                <a:latin typeface="Trebuchet MS" panose="020B0603020202020204" pitchFamily="34" charset="0"/>
                <a:ea typeface="黑体" panose="02010609060101010101" pitchFamily="49" charset="-122"/>
              </a:rPr>
              <a:t>100 </a:t>
            </a:r>
            <a:r>
              <a:rPr lang="en-US" altLang="en-US" sz="2400" dirty="0" err="1">
                <a:latin typeface="Trebuchet MS" panose="020B0603020202020204" pitchFamily="34" charset="0"/>
                <a:ea typeface="黑体" panose="02010609060101010101" pitchFamily="49" charset="-122"/>
              </a:rPr>
              <a:t>TeV</a:t>
            </a:r>
            <a:r>
              <a:rPr lang="zh-CN" altLang="en-US" sz="2400" dirty="0">
                <a:latin typeface="Trebuchet MS" panose="020B0603020202020204" pitchFamily="34" charset="0"/>
                <a:ea typeface="黑体" panose="02010609060101010101" pitchFamily="49" charset="-122"/>
              </a:rPr>
              <a:t>以上的各向异性（其幅度由</a:t>
            </a:r>
            <a:r>
              <a:rPr lang="zh-CN" altLang="en-US" sz="2400" dirty="0">
                <a:solidFill>
                  <a:srgbClr val="FF0000"/>
                </a:solidFill>
                <a:latin typeface="Trebuchet MS" panose="020B0603020202020204" pitchFamily="34" charset="0"/>
                <a:ea typeface="黑体" panose="02010609060101010101" pitchFamily="49" charset="-122"/>
              </a:rPr>
              <a:t>空间依赖</a:t>
            </a:r>
            <a:r>
              <a:rPr lang="zh-CN" altLang="en-US" sz="2400" dirty="0">
                <a:latin typeface="Trebuchet MS" panose="020B0603020202020204" pitchFamily="34" charset="0"/>
                <a:ea typeface="黑体" panose="02010609060101010101" pitchFamily="49" charset="-122"/>
              </a:rPr>
              <a:t>传播过程压低）</a:t>
            </a:r>
          </a:p>
          <a:p>
            <a:pPr marL="382905" indent="-342900">
              <a:lnSpc>
                <a:spcPct val="90000"/>
              </a:lnSpc>
              <a:spcBef>
                <a:spcPts val="700"/>
              </a:spcBef>
              <a:buFont typeface="Wingdings" panose="05000000000000000000" pitchFamily="2" charset="2"/>
              <a:buChar char="Ø"/>
            </a:pPr>
            <a:r>
              <a:rPr lang="zh-CN" altLang="en-US" sz="2400" dirty="0">
                <a:latin typeface="Trebuchet MS" panose="020B0603020202020204" pitchFamily="34" charset="0"/>
                <a:ea typeface="黑体" panose="02010609060101010101" pitchFamily="49" charset="-122"/>
              </a:rPr>
              <a:t>邻近源（位置恰好和</a:t>
            </a:r>
            <a:r>
              <a:rPr lang="en-US" altLang="en-US" sz="2400" dirty="0" err="1">
                <a:latin typeface="Trebuchet MS" panose="020B0603020202020204" pitchFamily="34" charset="0"/>
                <a:ea typeface="黑体" panose="02010609060101010101" pitchFamily="49" charset="-122"/>
              </a:rPr>
              <a:t>Geminga</a:t>
            </a:r>
            <a:r>
              <a:rPr lang="zh-CN" altLang="en-US" sz="2400" dirty="0">
                <a:latin typeface="Trebuchet MS" panose="020B0603020202020204" pitchFamily="34" charset="0"/>
                <a:ea typeface="黑体" panose="02010609060101010101" pitchFamily="49" charset="-122"/>
              </a:rPr>
              <a:t>接近）贡献能谱细致结构以及低能各向异性</a:t>
            </a:r>
          </a:p>
        </p:txBody>
      </p:sp>
      <p:sp>
        <p:nvSpPr>
          <p:cNvPr id="12294" name="文本框 4"/>
          <p:cNvSpPr txBox="1">
            <a:spLocks noChangeArrowheads="1"/>
          </p:cNvSpPr>
          <p:nvPr/>
        </p:nvSpPr>
        <p:spPr bwMode="auto">
          <a:xfrm>
            <a:off x="6460108" y="5877272"/>
            <a:ext cx="2504380" cy="307777"/>
          </a:xfrm>
          <a:prstGeom prst="rect">
            <a:avLst/>
          </a:prstGeom>
          <a:noFill/>
          <a:ln w="9525">
            <a:noFill/>
            <a:miter lim="800000"/>
          </a:ln>
        </p:spPr>
        <p:txBody>
          <a:bodyPr wrap="square">
            <a:spAutoFit/>
          </a:bodyPr>
          <a:lstStyle/>
          <a:p>
            <a:r>
              <a:rPr lang="en-US" altLang="zh-CN" sz="1400" i="1" dirty="0" err="1">
                <a:latin typeface="Trebuchet MS" panose="020B0603020202020204" pitchFamily="34" charset="0"/>
              </a:rPr>
              <a:t>Qiao</a:t>
            </a:r>
            <a:r>
              <a:rPr lang="en-US" altLang="zh-CN" sz="1400" i="1" dirty="0">
                <a:latin typeface="Trebuchet MS" panose="020B0603020202020204" pitchFamily="34" charset="0"/>
              </a:rPr>
              <a:t> et al. 2019</a:t>
            </a:r>
            <a:r>
              <a:rPr lang="zh-CN" altLang="en-US" sz="1400" i="1" dirty="0">
                <a:latin typeface="Trebuchet MS" panose="020B0603020202020204" pitchFamily="34" charset="0"/>
              </a:rPr>
              <a:t> </a:t>
            </a:r>
            <a:r>
              <a:rPr lang="en-US" altLang="zh-CN" sz="1400" i="1" dirty="0">
                <a:latin typeface="Trebuchet MS" panose="020B0603020202020204" pitchFamily="34" charset="0"/>
              </a:rPr>
              <a:t>JCAP </a:t>
            </a:r>
          </a:p>
        </p:txBody>
      </p:sp>
      <p:sp>
        <p:nvSpPr>
          <p:cNvPr id="12295" name="灯片编号占位符 1"/>
          <p:cNvSpPr txBox="1">
            <a:spLocks noGrp="1" noChangeArrowheads="1"/>
          </p:cNvSpPr>
          <p:nvPr/>
        </p:nvSpPr>
        <p:spPr bwMode="auto">
          <a:xfrm>
            <a:off x="8675688" y="6364288"/>
            <a:ext cx="312737" cy="304800"/>
          </a:xfrm>
          <a:prstGeom prst="rect">
            <a:avLst/>
          </a:prstGeom>
          <a:noFill/>
          <a:ln w="9525">
            <a:noFill/>
            <a:miter lim="800000"/>
          </a:ln>
        </p:spPr>
        <p:txBody>
          <a:bodyPr wrap="none"/>
          <a:lstStyle/>
          <a:p>
            <a:pPr algn="ctr"/>
            <a:fld id="{CBAFE5CC-2177-455E-8005-C481A38BA980}" type="slidenum">
              <a:rPr lang="zh-CN" altLang="en-US" sz="1400"/>
              <a:t>33</a:t>
            </a:fld>
            <a:endParaRPr lang="zh-CN" altLang="en-US" sz="1400"/>
          </a:p>
        </p:txBody>
      </p:sp>
      <p:cxnSp>
        <p:nvCxnSpPr>
          <p:cNvPr id="9" name="直接连接符 8"/>
          <p:cNvCxnSpPr/>
          <p:nvPr/>
        </p:nvCxnSpPr>
        <p:spPr>
          <a:xfrm>
            <a:off x="0" y="1054100"/>
            <a:ext cx="9144000" cy="0"/>
          </a:xfrm>
          <a:prstGeom prst="line">
            <a:avLst/>
          </a:prstGeom>
          <a:ln w="635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35842" name="Picture 2"/>
          <p:cNvPicPr>
            <a:picLocks noChangeAspect="1" noChangeArrowheads="1"/>
          </p:cNvPicPr>
          <p:nvPr/>
        </p:nvPicPr>
        <p:blipFill>
          <a:blip r:embed="rId3" cstate="print"/>
          <a:srcRect/>
          <a:stretch>
            <a:fillRect/>
          </a:stretch>
        </p:blipFill>
        <p:spPr bwMode="auto">
          <a:xfrm>
            <a:off x="0" y="1124744"/>
            <a:ext cx="6117729" cy="4032448"/>
          </a:xfrm>
          <a:prstGeom prst="rect">
            <a:avLst/>
          </a:prstGeom>
          <a:noFill/>
          <a:ln w="9525">
            <a:noFill/>
            <a:miter lim="800000"/>
            <a:headEnd/>
            <a:tailEnd/>
          </a:ln>
        </p:spPr>
      </p:pic>
      <p:pic>
        <p:nvPicPr>
          <p:cNvPr id="35843" name="Picture 3"/>
          <p:cNvPicPr>
            <a:picLocks noChangeAspect="1" noChangeArrowheads="1"/>
          </p:cNvPicPr>
          <p:nvPr/>
        </p:nvPicPr>
        <p:blipFill>
          <a:blip r:embed="rId4" cstate="print"/>
          <a:srcRect/>
          <a:stretch>
            <a:fillRect/>
          </a:stretch>
        </p:blipFill>
        <p:spPr bwMode="auto">
          <a:xfrm>
            <a:off x="0" y="3861048"/>
            <a:ext cx="6084168" cy="2996952"/>
          </a:xfrm>
          <a:prstGeom prst="rect">
            <a:avLst/>
          </a:prstGeom>
          <a:noFill/>
          <a:ln w="9525">
            <a:noFill/>
            <a:miter lim="800000"/>
            <a:headEnd/>
            <a:tailEnd/>
          </a:ln>
        </p:spPr>
      </p:pic>
      <p:pic>
        <p:nvPicPr>
          <p:cNvPr id="35844" name="Picture 4"/>
          <p:cNvPicPr>
            <a:picLocks noChangeAspect="1" noChangeArrowheads="1"/>
          </p:cNvPicPr>
          <p:nvPr/>
        </p:nvPicPr>
        <p:blipFill>
          <a:blip r:embed="rId5" cstate="print"/>
          <a:srcRect/>
          <a:stretch>
            <a:fillRect/>
          </a:stretch>
        </p:blipFill>
        <p:spPr bwMode="auto">
          <a:xfrm>
            <a:off x="360040" y="3573016"/>
            <a:ext cx="5724128" cy="376823"/>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5"/>
          <p:cNvSpPr txBox="1">
            <a:spLocks noChangeArrowheads="1"/>
          </p:cNvSpPr>
          <p:nvPr/>
        </p:nvSpPr>
        <p:spPr bwMode="auto">
          <a:xfrm>
            <a:off x="249238" y="263525"/>
            <a:ext cx="8588375" cy="706438"/>
          </a:xfrm>
          <a:prstGeom prst="rect">
            <a:avLst/>
          </a:prstGeom>
          <a:noFill/>
          <a:ln w="9525">
            <a:noFill/>
            <a:miter lim="800000"/>
          </a:ln>
        </p:spPr>
        <p:txBody>
          <a:bodyPr>
            <a:spAutoFit/>
          </a:bodyPr>
          <a:lstStyle/>
          <a:p>
            <a:pPr algn="ctr">
              <a:spcBef>
                <a:spcPct val="50000"/>
              </a:spcBef>
            </a:pPr>
            <a:r>
              <a:rPr lang="zh-CN" altLang="en-US" sz="4000" b="1" dirty="0">
                <a:solidFill>
                  <a:srgbClr val="0000FF"/>
                </a:solidFill>
                <a:latin typeface="Trebuchet MS" panose="020B0603020202020204" pitchFamily="34" charset="0"/>
                <a:ea typeface="黑体" panose="02010609060101010101" pitchFamily="49" charset="-122"/>
              </a:rPr>
              <a:t>各向异性的扩散</a:t>
            </a:r>
          </a:p>
        </p:txBody>
      </p:sp>
      <p:sp>
        <p:nvSpPr>
          <p:cNvPr id="12294" name="文本框 4"/>
          <p:cNvSpPr txBox="1">
            <a:spLocks noChangeArrowheads="1"/>
          </p:cNvSpPr>
          <p:nvPr/>
        </p:nvSpPr>
        <p:spPr bwMode="auto">
          <a:xfrm>
            <a:off x="7956376" y="3769876"/>
            <a:ext cx="1080120" cy="523220"/>
          </a:xfrm>
          <a:prstGeom prst="rect">
            <a:avLst/>
          </a:prstGeom>
          <a:noFill/>
          <a:ln w="9525">
            <a:noFill/>
            <a:miter lim="800000"/>
          </a:ln>
        </p:spPr>
        <p:txBody>
          <a:bodyPr wrap="square">
            <a:spAutoFit/>
          </a:bodyPr>
          <a:lstStyle/>
          <a:p>
            <a:r>
              <a:rPr lang="en-US" altLang="zh-CN" sz="1400" i="1" dirty="0">
                <a:latin typeface="Trebuchet MS" panose="020B0603020202020204" pitchFamily="34" charset="0"/>
              </a:rPr>
              <a:t>Liu et al. 2020</a:t>
            </a:r>
            <a:r>
              <a:rPr lang="zh-CN" altLang="en-US" sz="1400" i="1" dirty="0">
                <a:latin typeface="Trebuchet MS" panose="020B0603020202020204" pitchFamily="34" charset="0"/>
              </a:rPr>
              <a:t> </a:t>
            </a:r>
            <a:r>
              <a:rPr lang="en-US" altLang="zh-CN" sz="1400" i="1" dirty="0" err="1">
                <a:latin typeface="Trebuchet MS" panose="020B0603020202020204" pitchFamily="34" charset="0"/>
              </a:rPr>
              <a:t>ApJ</a:t>
            </a:r>
            <a:r>
              <a:rPr lang="en-US" altLang="zh-CN" sz="1400" i="1" dirty="0">
                <a:latin typeface="Trebuchet MS" panose="020B0603020202020204" pitchFamily="34" charset="0"/>
              </a:rPr>
              <a:t> </a:t>
            </a:r>
          </a:p>
        </p:txBody>
      </p:sp>
      <p:sp>
        <p:nvSpPr>
          <p:cNvPr id="12295" name="灯片编号占位符 1"/>
          <p:cNvSpPr txBox="1">
            <a:spLocks noGrp="1" noChangeArrowheads="1"/>
          </p:cNvSpPr>
          <p:nvPr/>
        </p:nvSpPr>
        <p:spPr bwMode="auto">
          <a:xfrm>
            <a:off x="8675688" y="6364288"/>
            <a:ext cx="312737" cy="304800"/>
          </a:xfrm>
          <a:prstGeom prst="rect">
            <a:avLst/>
          </a:prstGeom>
          <a:noFill/>
          <a:ln w="9525">
            <a:noFill/>
            <a:miter lim="800000"/>
          </a:ln>
        </p:spPr>
        <p:txBody>
          <a:bodyPr wrap="none"/>
          <a:lstStyle/>
          <a:p>
            <a:pPr algn="ctr"/>
            <a:fld id="{CBAFE5CC-2177-455E-8005-C481A38BA980}" type="slidenum">
              <a:rPr lang="zh-CN" altLang="en-US" sz="1400"/>
              <a:t>34</a:t>
            </a:fld>
            <a:endParaRPr lang="zh-CN" altLang="en-US" sz="1400"/>
          </a:p>
        </p:txBody>
      </p:sp>
      <p:cxnSp>
        <p:nvCxnSpPr>
          <p:cNvPr id="9" name="直接连接符 8"/>
          <p:cNvCxnSpPr/>
          <p:nvPr/>
        </p:nvCxnSpPr>
        <p:spPr>
          <a:xfrm>
            <a:off x="0" y="1054100"/>
            <a:ext cx="9144000" cy="0"/>
          </a:xfrm>
          <a:prstGeom prst="line">
            <a:avLst/>
          </a:prstGeom>
          <a:ln w="635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36866" name="Picture 2"/>
          <p:cNvPicPr>
            <a:picLocks noChangeAspect="1" noChangeArrowheads="1"/>
          </p:cNvPicPr>
          <p:nvPr/>
        </p:nvPicPr>
        <p:blipFill>
          <a:blip r:embed="rId2" cstate="print"/>
          <a:srcRect/>
          <a:stretch>
            <a:fillRect/>
          </a:stretch>
        </p:blipFill>
        <p:spPr bwMode="auto">
          <a:xfrm>
            <a:off x="7020272" y="1196752"/>
            <a:ext cx="1990725" cy="971550"/>
          </a:xfrm>
          <a:prstGeom prst="rect">
            <a:avLst/>
          </a:prstGeom>
          <a:noFill/>
          <a:ln w="9525">
            <a:noFill/>
            <a:miter lim="800000"/>
            <a:headEnd/>
            <a:tailEnd/>
          </a:ln>
        </p:spPr>
      </p:pic>
      <p:pic>
        <p:nvPicPr>
          <p:cNvPr id="36867" name="Picture 3"/>
          <p:cNvPicPr>
            <a:picLocks noChangeAspect="1" noChangeArrowheads="1"/>
          </p:cNvPicPr>
          <p:nvPr/>
        </p:nvPicPr>
        <p:blipFill>
          <a:blip r:embed="rId3" cstate="print"/>
          <a:srcRect/>
          <a:stretch>
            <a:fillRect/>
          </a:stretch>
        </p:blipFill>
        <p:spPr bwMode="auto">
          <a:xfrm>
            <a:off x="179512" y="1124744"/>
            <a:ext cx="4791075" cy="1809750"/>
          </a:xfrm>
          <a:prstGeom prst="rect">
            <a:avLst/>
          </a:prstGeom>
          <a:noFill/>
          <a:ln w="9525">
            <a:noFill/>
            <a:miter lim="800000"/>
            <a:headEnd/>
            <a:tailEnd/>
          </a:ln>
        </p:spPr>
      </p:pic>
      <p:pic>
        <p:nvPicPr>
          <p:cNvPr id="36868" name="Picture 4"/>
          <p:cNvPicPr>
            <a:picLocks noChangeAspect="1" noChangeArrowheads="1"/>
          </p:cNvPicPr>
          <p:nvPr/>
        </p:nvPicPr>
        <p:blipFill>
          <a:blip r:embed="rId4" cstate="print"/>
          <a:srcRect/>
          <a:stretch>
            <a:fillRect/>
          </a:stretch>
        </p:blipFill>
        <p:spPr bwMode="auto">
          <a:xfrm>
            <a:off x="35496" y="2276872"/>
            <a:ext cx="7884368" cy="2216576"/>
          </a:xfrm>
          <a:prstGeom prst="rect">
            <a:avLst/>
          </a:prstGeom>
          <a:noFill/>
          <a:ln w="9525">
            <a:noFill/>
            <a:miter lim="800000"/>
            <a:headEnd/>
            <a:tailEnd/>
          </a:ln>
        </p:spPr>
      </p:pic>
      <p:pic>
        <p:nvPicPr>
          <p:cNvPr id="36869" name="Picture 5"/>
          <p:cNvPicPr>
            <a:picLocks noChangeAspect="1" noChangeArrowheads="1"/>
          </p:cNvPicPr>
          <p:nvPr/>
        </p:nvPicPr>
        <p:blipFill>
          <a:blip r:embed="rId5" cstate="print"/>
          <a:srcRect/>
          <a:stretch>
            <a:fillRect/>
          </a:stretch>
        </p:blipFill>
        <p:spPr bwMode="auto">
          <a:xfrm>
            <a:off x="35496" y="4465164"/>
            <a:ext cx="8424936" cy="2392836"/>
          </a:xfrm>
          <a:prstGeom prst="rect">
            <a:avLst/>
          </a:prstGeom>
          <a:noFill/>
          <a:ln w="9525">
            <a:noFill/>
            <a:miter lim="800000"/>
            <a:headEnd/>
            <a:tailEnd/>
          </a:ln>
        </p:spPr>
      </p:pic>
      <p:sp>
        <p:nvSpPr>
          <p:cNvPr id="15" name="TextBox 14"/>
          <p:cNvSpPr txBox="1"/>
          <p:nvPr/>
        </p:nvSpPr>
        <p:spPr>
          <a:xfrm>
            <a:off x="1619672" y="4221088"/>
            <a:ext cx="640240" cy="369332"/>
          </a:xfrm>
          <a:prstGeom prst="rect">
            <a:avLst/>
          </a:prstGeom>
          <a:solidFill>
            <a:schemeClr val="bg1"/>
          </a:solidFill>
        </p:spPr>
        <p:txBody>
          <a:bodyPr wrap="none" rtlCol="0">
            <a:spAutoFit/>
          </a:bodyPr>
          <a:lstStyle/>
          <a:p>
            <a:r>
              <a:rPr lang="en-US" altLang="zh-CN" dirty="0"/>
              <a:t>1TeV</a:t>
            </a:r>
            <a:endParaRPr lang="zh-CN" altLang="en-US" dirty="0"/>
          </a:p>
        </p:txBody>
      </p:sp>
      <p:sp>
        <p:nvSpPr>
          <p:cNvPr id="16" name="TextBox 15"/>
          <p:cNvSpPr txBox="1"/>
          <p:nvPr/>
        </p:nvSpPr>
        <p:spPr>
          <a:xfrm>
            <a:off x="5508104" y="4211796"/>
            <a:ext cx="757259" cy="369332"/>
          </a:xfrm>
          <a:prstGeom prst="rect">
            <a:avLst/>
          </a:prstGeom>
          <a:solidFill>
            <a:schemeClr val="bg1"/>
          </a:solidFill>
        </p:spPr>
        <p:txBody>
          <a:bodyPr wrap="none" rtlCol="0">
            <a:spAutoFit/>
          </a:bodyPr>
          <a:lstStyle/>
          <a:p>
            <a:r>
              <a:rPr lang="en-US" altLang="zh-CN" dirty="0"/>
              <a:t>10TeV</a:t>
            </a:r>
            <a:endParaRPr lang="zh-CN" altLang="en-US" dirty="0"/>
          </a:p>
        </p:txBody>
      </p:sp>
      <p:sp>
        <p:nvSpPr>
          <p:cNvPr id="17" name="TextBox 16"/>
          <p:cNvSpPr txBox="1"/>
          <p:nvPr/>
        </p:nvSpPr>
        <p:spPr>
          <a:xfrm>
            <a:off x="3491880" y="3140968"/>
            <a:ext cx="954044" cy="369332"/>
          </a:xfrm>
          <a:prstGeom prst="rect">
            <a:avLst/>
          </a:prstGeom>
          <a:solidFill>
            <a:schemeClr val="bg1"/>
          </a:solidFill>
        </p:spPr>
        <p:txBody>
          <a:bodyPr wrap="none" rtlCol="0">
            <a:spAutoFit/>
          </a:bodyPr>
          <a:lstStyle/>
          <a:p>
            <a:r>
              <a:rPr lang="en-US" altLang="zh-CN"/>
              <a:t>Isotropy</a:t>
            </a:r>
            <a:endParaRPr lang="zh-CN" altLang="en-US" dirty="0"/>
          </a:p>
        </p:txBody>
      </p:sp>
      <p:sp>
        <p:nvSpPr>
          <p:cNvPr id="18" name="TextBox 17"/>
          <p:cNvSpPr txBox="1"/>
          <p:nvPr/>
        </p:nvSpPr>
        <p:spPr>
          <a:xfrm>
            <a:off x="3513380" y="5435932"/>
            <a:ext cx="1204112" cy="369332"/>
          </a:xfrm>
          <a:prstGeom prst="rect">
            <a:avLst/>
          </a:prstGeom>
          <a:solidFill>
            <a:schemeClr val="bg1"/>
          </a:solidFill>
        </p:spPr>
        <p:txBody>
          <a:bodyPr wrap="none" rtlCol="0">
            <a:spAutoFit/>
          </a:bodyPr>
          <a:lstStyle/>
          <a:p>
            <a:r>
              <a:rPr lang="en-US" altLang="zh-CN" dirty="0"/>
              <a:t>Anisotropy</a:t>
            </a:r>
            <a:endParaRPr lang="zh-CN" alt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27384"/>
            <a:ext cx="8229600" cy="1143000"/>
          </a:xfrm>
        </p:spPr>
        <p:txBody>
          <a:bodyPr>
            <a:normAutofit/>
          </a:bodyPr>
          <a:lstStyle/>
          <a:p>
            <a:pPr>
              <a:spcBef>
                <a:spcPct val="50000"/>
              </a:spcBef>
            </a:pPr>
            <a:r>
              <a:rPr lang="en-US" altLang="zh-CN" sz="4000" b="1" dirty="0" err="1">
                <a:solidFill>
                  <a:srgbClr val="0000FF"/>
                </a:solidFill>
                <a:latin typeface="Trebuchet MS" panose="020B0603020202020204" pitchFamily="34" charset="0"/>
                <a:ea typeface="黑体" panose="02010609060101010101" pitchFamily="49" charset="-122"/>
                <a:cs typeface="+mn-cs"/>
              </a:rPr>
              <a:t>Hillas</a:t>
            </a:r>
            <a:r>
              <a:rPr lang="zh-TW" altLang="zh-CN" sz="4000" b="1" dirty="0">
                <a:solidFill>
                  <a:srgbClr val="0000FF"/>
                </a:solidFill>
                <a:latin typeface="Trebuchet MS" panose="020B0603020202020204" pitchFamily="34" charset="0"/>
                <a:ea typeface="黑体" panose="02010609060101010101" pitchFamily="49" charset="-122"/>
                <a:cs typeface="+mn-cs"/>
              </a:rPr>
              <a:t>模型</a:t>
            </a:r>
            <a:r>
              <a:rPr lang="zh-CN" altLang="en-US" sz="4000" b="1" dirty="0">
                <a:solidFill>
                  <a:srgbClr val="0000FF"/>
                </a:solidFill>
                <a:latin typeface="Trebuchet MS" panose="020B0603020202020204" pitchFamily="34" charset="0"/>
                <a:ea typeface="黑体" panose="02010609060101010101" pitchFamily="49" charset="-122"/>
                <a:cs typeface="+mn-cs"/>
              </a:rPr>
              <a:t>的简化</a:t>
            </a:r>
            <a:endParaRPr lang="zh-CN" altLang="zh-CN" sz="4000" b="1" dirty="0">
              <a:solidFill>
                <a:srgbClr val="0000FF"/>
              </a:solidFill>
              <a:latin typeface="Trebuchet MS" panose="020B0603020202020204" pitchFamily="34" charset="0"/>
              <a:ea typeface="黑体" panose="02010609060101010101" pitchFamily="49" charset="-122"/>
              <a:cs typeface="+mn-cs"/>
            </a:endParaRPr>
          </a:p>
        </p:txBody>
      </p:sp>
      <p:pic>
        <p:nvPicPr>
          <p:cNvPr id="5123" name="Picture 3"/>
          <p:cNvPicPr>
            <a:picLocks noChangeAspect="1" noChangeArrowheads="1"/>
          </p:cNvPicPr>
          <p:nvPr/>
        </p:nvPicPr>
        <p:blipFill>
          <a:blip r:embed="rId2" cstate="print"/>
          <a:srcRect/>
          <a:stretch>
            <a:fillRect/>
          </a:stretch>
        </p:blipFill>
        <p:spPr bwMode="auto">
          <a:xfrm>
            <a:off x="296788" y="1299337"/>
            <a:ext cx="8451676" cy="4217895"/>
          </a:xfrm>
          <a:prstGeom prst="rect">
            <a:avLst/>
          </a:prstGeom>
          <a:noFill/>
          <a:ln w="9525">
            <a:noFill/>
            <a:miter lim="800000"/>
            <a:headEnd/>
            <a:tailEnd/>
          </a:ln>
        </p:spPr>
      </p:pic>
      <p:cxnSp>
        <p:nvCxnSpPr>
          <p:cNvPr id="5" name="直接连接符 4"/>
          <p:cNvCxnSpPr/>
          <p:nvPr/>
        </p:nvCxnSpPr>
        <p:spPr>
          <a:xfrm>
            <a:off x="0" y="1054100"/>
            <a:ext cx="9144000" cy="0"/>
          </a:xfrm>
          <a:prstGeom prst="line">
            <a:avLst/>
          </a:prstGeom>
          <a:ln w="635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70657" name="Picture 1"/>
          <p:cNvPicPr>
            <a:picLocks noChangeAspect="1" noChangeArrowheads="1"/>
          </p:cNvPicPr>
          <p:nvPr/>
        </p:nvPicPr>
        <p:blipFill>
          <a:blip r:embed="rId3" cstate="print"/>
          <a:srcRect/>
          <a:stretch>
            <a:fillRect/>
          </a:stretch>
        </p:blipFill>
        <p:spPr bwMode="auto">
          <a:xfrm>
            <a:off x="4644008" y="5445224"/>
            <a:ext cx="4320480" cy="1390585"/>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99392"/>
            <a:ext cx="8229600" cy="1143000"/>
          </a:xfrm>
        </p:spPr>
        <p:txBody>
          <a:bodyPr>
            <a:noAutofit/>
          </a:bodyPr>
          <a:lstStyle/>
          <a:p>
            <a:r>
              <a:rPr lang="zh-TW" altLang="zh-CN" sz="4000" b="1" dirty="0">
                <a:solidFill>
                  <a:srgbClr val="0000FF"/>
                </a:solidFill>
                <a:latin typeface="Trebuchet MS" panose="020B0603020202020204" pitchFamily="34" charset="0"/>
                <a:ea typeface="黑体" panose="02010609060101010101" pitchFamily="49" charset="-122"/>
                <a:cs typeface="+mn-cs"/>
              </a:rPr>
              <a:t>宇宙线</a:t>
            </a:r>
            <a:r>
              <a:rPr lang="zh-CN" altLang="en-US" sz="4000" b="1" dirty="0">
                <a:solidFill>
                  <a:srgbClr val="0000FF"/>
                </a:solidFill>
                <a:latin typeface="Trebuchet MS" panose="020B0603020202020204" pitchFamily="34" charset="0"/>
                <a:ea typeface="黑体" panose="02010609060101010101" pitchFamily="49" charset="-122"/>
                <a:cs typeface="+mn-cs"/>
              </a:rPr>
              <a:t>正负</a:t>
            </a:r>
            <a:r>
              <a:rPr lang="zh-TW" altLang="zh-CN" sz="4000" b="1" dirty="0">
                <a:solidFill>
                  <a:srgbClr val="0000FF"/>
                </a:solidFill>
                <a:latin typeface="Trebuchet MS" panose="020B0603020202020204" pitchFamily="34" charset="0"/>
                <a:ea typeface="黑体" panose="02010609060101010101" pitchFamily="49" charset="-122"/>
                <a:cs typeface="+mn-cs"/>
              </a:rPr>
              <a:t>电子</a:t>
            </a:r>
            <a:endParaRPr lang="zh-CN" altLang="zh-CN" sz="4000" b="1" dirty="0">
              <a:solidFill>
                <a:srgbClr val="0000FF"/>
              </a:solidFill>
              <a:latin typeface="Trebuchet MS" panose="020B0603020202020204" pitchFamily="34" charset="0"/>
              <a:ea typeface="黑体" panose="02010609060101010101" pitchFamily="49" charset="-122"/>
              <a:cs typeface="+mn-cs"/>
            </a:endParaRPr>
          </a:p>
        </p:txBody>
      </p:sp>
      <p:pic>
        <p:nvPicPr>
          <p:cNvPr id="6146" name="Picture 2"/>
          <p:cNvPicPr>
            <a:picLocks noChangeAspect="1" noChangeArrowheads="1"/>
          </p:cNvPicPr>
          <p:nvPr/>
        </p:nvPicPr>
        <p:blipFill>
          <a:blip r:embed="rId2" cstate="print"/>
          <a:srcRect/>
          <a:stretch>
            <a:fillRect/>
          </a:stretch>
        </p:blipFill>
        <p:spPr bwMode="auto">
          <a:xfrm>
            <a:off x="35496" y="5218505"/>
            <a:ext cx="6912768" cy="1594870"/>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0" y="1052736"/>
            <a:ext cx="9144000" cy="2304256"/>
          </a:xfrm>
          <a:prstGeom prst="rect">
            <a:avLst/>
          </a:prstGeom>
          <a:noFill/>
          <a:ln w="9525">
            <a:noFill/>
            <a:miter lim="800000"/>
            <a:headEnd/>
            <a:tailEnd/>
          </a:ln>
        </p:spPr>
      </p:pic>
      <p:cxnSp>
        <p:nvCxnSpPr>
          <p:cNvPr id="5" name="直接连接符 4"/>
          <p:cNvCxnSpPr/>
          <p:nvPr/>
        </p:nvCxnSpPr>
        <p:spPr>
          <a:xfrm>
            <a:off x="0" y="836712"/>
            <a:ext cx="9144000" cy="0"/>
          </a:xfrm>
          <a:prstGeom prst="line">
            <a:avLst/>
          </a:prstGeom>
          <a:ln w="635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6" name="Picture 2"/>
          <p:cNvPicPr>
            <a:picLocks noChangeAspect="1" noChangeArrowheads="1"/>
          </p:cNvPicPr>
          <p:nvPr/>
        </p:nvPicPr>
        <p:blipFill>
          <a:blip r:embed="rId4" cstate="print"/>
          <a:srcRect/>
          <a:stretch>
            <a:fillRect/>
          </a:stretch>
        </p:blipFill>
        <p:spPr bwMode="auto">
          <a:xfrm>
            <a:off x="0" y="3401520"/>
            <a:ext cx="9144000" cy="1971696"/>
          </a:xfrm>
          <a:prstGeom prst="rect">
            <a:avLst/>
          </a:prstGeom>
          <a:noFill/>
          <a:ln w="9525">
            <a:noFill/>
            <a:miter lim="800000"/>
            <a:headEnd/>
            <a:tailEnd/>
          </a:ln>
        </p:spPr>
      </p:pic>
      <p:pic>
        <p:nvPicPr>
          <p:cNvPr id="69633" name="Picture 1"/>
          <p:cNvPicPr>
            <a:picLocks noChangeAspect="1" noChangeArrowheads="1"/>
          </p:cNvPicPr>
          <p:nvPr/>
        </p:nvPicPr>
        <p:blipFill>
          <a:blip r:embed="rId5" cstate="print"/>
          <a:srcRect/>
          <a:stretch>
            <a:fillRect/>
          </a:stretch>
        </p:blipFill>
        <p:spPr bwMode="auto">
          <a:xfrm>
            <a:off x="3600450" y="5373216"/>
            <a:ext cx="5543550" cy="523875"/>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8864" y="-27384"/>
            <a:ext cx="8229600" cy="1143000"/>
          </a:xfrm>
        </p:spPr>
        <p:txBody>
          <a:bodyPr>
            <a:noAutofit/>
          </a:bodyPr>
          <a:lstStyle/>
          <a:p>
            <a:r>
              <a:rPr lang="zh-TW" altLang="zh-CN" sz="4000" b="1" dirty="0">
                <a:solidFill>
                  <a:srgbClr val="0000FF"/>
                </a:solidFill>
                <a:latin typeface="Trebuchet MS" panose="020B0603020202020204" pitchFamily="34" charset="0"/>
                <a:ea typeface="黑体" panose="02010609060101010101" pitchFamily="49" charset="-122"/>
                <a:cs typeface="+mn-cs"/>
              </a:rPr>
              <a:t>超新星遗迹中高能粒子分布</a:t>
            </a:r>
            <a:r>
              <a:rPr lang="zh-CN" altLang="en-US" sz="4000" b="1" dirty="0">
                <a:solidFill>
                  <a:srgbClr val="0000FF"/>
                </a:solidFill>
                <a:latin typeface="Trebuchet MS" panose="020B0603020202020204" pitchFamily="34" charset="0"/>
                <a:ea typeface="黑体" panose="02010609060101010101" pitchFamily="49" charset="-122"/>
                <a:cs typeface="+mn-cs"/>
              </a:rPr>
              <a:t>的</a:t>
            </a:r>
            <a:r>
              <a:rPr lang="zh-TW" altLang="zh-CN" sz="4000" b="1" dirty="0">
                <a:solidFill>
                  <a:srgbClr val="0000FF"/>
                </a:solidFill>
                <a:latin typeface="Trebuchet MS" panose="020B0603020202020204" pitchFamily="34" charset="0"/>
                <a:ea typeface="黑体" panose="02010609060101010101" pitchFamily="49" charset="-122"/>
                <a:cs typeface="+mn-cs"/>
              </a:rPr>
              <a:t>演化</a:t>
            </a:r>
            <a:endParaRPr lang="zh-CN" altLang="en-US" sz="4000" b="1" dirty="0">
              <a:solidFill>
                <a:srgbClr val="0000FF"/>
              </a:solidFill>
              <a:latin typeface="Trebuchet MS" panose="020B0603020202020204" pitchFamily="34" charset="0"/>
              <a:ea typeface="黑体" panose="02010609060101010101" pitchFamily="49" charset="-122"/>
              <a:cs typeface="+mn-cs"/>
            </a:endParaRPr>
          </a:p>
        </p:txBody>
      </p:sp>
      <p:pic>
        <p:nvPicPr>
          <p:cNvPr id="2050" name="Picture 2"/>
          <p:cNvPicPr>
            <a:picLocks noChangeAspect="1" noChangeArrowheads="1"/>
          </p:cNvPicPr>
          <p:nvPr/>
        </p:nvPicPr>
        <p:blipFill>
          <a:blip r:embed="rId2" cstate="print"/>
          <a:srcRect/>
          <a:stretch>
            <a:fillRect/>
          </a:stretch>
        </p:blipFill>
        <p:spPr bwMode="auto">
          <a:xfrm>
            <a:off x="1" y="1508298"/>
            <a:ext cx="4151259" cy="5349702"/>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4336483" y="1196752"/>
            <a:ext cx="4628005" cy="2006153"/>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4543336" y="3501008"/>
            <a:ext cx="4261034" cy="3284984"/>
          </a:xfrm>
          <a:prstGeom prst="rect">
            <a:avLst/>
          </a:prstGeom>
          <a:noFill/>
          <a:ln w="9525">
            <a:noFill/>
            <a:miter lim="800000"/>
            <a:headEnd/>
            <a:tailEnd/>
          </a:ln>
        </p:spPr>
      </p:pic>
      <p:cxnSp>
        <p:nvCxnSpPr>
          <p:cNvPr id="6" name="直接连接符 5"/>
          <p:cNvCxnSpPr/>
          <p:nvPr/>
        </p:nvCxnSpPr>
        <p:spPr>
          <a:xfrm>
            <a:off x="0" y="1054100"/>
            <a:ext cx="9144000" cy="0"/>
          </a:xfrm>
          <a:prstGeom prst="line">
            <a:avLst/>
          </a:prstGeom>
          <a:ln w="635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7" name="文本框 4"/>
          <p:cNvSpPr txBox="1">
            <a:spLocks noChangeArrowheads="1"/>
          </p:cNvSpPr>
          <p:nvPr/>
        </p:nvSpPr>
        <p:spPr bwMode="auto">
          <a:xfrm>
            <a:off x="611560" y="1124744"/>
            <a:ext cx="2448272" cy="307777"/>
          </a:xfrm>
          <a:prstGeom prst="rect">
            <a:avLst/>
          </a:prstGeom>
          <a:noFill/>
          <a:ln w="9525">
            <a:noFill/>
            <a:miter lim="800000"/>
          </a:ln>
        </p:spPr>
        <p:txBody>
          <a:bodyPr wrap="square">
            <a:spAutoFit/>
          </a:bodyPr>
          <a:lstStyle/>
          <a:p>
            <a:r>
              <a:rPr lang="en-US" altLang="zh-CN" sz="1400" i="1" dirty="0" err="1">
                <a:latin typeface="Trebuchet MS" panose="020B0603020202020204" pitchFamily="34" charset="0"/>
              </a:rPr>
              <a:t>Zeng</a:t>
            </a:r>
            <a:r>
              <a:rPr lang="en-US" altLang="zh-CN" sz="1400" i="1" dirty="0">
                <a:latin typeface="Trebuchet MS" panose="020B0603020202020204" pitchFamily="34" charset="0"/>
              </a:rPr>
              <a:t> et al. 2019</a:t>
            </a:r>
            <a:r>
              <a:rPr lang="zh-CN" altLang="en-US" sz="1400" i="1" dirty="0">
                <a:latin typeface="Trebuchet MS" panose="020B0603020202020204" pitchFamily="34" charset="0"/>
              </a:rPr>
              <a:t> </a:t>
            </a:r>
            <a:r>
              <a:rPr lang="en-US" altLang="zh-CN" sz="1400" i="1" dirty="0" err="1">
                <a:latin typeface="Trebuchet MS" panose="020B0603020202020204" pitchFamily="34" charset="0"/>
              </a:rPr>
              <a:t>ApJ</a:t>
            </a:r>
            <a:r>
              <a:rPr lang="en-US" altLang="zh-CN" sz="1400" i="1" dirty="0">
                <a:latin typeface="Trebuchet MS" panose="020B0603020202020204" pitchFamily="34" charset="0"/>
              </a:rPr>
              <a:t> </a:t>
            </a:r>
          </a:p>
        </p:txBody>
      </p:sp>
      <p:sp>
        <p:nvSpPr>
          <p:cNvPr id="8" name="TextBox 7"/>
          <p:cNvSpPr txBox="1"/>
          <p:nvPr/>
        </p:nvSpPr>
        <p:spPr>
          <a:xfrm>
            <a:off x="5364088" y="5949280"/>
            <a:ext cx="1354410" cy="369332"/>
          </a:xfrm>
          <a:prstGeom prst="rect">
            <a:avLst/>
          </a:prstGeom>
          <a:noFill/>
        </p:spPr>
        <p:txBody>
          <a:bodyPr wrap="none" rtlCol="0">
            <a:spAutoFit/>
          </a:bodyPr>
          <a:lstStyle/>
          <a:p>
            <a:r>
              <a:rPr lang="en-US" altLang="zh-CN" dirty="0">
                <a:solidFill>
                  <a:srgbClr val="FF0000"/>
                </a:solidFill>
              </a:rPr>
              <a:t>Acceleration</a:t>
            </a:r>
            <a:endParaRPr lang="zh-CN" altLang="en-US" dirty="0">
              <a:solidFill>
                <a:srgbClr val="FF0000"/>
              </a:solidFill>
            </a:endParaRPr>
          </a:p>
        </p:txBody>
      </p:sp>
      <p:sp>
        <p:nvSpPr>
          <p:cNvPr id="9" name="TextBox 8"/>
          <p:cNvSpPr txBox="1"/>
          <p:nvPr/>
        </p:nvSpPr>
        <p:spPr>
          <a:xfrm>
            <a:off x="6660232" y="5435932"/>
            <a:ext cx="1077026" cy="369332"/>
          </a:xfrm>
          <a:prstGeom prst="rect">
            <a:avLst/>
          </a:prstGeom>
          <a:noFill/>
        </p:spPr>
        <p:txBody>
          <a:bodyPr wrap="none" rtlCol="0">
            <a:spAutoFit/>
          </a:bodyPr>
          <a:lstStyle/>
          <a:p>
            <a:r>
              <a:rPr lang="en-US" altLang="zh-CN" dirty="0">
                <a:solidFill>
                  <a:srgbClr val="FF0000"/>
                </a:solidFill>
              </a:rPr>
              <a:t>Radiation</a:t>
            </a:r>
            <a:endParaRPr lang="zh-CN" altLang="en-US" dirty="0">
              <a:solidFill>
                <a:srgbClr val="FF0000"/>
              </a:solidFill>
            </a:endParaRPr>
          </a:p>
        </p:txBody>
      </p:sp>
      <p:sp>
        <p:nvSpPr>
          <p:cNvPr id="10" name="TextBox 9"/>
          <p:cNvSpPr txBox="1"/>
          <p:nvPr/>
        </p:nvSpPr>
        <p:spPr>
          <a:xfrm>
            <a:off x="7486060" y="4139788"/>
            <a:ext cx="830356" cy="369332"/>
          </a:xfrm>
          <a:prstGeom prst="rect">
            <a:avLst/>
          </a:prstGeom>
          <a:noFill/>
        </p:spPr>
        <p:txBody>
          <a:bodyPr wrap="none" rtlCol="0">
            <a:spAutoFit/>
          </a:bodyPr>
          <a:lstStyle/>
          <a:p>
            <a:r>
              <a:rPr lang="en-US" altLang="zh-CN" dirty="0">
                <a:solidFill>
                  <a:srgbClr val="FF0000"/>
                </a:solidFill>
              </a:rPr>
              <a:t>Escape</a:t>
            </a:r>
            <a:endParaRPr lang="zh-CN" altLang="en-US" dirty="0">
              <a:solidFill>
                <a:srgbClr val="FF0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323528" y="1710704"/>
            <a:ext cx="5420186" cy="2078336"/>
          </a:xfrm>
        </p:spPr>
        <p:txBody>
          <a:bodyPr>
            <a:normAutofit fontScale="77500" lnSpcReduction="20000"/>
          </a:bodyPr>
          <a:lstStyle/>
          <a:p>
            <a:pPr algn="l"/>
            <a:r>
              <a:rPr lang="en-US" altLang="zh-CN" dirty="0">
                <a:solidFill>
                  <a:srgbClr val="FF0000"/>
                </a:solidFill>
                <a:latin typeface="Times New Roman" panose="02020603050405020304" pitchFamily="18" charset="0"/>
                <a:cs typeface="Times New Roman" panose="02020603050405020304" pitchFamily="18" charset="0"/>
              </a:rPr>
              <a:t>Consider different:</a:t>
            </a:r>
          </a:p>
          <a:p>
            <a:pPr algn="l">
              <a:lnSpc>
                <a:spcPct val="120000"/>
              </a:lnSpc>
            </a:pPr>
            <a:r>
              <a:rPr lang="en-US" altLang="zh-CN" dirty="0">
                <a:solidFill>
                  <a:srgbClr val="FF0000"/>
                </a:solidFill>
                <a:latin typeface="Times New Roman" panose="02020603050405020304" pitchFamily="18" charset="0"/>
                <a:cs typeface="Times New Roman" panose="02020603050405020304" pitchFamily="18" charset="0"/>
              </a:rPr>
              <a:t>1)Progenitor mass</a:t>
            </a:r>
          </a:p>
          <a:p>
            <a:pPr algn="l">
              <a:lnSpc>
                <a:spcPct val="120000"/>
              </a:lnSpc>
            </a:pPr>
            <a:r>
              <a:rPr lang="en-US" altLang="zh-CN" dirty="0">
                <a:solidFill>
                  <a:srgbClr val="FF0000"/>
                </a:solidFill>
                <a:latin typeface="Times New Roman" panose="02020603050405020304" pitchFamily="18" charset="0"/>
                <a:cs typeface="Times New Roman" panose="02020603050405020304" pitchFamily="18" charset="0"/>
              </a:rPr>
              <a:t>2)Stellar wind and proper motion</a:t>
            </a:r>
          </a:p>
          <a:p>
            <a:pPr algn="l">
              <a:lnSpc>
                <a:spcPct val="120000"/>
              </a:lnSpc>
            </a:pPr>
            <a:r>
              <a:rPr lang="en-US" altLang="zh-CN" dirty="0">
                <a:solidFill>
                  <a:srgbClr val="FF0000"/>
                </a:solidFill>
                <a:latin typeface="Times New Roman" panose="02020603050405020304" pitchFamily="18" charset="0"/>
                <a:cs typeface="Times New Roman" panose="02020603050405020304" pitchFamily="18" charset="0"/>
              </a:rPr>
              <a:t>3)Magnetic field(direction and strength)</a:t>
            </a:r>
            <a:endParaRPr lang="zh-CN" altLang="en-US" dirty="0">
              <a:solidFill>
                <a:srgbClr val="FF0000"/>
              </a:solidFill>
              <a:latin typeface="Times New Roman" panose="02020603050405020304" pitchFamily="18" charset="0"/>
              <a:cs typeface="Times New Roman" panose="02020603050405020304" pitchFamily="18" charset="0"/>
            </a:endParaRPr>
          </a:p>
        </p:txBody>
      </p:sp>
      <p:sp>
        <p:nvSpPr>
          <p:cNvPr id="5" name="Title 1"/>
          <p:cNvSpPr>
            <a:spLocks noGrp="1"/>
          </p:cNvSpPr>
          <p:nvPr/>
        </p:nvSpPr>
        <p:spPr>
          <a:xfrm>
            <a:off x="277230" y="83149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dirty="0"/>
          </a:p>
        </p:txBody>
      </p:sp>
      <p:pic>
        <p:nvPicPr>
          <p:cNvPr id="8"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24" y="3733526"/>
            <a:ext cx="7831006" cy="3151858"/>
          </a:xfrm>
          <a:prstGeom prst="rect">
            <a:avLst/>
          </a:prstGeom>
        </p:spPr>
      </p:pic>
      <p:pic>
        <p:nvPicPr>
          <p:cNvPr id="10"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6176" y="894690"/>
            <a:ext cx="2802988" cy="2894350"/>
          </a:xfrm>
          <a:prstGeom prst="rect">
            <a:avLst/>
          </a:prstGeom>
        </p:spPr>
      </p:pic>
      <p:cxnSp>
        <p:nvCxnSpPr>
          <p:cNvPr id="11" name="直接连接符 10"/>
          <p:cNvCxnSpPr/>
          <p:nvPr/>
        </p:nvCxnSpPr>
        <p:spPr>
          <a:xfrm>
            <a:off x="0" y="836712"/>
            <a:ext cx="9144000" cy="0"/>
          </a:xfrm>
          <a:prstGeom prst="line">
            <a:avLst/>
          </a:prstGeom>
          <a:ln w="635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1691680" y="0"/>
            <a:ext cx="6126998" cy="707886"/>
          </a:xfrm>
          <a:prstGeom prst="rect">
            <a:avLst/>
          </a:prstGeom>
        </p:spPr>
        <p:txBody>
          <a:bodyPr wrap="none">
            <a:spAutoFit/>
          </a:bodyPr>
          <a:lstStyle/>
          <a:p>
            <a:r>
              <a:rPr lang="en-US" altLang="zh-CN" sz="4000" b="1" dirty="0">
                <a:solidFill>
                  <a:srgbClr val="0000FF"/>
                </a:solidFill>
                <a:latin typeface="Trebuchet MS" panose="020B0603020202020204" pitchFamily="34" charset="0"/>
                <a:ea typeface="黑体" panose="02010609060101010101" pitchFamily="49" charset="-122"/>
              </a:rPr>
              <a:t>Radio Morphology of SNR</a:t>
            </a:r>
            <a:endParaRPr lang="zh-CN" altLang="en-US" sz="4000" b="1" dirty="0">
              <a:solidFill>
                <a:srgbClr val="0000FF"/>
              </a:solidFill>
              <a:latin typeface="Trebuchet MS" panose="020B0603020202020204" pitchFamily="34" charset="0"/>
              <a:ea typeface="黑体" panose="02010609060101010101" pitchFamily="49" charset="-122"/>
            </a:endParaRPr>
          </a:p>
        </p:txBody>
      </p:sp>
      <p:pic>
        <p:nvPicPr>
          <p:cNvPr id="64513" name="Picture 1"/>
          <p:cNvPicPr>
            <a:picLocks noChangeAspect="1" noChangeArrowheads="1"/>
          </p:cNvPicPr>
          <p:nvPr/>
        </p:nvPicPr>
        <p:blipFill>
          <a:blip r:embed="rId4" cstate="print"/>
          <a:srcRect/>
          <a:stretch>
            <a:fillRect/>
          </a:stretch>
        </p:blipFill>
        <p:spPr bwMode="auto">
          <a:xfrm>
            <a:off x="0" y="1052736"/>
            <a:ext cx="5868144" cy="384133"/>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7"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980728"/>
            <a:ext cx="7417522" cy="5758445"/>
          </a:xfrm>
          <a:prstGeom prst="rect">
            <a:avLst/>
          </a:prstGeom>
        </p:spPr>
      </p:pic>
      <p:sp>
        <p:nvSpPr>
          <p:cNvPr id="8" name="Rectangle 7"/>
          <p:cNvSpPr/>
          <p:nvPr/>
        </p:nvSpPr>
        <p:spPr>
          <a:xfrm>
            <a:off x="2529630" y="423784"/>
            <a:ext cx="1762661" cy="36933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olidFill>
                  <a:prstClr val="white"/>
                </a:solidFill>
              </a:rPr>
              <a:t>1450yr</a:t>
            </a:r>
            <a:endParaRPr lang="zh-CN" altLang="en-US" dirty="0">
              <a:solidFill>
                <a:prstClr val="white"/>
              </a:solidFill>
            </a:endParaRPr>
          </a:p>
        </p:txBody>
      </p:sp>
      <p:sp>
        <p:nvSpPr>
          <p:cNvPr id="9" name="Rectangle 8"/>
          <p:cNvSpPr/>
          <p:nvPr/>
        </p:nvSpPr>
        <p:spPr>
          <a:xfrm>
            <a:off x="4942751" y="391044"/>
            <a:ext cx="1762661" cy="36933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olidFill>
                  <a:prstClr val="white"/>
                </a:solidFill>
              </a:rPr>
              <a:t>1850yr</a:t>
            </a:r>
            <a:endParaRPr lang="zh-CN" altLang="en-US" dirty="0">
              <a:solidFill>
                <a:prstClr val="white"/>
              </a:solidFill>
            </a:endParaRPr>
          </a:p>
        </p:txBody>
      </p:sp>
      <p:sp>
        <p:nvSpPr>
          <p:cNvPr id="10" name="Rectangle 9"/>
          <p:cNvSpPr/>
          <p:nvPr/>
        </p:nvSpPr>
        <p:spPr>
          <a:xfrm>
            <a:off x="7435412" y="423784"/>
            <a:ext cx="1762661" cy="36933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olidFill>
                  <a:prstClr val="white"/>
                </a:solidFill>
              </a:rPr>
              <a:t>3050yr</a:t>
            </a:r>
            <a:endParaRPr lang="zh-CN" altLang="en-US" dirty="0">
              <a:solidFill>
                <a:prstClr val="white"/>
              </a:solidFill>
            </a:endParaRPr>
          </a:p>
        </p:txBody>
      </p:sp>
      <p:sp>
        <p:nvSpPr>
          <p:cNvPr id="11" name="矩形 10"/>
          <p:cNvSpPr/>
          <p:nvPr/>
        </p:nvSpPr>
        <p:spPr>
          <a:xfrm>
            <a:off x="1691680" y="0"/>
            <a:ext cx="6126998" cy="707886"/>
          </a:xfrm>
          <a:prstGeom prst="rect">
            <a:avLst/>
          </a:prstGeom>
        </p:spPr>
        <p:txBody>
          <a:bodyPr wrap="none">
            <a:spAutoFit/>
          </a:bodyPr>
          <a:lstStyle/>
          <a:p>
            <a:r>
              <a:rPr lang="en-US" altLang="zh-CN" sz="4000" b="1" dirty="0">
                <a:solidFill>
                  <a:srgbClr val="0000FF"/>
                </a:solidFill>
                <a:latin typeface="Trebuchet MS" panose="020B0603020202020204" pitchFamily="34" charset="0"/>
                <a:ea typeface="黑体" panose="02010609060101010101" pitchFamily="49" charset="-122"/>
              </a:rPr>
              <a:t>Radio Morphology of SNR</a:t>
            </a:r>
            <a:endParaRPr lang="zh-CN" altLang="en-US" sz="4000" b="1" dirty="0">
              <a:solidFill>
                <a:srgbClr val="0000FF"/>
              </a:solidFill>
              <a:latin typeface="Trebuchet MS" panose="020B0603020202020204" pitchFamily="34" charset="0"/>
              <a:ea typeface="黑体" panose="02010609060101010101" pitchFamily="49" charset="-122"/>
            </a:endParaRPr>
          </a:p>
        </p:txBody>
      </p:sp>
      <p:cxnSp>
        <p:nvCxnSpPr>
          <p:cNvPr id="12" name="直接连接符 11"/>
          <p:cNvCxnSpPr/>
          <p:nvPr/>
        </p:nvCxnSpPr>
        <p:spPr>
          <a:xfrm>
            <a:off x="0" y="836712"/>
            <a:ext cx="9144000" cy="0"/>
          </a:xfrm>
          <a:prstGeom prst="line">
            <a:avLst/>
          </a:prstGeom>
          <a:ln w="635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2780928"/>
            <a:ext cx="9144000" cy="1143000"/>
          </a:xfrm>
        </p:spPr>
        <p:txBody>
          <a:bodyPr>
            <a:normAutofit/>
          </a:bodyPr>
          <a:lstStyle/>
          <a:p>
            <a:pPr>
              <a:defRPr/>
            </a:pPr>
            <a:r>
              <a:rPr lang="zh-CN" altLang="en-US" sz="4000" b="1" dirty="0">
                <a:solidFill>
                  <a:srgbClr val="0000FF"/>
                </a:solidFill>
                <a:latin typeface="Trebuchet MS" panose="020B0603020202020204" pitchFamily="34" charset="0"/>
                <a:ea typeface="黑体" panose="02010609060101010101" pitchFamily="49" charset="-122"/>
                <a:cs typeface="+mn-cs"/>
              </a:rPr>
              <a:t>银河系</a:t>
            </a:r>
            <a:r>
              <a:rPr lang="zh-CN" altLang="zh-CN" sz="4000" b="1" dirty="0">
                <a:solidFill>
                  <a:srgbClr val="0000FF"/>
                </a:solidFill>
                <a:latin typeface="Trebuchet MS" panose="020B0603020202020204" pitchFamily="34" charset="0"/>
                <a:ea typeface="黑体" panose="02010609060101010101" pitchFamily="49" charset="-122"/>
                <a:cs typeface="+mn-cs"/>
              </a:rPr>
              <a:t>宇宙线唯象研究</a:t>
            </a:r>
            <a:r>
              <a:rPr lang="zh-CN" altLang="en-US" sz="4000" b="1" dirty="0">
                <a:solidFill>
                  <a:srgbClr val="0000FF"/>
                </a:solidFill>
                <a:latin typeface="Trebuchet MS" panose="020B0603020202020204" pitchFamily="34" charset="0"/>
                <a:ea typeface="黑体" panose="02010609060101010101" pitchFamily="49" charset="-122"/>
                <a:cs typeface="+mn-cs"/>
              </a:rPr>
              <a:t>的进展总结</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0" y="-459432"/>
            <a:ext cx="9144000" cy="1719064"/>
          </a:xfrm>
          <a:prstGeom prst="rect">
            <a:avLst/>
          </a:prstGeom>
          <a:noFill/>
        </p:spPr>
        <p:txBody>
          <a:bodyPr anchor="ctr">
            <a:normAutofit/>
          </a:bodyPr>
          <a:lstStyle/>
          <a:p>
            <a:pPr algn="ctr">
              <a:spcBef>
                <a:spcPct val="50000"/>
              </a:spcBef>
            </a:pPr>
            <a:r>
              <a:rPr lang="zh-CN" altLang="en-US" sz="4000" b="1" dirty="0">
                <a:solidFill>
                  <a:srgbClr val="0000FF"/>
                </a:solidFill>
                <a:latin typeface="Trebuchet MS" panose="020B0603020202020204" pitchFamily="34" charset="0"/>
                <a:ea typeface="黑体" panose="02010609060101010101" pitchFamily="49" charset="-122"/>
              </a:rPr>
              <a:t>蟹状星云加速</a:t>
            </a:r>
            <a:r>
              <a:rPr lang="en-US" altLang="zh-CN" sz="4000" b="1" dirty="0" err="1">
                <a:solidFill>
                  <a:srgbClr val="0000FF"/>
                </a:solidFill>
                <a:latin typeface="Trebuchet MS" panose="020B0603020202020204" pitchFamily="34" charset="0"/>
                <a:ea typeface="黑体" panose="02010609060101010101" pitchFamily="49" charset="-122"/>
              </a:rPr>
              <a:t>PeV</a:t>
            </a:r>
            <a:r>
              <a:rPr lang="zh-CN" altLang="en-US" sz="4000" b="1" dirty="0">
                <a:solidFill>
                  <a:srgbClr val="0000FF"/>
                </a:solidFill>
                <a:latin typeface="Trebuchet MS" panose="020B0603020202020204" pitchFamily="34" charset="0"/>
                <a:ea typeface="黑体" panose="02010609060101010101" pitchFamily="49" charset="-122"/>
              </a:rPr>
              <a:t>电子</a:t>
            </a:r>
            <a:endParaRPr lang="en-US" altLang="zh-CN" sz="4000" b="1" dirty="0">
              <a:solidFill>
                <a:srgbClr val="0000FF"/>
              </a:solidFill>
              <a:latin typeface="Trebuchet MS" panose="020B0603020202020204" pitchFamily="34" charset="0"/>
              <a:ea typeface="黑体" panose="02010609060101010101" pitchFamily="49" charset="-122"/>
            </a:endParaRPr>
          </a:p>
        </p:txBody>
      </p:sp>
      <p:cxnSp>
        <p:nvCxnSpPr>
          <p:cNvPr id="5" name="直接连接符 4"/>
          <p:cNvCxnSpPr/>
          <p:nvPr/>
        </p:nvCxnSpPr>
        <p:spPr>
          <a:xfrm>
            <a:off x="0" y="836712"/>
            <a:ext cx="9144000" cy="0"/>
          </a:xfrm>
          <a:prstGeom prst="line">
            <a:avLst/>
          </a:prstGeom>
          <a:ln w="635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38914" name="Picture 2"/>
          <p:cNvPicPr>
            <a:picLocks noChangeAspect="1" noChangeArrowheads="1"/>
          </p:cNvPicPr>
          <p:nvPr/>
        </p:nvPicPr>
        <p:blipFill>
          <a:blip r:embed="rId2" cstate="print"/>
          <a:srcRect/>
          <a:stretch>
            <a:fillRect/>
          </a:stretch>
        </p:blipFill>
        <p:spPr bwMode="auto">
          <a:xfrm>
            <a:off x="3239344" y="1052736"/>
            <a:ext cx="5904656" cy="4169976"/>
          </a:xfrm>
          <a:prstGeom prst="rect">
            <a:avLst/>
          </a:prstGeom>
          <a:noFill/>
          <a:ln w="9525">
            <a:noFill/>
            <a:miter lim="800000"/>
            <a:headEnd/>
            <a:tailEnd/>
          </a:ln>
        </p:spPr>
      </p:pic>
      <p:pic>
        <p:nvPicPr>
          <p:cNvPr id="38916" name="Picture 4" descr="Crab Nebula.jpg"/>
          <p:cNvPicPr>
            <a:picLocks noChangeAspect="1" noChangeArrowheads="1"/>
          </p:cNvPicPr>
          <p:nvPr/>
        </p:nvPicPr>
        <p:blipFill>
          <a:blip r:embed="rId3" cstate="print"/>
          <a:srcRect/>
          <a:stretch>
            <a:fillRect/>
          </a:stretch>
        </p:blipFill>
        <p:spPr bwMode="auto">
          <a:xfrm>
            <a:off x="179512" y="980728"/>
            <a:ext cx="2476500" cy="2476501"/>
          </a:xfrm>
          <a:prstGeom prst="rect">
            <a:avLst/>
          </a:prstGeom>
          <a:noFill/>
        </p:spPr>
      </p:pic>
      <p:pic>
        <p:nvPicPr>
          <p:cNvPr id="38917" name="Picture 5"/>
          <p:cNvPicPr>
            <a:picLocks noChangeAspect="1" noChangeArrowheads="1"/>
          </p:cNvPicPr>
          <p:nvPr/>
        </p:nvPicPr>
        <p:blipFill>
          <a:blip r:embed="rId4" cstate="print"/>
          <a:srcRect/>
          <a:stretch>
            <a:fillRect/>
          </a:stretch>
        </p:blipFill>
        <p:spPr bwMode="auto">
          <a:xfrm>
            <a:off x="179512" y="4248472"/>
            <a:ext cx="3337239" cy="2348880"/>
          </a:xfrm>
          <a:prstGeom prst="rect">
            <a:avLst/>
          </a:prstGeom>
          <a:noFill/>
          <a:ln w="9525">
            <a:noFill/>
            <a:miter lim="800000"/>
            <a:headEnd/>
            <a:tailEnd/>
          </a:ln>
        </p:spPr>
      </p:pic>
      <p:pic>
        <p:nvPicPr>
          <p:cNvPr id="38918" name="Picture 6"/>
          <p:cNvPicPr>
            <a:picLocks noChangeAspect="1" noChangeArrowheads="1"/>
          </p:cNvPicPr>
          <p:nvPr/>
        </p:nvPicPr>
        <p:blipFill>
          <a:blip r:embed="rId5" cstate="print"/>
          <a:srcRect/>
          <a:stretch>
            <a:fillRect/>
          </a:stretch>
        </p:blipFill>
        <p:spPr bwMode="auto">
          <a:xfrm>
            <a:off x="5375888" y="5445224"/>
            <a:ext cx="3542736" cy="1202812"/>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0" y="-459432"/>
            <a:ext cx="9144000" cy="1719064"/>
          </a:xfrm>
          <a:prstGeom prst="rect">
            <a:avLst/>
          </a:prstGeom>
          <a:noFill/>
        </p:spPr>
        <p:txBody>
          <a:bodyPr anchor="ctr">
            <a:normAutofit/>
          </a:bodyPr>
          <a:lstStyle/>
          <a:p>
            <a:pPr algn="ctr">
              <a:spcBef>
                <a:spcPct val="50000"/>
              </a:spcBef>
            </a:pPr>
            <a:r>
              <a:rPr lang="zh-CN" altLang="en-US" sz="4000" b="1" dirty="0">
                <a:solidFill>
                  <a:srgbClr val="0000FF"/>
                </a:solidFill>
                <a:latin typeface="Trebuchet MS" panose="020B0603020202020204" pitchFamily="34" charset="0"/>
                <a:ea typeface="黑体" panose="02010609060101010101" pitchFamily="49" charset="-122"/>
              </a:rPr>
              <a:t>蟹状星云加速</a:t>
            </a:r>
            <a:r>
              <a:rPr lang="en-US" altLang="zh-CN" sz="4000" b="1" dirty="0" err="1">
                <a:solidFill>
                  <a:srgbClr val="0000FF"/>
                </a:solidFill>
                <a:latin typeface="Trebuchet MS" panose="020B0603020202020204" pitchFamily="34" charset="0"/>
                <a:ea typeface="黑体" panose="02010609060101010101" pitchFamily="49" charset="-122"/>
              </a:rPr>
              <a:t>PeV</a:t>
            </a:r>
            <a:r>
              <a:rPr lang="zh-CN" altLang="en-US" sz="4000" b="1" dirty="0">
                <a:solidFill>
                  <a:srgbClr val="0000FF"/>
                </a:solidFill>
                <a:latin typeface="Trebuchet MS" panose="020B0603020202020204" pitchFamily="34" charset="0"/>
                <a:ea typeface="黑体" panose="02010609060101010101" pitchFamily="49" charset="-122"/>
              </a:rPr>
              <a:t>电子</a:t>
            </a:r>
            <a:endParaRPr lang="en-US" altLang="zh-CN" sz="4000" b="1" dirty="0">
              <a:solidFill>
                <a:srgbClr val="0000FF"/>
              </a:solidFill>
              <a:latin typeface="Trebuchet MS" panose="020B0603020202020204" pitchFamily="34" charset="0"/>
              <a:ea typeface="黑体" panose="02010609060101010101" pitchFamily="49" charset="-122"/>
            </a:endParaRPr>
          </a:p>
        </p:txBody>
      </p:sp>
      <p:cxnSp>
        <p:nvCxnSpPr>
          <p:cNvPr id="5" name="直接连接符 4"/>
          <p:cNvCxnSpPr/>
          <p:nvPr/>
        </p:nvCxnSpPr>
        <p:spPr>
          <a:xfrm>
            <a:off x="0" y="836712"/>
            <a:ext cx="9144000" cy="0"/>
          </a:xfrm>
          <a:prstGeom prst="line">
            <a:avLst/>
          </a:prstGeom>
          <a:ln w="635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81922" name="Picture 2"/>
          <p:cNvPicPr>
            <a:picLocks noChangeAspect="1" noChangeArrowheads="1"/>
          </p:cNvPicPr>
          <p:nvPr/>
        </p:nvPicPr>
        <p:blipFill>
          <a:blip r:embed="rId2" cstate="print"/>
          <a:srcRect/>
          <a:stretch>
            <a:fillRect/>
          </a:stretch>
        </p:blipFill>
        <p:spPr bwMode="auto">
          <a:xfrm>
            <a:off x="1" y="980728"/>
            <a:ext cx="4175324" cy="2952328"/>
          </a:xfrm>
          <a:prstGeom prst="rect">
            <a:avLst/>
          </a:prstGeom>
          <a:noFill/>
          <a:ln w="9525">
            <a:noFill/>
            <a:miter lim="800000"/>
            <a:headEnd/>
            <a:tailEnd/>
          </a:ln>
        </p:spPr>
      </p:pic>
      <p:pic>
        <p:nvPicPr>
          <p:cNvPr id="81923" name="Picture 3"/>
          <p:cNvPicPr>
            <a:picLocks noChangeAspect="1" noChangeArrowheads="1"/>
          </p:cNvPicPr>
          <p:nvPr/>
        </p:nvPicPr>
        <p:blipFill>
          <a:blip r:embed="rId3" cstate="print"/>
          <a:srcRect/>
          <a:stretch>
            <a:fillRect/>
          </a:stretch>
        </p:blipFill>
        <p:spPr bwMode="auto">
          <a:xfrm>
            <a:off x="0" y="3861876"/>
            <a:ext cx="4248472" cy="2996124"/>
          </a:xfrm>
          <a:prstGeom prst="rect">
            <a:avLst/>
          </a:prstGeom>
          <a:noFill/>
          <a:ln w="9525">
            <a:noFill/>
            <a:miter lim="800000"/>
            <a:headEnd/>
            <a:tailEnd/>
          </a:ln>
        </p:spPr>
      </p:pic>
      <p:pic>
        <p:nvPicPr>
          <p:cNvPr id="81925" name="Picture 5" descr="http://www.ihep.cas.cn/images/lhaaso_title5.png"/>
          <p:cNvPicPr>
            <a:picLocks noChangeAspect="1" noChangeArrowheads="1"/>
          </p:cNvPicPr>
          <p:nvPr/>
        </p:nvPicPr>
        <p:blipFill>
          <a:blip r:embed="rId4" cstate="print"/>
          <a:srcRect/>
          <a:stretch>
            <a:fillRect/>
          </a:stretch>
        </p:blipFill>
        <p:spPr bwMode="auto">
          <a:xfrm>
            <a:off x="4790306" y="4293096"/>
            <a:ext cx="3886150" cy="731511"/>
          </a:xfrm>
          <a:prstGeom prst="rect">
            <a:avLst/>
          </a:prstGeom>
          <a:noFill/>
        </p:spPr>
      </p:pic>
      <p:sp>
        <p:nvSpPr>
          <p:cNvPr id="11" name="矩形 10"/>
          <p:cNvSpPr/>
          <p:nvPr/>
        </p:nvSpPr>
        <p:spPr>
          <a:xfrm>
            <a:off x="3779912" y="2937718"/>
            <a:ext cx="88678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zh-CN" alt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矩形 11"/>
          <p:cNvSpPr/>
          <p:nvPr/>
        </p:nvSpPr>
        <p:spPr>
          <a:xfrm>
            <a:off x="3779912" y="5818038"/>
            <a:ext cx="88678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p>
        </p:txBody>
      </p:sp>
      <p:sp>
        <p:nvSpPr>
          <p:cNvPr id="15" name="TextBox 14"/>
          <p:cNvSpPr txBox="1"/>
          <p:nvPr/>
        </p:nvSpPr>
        <p:spPr>
          <a:xfrm>
            <a:off x="3923928" y="2699628"/>
            <a:ext cx="1373774" cy="369332"/>
          </a:xfrm>
          <a:prstGeom prst="rect">
            <a:avLst/>
          </a:prstGeom>
          <a:noFill/>
        </p:spPr>
        <p:txBody>
          <a:bodyPr wrap="none" rtlCol="0">
            <a:spAutoFit/>
          </a:bodyPr>
          <a:lstStyle/>
          <a:p>
            <a:r>
              <a:rPr lang="en-US" altLang="zh-CN" dirty="0" err="1"/>
              <a:t>PeV</a:t>
            </a:r>
            <a:r>
              <a:rPr lang="zh-CN" altLang="en-US" dirty="0"/>
              <a:t> </a:t>
            </a:r>
            <a:r>
              <a:rPr lang="en-US" altLang="zh-CN" dirty="0"/>
              <a:t>Electron</a:t>
            </a:r>
            <a:endParaRPr lang="zh-CN" altLang="en-US" dirty="0"/>
          </a:p>
        </p:txBody>
      </p:sp>
      <p:sp>
        <p:nvSpPr>
          <p:cNvPr id="16" name="TextBox 15"/>
          <p:cNvSpPr txBox="1"/>
          <p:nvPr/>
        </p:nvSpPr>
        <p:spPr>
          <a:xfrm>
            <a:off x="4274433" y="6372036"/>
            <a:ext cx="1233671" cy="369332"/>
          </a:xfrm>
          <a:prstGeom prst="rect">
            <a:avLst/>
          </a:prstGeom>
          <a:noFill/>
        </p:spPr>
        <p:txBody>
          <a:bodyPr wrap="none" rtlCol="0">
            <a:spAutoFit/>
          </a:bodyPr>
          <a:lstStyle/>
          <a:p>
            <a:r>
              <a:rPr lang="en-US" altLang="zh-CN" dirty="0" err="1"/>
              <a:t>PeV</a:t>
            </a:r>
            <a:r>
              <a:rPr lang="zh-CN" altLang="en-US" dirty="0"/>
              <a:t> </a:t>
            </a:r>
            <a:r>
              <a:rPr lang="en-US" altLang="zh-CN" dirty="0"/>
              <a:t>Proton</a:t>
            </a:r>
            <a:endParaRPr lang="zh-CN" altLang="en-US" dirty="0"/>
          </a:p>
        </p:txBody>
      </p:sp>
      <p:pic>
        <p:nvPicPr>
          <p:cNvPr id="81926" name="Picture 6"/>
          <p:cNvPicPr>
            <a:picLocks noChangeAspect="1" noChangeArrowheads="1"/>
          </p:cNvPicPr>
          <p:nvPr/>
        </p:nvPicPr>
        <p:blipFill>
          <a:blip r:embed="rId5" cstate="print"/>
          <a:srcRect/>
          <a:stretch>
            <a:fillRect/>
          </a:stretch>
        </p:blipFill>
        <p:spPr bwMode="auto">
          <a:xfrm>
            <a:off x="4788024" y="5157192"/>
            <a:ext cx="4355976" cy="736832"/>
          </a:xfrm>
          <a:prstGeom prst="rect">
            <a:avLst/>
          </a:prstGeom>
          <a:noFill/>
          <a:ln w="9525">
            <a:noFill/>
            <a:miter lim="800000"/>
            <a:headEnd/>
            <a:tailEnd/>
          </a:ln>
        </p:spPr>
      </p:pic>
      <p:cxnSp>
        <p:nvCxnSpPr>
          <p:cNvPr id="19" name="直接箭头连接符 18"/>
          <p:cNvCxnSpPr>
            <a:stCxn id="81925" idx="1"/>
            <a:endCxn id="11" idx="2"/>
          </p:cNvCxnSpPr>
          <p:nvPr/>
        </p:nvCxnSpPr>
        <p:spPr>
          <a:xfrm flipH="1" flipV="1">
            <a:off x="4223303" y="3861048"/>
            <a:ext cx="567003" cy="7978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a:stCxn id="81925" idx="1"/>
            <a:endCxn id="12" idx="0"/>
          </p:cNvCxnSpPr>
          <p:nvPr/>
        </p:nvCxnSpPr>
        <p:spPr>
          <a:xfrm flipH="1">
            <a:off x="4223303" y="4658852"/>
            <a:ext cx="567003" cy="11591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81927" name="Picture 7"/>
          <p:cNvPicPr>
            <a:picLocks noChangeAspect="1" noChangeArrowheads="1"/>
          </p:cNvPicPr>
          <p:nvPr/>
        </p:nvPicPr>
        <p:blipFill>
          <a:blip r:embed="rId6" cstate="print"/>
          <a:srcRect/>
          <a:stretch>
            <a:fillRect/>
          </a:stretch>
        </p:blipFill>
        <p:spPr bwMode="auto">
          <a:xfrm>
            <a:off x="5148064" y="1196752"/>
            <a:ext cx="3916726" cy="2304256"/>
          </a:xfrm>
          <a:prstGeom prst="rect">
            <a:avLst/>
          </a:prstGeom>
          <a:noFill/>
          <a:ln w="9525">
            <a:noFill/>
            <a:miter lim="800000"/>
            <a:headEnd/>
            <a:tailEnd/>
          </a:ln>
        </p:spPr>
      </p:pic>
      <p:sp>
        <p:nvSpPr>
          <p:cNvPr id="27" name="TextBox 26"/>
          <p:cNvSpPr txBox="1"/>
          <p:nvPr/>
        </p:nvSpPr>
        <p:spPr>
          <a:xfrm>
            <a:off x="5004048" y="1311151"/>
            <a:ext cx="872611" cy="461665"/>
          </a:xfrm>
          <a:prstGeom prst="rect">
            <a:avLst/>
          </a:prstGeom>
          <a:noFill/>
        </p:spPr>
        <p:txBody>
          <a:bodyPr wrap="none" rtlCol="0">
            <a:spAutoFit/>
          </a:bodyPr>
          <a:lstStyle/>
          <a:p>
            <a:r>
              <a:rPr lang="en-US" altLang="zh-CN" sz="2400" dirty="0" err="1">
                <a:solidFill>
                  <a:srgbClr val="FF0000"/>
                </a:solidFill>
              </a:rPr>
              <a:t>PeV</a:t>
            </a:r>
            <a:r>
              <a:rPr lang="zh-CN" altLang="en-US" sz="2400" dirty="0">
                <a:solidFill>
                  <a:srgbClr val="FF0000"/>
                </a:solidFill>
              </a:rPr>
              <a:t> </a:t>
            </a:r>
            <a:r>
              <a:rPr lang="el-GR" altLang="zh-CN" sz="2400" dirty="0">
                <a:solidFill>
                  <a:srgbClr val="FF0000"/>
                </a:solidFill>
              </a:rPr>
              <a:t>γ</a:t>
            </a:r>
            <a:endParaRPr lang="zh-CN" altLang="en-US" sz="2400" dirty="0">
              <a:solidFill>
                <a:srgbClr val="FF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0" y="-459432"/>
            <a:ext cx="9144000" cy="1719064"/>
          </a:xfrm>
          <a:prstGeom prst="rect">
            <a:avLst/>
          </a:prstGeom>
          <a:noFill/>
        </p:spPr>
        <p:txBody>
          <a:bodyPr anchor="ctr">
            <a:normAutofit/>
          </a:bodyPr>
          <a:lstStyle/>
          <a:p>
            <a:pPr algn="ctr">
              <a:spcBef>
                <a:spcPct val="50000"/>
              </a:spcBef>
            </a:pPr>
            <a:r>
              <a:rPr lang="zh-CN" altLang="en-US" sz="4000" b="1" dirty="0">
                <a:solidFill>
                  <a:srgbClr val="0000FF"/>
                </a:solidFill>
                <a:latin typeface="Trebuchet MS" panose="020B0603020202020204" pitchFamily="34" charset="0"/>
                <a:ea typeface="黑体" panose="02010609060101010101" pitchFamily="49" charset="-122"/>
              </a:rPr>
              <a:t>脉冲星风云加速</a:t>
            </a:r>
            <a:r>
              <a:rPr lang="en-US" altLang="zh-CN" sz="4000" b="1" dirty="0" err="1">
                <a:solidFill>
                  <a:srgbClr val="0000FF"/>
                </a:solidFill>
                <a:latin typeface="Trebuchet MS" panose="020B0603020202020204" pitchFamily="34" charset="0"/>
                <a:ea typeface="黑体" panose="02010609060101010101" pitchFamily="49" charset="-122"/>
              </a:rPr>
              <a:t>PeV</a:t>
            </a:r>
            <a:r>
              <a:rPr lang="zh-CN" altLang="en-US" sz="4000" b="1" dirty="0">
                <a:solidFill>
                  <a:srgbClr val="0000FF"/>
                </a:solidFill>
                <a:latin typeface="Trebuchet MS" panose="020B0603020202020204" pitchFamily="34" charset="0"/>
                <a:ea typeface="黑体" panose="02010609060101010101" pitchFamily="49" charset="-122"/>
              </a:rPr>
              <a:t>核？</a:t>
            </a:r>
            <a:endParaRPr lang="en-US" altLang="zh-CN" sz="4000" b="1" dirty="0">
              <a:solidFill>
                <a:srgbClr val="0000FF"/>
              </a:solidFill>
              <a:latin typeface="Trebuchet MS" panose="020B0603020202020204" pitchFamily="34" charset="0"/>
              <a:ea typeface="黑体" panose="02010609060101010101" pitchFamily="49" charset="-122"/>
            </a:endParaRPr>
          </a:p>
        </p:txBody>
      </p:sp>
      <p:pic>
        <p:nvPicPr>
          <p:cNvPr id="34818" name="Picture 2"/>
          <p:cNvPicPr>
            <a:picLocks noChangeAspect="1" noChangeArrowheads="1"/>
          </p:cNvPicPr>
          <p:nvPr/>
        </p:nvPicPr>
        <p:blipFill>
          <a:blip r:embed="rId2" cstate="print"/>
          <a:srcRect/>
          <a:stretch>
            <a:fillRect/>
          </a:stretch>
        </p:blipFill>
        <p:spPr bwMode="auto">
          <a:xfrm>
            <a:off x="61853" y="936104"/>
            <a:ext cx="4510147" cy="4365104"/>
          </a:xfrm>
          <a:prstGeom prst="rect">
            <a:avLst/>
          </a:prstGeom>
          <a:noFill/>
          <a:ln w="9525">
            <a:noFill/>
            <a:miter lim="800000"/>
            <a:headEnd/>
            <a:tailEnd/>
          </a:ln>
        </p:spPr>
      </p:pic>
      <p:cxnSp>
        <p:nvCxnSpPr>
          <p:cNvPr id="5" name="直接连接符 4"/>
          <p:cNvCxnSpPr/>
          <p:nvPr/>
        </p:nvCxnSpPr>
        <p:spPr>
          <a:xfrm>
            <a:off x="0" y="836712"/>
            <a:ext cx="9144000" cy="0"/>
          </a:xfrm>
          <a:prstGeom prst="line">
            <a:avLst/>
          </a:prstGeom>
          <a:ln w="635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 name="文本框 4"/>
          <p:cNvSpPr txBox="1">
            <a:spLocks noChangeArrowheads="1"/>
          </p:cNvSpPr>
          <p:nvPr/>
        </p:nvSpPr>
        <p:spPr bwMode="auto">
          <a:xfrm>
            <a:off x="0" y="5877272"/>
            <a:ext cx="2504380" cy="307777"/>
          </a:xfrm>
          <a:prstGeom prst="rect">
            <a:avLst/>
          </a:prstGeom>
          <a:noFill/>
          <a:ln w="9525">
            <a:noFill/>
            <a:miter lim="800000"/>
          </a:ln>
        </p:spPr>
        <p:txBody>
          <a:bodyPr wrap="square">
            <a:spAutoFit/>
          </a:bodyPr>
          <a:lstStyle/>
          <a:p>
            <a:r>
              <a:rPr lang="en-US" altLang="zh-CN" sz="1400" i="1" dirty="0" err="1">
                <a:latin typeface="Trebuchet MS" panose="020B0603020202020204" pitchFamily="34" charset="0"/>
              </a:rPr>
              <a:t>Xin</a:t>
            </a:r>
            <a:r>
              <a:rPr lang="en-US" altLang="zh-CN" sz="1400" i="1" dirty="0">
                <a:latin typeface="Trebuchet MS" panose="020B0603020202020204" pitchFamily="34" charset="0"/>
              </a:rPr>
              <a:t> et al. 2019</a:t>
            </a:r>
            <a:r>
              <a:rPr lang="zh-CN" altLang="en-US" sz="1400" i="1" dirty="0">
                <a:latin typeface="Trebuchet MS" panose="020B0603020202020204" pitchFamily="34" charset="0"/>
              </a:rPr>
              <a:t> </a:t>
            </a:r>
            <a:r>
              <a:rPr lang="en-US" altLang="zh-CN" sz="1400" i="1" dirty="0" err="1">
                <a:latin typeface="Trebuchet MS" panose="020B0603020202020204" pitchFamily="34" charset="0"/>
              </a:rPr>
              <a:t>ApJ</a:t>
            </a:r>
            <a:endParaRPr lang="en-US" altLang="zh-CN" sz="1400" i="1" dirty="0">
              <a:latin typeface="Trebuchet MS" panose="020B0603020202020204" pitchFamily="34" charset="0"/>
            </a:endParaRPr>
          </a:p>
        </p:txBody>
      </p:sp>
      <p:pic>
        <p:nvPicPr>
          <p:cNvPr id="80898" name="Picture 2"/>
          <p:cNvPicPr>
            <a:picLocks noChangeAspect="1" noChangeArrowheads="1"/>
          </p:cNvPicPr>
          <p:nvPr/>
        </p:nvPicPr>
        <p:blipFill>
          <a:blip r:embed="rId3" cstate="print"/>
          <a:srcRect/>
          <a:stretch>
            <a:fillRect/>
          </a:stretch>
        </p:blipFill>
        <p:spPr bwMode="auto">
          <a:xfrm>
            <a:off x="5111552" y="908721"/>
            <a:ext cx="3960440" cy="3672408"/>
          </a:xfrm>
          <a:prstGeom prst="rect">
            <a:avLst/>
          </a:prstGeom>
          <a:noFill/>
          <a:ln w="9525">
            <a:noFill/>
            <a:miter lim="800000"/>
            <a:headEnd/>
            <a:tailEnd/>
          </a:ln>
        </p:spPr>
      </p:pic>
      <p:pic>
        <p:nvPicPr>
          <p:cNvPr id="80899" name="Picture 3"/>
          <p:cNvPicPr>
            <a:picLocks noChangeAspect="1" noChangeArrowheads="1"/>
          </p:cNvPicPr>
          <p:nvPr/>
        </p:nvPicPr>
        <p:blipFill>
          <a:blip r:embed="rId4" cstate="print"/>
          <a:srcRect/>
          <a:stretch>
            <a:fillRect/>
          </a:stretch>
        </p:blipFill>
        <p:spPr bwMode="auto">
          <a:xfrm>
            <a:off x="5101390" y="4424527"/>
            <a:ext cx="3071010" cy="2433473"/>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0" y="-459432"/>
            <a:ext cx="9144000" cy="1719064"/>
          </a:xfrm>
          <a:prstGeom prst="rect">
            <a:avLst/>
          </a:prstGeom>
          <a:noFill/>
        </p:spPr>
        <p:txBody>
          <a:bodyPr anchor="ctr">
            <a:normAutofit/>
          </a:bodyPr>
          <a:lstStyle/>
          <a:p>
            <a:pPr algn="ctr">
              <a:spcBef>
                <a:spcPct val="50000"/>
              </a:spcBef>
            </a:pPr>
            <a:r>
              <a:rPr lang="zh-CN" altLang="en-US" sz="4000" b="1" dirty="0">
                <a:solidFill>
                  <a:srgbClr val="0000FF"/>
                </a:solidFill>
                <a:latin typeface="Trebuchet MS" panose="020B0603020202020204" pitchFamily="34" charset="0"/>
                <a:ea typeface="黑体" panose="02010609060101010101" pitchFamily="49" charset="-122"/>
              </a:rPr>
              <a:t>脉冲星风云加速</a:t>
            </a:r>
            <a:r>
              <a:rPr lang="en-US" altLang="zh-CN" sz="4000" b="1" dirty="0" err="1">
                <a:solidFill>
                  <a:srgbClr val="0000FF"/>
                </a:solidFill>
                <a:latin typeface="Trebuchet MS" panose="020B0603020202020204" pitchFamily="34" charset="0"/>
                <a:ea typeface="黑体" panose="02010609060101010101" pitchFamily="49" charset="-122"/>
              </a:rPr>
              <a:t>PeV</a:t>
            </a:r>
            <a:r>
              <a:rPr lang="zh-CN" altLang="en-US" sz="4000" b="1" dirty="0">
                <a:solidFill>
                  <a:srgbClr val="0000FF"/>
                </a:solidFill>
                <a:latin typeface="Trebuchet MS" panose="020B0603020202020204" pitchFamily="34" charset="0"/>
                <a:ea typeface="黑体" panose="02010609060101010101" pitchFamily="49" charset="-122"/>
              </a:rPr>
              <a:t>核？</a:t>
            </a:r>
            <a:endParaRPr lang="en-US" altLang="zh-CN" sz="4000" b="1" dirty="0">
              <a:solidFill>
                <a:srgbClr val="0000FF"/>
              </a:solidFill>
              <a:latin typeface="Trebuchet MS" panose="020B0603020202020204" pitchFamily="34" charset="0"/>
              <a:ea typeface="黑体" panose="02010609060101010101" pitchFamily="49" charset="-122"/>
            </a:endParaRPr>
          </a:p>
        </p:txBody>
      </p:sp>
      <p:cxnSp>
        <p:nvCxnSpPr>
          <p:cNvPr id="5" name="直接连接符 4"/>
          <p:cNvCxnSpPr/>
          <p:nvPr/>
        </p:nvCxnSpPr>
        <p:spPr>
          <a:xfrm>
            <a:off x="0" y="836712"/>
            <a:ext cx="9144000" cy="0"/>
          </a:xfrm>
          <a:prstGeom prst="line">
            <a:avLst/>
          </a:prstGeom>
          <a:ln w="635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 name="文本框 4"/>
          <p:cNvSpPr txBox="1">
            <a:spLocks noChangeArrowheads="1"/>
          </p:cNvSpPr>
          <p:nvPr/>
        </p:nvSpPr>
        <p:spPr bwMode="auto">
          <a:xfrm>
            <a:off x="0" y="6550223"/>
            <a:ext cx="2504380" cy="307777"/>
          </a:xfrm>
          <a:prstGeom prst="rect">
            <a:avLst/>
          </a:prstGeom>
          <a:noFill/>
          <a:ln w="9525">
            <a:noFill/>
            <a:miter lim="800000"/>
          </a:ln>
        </p:spPr>
        <p:txBody>
          <a:bodyPr wrap="square">
            <a:spAutoFit/>
          </a:bodyPr>
          <a:lstStyle/>
          <a:p>
            <a:r>
              <a:rPr lang="en-US" altLang="zh-CN" sz="1400" i="1" dirty="0">
                <a:latin typeface="Trebuchet MS" panose="020B0603020202020204" pitchFamily="34" charset="0"/>
              </a:rPr>
              <a:t>Liu et al. 2020</a:t>
            </a:r>
            <a:r>
              <a:rPr lang="zh-CN" altLang="en-US" sz="1400" i="1" dirty="0">
                <a:latin typeface="Trebuchet MS" panose="020B0603020202020204" pitchFamily="34" charset="0"/>
              </a:rPr>
              <a:t> </a:t>
            </a:r>
            <a:r>
              <a:rPr lang="en-US" altLang="zh-CN" sz="1400" i="1" dirty="0" err="1">
                <a:latin typeface="Trebuchet MS" panose="020B0603020202020204" pitchFamily="34" charset="0"/>
              </a:rPr>
              <a:t>ApJ</a:t>
            </a:r>
            <a:endParaRPr lang="en-US" altLang="zh-CN" sz="1400" i="1" dirty="0">
              <a:latin typeface="Trebuchet MS" panose="020B0603020202020204" pitchFamily="34" charset="0"/>
            </a:endParaRPr>
          </a:p>
        </p:txBody>
      </p:sp>
      <p:pic>
        <p:nvPicPr>
          <p:cNvPr id="82948" name="Picture 4"/>
          <p:cNvPicPr>
            <a:picLocks noChangeAspect="1" noChangeArrowheads="1"/>
          </p:cNvPicPr>
          <p:nvPr/>
        </p:nvPicPr>
        <p:blipFill>
          <a:blip r:embed="rId2" cstate="print"/>
          <a:srcRect/>
          <a:stretch>
            <a:fillRect/>
          </a:stretch>
        </p:blipFill>
        <p:spPr bwMode="auto">
          <a:xfrm>
            <a:off x="0" y="898029"/>
            <a:ext cx="9016044" cy="2963019"/>
          </a:xfrm>
          <a:prstGeom prst="rect">
            <a:avLst/>
          </a:prstGeom>
          <a:noFill/>
          <a:ln w="9525">
            <a:noFill/>
            <a:miter lim="800000"/>
            <a:headEnd/>
            <a:tailEnd/>
          </a:ln>
        </p:spPr>
      </p:pic>
      <p:pic>
        <p:nvPicPr>
          <p:cNvPr id="82947" name="Picture 3"/>
          <p:cNvPicPr>
            <a:picLocks noChangeAspect="1" noChangeArrowheads="1"/>
          </p:cNvPicPr>
          <p:nvPr/>
        </p:nvPicPr>
        <p:blipFill>
          <a:blip r:embed="rId3" cstate="print"/>
          <a:srcRect/>
          <a:stretch>
            <a:fillRect/>
          </a:stretch>
        </p:blipFill>
        <p:spPr bwMode="auto">
          <a:xfrm>
            <a:off x="3995936" y="908720"/>
            <a:ext cx="5048250" cy="5638800"/>
          </a:xfrm>
          <a:prstGeom prst="rect">
            <a:avLst/>
          </a:prstGeom>
          <a:noFill/>
          <a:ln w="9525">
            <a:noFill/>
            <a:miter lim="800000"/>
            <a:headEnd/>
            <a:tailEnd/>
          </a:ln>
        </p:spPr>
      </p:pic>
      <p:pic>
        <p:nvPicPr>
          <p:cNvPr id="82949" name="Picture 5"/>
          <p:cNvPicPr>
            <a:picLocks noChangeAspect="1" noChangeArrowheads="1"/>
          </p:cNvPicPr>
          <p:nvPr/>
        </p:nvPicPr>
        <p:blipFill>
          <a:blip r:embed="rId4" cstate="print"/>
          <a:srcRect/>
          <a:stretch>
            <a:fillRect/>
          </a:stretch>
        </p:blipFill>
        <p:spPr bwMode="auto">
          <a:xfrm>
            <a:off x="0" y="3789040"/>
            <a:ext cx="4065232" cy="2852936"/>
          </a:xfrm>
          <a:prstGeom prst="rect">
            <a:avLst/>
          </a:prstGeom>
          <a:noFill/>
          <a:ln w="9525">
            <a:noFill/>
            <a:miter lim="800000"/>
            <a:headEnd/>
            <a:tailEnd/>
          </a:ln>
        </p:spPr>
      </p:pic>
      <p:pic>
        <p:nvPicPr>
          <p:cNvPr id="82950" name="Picture 6"/>
          <p:cNvPicPr>
            <a:picLocks noChangeAspect="1" noChangeArrowheads="1"/>
          </p:cNvPicPr>
          <p:nvPr/>
        </p:nvPicPr>
        <p:blipFill>
          <a:blip r:embed="rId5" cstate="print"/>
          <a:srcRect/>
          <a:stretch>
            <a:fillRect/>
          </a:stretch>
        </p:blipFill>
        <p:spPr bwMode="auto">
          <a:xfrm>
            <a:off x="4211960" y="6525344"/>
            <a:ext cx="4902160" cy="305272"/>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99392"/>
            <a:ext cx="8229600" cy="1143000"/>
          </a:xfrm>
        </p:spPr>
        <p:txBody>
          <a:bodyPr>
            <a:normAutofit/>
          </a:bodyPr>
          <a:lstStyle/>
          <a:p>
            <a:r>
              <a:rPr lang="en-US" altLang="zh-CN" sz="4000" b="1" dirty="0">
                <a:solidFill>
                  <a:srgbClr val="0000FF"/>
                </a:solidFill>
                <a:latin typeface="Trebuchet MS" panose="020B0603020202020204" pitchFamily="34" charset="0"/>
                <a:ea typeface="黑体" panose="02010609060101010101" pitchFamily="49" charset="-122"/>
                <a:cs typeface="+mn-cs"/>
              </a:rPr>
              <a:t>LHAASO</a:t>
            </a:r>
            <a:r>
              <a:rPr lang="zh-CN" altLang="en-US" sz="4000" b="1" dirty="0">
                <a:solidFill>
                  <a:srgbClr val="0000FF"/>
                </a:solidFill>
                <a:latin typeface="Trebuchet MS" panose="020B0603020202020204" pitchFamily="34" charset="0"/>
                <a:ea typeface="黑体" panose="02010609060101010101" pitchFamily="49" charset="-122"/>
                <a:cs typeface="+mn-cs"/>
              </a:rPr>
              <a:t>初步结果</a:t>
            </a:r>
          </a:p>
        </p:txBody>
      </p:sp>
      <p:pic>
        <p:nvPicPr>
          <p:cNvPr id="7170" name="Picture 2"/>
          <p:cNvPicPr>
            <a:picLocks noChangeAspect="1" noChangeArrowheads="1"/>
          </p:cNvPicPr>
          <p:nvPr/>
        </p:nvPicPr>
        <p:blipFill>
          <a:blip r:embed="rId2" cstate="print"/>
          <a:srcRect/>
          <a:stretch>
            <a:fillRect/>
          </a:stretch>
        </p:blipFill>
        <p:spPr bwMode="auto">
          <a:xfrm>
            <a:off x="4743333" y="836712"/>
            <a:ext cx="4400667" cy="3147781"/>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35496" y="1121299"/>
            <a:ext cx="2411759" cy="2379709"/>
          </a:xfrm>
          <a:prstGeom prst="rect">
            <a:avLst/>
          </a:prstGeom>
          <a:noFill/>
          <a:ln w="9525">
            <a:noFill/>
            <a:miter lim="800000"/>
            <a:headEnd/>
            <a:tailEnd/>
          </a:ln>
        </p:spPr>
      </p:pic>
      <p:cxnSp>
        <p:nvCxnSpPr>
          <p:cNvPr id="6" name="直接连接符 5"/>
          <p:cNvCxnSpPr/>
          <p:nvPr/>
        </p:nvCxnSpPr>
        <p:spPr>
          <a:xfrm>
            <a:off x="0" y="836712"/>
            <a:ext cx="9144000" cy="0"/>
          </a:xfrm>
          <a:prstGeom prst="line">
            <a:avLst/>
          </a:prstGeom>
          <a:ln w="635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7" name="Picture 2"/>
          <p:cNvPicPr>
            <a:picLocks noGrp="1" noChangeAspect="1" noChangeArrowheads="1"/>
          </p:cNvPicPr>
          <p:nvPr>
            <p:ph idx="1"/>
          </p:nvPr>
        </p:nvPicPr>
        <p:blipFill>
          <a:blip r:embed="rId4" cstate="print"/>
          <a:srcRect/>
          <a:stretch>
            <a:fillRect/>
          </a:stretch>
        </p:blipFill>
        <p:spPr bwMode="auto">
          <a:xfrm>
            <a:off x="4932040" y="3933056"/>
            <a:ext cx="4126633" cy="2952328"/>
          </a:xfrm>
          <a:prstGeom prst="rect">
            <a:avLst/>
          </a:prstGeom>
          <a:noFill/>
          <a:ln w="9525">
            <a:noFill/>
            <a:miter lim="800000"/>
            <a:headEnd/>
            <a:tailEnd/>
          </a:ln>
        </p:spPr>
      </p:pic>
      <p:pic>
        <p:nvPicPr>
          <p:cNvPr id="8" name="Picture 3"/>
          <p:cNvPicPr>
            <a:picLocks noChangeAspect="1" noChangeArrowheads="1"/>
          </p:cNvPicPr>
          <p:nvPr/>
        </p:nvPicPr>
        <p:blipFill>
          <a:blip r:embed="rId5" cstate="print"/>
          <a:srcRect/>
          <a:stretch>
            <a:fillRect/>
          </a:stretch>
        </p:blipFill>
        <p:spPr bwMode="auto">
          <a:xfrm>
            <a:off x="251520" y="3942070"/>
            <a:ext cx="3877253" cy="2799298"/>
          </a:xfrm>
          <a:prstGeom prst="rect">
            <a:avLst/>
          </a:prstGeom>
          <a:noFill/>
          <a:ln w="9525">
            <a:noFill/>
            <a:miter lim="800000"/>
            <a:headEnd/>
            <a:tailEnd/>
          </a:ln>
        </p:spPr>
      </p:pic>
      <p:pic>
        <p:nvPicPr>
          <p:cNvPr id="9" name="Picture 2"/>
          <p:cNvPicPr>
            <a:picLocks noChangeAspect="1" noChangeArrowheads="1"/>
          </p:cNvPicPr>
          <p:nvPr/>
        </p:nvPicPr>
        <p:blipFill>
          <a:blip r:embed="rId6" cstate="print"/>
          <a:srcRect/>
          <a:stretch>
            <a:fillRect/>
          </a:stretch>
        </p:blipFill>
        <p:spPr bwMode="auto">
          <a:xfrm>
            <a:off x="2411760" y="1412776"/>
            <a:ext cx="2303347" cy="1872208"/>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0" y="-459432"/>
            <a:ext cx="9144000" cy="1719064"/>
          </a:xfrm>
          <a:prstGeom prst="rect">
            <a:avLst/>
          </a:prstGeom>
          <a:noFill/>
        </p:spPr>
        <p:txBody>
          <a:bodyPr anchor="ctr">
            <a:normAutofit/>
          </a:bodyPr>
          <a:lstStyle/>
          <a:p>
            <a:pPr algn="ctr">
              <a:spcBef>
                <a:spcPct val="50000"/>
              </a:spcBef>
            </a:pPr>
            <a:r>
              <a:rPr lang="zh-CN" altLang="en-US" sz="4000" b="1" dirty="0">
                <a:solidFill>
                  <a:srgbClr val="0000FF"/>
                </a:solidFill>
                <a:latin typeface="Trebuchet MS" panose="020B0603020202020204" pitchFamily="34" charset="0"/>
                <a:ea typeface="黑体" panose="02010609060101010101" pitchFamily="49" charset="-122"/>
              </a:rPr>
              <a:t>脉冲星风云与激波相互作用？</a:t>
            </a:r>
            <a:endParaRPr lang="en-US" altLang="zh-CN" sz="4000" b="1" dirty="0">
              <a:solidFill>
                <a:srgbClr val="0000FF"/>
              </a:solidFill>
              <a:latin typeface="Trebuchet MS" panose="020B0603020202020204" pitchFamily="34" charset="0"/>
              <a:ea typeface="黑体" panose="02010609060101010101" pitchFamily="49" charset="-122"/>
            </a:endParaRPr>
          </a:p>
        </p:txBody>
      </p:sp>
      <p:cxnSp>
        <p:nvCxnSpPr>
          <p:cNvPr id="5" name="直接连接符 4"/>
          <p:cNvCxnSpPr/>
          <p:nvPr/>
        </p:nvCxnSpPr>
        <p:spPr>
          <a:xfrm>
            <a:off x="0" y="836712"/>
            <a:ext cx="9144000" cy="0"/>
          </a:xfrm>
          <a:prstGeom prst="line">
            <a:avLst/>
          </a:prstGeom>
          <a:ln w="635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83970" name="Picture 2"/>
          <p:cNvPicPr>
            <a:picLocks noChangeAspect="1" noChangeArrowheads="1"/>
          </p:cNvPicPr>
          <p:nvPr/>
        </p:nvPicPr>
        <p:blipFill>
          <a:blip r:embed="rId2" cstate="print"/>
          <a:srcRect/>
          <a:stretch>
            <a:fillRect/>
          </a:stretch>
        </p:blipFill>
        <p:spPr bwMode="auto">
          <a:xfrm>
            <a:off x="5292080" y="887041"/>
            <a:ext cx="3528391" cy="2541959"/>
          </a:xfrm>
          <a:prstGeom prst="rect">
            <a:avLst/>
          </a:prstGeom>
          <a:noFill/>
          <a:ln w="9525">
            <a:noFill/>
            <a:miter lim="800000"/>
            <a:headEnd/>
            <a:tailEnd/>
          </a:ln>
        </p:spPr>
      </p:pic>
      <p:pic>
        <p:nvPicPr>
          <p:cNvPr id="83971" name="Picture 3"/>
          <p:cNvPicPr>
            <a:picLocks noChangeAspect="1" noChangeArrowheads="1"/>
          </p:cNvPicPr>
          <p:nvPr/>
        </p:nvPicPr>
        <p:blipFill>
          <a:blip r:embed="rId3" cstate="print"/>
          <a:srcRect/>
          <a:stretch>
            <a:fillRect/>
          </a:stretch>
        </p:blipFill>
        <p:spPr bwMode="auto">
          <a:xfrm>
            <a:off x="5580112" y="3356992"/>
            <a:ext cx="3312368" cy="520168"/>
          </a:xfrm>
          <a:prstGeom prst="rect">
            <a:avLst/>
          </a:prstGeom>
          <a:noFill/>
          <a:ln w="9525">
            <a:noFill/>
            <a:miter lim="800000"/>
            <a:headEnd/>
            <a:tailEnd/>
          </a:ln>
        </p:spPr>
      </p:pic>
      <p:pic>
        <p:nvPicPr>
          <p:cNvPr id="83973" name="Picture 5"/>
          <p:cNvPicPr>
            <a:picLocks noChangeAspect="1" noChangeArrowheads="1"/>
          </p:cNvPicPr>
          <p:nvPr/>
        </p:nvPicPr>
        <p:blipFill>
          <a:blip r:embed="rId4" cstate="print"/>
          <a:srcRect/>
          <a:stretch>
            <a:fillRect/>
          </a:stretch>
        </p:blipFill>
        <p:spPr bwMode="auto">
          <a:xfrm>
            <a:off x="323528" y="1563917"/>
            <a:ext cx="3960440" cy="2513155"/>
          </a:xfrm>
          <a:prstGeom prst="rect">
            <a:avLst/>
          </a:prstGeom>
          <a:noFill/>
          <a:ln w="9525">
            <a:noFill/>
            <a:miter lim="800000"/>
            <a:headEnd/>
            <a:tailEnd/>
          </a:ln>
        </p:spPr>
      </p:pic>
      <p:pic>
        <p:nvPicPr>
          <p:cNvPr id="83974" name="Picture 6"/>
          <p:cNvPicPr>
            <a:picLocks noChangeAspect="1" noChangeArrowheads="1"/>
          </p:cNvPicPr>
          <p:nvPr/>
        </p:nvPicPr>
        <p:blipFill>
          <a:blip r:embed="rId5" cstate="print"/>
          <a:srcRect/>
          <a:stretch>
            <a:fillRect/>
          </a:stretch>
        </p:blipFill>
        <p:spPr bwMode="auto">
          <a:xfrm>
            <a:off x="288032" y="908720"/>
            <a:ext cx="3851920" cy="569387"/>
          </a:xfrm>
          <a:prstGeom prst="rect">
            <a:avLst/>
          </a:prstGeom>
          <a:noFill/>
          <a:ln w="9525">
            <a:noFill/>
            <a:miter lim="800000"/>
            <a:headEnd/>
            <a:tailEnd/>
          </a:ln>
        </p:spPr>
      </p:pic>
      <p:pic>
        <p:nvPicPr>
          <p:cNvPr id="83975" name="Picture 7"/>
          <p:cNvPicPr>
            <a:picLocks noChangeAspect="1" noChangeArrowheads="1"/>
          </p:cNvPicPr>
          <p:nvPr/>
        </p:nvPicPr>
        <p:blipFill>
          <a:blip r:embed="rId6" cstate="print"/>
          <a:srcRect/>
          <a:stretch>
            <a:fillRect/>
          </a:stretch>
        </p:blipFill>
        <p:spPr bwMode="auto">
          <a:xfrm>
            <a:off x="2915816" y="4365104"/>
            <a:ext cx="1659892" cy="2332188"/>
          </a:xfrm>
          <a:prstGeom prst="rect">
            <a:avLst/>
          </a:prstGeom>
          <a:noFill/>
          <a:ln w="9525">
            <a:noFill/>
            <a:miter lim="800000"/>
            <a:headEnd/>
            <a:tailEnd/>
          </a:ln>
        </p:spPr>
      </p:pic>
      <p:pic>
        <p:nvPicPr>
          <p:cNvPr id="15" name="Picture 57" descr="G:\G\DDL Drive\reference\acceleration\shock\SSNR\Cas A\1024px-Cassiopeia_A_Spitzer_Crop.jpg"/>
          <p:cNvPicPr>
            <a:picLocks noChangeAspect="1" noChangeArrowheads="1"/>
          </p:cNvPicPr>
          <p:nvPr/>
        </p:nvPicPr>
        <p:blipFill>
          <a:blip r:embed="rId7" cstate="print"/>
          <a:srcRect/>
          <a:stretch>
            <a:fillRect/>
          </a:stretch>
        </p:blipFill>
        <p:spPr bwMode="auto">
          <a:xfrm>
            <a:off x="323528" y="4365104"/>
            <a:ext cx="2292531" cy="1806278"/>
          </a:xfrm>
          <a:prstGeom prst="rect">
            <a:avLst/>
          </a:prstGeom>
          <a:noFill/>
          <a:ln w="9525">
            <a:noFill/>
            <a:miter lim="800000"/>
            <a:headEnd/>
            <a:tailEnd/>
          </a:ln>
        </p:spPr>
      </p:pic>
      <p:pic>
        <p:nvPicPr>
          <p:cNvPr id="83976" name="Picture 8"/>
          <p:cNvPicPr>
            <a:picLocks noChangeAspect="1" noChangeArrowheads="1"/>
          </p:cNvPicPr>
          <p:nvPr/>
        </p:nvPicPr>
        <p:blipFill>
          <a:blip r:embed="rId8" cstate="print"/>
          <a:srcRect/>
          <a:stretch>
            <a:fillRect/>
          </a:stretch>
        </p:blipFill>
        <p:spPr bwMode="auto">
          <a:xfrm>
            <a:off x="72008" y="6356982"/>
            <a:ext cx="2843808" cy="384386"/>
          </a:xfrm>
          <a:prstGeom prst="rect">
            <a:avLst/>
          </a:prstGeom>
          <a:noFill/>
          <a:ln w="9525">
            <a:noFill/>
            <a:miter lim="800000"/>
            <a:headEnd/>
            <a:tailEnd/>
          </a:ln>
        </p:spPr>
      </p:pic>
      <p:pic>
        <p:nvPicPr>
          <p:cNvPr id="83977" name="Picture 9"/>
          <p:cNvPicPr>
            <a:picLocks noChangeAspect="1" noChangeArrowheads="1"/>
          </p:cNvPicPr>
          <p:nvPr/>
        </p:nvPicPr>
        <p:blipFill>
          <a:blip r:embed="rId9" cstate="print"/>
          <a:srcRect/>
          <a:stretch>
            <a:fillRect/>
          </a:stretch>
        </p:blipFill>
        <p:spPr bwMode="auto">
          <a:xfrm>
            <a:off x="5004048" y="6452567"/>
            <a:ext cx="3894014" cy="360809"/>
          </a:xfrm>
          <a:prstGeom prst="rect">
            <a:avLst/>
          </a:prstGeom>
          <a:noFill/>
          <a:ln w="9525">
            <a:noFill/>
            <a:miter lim="800000"/>
            <a:headEnd/>
            <a:tailEnd/>
          </a:ln>
        </p:spPr>
      </p:pic>
      <p:pic>
        <p:nvPicPr>
          <p:cNvPr id="83978" name="Picture 10"/>
          <p:cNvPicPr>
            <a:picLocks noChangeAspect="1" noChangeArrowheads="1"/>
          </p:cNvPicPr>
          <p:nvPr/>
        </p:nvPicPr>
        <p:blipFill>
          <a:blip r:embed="rId10" cstate="print"/>
          <a:srcRect/>
          <a:stretch>
            <a:fillRect/>
          </a:stretch>
        </p:blipFill>
        <p:spPr bwMode="auto">
          <a:xfrm>
            <a:off x="7236296" y="3933056"/>
            <a:ext cx="1638950" cy="2448272"/>
          </a:xfrm>
          <a:prstGeom prst="rect">
            <a:avLst/>
          </a:prstGeom>
          <a:noFill/>
          <a:ln w="9525">
            <a:noFill/>
            <a:miter lim="800000"/>
            <a:headEnd/>
            <a:tailEnd/>
          </a:ln>
        </p:spPr>
      </p:pic>
      <p:pic>
        <p:nvPicPr>
          <p:cNvPr id="83979" name="Picture 11"/>
          <p:cNvPicPr>
            <a:picLocks noChangeAspect="1" noChangeArrowheads="1"/>
          </p:cNvPicPr>
          <p:nvPr/>
        </p:nvPicPr>
        <p:blipFill>
          <a:blip r:embed="rId11" cstate="print"/>
          <a:srcRect/>
          <a:stretch>
            <a:fillRect/>
          </a:stretch>
        </p:blipFill>
        <p:spPr bwMode="auto">
          <a:xfrm>
            <a:off x="4788024" y="4077072"/>
            <a:ext cx="2463845" cy="2088232"/>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0" y="-459432"/>
            <a:ext cx="9144000" cy="1719064"/>
          </a:xfrm>
          <a:prstGeom prst="rect">
            <a:avLst/>
          </a:prstGeom>
          <a:noFill/>
        </p:spPr>
        <p:txBody>
          <a:bodyPr anchor="ctr">
            <a:normAutofit/>
          </a:bodyPr>
          <a:lstStyle/>
          <a:p>
            <a:pPr algn="ctr">
              <a:spcBef>
                <a:spcPct val="50000"/>
              </a:spcBef>
            </a:pPr>
            <a:r>
              <a:rPr lang="en-US" altLang="zh-CN" sz="4000" b="1" dirty="0">
                <a:solidFill>
                  <a:srgbClr val="0000FF"/>
                </a:solidFill>
                <a:latin typeface="Trebuchet MS" panose="020B0603020202020204" pitchFamily="34" charset="0"/>
                <a:ea typeface="黑体" panose="02010609060101010101" pitchFamily="49" charset="-122"/>
              </a:rPr>
              <a:t>Other</a:t>
            </a:r>
            <a:r>
              <a:rPr lang="zh-CN" altLang="en-US" sz="4000" b="1" dirty="0">
                <a:solidFill>
                  <a:srgbClr val="0000FF"/>
                </a:solidFill>
                <a:latin typeface="Trebuchet MS" panose="020B0603020202020204" pitchFamily="34" charset="0"/>
                <a:ea typeface="黑体" panose="02010609060101010101" pitchFamily="49" charset="-122"/>
              </a:rPr>
              <a:t> </a:t>
            </a:r>
            <a:r>
              <a:rPr lang="en-US" altLang="zh-CN" sz="4000" b="1" dirty="0" err="1">
                <a:solidFill>
                  <a:srgbClr val="0000FF"/>
                </a:solidFill>
                <a:latin typeface="Trebuchet MS" panose="020B0603020202020204" pitchFamily="34" charset="0"/>
                <a:ea typeface="黑体" panose="02010609060101010101" pitchFamily="49" charset="-122"/>
              </a:rPr>
              <a:t>Pevatrons</a:t>
            </a:r>
            <a:r>
              <a:rPr lang="zh-CN" altLang="en-US" sz="4000" b="1" dirty="0">
                <a:solidFill>
                  <a:srgbClr val="0000FF"/>
                </a:solidFill>
                <a:latin typeface="Trebuchet MS" panose="020B0603020202020204" pitchFamily="34" charset="0"/>
                <a:ea typeface="黑体" panose="02010609060101010101" pitchFamily="49" charset="-122"/>
              </a:rPr>
              <a:t>？</a:t>
            </a:r>
            <a:endParaRPr lang="en-US" altLang="zh-CN" sz="4000" b="1" dirty="0">
              <a:solidFill>
                <a:srgbClr val="0000FF"/>
              </a:solidFill>
              <a:latin typeface="Trebuchet MS" panose="020B0603020202020204" pitchFamily="34" charset="0"/>
              <a:ea typeface="黑体" panose="02010609060101010101" pitchFamily="49" charset="-122"/>
            </a:endParaRPr>
          </a:p>
        </p:txBody>
      </p:sp>
      <p:cxnSp>
        <p:nvCxnSpPr>
          <p:cNvPr id="5" name="直接连接符 4"/>
          <p:cNvCxnSpPr/>
          <p:nvPr/>
        </p:nvCxnSpPr>
        <p:spPr>
          <a:xfrm>
            <a:off x="0" y="836712"/>
            <a:ext cx="9144000" cy="0"/>
          </a:xfrm>
          <a:prstGeom prst="line">
            <a:avLst/>
          </a:prstGeom>
          <a:ln w="635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84994" name="Picture 2"/>
          <p:cNvPicPr>
            <a:picLocks noChangeAspect="1" noChangeArrowheads="1"/>
          </p:cNvPicPr>
          <p:nvPr/>
        </p:nvPicPr>
        <p:blipFill>
          <a:blip r:embed="rId2" cstate="print"/>
          <a:srcRect/>
          <a:stretch>
            <a:fillRect/>
          </a:stretch>
        </p:blipFill>
        <p:spPr bwMode="auto">
          <a:xfrm>
            <a:off x="4115441" y="1700808"/>
            <a:ext cx="5028559" cy="2664296"/>
          </a:xfrm>
          <a:prstGeom prst="rect">
            <a:avLst/>
          </a:prstGeom>
          <a:noFill/>
          <a:ln w="9525">
            <a:noFill/>
            <a:miter lim="800000"/>
            <a:headEnd/>
            <a:tailEnd/>
          </a:ln>
        </p:spPr>
      </p:pic>
      <p:pic>
        <p:nvPicPr>
          <p:cNvPr id="84995" name="Picture 3"/>
          <p:cNvPicPr>
            <a:picLocks noChangeAspect="1" noChangeArrowheads="1"/>
          </p:cNvPicPr>
          <p:nvPr/>
        </p:nvPicPr>
        <p:blipFill>
          <a:blip r:embed="rId3" cstate="print"/>
          <a:srcRect/>
          <a:stretch>
            <a:fillRect/>
          </a:stretch>
        </p:blipFill>
        <p:spPr bwMode="auto">
          <a:xfrm>
            <a:off x="4932040" y="908720"/>
            <a:ext cx="4211960" cy="828583"/>
          </a:xfrm>
          <a:prstGeom prst="rect">
            <a:avLst/>
          </a:prstGeom>
          <a:noFill/>
          <a:ln w="9525">
            <a:noFill/>
            <a:miter lim="800000"/>
            <a:headEnd/>
            <a:tailEnd/>
          </a:ln>
        </p:spPr>
      </p:pic>
      <p:pic>
        <p:nvPicPr>
          <p:cNvPr id="84996" name="Picture 4"/>
          <p:cNvPicPr>
            <a:picLocks noChangeAspect="1" noChangeArrowheads="1"/>
          </p:cNvPicPr>
          <p:nvPr/>
        </p:nvPicPr>
        <p:blipFill>
          <a:blip r:embed="rId4" cstate="print"/>
          <a:srcRect/>
          <a:stretch>
            <a:fillRect/>
          </a:stretch>
        </p:blipFill>
        <p:spPr bwMode="auto">
          <a:xfrm>
            <a:off x="0" y="1052736"/>
            <a:ext cx="4033466" cy="693444"/>
          </a:xfrm>
          <a:prstGeom prst="rect">
            <a:avLst/>
          </a:prstGeom>
          <a:noFill/>
          <a:ln w="9525">
            <a:noFill/>
            <a:miter lim="800000"/>
            <a:headEnd/>
            <a:tailEnd/>
          </a:ln>
        </p:spPr>
      </p:pic>
      <p:pic>
        <p:nvPicPr>
          <p:cNvPr id="84997" name="Picture 5"/>
          <p:cNvPicPr>
            <a:picLocks noChangeAspect="1" noChangeArrowheads="1"/>
          </p:cNvPicPr>
          <p:nvPr/>
        </p:nvPicPr>
        <p:blipFill>
          <a:blip r:embed="rId5" cstate="print"/>
          <a:srcRect/>
          <a:stretch>
            <a:fillRect/>
          </a:stretch>
        </p:blipFill>
        <p:spPr bwMode="auto">
          <a:xfrm>
            <a:off x="0" y="4005064"/>
            <a:ext cx="3618899" cy="2852936"/>
          </a:xfrm>
          <a:prstGeom prst="rect">
            <a:avLst/>
          </a:prstGeom>
          <a:noFill/>
          <a:ln w="9525">
            <a:noFill/>
            <a:miter lim="800000"/>
            <a:headEnd/>
            <a:tailEnd/>
          </a:ln>
        </p:spPr>
      </p:pic>
      <p:pic>
        <p:nvPicPr>
          <p:cNvPr id="84998" name="Picture 6"/>
          <p:cNvPicPr>
            <a:picLocks noChangeAspect="1" noChangeArrowheads="1"/>
          </p:cNvPicPr>
          <p:nvPr/>
        </p:nvPicPr>
        <p:blipFill>
          <a:blip r:embed="rId6" cstate="print"/>
          <a:srcRect/>
          <a:stretch>
            <a:fillRect/>
          </a:stretch>
        </p:blipFill>
        <p:spPr bwMode="auto">
          <a:xfrm>
            <a:off x="35496" y="1844824"/>
            <a:ext cx="4176465" cy="628543"/>
          </a:xfrm>
          <a:prstGeom prst="rect">
            <a:avLst/>
          </a:prstGeom>
          <a:noFill/>
          <a:ln w="9525">
            <a:noFill/>
            <a:miter lim="800000"/>
            <a:headEnd/>
            <a:tailEnd/>
          </a:ln>
        </p:spPr>
      </p:pic>
      <p:pic>
        <p:nvPicPr>
          <p:cNvPr id="84999" name="Picture 7"/>
          <p:cNvPicPr>
            <a:picLocks noChangeAspect="1" noChangeArrowheads="1"/>
          </p:cNvPicPr>
          <p:nvPr/>
        </p:nvPicPr>
        <p:blipFill>
          <a:blip r:embed="rId7" cstate="print"/>
          <a:srcRect/>
          <a:stretch>
            <a:fillRect/>
          </a:stretch>
        </p:blipFill>
        <p:spPr bwMode="auto">
          <a:xfrm>
            <a:off x="3707904" y="4653136"/>
            <a:ext cx="2559321" cy="2160240"/>
          </a:xfrm>
          <a:prstGeom prst="rect">
            <a:avLst/>
          </a:prstGeom>
          <a:noFill/>
          <a:ln w="9525">
            <a:noFill/>
            <a:miter lim="800000"/>
            <a:headEnd/>
            <a:tailEnd/>
          </a:ln>
        </p:spPr>
      </p:pic>
      <p:pic>
        <p:nvPicPr>
          <p:cNvPr id="85000" name="Picture 8"/>
          <p:cNvPicPr>
            <a:picLocks noChangeAspect="1" noChangeArrowheads="1"/>
          </p:cNvPicPr>
          <p:nvPr/>
        </p:nvPicPr>
        <p:blipFill>
          <a:blip r:embed="rId8" cstate="print"/>
          <a:srcRect/>
          <a:stretch>
            <a:fillRect/>
          </a:stretch>
        </p:blipFill>
        <p:spPr bwMode="auto">
          <a:xfrm>
            <a:off x="0" y="2636912"/>
            <a:ext cx="3770136" cy="608459"/>
          </a:xfrm>
          <a:prstGeom prst="rect">
            <a:avLst/>
          </a:prstGeom>
          <a:noFill/>
          <a:ln w="9525">
            <a:noFill/>
            <a:miter lim="800000"/>
            <a:headEnd/>
            <a:tailEnd/>
          </a:ln>
        </p:spPr>
      </p:pic>
      <p:pic>
        <p:nvPicPr>
          <p:cNvPr id="85001" name="Picture 9"/>
          <p:cNvPicPr>
            <a:picLocks noChangeAspect="1" noChangeArrowheads="1"/>
          </p:cNvPicPr>
          <p:nvPr/>
        </p:nvPicPr>
        <p:blipFill>
          <a:blip r:embed="rId9" cstate="print"/>
          <a:srcRect/>
          <a:stretch>
            <a:fillRect/>
          </a:stretch>
        </p:blipFill>
        <p:spPr bwMode="auto">
          <a:xfrm>
            <a:off x="6516216" y="4620207"/>
            <a:ext cx="2512766" cy="1761121"/>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标题 1"/>
          <p:cNvSpPr>
            <a:spLocks noGrp="1"/>
          </p:cNvSpPr>
          <p:nvPr>
            <p:ph type="title"/>
          </p:nvPr>
        </p:nvSpPr>
        <p:spPr>
          <a:xfrm>
            <a:off x="611560" y="-171400"/>
            <a:ext cx="7886700" cy="1325563"/>
          </a:xfrm>
        </p:spPr>
        <p:txBody>
          <a:bodyPr>
            <a:normAutofit/>
          </a:bodyPr>
          <a:lstStyle/>
          <a:p>
            <a:pPr algn="ctr"/>
            <a:r>
              <a:rPr lang="en-US" altLang="zh-CN" sz="4000" b="1" dirty="0" err="1">
                <a:solidFill>
                  <a:srgbClr val="0000FF"/>
                </a:solidFill>
                <a:latin typeface="Trebuchet MS" panose="020B0603020202020204" pitchFamily="34" charset="0"/>
                <a:ea typeface="黑体" panose="02010609060101010101" pitchFamily="49" charset="-122"/>
                <a:cs typeface="+mn-cs"/>
              </a:rPr>
              <a:t>GeV</a:t>
            </a:r>
            <a:r>
              <a:rPr lang="zh-CN" altLang="en-US" sz="4000" b="1" dirty="0">
                <a:solidFill>
                  <a:srgbClr val="0000FF"/>
                </a:solidFill>
                <a:latin typeface="Trebuchet MS" panose="020B0603020202020204" pitchFamily="34" charset="0"/>
                <a:ea typeface="黑体" panose="02010609060101010101" pitchFamily="49" charset="-122"/>
                <a:cs typeface="+mn-cs"/>
              </a:rPr>
              <a:t> </a:t>
            </a:r>
            <a:r>
              <a:rPr lang="en-US" altLang="zh-CN" sz="4000" b="1" dirty="0">
                <a:solidFill>
                  <a:srgbClr val="0000FF"/>
                </a:solidFill>
                <a:latin typeface="Trebuchet MS" panose="020B0603020202020204" pitchFamily="34" charset="0"/>
                <a:ea typeface="黑体" panose="02010609060101010101" pitchFamily="49" charset="-122"/>
                <a:cs typeface="+mn-cs"/>
              </a:rPr>
              <a:t>emission from Coma</a:t>
            </a:r>
            <a:endParaRPr lang="zh-CN" altLang="en-US" sz="4000" b="1" dirty="0">
              <a:solidFill>
                <a:srgbClr val="0000FF"/>
              </a:solidFill>
              <a:latin typeface="Trebuchet MS" panose="020B0603020202020204" pitchFamily="34" charset="0"/>
              <a:ea typeface="黑体" panose="02010609060101010101" pitchFamily="49" charset="-122"/>
              <a:cs typeface="+mn-cs"/>
            </a:endParaRPr>
          </a:p>
        </p:txBody>
      </p:sp>
      <p:pic>
        <p:nvPicPr>
          <p:cNvPr id="34821" name="图片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3284984"/>
            <a:ext cx="3162300" cy="30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直接连接符 5"/>
          <p:cNvCxnSpPr/>
          <p:nvPr/>
        </p:nvCxnSpPr>
        <p:spPr>
          <a:xfrm>
            <a:off x="0" y="836712"/>
            <a:ext cx="9144000" cy="0"/>
          </a:xfrm>
          <a:prstGeom prst="line">
            <a:avLst/>
          </a:prstGeom>
          <a:ln w="635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8129" name="Picture 1"/>
          <p:cNvPicPr>
            <a:picLocks noChangeAspect="1" noChangeArrowheads="1"/>
          </p:cNvPicPr>
          <p:nvPr/>
        </p:nvPicPr>
        <p:blipFill>
          <a:blip r:embed="rId4" cstate="print"/>
          <a:srcRect/>
          <a:stretch>
            <a:fillRect/>
          </a:stretch>
        </p:blipFill>
        <p:spPr bwMode="auto">
          <a:xfrm>
            <a:off x="179512" y="908720"/>
            <a:ext cx="8568952" cy="1866072"/>
          </a:xfrm>
          <a:prstGeom prst="rect">
            <a:avLst/>
          </a:prstGeom>
          <a:noFill/>
          <a:ln w="9525">
            <a:noFill/>
            <a:miter lim="800000"/>
            <a:headEnd/>
            <a:tailEnd/>
          </a:ln>
        </p:spPr>
      </p:pic>
      <p:sp>
        <p:nvSpPr>
          <p:cNvPr id="8" name="TextBox 7"/>
          <p:cNvSpPr txBox="1"/>
          <p:nvPr/>
        </p:nvSpPr>
        <p:spPr>
          <a:xfrm>
            <a:off x="5292080" y="4725144"/>
            <a:ext cx="2939972" cy="369332"/>
          </a:xfrm>
          <a:prstGeom prst="rect">
            <a:avLst/>
          </a:prstGeom>
          <a:noFill/>
        </p:spPr>
        <p:txBody>
          <a:bodyPr wrap="none" rtlCol="0">
            <a:spAutoFit/>
          </a:bodyPr>
          <a:lstStyle/>
          <a:p>
            <a:r>
              <a:rPr lang="en-US" altLang="zh-CN" dirty="0"/>
              <a:t>TS map + radio contours</a:t>
            </a:r>
            <a:endParaRPr lang="zh-CN" alt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1"/>
          <p:cNvSpPr>
            <a:spLocks noGrp="1" noChangeArrowheads="1"/>
          </p:cNvSpPr>
          <p:nvPr>
            <p:ph type="title"/>
          </p:nvPr>
        </p:nvSpPr>
        <p:spPr>
          <a:xfrm>
            <a:off x="216024" y="-99392"/>
            <a:ext cx="8892480" cy="1325563"/>
          </a:xfrm>
        </p:spPr>
        <p:txBody>
          <a:bodyPr>
            <a:normAutofit/>
          </a:bodyPr>
          <a:lstStyle/>
          <a:p>
            <a:pPr algn="ctr"/>
            <a:r>
              <a:rPr lang="en-US" altLang="zh-CN" sz="4000" b="1" dirty="0">
                <a:solidFill>
                  <a:srgbClr val="0000FF"/>
                </a:solidFill>
                <a:latin typeface="Trebuchet MS" panose="020B0603020202020204" pitchFamily="34" charset="0"/>
                <a:ea typeface="黑体" panose="02010609060101010101" pitchFamily="49" charset="-122"/>
                <a:cs typeface="+mn-cs"/>
              </a:rPr>
              <a:t>Neutrinos from </a:t>
            </a:r>
            <a:r>
              <a:rPr lang="en-US" altLang="zh-CN" sz="4000" b="1" dirty="0" err="1">
                <a:solidFill>
                  <a:srgbClr val="0000FF"/>
                </a:solidFill>
                <a:latin typeface="Trebuchet MS" panose="020B0603020202020204" pitchFamily="34" charset="0"/>
                <a:ea typeface="黑体" panose="02010609060101010101" pitchFamily="49" charset="-122"/>
                <a:cs typeface="+mn-cs"/>
              </a:rPr>
              <a:t>blazar</a:t>
            </a:r>
            <a:r>
              <a:rPr lang="en-US" altLang="zh-CN" sz="4000" b="1" dirty="0">
                <a:solidFill>
                  <a:srgbClr val="0000FF"/>
                </a:solidFill>
                <a:latin typeface="Trebuchet MS" panose="020B0603020202020204" pitchFamily="34" charset="0"/>
                <a:ea typeface="黑体" panose="02010609060101010101" pitchFamily="49" charset="-122"/>
                <a:cs typeface="+mn-cs"/>
              </a:rPr>
              <a:t> TXS 0506+56</a:t>
            </a:r>
            <a:endParaRPr lang="zh-CN" altLang="en-US" sz="4000" b="1" dirty="0">
              <a:solidFill>
                <a:srgbClr val="0000FF"/>
              </a:solidFill>
              <a:latin typeface="Trebuchet MS" panose="020B0603020202020204" pitchFamily="34" charset="0"/>
              <a:ea typeface="黑体" panose="02010609060101010101" pitchFamily="49" charset="-122"/>
              <a:cs typeface="+mn-cs"/>
            </a:endParaRPr>
          </a:p>
        </p:txBody>
      </p:sp>
      <p:pic>
        <p:nvPicPr>
          <p:cNvPr id="15363" name="内容占位符 10"/>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78348" y="1493563"/>
            <a:ext cx="2609554" cy="4424144"/>
          </a:xfrm>
        </p:spPr>
      </p:pic>
      <p:sp>
        <p:nvSpPr>
          <p:cNvPr id="2" name="矩形 1"/>
          <p:cNvSpPr/>
          <p:nvPr/>
        </p:nvSpPr>
        <p:spPr>
          <a:xfrm>
            <a:off x="3635116" y="5172569"/>
            <a:ext cx="4572000" cy="923330"/>
          </a:xfrm>
          <a:prstGeom prst="rect">
            <a:avLst/>
          </a:prstGeom>
        </p:spPr>
        <p:txBody>
          <a:bodyPr>
            <a:spAutoFit/>
          </a:bodyPr>
          <a:lstStyle/>
          <a:p>
            <a:r>
              <a:rPr lang="en-US" altLang="zh-CN" spc="-1" dirty="0">
                <a:solidFill>
                  <a:srgbClr val="FF0000"/>
                </a:solidFill>
                <a:latin typeface="华文中宋" panose="02010600040101010101" pitchFamily="2" charset="-122"/>
                <a:ea typeface="华文中宋" panose="02010600040101010101" pitchFamily="2" charset="-122"/>
              </a:rPr>
              <a:t>IceCube观测到一个300TeV的中微子事件与Blazar TXS 0506+056的多波段flare在3</a:t>
            </a:r>
            <a:r>
              <a:rPr lang="el-GR" altLang="zh-CN" spc="-1" dirty="0">
                <a:solidFill>
                  <a:srgbClr val="FF0000"/>
                </a:solidFill>
                <a:latin typeface="华文中宋" panose="02010600040101010101" pitchFamily="2" charset="-122"/>
                <a:ea typeface="华文中宋" panose="02010600040101010101" pitchFamily="2" charset="-122"/>
              </a:rPr>
              <a:t>σ</a:t>
            </a:r>
            <a:r>
              <a:rPr lang="en-US" altLang="zh-CN" spc="-1" dirty="0" err="1">
                <a:solidFill>
                  <a:srgbClr val="FF0000"/>
                </a:solidFill>
                <a:latin typeface="华文中宋" panose="02010600040101010101" pitchFamily="2" charset="-122"/>
                <a:ea typeface="华文中宋" panose="02010600040101010101" pitchFamily="2" charset="-122"/>
              </a:rPr>
              <a:t>的置信度上成协</a:t>
            </a:r>
            <a:endParaRPr lang="en-US" altLang="zh-CN" spc="-1" dirty="0">
              <a:solidFill>
                <a:srgbClr val="FF0000"/>
              </a:solidFill>
              <a:latin typeface="华文中宋" panose="02010600040101010101" pitchFamily="2" charset="-122"/>
              <a:ea typeface="华文中宋" panose="02010600040101010101" pitchFamily="2" charset="-122"/>
            </a:endParaRPr>
          </a:p>
        </p:txBody>
      </p:sp>
      <p:pic>
        <p:nvPicPr>
          <p:cNvPr id="7" name="图片 6"/>
          <p:cNvPicPr/>
          <p:nvPr/>
        </p:nvPicPr>
        <p:blipFill rotWithShape="1">
          <a:blip r:embed="rId3" cstate="print"/>
          <a:srcRect r="50729"/>
          <a:stretch>
            <a:fillRect/>
          </a:stretch>
        </p:blipFill>
        <p:spPr>
          <a:xfrm>
            <a:off x="3914038" y="1493563"/>
            <a:ext cx="3320589" cy="3596560"/>
          </a:xfrm>
          <a:prstGeom prst="rect">
            <a:avLst/>
          </a:prstGeom>
          <a:ln>
            <a:noFill/>
          </a:ln>
        </p:spPr>
      </p:pic>
      <p:cxnSp>
        <p:nvCxnSpPr>
          <p:cNvPr id="6" name="直接连接符 5"/>
          <p:cNvCxnSpPr/>
          <p:nvPr/>
        </p:nvCxnSpPr>
        <p:spPr>
          <a:xfrm>
            <a:off x="0" y="836712"/>
            <a:ext cx="9144000" cy="0"/>
          </a:xfrm>
          <a:prstGeom prst="line">
            <a:avLst/>
          </a:prstGeom>
          <a:ln w="635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标题 1"/>
          <p:cNvSpPr>
            <a:spLocks noGrp="1" noChangeArrowheads="1"/>
          </p:cNvSpPr>
          <p:nvPr>
            <p:ph type="title"/>
          </p:nvPr>
        </p:nvSpPr>
        <p:spPr>
          <a:xfrm>
            <a:off x="628650" y="-243408"/>
            <a:ext cx="7886700" cy="1325563"/>
          </a:xfrm>
        </p:spPr>
        <p:txBody>
          <a:bodyPr>
            <a:normAutofit/>
          </a:bodyPr>
          <a:lstStyle/>
          <a:p>
            <a:pPr algn="ctr"/>
            <a:r>
              <a:rPr lang="en-US" altLang="zh-CN" sz="4000" b="1" dirty="0">
                <a:solidFill>
                  <a:srgbClr val="0000FF"/>
                </a:solidFill>
                <a:latin typeface="Trebuchet MS" panose="020B0603020202020204" pitchFamily="34" charset="0"/>
                <a:ea typeface="黑体" panose="02010609060101010101" pitchFamily="49" charset="-122"/>
                <a:cs typeface="+mn-cs"/>
              </a:rPr>
              <a:t>pp</a:t>
            </a:r>
            <a:r>
              <a:rPr lang="zh-CN" altLang="en-US" sz="4000" b="1" dirty="0">
                <a:solidFill>
                  <a:srgbClr val="0000FF"/>
                </a:solidFill>
                <a:latin typeface="Trebuchet MS" panose="020B0603020202020204" pitchFamily="34" charset="0"/>
                <a:ea typeface="黑体" panose="02010609060101010101" pitchFamily="49" charset="-122"/>
                <a:cs typeface="+mn-cs"/>
              </a:rPr>
              <a:t> </a:t>
            </a:r>
            <a:r>
              <a:rPr lang="en-US" altLang="zh-CN" sz="4000" b="1" dirty="0">
                <a:solidFill>
                  <a:srgbClr val="0000FF"/>
                </a:solidFill>
                <a:latin typeface="Trebuchet MS" panose="020B0603020202020204" pitchFamily="34" charset="0"/>
                <a:ea typeface="黑体" panose="02010609060101010101" pitchFamily="49" charset="-122"/>
                <a:cs typeface="+mn-cs"/>
              </a:rPr>
              <a:t>interaction</a:t>
            </a:r>
            <a:r>
              <a:rPr lang="zh-CN" altLang="en-US" sz="4000" b="1" dirty="0">
                <a:solidFill>
                  <a:srgbClr val="0000FF"/>
                </a:solidFill>
                <a:latin typeface="Trebuchet MS" panose="020B0603020202020204" pitchFamily="34" charset="0"/>
                <a:ea typeface="黑体" panose="02010609060101010101" pitchFamily="49" charset="-122"/>
                <a:cs typeface="+mn-cs"/>
              </a:rPr>
              <a:t> </a:t>
            </a:r>
            <a:r>
              <a:rPr lang="en-US" altLang="zh-CN" sz="4000" b="1" dirty="0">
                <a:solidFill>
                  <a:srgbClr val="0000FF"/>
                </a:solidFill>
                <a:latin typeface="Trebuchet MS" panose="020B0603020202020204" pitchFamily="34" charset="0"/>
                <a:ea typeface="黑体" panose="02010609060101010101" pitchFamily="49" charset="-122"/>
                <a:cs typeface="+mn-cs"/>
              </a:rPr>
              <a:t>model</a:t>
            </a:r>
            <a:endParaRPr lang="zh-CN" altLang="en-US" sz="4000" b="1" dirty="0">
              <a:solidFill>
                <a:srgbClr val="0000FF"/>
              </a:solidFill>
              <a:latin typeface="Trebuchet MS" panose="020B0603020202020204" pitchFamily="34" charset="0"/>
              <a:ea typeface="黑体" panose="02010609060101010101" pitchFamily="49" charset="-122"/>
              <a:cs typeface="+mn-cs"/>
            </a:endParaRPr>
          </a:p>
        </p:txBody>
      </p:sp>
      <p:pic>
        <p:nvPicPr>
          <p:cNvPr id="22532" name="图片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4278" y="1628800"/>
            <a:ext cx="6465559" cy="2446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Shape 2"/>
          <p:cNvSpPr txBox="1"/>
          <p:nvPr/>
        </p:nvSpPr>
        <p:spPr>
          <a:xfrm>
            <a:off x="1730861" y="4652409"/>
            <a:ext cx="5977539" cy="1305481"/>
          </a:xfrm>
          <a:prstGeom prst="rect">
            <a:avLst/>
          </a:prstGeom>
          <a:noFill/>
          <a:ln>
            <a:noFill/>
          </a:ln>
        </p:spPr>
        <p:txBody>
          <a:bodyPr lIns="81646" tIns="40823" rIns="81646" bIns="40823"/>
          <a:lstStyle/>
          <a:p>
            <a:r>
              <a:rPr lang="en-US" sz="2000" spc="-1" dirty="0" err="1">
                <a:latin typeface="华文中宋" panose="02010600040101010101" pitchFamily="2" charset="-122"/>
                <a:ea typeface="华文中宋" panose="02010600040101010101" pitchFamily="2" charset="-122"/>
              </a:rPr>
              <a:t>相比于传统模型</a:t>
            </a:r>
            <a:r>
              <a:rPr lang="en-US" sz="2000" spc="-1" dirty="0">
                <a:latin typeface="华文中宋" panose="02010600040101010101" pitchFamily="2" charset="-122"/>
                <a:ea typeface="华文中宋" panose="02010600040101010101" pitchFamily="2" charset="-122"/>
              </a:rPr>
              <a:t>：</a:t>
            </a:r>
          </a:p>
          <a:p>
            <a:r>
              <a:rPr lang="en-US" sz="2000" spc="-1" dirty="0">
                <a:latin typeface="华文中宋" panose="02010600040101010101" pitchFamily="2" charset="-122"/>
                <a:ea typeface="华文中宋" panose="02010600040101010101" pitchFamily="2" charset="-122"/>
              </a:rPr>
              <a:t>1. </a:t>
            </a:r>
            <a:r>
              <a:rPr lang="en-US" sz="2000" spc="-1" dirty="0" err="1">
                <a:latin typeface="华文中宋" panose="02010600040101010101" pitchFamily="2" charset="-122"/>
                <a:ea typeface="华文中宋" panose="02010600040101010101" pitchFamily="2" charset="-122"/>
              </a:rPr>
              <a:t>较高的</a:t>
            </a:r>
            <a:r>
              <a:rPr lang="zh-CN" altLang="en-US" sz="2000" spc="-1" dirty="0">
                <a:latin typeface="华文中宋" panose="02010600040101010101" pitchFamily="2" charset="-122"/>
                <a:ea typeface="华文中宋" panose="02010600040101010101" pitchFamily="2" charset="-122"/>
              </a:rPr>
              <a:t>中微子产生</a:t>
            </a:r>
            <a:r>
              <a:rPr lang="en-US" sz="2000" spc="-1" dirty="0">
                <a:latin typeface="华文中宋" panose="02010600040101010101" pitchFamily="2" charset="-122"/>
                <a:ea typeface="华文中宋" panose="02010600040101010101" pitchFamily="2" charset="-122"/>
              </a:rPr>
              <a:t>率 →  </a:t>
            </a:r>
            <a:r>
              <a:rPr lang="en-US" sz="2000" spc="-1" dirty="0" err="1">
                <a:latin typeface="华文中宋" panose="02010600040101010101" pitchFamily="2" charset="-122"/>
                <a:ea typeface="华文中宋" panose="02010600040101010101" pitchFamily="2" charset="-122"/>
              </a:rPr>
              <a:t>宇宙线质子光度降至爱丁顿光度之下</a:t>
            </a:r>
            <a:endParaRPr lang="en-US" sz="2000" spc="-1" dirty="0">
              <a:latin typeface="华文中宋" panose="02010600040101010101" pitchFamily="2" charset="-122"/>
              <a:ea typeface="华文中宋" panose="02010600040101010101" pitchFamily="2" charset="-122"/>
            </a:endParaRPr>
          </a:p>
          <a:p>
            <a:r>
              <a:rPr lang="en-US" sz="2000" spc="-1" dirty="0">
                <a:latin typeface="华文中宋" panose="02010600040101010101" pitchFamily="2" charset="-122"/>
                <a:ea typeface="华文中宋" panose="02010600040101010101" pitchFamily="2" charset="-122"/>
              </a:rPr>
              <a:t>2. </a:t>
            </a:r>
            <a:r>
              <a:rPr lang="en-US" sz="2000" spc="-1" dirty="0" err="1">
                <a:latin typeface="华文中宋" panose="02010600040101010101" pitchFamily="2" charset="-122"/>
                <a:ea typeface="华文中宋" panose="02010600040101010101" pitchFamily="2" charset="-122"/>
              </a:rPr>
              <a:t>宽线区云团中被电离的电子提供康普顿光深，减少X射线流量，提高中微子流量</a:t>
            </a:r>
            <a:endParaRPr lang="en-US" sz="2000" spc="-1" dirty="0">
              <a:latin typeface="华文中宋" panose="02010600040101010101" pitchFamily="2" charset="-122"/>
              <a:ea typeface="华文中宋" panose="02010600040101010101" pitchFamily="2" charset="-122"/>
            </a:endParaRPr>
          </a:p>
        </p:txBody>
      </p:sp>
      <p:cxnSp>
        <p:nvCxnSpPr>
          <p:cNvPr id="8" name="直接连接符 7"/>
          <p:cNvCxnSpPr/>
          <p:nvPr/>
        </p:nvCxnSpPr>
        <p:spPr>
          <a:xfrm>
            <a:off x="0" y="836712"/>
            <a:ext cx="9144000" cy="0"/>
          </a:xfrm>
          <a:prstGeom prst="line">
            <a:avLst/>
          </a:prstGeom>
          <a:ln w="635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51201" name="Picture 1"/>
          <p:cNvPicPr>
            <a:picLocks noChangeAspect="1" noChangeArrowheads="1"/>
          </p:cNvPicPr>
          <p:nvPr/>
        </p:nvPicPr>
        <p:blipFill>
          <a:blip r:embed="rId3" cstate="print"/>
          <a:srcRect/>
          <a:stretch>
            <a:fillRect/>
          </a:stretch>
        </p:blipFill>
        <p:spPr bwMode="auto">
          <a:xfrm>
            <a:off x="0" y="4725144"/>
            <a:ext cx="9143999" cy="200379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84"/>
            <a:ext cx="8229600" cy="1143000"/>
          </a:xfrm>
        </p:spPr>
        <p:txBody>
          <a:bodyPr>
            <a:normAutofit/>
          </a:bodyPr>
          <a:lstStyle/>
          <a:p>
            <a:r>
              <a:rPr lang="zh-CN" altLang="en-US" sz="4000" b="1" dirty="0">
                <a:solidFill>
                  <a:srgbClr val="0000FF"/>
                </a:solidFill>
                <a:latin typeface="Trebuchet MS" panose="020B0603020202020204" pitchFamily="34" charset="0"/>
                <a:ea typeface="黑体" panose="02010609060101010101" pitchFamily="49" charset="-122"/>
                <a:cs typeface="+mn-cs"/>
              </a:rPr>
              <a:t>实施方案</a:t>
            </a:r>
          </a:p>
        </p:txBody>
      </p:sp>
      <p:sp>
        <p:nvSpPr>
          <p:cNvPr id="3" name="内容占位符 2"/>
          <p:cNvSpPr>
            <a:spLocks noGrp="1"/>
          </p:cNvSpPr>
          <p:nvPr>
            <p:ph idx="1"/>
          </p:nvPr>
        </p:nvSpPr>
        <p:spPr>
          <a:xfrm>
            <a:off x="539552" y="1888236"/>
            <a:ext cx="8229600" cy="3556988"/>
          </a:xfrm>
        </p:spPr>
        <p:txBody>
          <a:bodyPr/>
          <a:lstStyle/>
          <a:p>
            <a:pPr>
              <a:buNone/>
            </a:pPr>
            <a:r>
              <a:rPr lang="en-US" altLang="zh-CN" b="1" dirty="0">
                <a:solidFill>
                  <a:srgbClr val="2024D0"/>
                </a:solidFill>
              </a:rPr>
              <a:t>3</a:t>
            </a:r>
            <a:r>
              <a:rPr lang="zh-CN" altLang="zh-CN" b="1" dirty="0">
                <a:solidFill>
                  <a:srgbClr val="2024D0"/>
                </a:solidFill>
              </a:rPr>
              <a:t>个任务组</a:t>
            </a:r>
            <a:endParaRPr lang="en-US" altLang="zh-CN" b="1" dirty="0">
              <a:solidFill>
                <a:srgbClr val="2024D0"/>
              </a:solidFill>
            </a:endParaRPr>
          </a:p>
          <a:p>
            <a:pPr marL="514350" indent="-514350">
              <a:buFont typeface="+mj-lt"/>
              <a:buAutoNum type="alphaUcPeriod"/>
            </a:pPr>
            <a:r>
              <a:rPr lang="zh-CN" altLang="zh-CN" dirty="0"/>
              <a:t>宇宙线能谱和各</a:t>
            </a:r>
            <a:r>
              <a:rPr lang="zh-CN" altLang="en-US" dirty="0"/>
              <a:t>向</a:t>
            </a:r>
            <a:r>
              <a:rPr lang="zh-CN" altLang="zh-CN" dirty="0"/>
              <a:t>异性研究由刘四明，袁强和胡红波负责</a:t>
            </a:r>
            <a:r>
              <a:rPr lang="en-US" altLang="zh-CN" dirty="0"/>
              <a:t>;</a:t>
            </a:r>
          </a:p>
          <a:p>
            <a:pPr marL="514350" indent="-514350">
              <a:buFont typeface="+mj-lt"/>
              <a:buAutoNum type="alphaUcPeriod"/>
            </a:pPr>
            <a:r>
              <a:rPr lang="zh-CN" altLang="zh-CN" dirty="0"/>
              <a:t>河外宇宙线源的研究由王祥玉负责</a:t>
            </a:r>
            <a:r>
              <a:rPr lang="en-US" altLang="zh-CN" dirty="0"/>
              <a:t>;</a:t>
            </a:r>
          </a:p>
          <a:p>
            <a:pPr marL="514350" indent="-514350">
              <a:buFont typeface="+mj-lt"/>
              <a:buAutoNum type="alphaUcPeriod"/>
            </a:pPr>
            <a:r>
              <a:rPr lang="zh-CN" altLang="zh-CN" dirty="0"/>
              <a:t>宇宙线的多波段观测研究由朱辉和田文武负责。</a:t>
            </a:r>
          </a:p>
          <a:p>
            <a:endParaRPr lang="zh-CN" altLang="en-US" dirty="0"/>
          </a:p>
        </p:txBody>
      </p:sp>
      <p:cxnSp>
        <p:nvCxnSpPr>
          <p:cNvPr id="4" name="直接连接符 3"/>
          <p:cNvCxnSpPr/>
          <p:nvPr/>
        </p:nvCxnSpPr>
        <p:spPr>
          <a:xfrm>
            <a:off x="0" y="1054100"/>
            <a:ext cx="9144000" cy="0"/>
          </a:xfrm>
          <a:prstGeom prst="line">
            <a:avLst/>
          </a:prstGeom>
          <a:ln w="635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99392"/>
            <a:ext cx="8229600" cy="1143000"/>
          </a:xfrm>
        </p:spPr>
        <p:txBody>
          <a:bodyPr/>
          <a:lstStyle/>
          <a:p>
            <a:r>
              <a:rPr lang="zh-CN" altLang="en-US" sz="4000" b="1" dirty="0">
                <a:solidFill>
                  <a:srgbClr val="0000FF"/>
                </a:solidFill>
                <a:latin typeface="Trebuchet MS" panose="020B0603020202020204" pitchFamily="34" charset="0"/>
                <a:ea typeface="黑体" panose="02010609060101010101" pitchFamily="49" charset="-122"/>
                <a:cs typeface="+mn-cs"/>
              </a:rPr>
              <a:t>组织管理</a:t>
            </a:r>
          </a:p>
        </p:txBody>
      </p:sp>
      <p:sp>
        <p:nvSpPr>
          <p:cNvPr id="4099" name="Rectangle 3"/>
          <p:cNvSpPr>
            <a:spLocks noChangeArrowheads="1"/>
          </p:cNvSpPr>
          <p:nvPr/>
        </p:nvSpPr>
        <p:spPr bwMode="auto">
          <a:xfrm>
            <a:off x="-180528" y="1484784"/>
            <a:ext cx="8136904" cy="4524315"/>
          </a:xfrm>
          <a:prstGeom prst="rect">
            <a:avLst/>
          </a:prstGeom>
          <a:noFill/>
          <a:ln w="9525">
            <a:noFill/>
            <a:miter lim="800000"/>
          </a:ln>
          <a:effectLst/>
        </p:spPr>
        <p:txBody>
          <a:bodyPr vert="horz" wrap="square" lIns="91440" tIns="45720" rIns="91440" bIns="45720" numCol="1" anchor="ctr" anchorCtr="0" compatLnSpc="1">
            <a:spAutoFit/>
          </a:bodyPr>
          <a:lstStyle/>
          <a:p>
            <a:pPr marL="2343150" marR="0" lvl="4" indent="-514350" defTabSz="914400" rtl="0" eaLnBrk="1" fontAlgn="base" latinLnBrk="0" hangingPunct="1">
              <a:lnSpc>
                <a:spcPct val="100000"/>
              </a:lnSpc>
              <a:spcBef>
                <a:spcPct val="0"/>
              </a:spcBef>
              <a:spcAft>
                <a:spcPct val="0"/>
              </a:spcAft>
              <a:buClrTx/>
              <a:buSzTx/>
              <a:buFont typeface="Wingdings" panose="05000000000000000000" pitchFamily="2" charset="2"/>
              <a:buChar char="Ø"/>
            </a:pPr>
            <a:r>
              <a:rPr kumimoji="0" lang="zh-TW" sz="32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仿宋" panose="02010609060101010101" pitchFamily="49" charset="-122"/>
              </a:rPr>
              <a:t>通过每年合作组会议，汇报</a:t>
            </a:r>
            <a:r>
              <a:rPr kumimoji="0" lang="zh-CN" altLang="en-US" sz="32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仿宋" panose="02010609060101010101" pitchFamily="49" charset="-122"/>
              </a:rPr>
              <a:t>课题</a:t>
            </a:r>
            <a:r>
              <a:rPr kumimoji="0" lang="zh-TW" sz="32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仿宋" panose="02010609060101010101" pitchFamily="49" charset="-122"/>
              </a:rPr>
              <a:t>进展。</a:t>
            </a:r>
            <a:endParaRPr lang="en-US" altLang="zh-TW" sz="3200" dirty="0">
              <a:solidFill>
                <a:srgbClr val="000000"/>
              </a:solidFill>
              <a:latin typeface="Arial" panose="020B0604020202020204" pitchFamily="34" charset="0"/>
              <a:ea typeface="Calibri" panose="020F0502020204030204" pitchFamily="34" charset="0"/>
              <a:cs typeface="仿宋" panose="02010609060101010101" pitchFamily="49" charset="-122"/>
            </a:endParaRPr>
          </a:p>
          <a:p>
            <a:pPr marL="2343150" marR="0" lvl="4" indent="-514350" defTabSz="914400" rtl="0" eaLnBrk="1" fontAlgn="base" latinLnBrk="0" hangingPunct="1">
              <a:lnSpc>
                <a:spcPct val="100000"/>
              </a:lnSpc>
              <a:spcBef>
                <a:spcPct val="0"/>
              </a:spcBef>
              <a:spcAft>
                <a:spcPct val="0"/>
              </a:spcAft>
              <a:buClrTx/>
              <a:buSzTx/>
              <a:buFont typeface="Wingdings" panose="05000000000000000000" pitchFamily="2" charset="2"/>
              <a:buChar char="Ø"/>
            </a:pPr>
            <a:endParaRPr kumimoji="0" lang="en-US" altLang="zh-TW" sz="32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仿宋" panose="02010609060101010101" pitchFamily="49" charset="-122"/>
            </a:endParaRPr>
          </a:p>
          <a:p>
            <a:pPr marL="2343150" marR="0" lvl="4" indent="-514350" defTabSz="914400" rtl="0" eaLnBrk="1" fontAlgn="base" latinLnBrk="0" hangingPunct="1">
              <a:lnSpc>
                <a:spcPct val="100000"/>
              </a:lnSpc>
              <a:spcBef>
                <a:spcPct val="0"/>
              </a:spcBef>
              <a:spcAft>
                <a:spcPct val="0"/>
              </a:spcAft>
              <a:buClrTx/>
              <a:buSzTx/>
              <a:buFont typeface="Wingdings" panose="05000000000000000000" pitchFamily="2" charset="2"/>
              <a:buChar char="Ø"/>
            </a:pPr>
            <a:r>
              <a:rPr kumimoji="0" lang="zh-TW" sz="32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仿宋" panose="02010609060101010101" pitchFamily="49" charset="-122"/>
              </a:rPr>
              <a:t>课题</a:t>
            </a:r>
            <a:r>
              <a:rPr kumimoji="0" lang="zh-CN" altLang="en-US" sz="32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仿宋" panose="02010609060101010101" pitchFamily="49" charset="-122"/>
              </a:rPr>
              <a:t>平均</a:t>
            </a:r>
            <a:r>
              <a:rPr kumimoji="0" lang="zh-TW" sz="32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仿宋" panose="02010609060101010101" pitchFamily="49" charset="-122"/>
              </a:rPr>
              <a:t>每月召开一次学术会议，邀请</a:t>
            </a:r>
            <a:r>
              <a:rPr lang="zh-CN" altLang="en-US" sz="3200" dirty="0">
                <a:solidFill>
                  <a:srgbClr val="000000"/>
                </a:solidFill>
                <a:latin typeface="Arial" panose="020B0604020202020204" pitchFamily="34" charset="0"/>
                <a:ea typeface="Calibri" panose="020F0502020204030204" pitchFamily="34" charset="0"/>
                <a:cs typeface="仿宋" panose="02010609060101010101" pitchFamily="49" charset="-122"/>
              </a:rPr>
              <a:t>有关</a:t>
            </a:r>
            <a:r>
              <a:rPr kumimoji="0" lang="zh-TW" sz="32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仿宋" panose="02010609060101010101" pitchFamily="49" charset="-122"/>
              </a:rPr>
              <a:t>成员和专家参加，可以视频参加。</a:t>
            </a:r>
            <a:endParaRPr kumimoji="0" lang="en-US" altLang="zh-TW" sz="32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仿宋" panose="02010609060101010101" pitchFamily="49" charset="-122"/>
            </a:endParaRPr>
          </a:p>
          <a:p>
            <a:pPr marL="2343150" marR="0" lvl="4" indent="-514350" defTabSz="914400" rtl="0" eaLnBrk="0" fontAlgn="base" latinLnBrk="0" hangingPunct="0">
              <a:lnSpc>
                <a:spcPct val="100000"/>
              </a:lnSpc>
              <a:spcBef>
                <a:spcPct val="0"/>
              </a:spcBef>
              <a:spcAft>
                <a:spcPct val="0"/>
              </a:spcAft>
              <a:buClrTx/>
              <a:buSzTx/>
              <a:buFont typeface="Wingdings" panose="05000000000000000000" pitchFamily="2" charset="2"/>
              <a:buChar char="Ø"/>
            </a:pPr>
            <a:endParaRPr lang="en-US" altLang="zh-CN" sz="3200" dirty="0">
              <a:solidFill>
                <a:srgbClr val="000000"/>
              </a:solidFill>
              <a:latin typeface="Arial" panose="020B0604020202020204" pitchFamily="34" charset="0"/>
              <a:ea typeface="宋体" panose="02010600030101010101" pitchFamily="2" charset="-122"/>
              <a:cs typeface="宋体" panose="02010600030101010101" pitchFamily="2" charset="-122"/>
            </a:endParaRPr>
          </a:p>
          <a:p>
            <a:pPr marL="2343150" marR="0" lvl="4" indent="-514350" defTabSz="914400" rtl="0" eaLnBrk="0" fontAlgn="base" latinLnBrk="0" hangingPunct="0">
              <a:lnSpc>
                <a:spcPct val="100000"/>
              </a:lnSpc>
              <a:spcBef>
                <a:spcPct val="0"/>
              </a:spcBef>
              <a:spcAft>
                <a:spcPct val="0"/>
              </a:spcAft>
              <a:buClrTx/>
              <a:buSzTx/>
              <a:buFont typeface="Wingdings" panose="05000000000000000000" pitchFamily="2" charset="2"/>
              <a:buChar char="Ø"/>
            </a:pPr>
            <a:r>
              <a:rPr lang="en-US" altLang="zh-CN" sz="3200" dirty="0">
                <a:solidFill>
                  <a:srgbClr val="000000"/>
                </a:solidFill>
                <a:latin typeface="Arial" panose="020B0604020202020204" pitchFamily="34" charset="0"/>
                <a:ea typeface="宋体" panose="02010600030101010101" pitchFamily="2" charset="-122"/>
                <a:cs typeface="宋体" panose="02010600030101010101" pitchFamily="2" charset="-122"/>
              </a:rPr>
              <a:t>3</a:t>
            </a:r>
            <a:r>
              <a:rPr lang="zh-CN" altLang="en-US" sz="3200" dirty="0">
                <a:solidFill>
                  <a:srgbClr val="000000"/>
                </a:solidFill>
                <a:latin typeface="Arial" panose="020B0604020202020204" pitchFamily="34" charset="0"/>
                <a:ea typeface="宋体" panose="02010600030101010101" pitchFamily="2" charset="-122"/>
                <a:cs typeface="宋体" panose="02010600030101010101" pitchFamily="2" charset="-122"/>
              </a:rPr>
              <a:t>个任务组每个礼拜安排组会，根据需要邀请相关人员参加。</a:t>
            </a:r>
            <a:endParaRPr kumimoji="0" lang="zh-TW" sz="3200" b="0"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cxnSp>
        <p:nvCxnSpPr>
          <p:cNvPr id="4" name="直接连接符 3"/>
          <p:cNvCxnSpPr/>
          <p:nvPr/>
        </p:nvCxnSpPr>
        <p:spPr>
          <a:xfrm>
            <a:off x="0" y="836712"/>
            <a:ext cx="9144000" cy="0"/>
          </a:xfrm>
          <a:prstGeom prst="line">
            <a:avLst/>
          </a:prstGeom>
          <a:ln w="635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99392"/>
            <a:ext cx="8229600" cy="1143000"/>
          </a:xfrm>
        </p:spPr>
        <p:txBody>
          <a:bodyPr/>
          <a:lstStyle/>
          <a:p>
            <a:r>
              <a:rPr lang="zh-CN" altLang="en-US" sz="4000" b="1" dirty="0">
                <a:solidFill>
                  <a:srgbClr val="0000FF"/>
                </a:solidFill>
                <a:latin typeface="Trebuchet MS" panose="020B0603020202020204" pitchFamily="34" charset="0"/>
                <a:ea typeface="黑体" panose="02010609060101010101" pitchFamily="49" charset="-122"/>
                <a:cs typeface="+mn-cs"/>
              </a:rPr>
              <a:t>经费使用</a:t>
            </a:r>
          </a:p>
        </p:txBody>
      </p:sp>
      <p:cxnSp>
        <p:nvCxnSpPr>
          <p:cNvPr id="4" name="直接连接符 3"/>
          <p:cNvCxnSpPr/>
          <p:nvPr/>
        </p:nvCxnSpPr>
        <p:spPr>
          <a:xfrm>
            <a:off x="0" y="836712"/>
            <a:ext cx="9144000" cy="0"/>
          </a:xfrm>
          <a:prstGeom prst="line">
            <a:avLst/>
          </a:prstGeom>
          <a:ln w="635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p:spPr>
        <p:style>
          <a:lnRef idx="1">
            <a:schemeClr val="accent1"/>
          </a:lnRef>
          <a:fillRef idx="0">
            <a:schemeClr val="accent1"/>
          </a:fillRef>
          <a:effectRef idx="0">
            <a:schemeClr val="accent1"/>
          </a:effectRef>
          <a:fontRef idx="minor">
            <a:schemeClr val="tx1"/>
          </a:fontRef>
        </p:style>
      </p:cxnSp>
      <p:graphicFrame>
        <p:nvGraphicFramePr>
          <p:cNvPr id="8" name="表格 7"/>
          <p:cNvGraphicFramePr>
            <a:graphicFrameLocks noGrp="1"/>
          </p:cNvGraphicFramePr>
          <p:nvPr/>
        </p:nvGraphicFramePr>
        <p:xfrm>
          <a:off x="899592" y="1628798"/>
          <a:ext cx="7344816" cy="4104458"/>
        </p:xfrm>
        <a:graphic>
          <a:graphicData uri="http://schemas.openxmlformats.org/drawingml/2006/table">
            <a:tbl>
              <a:tblPr/>
              <a:tblGrid>
                <a:gridCol w="2660799">
                  <a:extLst>
                    <a:ext uri="{9D8B030D-6E8A-4147-A177-3AD203B41FA5}">
                      <a16:colId xmlns:a16="http://schemas.microsoft.com/office/drawing/2014/main" val="20000"/>
                    </a:ext>
                  </a:extLst>
                </a:gridCol>
                <a:gridCol w="999334">
                  <a:extLst>
                    <a:ext uri="{9D8B030D-6E8A-4147-A177-3AD203B41FA5}">
                      <a16:colId xmlns:a16="http://schemas.microsoft.com/office/drawing/2014/main" val="20001"/>
                    </a:ext>
                  </a:extLst>
                </a:gridCol>
                <a:gridCol w="921351">
                  <a:extLst>
                    <a:ext uri="{9D8B030D-6E8A-4147-A177-3AD203B41FA5}">
                      <a16:colId xmlns:a16="http://schemas.microsoft.com/office/drawing/2014/main" val="20002"/>
                    </a:ext>
                  </a:extLst>
                </a:gridCol>
                <a:gridCol w="920630">
                  <a:extLst>
                    <a:ext uri="{9D8B030D-6E8A-4147-A177-3AD203B41FA5}">
                      <a16:colId xmlns:a16="http://schemas.microsoft.com/office/drawing/2014/main" val="20003"/>
                    </a:ext>
                  </a:extLst>
                </a:gridCol>
                <a:gridCol w="921351">
                  <a:extLst>
                    <a:ext uri="{9D8B030D-6E8A-4147-A177-3AD203B41FA5}">
                      <a16:colId xmlns:a16="http://schemas.microsoft.com/office/drawing/2014/main" val="20004"/>
                    </a:ext>
                  </a:extLst>
                </a:gridCol>
                <a:gridCol w="921351">
                  <a:extLst>
                    <a:ext uri="{9D8B030D-6E8A-4147-A177-3AD203B41FA5}">
                      <a16:colId xmlns:a16="http://schemas.microsoft.com/office/drawing/2014/main" val="20005"/>
                    </a:ext>
                  </a:extLst>
                </a:gridCol>
              </a:tblGrid>
              <a:tr h="950973">
                <a:tc>
                  <a:txBody>
                    <a:bodyPr/>
                    <a:lstStyle/>
                    <a:p>
                      <a:pPr algn="ctr">
                        <a:spcAft>
                          <a:spcPts val="0"/>
                        </a:spcAft>
                      </a:pPr>
                      <a:endParaRPr lang="zh-CN" sz="1200" kern="100" dirty="0">
                        <a:latin typeface="Times New Roman" panose="020206030504050203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200" b="1" kern="0">
                          <a:solidFill>
                            <a:srgbClr val="000000"/>
                          </a:solidFill>
                          <a:latin typeface="Times New Roman" panose="02020603050405020304"/>
                          <a:ea typeface="宋体" panose="02010600030101010101" pitchFamily="2" charset="-122"/>
                          <a:cs typeface="宋体" panose="02010600030101010101" pitchFamily="2" charset="-122"/>
                        </a:rPr>
                        <a:t>课题预算</a:t>
                      </a:r>
                      <a:endParaRPr lang="zh-CN" sz="1200" kern="100">
                        <a:latin typeface="Times New Roman" panose="020206030504050203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zh-CN" sz="1200" b="1" kern="0">
                          <a:solidFill>
                            <a:srgbClr val="000000"/>
                          </a:solidFill>
                          <a:latin typeface="Times New Roman" panose="02020603050405020304"/>
                          <a:ea typeface="宋体" panose="02010600030101010101" pitchFamily="2" charset="-122"/>
                          <a:cs typeface="宋体" panose="02010600030101010101" pitchFamily="2" charset="-122"/>
                        </a:rPr>
                        <a:t>第一笔</a:t>
                      </a:r>
                      <a:endParaRPr lang="zh-CN" sz="1200" kern="100">
                        <a:latin typeface="Times New Roman" panose="02020603050405020304"/>
                        <a:ea typeface="宋体" panose="02010600030101010101" pitchFamily="2" charset="-122"/>
                        <a:cs typeface="Times New Roman" panose="02020603050405020304"/>
                      </a:endParaRPr>
                    </a:p>
                    <a:p>
                      <a:pPr algn="ctr">
                        <a:spcAft>
                          <a:spcPts val="0"/>
                        </a:spcAft>
                      </a:pPr>
                      <a:r>
                        <a:rPr lang="en-US" sz="1200" b="1" kern="0">
                          <a:solidFill>
                            <a:srgbClr val="000000"/>
                          </a:solidFill>
                          <a:latin typeface="宋体" panose="02010600030101010101" pitchFamily="2" charset="-122"/>
                          <a:ea typeface="宋体" panose="02010600030101010101" pitchFamily="2" charset="-122"/>
                          <a:cs typeface="宋体" panose="02010600030101010101" pitchFamily="2" charset="-122"/>
                        </a:rPr>
                        <a:t>2018.9</a:t>
                      </a:r>
                      <a:endParaRPr lang="zh-CN" sz="1200" kern="100">
                        <a:latin typeface="Times New Roman" panose="020206030504050203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zh-CN" sz="1200" b="1" kern="0">
                          <a:solidFill>
                            <a:srgbClr val="000000"/>
                          </a:solidFill>
                          <a:latin typeface="Times New Roman" panose="02020603050405020304"/>
                          <a:ea typeface="宋体" panose="02010600030101010101" pitchFamily="2" charset="-122"/>
                          <a:cs typeface="宋体" panose="02010600030101010101" pitchFamily="2" charset="-122"/>
                        </a:rPr>
                        <a:t>第二笔</a:t>
                      </a:r>
                      <a:endParaRPr lang="zh-CN" sz="1200" kern="100">
                        <a:latin typeface="Times New Roman" panose="02020603050405020304"/>
                        <a:ea typeface="宋体" panose="02010600030101010101" pitchFamily="2" charset="-122"/>
                        <a:cs typeface="Times New Roman" panose="02020603050405020304"/>
                      </a:endParaRPr>
                    </a:p>
                    <a:p>
                      <a:pPr algn="ctr">
                        <a:spcAft>
                          <a:spcPts val="0"/>
                        </a:spcAft>
                      </a:pPr>
                      <a:r>
                        <a:rPr lang="en-US" sz="1200" b="1" kern="0">
                          <a:solidFill>
                            <a:srgbClr val="000000"/>
                          </a:solidFill>
                          <a:latin typeface="宋体" panose="02010600030101010101" pitchFamily="2" charset="-122"/>
                          <a:ea typeface="宋体" panose="02010600030101010101" pitchFamily="2" charset="-122"/>
                          <a:cs typeface="宋体" panose="02010600030101010101" pitchFamily="2" charset="-122"/>
                        </a:rPr>
                        <a:t>2020.6</a:t>
                      </a:r>
                      <a:endParaRPr lang="zh-CN" sz="1200" kern="100">
                        <a:latin typeface="Times New Roman" panose="020206030504050203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zh-CN" sz="1200" b="1" kern="0">
                          <a:solidFill>
                            <a:srgbClr val="000000"/>
                          </a:solidFill>
                          <a:latin typeface="Times New Roman" panose="02020603050405020304"/>
                          <a:ea typeface="宋体" panose="02010600030101010101" pitchFamily="2" charset="-122"/>
                          <a:cs typeface="宋体" panose="02010600030101010101" pitchFamily="2" charset="-122"/>
                        </a:rPr>
                        <a:t>第三笔</a:t>
                      </a:r>
                      <a:endParaRPr lang="zh-CN" sz="1200" kern="100">
                        <a:latin typeface="Times New Roman" panose="02020603050405020304"/>
                        <a:ea typeface="宋体" panose="02010600030101010101" pitchFamily="2" charset="-122"/>
                        <a:cs typeface="Times New Roman" panose="02020603050405020304"/>
                      </a:endParaRPr>
                    </a:p>
                    <a:p>
                      <a:pPr algn="ctr">
                        <a:spcAft>
                          <a:spcPts val="0"/>
                        </a:spcAft>
                      </a:pPr>
                      <a:r>
                        <a:rPr lang="en-US" sz="1200" b="1" kern="0">
                          <a:solidFill>
                            <a:srgbClr val="000000"/>
                          </a:solidFill>
                          <a:latin typeface="宋体" panose="02010600030101010101" pitchFamily="2" charset="-122"/>
                          <a:ea typeface="宋体" panose="02010600030101010101" pitchFamily="2" charset="-122"/>
                          <a:cs typeface="宋体" panose="02010600030101010101" pitchFamily="2" charset="-122"/>
                        </a:rPr>
                        <a:t>2020.7</a:t>
                      </a:r>
                      <a:endParaRPr lang="zh-CN" sz="1200" kern="100">
                        <a:latin typeface="Times New Roman" panose="020206030504050203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zh-CN" sz="1200" b="1" kern="0">
                          <a:solidFill>
                            <a:srgbClr val="000000"/>
                          </a:solidFill>
                          <a:latin typeface="Times New Roman" panose="02020603050405020304"/>
                          <a:ea typeface="宋体" panose="02010600030101010101" pitchFamily="2" charset="-122"/>
                          <a:cs typeface="宋体" panose="02010600030101010101" pitchFamily="2" charset="-122"/>
                        </a:rPr>
                        <a:t>支出</a:t>
                      </a:r>
                      <a:endParaRPr lang="zh-CN" sz="1200" kern="100">
                        <a:latin typeface="Times New Roman" panose="020206030504050203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83002">
                <a:tc>
                  <a:txBody>
                    <a:bodyPr/>
                    <a:lstStyle/>
                    <a:p>
                      <a:pPr algn="l">
                        <a:spcAft>
                          <a:spcPts val="0"/>
                        </a:spcAft>
                      </a:pPr>
                      <a:r>
                        <a:rPr lang="zh-CN" sz="1200" b="1" kern="0" dirty="0">
                          <a:solidFill>
                            <a:srgbClr val="000000"/>
                          </a:solidFill>
                          <a:latin typeface="Times New Roman" panose="02020603050405020304"/>
                          <a:ea typeface="宋体" panose="02010600030101010101" pitchFamily="2" charset="-122"/>
                          <a:cs typeface="宋体" panose="02010600030101010101" pitchFamily="2" charset="-122"/>
                        </a:rPr>
                        <a:t>（一）直接费用</a:t>
                      </a:r>
                      <a:endParaRPr lang="zh-CN" sz="1200" kern="100" dirty="0">
                        <a:latin typeface="Times New Roman" panose="020206030504050203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0" dirty="0">
                          <a:solidFill>
                            <a:srgbClr val="0000FF"/>
                          </a:solidFill>
                          <a:latin typeface="Arial" panose="020B0604020202020204"/>
                          <a:ea typeface="宋体" panose="02010600030101010101" pitchFamily="2" charset="-122"/>
                          <a:cs typeface="Times New Roman" panose="02020603050405020304"/>
                        </a:rPr>
                        <a:t>362.5</a:t>
                      </a:r>
                      <a:endParaRPr lang="zh-CN" sz="1200" kern="100" dirty="0">
                        <a:latin typeface="Times New Roman" panose="020206030504050203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200" kern="0">
                        <a:solidFill>
                          <a:srgbClr val="0000FF"/>
                        </a:solidFill>
                        <a:latin typeface="Arial" panose="020B06040202020202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200" kern="0">
                        <a:solidFill>
                          <a:srgbClr val="FF0000"/>
                        </a:solidFill>
                        <a:latin typeface="Arial" panose="020B06040202020202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200" kern="0">
                        <a:solidFill>
                          <a:srgbClr val="FF0000"/>
                        </a:solidFill>
                        <a:latin typeface="Arial" panose="020B06040202020202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0" dirty="0">
                          <a:solidFill>
                            <a:srgbClr val="008000"/>
                          </a:solidFill>
                          <a:latin typeface="Arial" panose="020B0604020202020204"/>
                          <a:ea typeface="宋体" panose="02010600030101010101" pitchFamily="2" charset="-122"/>
                          <a:cs typeface="Times New Roman" panose="02020603050405020304"/>
                        </a:rPr>
                        <a:t>103.458</a:t>
                      </a:r>
                    </a:p>
                  </a:txBody>
                  <a:tcPr marL="64736" marR="64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83002">
                <a:tc>
                  <a:txBody>
                    <a:bodyPr/>
                    <a:lstStyle/>
                    <a:p>
                      <a:pPr algn="l">
                        <a:spcAft>
                          <a:spcPts val="0"/>
                        </a:spcAft>
                      </a:pPr>
                      <a:r>
                        <a:rPr lang="en-US" sz="1200" b="1" kern="0">
                          <a:solidFill>
                            <a:srgbClr val="000000"/>
                          </a:solidFill>
                          <a:latin typeface="宋体" panose="02010600030101010101" pitchFamily="2" charset="-122"/>
                          <a:ea typeface="宋体" panose="02010600030101010101" pitchFamily="2" charset="-122"/>
                          <a:cs typeface="宋体" panose="02010600030101010101" pitchFamily="2" charset="-122"/>
                        </a:rPr>
                        <a:t>1.</a:t>
                      </a:r>
                      <a:r>
                        <a:rPr lang="zh-CN" sz="1200" b="1" kern="0">
                          <a:solidFill>
                            <a:srgbClr val="000000"/>
                          </a:solidFill>
                          <a:latin typeface="Times New Roman" panose="02020603050405020304"/>
                          <a:ea typeface="宋体" panose="02010600030101010101" pitchFamily="2" charset="-122"/>
                          <a:cs typeface="宋体" panose="02010600030101010101" pitchFamily="2" charset="-122"/>
                        </a:rPr>
                        <a:t>设备费</a:t>
                      </a:r>
                      <a:endParaRPr lang="zh-CN" sz="1200" kern="100">
                        <a:latin typeface="Times New Roman" panose="020206030504050203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0" dirty="0">
                          <a:solidFill>
                            <a:srgbClr val="0000FF"/>
                          </a:solidFill>
                          <a:latin typeface="Arial" panose="020B0604020202020204"/>
                          <a:ea typeface="宋体" panose="02010600030101010101" pitchFamily="2" charset="-122"/>
                          <a:cs typeface="Times New Roman" panose="02020603050405020304"/>
                        </a:rPr>
                        <a:t>25</a:t>
                      </a:r>
                      <a:endParaRPr lang="zh-CN" sz="1200" kern="100" dirty="0">
                        <a:latin typeface="Times New Roman" panose="020206030504050203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200" kern="0" dirty="0">
                        <a:solidFill>
                          <a:srgbClr val="0000FF"/>
                        </a:solidFill>
                        <a:latin typeface="Arial" panose="020B06040202020202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200" kern="0">
                        <a:solidFill>
                          <a:srgbClr val="FF0000"/>
                        </a:solidFill>
                        <a:latin typeface="Arial" panose="020B06040202020202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200" kern="0">
                        <a:solidFill>
                          <a:srgbClr val="FF0000"/>
                        </a:solidFill>
                        <a:latin typeface="Arial" panose="020B06040202020202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0">
                          <a:solidFill>
                            <a:srgbClr val="008000"/>
                          </a:solidFill>
                          <a:latin typeface="Arial" panose="020B0604020202020204"/>
                          <a:ea typeface="宋体" panose="02010600030101010101" pitchFamily="2" charset="-122"/>
                          <a:cs typeface="Times New Roman" panose="02020603050405020304"/>
                        </a:rPr>
                        <a:t>0.5</a:t>
                      </a:r>
                      <a:endParaRPr lang="zh-CN" sz="1200" kern="100">
                        <a:latin typeface="Times New Roman" panose="02020603050405020304"/>
                        <a:ea typeface="宋体" panose="02010600030101010101" pitchFamily="2" charset="-122"/>
                        <a:cs typeface="Times New Roman" panose="02020603050405020304"/>
                      </a:endParaRPr>
                    </a:p>
                  </a:txBody>
                  <a:tcPr marL="64736" marR="64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84008">
                <a:tc>
                  <a:txBody>
                    <a:bodyPr/>
                    <a:lstStyle/>
                    <a:p>
                      <a:pPr algn="l">
                        <a:spcAft>
                          <a:spcPts val="0"/>
                        </a:spcAft>
                      </a:pPr>
                      <a:r>
                        <a:rPr lang="en-US" sz="1200" b="1" kern="0">
                          <a:solidFill>
                            <a:srgbClr val="000000"/>
                          </a:solidFill>
                          <a:latin typeface="宋体" panose="02010600030101010101" pitchFamily="2" charset="-122"/>
                          <a:ea typeface="宋体" panose="02010600030101010101" pitchFamily="2" charset="-122"/>
                          <a:cs typeface="宋体" panose="02010600030101010101" pitchFamily="2" charset="-122"/>
                        </a:rPr>
                        <a:t>5.</a:t>
                      </a:r>
                      <a:r>
                        <a:rPr lang="zh-CN" sz="1200" b="1" kern="0">
                          <a:solidFill>
                            <a:srgbClr val="000000"/>
                          </a:solidFill>
                          <a:latin typeface="Times New Roman" panose="02020603050405020304"/>
                          <a:ea typeface="宋体" panose="02010600030101010101" pitchFamily="2" charset="-122"/>
                          <a:cs typeface="宋体" panose="02010600030101010101" pitchFamily="2" charset="-122"/>
                        </a:rPr>
                        <a:t>会议</a:t>
                      </a:r>
                      <a:r>
                        <a:rPr lang="en-US" sz="1200" b="1" kern="0">
                          <a:solidFill>
                            <a:srgbClr val="000000"/>
                          </a:solidFill>
                          <a:latin typeface="Times New Roman" panose="02020603050405020304"/>
                          <a:ea typeface="宋体" panose="02010600030101010101" pitchFamily="2" charset="-122"/>
                          <a:cs typeface="Times New Roman" panose="02020603050405020304"/>
                        </a:rPr>
                        <a:t>/</a:t>
                      </a:r>
                      <a:r>
                        <a:rPr lang="zh-CN" sz="1200" b="1" kern="0">
                          <a:solidFill>
                            <a:srgbClr val="000000"/>
                          </a:solidFill>
                          <a:latin typeface="Times New Roman" panose="02020603050405020304"/>
                          <a:ea typeface="宋体" panose="02010600030101010101" pitchFamily="2" charset="-122"/>
                          <a:cs typeface="宋体" panose="02010600030101010101" pitchFamily="2" charset="-122"/>
                        </a:rPr>
                        <a:t>差旅</a:t>
                      </a:r>
                      <a:r>
                        <a:rPr lang="en-US" sz="1200" b="1" kern="0">
                          <a:solidFill>
                            <a:srgbClr val="000000"/>
                          </a:solidFill>
                          <a:latin typeface="Times New Roman" panose="02020603050405020304"/>
                          <a:ea typeface="宋体" panose="02010600030101010101" pitchFamily="2" charset="-122"/>
                          <a:cs typeface="Times New Roman" panose="02020603050405020304"/>
                        </a:rPr>
                        <a:t>/</a:t>
                      </a:r>
                      <a:r>
                        <a:rPr lang="zh-CN" sz="1200" b="1" kern="0">
                          <a:solidFill>
                            <a:srgbClr val="000000"/>
                          </a:solidFill>
                          <a:latin typeface="Times New Roman" panose="02020603050405020304"/>
                          <a:ea typeface="宋体" panose="02010600030101010101" pitchFamily="2" charset="-122"/>
                          <a:cs typeface="宋体" panose="02010600030101010101" pitchFamily="2" charset="-122"/>
                        </a:rPr>
                        <a:t>国际合作交流费</a:t>
                      </a:r>
                      <a:endParaRPr lang="zh-CN" sz="1200" kern="100">
                        <a:latin typeface="Times New Roman" panose="020206030504050203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0">
                          <a:solidFill>
                            <a:srgbClr val="0000FF"/>
                          </a:solidFill>
                          <a:latin typeface="Arial" panose="020B0604020202020204"/>
                          <a:ea typeface="宋体" panose="02010600030101010101" pitchFamily="2" charset="-122"/>
                          <a:cs typeface="Times New Roman" panose="02020603050405020304"/>
                        </a:rPr>
                        <a:t>124</a:t>
                      </a:r>
                      <a:endParaRPr lang="zh-CN" sz="1200" kern="100">
                        <a:latin typeface="Times New Roman" panose="020206030504050203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200" kern="0" dirty="0">
                        <a:solidFill>
                          <a:srgbClr val="0000FF"/>
                        </a:solidFill>
                        <a:latin typeface="Arial" panose="020B06040202020202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200" kern="0" dirty="0">
                        <a:solidFill>
                          <a:srgbClr val="FF0000"/>
                        </a:solidFill>
                        <a:latin typeface="Arial" panose="020B06040202020202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200" kern="0">
                        <a:solidFill>
                          <a:srgbClr val="FF0000"/>
                        </a:solidFill>
                        <a:latin typeface="Arial" panose="020B06040202020202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0">
                          <a:solidFill>
                            <a:srgbClr val="008000"/>
                          </a:solidFill>
                          <a:latin typeface="Arial" panose="020B0604020202020204"/>
                          <a:ea typeface="宋体" panose="02010600030101010101" pitchFamily="2" charset="-122"/>
                          <a:cs typeface="Times New Roman" panose="02020603050405020304"/>
                        </a:rPr>
                        <a:t>28.17</a:t>
                      </a:r>
                      <a:endParaRPr lang="zh-CN" sz="1200" kern="100">
                        <a:latin typeface="Times New Roman" panose="02020603050405020304"/>
                        <a:ea typeface="宋体" panose="02010600030101010101" pitchFamily="2" charset="-122"/>
                        <a:cs typeface="Times New Roman" panose="02020603050405020304"/>
                      </a:endParaRPr>
                    </a:p>
                  </a:txBody>
                  <a:tcPr marL="64736" marR="64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71465">
                <a:tc>
                  <a:txBody>
                    <a:bodyPr/>
                    <a:lstStyle/>
                    <a:p>
                      <a:pPr algn="l">
                        <a:spcAft>
                          <a:spcPts val="0"/>
                        </a:spcAft>
                      </a:pPr>
                      <a:r>
                        <a:rPr lang="en-US" sz="1200" b="1" kern="0">
                          <a:solidFill>
                            <a:srgbClr val="000000"/>
                          </a:solidFill>
                          <a:latin typeface="宋体" panose="02010600030101010101" pitchFamily="2" charset="-122"/>
                          <a:ea typeface="宋体" panose="02010600030101010101" pitchFamily="2" charset="-122"/>
                          <a:cs typeface="宋体" panose="02010600030101010101" pitchFamily="2" charset="-122"/>
                        </a:rPr>
                        <a:t>6.</a:t>
                      </a:r>
                      <a:r>
                        <a:rPr lang="zh-CN" sz="1200" b="1" kern="0">
                          <a:solidFill>
                            <a:srgbClr val="000000"/>
                          </a:solidFill>
                          <a:latin typeface="Times New Roman" panose="02020603050405020304"/>
                          <a:ea typeface="宋体" panose="02010600030101010101" pitchFamily="2" charset="-122"/>
                          <a:cs typeface="宋体" panose="02010600030101010101" pitchFamily="2" charset="-122"/>
                        </a:rPr>
                        <a:t>出版</a:t>
                      </a:r>
                      <a:r>
                        <a:rPr lang="en-US" sz="1200" b="1" kern="0">
                          <a:solidFill>
                            <a:srgbClr val="000000"/>
                          </a:solidFill>
                          <a:latin typeface="Times New Roman" panose="02020603050405020304"/>
                          <a:ea typeface="宋体" panose="02010600030101010101" pitchFamily="2" charset="-122"/>
                          <a:cs typeface="Times New Roman" panose="02020603050405020304"/>
                        </a:rPr>
                        <a:t>/</a:t>
                      </a:r>
                      <a:r>
                        <a:rPr lang="zh-CN" sz="1200" b="1" kern="0">
                          <a:solidFill>
                            <a:srgbClr val="000000"/>
                          </a:solidFill>
                          <a:latin typeface="Times New Roman" panose="02020603050405020304"/>
                          <a:ea typeface="宋体" panose="02010600030101010101" pitchFamily="2" charset="-122"/>
                          <a:cs typeface="宋体" panose="02010600030101010101" pitchFamily="2" charset="-122"/>
                        </a:rPr>
                        <a:t>文献</a:t>
                      </a:r>
                      <a:r>
                        <a:rPr lang="en-US" sz="1200" b="1" kern="0">
                          <a:solidFill>
                            <a:srgbClr val="000000"/>
                          </a:solidFill>
                          <a:latin typeface="Times New Roman" panose="02020603050405020304"/>
                          <a:ea typeface="宋体" panose="02010600030101010101" pitchFamily="2" charset="-122"/>
                          <a:cs typeface="Times New Roman" panose="02020603050405020304"/>
                        </a:rPr>
                        <a:t>/</a:t>
                      </a:r>
                      <a:r>
                        <a:rPr lang="zh-CN" sz="1200" b="1" kern="0">
                          <a:solidFill>
                            <a:srgbClr val="000000"/>
                          </a:solidFill>
                          <a:latin typeface="Times New Roman" panose="02020603050405020304"/>
                          <a:ea typeface="宋体" panose="02010600030101010101" pitchFamily="2" charset="-122"/>
                          <a:cs typeface="宋体" panose="02010600030101010101" pitchFamily="2" charset="-122"/>
                        </a:rPr>
                        <a:t>信息传播</a:t>
                      </a:r>
                      <a:r>
                        <a:rPr lang="en-US" sz="1200" b="1" kern="0">
                          <a:solidFill>
                            <a:srgbClr val="000000"/>
                          </a:solidFill>
                          <a:latin typeface="Times New Roman" panose="02020603050405020304"/>
                          <a:ea typeface="宋体" panose="02010600030101010101" pitchFamily="2" charset="-122"/>
                          <a:cs typeface="Times New Roman" panose="02020603050405020304"/>
                        </a:rPr>
                        <a:t>/</a:t>
                      </a:r>
                      <a:r>
                        <a:rPr lang="zh-CN" sz="1200" b="1" kern="0">
                          <a:solidFill>
                            <a:srgbClr val="000000"/>
                          </a:solidFill>
                          <a:latin typeface="Times New Roman" panose="02020603050405020304"/>
                          <a:ea typeface="宋体" panose="02010600030101010101" pitchFamily="2" charset="-122"/>
                          <a:cs typeface="宋体" panose="02010600030101010101" pitchFamily="2" charset="-122"/>
                        </a:rPr>
                        <a:t>知识产权事务费</a:t>
                      </a:r>
                      <a:endParaRPr lang="zh-CN" sz="1200" kern="100">
                        <a:latin typeface="Times New Roman" panose="020206030504050203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0">
                          <a:solidFill>
                            <a:srgbClr val="0000FF"/>
                          </a:solidFill>
                          <a:latin typeface="Arial" panose="020B0604020202020204"/>
                          <a:ea typeface="宋体" panose="02010600030101010101" pitchFamily="2" charset="-122"/>
                          <a:cs typeface="Times New Roman" panose="02020603050405020304"/>
                        </a:rPr>
                        <a:t>12</a:t>
                      </a:r>
                      <a:endParaRPr lang="zh-CN" sz="1200" kern="100">
                        <a:latin typeface="Times New Roman" panose="020206030504050203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200" kern="0">
                        <a:solidFill>
                          <a:srgbClr val="0000FF"/>
                        </a:solidFill>
                        <a:latin typeface="Arial" panose="020B06040202020202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200" kern="0">
                        <a:solidFill>
                          <a:srgbClr val="FF0000"/>
                        </a:solidFill>
                        <a:latin typeface="Arial" panose="020B06040202020202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200" kern="0" dirty="0">
                        <a:solidFill>
                          <a:srgbClr val="FF0000"/>
                        </a:solidFill>
                        <a:latin typeface="Arial" panose="020B06040202020202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0">
                          <a:solidFill>
                            <a:srgbClr val="008000"/>
                          </a:solidFill>
                          <a:latin typeface="Arial" panose="020B0604020202020204"/>
                          <a:ea typeface="宋体" panose="02010600030101010101" pitchFamily="2" charset="-122"/>
                          <a:cs typeface="Times New Roman" panose="02020603050405020304"/>
                        </a:rPr>
                        <a:t>0.31</a:t>
                      </a:r>
                      <a:endParaRPr lang="zh-CN" sz="1200" kern="100">
                        <a:latin typeface="Times New Roman" panose="02020603050405020304"/>
                        <a:ea typeface="宋体" panose="02010600030101010101" pitchFamily="2" charset="-122"/>
                        <a:cs typeface="Times New Roman" panose="02020603050405020304"/>
                      </a:endParaRPr>
                    </a:p>
                  </a:txBody>
                  <a:tcPr marL="64736" marR="64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83002">
                <a:tc>
                  <a:txBody>
                    <a:bodyPr/>
                    <a:lstStyle/>
                    <a:p>
                      <a:pPr algn="l">
                        <a:spcAft>
                          <a:spcPts val="0"/>
                        </a:spcAft>
                      </a:pPr>
                      <a:r>
                        <a:rPr lang="en-US" sz="1200" b="1" kern="0">
                          <a:solidFill>
                            <a:srgbClr val="000000"/>
                          </a:solidFill>
                          <a:latin typeface="宋体" panose="02010600030101010101" pitchFamily="2" charset="-122"/>
                          <a:ea typeface="宋体" panose="02010600030101010101" pitchFamily="2" charset="-122"/>
                          <a:cs typeface="宋体" panose="02010600030101010101" pitchFamily="2" charset="-122"/>
                        </a:rPr>
                        <a:t>7.</a:t>
                      </a:r>
                      <a:r>
                        <a:rPr lang="zh-CN" sz="1200" b="1" kern="0">
                          <a:solidFill>
                            <a:srgbClr val="000000"/>
                          </a:solidFill>
                          <a:latin typeface="Times New Roman" panose="02020603050405020304"/>
                          <a:ea typeface="宋体" panose="02010600030101010101" pitchFamily="2" charset="-122"/>
                          <a:cs typeface="宋体" panose="02010600030101010101" pitchFamily="2" charset="-122"/>
                        </a:rPr>
                        <a:t>劳务费</a:t>
                      </a:r>
                      <a:endParaRPr lang="zh-CN" sz="1200" kern="100">
                        <a:latin typeface="Times New Roman" panose="020206030504050203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0">
                          <a:solidFill>
                            <a:srgbClr val="0000FF"/>
                          </a:solidFill>
                          <a:latin typeface="Arial" panose="020B0604020202020204"/>
                          <a:ea typeface="宋体" panose="02010600030101010101" pitchFamily="2" charset="-122"/>
                          <a:cs typeface="Times New Roman" panose="02020603050405020304"/>
                        </a:rPr>
                        <a:t>165</a:t>
                      </a:r>
                      <a:endParaRPr lang="zh-CN" sz="1200" kern="100">
                        <a:latin typeface="Times New Roman" panose="020206030504050203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200" kern="0">
                        <a:solidFill>
                          <a:srgbClr val="0000FF"/>
                        </a:solidFill>
                        <a:latin typeface="Arial" panose="020B06040202020202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200" kern="0">
                        <a:solidFill>
                          <a:srgbClr val="FF0000"/>
                        </a:solidFill>
                        <a:latin typeface="Arial" panose="020B06040202020202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200" kern="0" dirty="0">
                        <a:solidFill>
                          <a:srgbClr val="FF0000"/>
                        </a:solidFill>
                        <a:latin typeface="Arial" panose="020B06040202020202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0" dirty="0">
                          <a:solidFill>
                            <a:srgbClr val="008000"/>
                          </a:solidFill>
                          <a:latin typeface="Arial" panose="020B0604020202020204"/>
                          <a:ea typeface="宋体" panose="02010600030101010101" pitchFamily="2" charset="-122"/>
                          <a:cs typeface="Times New Roman" panose="02020603050405020304"/>
                        </a:rPr>
                        <a:t>73.69</a:t>
                      </a:r>
                      <a:endParaRPr lang="zh-CN" sz="1200" kern="100" dirty="0">
                        <a:latin typeface="Times New Roman" panose="02020603050405020304"/>
                        <a:ea typeface="宋体" panose="02010600030101010101" pitchFamily="2" charset="-122"/>
                        <a:cs typeface="Times New Roman" panose="02020603050405020304"/>
                      </a:endParaRPr>
                    </a:p>
                  </a:txBody>
                  <a:tcPr marL="64736" marR="64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83002">
                <a:tc>
                  <a:txBody>
                    <a:bodyPr/>
                    <a:lstStyle/>
                    <a:p>
                      <a:pPr algn="l">
                        <a:spcAft>
                          <a:spcPts val="0"/>
                        </a:spcAft>
                      </a:pPr>
                      <a:r>
                        <a:rPr lang="en-US" sz="1200" b="1" kern="0">
                          <a:solidFill>
                            <a:srgbClr val="000000"/>
                          </a:solidFill>
                          <a:latin typeface="宋体" panose="02010600030101010101" pitchFamily="2" charset="-122"/>
                          <a:ea typeface="宋体" panose="02010600030101010101" pitchFamily="2" charset="-122"/>
                          <a:cs typeface="宋体" panose="02010600030101010101" pitchFamily="2" charset="-122"/>
                        </a:rPr>
                        <a:t>8.</a:t>
                      </a:r>
                      <a:r>
                        <a:rPr lang="zh-CN" sz="1200" b="1" kern="0">
                          <a:solidFill>
                            <a:srgbClr val="000000"/>
                          </a:solidFill>
                          <a:latin typeface="Times New Roman" panose="02020603050405020304"/>
                          <a:ea typeface="宋体" panose="02010600030101010101" pitchFamily="2" charset="-122"/>
                          <a:cs typeface="宋体" panose="02010600030101010101" pitchFamily="2" charset="-122"/>
                        </a:rPr>
                        <a:t>专家咨询费</a:t>
                      </a:r>
                      <a:endParaRPr lang="zh-CN" sz="1200" kern="100">
                        <a:latin typeface="Times New Roman" panose="020206030504050203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0">
                          <a:solidFill>
                            <a:srgbClr val="0000FF"/>
                          </a:solidFill>
                          <a:latin typeface="Arial" panose="020B0604020202020204"/>
                          <a:ea typeface="宋体" panose="02010600030101010101" pitchFamily="2" charset="-122"/>
                          <a:cs typeface="Times New Roman" panose="02020603050405020304"/>
                        </a:rPr>
                        <a:t>36.5</a:t>
                      </a:r>
                      <a:endParaRPr lang="zh-CN" sz="1200" kern="100">
                        <a:latin typeface="Times New Roman" panose="020206030504050203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200" kern="0">
                        <a:solidFill>
                          <a:srgbClr val="0000FF"/>
                        </a:solidFill>
                        <a:latin typeface="Arial" panose="020B06040202020202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200" kern="0">
                        <a:solidFill>
                          <a:srgbClr val="FF0000"/>
                        </a:solidFill>
                        <a:latin typeface="Arial" panose="020B06040202020202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200" kern="0">
                        <a:solidFill>
                          <a:srgbClr val="FF0000"/>
                        </a:solidFill>
                        <a:latin typeface="Arial" panose="020B06040202020202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1200" kern="0" dirty="0">
                          <a:solidFill>
                            <a:srgbClr val="008000"/>
                          </a:solidFill>
                          <a:latin typeface="Arial" panose="020B0604020202020204"/>
                          <a:ea typeface="宋体" panose="02010600030101010101" pitchFamily="2" charset="-122"/>
                          <a:cs typeface="Times New Roman" panose="02020603050405020304"/>
                        </a:rPr>
                        <a:t>0.288</a:t>
                      </a:r>
                      <a:endParaRPr lang="en-US" sz="1200" kern="0" dirty="0">
                        <a:solidFill>
                          <a:srgbClr val="008000"/>
                        </a:solidFill>
                        <a:latin typeface="Arial" panose="020B0604020202020204"/>
                        <a:ea typeface="宋体" panose="02010600030101010101" pitchFamily="2" charset="-122"/>
                        <a:cs typeface="Times New Roman" panose="02020603050405020304"/>
                      </a:endParaRPr>
                    </a:p>
                  </a:txBody>
                  <a:tcPr marL="64736" marR="64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83002">
                <a:tc>
                  <a:txBody>
                    <a:bodyPr/>
                    <a:lstStyle/>
                    <a:p>
                      <a:pPr algn="l">
                        <a:spcAft>
                          <a:spcPts val="0"/>
                        </a:spcAft>
                      </a:pPr>
                      <a:r>
                        <a:rPr lang="zh-CN" sz="1200" b="1" kern="0">
                          <a:solidFill>
                            <a:srgbClr val="000000"/>
                          </a:solidFill>
                          <a:latin typeface="Times New Roman" panose="02020603050405020304"/>
                          <a:ea typeface="宋体" panose="02010600030101010101" pitchFamily="2" charset="-122"/>
                          <a:cs typeface="宋体" panose="02010600030101010101" pitchFamily="2" charset="-122"/>
                        </a:rPr>
                        <a:t>（二）间接费用</a:t>
                      </a:r>
                      <a:endParaRPr lang="zh-CN" sz="1200" kern="100">
                        <a:latin typeface="Times New Roman" panose="020206030504050203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0">
                          <a:solidFill>
                            <a:srgbClr val="0000FF"/>
                          </a:solidFill>
                          <a:latin typeface="Arial" panose="020B0604020202020204"/>
                          <a:ea typeface="宋体" panose="02010600030101010101" pitchFamily="2" charset="-122"/>
                          <a:cs typeface="Times New Roman" panose="02020603050405020304"/>
                        </a:rPr>
                        <a:t>67.5</a:t>
                      </a:r>
                      <a:endParaRPr lang="zh-CN" sz="1200" kern="100">
                        <a:latin typeface="Times New Roman" panose="020206030504050203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200" kern="0">
                        <a:solidFill>
                          <a:srgbClr val="0000FF"/>
                        </a:solidFill>
                        <a:latin typeface="Arial" panose="020B06040202020202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200" kern="0">
                        <a:solidFill>
                          <a:srgbClr val="FF0000"/>
                        </a:solidFill>
                        <a:latin typeface="Arial" panose="020B06040202020202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200" kern="0">
                        <a:solidFill>
                          <a:srgbClr val="FF0000"/>
                        </a:solidFill>
                        <a:latin typeface="Arial" panose="020B06040202020202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0" dirty="0">
                          <a:solidFill>
                            <a:srgbClr val="008000"/>
                          </a:solidFill>
                          <a:latin typeface="Arial" panose="020B0604020202020204"/>
                          <a:ea typeface="宋体" panose="02010600030101010101" pitchFamily="2" charset="-122"/>
                          <a:cs typeface="Times New Roman" panose="02020603050405020304"/>
                        </a:rPr>
                        <a:t>67.5</a:t>
                      </a:r>
                      <a:endParaRPr lang="zh-CN" sz="1200" kern="100" dirty="0">
                        <a:latin typeface="Times New Roman" panose="02020603050405020304"/>
                        <a:ea typeface="宋体" panose="02010600030101010101" pitchFamily="2" charset="-122"/>
                        <a:cs typeface="Times New Roman" panose="02020603050405020304"/>
                      </a:endParaRPr>
                    </a:p>
                  </a:txBody>
                  <a:tcPr marL="64736" marR="64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83002">
                <a:tc>
                  <a:txBody>
                    <a:bodyPr/>
                    <a:lstStyle/>
                    <a:p>
                      <a:pPr algn="l">
                        <a:spcAft>
                          <a:spcPts val="0"/>
                        </a:spcAft>
                      </a:pPr>
                      <a:r>
                        <a:rPr lang="zh-CN" sz="1200" b="1" kern="0">
                          <a:solidFill>
                            <a:srgbClr val="000000"/>
                          </a:solidFill>
                          <a:latin typeface="Times New Roman" panose="02020603050405020304"/>
                          <a:ea typeface="宋体" panose="02010600030101010101" pitchFamily="2" charset="-122"/>
                          <a:cs typeface="宋体" panose="02010600030101010101" pitchFamily="2" charset="-122"/>
                        </a:rPr>
                        <a:t>二、课题收入合计</a:t>
                      </a:r>
                      <a:endParaRPr lang="zh-CN" sz="1200" kern="100">
                        <a:latin typeface="Times New Roman" panose="020206030504050203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200" kern="0">
                          <a:solidFill>
                            <a:srgbClr val="0000FF"/>
                          </a:solidFill>
                          <a:latin typeface="Arial" panose="020B0604020202020204"/>
                          <a:ea typeface="宋体" panose="02010600030101010101" pitchFamily="2" charset="-122"/>
                          <a:cs typeface="Times New Roman" panose="02020603050405020304"/>
                        </a:rPr>
                        <a:t>430</a:t>
                      </a:r>
                      <a:endParaRPr lang="zh-CN" sz="1200" kern="100">
                        <a:latin typeface="Times New Roman" panose="020206030504050203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kern="0">
                          <a:solidFill>
                            <a:srgbClr val="000000"/>
                          </a:solidFill>
                          <a:latin typeface="宋体" panose="02010600030101010101" pitchFamily="2" charset="-122"/>
                          <a:ea typeface="宋体" panose="02010600030101010101" pitchFamily="2" charset="-122"/>
                          <a:cs typeface="宋体" panose="02010600030101010101" pitchFamily="2" charset="-122"/>
                        </a:rPr>
                        <a:t>281</a:t>
                      </a:r>
                      <a:endParaRPr lang="zh-CN" sz="1200" kern="100">
                        <a:latin typeface="Times New Roman" panose="020206030504050203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kern="0">
                          <a:solidFill>
                            <a:srgbClr val="000000"/>
                          </a:solidFill>
                          <a:latin typeface="宋体" panose="02010600030101010101" pitchFamily="2" charset="-122"/>
                          <a:ea typeface="宋体" panose="02010600030101010101" pitchFamily="2" charset="-122"/>
                          <a:cs typeface="宋体" panose="02010600030101010101" pitchFamily="2" charset="-122"/>
                        </a:rPr>
                        <a:t>103</a:t>
                      </a:r>
                      <a:endParaRPr lang="zh-CN" sz="1200" kern="100">
                        <a:latin typeface="Times New Roman" panose="020206030504050203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kern="0">
                          <a:solidFill>
                            <a:srgbClr val="000000"/>
                          </a:solidFill>
                          <a:latin typeface="宋体" panose="02010600030101010101" pitchFamily="2" charset="-122"/>
                          <a:ea typeface="宋体" panose="02010600030101010101" pitchFamily="2" charset="-122"/>
                          <a:cs typeface="宋体" panose="02010600030101010101" pitchFamily="2" charset="-122"/>
                        </a:rPr>
                        <a:t>46</a:t>
                      </a:r>
                      <a:endParaRPr lang="zh-CN" sz="1200" kern="100">
                        <a:latin typeface="Times New Roman" panose="02020603050405020304"/>
                        <a:ea typeface="宋体" panose="02010600030101010101" pitchFamily="2" charset="-122"/>
                        <a:cs typeface="Times New Roman" panose="02020603050405020304"/>
                      </a:endParaRPr>
                    </a:p>
                  </a:txBody>
                  <a:tcPr marL="64736" marR="647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0" dirty="0">
                          <a:solidFill>
                            <a:srgbClr val="008000"/>
                          </a:solidFill>
                          <a:latin typeface="Arial" panose="020B0604020202020204"/>
                          <a:ea typeface="宋体" panose="02010600030101010101" pitchFamily="2" charset="-122"/>
                          <a:cs typeface="Times New Roman" panose="02020603050405020304"/>
                        </a:rPr>
                        <a:t>170.958</a:t>
                      </a:r>
                      <a:endParaRPr lang="zh-CN" sz="1200" kern="100" dirty="0">
                        <a:latin typeface="Times New Roman" panose="02020603050405020304"/>
                        <a:ea typeface="宋体" panose="02010600030101010101" pitchFamily="2" charset="-122"/>
                        <a:cs typeface="Times New Roman" panose="02020603050405020304"/>
                      </a:endParaRPr>
                    </a:p>
                  </a:txBody>
                  <a:tcPr marL="64736" marR="64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8" name="Picture 4" descr="G:\G\DDL Drive\research\proposals\China\LHAASO\Document List by Topic.png"/>
          <p:cNvPicPr>
            <a:picLocks noChangeAspect="1" noChangeArrowheads="1"/>
          </p:cNvPicPr>
          <p:nvPr/>
        </p:nvPicPr>
        <p:blipFill>
          <a:blip r:embed="rId2" cstate="print"/>
          <a:srcRect/>
          <a:stretch>
            <a:fillRect/>
          </a:stretch>
        </p:blipFill>
        <p:spPr bwMode="auto">
          <a:xfrm>
            <a:off x="0" y="851370"/>
            <a:ext cx="8595013" cy="12154694"/>
          </a:xfrm>
          <a:prstGeom prst="rect">
            <a:avLst/>
          </a:prstGeom>
          <a:noFill/>
        </p:spPr>
      </p:pic>
      <p:sp>
        <p:nvSpPr>
          <p:cNvPr id="2" name="标题 1"/>
          <p:cNvSpPr>
            <a:spLocks noGrp="1"/>
          </p:cNvSpPr>
          <p:nvPr>
            <p:ph type="title"/>
          </p:nvPr>
        </p:nvSpPr>
        <p:spPr>
          <a:xfrm>
            <a:off x="467544" y="-99392"/>
            <a:ext cx="8229600" cy="1143000"/>
          </a:xfrm>
        </p:spPr>
        <p:txBody>
          <a:bodyPr/>
          <a:lstStyle/>
          <a:p>
            <a:r>
              <a:rPr lang="zh-CN" altLang="en-US" sz="4000" b="1" dirty="0">
                <a:solidFill>
                  <a:srgbClr val="0000FF"/>
                </a:solidFill>
                <a:latin typeface="Trebuchet MS" panose="020B0603020202020204" pitchFamily="34" charset="0"/>
                <a:ea typeface="黑体" panose="02010609060101010101" pitchFamily="49" charset="-122"/>
                <a:cs typeface="+mn-cs"/>
              </a:rPr>
              <a:t>技术资料</a:t>
            </a:r>
          </a:p>
        </p:txBody>
      </p:sp>
      <p:cxnSp>
        <p:nvCxnSpPr>
          <p:cNvPr id="4" name="直接连接符 3"/>
          <p:cNvCxnSpPr/>
          <p:nvPr/>
        </p:nvCxnSpPr>
        <p:spPr>
          <a:xfrm>
            <a:off x="0" y="836712"/>
            <a:ext cx="9144000" cy="0"/>
          </a:xfrm>
          <a:prstGeom prst="line">
            <a:avLst/>
          </a:prstGeom>
          <a:ln w="635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88066" name="Picture 2" descr="G:\G\DDL Drive\research\proposals\China\LHAASO\Private Library _ LHAASO - NASA_ADS.png"/>
          <p:cNvPicPr>
            <a:picLocks noChangeAspect="1" noChangeArrowheads="1"/>
          </p:cNvPicPr>
          <p:nvPr/>
        </p:nvPicPr>
        <p:blipFill>
          <a:blip r:embed="rId3" cstate="print"/>
          <a:srcRect/>
          <a:stretch>
            <a:fillRect/>
          </a:stretch>
        </p:blipFill>
        <p:spPr bwMode="auto">
          <a:xfrm>
            <a:off x="0" y="2708920"/>
            <a:ext cx="8108534" cy="22656728"/>
          </a:xfrm>
          <a:prstGeom prst="rect">
            <a:avLst/>
          </a:prstGeom>
          <a:noFill/>
        </p:spPr>
      </p:pic>
      <p:pic>
        <p:nvPicPr>
          <p:cNvPr id="88067" name="Picture 3"/>
          <p:cNvPicPr>
            <a:picLocks noChangeAspect="1" noChangeArrowheads="1"/>
          </p:cNvPicPr>
          <p:nvPr/>
        </p:nvPicPr>
        <p:blipFill>
          <a:blip r:embed="rId4" cstate="print"/>
          <a:srcRect/>
          <a:stretch>
            <a:fillRect/>
          </a:stretch>
        </p:blipFill>
        <p:spPr bwMode="auto">
          <a:xfrm>
            <a:off x="4898064" y="1412776"/>
            <a:ext cx="4245936" cy="477334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会议纪要及研究进展</a:t>
            </a:r>
          </a:p>
        </p:txBody>
      </p:sp>
      <p:pic>
        <p:nvPicPr>
          <p:cNvPr id="4098" name="Picture 2"/>
          <p:cNvPicPr>
            <a:picLocks noChangeAspect="1" noChangeArrowheads="1"/>
          </p:cNvPicPr>
          <p:nvPr/>
        </p:nvPicPr>
        <p:blipFill>
          <a:blip r:embed="rId2" cstate="print"/>
          <a:srcRect/>
          <a:stretch>
            <a:fillRect/>
          </a:stretch>
        </p:blipFill>
        <p:spPr bwMode="auto">
          <a:xfrm>
            <a:off x="107504" y="1844824"/>
            <a:ext cx="8892480" cy="3898346"/>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1" name="Google Shape;351;p42"/>
          <p:cNvSpPr txBox="1"/>
          <p:nvPr/>
        </p:nvSpPr>
        <p:spPr>
          <a:xfrm>
            <a:off x="7227089" y="6161959"/>
            <a:ext cx="962143" cy="481143"/>
          </a:xfrm>
          <a:prstGeom prst="rect">
            <a:avLst/>
          </a:prstGeom>
          <a:noFill/>
          <a:ln>
            <a:noFill/>
          </a:ln>
        </p:spPr>
        <p:txBody>
          <a:bodyPr spcFirstLastPara="1" wrap="square" lIns="104429" tIns="104429" rIns="104429" bIns="104429" anchor="t" anchorCtr="0">
            <a:noAutofit/>
          </a:bodyPr>
          <a:lstStyle/>
          <a:p>
            <a:r>
              <a:rPr lang="en-US" sz="1525">
                <a:solidFill>
                  <a:srgbClr val="FFFFFF"/>
                </a:solidFill>
              </a:rPr>
              <a:t>West+16</a:t>
            </a:r>
            <a:endParaRPr sz="1525">
              <a:solidFill>
                <a:srgbClr val="FFFFFF"/>
              </a:solidFill>
            </a:endParaRPr>
          </a:p>
        </p:txBody>
      </p:sp>
      <p:sp>
        <p:nvSpPr>
          <p:cNvPr id="10" name="Slide Number Placeholder 7"/>
          <p:cNvSpPr>
            <a:spLocks noGrp="1"/>
          </p:cNvSpPr>
          <p:nvPr/>
        </p:nvSpPr>
        <p:spPr>
          <a:xfrm>
            <a:off x="6375089" y="6424619"/>
            <a:ext cx="20574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8577E46-5F9B-4293-9C0F-245FD5B5D021}" type="slidenum">
              <a:rPr lang="zh-CN" altLang="en-US" smtClean="0">
                <a:solidFill>
                  <a:prstClr val="black">
                    <a:tint val="75000"/>
                  </a:prstClr>
                </a:solidFill>
              </a:rPr>
              <a:t>54</a:t>
            </a:fld>
            <a:endParaRPr lang="zh-CN" altLang="en-US">
              <a:solidFill>
                <a:prstClr val="black">
                  <a:tint val="75000"/>
                </a:prstClr>
              </a:solidFill>
            </a:endParaRPr>
          </a:p>
        </p:txBody>
      </p:sp>
      <p:pic>
        <p:nvPicPr>
          <p:cNvPr id="11"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1476" y="874024"/>
            <a:ext cx="6939543" cy="2738760"/>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1597" y="3906604"/>
            <a:ext cx="6939544" cy="2714522"/>
          </a:xfrm>
          <a:prstGeom prst="rect">
            <a:avLst/>
          </a:prstGeom>
        </p:spPr>
      </p:pic>
      <p:pic>
        <p:nvPicPr>
          <p:cNvPr id="13"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08" y="3988554"/>
            <a:ext cx="2203803" cy="2550622"/>
          </a:xfrm>
          <a:prstGeom prst="rect">
            <a:avLst/>
          </a:prstGeom>
        </p:spPr>
      </p:pic>
      <p:sp>
        <p:nvSpPr>
          <p:cNvPr id="14" name="Rectangle 8"/>
          <p:cNvSpPr/>
          <p:nvPr/>
        </p:nvSpPr>
        <p:spPr>
          <a:xfrm>
            <a:off x="1619672" y="467380"/>
            <a:ext cx="1656184" cy="36933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olidFill>
                  <a:prstClr val="white"/>
                </a:solidFill>
              </a:rPr>
              <a:t>Multi-layer</a:t>
            </a:r>
            <a:endParaRPr lang="zh-CN" altLang="en-US" dirty="0">
              <a:solidFill>
                <a:prstClr val="white"/>
              </a:solidFill>
            </a:endParaRPr>
          </a:p>
        </p:txBody>
      </p:sp>
      <p:sp>
        <p:nvSpPr>
          <p:cNvPr id="15" name="Rectangle 10"/>
          <p:cNvSpPr/>
          <p:nvPr/>
        </p:nvSpPr>
        <p:spPr>
          <a:xfrm>
            <a:off x="4186645" y="546748"/>
            <a:ext cx="1091276" cy="36933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olidFill>
                  <a:prstClr val="white"/>
                </a:solidFill>
              </a:rPr>
              <a:t>Circular</a:t>
            </a:r>
            <a:endParaRPr lang="zh-CN" altLang="en-US" dirty="0">
              <a:solidFill>
                <a:prstClr val="white"/>
              </a:solidFill>
            </a:endParaRPr>
          </a:p>
        </p:txBody>
      </p:sp>
      <p:sp>
        <p:nvSpPr>
          <p:cNvPr id="16" name="Rectangle 11"/>
          <p:cNvSpPr/>
          <p:nvPr/>
        </p:nvSpPr>
        <p:spPr>
          <a:xfrm>
            <a:off x="4741803" y="3612784"/>
            <a:ext cx="1864894" cy="64633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olidFill>
                  <a:prstClr val="white"/>
                </a:solidFill>
              </a:rPr>
              <a:t>Unilateral </a:t>
            </a:r>
            <a:r>
              <a:rPr lang="en-US" altLang="zh-CN" dirty="0" err="1">
                <a:solidFill>
                  <a:prstClr val="white"/>
                </a:solidFill>
              </a:rPr>
              <a:t>large_radian</a:t>
            </a:r>
            <a:endParaRPr lang="zh-CN" altLang="en-US" dirty="0">
              <a:solidFill>
                <a:prstClr val="white"/>
              </a:solidFill>
            </a:endParaRPr>
          </a:p>
        </p:txBody>
      </p:sp>
      <p:sp>
        <p:nvSpPr>
          <p:cNvPr id="17" name="Rectangle 13"/>
          <p:cNvSpPr/>
          <p:nvPr/>
        </p:nvSpPr>
        <p:spPr>
          <a:xfrm>
            <a:off x="6446013" y="546751"/>
            <a:ext cx="1026359" cy="64633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olidFill>
                  <a:prstClr val="white"/>
                </a:solidFill>
              </a:rPr>
              <a:t>Irregular</a:t>
            </a:r>
            <a:endParaRPr lang="zh-CN" altLang="en-US" dirty="0">
              <a:solidFill>
                <a:prstClr val="white"/>
              </a:solidFill>
            </a:endParaRPr>
          </a:p>
        </p:txBody>
      </p:sp>
      <p:sp>
        <p:nvSpPr>
          <p:cNvPr id="18" name="Rectangle 15"/>
          <p:cNvSpPr/>
          <p:nvPr/>
        </p:nvSpPr>
        <p:spPr>
          <a:xfrm>
            <a:off x="2491898" y="3569108"/>
            <a:ext cx="1744578" cy="64633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olidFill>
                  <a:prstClr val="white"/>
                </a:solidFill>
              </a:rPr>
              <a:t>Bilateral symmetric</a:t>
            </a:r>
            <a:endParaRPr lang="zh-CN" altLang="en-US" dirty="0">
              <a:solidFill>
                <a:prstClr val="white"/>
              </a:solidFill>
            </a:endParaRPr>
          </a:p>
        </p:txBody>
      </p:sp>
      <p:sp>
        <p:nvSpPr>
          <p:cNvPr id="19" name="Rectangle 16"/>
          <p:cNvSpPr/>
          <p:nvPr/>
        </p:nvSpPr>
        <p:spPr>
          <a:xfrm>
            <a:off x="7112025" y="3612784"/>
            <a:ext cx="1864894" cy="64633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olidFill>
                  <a:prstClr val="white"/>
                </a:solidFill>
              </a:rPr>
              <a:t>Unilateral small-radian</a:t>
            </a:r>
            <a:endParaRPr lang="zh-CN" altLang="en-US" dirty="0">
              <a:solidFill>
                <a:prstClr val="white"/>
              </a:solidFill>
            </a:endParaRPr>
          </a:p>
        </p:txBody>
      </p:sp>
      <p:sp>
        <p:nvSpPr>
          <p:cNvPr id="20" name="Rectangle 17"/>
          <p:cNvSpPr/>
          <p:nvPr/>
        </p:nvSpPr>
        <p:spPr>
          <a:xfrm>
            <a:off x="274717" y="3578248"/>
            <a:ext cx="1762661" cy="64633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olidFill>
                  <a:prstClr val="white"/>
                </a:solidFill>
              </a:rPr>
              <a:t>Bilateral asymmetric</a:t>
            </a:r>
            <a:endParaRPr lang="zh-CN" altLang="en-US" dirty="0">
              <a:solidFill>
                <a:prstClr val="white"/>
              </a:solidFill>
            </a:endParaRPr>
          </a:p>
        </p:txBody>
      </p:sp>
      <p:sp>
        <p:nvSpPr>
          <p:cNvPr id="24" name="Rectangle 20"/>
          <p:cNvSpPr/>
          <p:nvPr/>
        </p:nvSpPr>
        <p:spPr>
          <a:xfrm rot="2783062">
            <a:off x="2900900" y="5322607"/>
            <a:ext cx="552718" cy="12270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25" name="Rectangle 21"/>
          <p:cNvSpPr/>
          <p:nvPr/>
        </p:nvSpPr>
        <p:spPr>
          <a:xfrm rot="19030971">
            <a:off x="3152888" y="5167097"/>
            <a:ext cx="728856" cy="17348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26" name="Rectangle 22"/>
          <p:cNvSpPr/>
          <p:nvPr/>
        </p:nvSpPr>
        <p:spPr>
          <a:xfrm rot="2783062">
            <a:off x="7612959" y="5315363"/>
            <a:ext cx="552718" cy="12270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27" name="Rectangle 23"/>
          <p:cNvSpPr/>
          <p:nvPr/>
        </p:nvSpPr>
        <p:spPr>
          <a:xfrm rot="19030971">
            <a:off x="7864946" y="5159853"/>
            <a:ext cx="728856" cy="17348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28" name="Rectangle 24"/>
          <p:cNvSpPr/>
          <p:nvPr/>
        </p:nvSpPr>
        <p:spPr>
          <a:xfrm rot="2783062">
            <a:off x="7882504" y="5129091"/>
            <a:ext cx="746975" cy="1336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29" name="Rectangle 25"/>
          <p:cNvSpPr/>
          <p:nvPr/>
        </p:nvSpPr>
        <p:spPr>
          <a:xfrm rot="2783062">
            <a:off x="5109634" y="5195103"/>
            <a:ext cx="1054354" cy="11706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30" name="Rectangle 26"/>
          <p:cNvSpPr/>
          <p:nvPr/>
        </p:nvSpPr>
        <p:spPr>
          <a:xfrm rot="18673132">
            <a:off x="5125872" y="5216322"/>
            <a:ext cx="1054354" cy="11706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31" name="Rectangle 27"/>
          <p:cNvSpPr/>
          <p:nvPr/>
        </p:nvSpPr>
        <p:spPr>
          <a:xfrm rot="2783062">
            <a:off x="510230" y="5113767"/>
            <a:ext cx="1054354" cy="11706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32" name="Rectangle 28"/>
          <p:cNvSpPr/>
          <p:nvPr/>
        </p:nvSpPr>
        <p:spPr>
          <a:xfrm rot="18673132">
            <a:off x="526467" y="5134986"/>
            <a:ext cx="1054354" cy="11706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50" name="Rectangle 2"/>
          <p:cNvSpPr/>
          <p:nvPr/>
        </p:nvSpPr>
        <p:spPr>
          <a:xfrm rot="2783062">
            <a:off x="4349968" y="2252973"/>
            <a:ext cx="552718" cy="12270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51" name="Rectangle 19"/>
          <p:cNvSpPr/>
          <p:nvPr/>
        </p:nvSpPr>
        <p:spPr>
          <a:xfrm rot="19030971">
            <a:off x="4601956" y="2097463"/>
            <a:ext cx="728856" cy="17348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52" name="Rectangle 31"/>
          <p:cNvSpPr/>
          <p:nvPr/>
        </p:nvSpPr>
        <p:spPr>
          <a:xfrm rot="2783062">
            <a:off x="6507778" y="2059691"/>
            <a:ext cx="1054354" cy="11706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53" name="Rectangle 32"/>
          <p:cNvSpPr/>
          <p:nvPr/>
        </p:nvSpPr>
        <p:spPr>
          <a:xfrm rot="18673132">
            <a:off x="6524016" y="2080910"/>
            <a:ext cx="1054354" cy="11706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54" name="Rectangle 29"/>
          <p:cNvSpPr/>
          <p:nvPr/>
        </p:nvSpPr>
        <p:spPr>
          <a:xfrm rot="2783062">
            <a:off x="2020754" y="2197180"/>
            <a:ext cx="1054354" cy="11706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55" name="Rectangle 30"/>
          <p:cNvSpPr/>
          <p:nvPr/>
        </p:nvSpPr>
        <p:spPr>
          <a:xfrm rot="18673132">
            <a:off x="2036991" y="2147726"/>
            <a:ext cx="1054354" cy="11706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9144000" cy="1143000"/>
          </a:xfrm>
        </p:spPr>
        <p:txBody>
          <a:bodyPr/>
          <a:lstStyle/>
          <a:p>
            <a:r>
              <a:rPr lang="zh-CN" altLang="en-US" b="1" dirty="0">
                <a:solidFill>
                  <a:srgbClr val="FF0000"/>
                </a:solidFill>
                <a:latin typeface="黑体" panose="02010609060101010101" pitchFamily="49" charset="-122"/>
                <a:ea typeface="黑体" panose="02010609060101010101" pitchFamily="49" charset="-122"/>
              </a:rPr>
              <a:t>第三课题组年度考核指标</a:t>
            </a:r>
          </a:p>
        </p:txBody>
      </p:sp>
      <p:graphicFrame>
        <p:nvGraphicFramePr>
          <p:cNvPr id="5" name="表格 4"/>
          <p:cNvGraphicFramePr>
            <a:graphicFrameLocks noGrp="1"/>
          </p:cNvGraphicFramePr>
          <p:nvPr/>
        </p:nvGraphicFramePr>
        <p:xfrm>
          <a:off x="1547664" y="1484784"/>
          <a:ext cx="6096000" cy="341376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r>
                        <a:rPr lang="zh-CN" altLang="en-US" dirty="0"/>
                        <a:t>研究方向</a:t>
                      </a:r>
                    </a:p>
                  </a:txBody>
                  <a:tcPr/>
                </a:tc>
                <a:tc>
                  <a:txBody>
                    <a:bodyPr/>
                    <a:lstStyle/>
                    <a:p>
                      <a:r>
                        <a:rPr lang="zh-CN" altLang="en-US" dirty="0"/>
                        <a:t>宇宙线的加速和传播</a:t>
                      </a:r>
                    </a:p>
                  </a:txBody>
                  <a:tcPr/>
                </a:tc>
                <a:tc>
                  <a:txBody>
                    <a:bodyPr/>
                    <a:lstStyle/>
                    <a:p>
                      <a:r>
                        <a:rPr lang="zh-CN" altLang="en-US" dirty="0"/>
                        <a:t>超新星遗迹和脉冲星的多波段研究</a:t>
                      </a:r>
                    </a:p>
                  </a:txBody>
                  <a:tcPr/>
                </a:tc>
                <a:tc>
                  <a:txBody>
                    <a:bodyPr/>
                    <a:lstStyle/>
                    <a:p>
                      <a:r>
                        <a:rPr lang="zh-CN" altLang="en-US" dirty="0"/>
                        <a:t>河外宇宙射线源的相关研究</a:t>
                      </a:r>
                    </a:p>
                  </a:txBody>
                  <a:tcPr/>
                </a:tc>
                <a:tc>
                  <a:txBody>
                    <a:bodyPr/>
                    <a:lstStyle/>
                    <a:p>
                      <a:r>
                        <a:rPr lang="zh-CN" altLang="en-US" dirty="0"/>
                        <a:t>宇宙线的多波段观测研究</a:t>
                      </a:r>
                    </a:p>
                  </a:txBody>
                  <a:tcPr/>
                </a:tc>
                <a:extLst>
                  <a:ext uri="{0D108BD9-81ED-4DB2-BD59-A6C34878D82A}">
                    <a16:rowId xmlns:a16="http://schemas.microsoft.com/office/drawing/2014/main" val="10000"/>
                  </a:ext>
                </a:extLst>
              </a:tr>
              <a:tr h="370840">
                <a:tc>
                  <a:txBody>
                    <a:bodyPr/>
                    <a:lstStyle/>
                    <a:p>
                      <a:r>
                        <a:rPr lang="en-US" altLang="zh-CN" dirty="0"/>
                        <a:t>2019</a:t>
                      </a:r>
                      <a:endParaRPr lang="zh-CN" altLang="en-US" dirty="0"/>
                    </a:p>
                  </a:txBody>
                  <a:tcPr/>
                </a:tc>
                <a:tc>
                  <a:txBody>
                    <a:bodyPr/>
                    <a:lstStyle/>
                    <a:p>
                      <a:r>
                        <a:rPr lang="en-US" altLang="zh-CN" dirty="0">
                          <a:solidFill>
                            <a:srgbClr val="FF0000"/>
                          </a:solidFill>
                        </a:rPr>
                        <a:t>2</a:t>
                      </a:r>
                      <a:endParaRPr lang="zh-CN" altLang="en-US" dirty="0">
                        <a:solidFill>
                          <a:srgbClr val="FF0000"/>
                        </a:solidFill>
                      </a:endParaRPr>
                    </a:p>
                  </a:txBody>
                  <a:tcPr/>
                </a:tc>
                <a:tc>
                  <a:txBody>
                    <a:bodyPr/>
                    <a:lstStyle/>
                    <a:p>
                      <a:r>
                        <a:rPr lang="en-US" altLang="zh-CN" dirty="0">
                          <a:solidFill>
                            <a:srgbClr val="FF0000"/>
                          </a:solidFill>
                        </a:rPr>
                        <a:t>2+2</a:t>
                      </a:r>
                      <a:endParaRPr lang="zh-CN" altLang="en-US" dirty="0">
                        <a:solidFill>
                          <a:srgbClr val="FF0000"/>
                        </a:solidFill>
                      </a:endParaRPr>
                    </a:p>
                  </a:txBody>
                  <a:tcPr/>
                </a:tc>
                <a:tc>
                  <a:txBody>
                    <a:bodyPr/>
                    <a:lstStyle/>
                    <a:p>
                      <a:r>
                        <a:rPr lang="en-US" altLang="zh-CN" dirty="0">
                          <a:solidFill>
                            <a:srgbClr val="FF0000"/>
                          </a:solidFill>
                        </a:rPr>
                        <a:t>1+1</a:t>
                      </a:r>
                      <a:endParaRPr lang="zh-CN" altLang="en-US" dirty="0">
                        <a:solidFill>
                          <a:srgbClr val="FF0000"/>
                        </a:solidFill>
                      </a:endParaRPr>
                    </a:p>
                  </a:txBody>
                  <a:tcPr/>
                </a:tc>
                <a:tc>
                  <a:txBody>
                    <a:bodyPr/>
                    <a:lstStyle/>
                    <a:p>
                      <a:r>
                        <a:rPr lang="en-US" altLang="zh-CN" dirty="0">
                          <a:solidFill>
                            <a:srgbClr val="FF0000"/>
                          </a:solidFill>
                        </a:rPr>
                        <a:t>1</a:t>
                      </a:r>
                      <a:endParaRPr lang="zh-CN" altLang="en-US" dirty="0">
                        <a:solidFill>
                          <a:srgbClr val="FF0000"/>
                        </a:solidFill>
                      </a:endParaRPr>
                    </a:p>
                  </a:txBody>
                  <a:tcPr/>
                </a:tc>
                <a:extLst>
                  <a:ext uri="{0D108BD9-81ED-4DB2-BD59-A6C34878D82A}">
                    <a16:rowId xmlns:a16="http://schemas.microsoft.com/office/drawing/2014/main" val="10001"/>
                  </a:ext>
                </a:extLst>
              </a:tr>
              <a:tr h="370840">
                <a:tc>
                  <a:txBody>
                    <a:bodyPr/>
                    <a:lstStyle/>
                    <a:p>
                      <a:r>
                        <a:rPr lang="en-US" altLang="zh-CN" dirty="0"/>
                        <a:t>2020</a:t>
                      </a:r>
                      <a:endParaRPr lang="zh-CN" altLang="en-US" dirty="0"/>
                    </a:p>
                  </a:txBody>
                  <a:tcPr/>
                </a:tc>
                <a:tc>
                  <a:txBody>
                    <a:bodyPr/>
                    <a:lstStyle/>
                    <a:p>
                      <a:r>
                        <a:rPr lang="en-US" altLang="zh-CN" dirty="0"/>
                        <a:t>2</a:t>
                      </a:r>
                      <a:endParaRPr lang="zh-CN" altLang="en-US" dirty="0"/>
                    </a:p>
                  </a:txBody>
                  <a:tcPr/>
                </a:tc>
                <a:tc>
                  <a:txBody>
                    <a:bodyPr/>
                    <a:lstStyle/>
                    <a:p>
                      <a:r>
                        <a:rPr lang="en-US" altLang="zh-CN" dirty="0"/>
                        <a:t>2</a:t>
                      </a:r>
                      <a:endParaRPr lang="zh-CN" altLang="en-US" dirty="0"/>
                    </a:p>
                  </a:txBody>
                  <a:tcPr/>
                </a:tc>
                <a:tc>
                  <a:txBody>
                    <a:bodyPr/>
                    <a:lstStyle/>
                    <a:p>
                      <a:r>
                        <a:rPr lang="en-US" altLang="zh-CN" dirty="0"/>
                        <a:t>2</a:t>
                      </a:r>
                      <a:endParaRPr lang="zh-CN" altLang="en-US" dirty="0"/>
                    </a:p>
                  </a:txBody>
                  <a:tcPr/>
                </a:tc>
                <a:tc>
                  <a:txBody>
                    <a:bodyPr/>
                    <a:lstStyle/>
                    <a:p>
                      <a:r>
                        <a:rPr lang="en-US" altLang="zh-CN" dirty="0"/>
                        <a:t>0</a:t>
                      </a:r>
                      <a:endParaRPr lang="zh-CN" altLang="en-US" dirty="0"/>
                    </a:p>
                  </a:txBody>
                  <a:tcPr/>
                </a:tc>
                <a:extLst>
                  <a:ext uri="{0D108BD9-81ED-4DB2-BD59-A6C34878D82A}">
                    <a16:rowId xmlns:a16="http://schemas.microsoft.com/office/drawing/2014/main" val="10002"/>
                  </a:ext>
                </a:extLst>
              </a:tr>
              <a:tr h="370840">
                <a:tc>
                  <a:txBody>
                    <a:bodyPr/>
                    <a:lstStyle/>
                    <a:p>
                      <a:r>
                        <a:rPr lang="en-US" altLang="zh-CN" dirty="0"/>
                        <a:t>2021</a:t>
                      </a:r>
                      <a:endParaRPr lang="zh-CN" altLang="en-US" dirty="0"/>
                    </a:p>
                  </a:txBody>
                  <a:tcPr/>
                </a:tc>
                <a:tc>
                  <a:txBody>
                    <a:bodyPr/>
                    <a:lstStyle/>
                    <a:p>
                      <a:r>
                        <a:rPr lang="en-US" altLang="zh-CN" dirty="0"/>
                        <a:t>2</a:t>
                      </a:r>
                      <a:endParaRPr lang="zh-CN" altLang="en-US" dirty="0"/>
                    </a:p>
                  </a:txBody>
                  <a:tcPr/>
                </a:tc>
                <a:tc>
                  <a:txBody>
                    <a:bodyPr/>
                    <a:lstStyle/>
                    <a:p>
                      <a:r>
                        <a:rPr lang="en-US" altLang="zh-CN" dirty="0"/>
                        <a:t>2</a:t>
                      </a:r>
                      <a:endParaRPr lang="zh-CN" altLang="en-US" dirty="0"/>
                    </a:p>
                  </a:txBody>
                  <a:tcPr/>
                </a:tc>
                <a:tc>
                  <a:txBody>
                    <a:bodyPr/>
                    <a:lstStyle/>
                    <a:p>
                      <a:r>
                        <a:rPr lang="en-US" altLang="zh-CN" dirty="0"/>
                        <a:t>1</a:t>
                      </a:r>
                      <a:endParaRPr lang="zh-CN" altLang="en-US" dirty="0"/>
                    </a:p>
                  </a:txBody>
                  <a:tcPr/>
                </a:tc>
                <a:tc>
                  <a:txBody>
                    <a:bodyPr/>
                    <a:lstStyle/>
                    <a:p>
                      <a:r>
                        <a:rPr lang="en-US" altLang="zh-CN" dirty="0"/>
                        <a:t>1</a:t>
                      </a:r>
                      <a:endParaRPr lang="zh-CN" altLang="en-US" dirty="0"/>
                    </a:p>
                  </a:txBody>
                  <a:tcPr/>
                </a:tc>
                <a:extLst>
                  <a:ext uri="{0D108BD9-81ED-4DB2-BD59-A6C34878D82A}">
                    <a16:rowId xmlns:a16="http://schemas.microsoft.com/office/drawing/2014/main" val="10003"/>
                  </a:ext>
                </a:extLst>
              </a:tr>
              <a:tr h="370840">
                <a:tc>
                  <a:txBody>
                    <a:bodyPr/>
                    <a:lstStyle/>
                    <a:p>
                      <a:r>
                        <a:rPr lang="en-US" altLang="zh-CN" dirty="0"/>
                        <a:t>2022</a:t>
                      </a:r>
                      <a:endParaRPr lang="zh-CN" altLang="en-US" dirty="0"/>
                    </a:p>
                  </a:txBody>
                  <a:tcPr/>
                </a:tc>
                <a:tc>
                  <a:txBody>
                    <a:bodyPr/>
                    <a:lstStyle/>
                    <a:p>
                      <a:r>
                        <a:rPr lang="en-US" altLang="zh-CN" dirty="0"/>
                        <a:t>2</a:t>
                      </a:r>
                      <a:endParaRPr lang="zh-CN" altLang="en-US" dirty="0"/>
                    </a:p>
                  </a:txBody>
                  <a:tcPr/>
                </a:tc>
                <a:tc>
                  <a:txBody>
                    <a:bodyPr/>
                    <a:lstStyle/>
                    <a:p>
                      <a:r>
                        <a:rPr lang="en-US" altLang="zh-CN" dirty="0"/>
                        <a:t>2</a:t>
                      </a:r>
                      <a:endParaRPr lang="zh-CN" altLang="en-US" dirty="0"/>
                    </a:p>
                  </a:txBody>
                  <a:tcPr/>
                </a:tc>
                <a:tc>
                  <a:txBody>
                    <a:bodyPr/>
                    <a:lstStyle/>
                    <a:p>
                      <a:r>
                        <a:rPr lang="en-US" altLang="zh-CN" dirty="0"/>
                        <a:t>2</a:t>
                      </a:r>
                      <a:endParaRPr lang="zh-CN" altLang="en-US" dirty="0"/>
                    </a:p>
                  </a:txBody>
                  <a:tcPr/>
                </a:tc>
                <a:tc>
                  <a:txBody>
                    <a:bodyPr/>
                    <a:lstStyle/>
                    <a:p>
                      <a:r>
                        <a:rPr lang="en-US" altLang="zh-CN" dirty="0"/>
                        <a:t>0</a:t>
                      </a:r>
                      <a:endParaRPr lang="zh-CN" altLang="en-US" dirty="0"/>
                    </a:p>
                  </a:txBody>
                  <a:tcPr/>
                </a:tc>
                <a:extLst>
                  <a:ext uri="{0D108BD9-81ED-4DB2-BD59-A6C34878D82A}">
                    <a16:rowId xmlns:a16="http://schemas.microsoft.com/office/drawing/2014/main" val="10004"/>
                  </a:ext>
                </a:extLst>
              </a:tr>
              <a:tr h="370840">
                <a:tc>
                  <a:txBody>
                    <a:bodyPr/>
                    <a:lstStyle/>
                    <a:p>
                      <a:r>
                        <a:rPr lang="en-US" altLang="zh-CN" dirty="0"/>
                        <a:t>2023</a:t>
                      </a:r>
                      <a:endParaRPr lang="zh-CN" altLang="en-US" dirty="0"/>
                    </a:p>
                  </a:txBody>
                  <a:tcPr/>
                </a:tc>
                <a:tc>
                  <a:txBody>
                    <a:bodyPr/>
                    <a:lstStyle/>
                    <a:p>
                      <a:r>
                        <a:rPr lang="en-US" altLang="zh-CN" dirty="0"/>
                        <a:t>2</a:t>
                      </a:r>
                      <a:endParaRPr lang="zh-CN" altLang="en-US" dirty="0"/>
                    </a:p>
                  </a:txBody>
                  <a:tcPr/>
                </a:tc>
                <a:tc>
                  <a:txBody>
                    <a:bodyPr/>
                    <a:lstStyle/>
                    <a:p>
                      <a:r>
                        <a:rPr lang="en-US" altLang="zh-CN" dirty="0"/>
                        <a:t>2</a:t>
                      </a:r>
                      <a:endParaRPr lang="zh-CN" altLang="en-US" dirty="0"/>
                    </a:p>
                  </a:txBody>
                  <a:tcPr/>
                </a:tc>
                <a:tc>
                  <a:txBody>
                    <a:bodyPr/>
                    <a:lstStyle/>
                    <a:p>
                      <a:r>
                        <a:rPr lang="en-US" altLang="zh-CN" dirty="0"/>
                        <a:t>1</a:t>
                      </a:r>
                      <a:endParaRPr lang="zh-CN" altLang="en-US" dirty="0"/>
                    </a:p>
                  </a:txBody>
                  <a:tcPr/>
                </a:tc>
                <a:tc>
                  <a:txBody>
                    <a:bodyPr/>
                    <a:lstStyle/>
                    <a:p>
                      <a:r>
                        <a:rPr lang="en-US" altLang="zh-CN" dirty="0"/>
                        <a:t>1</a:t>
                      </a:r>
                      <a:endParaRPr lang="zh-CN" altLang="en-US" dirty="0"/>
                    </a:p>
                  </a:txBody>
                  <a:tcPr/>
                </a:tc>
                <a:extLst>
                  <a:ext uri="{0D108BD9-81ED-4DB2-BD59-A6C34878D82A}">
                    <a16:rowId xmlns:a16="http://schemas.microsoft.com/office/drawing/2014/main" val="10005"/>
                  </a:ext>
                </a:extLst>
              </a:tr>
              <a:tr h="370840">
                <a:tc>
                  <a:txBody>
                    <a:bodyPr/>
                    <a:lstStyle/>
                    <a:p>
                      <a:r>
                        <a:rPr lang="zh-CN" altLang="en-US" dirty="0"/>
                        <a:t>汇总</a:t>
                      </a:r>
                    </a:p>
                  </a:txBody>
                  <a:tcPr/>
                </a:tc>
                <a:tc>
                  <a:txBody>
                    <a:bodyPr/>
                    <a:lstStyle/>
                    <a:p>
                      <a:r>
                        <a:rPr lang="en-US" altLang="zh-CN" dirty="0"/>
                        <a:t>10</a:t>
                      </a:r>
                      <a:endParaRPr lang="zh-CN" altLang="en-US" dirty="0"/>
                    </a:p>
                  </a:txBody>
                  <a:tcPr/>
                </a:tc>
                <a:tc>
                  <a:txBody>
                    <a:bodyPr/>
                    <a:lstStyle/>
                    <a:p>
                      <a:r>
                        <a:rPr lang="en-US" altLang="zh-CN" dirty="0"/>
                        <a:t>10</a:t>
                      </a:r>
                      <a:endParaRPr lang="zh-CN" altLang="en-US" dirty="0"/>
                    </a:p>
                  </a:txBody>
                  <a:tcPr/>
                </a:tc>
                <a:tc>
                  <a:txBody>
                    <a:bodyPr/>
                    <a:lstStyle/>
                    <a:p>
                      <a:r>
                        <a:rPr lang="en-US" altLang="zh-CN" dirty="0"/>
                        <a:t>7</a:t>
                      </a:r>
                      <a:endParaRPr lang="zh-CN" altLang="en-US" dirty="0"/>
                    </a:p>
                  </a:txBody>
                  <a:tcPr/>
                </a:tc>
                <a:tc>
                  <a:txBody>
                    <a:bodyPr/>
                    <a:lstStyle/>
                    <a:p>
                      <a:r>
                        <a:rPr lang="en-US" altLang="zh-CN" dirty="0"/>
                        <a:t>3</a:t>
                      </a:r>
                      <a:endParaRPr lang="zh-CN" altLang="en-US" dirty="0"/>
                    </a:p>
                  </a:txBody>
                  <a:tcPr/>
                </a:tc>
                <a:extLst>
                  <a:ext uri="{0D108BD9-81ED-4DB2-BD59-A6C34878D82A}">
                    <a16:rowId xmlns:a16="http://schemas.microsoft.com/office/drawing/2014/main" val="10006"/>
                  </a:ext>
                </a:extLst>
              </a:tr>
            </a:tbl>
          </a:graphicData>
        </a:graphic>
      </p:graphicFrame>
      <p:sp>
        <p:nvSpPr>
          <p:cNvPr id="6" name="TextBox 5"/>
          <p:cNvSpPr txBox="1"/>
          <p:nvPr/>
        </p:nvSpPr>
        <p:spPr>
          <a:xfrm>
            <a:off x="3995936" y="1052736"/>
            <a:ext cx="1107996" cy="369332"/>
          </a:xfrm>
          <a:prstGeom prst="rect">
            <a:avLst/>
          </a:prstGeom>
          <a:noFill/>
        </p:spPr>
        <p:txBody>
          <a:bodyPr wrap="none" rtlCol="0">
            <a:spAutoFit/>
          </a:bodyPr>
          <a:lstStyle/>
          <a:p>
            <a:r>
              <a:rPr lang="zh-CN" altLang="en-US" dirty="0"/>
              <a:t>论文指标</a:t>
            </a:r>
            <a:endParaRPr lang="en-US" altLang="zh-CN" dirty="0"/>
          </a:p>
        </p:txBody>
      </p:sp>
      <p:sp>
        <p:nvSpPr>
          <p:cNvPr id="7" name="矩形 6"/>
          <p:cNvSpPr/>
          <p:nvPr/>
        </p:nvSpPr>
        <p:spPr>
          <a:xfrm>
            <a:off x="1619673" y="5036985"/>
            <a:ext cx="5976664" cy="1200329"/>
          </a:xfrm>
          <a:prstGeom prst="rect">
            <a:avLst/>
          </a:prstGeom>
        </p:spPr>
        <p:txBody>
          <a:bodyPr wrap="square">
            <a:spAutoFit/>
          </a:bodyPr>
          <a:lstStyle/>
          <a:p>
            <a:pPr algn="ctr"/>
            <a:r>
              <a:rPr lang="zh-CN" altLang="en-US" dirty="0"/>
              <a:t>会议交流</a:t>
            </a:r>
            <a:endParaRPr lang="en-US" altLang="zh-CN" dirty="0"/>
          </a:p>
          <a:p>
            <a:pPr algn="ctr"/>
            <a:endParaRPr lang="en-US" altLang="zh-CN" dirty="0"/>
          </a:p>
          <a:p>
            <a:r>
              <a:rPr lang="zh-CN" altLang="en-US" dirty="0"/>
              <a:t>每年做一次国际会议报告，组织一次会议，其中</a:t>
            </a:r>
            <a:r>
              <a:rPr lang="zh-CN" altLang="zh-CN" dirty="0"/>
              <a:t>国内会议</a:t>
            </a:r>
            <a:r>
              <a:rPr lang="en-US" altLang="zh-CN" dirty="0"/>
              <a:t>4</a:t>
            </a:r>
            <a:r>
              <a:rPr lang="zh-CN" altLang="zh-CN" dirty="0"/>
              <a:t>次，国际会议</a:t>
            </a:r>
            <a:r>
              <a:rPr lang="en-US" altLang="zh-CN" dirty="0"/>
              <a:t>1</a:t>
            </a:r>
            <a:r>
              <a:rPr lang="zh-CN" altLang="zh-CN" dirty="0"/>
              <a:t>次</a:t>
            </a:r>
            <a:r>
              <a:rPr lang="zh-CN" altLang="en-US" dirty="0"/>
              <a:t>；</a:t>
            </a:r>
            <a:endParaRPr lang="en-US" altLang="zh-CN"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9144000" cy="1143000"/>
          </a:xfrm>
        </p:spPr>
        <p:txBody>
          <a:bodyPr/>
          <a:lstStyle/>
          <a:p>
            <a:r>
              <a:rPr lang="zh-CN" altLang="en-US" sz="4000" b="1" dirty="0">
                <a:solidFill>
                  <a:srgbClr val="0000FF"/>
                </a:solidFill>
                <a:latin typeface="Trebuchet MS" panose="020B0603020202020204" pitchFamily="34" charset="0"/>
                <a:ea typeface="黑体" panose="02010609060101010101" pitchFamily="49" charset="-122"/>
                <a:cs typeface="+mn-cs"/>
              </a:rPr>
              <a:t>第三课题</a:t>
            </a:r>
            <a:r>
              <a:rPr lang="en-US" altLang="zh-CN" sz="4000" b="1" dirty="0">
                <a:solidFill>
                  <a:srgbClr val="0000FF"/>
                </a:solidFill>
                <a:latin typeface="Trebuchet MS" panose="020B0603020202020204" pitchFamily="34" charset="0"/>
                <a:ea typeface="黑体" panose="02010609060101010101" pitchFamily="49" charset="-122"/>
                <a:cs typeface="+mn-cs"/>
              </a:rPr>
              <a:t>:</a:t>
            </a:r>
            <a:r>
              <a:rPr lang="zh-CN" altLang="zh-CN" sz="4000" b="1" dirty="0">
                <a:solidFill>
                  <a:srgbClr val="0000FF"/>
                </a:solidFill>
                <a:latin typeface="Trebuchet MS" panose="020B0603020202020204" pitchFamily="34" charset="0"/>
                <a:ea typeface="黑体" panose="02010609060101010101" pitchFamily="49" charset="-122"/>
                <a:cs typeface="+mn-cs"/>
              </a:rPr>
              <a:t>宇宙线起源的唯象研究</a:t>
            </a:r>
            <a:endParaRPr lang="zh-CN" altLang="en-US" sz="4000" b="1" dirty="0">
              <a:solidFill>
                <a:srgbClr val="0000FF"/>
              </a:solidFill>
              <a:latin typeface="Trebuchet MS" panose="020B0603020202020204" pitchFamily="34" charset="0"/>
              <a:ea typeface="黑体" panose="02010609060101010101" pitchFamily="49" charset="-122"/>
              <a:cs typeface="+mn-cs"/>
            </a:endParaRPr>
          </a:p>
        </p:txBody>
      </p:sp>
      <p:sp>
        <p:nvSpPr>
          <p:cNvPr id="6145" name="Rectangle 1"/>
          <p:cNvSpPr>
            <a:spLocks noChangeArrowheads="1"/>
          </p:cNvSpPr>
          <p:nvPr/>
        </p:nvSpPr>
        <p:spPr bwMode="auto">
          <a:xfrm>
            <a:off x="1043608" y="1186880"/>
            <a:ext cx="6984776" cy="5016758"/>
          </a:xfrm>
          <a:prstGeom prst="rect">
            <a:avLst/>
          </a:prstGeom>
          <a:noFill/>
          <a:ln w="9525">
            <a:noFill/>
            <a:miter lim="800000"/>
          </a:ln>
          <a:effectLst/>
        </p:spPr>
        <p:txBody>
          <a:bodyPr vert="horz" wrap="square" lIns="91440" tIns="45720" rIns="91440" bIns="45720" numCol="1" anchor="ctr" anchorCtr="0" compatLnSpc="1">
            <a:spAutoFit/>
          </a:bodyPr>
          <a:lstStyle/>
          <a:p>
            <a:pPr indent="304800" fontAlgn="base">
              <a:spcBef>
                <a:spcPct val="0"/>
              </a:spcBef>
              <a:spcAft>
                <a:spcPct val="0"/>
              </a:spcAft>
              <a:tabLst>
                <a:tab pos="457200" algn="l"/>
              </a:tabLst>
            </a:pPr>
            <a:r>
              <a:rPr lang="zh-CN" altLang="en-US" sz="2000" dirty="0">
                <a:solidFill>
                  <a:prstClr val="black"/>
                </a:solidFill>
              </a:rPr>
              <a:t>围绕宇宙线的起源问题，</a:t>
            </a:r>
            <a:r>
              <a:rPr lang="zh-CN" altLang="zh-CN" sz="2000" dirty="0">
                <a:solidFill>
                  <a:prstClr val="black"/>
                </a:solidFill>
              </a:rPr>
              <a:t>负责研究</a:t>
            </a:r>
            <a:r>
              <a:rPr lang="en-US" altLang="zh-CN" sz="2000" dirty="0">
                <a:solidFill>
                  <a:prstClr val="black"/>
                </a:solidFill>
              </a:rPr>
              <a:t>LHAASO</a:t>
            </a:r>
            <a:r>
              <a:rPr lang="zh-CN" altLang="zh-CN" sz="2000" dirty="0">
                <a:solidFill>
                  <a:prstClr val="black"/>
                </a:solidFill>
              </a:rPr>
              <a:t>的宇宙线能谱和各向异性结果，以及来自扩展源和弥散伽马射线</a:t>
            </a:r>
            <a:r>
              <a:rPr lang="zh-CN" altLang="en-US" sz="2000" dirty="0">
                <a:solidFill>
                  <a:prstClr val="black"/>
                </a:solidFill>
              </a:rPr>
              <a:t>的</a:t>
            </a:r>
            <a:r>
              <a:rPr lang="zh-CN" altLang="zh-CN" sz="2000" dirty="0">
                <a:solidFill>
                  <a:prstClr val="black"/>
                </a:solidFill>
              </a:rPr>
              <a:t>观测结果</a:t>
            </a:r>
            <a:r>
              <a:rPr lang="zh-CN" altLang="en-US" sz="2000" dirty="0">
                <a:solidFill>
                  <a:prstClr val="black"/>
                </a:solidFill>
              </a:rPr>
              <a:t>，</a:t>
            </a:r>
            <a:r>
              <a:rPr lang="zh-CN" altLang="en-US" sz="2000" dirty="0">
                <a:solidFill>
                  <a:prstClr val="black"/>
                </a:solidFill>
                <a:latin typeface="Times New Roman" panose="02020603050405020304" pitchFamily="18" charset="0"/>
                <a:cs typeface="宋体" panose="02010600030101010101" pitchFamily="2" charset="-122"/>
              </a:rPr>
              <a:t>主要研究目标有：</a:t>
            </a:r>
            <a:endParaRPr lang="zh-CN" altLang="en-US" sz="2000" dirty="0">
              <a:solidFill>
                <a:prstClr val="black"/>
              </a:solidFill>
              <a:latin typeface="Arial" panose="020B0604020202020204" pitchFamily="34" charset="0"/>
              <a:cs typeface="宋体" panose="02010600030101010101" pitchFamily="2" charset="-122"/>
            </a:endParaRPr>
          </a:p>
          <a:p>
            <a:pPr indent="304800" eaLnBrk="0" fontAlgn="base" hangingPunct="0">
              <a:spcBef>
                <a:spcPct val="0"/>
              </a:spcBef>
              <a:spcAft>
                <a:spcPct val="0"/>
              </a:spcAft>
              <a:tabLst>
                <a:tab pos="457200" algn="l"/>
              </a:tabLst>
            </a:pPr>
            <a:r>
              <a:rPr lang="zh-CN" altLang="en-US" sz="2000" dirty="0">
                <a:solidFill>
                  <a:prstClr val="black"/>
                </a:solidFill>
                <a:latin typeface="Times New Roman" panose="02020603050405020304" pitchFamily="18" charset="0"/>
                <a:cs typeface="黑体" panose="02010609060101010101" pitchFamily="49" charset="-122"/>
              </a:rPr>
              <a:t>（</a:t>
            </a:r>
            <a:r>
              <a:rPr lang="en-US" altLang="zh-CN" sz="2000" dirty="0">
                <a:solidFill>
                  <a:prstClr val="black"/>
                </a:solidFill>
                <a:latin typeface="Times New Roman" panose="02020603050405020304" pitchFamily="18" charset="0"/>
                <a:cs typeface="黑体" panose="02010609060101010101" pitchFamily="49" charset="-122"/>
              </a:rPr>
              <a:t>1</a:t>
            </a:r>
            <a:r>
              <a:rPr lang="zh-CN" altLang="en-US" sz="2000" dirty="0">
                <a:solidFill>
                  <a:prstClr val="black"/>
                </a:solidFill>
                <a:latin typeface="Times New Roman" panose="02020603050405020304" pitchFamily="18" charset="0"/>
                <a:cs typeface="黑体" panose="02010609060101010101" pitchFamily="49" charset="-122"/>
              </a:rPr>
              <a:t>）发展相关的粒子加速理论，完善宇宙线的超新星遗迹起源学说。</a:t>
            </a:r>
            <a:endParaRPr lang="zh-CN" altLang="en-US" sz="2000" dirty="0">
              <a:solidFill>
                <a:prstClr val="black"/>
              </a:solidFill>
              <a:latin typeface="Arial" panose="020B0604020202020204" pitchFamily="34" charset="0"/>
              <a:cs typeface="宋体" panose="02010600030101010101" pitchFamily="2" charset="-122"/>
            </a:endParaRPr>
          </a:p>
          <a:p>
            <a:pPr indent="304800" eaLnBrk="0" fontAlgn="base" hangingPunct="0">
              <a:spcBef>
                <a:spcPct val="0"/>
              </a:spcBef>
              <a:spcAft>
                <a:spcPct val="0"/>
              </a:spcAft>
              <a:tabLst>
                <a:tab pos="457200" algn="l"/>
              </a:tabLst>
            </a:pPr>
            <a:r>
              <a:rPr lang="zh-CN" altLang="en-US" sz="2000" dirty="0">
                <a:solidFill>
                  <a:prstClr val="black"/>
                </a:solidFill>
                <a:latin typeface="Times New Roman" panose="02020603050405020304" pitchFamily="18" charset="0"/>
                <a:cs typeface="黑体" panose="02010609060101010101" pitchFamily="49" charset="-122"/>
              </a:rPr>
              <a:t>（</a:t>
            </a:r>
            <a:r>
              <a:rPr lang="en-US" altLang="zh-CN" sz="2000" dirty="0">
                <a:solidFill>
                  <a:prstClr val="black"/>
                </a:solidFill>
                <a:latin typeface="Times New Roman" panose="02020603050405020304" pitchFamily="18" charset="0"/>
                <a:cs typeface="黑体" panose="02010609060101010101" pitchFamily="49" charset="-122"/>
              </a:rPr>
              <a:t>2</a:t>
            </a:r>
            <a:r>
              <a:rPr lang="zh-CN" altLang="en-US" sz="2000" dirty="0">
                <a:solidFill>
                  <a:prstClr val="black"/>
                </a:solidFill>
                <a:latin typeface="Times New Roman" panose="02020603050405020304" pitchFamily="18" charset="0"/>
                <a:cs typeface="黑体" panose="02010609060101010101" pitchFamily="49" charset="-122"/>
              </a:rPr>
              <a:t>）分析脉冲星中高能粒子的加速和传播特征，确定其对宇宙线正负电子和膝区宇宙线的贡献。</a:t>
            </a:r>
            <a:endParaRPr lang="zh-CN" altLang="en-US" sz="2000" dirty="0">
              <a:solidFill>
                <a:prstClr val="black"/>
              </a:solidFill>
              <a:latin typeface="Arial" panose="020B0604020202020204" pitchFamily="34" charset="0"/>
              <a:cs typeface="宋体" panose="02010600030101010101" pitchFamily="2" charset="-122"/>
            </a:endParaRPr>
          </a:p>
          <a:p>
            <a:pPr indent="304800" eaLnBrk="0" fontAlgn="base" hangingPunct="0">
              <a:spcBef>
                <a:spcPct val="0"/>
              </a:spcBef>
              <a:spcAft>
                <a:spcPct val="0"/>
              </a:spcAft>
              <a:tabLst>
                <a:tab pos="457200" algn="l"/>
              </a:tabLst>
            </a:pPr>
            <a:r>
              <a:rPr lang="zh-CN" altLang="en-US" sz="2000" dirty="0">
                <a:solidFill>
                  <a:prstClr val="black"/>
                </a:solidFill>
                <a:latin typeface="Times New Roman" panose="02020603050405020304" pitchFamily="18" charset="0"/>
                <a:cs typeface="黑体" panose="02010609060101010101" pitchFamily="49" charset="-122"/>
              </a:rPr>
              <a:t>（</a:t>
            </a:r>
            <a:r>
              <a:rPr lang="en-US" altLang="zh-CN" sz="2000" dirty="0">
                <a:solidFill>
                  <a:prstClr val="black"/>
                </a:solidFill>
                <a:latin typeface="Times New Roman" panose="02020603050405020304" pitchFamily="18" charset="0"/>
                <a:cs typeface="黑体" panose="02010609060101010101" pitchFamily="49" charset="-122"/>
              </a:rPr>
              <a:t>3</a:t>
            </a:r>
            <a:r>
              <a:rPr lang="zh-CN" altLang="en-US" sz="2000" dirty="0">
                <a:solidFill>
                  <a:prstClr val="black"/>
                </a:solidFill>
                <a:latin typeface="Times New Roman" panose="02020603050405020304" pitchFamily="18" charset="0"/>
                <a:cs typeface="黑体" panose="02010609060101010101" pitchFamily="49" charset="-122"/>
              </a:rPr>
              <a:t>）发展</a:t>
            </a:r>
            <a:r>
              <a:rPr lang="en-US" altLang="zh-CN" sz="2000" dirty="0" err="1">
                <a:solidFill>
                  <a:prstClr val="black"/>
                </a:solidFill>
                <a:latin typeface="Times New Roman" panose="02020603050405020304" pitchFamily="18" charset="0"/>
                <a:cs typeface="黑体" panose="02010609060101010101" pitchFamily="49" charset="-122"/>
              </a:rPr>
              <a:t>Hillas</a:t>
            </a:r>
            <a:r>
              <a:rPr lang="zh-CN" altLang="en-US" sz="2000" dirty="0">
                <a:solidFill>
                  <a:prstClr val="black"/>
                </a:solidFill>
                <a:latin typeface="Times New Roman" panose="02020603050405020304" pitchFamily="18" charset="0"/>
                <a:cs typeface="黑体" panose="02010609060101010101" pitchFamily="49" charset="-122"/>
              </a:rPr>
              <a:t>宇宙线模型，确定该模型中各分量的起源天体。</a:t>
            </a:r>
            <a:endParaRPr lang="zh-CN" altLang="en-US" sz="2000" dirty="0">
              <a:solidFill>
                <a:prstClr val="black"/>
              </a:solidFill>
              <a:latin typeface="Arial" panose="020B0604020202020204" pitchFamily="34" charset="0"/>
              <a:cs typeface="宋体" panose="02010600030101010101" pitchFamily="2" charset="-122"/>
            </a:endParaRPr>
          </a:p>
          <a:p>
            <a:pPr indent="304800" eaLnBrk="0" fontAlgn="base" hangingPunct="0">
              <a:spcBef>
                <a:spcPct val="0"/>
              </a:spcBef>
              <a:spcAft>
                <a:spcPct val="0"/>
              </a:spcAft>
              <a:tabLst>
                <a:tab pos="457200" algn="l"/>
              </a:tabLst>
            </a:pPr>
            <a:r>
              <a:rPr lang="zh-CN" altLang="en-US" sz="2000" dirty="0">
                <a:solidFill>
                  <a:prstClr val="black"/>
                </a:solidFill>
                <a:latin typeface="Times New Roman" panose="02020603050405020304" pitchFamily="18" charset="0"/>
                <a:cs typeface="黑体" panose="02010609060101010101" pitchFamily="49" charset="-122"/>
              </a:rPr>
              <a:t>（</a:t>
            </a:r>
            <a:r>
              <a:rPr lang="en-US" altLang="zh-CN" sz="2000" dirty="0">
                <a:solidFill>
                  <a:prstClr val="black"/>
                </a:solidFill>
                <a:latin typeface="Times New Roman" panose="02020603050405020304" pitchFamily="18" charset="0"/>
                <a:cs typeface="黑体" panose="02010609060101010101" pitchFamily="49" charset="-122"/>
              </a:rPr>
              <a:t>4</a:t>
            </a:r>
            <a:r>
              <a:rPr lang="zh-CN" altLang="en-US" sz="2000" dirty="0">
                <a:solidFill>
                  <a:prstClr val="black"/>
                </a:solidFill>
                <a:latin typeface="Times New Roman" panose="02020603050405020304" pitchFamily="18" charset="0"/>
                <a:cs typeface="黑体" panose="02010609060101010101" pitchFamily="49" charset="-122"/>
              </a:rPr>
              <a:t>）研究加速和传播过程对宇宙线能谱的影响，分析膝区宇宙线的起源。</a:t>
            </a:r>
            <a:endParaRPr lang="zh-CN" altLang="en-US" sz="2000" dirty="0">
              <a:solidFill>
                <a:prstClr val="black"/>
              </a:solidFill>
              <a:latin typeface="Arial" panose="020B0604020202020204" pitchFamily="34" charset="0"/>
              <a:cs typeface="宋体" panose="02010600030101010101" pitchFamily="2" charset="-122"/>
            </a:endParaRPr>
          </a:p>
          <a:p>
            <a:pPr indent="304800" eaLnBrk="0" fontAlgn="base" hangingPunct="0">
              <a:spcBef>
                <a:spcPct val="0"/>
              </a:spcBef>
              <a:spcAft>
                <a:spcPct val="0"/>
              </a:spcAft>
              <a:tabLst>
                <a:tab pos="457200" algn="l"/>
              </a:tabLst>
            </a:pPr>
            <a:r>
              <a:rPr lang="zh-CN" altLang="en-US" sz="2000" dirty="0">
                <a:solidFill>
                  <a:prstClr val="black"/>
                </a:solidFill>
                <a:latin typeface="Times New Roman" panose="02020603050405020304" pitchFamily="18" charset="0"/>
                <a:cs typeface="黑体" panose="02010609060101010101" pitchFamily="49" charset="-122"/>
              </a:rPr>
              <a:t>（</a:t>
            </a:r>
            <a:r>
              <a:rPr lang="en-US" altLang="zh-CN" sz="2000" dirty="0">
                <a:solidFill>
                  <a:prstClr val="black"/>
                </a:solidFill>
                <a:latin typeface="Times New Roman" panose="02020603050405020304" pitchFamily="18" charset="0"/>
                <a:cs typeface="黑体" panose="02010609060101010101" pitchFamily="49" charset="-122"/>
              </a:rPr>
              <a:t>5</a:t>
            </a:r>
            <a:r>
              <a:rPr lang="zh-CN" altLang="en-US" sz="2000" dirty="0">
                <a:solidFill>
                  <a:prstClr val="black"/>
                </a:solidFill>
                <a:latin typeface="Times New Roman" panose="02020603050405020304" pitchFamily="18" charset="0"/>
                <a:cs typeface="黑体" panose="02010609060101010101" pitchFamily="49" charset="-122"/>
              </a:rPr>
              <a:t>）利用数值模拟的方法，分析宇宙线的传播特征。</a:t>
            </a:r>
            <a:endParaRPr lang="zh-CN" altLang="en-US" sz="2000" dirty="0">
              <a:solidFill>
                <a:prstClr val="black"/>
              </a:solidFill>
              <a:latin typeface="Arial" panose="020B0604020202020204" pitchFamily="34" charset="0"/>
              <a:cs typeface="宋体" panose="02010600030101010101" pitchFamily="2" charset="-122"/>
            </a:endParaRPr>
          </a:p>
          <a:p>
            <a:pPr indent="304800" eaLnBrk="0" fontAlgn="base" hangingPunct="0">
              <a:spcBef>
                <a:spcPct val="0"/>
              </a:spcBef>
              <a:spcAft>
                <a:spcPct val="0"/>
              </a:spcAft>
              <a:tabLst>
                <a:tab pos="457200" algn="l"/>
              </a:tabLst>
            </a:pPr>
            <a:r>
              <a:rPr lang="zh-CN" altLang="en-US" sz="2000" dirty="0">
                <a:solidFill>
                  <a:prstClr val="black"/>
                </a:solidFill>
                <a:latin typeface="Times New Roman" panose="02020603050405020304" pitchFamily="18" charset="0"/>
                <a:cs typeface="黑体" panose="02010609060101010101" pitchFamily="49" charset="-122"/>
              </a:rPr>
              <a:t>（</a:t>
            </a:r>
            <a:r>
              <a:rPr lang="en-US" altLang="zh-CN" sz="2000" dirty="0">
                <a:solidFill>
                  <a:prstClr val="black"/>
                </a:solidFill>
                <a:latin typeface="Times New Roman" panose="02020603050405020304" pitchFamily="18" charset="0"/>
                <a:cs typeface="黑体" panose="02010609060101010101" pitchFamily="49" charset="-122"/>
              </a:rPr>
              <a:t>6</a:t>
            </a:r>
            <a:r>
              <a:rPr lang="zh-CN" altLang="en-US" sz="2000" dirty="0">
                <a:solidFill>
                  <a:prstClr val="black"/>
                </a:solidFill>
                <a:latin typeface="Times New Roman" panose="02020603050405020304" pitchFamily="18" charset="0"/>
                <a:cs typeface="黑体" panose="02010609060101010101" pitchFamily="49" charset="-122"/>
              </a:rPr>
              <a:t>）研究极高能宇宙线的起源并分析星爆星系中宇宙线的特点。</a:t>
            </a:r>
            <a:endParaRPr lang="zh-CN" altLang="en-US" sz="2000" dirty="0">
              <a:solidFill>
                <a:prstClr val="black"/>
              </a:solidFill>
              <a:latin typeface="Arial" panose="020B0604020202020204" pitchFamily="34" charset="0"/>
              <a:cs typeface="黑体" panose="02010609060101010101" pitchFamily="49" charset="-122"/>
            </a:endParaRPr>
          </a:p>
          <a:p>
            <a:pPr indent="304800" eaLnBrk="0" fontAlgn="base" hangingPunct="0">
              <a:spcBef>
                <a:spcPct val="0"/>
              </a:spcBef>
              <a:spcAft>
                <a:spcPct val="0"/>
              </a:spcAft>
              <a:tabLst>
                <a:tab pos="457200" algn="l"/>
              </a:tabLst>
            </a:pPr>
            <a:r>
              <a:rPr lang="zh-CN" altLang="en-US" sz="2000" dirty="0">
                <a:solidFill>
                  <a:prstClr val="black"/>
                </a:solidFill>
                <a:latin typeface="Arial" panose="020B0604020202020204" pitchFamily="34" charset="0"/>
                <a:cs typeface="黑体" panose="02010609060101010101" pitchFamily="49" charset="-122"/>
              </a:rPr>
              <a:t>（</a:t>
            </a:r>
            <a:r>
              <a:rPr lang="en-US" altLang="zh-CN" sz="2000" dirty="0">
                <a:solidFill>
                  <a:prstClr val="black"/>
                </a:solidFill>
                <a:latin typeface="Arial" panose="020B0604020202020204" pitchFamily="34" charset="0"/>
                <a:cs typeface="黑体" panose="02010609060101010101" pitchFamily="49" charset="-122"/>
              </a:rPr>
              <a:t>7</a:t>
            </a:r>
            <a:r>
              <a:rPr lang="zh-CN" altLang="en-US" sz="2000" dirty="0">
                <a:solidFill>
                  <a:prstClr val="black"/>
                </a:solidFill>
                <a:latin typeface="Arial" panose="020B0604020202020204" pitchFamily="34" charset="0"/>
                <a:cs typeface="黑体" panose="02010609060101010101" pitchFamily="49" charset="-122"/>
              </a:rPr>
              <a:t>）分析膝区以上宇宙线的起源，并用</a:t>
            </a:r>
            <a:r>
              <a:rPr lang="en-US" altLang="zh-CN" sz="2000" dirty="0">
                <a:solidFill>
                  <a:prstClr val="black"/>
                </a:solidFill>
                <a:latin typeface="Arial" panose="020B0604020202020204" pitchFamily="34" charset="0"/>
                <a:cs typeface="黑体" panose="02010609060101010101" pitchFamily="49" charset="-122"/>
              </a:rPr>
              <a:t>SKA</a:t>
            </a:r>
            <a:r>
              <a:rPr lang="zh-CN" altLang="en-US" sz="2000" dirty="0">
                <a:solidFill>
                  <a:prstClr val="black"/>
                </a:solidFill>
                <a:latin typeface="Arial" panose="020B0604020202020204" pitchFamily="34" charset="0"/>
                <a:cs typeface="黑体" panose="02010609060101010101" pitchFamily="49" charset="-122"/>
              </a:rPr>
              <a:t>观测测量散射宇宙线的湍流的特点</a:t>
            </a:r>
            <a:r>
              <a:rPr lang="zh-CN" altLang="en-US" sz="2000" dirty="0">
                <a:solidFill>
                  <a:prstClr val="black"/>
                </a:solidFill>
                <a:latin typeface="Arial" panose="020B0604020202020204" pitchFamily="34" charset="0"/>
                <a:cs typeface="宋体" panose="02010600030101010101" pitchFamily="2" charset="-122"/>
              </a:rPr>
              <a:t>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457200" y="2746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400" b="0" i="0" u="none" strike="noStrike" kern="1200" cap="none" spc="0" normalizeH="0" baseline="0" noProof="0" dirty="0">
                <a:ln>
                  <a:noFill/>
                </a:ln>
                <a:solidFill>
                  <a:schemeClr val="tx1"/>
                </a:solidFill>
                <a:effectLst/>
                <a:uLnTx/>
                <a:uFillTx/>
                <a:latin typeface="+mj-lt"/>
                <a:ea typeface="+mj-ea"/>
                <a:cs typeface="+mj-cs"/>
              </a:rPr>
              <a:t>宇宙线各向异性</a:t>
            </a:r>
          </a:p>
        </p:txBody>
      </p:sp>
      <p:pic>
        <p:nvPicPr>
          <p:cNvPr id="3074" name="Picture 2"/>
          <p:cNvPicPr>
            <a:picLocks noChangeAspect="1" noChangeArrowheads="1"/>
          </p:cNvPicPr>
          <p:nvPr/>
        </p:nvPicPr>
        <p:blipFill>
          <a:blip r:embed="rId2" cstate="print"/>
          <a:srcRect/>
          <a:stretch>
            <a:fillRect/>
          </a:stretch>
        </p:blipFill>
        <p:spPr bwMode="auto">
          <a:xfrm>
            <a:off x="0" y="1196752"/>
            <a:ext cx="5815192" cy="2952328"/>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5292081" y="3787774"/>
            <a:ext cx="3614995" cy="3070225"/>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标题 1"/>
          <p:cNvSpPr>
            <a:spLocks noGrp="1" noChangeArrowheads="1"/>
          </p:cNvSpPr>
          <p:nvPr>
            <p:ph type="title"/>
          </p:nvPr>
        </p:nvSpPr>
        <p:spPr/>
        <p:txBody>
          <a:bodyPr/>
          <a:lstStyle/>
          <a:p>
            <a:pPr>
              <a:defRPr/>
            </a:pPr>
            <a:r>
              <a:rPr lang="zh-CN" altLang="en-US" sz="4000" dirty="0"/>
              <a:t>传统的</a:t>
            </a:r>
            <a:r>
              <a:rPr lang="en-US" altLang="zh-CN" sz="4000" dirty="0" err="1"/>
              <a:t>Photomeson</a:t>
            </a:r>
            <a:r>
              <a:rPr lang="en-US" altLang="zh-CN" sz="4000" dirty="0"/>
              <a:t> (p</a:t>
            </a:r>
            <a:r>
              <a:rPr lang="el-GR" altLang="zh-CN" sz="4000" dirty="0"/>
              <a:t>γ</a:t>
            </a:r>
            <a:r>
              <a:rPr lang="en-US" altLang="zh-CN" sz="4000" dirty="0"/>
              <a:t>) </a:t>
            </a:r>
            <a:r>
              <a:rPr lang="zh-CN" altLang="en-US" sz="4000" dirty="0"/>
              <a:t>模型</a:t>
            </a:r>
          </a:p>
        </p:txBody>
      </p:sp>
      <p:sp>
        <p:nvSpPr>
          <p:cNvPr id="21507" name="内容占位符 2"/>
          <p:cNvSpPr>
            <a:spLocks noGrp="1" noChangeArrowheads="1"/>
          </p:cNvSpPr>
          <p:nvPr>
            <p:ph idx="1"/>
          </p:nvPr>
        </p:nvSpPr>
        <p:spPr>
          <a:xfrm>
            <a:off x="5145541" y="1826112"/>
            <a:ext cx="2726207" cy="4350697"/>
          </a:xfrm>
        </p:spPr>
        <p:txBody>
          <a:bodyPr/>
          <a:lstStyle/>
          <a:p>
            <a:pPr marL="0" indent="0"/>
            <a:r>
              <a:rPr lang="zh-CN" altLang="en-US" dirty="0"/>
              <a:t>拟合存在问题：</a:t>
            </a:r>
            <a:endParaRPr lang="en-US" altLang="zh-CN" dirty="0"/>
          </a:p>
          <a:p>
            <a:pPr marL="0" indent="0"/>
            <a:r>
              <a:rPr lang="en-US" altLang="zh-CN" dirty="0"/>
              <a:t>1</a:t>
            </a:r>
            <a:r>
              <a:rPr lang="zh-CN" altLang="en-US" dirty="0"/>
              <a:t>）</a:t>
            </a:r>
            <a:r>
              <a:rPr lang="en-US" altLang="zh-CN" dirty="0"/>
              <a:t>cascade </a:t>
            </a:r>
            <a:r>
              <a:rPr lang="zh-CN" altLang="en-US" dirty="0"/>
              <a:t>辐射超过</a:t>
            </a:r>
            <a:r>
              <a:rPr lang="en-US" altLang="zh-CN" dirty="0"/>
              <a:t>X-ray</a:t>
            </a:r>
            <a:r>
              <a:rPr lang="zh-CN" altLang="en-US" dirty="0"/>
              <a:t>观测</a:t>
            </a:r>
            <a:endParaRPr lang="en-US" altLang="zh-CN" dirty="0"/>
          </a:p>
          <a:p>
            <a:pPr marL="0" indent="0"/>
            <a:r>
              <a:rPr lang="en-US" altLang="zh-CN" dirty="0"/>
              <a:t>2</a:t>
            </a:r>
            <a:r>
              <a:rPr lang="zh-CN" altLang="en-US" dirty="0"/>
              <a:t>）</a:t>
            </a:r>
            <a:r>
              <a:rPr lang="en-US" altLang="zh-CN" dirty="0"/>
              <a:t>inefficient: </a:t>
            </a:r>
            <a:r>
              <a:rPr lang="zh-CN" altLang="en-US" dirty="0"/>
              <a:t>要求</a:t>
            </a:r>
            <a:r>
              <a:rPr lang="en-US" altLang="zh-CN" dirty="0"/>
              <a:t>jet</a:t>
            </a:r>
            <a:r>
              <a:rPr lang="zh-CN" altLang="en-US" dirty="0"/>
              <a:t>光度超过中心黑洞的</a:t>
            </a:r>
            <a:r>
              <a:rPr lang="en-US" altLang="zh-CN" dirty="0"/>
              <a:t>Eddington</a:t>
            </a:r>
            <a:r>
              <a:rPr lang="zh-CN" altLang="en-US" dirty="0"/>
              <a:t>光度</a:t>
            </a:r>
            <a:r>
              <a:rPr lang="en-US" altLang="zh-CN" dirty="0"/>
              <a:t>:</a:t>
            </a:r>
            <a:endParaRPr lang="zh-CN" altLang="en-US" dirty="0"/>
          </a:p>
        </p:txBody>
      </p:sp>
      <p:pic>
        <p:nvPicPr>
          <p:cNvPr id="21508" name="图片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3992" y="1826114"/>
            <a:ext cx="3555734" cy="4272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矩形 5"/>
          <p:cNvSpPr>
            <a:spLocks noChangeArrowheads="1"/>
          </p:cNvSpPr>
          <p:nvPr/>
        </p:nvSpPr>
        <p:spPr bwMode="auto">
          <a:xfrm>
            <a:off x="1935444" y="6225774"/>
            <a:ext cx="2310363" cy="594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3000"/>
              </a:lnSpc>
              <a:spcAft>
                <a:spcPts val="1425"/>
              </a:spcAft>
              <a:buClr>
                <a:srgbClr val="000000"/>
              </a:buClr>
              <a:buSzPct val="100000"/>
              <a:buFont typeface="Times New Roman" panose="02020603050405020304" pitchFamily="18" charset="0"/>
              <a:defRPr sz="3200">
                <a:solidFill>
                  <a:srgbClr val="FFFFFF"/>
                </a:solidFill>
                <a:latin typeface="Calibri" panose="020F0502020204030204" pitchFamily="34" charset="0"/>
                <a:ea typeface="MS PGothic" panose="020B0600070205080204" pitchFamily="34" charset="-128"/>
                <a:cs typeface="Arial Unicode MS"/>
              </a:defRPr>
            </a:lvl1pPr>
            <a:lvl2pPr>
              <a:lnSpc>
                <a:spcPct val="93000"/>
              </a:lnSpc>
              <a:spcAft>
                <a:spcPts val="1140"/>
              </a:spcAft>
              <a:buClr>
                <a:srgbClr val="000000"/>
              </a:buClr>
              <a:buSzPct val="100000"/>
              <a:buFont typeface="Times New Roman" panose="02020603050405020304" pitchFamily="18" charset="0"/>
              <a:defRPr sz="2800">
                <a:solidFill>
                  <a:srgbClr val="FFFFFF"/>
                </a:solidFill>
                <a:latin typeface="Calibri" panose="020F0502020204030204" pitchFamily="34" charset="0"/>
                <a:ea typeface="MS PGothic" panose="020B0600070205080204" pitchFamily="34" charset="-128"/>
                <a:cs typeface="Arial Unicode MS"/>
              </a:defRPr>
            </a:lvl2pPr>
            <a:lvl3pPr>
              <a:lnSpc>
                <a:spcPct val="93000"/>
              </a:lnSpc>
              <a:spcAft>
                <a:spcPts val="850"/>
              </a:spcAft>
              <a:buClr>
                <a:srgbClr val="000000"/>
              </a:buClr>
              <a:buSzPct val="100000"/>
              <a:buFont typeface="Times New Roman" panose="02020603050405020304" pitchFamily="18" charset="0"/>
              <a:defRPr sz="2400">
                <a:solidFill>
                  <a:srgbClr val="FFFFFF"/>
                </a:solidFill>
                <a:latin typeface="Calibri" panose="020F0502020204030204" pitchFamily="34" charset="0"/>
                <a:ea typeface="MS PGothic" panose="020B0600070205080204" pitchFamily="34" charset="-128"/>
                <a:cs typeface="Arial Unicode MS"/>
              </a:defRPr>
            </a:lvl3pPr>
            <a:lvl4pPr>
              <a:lnSpc>
                <a:spcPct val="93000"/>
              </a:lnSpc>
              <a:spcAft>
                <a:spcPts val="575"/>
              </a:spcAft>
              <a:buClr>
                <a:srgbClr val="000000"/>
              </a:buClr>
              <a:buSzPct val="100000"/>
              <a:buFont typeface="Times New Roman" panose="02020603050405020304" pitchFamily="18" charset="0"/>
              <a:defRPr sz="2000">
                <a:solidFill>
                  <a:srgbClr val="FFFFFF"/>
                </a:solidFill>
                <a:latin typeface="Calibri" panose="020F0502020204030204" pitchFamily="34" charset="0"/>
                <a:ea typeface="MS PGothic" panose="020B0600070205080204" pitchFamily="34" charset="-128"/>
                <a:cs typeface="Arial Unicode MS"/>
              </a:defRPr>
            </a:lvl4pPr>
            <a:lvl5pPr>
              <a:lnSpc>
                <a:spcPct val="93000"/>
              </a:lnSpc>
              <a:spcAft>
                <a:spcPts val="290"/>
              </a:spcAft>
              <a:buClr>
                <a:srgbClr val="000000"/>
              </a:buClr>
              <a:buSzPct val="100000"/>
              <a:buFont typeface="Times New Roman" panose="02020603050405020304" pitchFamily="18" charset="0"/>
              <a:defRPr sz="2000">
                <a:solidFill>
                  <a:srgbClr val="FFFFFF"/>
                </a:solidFill>
                <a:latin typeface="Calibri" panose="020F0502020204030204" pitchFamily="34" charset="0"/>
                <a:ea typeface="MS PGothic" panose="020B0600070205080204" pitchFamily="34" charset="-128"/>
                <a:cs typeface="Arial Unicode MS"/>
              </a:defRPr>
            </a:lvl5pPr>
            <a:lvl6pPr marL="2514600" indent="-228600" defTabSz="457200" eaLnBrk="0" fontAlgn="base" hangingPunct="0">
              <a:lnSpc>
                <a:spcPct val="93000"/>
              </a:lnSpc>
              <a:spcBef>
                <a:spcPct val="0"/>
              </a:spcBef>
              <a:spcAft>
                <a:spcPts val="290"/>
              </a:spcAft>
              <a:buClr>
                <a:srgbClr val="000000"/>
              </a:buClr>
              <a:buSzPct val="100000"/>
              <a:buFont typeface="Times New Roman" panose="02020603050405020304" pitchFamily="18" charset="0"/>
              <a:defRPr sz="2000">
                <a:solidFill>
                  <a:srgbClr val="FFFFFF"/>
                </a:solidFill>
                <a:latin typeface="Calibri" panose="020F0502020204030204" pitchFamily="34" charset="0"/>
                <a:ea typeface="MS PGothic" panose="020B0600070205080204" pitchFamily="34" charset="-128"/>
                <a:cs typeface="Arial Unicode MS"/>
              </a:defRPr>
            </a:lvl6pPr>
            <a:lvl7pPr marL="2971800" indent="-228600" defTabSz="457200" eaLnBrk="0" fontAlgn="base" hangingPunct="0">
              <a:lnSpc>
                <a:spcPct val="93000"/>
              </a:lnSpc>
              <a:spcBef>
                <a:spcPct val="0"/>
              </a:spcBef>
              <a:spcAft>
                <a:spcPts val="290"/>
              </a:spcAft>
              <a:buClr>
                <a:srgbClr val="000000"/>
              </a:buClr>
              <a:buSzPct val="100000"/>
              <a:buFont typeface="Times New Roman" panose="02020603050405020304" pitchFamily="18" charset="0"/>
              <a:defRPr sz="2000">
                <a:solidFill>
                  <a:srgbClr val="FFFFFF"/>
                </a:solidFill>
                <a:latin typeface="Calibri" panose="020F0502020204030204" pitchFamily="34" charset="0"/>
                <a:ea typeface="MS PGothic" panose="020B0600070205080204" pitchFamily="34" charset="-128"/>
                <a:cs typeface="Arial Unicode MS"/>
              </a:defRPr>
            </a:lvl7pPr>
            <a:lvl8pPr marL="3429000" indent="-228600" defTabSz="457200" eaLnBrk="0" fontAlgn="base" hangingPunct="0">
              <a:lnSpc>
                <a:spcPct val="93000"/>
              </a:lnSpc>
              <a:spcBef>
                <a:spcPct val="0"/>
              </a:spcBef>
              <a:spcAft>
                <a:spcPts val="290"/>
              </a:spcAft>
              <a:buClr>
                <a:srgbClr val="000000"/>
              </a:buClr>
              <a:buSzPct val="100000"/>
              <a:buFont typeface="Times New Roman" panose="02020603050405020304" pitchFamily="18" charset="0"/>
              <a:defRPr sz="2000">
                <a:solidFill>
                  <a:srgbClr val="FFFFFF"/>
                </a:solidFill>
                <a:latin typeface="Calibri" panose="020F0502020204030204" pitchFamily="34" charset="0"/>
                <a:ea typeface="MS PGothic" panose="020B0600070205080204" pitchFamily="34" charset="-128"/>
                <a:cs typeface="Arial Unicode MS"/>
              </a:defRPr>
            </a:lvl8pPr>
            <a:lvl9pPr marL="3886200" indent="-228600" defTabSz="457200" eaLnBrk="0" fontAlgn="base" hangingPunct="0">
              <a:lnSpc>
                <a:spcPct val="93000"/>
              </a:lnSpc>
              <a:spcBef>
                <a:spcPct val="0"/>
              </a:spcBef>
              <a:spcAft>
                <a:spcPts val="290"/>
              </a:spcAft>
              <a:buClr>
                <a:srgbClr val="000000"/>
              </a:buClr>
              <a:buSzPct val="100000"/>
              <a:buFont typeface="Times New Roman" panose="02020603050405020304" pitchFamily="18" charset="0"/>
              <a:defRPr sz="2000">
                <a:solidFill>
                  <a:srgbClr val="FFFFFF"/>
                </a:solidFill>
                <a:latin typeface="Calibri" panose="020F0502020204030204" pitchFamily="34" charset="0"/>
                <a:ea typeface="MS PGothic" panose="020B0600070205080204" pitchFamily="34" charset="-128"/>
                <a:cs typeface="Arial Unicode MS"/>
              </a:defRPr>
            </a:lvl9pPr>
          </a:lstStyle>
          <a:p>
            <a:pPr eaLnBrk="1" hangingPunct="1">
              <a:lnSpc>
                <a:spcPct val="100000"/>
              </a:lnSpc>
              <a:spcAft>
                <a:spcPct val="0"/>
              </a:spcAft>
              <a:buClrTx/>
              <a:buSzTx/>
              <a:buFontTx/>
              <a:buNone/>
            </a:pPr>
            <a:r>
              <a:rPr lang="en-US" altLang="zh-CN" sz="1635">
                <a:solidFill>
                  <a:srgbClr val="000000"/>
                </a:solidFill>
                <a:latin typeface="ArialMT"/>
              </a:rPr>
              <a:t>Keivani et al. 2018</a:t>
            </a:r>
            <a:r>
              <a:rPr lang="en-US" altLang="zh-CN" sz="1635">
                <a:solidFill>
                  <a:schemeClr val="tx1"/>
                </a:solidFill>
              </a:rPr>
              <a:t> </a:t>
            </a:r>
            <a:br>
              <a:rPr lang="en-US" altLang="zh-CN" sz="1635">
                <a:solidFill>
                  <a:schemeClr val="tx1"/>
                </a:solidFill>
              </a:rPr>
            </a:br>
            <a:endParaRPr lang="zh-CN" altLang="en-US" sz="1635">
              <a:solidFill>
                <a:schemeClr val="tx1"/>
              </a:solidFill>
            </a:endParaRPr>
          </a:p>
        </p:txBody>
      </p:sp>
      <p:sp>
        <p:nvSpPr>
          <p:cNvPr id="7" name="圆角矩形 5"/>
          <p:cNvSpPr/>
          <p:nvPr/>
        </p:nvSpPr>
        <p:spPr>
          <a:xfrm>
            <a:off x="5640841" y="4864824"/>
            <a:ext cx="1554437" cy="12342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35" b="1" dirty="0"/>
              <a:t>Lucky Detection</a:t>
            </a:r>
            <a:endParaRPr lang="zh-CN" altLang="en-US" sz="1635"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TextShape 1"/>
          <p:cNvSpPr txBox="1"/>
          <p:nvPr/>
        </p:nvSpPr>
        <p:spPr>
          <a:xfrm>
            <a:off x="3068483" y="5658356"/>
            <a:ext cx="3780397" cy="521335"/>
          </a:xfrm>
          <a:prstGeom prst="rect">
            <a:avLst/>
          </a:prstGeom>
          <a:noFill/>
          <a:ln>
            <a:noFill/>
          </a:ln>
        </p:spPr>
        <p:txBody>
          <a:bodyPr lIns="90000" tIns="45000" rIns="90000" bIns="45000"/>
          <a:lstStyle/>
          <a:p>
            <a:pPr>
              <a:defRPr/>
            </a:pPr>
            <a:r>
              <a:rPr lang="en-US" sz="1635" spc="-1" dirty="0">
                <a:latin typeface="Arial" panose="020B0604020202020204"/>
              </a:rPr>
              <a:t>s=1.6: 1 (</a:t>
            </a:r>
            <a:r>
              <a:rPr lang="en-US" altLang="zh-CN" sz="1635" spc="-1" dirty="0">
                <a:latin typeface="Arial" panose="020B0604020202020204"/>
              </a:rPr>
              <a:t>anti-)</a:t>
            </a:r>
            <a:r>
              <a:rPr lang="en-US" altLang="zh-CN" sz="1635" spc="-1" dirty="0" err="1">
                <a:latin typeface="Arial" panose="020B0604020202020204"/>
              </a:rPr>
              <a:t>muon</a:t>
            </a:r>
            <a:r>
              <a:rPr lang="en-US" altLang="zh-CN" sz="1635" spc="-1" dirty="0">
                <a:latin typeface="Arial" panose="020B0604020202020204"/>
              </a:rPr>
              <a:t> </a:t>
            </a:r>
            <a:r>
              <a:rPr lang="en-US" sz="1635" spc="-1" dirty="0">
                <a:latin typeface="Arial" panose="020B0604020202020204"/>
              </a:rPr>
              <a:t>event / 80 days</a:t>
            </a:r>
          </a:p>
          <a:p>
            <a:pPr>
              <a:defRPr/>
            </a:pPr>
            <a:r>
              <a:rPr lang="en-US" sz="1635" spc="-1" dirty="0">
                <a:latin typeface="Arial" panose="020B0604020202020204"/>
              </a:rPr>
              <a:t>s=2.0: 1 (anti-)</a:t>
            </a:r>
            <a:r>
              <a:rPr lang="en-US" sz="1635" spc="-1" dirty="0" err="1">
                <a:latin typeface="Arial" panose="020B0604020202020204"/>
              </a:rPr>
              <a:t>muon</a:t>
            </a:r>
            <a:r>
              <a:rPr lang="en-US" sz="1635" spc="-1" dirty="0">
                <a:latin typeface="Arial" panose="020B0604020202020204"/>
              </a:rPr>
              <a:t> event / 3.2 </a:t>
            </a:r>
            <a:r>
              <a:rPr lang="en-US" sz="1635" spc="-1" dirty="0" err="1">
                <a:latin typeface="Arial" panose="020B0604020202020204"/>
              </a:rPr>
              <a:t>yrs</a:t>
            </a:r>
            <a:endParaRPr lang="en-US" sz="1635" spc="-1" dirty="0">
              <a:latin typeface="Arial" panose="020B0604020202020204"/>
            </a:endParaRPr>
          </a:p>
        </p:txBody>
      </p:sp>
      <p:sp>
        <p:nvSpPr>
          <p:cNvPr id="22532" name="标题 1"/>
          <p:cNvSpPr txBox="1">
            <a:spLocks noChangeArrowheads="1"/>
          </p:cNvSpPr>
          <p:nvPr/>
        </p:nvSpPr>
        <p:spPr bwMode="auto">
          <a:xfrm>
            <a:off x="1614650" y="365800"/>
            <a:ext cx="5914701" cy="1324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914400">
              <a:lnSpc>
                <a:spcPct val="90000"/>
              </a:lnSpc>
              <a:defRPr/>
            </a:pPr>
            <a:r>
              <a:rPr lang="en-US" altLang="zh-CN" sz="4400" b="1">
                <a:latin typeface="Calibri Light" panose="020F0302020204030204" pitchFamily="34" charset="0"/>
                <a:ea typeface="等线 Light" panose="02010600030101010101" pitchFamily="2" charset="-122"/>
              </a:rPr>
              <a:t>Modelling the SED</a:t>
            </a:r>
            <a:endParaRPr lang="zh-CN" altLang="en-US" sz="4400" b="1">
              <a:latin typeface="Calibri Light" panose="020F0302020204030204" pitchFamily="34" charset="0"/>
              <a:ea typeface="等线 Light" panose="02010600030101010101" pitchFamily="2" charset="-122"/>
            </a:endParaRPr>
          </a:p>
        </p:txBody>
      </p:sp>
      <p:pic>
        <p:nvPicPr>
          <p:cNvPr id="23556" name="图片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100" y="1709111"/>
            <a:ext cx="3515914" cy="3305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图片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0155" y="1606435"/>
            <a:ext cx="3606575" cy="340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文本框 3"/>
          <p:cNvSpPr txBox="1">
            <a:spLocks noChangeArrowheads="1"/>
          </p:cNvSpPr>
          <p:nvPr/>
        </p:nvSpPr>
        <p:spPr bwMode="auto">
          <a:xfrm>
            <a:off x="3742474" y="1355183"/>
            <a:ext cx="2114681" cy="34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635" dirty="0"/>
              <a:t>Liu et al. 2019, PRD</a:t>
            </a:r>
            <a:endParaRPr lang="zh-CN" altLang="en-US" sz="1635"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84"/>
            <a:ext cx="8229600" cy="1143000"/>
          </a:xfrm>
        </p:spPr>
        <p:txBody>
          <a:bodyPr>
            <a:normAutofit/>
          </a:bodyPr>
          <a:lstStyle/>
          <a:p>
            <a:r>
              <a:rPr lang="zh-CN" altLang="en-US" sz="4000" b="1" dirty="0">
                <a:solidFill>
                  <a:srgbClr val="0000FF"/>
                </a:solidFill>
                <a:latin typeface="Trebuchet MS" panose="020B0603020202020204" pitchFamily="34" charset="0"/>
                <a:ea typeface="黑体" panose="02010609060101010101" pitchFamily="49" charset="-122"/>
                <a:cs typeface="+mn-cs"/>
              </a:rPr>
              <a:t>实施方案</a:t>
            </a:r>
          </a:p>
        </p:txBody>
      </p:sp>
      <p:graphicFrame>
        <p:nvGraphicFramePr>
          <p:cNvPr id="4" name="表格 3"/>
          <p:cNvGraphicFramePr>
            <a:graphicFrameLocks noGrp="1"/>
          </p:cNvGraphicFramePr>
          <p:nvPr>
            <p:custDataLst>
              <p:tags r:id="rId1"/>
            </p:custDataLst>
          </p:nvPr>
        </p:nvGraphicFramePr>
        <p:xfrm>
          <a:off x="971601" y="2060851"/>
          <a:ext cx="7200798" cy="4104453"/>
        </p:xfrm>
        <a:graphic>
          <a:graphicData uri="http://schemas.openxmlformats.org/drawingml/2006/table">
            <a:tbl>
              <a:tblPr/>
              <a:tblGrid>
                <a:gridCol w="634700">
                  <a:extLst>
                    <a:ext uri="{9D8B030D-6E8A-4147-A177-3AD203B41FA5}">
                      <a16:colId xmlns:a16="http://schemas.microsoft.com/office/drawing/2014/main" val="20000"/>
                    </a:ext>
                  </a:extLst>
                </a:gridCol>
                <a:gridCol w="616441">
                  <a:extLst>
                    <a:ext uri="{9D8B030D-6E8A-4147-A177-3AD203B41FA5}">
                      <a16:colId xmlns:a16="http://schemas.microsoft.com/office/drawing/2014/main" val="20001"/>
                    </a:ext>
                  </a:extLst>
                </a:gridCol>
                <a:gridCol w="420814">
                  <a:extLst>
                    <a:ext uri="{9D8B030D-6E8A-4147-A177-3AD203B41FA5}">
                      <a16:colId xmlns:a16="http://schemas.microsoft.com/office/drawing/2014/main" val="20002"/>
                    </a:ext>
                  </a:extLst>
                </a:gridCol>
                <a:gridCol w="508630">
                  <a:extLst>
                    <a:ext uri="{9D8B030D-6E8A-4147-A177-3AD203B41FA5}">
                      <a16:colId xmlns:a16="http://schemas.microsoft.com/office/drawing/2014/main" val="20003"/>
                    </a:ext>
                  </a:extLst>
                </a:gridCol>
                <a:gridCol w="1005955">
                  <a:extLst>
                    <a:ext uri="{9D8B030D-6E8A-4147-A177-3AD203B41FA5}">
                      <a16:colId xmlns:a16="http://schemas.microsoft.com/office/drawing/2014/main" val="20004"/>
                    </a:ext>
                  </a:extLst>
                </a:gridCol>
                <a:gridCol w="343433">
                  <a:extLst>
                    <a:ext uri="{9D8B030D-6E8A-4147-A177-3AD203B41FA5}">
                      <a16:colId xmlns:a16="http://schemas.microsoft.com/office/drawing/2014/main" val="20005"/>
                    </a:ext>
                  </a:extLst>
                </a:gridCol>
                <a:gridCol w="573838">
                  <a:extLst>
                    <a:ext uri="{9D8B030D-6E8A-4147-A177-3AD203B41FA5}">
                      <a16:colId xmlns:a16="http://schemas.microsoft.com/office/drawing/2014/main" val="20006"/>
                    </a:ext>
                  </a:extLst>
                </a:gridCol>
                <a:gridCol w="572968">
                  <a:extLst>
                    <a:ext uri="{9D8B030D-6E8A-4147-A177-3AD203B41FA5}">
                      <a16:colId xmlns:a16="http://schemas.microsoft.com/office/drawing/2014/main" val="20007"/>
                    </a:ext>
                  </a:extLst>
                </a:gridCol>
                <a:gridCol w="459070">
                  <a:extLst>
                    <a:ext uri="{9D8B030D-6E8A-4147-A177-3AD203B41FA5}">
                      <a16:colId xmlns:a16="http://schemas.microsoft.com/office/drawing/2014/main" val="20008"/>
                    </a:ext>
                  </a:extLst>
                </a:gridCol>
                <a:gridCol w="360823">
                  <a:extLst>
                    <a:ext uri="{9D8B030D-6E8A-4147-A177-3AD203B41FA5}">
                      <a16:colId xmlns:a16="http://schemas.microsoft.com/office/drawing/2014/main" val="20009"/>
                    </a:ext>
                  </a:extLst>
                </a:gridCol>
                <a:gridCol w="556450">
                  <a:extLst>
                    <a:ext uri="{9D8B030D-6E8A-4147-A177-3AD203B41FA5}">
                      <a16:colId xmlns:a16="http://schemas.microsoft.com/office/drawing/2014/main" val="20010"/>
                    </a:ext>
                  </a:extLst>
                </a:gridCol>
                <a:gridCol w="573838">
                  <a:extLst>
                    <a:ext uri="{9D8B030D-6E8A-4147-A177-3AD203B41FA5}">
                      <a16:colId xmlns:a16="http://schemas.microsoft.com/office/drawing/2014/main" val="20011"/>
                    </a:ext>
                  </a:extLst>
                </a:gridCol>
                <a:gridCol w="573838">
                  <a:extLst>
                    <a:ext uri="{9D8B030D-6E8A-4147-A177-3AD203B41FA5}">
                      <a16:colId xmlns:a16="http://schemas.microsoft.com/office/drawing/2014/main" val="20012"/>
                    </a:ext>
                  </a:extLst>
                </a:gridCol>
              </a:tblGrid>
              <a:tr h="444694">
                <a:tc>
                  <a:txBody>
                    <a:bodyPr/>
                    <a:lstStyle/>
                    <a:p>
                      <a:pPr algn="just">
                        <a:spcAft>
                          <a:spcPts val="0"/>
                        </a:spcAft>
                      </a:pPr>
                      <a:r>
                        <a:rPr lang="zh-CN" altLang="en-US" sz="1400" kern="100" dirty="0">
                          <a:solidFill>
                            <a:srgbClr val="000000"/>
                          </a:solidFill>
                          <a:uFill>
                            <a:solidFill>
                              <a:srgbClr val="000000"/>
                            </a:solidFill>
                          </a:uFill>
                          <a:latin typeface="Calibri" panose="020F0502020204030204"/>
                          <a:ea typeface="Calibri" panose="020F0502020204030204"/>
                          <a:cs typeface="Calibri" panose="020F0502020204030204"/>
                        </a:rPr>
                        <a:t>年</a:t>
                      </a:r>
                      <a:r>
                        <a:rPr lang="en-US" altLang="zh-CN" sz="1400" kern="100" dirty="0">
                          <a:solidFill>
                            <a:srgbClr val="000000"/>
                          </a:solidFill>
                          <a:uFill>
                            <a:solidFill>
                              <a:srgbClr val="000000"/>
                            </a:solidFill>
                          </a:uFill>
                          <a:latin typeface="Calibri" panose="020F0502020204030204"/>
                          <a:ea typeface="Calibri" panose="020F0502020204030204"/>
                          <a:cs typeface="Calibri" panose="020F0502020204030204"/>
                        </a:rPr>
                        <a:t>\</a:t>
                      </a:r>
                      <a:r>
                        <a:rPr lang="zh-CN" altLang="en-US" sz="1400" kern="100" dirty="0">
                          <a:solidFill>
                            <a:srgbClr val="000000"/>
                          </a:solidFill>
                          <a:uFill>
                            <a:solidFill>
                              <a:srgbClr val="000000"/>
                            </a:solidFill>
                          </a:uFill>
                          <a:latin typeface="Calibri" panose="020F0502020204030204"/>
                          <a:ea typeface="Calibri" panose="020F0502020204030204"/>
                          <a:cs typeface="Calibri" panose="020F0502020204030204"/>
                        </a:rPr>
                        <a:t>月</a:t>
                      </a:r>
                      <a:endParaRPr lang="en-US"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r>
                        <a:rPr lang="en-US" sz="1400" kern="100">
                          <a:solidFill>
                            <a:srgbClr val="000000"/>
                          </a:solidFill>
                          <a:uFill>
                            <a:solidFill>
                              <a:srgbClr val="000000"/>
                            </a:solidFill>
                          </a:uFill>
                          <a:latin typeface="Calibri" panose="020F0502020204030204"/>
                          <a:ea typeface="Calibri" panose="020F0502020204030204"/>
                          <a:cs typeface="Calibri" panose="020F0502020204030204"/>
                        </a:rPr>
                        <a:t>1</a:t>
                      </a:r>
                      <a:endParaRPr lang="zh-CN"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r>
                        <a:rPr lang="en-US" sz="1400" kern="100">
                          <a:solidFill>
                            <a:srgbClr val="000000"/>
                          </a:solidFill>
                          <a:uFill>
                            <a:solidFill>
                              <a:srgbClr val="000000"/>
                            </a:solidFill>
                          </a:uFill>
                          <a:latin typeface="Calibri" panose="020F0502020204030204"/>
                          <a:ea typeface="Calibri" panose="020F0502020204030204"/>
                          <a:cs typeface="Calibri" panose="020F0502020204030204"/>
                        </a:rPr>
                        <a:t>2</a:t>
                      </a:r>
                      <a:endParaRPr lang="zh-CN"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r>
                        <a:rPr lang="en-US" sz="1400" kern="100">
                          <a:solidFill>
                            <a:srgbClr val="000000"/>
                          </a:solidFill>
                          <a:uFill>
                            <a:solidFill>
                              <a:srgbClr val="000000"/>
                            </a:solidFill>
                          </a:uFill>
                          <a:latin typeface="Calibri" panose="020F0502020204030204"/>
                          <a:ea typeface="Calibri" panose="020F0502020204030204"/>
                          <a:cs typeface="Calibri" panose="020F0502020204030204"/>
                        </a:rPr>
                        <a:t>3</a:t>
                      </a:r>
                      <a:endParaRPr lang="zh-CN"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r>
                        <a:rPr lang="en-US" sz="1400" kern="100">
                          <a:solidFill>
                            <a:srgbClr val="000000"/>
                          </a:solidFill>
                          <a:uFill>
                            <a:solidFill>
                              <a:srgbClr val="000000"/>
                            </a:solidFill>
                          </a:uFill>
                          <a:latin typeface="Calibri" panose="020F0502020204030204"/>
                          <a:ea typeface="Calibri" panose="020F0502020204030204"/>
                          <a:cs typeface="Calibri" panose="020F0502020204030204"/>
                        </a:rPr>
                        <a:t>4</a:t>
                      </a:r>
                      <a:endParaRPr lang="zh-CN"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r>
                        <a:rPr lang="en-US" sz="1400" kern="100">
                          <a:solidFill>
                            <a:srgbClr val="000000"/>
                          </a:solidFill>
                          <a:uFill>
                            <a:solidFill>
                              <a:srgbClr val="000000"/>
                            </a:solidFill>
                          </a:uFill>
                          <a:latin typeface="Calibri" panose="020F0502020204030204"/>
                          <a:ea typeface="Calibri" panose="020F0502020204030204"/>
                          <a:cs typeface="Calibri" panose="020F0502020204030204"/>
                        </a:rPr>
                        <a:t>5</a:t>
                      </a:r>
                      <a:endParaRPr lang="zh-CN"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r>
                        <a:rPr lang="en-US" sz="1400" kern="100">
                          <a:solidFill>
                            <a:srgbClr val="000000"/>
                          </a:solidFill>
                          <a:uFill>
                            <a:solidFill>
                              <a:srgbClr val="000000"/>
                            </a:solidFill>
                          </a:uFill>
                          <a:latin typeface="Calibri" panose="020F0502020204030204"/>
                          <a:ea typeface="Calibri" panose="020F0502020204030204"/>
                          <a:cs typeface="Calibri" panose="020F0502020204030204"/>
                        </a:rPr>
                        <a:t>6</a:t>
                      </a:r>
                      <a:endParaRPr lang="zh-CN"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r>
                        <a:rPr lang="en-US" sz="1400" kern="100">
                          <a:solidFill>
                            <a:srgbClr val="000000"/>
                          </a:solidFill>
                          <a:uFill>
                            <a:solidFill>
                              <a:srgbClr val="000000"/>
                            </a:solidFill>
                          </a:uFill>
                          <a:latin typeface="Calibri" panose="020F0502020204030204"/>
                          <a:ea typeface="Calibri" panose="020F0502020204030204"/>
                          <a:cs typeface="Calibri" panose="020F0502020204030204"/>
                        </a:rPr>
                        <a:t>7</a:t>
                      </a:r>
                      <a:endParaRPr lang="zh-CN"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r>
                        <a:rPr lang="en-US" sz="1400" kern="100">
                          <a:solidFill>
                            <a:srgbClr val="000000"/>
                          </a:solidFill>
                          <a:uFill>
                            <a:solidFill>
                              <a:srgbClr val="000000"/>
                            </a:solidFill>
                          </a:uFill>
                          <a:latin typeface="Calibri" panose="020F0502020204030204"/>
                          <a:ea typeface="Calibri" panose="020F0502020204030204"/>
                          <a:cs typeface="Calibri" panose="020F0502020204030204"/>
                        </a:rPr>
                        <a:t>8</a:t>
                      </a:r>
                      <a:endParaRPr lang="zh-CN"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r>
                        <a:rPr lang="en-US" sz="1400" kern="100">
                          <a:solidFill>
                            <a:srgbClr val="000000"/>
                          </a:solidFill>
                          <a:uFill>
                            <a:solidFill>
                              <a:srgbClr val="000000"/>
                            </a:solidFill>
                          </a:uFill>
                          <a:latin typeface="Calibri" panose="020F0502020204030204"/>
                          <a:ea typeface="Calibri" panose="020F0502020204030204"/>
                          <a:cs typeface="Calibri" panose="020F0502020204030204"/>
                        </a:rPr>
                        <a:t>9</a:t>
                      </a:r>
                      <a:endParaRPr lang="zh-CN"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r>
                        <a:rPr lang="en-US" sz="1400" kern="100">
                          <a:solidFill>
                            <a:srgbClr val="000000"/>
                          </a:solidFill>
                          <a:uFill>
                            <a:solidFill>
                              <a:srgbClr val="000000"/>
                            </a:solidFill>
                          </a:uFill>
                          <a:latin typeface="Calibri" panose="020F0502020204030204"/>
                          <a:ea typeface="Calibri" panose="020F0502020204030204"/>
                          <a:cs typeface="Calibri" panose="020F0502020204030204"/>
                        </a:rPr>
                        <a:t>10</a:t>
                      </a:r>
                      <a:endParaRPr lang="zh-CN"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r>
                        <a:rPr lang="en-US" sz="1400" kern="100">
                          <a:solidFill>
                            <a:srgbClr val="000000"/>
                          </a:solidFill>
                          <a:uFill>
                            <a:solidFill>
                              <a:srgbClr val="000000"/>
                            </a:solidFill>
                          </a:uFill>
                          <a:latin typeface="Calibri" panose="020F0502020204030204"/>
                          <a:ea typeface="Calibri" panose="020F0502020204030204"/>
                          <a:cs typeface="Calibri" panose="020F0502020204030204"/>
                        </a:rPr>
                        <a:t>11</a:t>
                      </a:r>
                      <a:endParaRPr lang="zh-CN"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r>
                        <a:rPr lang="en-US" sz="1400" kern="100">
                          <a:solidFill>
                            <a:srgbClr val="000000"/>
                          </a:solidFill>
                          <a:uFill>
                            <a:solidFill>
                              <a:srgbClr val="000000"/>
                            </a:solidFill>
                          </a:uFill>
                          <a:latin typeface="Calibri" panose="020F0502020204030204"/>
                          <a:ea typeface="Calibri" panose="020F0502020204030204"/>
                          <a:cs typeface="Calibri" panose="020F0502020204030204"/>
                        </a:rPr>
                        <a:t>12</a:t>
                      </a:r>
                      <a:endParaRPr lang="zh-CN"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extLst>
                  <a:ext uri="{0D108BD9-81ED-4DB2-BD59-A6C34878D82A}">
                    <a16:rowId xmlns:a16="http://schemas.microsoft.com/office/drawing/2014/main" val="10000"/>
                  </a:ext>
                </a:extLst>
              </a:tr>
              <a:tr h="582764">
                <a:tc>
                  <a:txBody>
                    <a:bodyPr/>
                    <a:lstStyle/>
                    <a:p>
                      <a:pPr algn="just">
                        <a:spcAft>
                          <a:spcPts val="0"/>
                        </a:spcAft>
                      </a:pPr>
                      <a:r>
                        <a:rPr lang="en-US" sz="1400" kern="100" dirty="0">
                          <a:solidFill>
                            <a:srgbClr val="000000"/>
                          </a:solidFill>
                          <a:uFill>
                            <a:solidFill>
                              <a:srgbClr val="000000"/>
                            </a:solidFill>
                          </a:uFill>
                          <a:latin typeface="Calibri" panose="020F0502020204030204"/>
                          <a:ea typeface="Calibri" panose="020F0502020204030204"/>
                          <a:cs typeface="Calibri" panose="020F0502020204030204"/>
                        </a:rPr>
                        <a:t>2018</a:t>
                      </a:r>
                      <a:endParaRPr lang="zh-CN"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r>
                        <a:rPr lang="en-US" sz="1400" kern="100" dirty="0">
                          <a:solidFill>
                            <a:srgbClr val="000000"/>
                          </a:solidFill>
                          <a:uFill>
                            <a:solidFill>
                              <a:srgbClr val="000000"/>
                            </a:solidFill>
                          </a:uFill>
                          <a:latin typeface="Calibri" panose="020F0502020204030204"/>
                          <a:ea typeface="Calibri" panose="020F0502020204030204"/>
                          <a:cs typeface="Calibri" panose="020F0502020204030204"/>
                        </a:rPr>
                        <a:t>A1a</a:t>
                      </a:r>
                      <a:endParaRPr lang="zh-CN"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582764">
                <a:tc>
                  <a:txBody>
                    <a:bodyPr/>
                    <a:lstStyle/>
                    <a:p>
                      <a:pPr algn="just">
                        <a:spcAft>
                          <a:spcPts val="0"/>
                        </a:spcAft>
                      </a:pPr>
                      <a:r>
                        <a:rPr lang="en-US" sz="1400" kern="100" dirty="0">
                          <a:solidFill>
                            <a:srgbClr val="000000"/>
                          </a:solidFill>
                          <a:uFill>
                            <a:solidFill>
                              <a:srgbClr val="000000"/>
                            </a:solidFill>
                          </a:uFill>
                          <a:latin typeface="Calibri" panose="020F0502020204030204"/>
                          <a:ea typeface="Calibri" panose="020F0502020204030204"/>
                          <a:cs typeface="Calibri" panose="020F0502020204030204"/>
                        </a:rPr>
                        <a:t>2019</a:t>
                      </a:r>
                      <a:endParaRPr lang="zh-CN"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r>
                        <a:rPr lang="en-US" sz="1400" kern="100" dirty="0">
                          <a:solidFill>
                            <a:srgbClr val="000000"/>
                          </a:solidFill>
                          <a:uFill>
                            <a:solidFill>
                              <a:srgbClr val="000000"/>
                            </a:solidFill>
                          </a:uFill>
                          <a:latin typeface="Calibri" panose="020F0502020204030204"/>
                          <a:ea typeface="Calibri" panose="020F0502020204030204"/>
                          <a:cs typeface="Calibri" panose="020F0502020204030204"/>
                        </a:rPr>
                        <a:t>A1b</a:t>
                      </a:r>
                      <a:endParaRPr lang="zh-CN"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r>
                        <a:rPr lang="en-US" sz="1400" kern="100" dirty="0">
                          <a:solidFill>
                            <a:srgbClr val="000000"/>
                          </a:solidFill>
                          <a:uFill>
                            <a:solidFill>
                              <a:srgbClr val="000000"/>
                            </a:solidFill>
                          </a:uFill>
                          <a:latin typeface="Calibri" panose="020F0502020204030204"/>
                          <a:ea typeface="Calibri" panose="020F0502020204030204"/>
                          <a:cs typeface="Calibri" panose="020F0502020204030204"/>
                        </a:rPr>
                        <a:t>A1c</a:t>
                      </a:r>
                      <a:endParaRPr lang="zh-CN"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r>
                        <a:rPr lang="en-US" sz="1400" kern="100" dirty="0">
                          <a:solidFill>
                            <a:srgbClr val="000000"/>
                          </a:solidFill>
                          <a:uFill>
                            <a:solidFill>
                              <a:srgbClr val="000000"/>
                            </a:solidFill>
                          </a:uFill>
                          <a:latin typeface="Calibri" panose="020F0502020204030204"/>
                          <a:ea typeface="Calibri" panose="020F0502020204030204"/>
                          <a:cs typeface="Calibri" panose="020F0502020204030204"/>
                        </a:rPr>
                        <a:t>A2a</a:t>
                      </a:r>
                      <a:endParaRPr lang="zh-CN"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r>
                        <a:rPr lang="en-US" sz="1400" kern="100" dirty="0">
                          <a:solidFill>
                            <a:srgbClr val="000000"/>
                          </a:solidFill>
                          <a:uFill>
                            <a:solidFill>
                              <a:srgbClr val="000000"/>
                            </a:solidFill>
                          </a:uFill>
                          <a:latin typeface="Calibri" panose="020F0502020204030204"/>
                          <a:ea typeface="Calibri" panose="020F0502020204030204"/>
                          <a:cs typeface="Calibri" panose="020F0502020204030204"/>
                        </a:rPr>
                        <a:t>A2b</a:t>
                      </a:r>
                      <a:endParaRPr lang="zh-CN"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spcAft>
                          <a:spcPts val="0"/>
                        </a:spcAft>
                      </a:pPr>
                      <a:endParaRPr lang="en-US"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en-US" sz="1400" kern="100" dirty="0">
                          <a:solidFill>
                            <a:srgbClr val="000000"/>
                          </a:solidFill>
                          <a:uFill>
                            <a:solidFill>
                              <a:srgbClr val="000000"/>
                            </a:solidFill>
                          </a:uFill>
                          <a:latin typeface="Calibri" panose="020F0502020204030204"/>
                          <a:ea typeface="Calibri" panose="020F0502020204030204"/>
                          <a:cs typeface="Calibri" panose="020F0502020204030204"/>
                        </a:rPr>
                        <a:t>C1</a:t>
                      </a:r>
                      <a:endParaRPr lang="zh-CN"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82764">
                <a:tc>
                  <a:txBody>
                    <a:bodyPr/>
                    <a:lstStyle/>
                    <a:p>
                      <a:pPr algn="just">
                        <a:spcAft>
                          <a:spcPts val="0"/>
                        </a:spcAft>
                      </a:pPr>
                      <a:r>
                        <a:rPr lang="en-US" sz="1400" kern="100" dirty="0">
                          <a:solidFill>
                            <a:srgbClr val="000000"/>
                          </a:solidFill>
                          <a:uFill>
                            <a:solidFill>
                              <a:srgbClr val="000000"/>
                            </a:solidFill>
                          </a:uFill>
                          <a:latin typeface="Calibri" panose="020F0502020204030204"/>
                          <a:ea typeface="Calibri" panose="020F0502020204030204"/>
                          <a:cs typeface="Calibri" panose="020F0502020204030204"/>
                        </a:rPr>
                        <a:t>2020</a:t>
                      </a:r>
                      <a:endParaRPr lang="zh-CN"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en-US"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en-US"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en-US"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en-US" sz="1400" kern="100" dirty="0">
                          <a:solidFill>
                            <a:srgbClr val="000000"/>
                          </a:solidFill>
                          <a:uFill>
                            <a:solidFill>
                              <a:srgbClr val="000000"/>
                            </a:solidFill>
                          </a:uFill>
                          <a:latin typeface="Calibri" panose="020F0502020204030204"/>
                          <a:ea typeface="Calibri" panose="020F0502020204030204"/>
                          <a:cs typeface="Calibri" panose="020F0502020204030204"/>
                        </a:rPr>
                        <a:t>A2c, A2d</a:t>
                      </a:r>
                      <a:endParaRPr lang="zh-CN"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en-US"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en-US"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en-US"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en-US"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en-US"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en-US" sz="1400" kern="100" dirty="0">
                          <a:solidFill>
                            <a:srgbClr val="000000"/>
                          </a:solidFill>
                          <a:uFill>
                            <a:solidFill>
                              <a:srgbClr val="000000"/>
                            </a:solidFill>
                          </a:uFill>
                          <a:latin typeface="Calibri" panose="020F0502020204030204"/>
                          <a:ea typeface="Calibri" panose="020F0502020204030204"/>
                          <a:cs typeface="Calibri" panose="020F0502020204030204"/>
                        </a:rPr>
                        <a:t>A3a</a:t>
                      </a:r>
                      <a:endParaRPr lang="zh-CN"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en-US"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en-US" sz="1400" kern="100">
                          <a:solidFill>
                            <a:srgbClr val="000000"/>
                          </a:solidFill>
                          <a:uFill>
                            <a:solidFill>
                              <a:srgbClr val="000000"/>
                            </a:solidFill>
                          </a:uFill>
                          <a:latin typeface="Calibri" panose="020F0502020204030204"/>
                          <a:ea typeface="Calibri" panose="020F0502020204030204"/>
                          <a:cs typeface="Calibri" panose="020F0502020204030204"/>
                        </a:rPr>
                        <a:t>C2</a:t>
                      </a:r>
                      <a:endParaRPr lang="zh-CN"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82764">
                <a:tc>
                  <a:txBody>
                    <a:bodyPr/>
                    <a:lstStyle/>
                    <a:p>
                      <a:pPr algn="just">
                        <a:spcAft>
                          <a:spcPts val="0"/>
                        </a:spcAft>
                      </a:pPr>
                      <a:r>
                        <a:rPr lang="en-US" sz="1400" kern="100">
                          <a:solidFill>
                            <a:srgbClr val="000000"/>
                          </a:solidFill>
                          <a:uFill>
                            <a:solidFill>
                              <a:srgbClr val="000000"/>
                            </a:solidFill>
                          </a:uFill>
                          <a:latin typeface="Calibri" panose="020F0502020204030204"/>
                          <a:ea typeface="Calibri" panose="020F0502020204030204"/>
                          <a:cs typeface="Calibri" panose="020F0502020204030204"/>
                        </a:rPr>
                        <a:t>2021</a:t>
                      </a:r>
                      <a:endParaRPr lang="zh-CN"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en-US"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en-US"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en-US"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en-US" sz="1400" kern="100">
                          <a:solidFill>
                            <a:srgbClr val="000000"/>
                          </a:solidFill>
                          <a:uFill>
                            <a:solidFill>
                              <a:srgbClr val="000000"/>
                            </a:solidFill>
                          </a:uFill>
                          <a:latin typeface="Calibri" panose="020F0502020204030204"/>
                          <a:ea typeface="Calibri" panose="020F0502020204030204"/>
                          <a:cs typeface="Calibri" panose="020F0502020204030204"/>
                        </a:rPr>
                        <a:t>A3b</a:t>
                      </a:r>
                      <a:endParaRPr lang="zh-CN"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endParaRPr lang="en-US"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en-US" sz="1400" kern="100" dirty="0">
                          <a:solidFill>
                            <a:srgbClr val="000000"/>
                          </a:solidFill>
                          <a:uFill>
                            <a:solidFill>
                              <a:srgbClr val="000000"/>
                            </a:solidFill>
                          </a:uFill>
                          <a:latin typeface="Calibri" panose="020F0502020204030204"/>
                          <a:ea typeface="Calibri" panose="020F0502020204030204"/>
                          <a:cs typeface="Calibri" panose="020F0502020204030204"/>
                        </a:rPr>
                        <a:t>B1</a:t>
                      </a:r>
                      <a:endParaRPr lang="zh-CN"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spcAft>
                          <a:spcPts val="0"/>
                        </a:spcAft>
                      </a:pPr>
                      <a:r>
                        <a:rPr lang="en-US" sz="1400" kern="100">
                          <a:solidFill>
                            <a:srgbClr val="000000"/>
                          </a:solidFill>
                          <a:uFill>
                            <a:solidFill>
                              <a:srgbClr val="000000"/>
                            </a:solidFill>
                          </a:uFill>
                          <a:latin typeface="Calibri" panose="020F0502020204030204"/>
                          <a:ea typeface="Calibri" panose="020F0502020204030204"/>
                          <a:cs typeface="Calibri" panose="020F0502020204030204"/>
                        </a:rPr>
                        <a:t>A4a</a:t>
                      </a:r>
                      <a:endParaRPr lang="zh-CN"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BC96"/>
                    </a:solidFill>
                  </a:tcPr>
                </a:tc>
                <a:tc>
                  <a:txBody>
                    <a:bodyPr/>
                    <a:lstStyle/>
                    <a:p>
                      <a:pPr algn="just">
                        <a:spcAft>
                          <a:spcPts val="0"/>
                        </a:spcAft>
                      </a:pPr>
                      <a:endParaRPr lang="en-US"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just">
                        <a:spcAft>
                          <a:spcPts val="0"/>
                        </a:spcAft>
                      </a:pPr>
                      <a:endParaRPr lang="en-US"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just">
                        <a:spcAft>
                          <a:spcPts val="0"/>
                        </a:spcAft>
                      </a:pPr>
                      <a:endParaRPr lang="en-US"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just">
                        <a:spcAft>
                          <a:spcPts val="0"/>
                        </a:spcAft>
                      </a:pPr>
                      <a:endParaRPr lang="en-US"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spcAft>
                          <a:spcPts val="0"/>
                        </a:spcAft>
                      </a:pPr>
                      <a:r>
                        <a:rPr lang="en-US" sz="1400" kern="100">
                          <a:solidFill>
                            <a:srgbClr val="000000"/>
                          </a:solidFill>
                          <a:uFill>
                            <a:solidFill>
                              <a:srgbClr val="000000"/>
                            </a:solidFill>
                          </a:uFill>
                          <a:latin typeface="Calibri" panose="020F0502020204030204"/>
                          <a:ea typeface="Calibri" panose="020F0502020204030204"/>
                          <a:cs typeface="Calibri" panose="020F0502020204030204"/>
                        </a:rPr>
                        <a:t>A4b</a:t>
                      </a:r>
                      <a:endParaRPr lang="zh-CN"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4"/>
                  </a:ext>
                </a:extLst>
              </a:tr>
              <a:tr h="582764">
                <a:tc>
                  <a:txBody>
                    <a:bodyPr/>
                    <a:lstStyle/>
                    <a:p>
                      <a:pPr algn="just">
                        <a:spcAft>
                          <a:spcPts val="0"/>
                        </a:spcAft>
                      </a:pPr>
                      <a:r>
                        <a:rPr lang="en-US" sz="1400" kern="100">
                          <a:solidFill>
                            <a:srgbClr val="000000"/>
                          </a:solidFill>
                          <a:uFill>
                            <a:solidFill>
                              <a:srgbClr val="000000"/>
                            </a:solidFill>
                          </a:uFill>
                          <a:latin typeface="Calibri" panose="020F0502020204030204"/>
                          <a:ea typeface="Calibri" panose="020F0502020204030204"/>
                          <a:cs typeface="Calibri" panose="020F0502020204030204"/>
                        </a:rPr>
                        <a:t>2022</a:t>
                      </a:r>
                      <a:endParaRPr lang="zh-CN"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endParaRPr lang="en-US"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just">
                        <a:spcAft>
                          <a:spcPts val="0"/>
                        </a:spcAft>
                      </a:pPr>
                      <a:endParaRPr lang="en-US"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just">
                        <a:spcAft>
                          <a:spcPts val="0"/>
                        </a:spcAft>
                      </a:pPr>
                      <a:endParaRPr lang="en-US"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just">
                        <a:spcAft>
                          <a:spcPts val="0"/>
                        </a:spcAft>
                      </a:pPr>
                      <a:r>
                        <a:rPr lang="en-US" sz="1400" kern="100">
                          <a:solidFill>
                            <a:srgbClr val="000000"/>
                          </a:solidFill>
                          <a:uFill>
                            <a:solidFill>
                              <a:srgbClr val="000000"/>
                            </a:solidFill>
                          </a:uFill>
                          <a:latin typeface="Calibri" panose="020F0502020204030204"/>
                          <a:ea typeface="Calibri" panose="020F0502020204030204"/>
                          <a:cs typeface="Calibri" panose="020F0502020204030204"/>
                        </a:rPr>
                        <a:t>A4c</a:t>
                      </a:r>
                      <a:endParaRPr lang="zh-CN"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just">
                        <a:spcAft>
                          <a:spcPts val="0"/>
                        </a:spcAft>
                      </a:pPr>
                      <a:endParaRPr lang="en-US"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just">
                        <a:spcAft>
                          <a:spcPts val="0"/>
                        </a:spcAft>
                      </a:pPr>
                      <a:endParaRPr lang="en-US"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just">
                        <a:spcAft>
                          <a:spcPts val="0"/>
                        </a:spcAft>
                      </a:pPr>
                      <a:r>
                        <a:rPr lang="en-US" sz="1400" kern="100">
                          <a:solidFill>
                            <a:srgbClr val="000000"/>
                          </a:solidFill>
                          <a:uFill>
                            <a:solidFill>
                              <a:srgbClr val="000000"/>
                            </a:solidFill>
                          </a:uFill>
                          <a:latin typeface="Calibri" panose="020F0502020204030204"/>
                          <a:ea typeface="Calibri" panose="020F0502020204030204"/>
                          <a:cs typeface="Calibri" panose="020F0502020204030204"/>
                        </a:rPr>
                        <a:t>C3a</a:t>
                      </a:r>
                      <a:endParaRPr lang="zh-CN"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just">
                        <a:spcAft>
                          <a:spcPts val="0"/>
                        </a:spcAft>
                      </a:pPr>
                      <a:endParaRPr lang="en-US"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just">
                        <a:spcAft>
                          <a:spcPts val="0"/>
                        </a:spcAft>
                      </a:pPr>
                      <a:endParaRPr lang="en-US"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just">
                        <a:spcAft>
                          <a:spcPts val="0"/>
                        </a:spcAft>
                      </a:pPr>
                      <a:endParaRPr lang="en-US"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just">
                        <a:spcAft>
                          <a:spcPts val="0"/>
                        </a:spcAft>
                      </a:pPr>
                      <a:endParaRPr lang="en-US"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just">
                        <a:spcAft>
                          <a:spcPts val="0"/>
                        </a:spcAft>
                      </a:pPr>
                      <a:r>
                        <a:rPr lang="en-US" sz="1400" kern="100">
                          <a:solidFill>
                            <a:srgbClr val="000000"/>
                          </a:solidFill>
                          <a:uFill>
                            <a:solidFill>
                              <a:srgbClr val="000000"/>
                            </a:solidFill>
                          </a:uFill>
                          <a:latin typeface="Calibri" panose="020F0502020204030204"/>
                          <a:ea typeface="Calibri" panose="020F0502020204030204"/>
                          <a:cs typeface="Calibri" panose="020F0502020204030204"/>
                        </a:rPr>
                        <a:t>C3b</a:t>
                      </a:r>
                      <a:endParaRPr lang="zh-CN"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extLst>
                  <a:ext uri="{0D108BD9-81ED-4DB2-BD59-A6C34878D82A}">
                    <a16:rowId xmlns:a16="http://schemas.microsoft.com/office/drawing/2014/main" val="10005"/>
                  </a:ext>
                </a:extLst>
              </a:tr>
              <a:tr h="745939">
                <a:tc>
                  <a:txBody>
                    <a:bodyPr/>
                    <a:lstStyle/>
                    <a:p>
                      <a:pPr algn="just">
                        <a:spcAft>
                          <a:spcPts val="0"/>
                        </a:spcAft>
                      </a:pPr>
                      <a:r>
                        <a:rPr lang="en-US" sz="1400" kern="100">
                          <a:solidFill>
                            <a:srgbClr val="000000"/>
                          </a:solidFill>
                          <a:uFill>
                            <a:solidFill>
                              <a:srgbClr val="000000"/>
                            </a:solidFill>
                          </a:uFill>
                          <a:latin typeface="Calibri" panose="020F0502020204030204"/>
                          <a:ea typeface="Calibri" panose="020F0502020204030204"/>
                          <a:cs typeface="Calibri" panose="020F0502020204030204"/>
                        </a:rPr>
                        <a:t>2023</a:t>
                      </a:r>
                      <a:endParaRPr lang="zh-CN"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endParaRPr lang="en-US"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just">
                        <a:spcAft>
                          <a:spcPts val="0"/>
                        </a:spcAft>
                      </a:pPr>
                      <a:endParaRPr lang="en-US"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just">
                        <a:spcAft>
                          <a:spcPts val="0"/>
                        </a:spcAft>
                      </a:pPr>
                      <a:endParaRPr lang="en-US"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just">
                        <a:spcAft>
                          <a:spcPts val="0"/>
                        </a:spcAft>
                      </a:pPr>
                      <a:r>
                        <a:rPr lang="en-US" sz="1400" kern="100">
                          <a:solidFill>
                            <a:srgbClr val="000000"/>
                          </a:solidFill>
                          <a:uFill>
                            <a:solidFill>
                              <a:srgbClr val="000000"/>
                            </a:solidFill>
                          </a:uFill>
                          <a:latin typeface="Calibri" panose="020F0502020204030204"/>
                          <a:ea typeface="Calibri" panose="020F0502020204030204"/>
                          <a:cs typeface="Calibri" panose="020F0502020204030204"/>
                        </a:rPr>
                        <a:t>B2,A2e,C4,C5</a:t>
                      </a:r>
                      <a:endParaRPr lang="zh-CN"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just">
                        <a:spcAft>
                          <a:spcPts val="0"/>
                        </a:spcAft>
                      </a:pPr>
                      <a:endParaRPr lang="en-US"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endParaRPr lang="en-US"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endParaRPr lang="en-US"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endParaRPr lang="en-US"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endParaRPr lang="en-US"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endParaRPr lang="en-US"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endParaRPr lang="en-US" sz="1400" kern="10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tc>
                  <a:txBody>
                    <a:bodyPr/>
                    <a:lstStyle/>
                    <a:p>
                      <a:pPr algn="just">
                        <a:spcAft>
                          <a:spcPts val="0"/>
                        </a:spcAft>
                      </a:pPr>
                      <a:endParaRPr lang="en-US" sz="1400" kern="100" dirty="0">
                        <a:solidFill>
                          <a:srgbClr val="000000"/>
                        </a:solidFill>
                        <a:uFill>
                          <a:solidFill>
                            <a:srgbClr val="000000"/>
                          </a:solidFill>
                        </a:uFill>
                        <a:latin typeface="Calibri" panose="020F0502020204030204"/>
                        <a:ea typeface="Calibri" panose="020F0502020204030204"/>
                        <a:cs typeface="Calibri" panose="020F0502020204030204"/>
                      </a:endParaRPr>
                    </a:p>
                  </a:txBody>
                  <a:tcPr marL="50800" marR="50800" marT="50800" marB="508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D7E7"/>
                    </a:solidFill>
                  </a:tcPr>
                </a:tc>
                <a:extLst>
                  <a:ext uri="{0D108BD9-81ED-4DB2-BD59-A6C34878D82A}">
                    <a16:rowId xmlns:a16="http://schemas.microsoft.com/office/drawing/2014/main" val="10006"/>
                  </a:ext>
                </a:extLst>
              </a:tr>
            </a:tbl>
          </a:graphicData>
        </a:graphic>
      </p:graphicFrame>
      <p:sp>
        <p:nvSpPr>
          <p:cNvPr id="6" name="矩形 5"/>
          <p:cNvSpPr/>
          <p:nvPr/>
        </p:nvSpPr>
        <p:spPr>
          <a:xfrm>
            <a:off x="395536" y="1268760"/>
            <a:ext cx="5724644" cy="646331"/>
          </a:xfrm>
          <a:prstGeom prst="rect">
            <a:avLst/>
          </a:prstGeom>
        </p:spPr>
        <p:txBody>
          <a:bodyPr wrap="none">
            <a:spAutoFit/>
          </a:bodyPr>
          <a:lstStyle/>
          <a:p>
            <a:r>
              <a:rPr lang="zh-TW" altLang="zh-CN" sz="3600" b="1" dirty="0">
                <a:solidFill>
                  <a:srgbClr val="2024D0"/>
                </a:solidFill>
                <a:latin typeface="华文楷体" panose="02010600040101010101" pitchFamily="2" charset="-122"/>
                <a:ea typeface="华文楷体" panose="02010600040101010101" pitchFamily="2" charset="-122"/>
              </a:rPr>
              <a:t>具体研究任务</a:t>
            </a:r>
            <a:r>
              <a:rPr lang="zh-CN" altLang="en-US" sz="3600" b="1" dirty="0">
                <a:solidFill>
                  <a:srgbClr val="2024D0"/>
                </a:solidFill>
                <a:latin typeface="华文楷体" panose="02010600040101010101" pitchFamily="2" charset="-122"/>
                <a:ea typeface="华文楷体" panose="02010600040101010101" pitchFamily="2" charset="-122"/>
              </a:rPr>
              <a:t>的完成时间表</a:t>
            </a:r>
          </a:p>
        </p:txBody>
      </p:sp>
      <p:cxnSp>
        <p:nvCxnSpPr>
          <p:cNvPr id="5" name="直接连接符 4"/>
          <p:cNvCxnSpPr/>
          <p:nvPr/>
        </p:nvCxnSpPr>
        <p:spPr>
          <a:xfrm>
            <a:off x="0" y="1054100"/>
            <a:ext cx="9144000" cy="0"/>
          </a:xfrm>
          <a:prstGeom prst="line">
            <a:avLst/>
          </a:prstGeom>
          <a:ln w="635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200" dirty="0"/>
              <a:t>A1a: </a:t>
            </a:r>
            <a:r>
              <a:rPr lang="zh-TW" altLang="zh-CN" sz="2200" dirty="0"/>
              <a:t>对于已经探测到的</a:t>
            </a:r>
            <a:r>
              <a:rPr lang="en-US" altLang="zh-CN" sz="2200" dirty="0"/>
              <a:t>30</a:t>
            </a:r>
            <a:r>
              <a:rPr lang="zh-TW" altLang="zh-CN" sz="2200" dirty="0"/>
              <a:t>多个伽玛射线超新星遗迹，结合射电和</a:t>
            </a:r>
            <a:r>
              <a:rPr lang="en-US" altLang="zh-CN" sz="2200" dirty="0"/>
              <a:t>X</a:t>
            </a:r>
            <a:r>
              <a:rPr lang="zh-TW" altLang="zh-CN" sz="2200" dirty="0"/>
              <a:t>射线观测，通过多波段辐射能谱拟合分析超新星遗迹中高能粒子分布函数演化的规律（刘四明、曾厚敦）</a:t>
            </a:r>
            <a:endParaRPr lang="zh-CN" altLang="en-US" dirty="0"/>
          </a:p>
        </p:txBody>
      </p:sp>
      <p:pic>
        <p:nvPicPr>
          <p:cNvPr id="1027" name="Picture 3"/>
          <p:cNvPicPr>
            <a:picLocks noChangeAspect="1" noChangeArrowheads="1"/>
          </p:cNvPicPr>
          <p:nvPr/>
        </p:nvPicPr>
        <p:blipFill>
          <a:blip r:embed="rId2" cstate="print"/>
          <a:srcRect/>
          <a:stretch>
            <a:fillRect/>
          </a:stretch>
        </p:blipFill>
        <p:spPr bwMode="auto">
          <a:xfrm>
            <a:off x="539552" y="2276876"/>
            <a:ext cx="8086725" cy="3381375"/>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200" dirty="0"/>
              <a:t>A1a: </a:t>
            </a:r>
            <a:r>
              <a:rPr lang="zh-TW" altLang="zh-CN" sz="2200" dirty="0"/>
              <a:t>对于已经探测到的</a:t>
            </a:r>
            <a:r>
              <a:rPr lang="en-US" altLang="zh-CN" sz="2200" dirty="0"/>
              <a:t>30</a:t>
            </a:r>
            <a:r>
              <a:rPr lang="zh-TW" altLang="zh-CN" sz="2200" dirty="0"/>
              <a:t>多个伽玛射线超新星遗迹，结合射电和</a:t>
            </a:r>
            <a:r>
              <a:rPr lang="en-US" altLang="zh-CN" sz="2200" dirty="0"/>
              <a:t>X</a:t>
            </a:r>
            <a:r>
              <a:rPr lang="zh-TW" altLang="zh-CN" sz="2200" dirty="0"/>
              <a:t>射线观测，通过多波段辐射能谱拟合分析超新星遗迹中高能粒子分布函数演化的规律（刘四明、曾厚敦）</a:t>
            </a:r>
            <a:endParaRPr lang="zh-CN" altLang="en-US" dirty="0"/>
          </a:p>
        </p:txBody>
      </p:sp>
      <p:pic>
        <p:nvPicPr>
          <p:cNvPr id="3074" name="Picture 2"/>
          <p:cNvPicPr>
            <a:picLocks noChangeAspect="1" noChangeArrowheads="1"/>
          </p:cNvPicPr>
          <p:nvPr/>
        </p:nvPicPr>
        <p:blipFill>
          <a:blip r:embed="rId2" cstate="print"/>
          <a:srcRect/>
          <a:stretch>
            <a:fillRect/>
          </a:stretch>
        </p:blipFill>
        <p:spPr bwMode="auto">
          <a:xfrm>
            <a:off x="323528" y="2636915"/>
            <a:ext cx="3829050" cy="3209925"/>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4788024" y="2753072"/>
            <a:ext cx="3733800" cy="3124200"/>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200" dirty="0"/>
              <a:t>A1a: </a:t>
            </a:r>
            <a:r>
              <a:rPr lang="zh-CN" altLang="en-US" sz="2200" dirty="0"/>
              <a:t>年龄在几千年的遗迹伽玛射线辐射可以用谱指数为</a:t>
            </a:r>
            <a:r>
              <a:rPr lang="en-US" altLang="zh-CN" sz="2200" dirty="0"/>
              <a:t>2.2</a:t>
            </a:r>
            <a:r>
              <a:rPr lang="zh-CN" altLang="en-US" sz="2200" dirty="0"/>
              <a:t>的电子辐射拟合</a:t>
            </a:r>
            <a:r>
              <a:rPr lang="en-US" altLang="zh-CN" sz="2200" dirty="0"/>
              <a:t>,</a:t>
            </a:r>
            <a:r>
              <a:rPr lang="zh-CN" altLang="en-US" sz="2200" dirty="0"/>
              <a:t>年龄在</a:t>
            </a:r>
            <a:r>
              <a:rPr lang="en-US" altLang="zh-CN" sz="2200" dirty="0"/>
              <a:t>1</a:t>
            </a:r>
            <a:r>
              <a:rPr lang="zh-CN" altLang="en-US" sz="2200" dirty="0"/>
              <a:t>万年以上的遗迹伽玛谱可以用谱指数为</a:t>
            </a:r>
            <a:r>
              <a:rPr lang="en-US" altLang="zh-CN" sz="2200" dirty="0"/>
              <a:t>2.65</a:t>
            </a:r>
            <a:r>
              <a:rPr lang="zh-CN" altLang="en-US" sz="2200" dirty="0"/>
              <a:t>的质子辐射拟合</a:t>
            </a:r>
            <a:endParaRPr lang="zh-CN" altLang="en-US" dirty="0"/>
          </a:p>
        </p:txBody>
      </p:sp>
      <p:pic>
        <p:nvPicPr>
          <p:cNvPr id="3" name="Picture 2"/>
          <p:cNvPicPr>
            <a:picLocks noChangeAspect="1" noChangeArrowheads="1"/>
          </p:cNvPicPr>
          <p:nvPr/>
        </p:nvPicPr>
        <p:blipFill>
          <a:blip r:embed="rId2" cstate="print"/>
          <a:srcRect/>
          <a:stretch>
            <a:fillRect/>
          </a:stretch>
        </p:blipFill>
        <p:spPr bwMode="auto">
          <a:xfrm>
            <a:off x="4427984" y="1916832"/>
            <a:ext cx="4603619" cy="3384376"/>
          </a:xfrm>
          <a:prstGeom prst="rect">
            <a:avLst/>
          </a:prstGeom>
          <a:noFill/>
          <a:ln w="9525">
            <a:noFill/>
            <a:miter lim="800000"/>
            <a:headEnd/>
            <a:tailEnd/>
          </a:ln>
        </p:spPr>
      </p:pic>
      <p:pic>
        <p:nvPicPr>
          <p:cNvPr id="32772" name="Picture 4"/>
          <p:cNvPicPr>
            <a:picLocks noChangeAspect="1" noChangeArrowheads="1"/>
          </p:cNvPicPr>
          <p:nvPr/>
        </p:nvPicPr>
        <p:blipFill>
          <a:blip r:embed="rId3" cstate="print"/>
          <a:srcRect/>
          <a:stretch>
            <a:fillRect/>
          </a:stretch>
        </p:blipFill>
        <p:spPr bwMode="auto">
          <a:xfrm>
            <a:off x="107504" y="1956348"/>
            <a:ext cx="4320480" cy="3200844"/>
          </a:xfrm>
          <a:prstGeom prst="rect">
            <a:avLst/>
          </a:prstGeom>
          <a:noFill/>
          <a:ln w="9525">
            <a:noFill/>
            <a:miter lim="800000"/>
            <a:headEnd/>
            <a:tailEnd/>
          </a:ln>
        </p:spPr>
      </p:pic>
      <p:sp>
        <p:nvSpPr>
          <p:cNvPr id="9" name="TextBox 8"/>
          <p:cNvSpPr txBox="1"/>
          <p:nvPr/>
        </p:nvSpPr>
        <p:spPr>
          <a:xfrm>
            <a:off x="5220072" y="3995772"/>
            <a:ext cx="1574470" cy="369332"/>
          </a:xfrm>
          <a:prstGeom prst="rect">
            <a:avLst/>
          </a:prstGeom>
          <a:noFill/>
        </p:spPr>
        <p:txBody>
          <a:bodyPr wrap="none" rtlCol="0">
            <a:spAutoFit/>
          </a:bodyPr>
          <a:lstStyle/>
          <a:p>
            <a:r>
              <a:rPr lang="en-US" altLang="zh-CN" dirty="0">
                <a:solidFill>
                  <a:srgbClr val="FF0000"/>
                </a:solidFill>
              </a:rPr>
              <a:t>23</a:t>
            </a:r>
            <a:r>
              <a:rPr lang="en-US" altLang="zh-CN" dirty="0"/>
              <a:t>+5</a:t>
            </a:r>
            <a:r>
              <a:rPr lang="zh-CN" altLang="en-US" dirty="0"/>
              <a:t>强子辐射</a:t>
            </a:r>
          </a:p>
        </p:txBody>
      </p:sp>
      <p:sp>
        <p:nvSpPr>
          <p:cNvPr id="10" name="TextBox 9"/>
          <p:cNvSpPr txBox="1"/>
          <p:nvPr/>
        </p:nvSpPr>
        <p:spPr>
          <a:xfrm>
            <a:off x="1835696" y="3923764"/>
            <a:ext cx="1225015" cy="369332"/>
          </a:xfrm>
          <a:prstGeom prst="rect">
            <a:avLst/>
          </a:prstGeom>
          <a:noFill/>
        </p:spPr>
        <p:txBody>
          <a:bodyPr wrap="none" rtlCol="0">
            <a:spAutoFit/>
          </a:bodyPr>
          <a:lstStyle/>
          <a:p>
            <a:r>
              <a:rPr lang="en-US" altLang="zh-CN" dirty="0">
                <a:solidFill>
                  <a:srgbClr val="2024D0"/>
                </a:solidFill>
              </a:rPr>
              <a:t>5</a:t>
            </a:r>
            <a:r>
              <a:rPr lang="zh-CN" altLang="en-US" dirty="0">
                <a:solidFill>
                  <a:srgbClr val="2024D0"/>
                </a:solidFill>
              </a:rPr>
              <a:t>电子辐射</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200" dirty="0"/>
              <a:t>A1a: </a:t>
            </a:r>
            <a:r>
              <a:rPr lang="zh-CN" altLang="en-US" sz="2200" dirty="0"/>
              <a:t>星暴星系的伽玛射线能谱可以用谱指数为</a:t>
            </a:r>
            <a:r>
              <a:rPr lang="en-US" altLang="zh-CN" sz="2200" dirty="0"/>
              <a:t>2.4</a:t>
            </a:r>
            <a:r>
              <a:rPr lang="zh-CN" altLang="en-US" sz="2200" dirty="0"/>
              <a:t>的质子辐射拟合</a:t>
            </a:r>
            <a:r>
              <a:rPr lang="en-US" altLang="zh-CN" sz="2200" dirty="0"/>
              <a:t>,</a:t>
            </a:r>
            <a:r>
              <a:rPr lang="zh-CN" altLang="en-US" sz="2200" dirty="0"/>
              <a:t>也可以用谱指数为</a:t>
            </a:r>
            <a:r>
              <a:rPr lang="en-US" altLang="zh-CN" sz="2200" dirty="0"/>
              <a:t>2.55</a:t>
            </a:r>
            <a:r>
              <a:rPr lang="zh-CN" altLang="en-US" sz="2200" dirty="0"/>
              <a:t>和</a:t>
            </a:r>
            <a:r>
              <a:rPr lang="en-US" altLang="zh-CN" sz="2200" dirty="0"/>
              <a:t>2.22</a:t>
            </a:r>
            <a:r>
              <a:rPr lang="zh-CN" altLang="en-US" sz="2200" dirty="0"/>
              <a:t>的双质子分量拟合</a:t>
            </a:r>
            <a:r>
              <a:rPr lang="en-US" altLang="zh-CN" sz="2200" dirty="0"/>
              <a:t>.</a:t>
            </a:r>
            <a:endParaRPr lang="zh-CN" altLang="en-US" dirty="0"/>
          </a:p>
        </p:txBody>
      </p:sp>
      <p:pic>
        <p:nvPicPr>
          <p:cNvPr id="33794" name="Picture 2"/>
          <p:cNvPicPr>
            <a:picLocks noChangeAspect="1" noChangeArrowheads="1"/>
          </p:cNvPicPr>
          <p:nvPr/>
        </p:nvPicPr>
        <p:blipFill>
          <a:blip r:embed="rId2" cstate="print"/>
          <a:srcRect/>
          <a:stretch>
            <a:fillRect/>
          </a:stretch>
        </p:blipFill>
        <p:spPr bwMode="auto">
          <a:xfrm>
            <a:off x="4427984" y="2132856"/>
            <a:ext cx="4512670" cy="3303423"/>
          </a:xfrm>
          <a:prstGeom prst="rect">
            <a:avLst/>
          </a:prstGeom>
          <a:noFill/>
          <a:ln w="9525">
            <a:noFill/>
            <a:miter lim="800000"/>
            <a:headEnd/>
            <a:tailEnd/>
          </a:ln>
        </p:spPr>
      </p:pic>
      <p:pic>
        <p:nvPicPr>
          <p:cNvPr id="33795" name="Picture 3"/>
          <p:cNvPicPr>
            <a:picLocks noChangeAspect="1" noChangeArrowheads="1"/>
          </p:cNvPicPr>
          <p:nvPr/>
        </p:nvPicPr>
        <p:blipFill>
          <a:blip r:embed="rId3" cstate="print"/>
          <a:srcRect/>
          <a:stretch>
            <a:fillRect/>
          </a:stretch>
        </p:blipFill>
        <p:spPr bwMode="auto">
          <a:xfrm>
            <a:off x="102494" y="2132856"/>
            <a:ext cx="4325490" cy="3168352"/>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200" dirty="0"/>
              <a:t>A1a: </a:t>
            </a:r>
            <a:r>
              <a:rPr lang="zh-TW" altLang="zh-CN" sz="2200" dirty="0"/>
              <a:t>对于已经探测到的</a:t>
            </a:r>
            <a:r>
              <a:rPr lang="en-US" altLang="zh-CN" sz="2200" dirty="0"/>
              <a:t>30</a:t>
            </a:r>
            <a:r>
              <a:rPr lang="zh-TW" altLang="zh-CN" sz="2200" dirty="0"/>
              <a:t>多个伽玛射线超新星遗迹，结合射电和</a:t>
            </a:r>
            <a:r>
              <a:rPr lang="en-US" altLang="zh-CN" sz="2200" dirty="0"/>
              <a:t>X</a:t>
            </a:r>
            <a:r>
              <a:rPr lang="zh-TW" altLang="zh-CN" sz="2200" dirty="0"/>
              <a:t>射线观测，通过多波段辐射能谱拟合分析超新星遗迹中高能粒子分布函数演化的规律（刘四明、曾厚敦）</a:t>
            </a:r>
            <a:endParaRPr lang="zh-CN" altLang="en-US" dirty="0"/>
          </a:p>
        </p:txBody>
      </p:sp>
      <p:pic>
        <p:nvPicPr>
          <p:cNvPr id="3075" name="Picture 3"/>
          <p:cNvPicPr>
            <a:picLocks noChangeAspect="1" noChangeArrowheads="1"/>
          </p:cNvPicPr>
          <p:nvPr/>
        </p:nvPicPr>
        <p:blipFill>
          <a:blip r:embed="rId2" cstate="print"/>
          <a:srcRect/>
          <a:stretch>
            <a:fillRect/>
          </a:stretch>
        </p:blipFill>
        <p:spPr bwMode="auto">
          <a:xfrm>
            <a:off x="4788024" y="3113112"/>
            <a:ext cx="3733800" cy="3124200"/>
          </a:xfrm>
          <a:prstGeom prst="rect">
            <a:avLst/>
          </a:prstGeom>
          <a:noFill/>
          <a:ln w="9525">
            <a:noFill/>
            <a:miter lim="800000"/>
            <a:headEnd/>
            <a:tailEnd/>
          </a:ln>
        </p:spPr>
      </p:pic>
      <p:pic>
        <p:nvPicPr>
          <p:cNvPr id="32770" name="Picture 2"/>
          <p:cNvPicPr>
            <a:picLocks noChangeAspect="1" noChangeArrowheads="1"/>
          </p:cNvPicPr>
          <p:nvPr/>
        </p:nvPicPr>
        <p:blipFill>
          <a:blip r:embed="rId3" cstate="print"/>
          <a:srcRect/>
          <a:stretch>
            <a:fillRect/>
          </a:stretch>
        </p:blipFill>
        <p:spPr bwMode="auto">
          <a:xfrm>
            <a:off x="379662" y="3140968"/>
            <a:ext cx="3616274" cy="3453011"/>
          </a:xfrm>
          <a:prstGeom prst="rect">
            <a:avLst/>
          </a:prstGeom>
          <a:noFill/>
          <a:ln w="9525">
            <a:noFill/>
            <a:miter lim="800000"/>
            <a:headEnd/>
            <a:tailEnd/>
          </a:ln>
        </p:spPr>
      </p:pic>
      <p:pic>
        <p:nvPicPr>
          <p:cNvPr id="32771" name="Picture 3"/>
          <p:cNvPicPr>
            <a:picLocks noChangeAspect="1" noChangeArrowheads="1"/>
          </p:cNvPicPr>
          <p:nvPr/>
        </p:nvPicPr>
        <p:blipFill>
          <a:blip r:embed="rId4" cstate="print"/>
          <a:srcRect/>
          <a:stretch>
            <a:fillRect/>
          </a:stretch>
        </p:blipFill>
        <p:spPr bwMode="auto">
          <a:xfrm>
            <a:off x="179512" y="1412776"/>
            <a:ext cx="8100392" cy="1679778"/>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sz="2400" dirty="0"/>
              <a:t>A1b</a:t>
            </a:r>
            <a:r>
              <a:rPr lang="zh-TW" altLang="zh-CN" sz="2400" dirty="0"/>
              <a:t>：利用一个</a:t>
            </a:r>
            <a:r>
              <a:rPr lang="en-US" altLang="zh-CN" sz="2400" dirty="0" err="1"/>
              <a:t>TeV</a:t>
            </a:r>
            <a:r>
              <a:rPr lang="zh-TW" altLang="zh-CN" sz="2400" dirty="0"/>
              <a:t>辐射由轻子过程主导的年轻超新星遗样本（总共约</a:t>
            </a:r>
            <a:r>
              <a:rPr lang="en-US" altLang="zh-CN" sz="2400" dirty="0"/>
              <a:t>10</a:t>
            </a:r>
            <a:r>
              <a:rPr lang="zh-TW" altLang="zh-CN" sz="2400" dirty="0"/>
              <a:t>个源），分析年轻遗迹中高能电子分布函数的演化规律（刘四明、张潇）</a:t>
            </a:r>
            <a:endParaRPr lang="zh-CN" altLang="zh-CN" sz="2400" dirty="0"/>
          </a:p>
        </p:txBody>
      </p:sp>
      <p:pic>
        <p:nvPicPr>
          <p:cNvPr id="4098" name="Picture 2"/>
          <p:cNvPicPr>
            <a:picLocks noChangeAspect="1" noChangeArrowheads="1"/>
          </p:cNvPicPr>
          <p:nvPr/>
        </p:nvPicPr>
        <p:blipFill>
          <a:blip r:embed="rId2" cstate="print"/>
          <a:srcRect/>
          <a:stretch>
            <a:fillRect/>
          </a:stretch>
        </p:blipFill>
        <p:spPr bwMode="auto">
          <a:xfrm>
            <a:off x="107505" y="1331196"/>
            <a:ext cx="3982922" cy="5526807"/>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3962020" y="1412776"/>
            <a:ext cx="5181980" cy="910208"/>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3992758" y="3284984"/>
            <a:ext cx="5151242" cy="2016224"/>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sz="2400" dirty="0"/>
              <a:t>A1b</a:t>
            </a:r>
            <a:r>
              <a:rPr lang="zh-TW" altLang="zh-CN" sz="2400" dirty="0"/>
              <a:t>：利用一个</a:t>
            </a:r>
            <a:r>
              <a:rPr lang="en-US" altLang="zh-CN" sz="2400" dirty="0" err="1"/>
              <a:t>TeV</a:t>
            </a:r>
            <a:r>
              <a:rPr lang="zh-TW" altLang="zh-CN" sz="2400" dirty="0"/>
              <a:t>辐射由轻子过程主导的年轻超新星遗样本（总共约</a:t>
            </a:r>
            <a:r>
              <a:rPr lang="en-US" altLang="zh-CN" sz="2400" dirty="0"/>
              <a:t>10</a:t>
            </a:r>
            <a:r>
              <a:rPr lang="zh-TW" altLang="zh-CN" sz="2400" dirty="0"/>
              <a:t>个源），分析年轻遗迹中高能电子分布函数的演化规律（刘四明、张潇</a:t>
            </a:r>
            <a:r>
              <a:rPr lang="zh-CN" altLang="en-US" sz="2400" dirty="0"/>
              <a:t>、</a:t>
            </a:r>
            <a:r>
              <a:rPr lang="zh-TW" altLang="zh-CN" sz="2400" dirty="0"/>
              <a:t>曾厚敦）</a:t>
            </a:r>
            <a:endParaRPr lang="zh-CN" altLang="zh-CN" sz="2400" dirty="0"/>
          </a:p>
        </p:txBody>
      </p:sp>
      <p:pic>
        <p:nvPicPr>
          <p:cNvPr id="4101" name="Picture 5"/>
          <p:cNvPicPr>
            <a:picLocks noChangeAspect="1" noChangeArrowheads="1"/>
          </p:cNvPicPr>
          <p:nvPr/>
        </p:nvPicPr>
        <p:blipFill>
          <a:blip r:embed="rId2" cstate="print"/>
          <a:srcRect/>
          <a:stretch>
            <a:fillRect/>
          </a:stretch>
        </p:blipFill>
        <p:spPr bwMode="auto">
          <a:xfrm>
            <a:off x="0" y="1412776"/>
            <a:ext cx="9144000" cy="1361872"/>
          </a:xfrm>
          <a:prstGeom prst="rect">
            <a:avLst/>
          </a:prstGeom>
          <a:noFill/>
          <a:ln w="9525">
            <a:noFill/>
            <a:miter lim="800000"/>
            <a:headEnd/>
            <a:tailEnd/>
          </a:ln>
        </p:spPr>
      </p:pic>
      <p:pic>
        <p:nvPicPr>
          <p:cNvPr id="4102" name="Picture 6"/>
          <p:cNvPicPr>
            <a:picLocks noChangeAspect="1" noChangeArrowheads="1"/>
          </p:cNvPicPr>
          <p:nvPr/>
        </p:nvPicPr>
        <p:blipFill>
          <a:blip r:embed="rId3" cstate="print"/>
          <a:srcRect/>
          <a:stretch>
            <a:fillRect/>
          </a:stretch>
        </p:blipFill>
        <p:spPr bwMode="auto">
          <a:xfrm>
            <a:off x="0" y="3212976"/>
            <a:ext cx="4817180" cy="3312368"/>
          </a:xfrm>
          <a:prstGeom prst="rect">
            <a:avLst/>
          </a:prstGeom>
          <a:noFill/>
          <a:ln w="9525">
            <a:noFill/>
            <a:miter lim="800000"/>
            <a:headEnd/>
            <a:tailEnd/>
          </a:ln>
        </p:spPr>
      </p:pic>
      <p:pic>
        <p:nvPicPr>
          <p:cNvPr id="10" name="Content Placeholder 2"/>
          <p:cNvPicPr>
            <a:picLocks noGrp="1" noChangeAspect="1" noChangeArrowheads="1"/>
          </p:cNvPicPr>
          <p:nvPr>
            <p:ph idx="1"/>
          </p:nvPr>
        </p:nvPicPr>
        <p:blipFill>
          <a:blip r:embed="rId4" cstate="print"/>
          <a:srcRect/>
          <a:stretch>
            <a:fillRect/>
          </a:stretch>
        </p:blipFill>
        <p:spPr>
          <a:xfrm>
            <a:off x="4860033" y="3284987"/>
            <a:ext cx="4132138" cy="3129533"/>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灯片编号占位符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MS PGothic" panose="020B0600070205080204" pitchFamily="34" charset="-128"/>
              </a:defRPr>
            </a:lvl1pPr>
            <a:lvl2pPr marL="741680" indent="-284480">
              <a:defRPr sz="2400" b="1">
                <a:solidFill>
                  <a:schemeClr val="tx1"/>
                </a:solidFill>
                <a:latin typeface="Arial" panose="020B0604020202020204" pitchFamily="34" charset="0"/>
                <a:ea typeface="MS PGothic" panose="020B0600070205080204" pitchFamily="34" charset="-128"/>
              </a:defRPr>
            </a:lvl2pPr>
            <a:lvl3pPr marL="1141730" indent="-227330">
              <a:defRPr sz="2400" b="1">
                <a:solidFill>
                  <a:schemeClr val="tx1"/>
                </a:solidFill>
                <a:latin typeface="Arial" panose="020B0604020202020204" pitchFamily="34" charset="0"/>
                <a:ea typeface="MS PGothic" panose="020B0600070205080204" pitchFamily="34" charset="-128"/>
              </a:defRPr>
            </a:lvl3pPr>
            <a:lvl4pPr marL="1598930" indent="-227330">
              <a:defRPr sz="2400" b="1">
                <a:solidFill>
                  <a:schemeClr val="tx1"/>
                </a:solidFill>
                <a:latin typeface="Arial" panose="020B0604020202020204" pitchFamily="34" charset="0"/>
                <a:ea typeface="MS PGothic" panose="020B0600070205080204" pitchFamily="34" charset="-128"/>
              </a:defRPr>
            </a:lvl4pPr>
            <a:lvl5pPr marL="2056130" indent="-227330">
              <a:defRPr sz="2400" b="1">
                <a:solidFill>
                  <a:schemeClr val="tx1"/>
                </a:solidFill>
                <a:latin typeface="Arial" panose="020B0604020202020204" pitchFamily="34" charset="0"/>
                <a:ea typeface="MS PGothic" panose="020B0600070205080204" pitchFamily="34" charset="-128"/>
              </a:defRPr>
            </a:lvl5pPr>
            <a:lvl6pPr marL="2513330" indent="-22733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6pPr>
            <a:lvl7pPr marL="2970530" indent="-22733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7pPr>
            <a:lvl8pPr marL="3427730" indent="-22733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8pPr>
            <a:lvl9pPr marL="3884930" indent="-227330" eaLnBrk="0" fontAlgn="base" hangingPunct="0">
              <a:spcBef>
                <a:spcPct val="0"/>
              </a:spcBef>
              <a:spcAft>
                <a:spcPct val="0"/>
              </a:spcAft>
              <a:defRPr sz="2400" b="1">
                <a:solidFill>
                  <a:schemeClr val="tx1"/>
                </a:solidFill>
                <a:latin typeface="Arial" panose="020B0604020202020204" pitchFamily="34" charset="0"/>
                <a:ea typeface="MS PGothic" panose="020B0600070205080204" pitchFamily="34" charset="-128"/>
              </a:defRPr>
            </a:lvl9pPr>
          </a:lstStyle>
          <a:p>
            <a:fld id="{BC5D793D-9A98-4333-B465-6021ED677FFF}" type="slidenum">
              <a:rPr lang="zh-CN" altLang="zh-CN" sz="1200">
                <a:solidFill>
                  <a:srgbClr val="292929"/>
                </a:solidFill>
                <a:latin typeface="Garamond" panose="02020404030301010803" pitchFamily="18" charset="0"/>
                <a:ea typeface="宋体" panose="02010600030101010101" pitchFamily="2" charset="-122"/>
              </a:rPr>
              <a:t>67</a:t>
            </a:fld>
            <a:endParaRPr lang="zh-CN" altLang="zh-CN" sz="1200">
              <a:solidFill>
                <a:srgbClr val="292929"/>
              </a:solidFill>
              <a:latin typeface="Garamond" panose="02020404030301010803" pitchFamily="18" charset="0"/>
              <a:ea typeface="宋体" panose="02010600030101010101" pitchFamily="2" charset="-122"/>
            </a:endParaRPr>
          </a:p>
        </p:txBody>
      </p:sp>
      <p:sp>
        <p:nvSpPr>
          <p:cNvPr id="32771" name="标题 1"/>
          <p:cNvSpPr>
            <a:spLocks noGrp="1"/>
          </p:cNvSpPr>
          <p:nvPr>
            <p:ph type="title" idx="4294967295"/>
          </p:nvPr>
        </p:nvSpPr>
        <p:spPr>
          <a:xfrm>
            <a:off x="2123728" y="501652"/>
            <a:ext cx="4499721" cy="576263"/>
          </a:xfrm>
        </p:spPr>
        <p:txBody>
          <a:bodyPr>
            <a:normAutofit fontScale="90000"/>
          </a:bodyPr>
          <a:lstStyle/>
          <a:p>
            <a:r>
              <a:rPr lang="zh-CN" altLang="en-US" dirty="0"/>
              <a:t>星系团中的宇宙线</a:t>
            </a:r>
          </a:p>
        </p:txBody>
      </p:sp>
      <p:pic>
        <p:nvPicPr>
          <p:cNvPr id="3277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9282" y="1384300"/>
            <a:ext cx="4598194"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标题 1"/>
          <p:cNvSpPr>
            <a:spLocks noGrp="1" noChangeArrowheads="1"/>
          </p:cNvSpPr>
          <p:nvPr>
            <p:ph type="title"/>
          </p:nvPr>
        </p:nvSpPr>
        <p:spPr/>
        <p:txBody>
          <a:bodyPr/>
          <a:lstStyle/>
          <a:p>
            <a:r>
              <a:rPr lang="en-US" altLang="zh-CN"/>
              <a:t>Interpreting the correlation</a:t>
            </a:r>
            <a:endParaRPr lang="zh-CN" altLang="en-US"/>
          </a:p>
        </p:txBody>
      </p:sp>
      <p:sp>
        <p:nvSpPr>
          <p:cNvPr id="29699" name="内容占位符 2"/>
          <p:cNvSpPr>
            <a:spLocks noGrp="1" noChangeArrowheads="1"/>
          </p:cNvSpPr>
          <p:nvPr>
            <p:ph idx="1"/>
          </p:nvPr>
        </p:nvSpPr>
        <p:spPr>
          <a:xfrm>
            <a:off x="4751300" y="1964368"/>
            <a:ext cx="3250061" cy="3874007"/>
          </a:xfrm>
        </p:spPr>
        <p:txBody>
          <a:bodyPr>
            <a:normAutofit fontScale="92500" lnSpcReduction="10000"/>
          </a:bodyPr>
          <a:lstStyle/>
          <a:p>
            <a:pPr marL="414655" indent="-414655">
              <a:buFont typeface="Wingdings" panose="05000000000000000000" pitchFamily="2" charset="2"/>
              <a:buChar char="u"/>
              <a:defRPr/>
            </a:pPr>
            <a:r>
              <a:rPr lang="en-US" altLang="zh-CN" sz="2540" dirty="0"/>
              <a:t>Changing slope, </a:t>
            </a:r>
            <a:r>
              <a:rPr lang="el-GR" altLang="zh-CN" sz="2540" dirty="0"/>
              <a:t>α → 1.5 </a:t>
            </a:r>
            <a:endParaRPr lang="en-US" altLang="zh-CN" sz="2540" dirty="0"/>
          </a:p>
          <a:p>
            <a:pPr marL="414655" indent="-414655">
              <a:buFont typeface="Wingdings" panose="05000000000000000000" pitchFamily="2" charset="2"/>
              <a:buChar char="u"/>
              <a:defRPr/>
            </a:pPr>
            <a:r>
              <a:rPr lang="en-US" altLang="zh-CN" sz="2540" dirty="0"/>
              <a:t>gamma-ray data is well consistent with such a steepening</a:t>
            </a:r>
          </a:p>
          <a:p>
            <a:pPr marL="414655" indent="-414655">
              <a:buFont typeface="Wingdings" panose="05000000000000000000" pitchFamily="2" charset="2"/>
              <a:buChar char="u"/>
              <a:defRPr/>
            </a:pPr>
            <a:r>
              <a:rPr lang="en-US" altLang="zh-CN" sz="2540" dirty="0"/>
              <a:t>The steepening suggests that CR escape is important in low-SFR galaxies</a:t>
            </a:r>
            <a:br>
              <a:rPr lang="en-US" altLang="zh-CN" dirty="0"/>
            </a:br>
            <a:r>
              <a:rPr lang="en-US" altLang="zh-CN" dirty="0"/>
              <a:t> </a:t>
            </a:r>
            <a:br>
              <a:rPr lang="en-US" altLang="zh-CN" dirty="0"/>
            </a:br>
            <a:br>
              <a:rPr lang="el-GR" altLang="zh-CN" dirty="0"/>
            </a:br>
            <a:endParaRPr lang="en-US" altLang="zh-CN" dirty="0"/>
          </a:p>
          <a:p>
            <a:pPr>
              <a:defRPr/>
            </a:pPr>
            <a:endParaRPr lang="en-US" altLang="zh-CN" dirty="0"/>
          </a:p>
          <a:p>
            <a:pPr>
              <a:defRPr/>
            </a:pPr>
            <a:endParaRPr lang="zh-CN" altLang="en-US" dirty="0"/>
          </a:p>
        </p:txBody>
      </p:sp>
      <p:pic>
        <p:nvPicPr>
          <p:cNvPr id="39940" name="图片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3893" y="1964367"/>
            <a:ext cx="3497408" cy="3179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p:nvSpPr>
        <p:spPr>
          <a:xfrm>
            <a:off x="5257801" y="5722620"/>
            <a:ext cx="3157403" cy="369332"/>
          </a:xfrm>
          <a:prstGeom prst="rect">
            <a:avLst/>
          </a:prstGeom>
          <a:noFill/>
        </p:spPr>
        <p:txBody>
          <a:bodyPr wrap="none" rtlCol="0">
            <a:spAutoFit/>
          </a:bodyPr>
          <a:lstStyle/>
          <a:p>
            <a:r>
              <a:rPr lang="en-US" altLang="zh-CN" dirty="0"/>
              <a:t>Zhang, Peng &amp; Wang 2019</a:t>
            </a:r>
            <a:endParaRPr lang="zh-CN" alt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会议纪要及研究进展</a:t>
            </a:r>
          </a:p>
        </p:txBody>
      </p:sp>
      <p:pic>
        <p:nvPicPr>
          <p:cNvPr id="5122" name="Picture 2"/>
          <p:cNvPicPr>
            <a:picLocks noChangeAspect="1" noChangeArrowheads="1"/>
          </p:cNvPicPr>
          <p:nvPr/>
        </p:nvPicPr>
        <p:blipFill>
          <a:blip r:embed="rId2" cstate="print"/>
          <a:srcRect/>
          <a:stretch>
            <a:fillRect/>
          </a:stretch>
        </p:blipFill>
        <p:spPr bwMode="auto">
          <a:xfrm>
            <a:off x="107504" y="2348884"/>
            <a:ext cx="8820471" cy="2759733"/>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71400"/>
            <a:ext cx="8229600" cy="1143000"/>
          </a:xfrm>
        </p:spPr>
        <p:txBody>
          <a:bodyPr>
            <a:normAutofit/>
          </a:bodyPr>
          <a:lstStyle/>
          <a:p>
            <a:r>
              <a:rPr lang="zh-CN" altLang="en-US" sz="4000" b="1" dirty="0">
                <a:solidFill>
                  <a:srgbClr val="0000FF"/>
                </a:solidFill>
                <a:latin typeface="Trebuchet MS" panose="020B0603020202020204" pitchFamily="34" charset="0"/>
                <a:ea typeface="黑体" panose="02010609060101010101" pitchFamily="49" charset="-122"/>
                <a:cs typeface="+mn-cs"/>
              </a:rPr>
              <a:t>实施方案</a:t>
            </a:r>
          </a:p>
        </p:txBody>
      </p:sp>
      <p:sp>
        <p:nvSpPr>
          <p:cNvPr id="3" name="内容占位符 2"/>
          <p:cNvSpPr>
            <a:spLocks noGrp="1"/>
          </p:cNvSpPr>
          <p:nvPr>
            <p:ph idx="1"/>
          </p:nvPr>
        </p:nvSpPr>
        <p:spPr>
          <a:xfrm>
            <a:off x="899592" y="980728"/>
            <a:ext cx="7560840" cy="4525963"/>
          </a:xfrm>
        </p:spPr>
        <p:txBody>
          <a:bodyPr>
            <a:noAutofit/>
          </a:bodyPr>
          <a:lstStyle/>
          <a:p>
            <a:pPr>
              <a:buNone/>
            </a:pPr>
            <a:r>
              <a:rPr lang="en-US" altLang="zh-CN" sz="1600" dirty="0">
                <a:solidFill>
                  <a:srgbClr val="2024D0"/>
                </a:solidFill>
              </a:rPr>
              <a:t>A   </a:t>
            </a:r>
            <a:r>
              <a:rPr lang="zh-TW" altLang="zh-CN" sz="1600" dirty="0">
                <a:solidFill>
                  <a:srgbClr val="2024D0"/>
                </a:solidFill>
              </a:rPr>
              <a:t>宇宙线能谱和各</a:t>
            </a:r>
            <a:r>
              <a:rPr lang="zh-CN" altLang="en-US" sz="1600" dirty="0">
                <a:solidFill>
                  <a:srgbClr val="2024D0"/>
                </a:solidFill>
              </a:rPr>
              <a:t>向</a:t>
            </a:r>
            <a:r>
              <a:rPr lang="zh-TW" altLang="zh-CN" sz="1600" dirty="0">
                <a:solidFill>
                  <a:srgbClr val="2024D0"/>
                </a:solidFill>
              </a:rPr>
              <a:t>异性研究：</a:t>
            </a:r>
            <a:endParaRPr lang="zh-CN" altLang="zh-CN" sz="1600" dirty="0">
              <a:solidFill>
                <a:srgbClr val="2024D0"/>
              </a:solidFill>
            </a:endParaRPr>
          </a:p>
          <a:p>
            <a:pPr>
              <a:buNone/>
            </a:pPr>
            <a:r>
              <a:rPr lang="zh-TW" altLang="zh-CN" sz="1600" dirty="0">
                <a:solidFill>
                  <a:srgbClr val="2024D0"/>
                </a:solidFill>
              </a:rPr>
              <a:t>负责人</a:t>
            </a:r>
            <a:r>
              <a:rPr lang="en-US" altLang="zh-TW" sz="1600" dirty="0">
                <a:solidFill>
                  <a:srgbClr val="2024D0"/>
                </a:solidFill>
              </a:rPr>
              <a:t>     </a:t>
            </a:r>
            <a:r>
              <a:rPr lang="zh-TW" altLang="zh-CN" sz="1600" dirty="0">
                <a:solidFill>
                  <a:srgbClr val="2024D0"/>
                </a:solidFill>
              </a:rPr>
              <a:t>：刘四明、袁强、胡红波</a:t>
            </a:r>
            <a:endParaRPr lang="zh-CN" altLang="zh-CN" sz="1600" dirty="0">
              <a:solidFill>
                <a:srgbClr val="2024D0"/>
              </a:solidFill>
            </a:endParaRPr>
          </a:p>
          <a:p>
            <a:pPr>
              <a:buNone/>
            </a:pPr>
            <a:r>
              <a:rPr lang="zh-TW" altLang="zh-CN" sz="1600" dirty="0">
                <a:solidFill>
                  <a:srgbClr val="2024D0"/>
                </a:solidFill>
              </a:rPr>
              <a:t>核心成员：刘伟、辛玉良、郭义庆、曾厚敦、张轶然（博士）、石召东（博士）、包逸炜（博士）、张潇</a:t>
            </a:r>
            <a:r>
              <a:rPr lang="zh-CN" altLang="en-US" sz="1600" dirty="0">
                <a:solidFill>
                  <a:srgbClr val="2024D0"/>
                </a:solidFill>
              </a:rPr>
              <a:t>、乔冰强</a:t>
            </a:r>
            <a:endParaRPr lang="en-US" altLang="zh-TW" sz="1600" dirty="0">
              <a:solidFill>
                <a:srgbClr val="2024D0"/>
              </a:solidFill>
            </a:endParaRPr>
          </a:p>
          <a:p>
            <a:pPr>
              <a:buNone/>
            </a:pPr>
            <a:r>
              <a:rPr lang="zh-TW" altLang="zh-CN" sz="1600" dirty="0"/>
              <a:t>具体研究任务：</a:t>
            </a:r>
            <a:endParaRPr lang="en-US" altLang="zh-CN" sz="1600" dirty="0"/>
          </a:p>
          <a:p>
            <a:r>
              <a:rPr lang="en-US" altLang="zh-CN" sz="1600" dirty="0"/>
              <a:t>A1: </a:t>
            </a:r>
            <a:r>
              <a:rPr lang="zh-TW" altLang="zh-CN" sz="1600" dirty="0"/>
              <a:t>发展</a:t>
            </a:r>
            <a:r>
              <a:rPr lang="en-US" altLang="zh-CN" sz="1600" dirty="0" err="1"/>
              <a:t>Hillas</a:t>
            </a:r>
            <a:r>
              <a:rPr lang="zh-TW" altLang="zh-CN" sz="1600" dirty="0"/>
              <a:t>模型，开展超新星遗迹的多波段研究</a:t>
            </a:r>
            <a:endParaRPr lang="zh-CN" altLang="zh-CN" sz="1600" dirty="0"/>
          </a:p>
          <a:p>
            <a:pPr>
              <a:buNone/>
            </a:pPr>
            <a:r>
              <a:rPr lang="en-US" altLang="zh-CN" sz="1400" dirty="0">
                <a:solidFill>
                  <a:srgbClr val="FF0000"/>
                </a:solidFill>
              </a:rPr>
              <a:t>A1a</a:t>
            </a:r>
            <a:r>
              <a:rPr lang="zh-CN" altLang="en-US" sz="1400" dirty="0">
                <a:solidFill>
                  <a:srgbClr val="FF0000"/>
                </a:solidFill>
              </a:rPr>
              <a:t> 分析</a:t>
            </a:r>
            <a:r>
              <a:rPr lang="en-US" altLang="zh-CN" sz="1400" dirty="0">
                <a:solidFill>
                  <a:srgbClr val="FF0000"/>
                </a:solidFill>
              </a:rPr>
              <a:t>30</a:t>
            </a:r>
            <a:r>
              <a:rPr lang="zh-TW" altLang="zh-CN" sz="1400" dirty="0">
                <a:solidFill>
                  <a:srgbClr val="FF0000"/>
                </a:solidFill>
              </a:rPr>
              <a:t>多个伽玛射线超新星遗迹中高能粒子分布</a:t>
            </a:r>
            <a:r>
              <a:rPr lang="zh-CN" altLang="en-US" sz="1400" dirty="0">
                <a:solidFill>
                  <a:srgbClr val="FF0000"/>
                </a:solidFill>
              </a:rPr>
              <a:t>的</a:t>
            </a:r>
            <a:r>
              <a:rPr lang="zh-TW" altLang="zh-CN" sz="1400" dirty="0">
                <a:solidFill>
                  <a:srgbClr val="FF0000"/>
                </a:solidFill>
              </a:rPr>
              <a:t>演化规律（刘四明、曾厚敦</a:t>
            </a:r>
            <a:r>
              <a:rPr lang="en-US" altLang="zh-TW" sz="1400" dirty="0">
                <a:solidFill>
                  <a:srgbClr val="FF0000"/>
                </a:solidFill>
              </a:rPr>
              <a:t> </a:t>
            </a:r>
            <a:r>
              <a:rPr lang="en-US" altLang="zh-CN" sz="1400" dirty="0" err="1">
                <a:solidFill>
                  <a:srgbClr val="FF0000"/>
                </a:solidFill>
              </a:rPr>
              <a:t>A</a:t>
            </a:r>
            <a:r>
              <a:rPr lang="en-US" altLang="zh-TW" sz="1400" dirty="0" err="1">
                <a:solidFill>
                  <a:srgbClr val="FF0000"/>
                </a:solidFill>
              </a:rPr>
              <a:t>p</a:t>
            </a:r>
            <a:r>
              <a:rPr lang="en-US" altLang="zh-CN" sz="1400" dirty="0" err="1">
                <a:solidFill>
                  <a:srgbClr val="FF0000"/>
                </a:solidFill>
              </a:rPr>
              <a:t>J</a:t>
            </a:r>
            <a:r>
              <a:rPr lang="zh-TW" altLang="zh-CN" sz="1400" dirty="0">
                <a:solidFill>
                  <a:srgbClr val="FF0000"/>
                </a:solidFill>
              </a:rPr>
              <a:t>）</a:t>
            </a:r>
            <a:endParaRPr lang="zh-CN" altLang="zh-CN" sz="1400" dirty="0">
              <a:solidFill>
                <a:srgbClr val="FF0000"/>
              </a:solidFill>
            </a:endParaRPr>
          </a:p>
          <a:p>
            <a:pPr>
              <a:buNone/>
            </a:pPr>
            <a:r>
              <a:rPr lang="en-US" altLang="zh-CN" sz="1400" dirty="0">
                <a:solidFill>
                  <a:srgbClr val="FF0000"/>
                </a:solidFill>
              </a:rPr>
              <a:t>A1b</a:t>
            </a:r>
            <a:r>
              <a:rPr lang="zh-CN" altLang="en-US" sz="1400" dirty="0">
                <a:solidFill>
                  <a:srgbClr val="FF0000"/>
                </a:solidFill>
              </a:rPr>
              <a:t> </a:t>
            </a:r>
            <a:r>
              <a:rPr lang="zh-TW" altLang="zh-CN" sz="1400" dirty="0">
                <a:solidFill>
                  <a:srgbClr val="FF0000"/>
                </a:solidFill>
              </a:rPr>
              <a:t>分析年轻</a:t>
            </a:r>
            <a:r>
              <a:rPr lang="en-US" altLang="zh-TW" sz="1400" dirty="0" err="1">
                <a:solidFill>
                  <a:srgbClr val="FF0000"/>
                </a:solidFill>
              </a:rPr>
              <a:t>TeV</a:t>
            </a:r>
            <a:r>
              <a:rPr lang="zh-TW" altLang="zh-CN" sz="1400" dirty="0">
                <a:solidFill>
                  <a:srgbClr val="FF0000"/>
                </a:solidFill>
              </a:rPr>
              <a:t>遗迹中高能电子分布函数的演化规律（刘四明、张潇</a:t>
            </a:r>
            <a:r>
              <a:rPr lang="en-US" altLang="zh-TW" sz="1400" dirty="0">
                <a:solidFill>
                  <a:srgbClr val="FF0000"/>
                </a:solidFill>
              </a:rPr>
              <a:t> </a:t>
            </a:r>
            <a:r>
              <a:rPr lang="en-US" altLang="zh-CN" sz="1400" dirty="0" err="1">
                <a:solidFill>
                  <a:srgbClr val="FF0000"/>
                </a:solidFill>
              </a:rPr>
              <a:t>A</a:t>
            </a:r>
            <a:r>
              <a:rPr lang="en-US" altLang="zh-TW" sz="1400" dirty="0" err="1">
                <a:solidFill>
                  <a:srgbClr val="FF0000"/>
                </a:solidFill>
              </a:rPr>
              <a:t>p</a:t>
            </a:r>
            <a:r>
              <a:rPr lang="en-US" altLang="zh-CN" sz="1400" dirty="0" err="1">
                <a:solidFill>
                  <a:srgbClr val="FF0000"/>
                </a:solidFill>
              </a:rPr>
              <a:t>J</a:t>
            </a:r>
            <a:r>
              <a:rPr lang="zh-TW" altLang="zh-CN" sz="1400" dirty="0">
                <a:solidFill>
                  <a:srgbClr val="FF0000"/>
                </a:solidFill>
              </a:rPr>
              <a:t>）</a:t>
            </a:r>
            <a:endParaRPr lang="zh-CN" altLang="zh-CN" sz="1400" dirty="0">
              <a:solidFill>
                <a:srgbClr val="FF0000"/>
              </a:solidFill>
            </a:endParaRPr>
          </a:p>
          <a:p>
            <a:pPr>
              <a:buNone/>
            </a:pPr>
            <a:r>
              <a:rPr lang="en-US" altLang="zh-CN" sz="1400" dirty="0">
                <a:solidFill>
                  <a:srgbClr val="FF0000"/>
                </a:solidFill>
              </a:rPr>
              <a:t>A1c</a:t>
            </a:r>
            <a:r>
              <a:rPr lang="zh-CN" altLang="en-US" sz="1400" dirty="0">
                <a:solidFill>
                  <a:srgbClr val="FF0000"/>
                </a:solidFill>
              </a:rPr>
              <a:t> </a:t>
            </a:r>
            <a:r>
              <a:rPr lang="zh-TW" altLang="zh-CN" sz="1400" dirty="0">
                <a:solidFill>
                  <a:srgbClr val="FF0000"/>
                </a:solidFill>
              </a:rPr>
              <a:t>发展两分量的</a:t>
            </a:r>
            <a:r>
              <a:rPr lang="en-US" altLang="zh-CN" sz="1400" dirty="0" err="1">
                <a:solidFill>
                  <a:srgbClr val="FF0000"/>
                </a:solidFill>
              </a:rPr>
              <a:t>Hillas</a:t>
            </a:r>
            <a:r>
              <a:rPr lang="zh-TW" altLang="zh-CN" sz="1400" dirty="0">
                <a:solidFill>
                  <a:srgbClr val="FF0000"/>
                </a:solidFill>
              </a:rPr>
              <a:t>模型</a:t>
            </a:r>
            <a:r>
              <a:rPr lang="zh-CN" altLang="en-US" sz="1400" dirty="0">
                <a:solidFill>
                  <a:srgbClr val="FF0000"/>
                </a:solidFill>
              </a:rPr>
              <a:t>并</a:t>
            </a:r>
            <a:r>
              <a:rPr lang="zh-TW" altLang="zh-CN" sz="1400" dirty="0">
                <a:solidFill>
                  <a:srgbClr val="FF0000"/>
                </a:solidFill>
              </a:rPr>
              <a:t>与观测做比较（刘四明、张轶然</a:t>
            </a:r>
            <a:r>
              <a:rPr lang="zh-CN" altLang="en-US" sz="1400" dirty="0">
                <a:solidFill>
                  <a:srgbClr val="FF0000"/>
                </a:solidFill>
              </a:rPr>
              <a:t> </a:t>
            </a:r>
            <a:r>
              <a:rPr lang="en-US" altLang="zh-CN" sz="1400" dirty="0" err="1">
                <a:solidFill>
                  <a:srgbClr val="FF0000"/>
                </a:solidFill>
              </a:rPr>
              <a:t>ChAA</a:t>
            </a:r>
            <a:r>
              <a:rPr lang="zh-TW" altLang="zh-CN" sz="1400" dirty="0">
                <a:solidFill>
                  <a:srgbClr val="FF0000"/>
                </a:solidFill>
              </a:rPr>
              <a:t>）</a:t>
            </a:r>
            <a:endParaRPr lang="zh-CN" altLang="zh-CN" sz="1400" dirty="0">
              <a:solidFill>
                <a:srgbClr val="FF0000"/>
              </a:solidFill>
            </a:endParaRPr>
          </a:p>
          <a:p>
            <a:r>
              <a:rPr lang="zh-TW" altLang="zh-CN" sz="1600" dirty="0"/>
              <a:t>A</a:t>
            </a:r>
            <a:r>
              <a:rPr lang="en-US" altLang="zh-CN" sz="1600" dirty="0"/>
              <a:t>2: </a:t>
            </a:r>
            <a:r>
              <a:rPr lang="zh-TW" altLang="zh-CN" sz="1600" dirty="0"/>
              <a:t>把宇宙线的能谱观测特征和各</a:t>
            </a:r>
            <a:r>
              <a:rPr lang="zh-CN" altLang="en-US" sz="1600" dirty="0"/>
              <a:t>向</a:t>
            </a:r>
            <a:r>
              <a:rPr lang="zh-TW" altLang="zh-CN" sz="1600" dirty="0"/>
              <a:t>异性观测相结合发展统一的宇宙线传播模型</a:t>
            </a:r>
            <a:endParaRPr lang="en-US" altLang="zh-TW" sz="1600" dirty="0"/>
          </a:p>
          <a:p>
            <a:pPr>
              <a:buNone/>
            </a:pPr>
            <a:r>
              <a:rPr lang="en-US" altLang="zh-CN" sz="1400" dirty="0">
                <a:solidFill>
                  <a:srgbClr val="FF0000"/>
                </a:solidFill>
              </a:rPr>
              <a:t>A2a</a:t>
            </a:r>
            <a:r>
              <a:rPr lang="zh-TW" altLang="zh-CN" sz="1400" dirty="0">
                <a:solidFill>
                  <a:srgbClr val="FF0000"/>
                </a:solidFill>
              </a:rPr>
              <a:t>结合空间直接探测实验和地面间接探测实验结果，构建统一的物理模型理解宇宙线能谱结构和各向异性特征（袁强、郭义庆、刘伟</a:t>
            </a:r>
            <a:r>
              <a:rPr lang="zh-CN" altLang="en-US" sz="1400" dirty="0">
                <a:solidFill>
                  <a:srgbClr val="FF0000"/>
                </a:solidFill>
                <a:latin typeface="PMingLiU" pitchFamily="18" charset="-120"/>
                <a:ea typeface="PMingLiU" pitchFamily="18" charset="-120"/>
              </a:rPr>
              <a:t>、乔冰强 、胡红波 </a:t>
            </a:r>
            <a:r>
              <a:rPr lang="en-US" altLang="zh-CN" sz="1400" dirty="0">
                <a:solidFill>
                  <a:srgbClr val="FF0000"/>
                </a:solidFill>
              </a:rPr>
              <a:t>JCAP</a:t>
            </a:r>
            <a:r>
              <a:rPr lang="zh-CN" altLang="en-US" sz="1400" dirty="0">
                <a:solidFill>
                  <a:srgbClr val="FF0000"/>
                </a:solidFill>
              </a:rPr>
              <a:t>、</a:t>
            </a:r>
            <a:r>
              <a:rPr lang="en-US" altLang="zh-CN" sz="1400" dirty="0" err="1">
                <a:solidFill>
                  <a:srgbClr val="FF0000"/>
                </a:solidFill>
              </a:rPr>
              <a:t>ApJ</a:t>
            </a:r>
            <a:r>
              <a:rPr lang="zh-TW" altLang="zh-CN" sz="1400" dirty="0">
                <a:solidFill>
                  <a:srgbClr val="FF0000"/>
                </a:solidFill>
              </a:rPr>
              <a:t>）</a:t>
            </a:r>
            <a:endParaRPr lang="zh-CN" altLang="zh-CN" sz="1400" dirty="0">
              <a:solidFill>
                <a:srgbClr val="FF0000"/>
              </a:solidFill>
            </a:endParaRPr>
          </a:p>
          <a:p>
            <a:pPr>
              <a:buNone/>
            </a:pPr>
            <a:r>
              <a:rPr lang="en-US" altLang="zh-CN" sz="1400" dirty="0">
                <a:solidFill>
                  <a:srgbClr val="FF0000"/>
                </a:solidFill>
              </a:rPr>
              <a:t>A2b</a:t>
            </a:r>
            <a:r>
              <a:rPr lang="zh-TW" altLang="zh-CN" sz="1400" dirty="0">
                <a:solidFill>
                  <a:srgbClr val="FF0000"/>
                </a:solidFill>
              </a:rPr>
              <a:t>考虑到有大尺度磁场时，宇宙线扩散系数表现出高度的各向异性，利用一个</a:t>
            </a:r>
            <a:r>
              <a:rPr lang="en-US" altLang="zh-CN" sz="1400" dirty="0">
                <a:solidFill>
                  <a:srgbClr val="FF0000"/>
                </a:solidFill>
              </a:rPr>
              <a:t>1</a:t>
            </a:r>
            <a:r>
              <a:rPr lang="zh-TW" altLang="zh-CN" sz="1400" dirty="0">
                <a:solidFill>
                  <a:srgbClr val="FF0000"/>
                </a:solidFill>
              </a:rPr>
              <a:t>维扩散模型分析宇宙线正负电子的能谱和各向异性特征（刘四明、石召东</a:t>
            </a:r>
            <a:r>
              <a:rPr lang="zh-CN" altLang="en-US" sz="1400" dirty="0">
                <a:solidFill>
                  <a:srgbClr val="FF0000"/>
                </a:solidFill>
              </a:rPr>
              <a:t> </a:t>
            </a:r>
            <a:r>
              <a:rPr lang="en-US" altLang="zh-CN" sz="1400" dirty="0">
                <a:solidFill>
                  <a:srgbClr val="FF0000"/>
                </a:solidFill>
              </a:rPr>
              <a:t>MNRAS</a:t>
            </a:r>
            <a:r>
              <a:rPr lang="zh-TW" altLang="zh-CN" sz="1400" dirty="0">
                <a:solidFill>
                  <a:srgbClr val="FF0000"/>
                </a:solidFill>
              </a:rPr>
              <a:t>）</a:t>
            </a:r>
            <a:endParaRPr lang="en-US" altLang="zh-TW" sz="1400" dirty="0">
              <a:solidFill>
                <a:srgbClr val="FF0000"/>
              </a:solidFill>
            </a:endParaRPr>
          </a:p>
          <a:p>
            <a:r>
              <a:rPr lang="zh-TW" altLang="zh-CN" sz="1600" dirty="0"/>
              <a:t>A</a:t>
            </a:r>
            <a:r>
              <a:rPr lang="en-US" altLang="zh-CN" sz="1600" dirty="0"/>
              <a:t>3: </a:t>
            </a:r>
            <a:r>
              <a:rPr lang="zh-TW" altLang="zh-CN" sz="1600" dirty="0"/>
              <a:t>分析超新星遗迹对宇宙线的贡献，完善银河系宇宙线的超新星遗迹起源学说</a:t>
            </a:r>
            <a:endParaRPr lang="en-US" altLang="zh-TW" sz="1600" dirty="0"/>
          </a:p>
          <a:p>
            <a:pPr>
              <a:buNone/>
            </a:pPr>
            <a:r>
              <a:rPr lang="en-US" altLang="zh-CN" sz="1400" dirty="0">
                <a:solidFill>
                  <a:srgbClr val="FF0000"/>
                </a:solidFill>
              </a:rPr>
              <a:t>A3a</a:t>
            </a:r>
            <a:r>
              <a:rPr lang="zh-CN" altLang="en-US" sz="1400" dirty="0">
                <a:solidFill>
                  <a:srgbClr val="FF0000"/>
                </a:solidFill>
              </a:rPr>
              <a:t> </a:t>
            </a:r>
            <a:r>
              <a:rPr lang="zh-CN" altLang="zh-CN" sz="1400" dirty="0">
                <a:solidFill>
                  <a:srgbClr val="FF0000"/>
                </a:solidFill>
              </a:rPr>
              <a:t>利用</a:t>
            </a:r>
            <a:r>
              <a:rPr lang="zh-CN" altLang="en-US" sz="1400" dirty="0">
                <a:solidFill>
                  <a:srgbClr val="FF0000"/>
                </a:solidFill>
              </a:rPr>
              <a:t>观测</a:t>
            </a:r>
            <a:r>
              <a:rPr lang="zh-CN" altLang="zh-CN" sz="1400" dirty="0">
                <a:solidFill>
                  <a:srgbClr val="FF0000"/>
                </a:solidFill>
              </a:rPr>
              <a:t>限制高能粒子的加速效率</a:t>
            </a:r>
            <a:r>
              <a:rPr lang="zh-CN" altLang="en-US" sz="1400" dirty="0">
                <a:solidFill>
                  <a:srgbClr val="FF0000"/>
                </a:solidFill>
              </a:rPr>
              <a:t>和</a:t>
            </a:r>
            <a:r>
              <a:rPr lang="zh-CN" altLang="zh-CN" sz="1400" dirty="0">
                <a:solidFill>
                  <a:srgbClr val="FF0000"/>
                </a:solidFill>
              </a:rPr>
              <a:t>逃逸过程，发展超新星遗迹的粒子加速和逃逸模型（刘四明、曾厚敦、张轶然</a:t>
            </a:r>
            <a:r>
              <a:rPr lang="zh-CN" altLang="en-US" sz="1400" dirty="0">
                <a:solidFill>
                  <a:srgbClr val="FF0000"/>
                </a:solidFill>
              </a:rPr>
              <a:t> 、杨初源 </a:t>
            </a:r>
            <a:r>
              <a:rPr lang="en-US" altLang="zh-CN" sz="1400" dirty="0">
                <a:solidFill>
                  <a:srgbClr val="FF0000"/>
                </a:solidFill>
              </a:rPr>
              <a:t>MNRAS</a:t>
            </a:r>
            <a:r>
              <a:rPr lang="zh-CN" altLang="en-US" sz="1400" dirty="0">
                <a:solidFill>
                  <a:srgbClr val="FF0000"/>
                </a:solidFill>
              </a:rPr>
              <a:t>、</a:t>
            </a:r>
            <a:r>
              <a:rPr lang="en-US" altLang="zh-CN" sz="1400" dirty="0">
                <a:solidFill>
                  <a:srgbClr val="FF0000"/>
                </a:solidFill>
              </a:rPr>
              <a:t>RAA</a:t>
            </a:r>
            <a:r>
              <a:rPr lang="zh-CN" altLang="zh-CN" sz="1400" dirty="0">
                <a:solidFill>
                  <a:srgbClr val="FF0000"/>
                </a:solidFill>
              </a:rPr>
              <a:t>）</a:t>
            </a:r>
          </a:p>
          <a:p>
            <a:pPr>
              <a:buNone/>
            </a:pPr>
            <a:r>
              <a:rPr lang="en-US" altLang="zh-CN" sz="1400" dirty="0"/>
              <a:t>A3b</a:t>
            </a:r>
            <a:r>
              <a:rPr lang="zh-CN" altLang="en-US" sz="1400" dirty="0"/>
              <a:t> </a:t>
            </a:r>
            <a:r>
              <a:rPr lang="zh-CN" altLang="zh-CN" sz="1400" dirty="0"/>
              <a:t>结合</a:t>
            </a:r>
            <a:r>
              <a:rPr lang="en-US" altLang="zh-CN" sz="1400" dirty="0"/>
              <a:t>3a</a:t>
            </a:r>
            <a:r>
              <a:rPr lang="zh-CN" altLang="zh-CN" sz="1400" dirty="0"/>
              <a:t>完善宇宙线的超新星遗迹起源学说（袁强、刘四明）</a:t>
            </a:r>
          </a:p>
          <a:p>
            <a:r>
              <a:rPr lang="zh-TW" altLang="zh-CN" sz="1600" dirty="0"/>
              <a:t>A</a:t>
            </a:r>
            <a:r>
              <a:rPr lang="en-US" altLang="zh-CN" sz="1600" dirty="0"/>
              <a:t>4: </a:t>
            </a:r>
            <a:r>
              <a:rPr lang="zh-TW" altLang="zh-CN" sz="1600" dirty="0"/>
              <a:t>结合膝区宇宙线的测量，分析脉冲星风云对膝区和正负电子的贡献。</a:t>
            </a:r>
            <a:endParaRPr lang="zh-CN" altLang="zh-CN" sz="1600" dirty="0"/>
          </a:p>
          <a:p>
            <a:pPr>
              <a:buNone/>
            </a:pPr>
            <a:endParaRPr lang="zh-CN" altLang="zh-CN" sz="1600" dirty="0"/>
          </a:p>
          <a:p>
            <a:endParaRPr lang="zh-CN" altLang="en-US" sz="1600" dirty="0"/>
          </a:p>
        </p:txBody>
      </p:sp>
      <p:cxnSp>
        <p:nvCxnSpPr>
          <p:cNvPr id="4" name="直接连接符 3"/>
          <p:cNvCxnSpPr/>
          <p:nvPr/>
        </p:nvCxnSpPr>
        <p:spPr>
          <a:xfrm>
            <a:off x="0" y="836712"/>
            <a:ext cx="9144000" cy="0"/>
          </a:xfrm>
          <a:prstGeom prst="line">
            <a:avLst/>
          </a:prstGeom>
          <a:ln w="635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9144000" cy="1143000"/>
          </a:xfrm>
        </p:spPr>
        <p:txBody>
          <a:bodyPr/>
          <a:lstStyle/>
          <a:p>
            <a:r>
              <a:rPr lang="zh-CN" altLang="en-US" b="1" dirty="0">
                <a:solidFill>
                  <a:srgbClr val="FF0000"/>
                </a:solidFill>
                <a:latin typeface="黑体" panose="02010609060101010101" pitchFamily="49" charset="-122"/>
                <a:ea typeface="黑体" panose="02010609060101010101" pitchFamily="49" charset="-122"/>
              </a:rPr>
              <a:t>第三课题组年度考核指标</a:t>
            </a:r>
          </a:p>
        </p:txBody>
      </p:sp>
      <p:graphicFrame>
        <p:nvGraphicFramePr>
          <p:cNvPr id="5" name="表格 4"/>
          <p:cNvGraphicFramePr>
            <a:graphicFrameLocks noGrp="1"/>
          </p:cNvGraphicFramePr>
          <p:nvPr/>
        </p:nvGraphicFramePr>
        <p:xfrm>
          <a:off x="1572344" y="2564904"/>
          <a:ext cx="6096000" cy="313436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r>
                        <a:rPr lang="zh-CN" altLang="en-US" dirty="0"/>
                        <a:t>培养单位</a:t>
                      </a:r>
                    </a:p>
                  </a:txBody>
                  <a:tcPr/>
                </a:tc>
                <a:tc>
                  <a:txBody>
                    <a:bodyPr/>
                    <a:lstStyle/>
                    <a:p>
                      <a:r>
                        <a:rPr lang="zh-CN" altLang="en-US" dirty="0"/>
                        <a:t>紫金山天文台</a:t>
                      </a:r>
                    </a:p>
                  </a:txBody>
                  <a:tcPr/>
                </a:tc>
                <a:tc>
                  <a:txBody>
                    <a:bodyPr/>
                    <a:lstStyle/>
                    <a:p>
                      <a:r>
                        <a:rPr lang="zh-CN" altLang="en-US" dirty="0"/>
                        <a:t>国家天文台</a:t>
                      </a:r>
                    </a:p>
                  </a:txBody>
                  <a:tcPr/>
                </a:tc>
                <a:tc>
                  <a:txBody>
                    <a:bodyPr/>
                    <a:lstStyle/>
                    <a:p>
                      <a:r>
                        <a:rPr lang="zh-CN" altLang="en-US" dirty="0"/>
                        <a:t>高能物理研究所</a:t>
                      </a:r>
                    </a:p>
                  </a:txBody>
                  <a:tcPr/>
                </a:tc>
                <a:tc>
                  <a:txBody>
                    <a:bodyPr/>
                    <a:lstStyle/>
                    <a:p>
                      <a:r>
                        <a:rPr lang="zh-CN" altLang="en-US" dirty="0"/>
                        <a:t>南京大学</a:t>
                      </a:r>
                    </a:p>
                  </a:txBody>
                  <a:tcPr/>
                </a:tc>
                <a:extLst>
                  <a:ext uri="{0D108BD9-81ED-4DB2-BD59-A6C34878D82A}">
                    <a16:rowId xmlns:a16="http://schemas.microsoft.com/office/drawing/2014/main" val="10000"/>
                  </a:ext>
                </a:extLst>
              </a:tr>
              <a:tr h="370840">
                <a:tc>
                  <a:txBody>
                    <a:bodyPr/>
                    <a:lstStyle/>
                    <a:p>
                      <a:r>
                        <a:rPr lang="en-US" altLang="zh-CN" dirty="0"/>
                        <a:t>2019</a:t>
                      </a:r>
                      <a:endParaRPr lang="zh-CN" altLang="en-US" dirty="0"/>
                    </a:p>
                  </a:txBody>
                  <a:tcPr/>
                </a:tc>
                <a:tc>
                  <a:txBody>
                    <a:bodyPr/>
                    <a:lstStyle/>
                    <a:p>
                      <a:r>
                        <a:rPr lang="en-US" altLang="zh-CN" dirty="0"/>
                        <a:t>4+</a:t>
                      </a:r>
                      <a:r>
                        <a:rPr lang="en-US" altLang="zh-CN" dirty="0">
                          <a:solidFill>
                            <a:srgbClr val="FF0000"/>
                          </a:solidFill>
                        </a:rPr>
                        <a:t>1</a:t>
                      </a:r>
                      <a:endParaRPr lang="zh-CN" altLang="en-US" dirty="0">
                        <a:solidFill>
                          <a:srgbClr val="FF0000"/>
                        </a:solidFill>
                      </a:endParaRPr>
                    </a:p>
                  </a:txBody>
                  <a:tcPr/>
                </a:tc>
                <a:tc>
                  <a:txBody>
                    <a:bodyPr/>
                    <a:lstStyle/>
                    <a:p>
                      <a:r>
                        <a:rPr lang="en-US" altLang="zh-CN" dirty="0"/>
                        <a:t>4</a:t>
                      </a:r>
                      <a:endParaRPr lang="zh-CN" altLang="en-US" dirty="0"/>
                    </a:p>
                  </a:txBody>
                  <a:tcPr/>
                </a:tc>
                <a:tc>
                  <a:txBody>
                    <a:bodyPr/>
                    <a:lstStyle/>
                    <a:p>
                      <a:r>
                        <a:rPr lang="en-US" altLang="zh-CN" dirty="0"/>
                        <a:t>1</a:t>
                      </a:r>
                      <a:endParaRPr lang="zh-CN" altLang="en-US" dirty="0"/>
                    </a:p>
                  </a:txBody>
                  <a:tcPr/>
                </a:tc>
                <a:tc>
                  <a:txBody>
                    <a:bodyPr/>
                    <a:lstStyle/>
                    <a:p>
                      <a:r>
                        <a:rPr lang="en-US" altLang="zh-CN" dirty="0"/>
                        <a:t>1+</a:t>
                      </a:r>
                      <a:r>
                        <a:rPr lang="en-US" altLang="zh-CN" dirty="0">
                          <a:solidFill>
                            <a:srgbClr val="FF0000"/>
                          </a:solidFill>
                        </a:rPr>
                        <a:t>1</a:t>
                      </a:r>
                      <a:endParaRPr lang="zh-CN" altLang="en-US" dirty="0">
                        <a:solidFill>
                          <a:srgbClr val="FF0000"/>
                        </a:solidFill>
                      </a:endParaRPr>
                    </a:p>
                  </a:txBody>
                  <a:tcPr/>
                </a:tc>
                <a:extLst>
                  <a:ext uri="{0D108BD9-81ED-4DB2-BD59-A6C34878D82A}">
                    <a16:rowId xmlns:a16="http://schemas.microsoft.com/office/drawing/2014/main" val="10001"/>
                  </a:ext>
                </a:extLst>
              </a:tr>
              <a:tr h="370840">
                <a:tc>
                  <a:txBody>
                    <a:bodyPr/>
                    <a:lstStyle/>
                    <a:p>
                      <a:r>
                        <a:rPr lang="en-US" altLang="zh-CN" dirty="0"/>
                        <a:t>2020</a:t>
                      </a:r>
                      <a:endParaRPr lang="zh-CN" altLang="en-US" dirty="0"/>
                    </a:p>
                  </a:txBody>
                  <a:tcPr/>
                </a:tc>
                <a:tc>
                  <a:txBody>
                    <a:bodyPr/>
                    <a:lstStyle/>
                    <a:p>
                      <a:r>
                        <a:rPr lang="en-US" altLang="zh-CN" dirty="0"/>
                        <a:t>4+</a:t>
                      </a:r>
                      <a:r>
                        <a:rPr lang="en-US" altLang="zh-CN" dirty="0">
                          <a:solidFill>
                            <a:srgbClr val="FF0000"/>
                          </a:solidFill>
                        </a:rPr>
                        <a:t>1</a:t>
                      </a:r>
                      <a:endParaRPr lang="zh-CN" altLang="en-US" dirty="0">
                        <a:solidFill>
                          <a:srgbClr val="FF0000"/>
                        </a:solidFill>
                      </a:endParaRPr>
                    </a:p>
                  </a:txBody>
                  <a:tcPr/>
                </a:tc>
                <a:tc>
                  <a:txBody>
                    <a:bodyPr/>
                    <a:lstStyle/>
                    <a:p>
                      <a:r>
                        <a:rPr lang="en-US" altLang="zh-CN" dirty="0"/>
                        <a:t>4+</a:t>
                      </a:r>
                      <a:r>
                        <a:rPr lang="en-US" altLang="zh-CN" dirty="0">
                          <a:solidFill>
                            <a:srgbClr val="FF0000"/>
                          </a:solidFill>
                        </a:rPr>
                        <a:t>1</a:t>
                      </a:r>
                      <a:endParaRPr lang="zh-CN" altLang="en-US" dirty="0">
                        <a:solidFill>
                          <a:srgbClr val="FF0000"/>
                        </a:solidFill>
                      </a:endParaRPr>
                    </a:p>
                  </a:txBody>
                  <a:tcPr/>
                </a:tc>
                <a:tc>
                  <a:txBody>
                    <a:bodyPr/>
                    <a:lstStyle/>
                    <a:p>
                      <a:r>
                        <a:rPr lang="en-US" altLang="zh-CN" dirty="0"/>
                        <a:t>2</a:t>
                      </a:r>
                      <a:endParaRPr lang="zh-CN" altLang="en-US" dirty="0"/>
                    </a:p>
                  </a:txBody>
                  <a:tcPr/>
                </a:tc>
                <a:tc>
                  <a:txBody>
                    <a:bodyPr/>
                    <a:lstStyle/>
                    <a:p>
                      <a:r>
                        <a:rPr lang="en-US" altLang="zh-CN" dirty="0"/>
                        <a:t>1+</a:t>
                      </a:r>
                      <a:r>
                        <a:rPr lang="en-US" altLang="zh-CN" dirty="0">
                          <a:solidFill>
                            <a:srgbClr val="FF0000"/>
                          </a:solidFill>
                        </a:rPr>
                        <a:t>1</a:t>
                      </a:r>
                      <a:endParaRPr lang="zh-CN" altLang="en-US" dirty="0">
                        <a:solidFill>
                          <a:srgbClr val="FF0000"/>
                        </a:solidFill>
                      </a:endParaRPr>
                    </a:p>
                  </a:txBody>
                  <a:tcPr/>
                </a:tc>
                <a:extLst>
                  <a:ext uri="{0D108BD9-81ED-4DB2-BD59-A6C34878D82A}">
                    <a16:rowId xmlns:a16="http://schemas.microsoft.com/office/drawing/2014/main" val="10002"/>
                  </a:ext>
                </a:extLst>
              </a:tr>
              <a:tr h="370840">
                <a:tc>
                  <a:txBody>
                    <a:bodyPr/>
                    <a:lstStyle/>
                    <a:p>
                      <a:r>
                        <a:rPr lang="en-US" altLang="zh-CN" dirty="0"/>
                        <a:t>2021</a:t>
                      </a:r>
                      <a:endParaRPr lang="zh-CN" altLang="en-US" dirty="0"/>
                    </a:p>
                  </a:txBody>
                  <a:tcPr/>
                </a:tc>
                <a:tc>
                  <a:txBody>
                    <a:bodyPr/>
                    <a:lstStyle/>
                    <a:p>
                      <a:r>
                        <a:rPr lang="en-US" altLang="zh-CN" dirty="0"/>
                        <a:t>3+</a:t>
                      </a:r>
                      <a:r>
                        <a:rPr lang="en-US" altLang="zh-CN" dirty="0">
                          <a:solidFill>
                            <a:srgbClr val="FF0000"/>
                          </a:solidFill>
                        </a:rPr>
                        <a:t>2</a:t>
                      </a:r>
                      <a:endParaRPr lang="zh-CN" altLang="en-US" dirty="0">
                        <a:solidFill>
                          <a:srgbClr val="FF0000"/>
                        </a:solidFill>
                      </a:endParaRPr>
                    </a:p>
                  </a:txBody>
                  <a:tcPr/>
                </a:tc>
                <a:tc>
                  <a:txBody>
                    <a:bodyPr/>
                    <a:lstStyle/>
                    <a:p>
                      <a:r>
                        <a:rPr lang="en-US" altLang="zh-CN" dirty="0"/>
                        <a:t>3+</a:t>
                      </a:r>
                      <a:r>
                        <a:rPr lang="en-US" altLang="zh-CN" dirty="0">
                          <a:solidFill>
                            <a:srgbClr val="FF0000"/>
                          </a:solidFill>
                        </a:rPr>
                        <a:t>2</a:t>
                      </a:r>
                      <a:endParaRPr lang="zh-CN" altLang="en-US" dirty="0">
                        <a:solidFill>
                          <a:srgbClr val="FF0000"/>
                        </a:solidFill>
                      </a:endParaRPr>
                    </a:p>
                  </a:txBody>
                  <a:tcPr/>
                </a:tc>
                <a:tc>
                  <a:txBody>
                    <a:bodyPr/>
                    <a:lstStyle/>
                    <a:p>
                      <a:r>
                        <a:rPr lang="en-US" altLang="zh-CN" dirty="0"/>
                        <a:t>2</a:t>
                      </a:r>
                      <a:endParaRPr lang="zh-CN" altLang="en-US" dirty="0"/>
                    </a:p>
                  </a:txBody>
                  <a:tcPr/>
                </a:tc>
                <a:tc>
                  <a:txBody>
                    <a:bodyPr/>
                    <a:lstStyle/>
                    <a:p>
                      <a:r>
                        <a:rPr lang="en-US" altLang="zh-CN" dirty="0"/>
                        <a:t>1</a:t>
                      </a:r>
                      <a:endParaRPr lang="zh-CN" altLang="en-US" dirty="0"/>
                    </a:p>
                  </a:txBody>
                  <a:tcPr/>
                </a:tc>
                <a:extLst>
                  <a:ext uri="{0D108BD9-81ED-4DB2-BD59-A6C34878D82A}">
                    <a16:rowId xmlns:a16="http://schemas.microsoft.com/office/drawing/2014/main" val="10003"/>
                  </a:ext>
                </a:extLst>
              </a:tr>
              <a:tr h="370840">
                <a:tc>
                  <a:txBody>
                    <a:bodyPr/>
                    <a:lstStyle/>
                    <a:p>
                      <a:r>
                        <a:rPr lang="en-US" altLang="zh-CN" dirty="0"/>
                        <a:t>2022</a:t>
                      </a:r>
                      <a:endParaRPr lang="zh-CN" altLang="en-US" dirty="0"/>
                    </a:p>
                  </a:txBody>
                  <a:tcPr/>
                </a:tc>
                <a:tc>
                  <a:txBody>
                    <a:bodyPr/>
                    <a:lstStyle/>
                    <a:p>
                      <a:r>
                        <a:rPr lang="en-US" altLang="zh-CN" dirty="0"/>
                        <a:t>2+</a:t>
                      </a:r>
                      <a:r>
                        <a:rPr lang="en-US" altLang="zh-CN" dirty="0">
                          <a:solidFill>
                            <a:srgbClr val="FF0000"/>
                          </a:solidFill>
                        </a:rPr>
                        <a:t>2</a:t>
                      </a:r>
                      <a:endParaRPr lang="zh-CN" altLang="en-US" dirty="0">
                        <a:solidFill>
                          <a:srgbClr val="FF0000"/>
                        </a:solidFill>
                      </a:endParaRPr>
                    </a:p>
                  </a:txBody>
                  <a:tcPr/>
                </a:tc>
                <a:tc>
                  <a:txBody>
                    <a:bodyPr/>
                    <a:lstStyle/>
                    <a:p>
                      <a:r>
                        <a:rPr lang="en-US" altLang="zh-CN" dirty="0"/>
                        <a:t>3+</a:t>
                      </a:r>
                      <a:r>
                        <a:rPr lang="en-US" altLang="zh-CN" dirty="0">
                          <a:solidFill>
                            <a:srgbClr val="FF0000"/>
                          </a:solidFill>
                        </a:rPr>
                        <a:t>2</a:t>
                      </a:r>
                      <a:endParaRPr lang="zh-CN" altLang="en-US" dirty="0">
                        <a:solidFill>
                          <a:srgbClr val="FF0000"/>
                        </a:solidFill>
                      </a:endParaRPr>
                    </a:p>
                  </a:txBody>
                  <a:tcPr/>
                </a:tc>
                <a:tc>
                  <a:txBody>
                    <a:bodyPr/>
                    <a:lstStyle/>
                    <a:p>
                      <a:r>
                        <a:rPr lang="en-US" altLang="zh-CN" dirty="0"/>
                        <a:t>2</a:t>
                      </a:r>
                      <a:endParaRPr lang="zh-CN" altLang="en-US" dirty="0"/>
                    </a:p>
                  </a:txBody>
                  <a:tcPr/>
                </a:tc>
                <a:tc>
                  <a:txBody>
                    <a:bodyPr/>
                    <a:lstStyle/>
                    <a:p>
                      <a:r>
                        <a:rPr lang="en-US" altLang="zh-CN" dirty="0"/>
                        <a:t>1</a:t>
                      </a:r>
                      <a:endParaRPr lang="zh-CN" altLang="en-US" dirty="0"/>
                    </a:p>
                  </a:txBody>
                  <a:tcPr/>
                </a:tc>
                <a:extLst>
                  <a:ext uri="{0D108BD9-81ED-4DB2-BD59-A6C34878D82A}">
                    <a16:rowId xmlns:a16="http://schemas.microsoft.com/office/drawing/2014/main" val="10004"/>
                  </a:ext>
                </a:extLst>
              </a:tr>
              <a:tr h="370840">
                <a:tc>
                  <a:txBody>
                    <a:bodyPr/>
                    <a:lstStyle/>
                    <a:p>
                      <a:r>
                        <a:rPr lang="en-US" altLang="zh-CN" dirty="0"/>
                        <a:t>2023</a:t>
                      </a:r>
                      <a:endParaRPr lang="zh-CN" altLang="en-US" dirty="0"/>
                    </a:p>
                  </a:txBody>
                  <a:tcPr/>
                </a:tc>
                <a:tc>
                  <a:txBody>
                    <a:bodyPr/>
                    <a:lstStyle/>
                    <a:p>
                      <a:r>
                        <a:rPr lang="en-US" altLang="zh-CN" dirty="0"/>
                        <a:t>2+</a:t>
                      </a:r>
                      <a:r>
                        <a:rPr lang="en-US" altLang="zh-CN" dirty="0">
                          <a:solidFill>
                            <a:srgbClr val="FF0000"/>
                          </a:solidFill>
                        </a:rPr>
                        <a:t>2</a:t>
                      </a:r>
                      <a:endParaRPr lang="zh-CN" altLang="en-US" dirty="0">
                        <a:solidFill>
                          <a:srgbClr val="FF0000"/>
                        </a:solidFill>
                      </a:endParaRPr>
                    </a:p>
                  </a:txBody>
                  <a:tcPr/>
                </a:tc>
                <a:tc>
                  <a:txBody>
                    <a:bodyPr/>
                    <a:lstStyle/>
                    <a:p>
                      <a:r>
                        <a:rPr lang="en-US" altLang="zh-CN" dirty="0"/>
                        <a:t>2+</a:t>
                      </a:r>
                      <a:r>
                        <a:rPr lang="en-US" altLang="zh-CN" dirty="0">
                          <a:solidFill>
                            <a:srgbClr val="FF0000"/>
                          </a:solidFill>
                        </a:rPr>
                        <a:t>2</a:t>
                      </a:r>
                      <a:endParaRPr lang="zh-CN" altLang="en-US" dirty="0">
                        <a:solidFill>
                          <a:srgbClr val="FF0000"/>
                        </a:solidFill>
                      </a:endParaRPr>
                    </a:p>
                  </a:txBody>
                  <a:tcPr/>
                </a:tc>
                <a:tc>
                  <a:txBody>
                    <a:bodyPr/>
                    <a:lstStyle/>
                    <a:p>
                      <a:r>
                        <a:rPr lang="en-US" altLang="zh-CN" dirty="0"/>
                        <a:t>1</a:t>
                      </a:r>
                      <a:endParaRPr lang="zh-CN" altLang="en-US" dirty="0"/>
                    </a:p>
                  </a:txBody>
                  <a:tcPr/>
                </a:tc>
                <a:tc>
                  <a:txBody>
                    <a:bodyPr/>
                    <a:lstStyle/>
                    <a:p>
                      <a:r>
                        <a:rPr lang="en-US" altLang="zh-CN" dirty="0"/>
                        <a:t>1</a:t>
                      </a:r>
                      <a:endParaRPr lang="zh-CN" altLang="en-US" dirty="0"/>
                    </a:p>
                  </a:txBody>
                  <a:tcPr/>
                </a:tc>
                <a:extLst>
                  <a:ext uri="{0D108BD9-81ED-4DB2-BD59-A6C34878D82A}">
                    <a16:rowId xmlns:a16="http://schemas.microsoft.com/office/drawing/2014/main" val="10005"/>
                  </a:ext>
                </a:extLst>
              </a:tr>
              <a:tr h="370840">
                <a:tc>
                  <a:txBody>
                    <a:bodyPr/>
                    <a:lstStyle/>
                    <a:p>
                      <a:r>
                        <a:rPr lang="zh-CN" altLang="en-US" dirty="0"/>
                        <a:t>毕业或出站总人数</a:t>
                      </a:r>
                    </a:p>
                  </a:txBody>
                  <a:tcPr/>
                </a:tc>
                <a:tc>
                  <a:txBody>
                    <a:bodyPr/>
                    <a:lstStyle/>
                    <a:p>
                      <a:r>
                        <a:rPr lang="en-US" altLang="zh-CN" dirty="0"/>
                        <a:t>3+</a:t>
                      </a:r>
                      <a:r>
                        <a:rPr lang="en-US" altLang="zh-CN" dirty="0">
                          <a:solidFill>
                            <a:srgbClr val="FF0000"/>
                          </a:solidFill>
                        </a:rPr>
                        <a:t>2</a:t>
                      </a:r>
                      <a:endParaRPr lang="zh-CN" altLang="en-US" dirty="0">
                        <a:solidFill>
                          <a:srgbClr val="FF0000"/>
                        </a:solidFill>
                      </a:endParaRPr>
                    </a:p>
                  </a:txBody>
                  <a:tcPr/>
                </a:tc>
                <a:tc>
                  <a:txBody>
                    <a:bodyPr/>
                    <a:lstStyle/>
                    <a:p>
                      <a:r>
                        <a:rPr lang="en-US" altLang="zh-CN" dirty="0">
                          <a:solidFill>
                            <a:schemeClr val="dk1"/>
                          </a:solidFill>
                        </a:rPr>
                        <a:t>4</a:t>
                      </a:r>
                      <a:r>
                        <a:rPr lang="en-US" altLang="zh-CN" dirty="0">
                          <a:solidFill>
                            <a:srgbClr val="FF0000"/>
                          </a:solidFill>
                        </a:rPr>
                        <a:t>+2</a:t>
                      </a:r>
                      <a:endParaRPr lang="zh-CN" altLang="en-US" dirty="0">
                        <a:solidFill>
                          <a:srgbClr val="FF0000"/>
                        </a:solidFill>
                      </a:endParaRPr>
                    </a:p>
                  </a:txBody>
                  <a:tcPr/>
                </a:tc>
                <a:tc>
                  <a:txBody>
                    <a:bodyPr/>
                    <a:lstStyle/>
                    <a:p>
                      <a:r>
                        <a:rPr lang="en-US" altLang="zh-CN" dirty="0"/>
                        <a:t>2</a:t>
                      </a:r>
                      <a:endParaRPr lang="zh-CN" altLang="en-US" dirty="0"/>
                    </a:p>
                  </a:txBody>
                  <a:tcPr/>
                </a:tc>
                <a:tc>
                  <a:txBody>
                    <a:bodyPr/>
                    <a:lstStyle/>
                    <a:p>
                      <a:r>
                        <a:rPr lang="en-US" altLang="zh-CN" dirty="0"/>
                        <a:t>3+</a:t>
                      </a:r>
                      <a:r>
                        <a:rPr lang="en-US" altLang="zh-CN" dirty="0">
                          <a:solidFill>
                            <a:srgbClr val="FF0000"/>
                          </a:solidFill>
                        </a:rPr>
                        <a:t>1</a:t>
                      </a:r>
                      <a:endParaRPr lang="zh-CN" altLang="en-US" dirty="0">
                        <a:solidFill>
                          <a:srgbClr val="FF0000"/>
                        </a:solidFill>
                      </a:endParaRPr>
                    </a:p>
                  </a:txBody>
                  <a:tcPr/>
                </a:tc>
                <a:extLst>
                  <a:ext uri="{0D108BD9-81ED-4DB2-BD59-A6C34878D82A}">
                    <a16:rowId xmlns:a16="http://schemas.microsoft.com/office/drawing/2014/main" val="10006"/>
                  </a:ext>
                </a:extLst>
              </a:tr>
            </a:tbl>
          </a:graphicData>
        </a:graphic>
      </p:graphicFrame>
      <p:sp>
        <p:nvSpPr>
          <p:cNvPr id="6" name="TextBox 5"/>
          <p:cNvSpPr txBox="1"/>
          <p:nvPr/>
        </p:nvSpPr>
        <p:spPr>
          <a:xfrm>
            <a:off x="2771802" y="1556796"/>
            <a:ext cx="3877985" cy="646331"/>
          </a:xfrm>
          <a:prstGeom prst="rect">
            <a:avLst/>
          </a:prstGeom>
          <a:noFill/>
        </p:spPr>
        <p:txBody>
          <a:bodyPr wrap="none" rtlCol="0">
            <a:spAutoFit/>
          </a:bodyPr>
          <a:lstStyle/>
          <a:p>
            <a:pPr algn="ctr"/>
            <a:r>
              <a:rPr lang="zh-CN" altLang="en-US" dirty="0"/>
              <a:t>研究生和</a:t>
            </a:r>
            <a:r>
              <a:rPr lang="zh-CN" altLang="en-US" dirty="0">
                <a:solidFill>
                  <a:srgbClr val="FF0000"/>
                </a:solidFill>
              </a:rPr>
              <a:t>博士后</a:t>
            </a:r>
            <a:r>
              <a:rPr lang="zh-CN" altLang="en-US" dirty="0"/>
              <a:t>培养指标</a:t>
            </a:r>
            <a:endParaRPr lang="en-US" altLang="zh-CN" dirty="0"/>
          </a:p>
          <a:p>
            <a:r>
              <a:rPr lang="zh-CN" altLang="en-US" dirty="0"/>
              <a:t>每年参与项目的研究生和</a:t>
            </a:r>
            <a:r>
              <a:rPr lang="zh-CN" altLang="en-US" dirty="0">
                <a:solidFill>
                  <a:srgbClr val="FF0000"/>
                </a:solidFill>
              </a:rPr>
              <a:t>博士后</a:t>
            </a:r>
            <a:r>
              <a:rPr lang="zh-CN" altLang="en-US" dirty="0"/>
              <a:t>人数</a:t>
            </a:r>
            <a:endParaRPr lang="en-US" altLang="zh-CN"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宇宙线能谱</a:t>
            </a:r>
          </a:p>
        </p:txBody>
      </p:sp>
      <p:pic>
        <p:nvPicPr>
          <p:cNvPr id="1026" name="Picture 2"/>
          <p:cNvPicPr>
            <a:picLocks noChangeAspect="1" noChangeArrowheads="1"/>
          </p:cNvPicPr>
          <p:nvPr/>
        </p:nvPicPr>
        <p:blipFill>
          <a:blip r:embed="rId2" cstate="print"/>
          <a:srcRect/>
          <a:stretch>
            <a:fillRect/>
          </a:stretch>
        </p:blipFill>
        <p:spPr bwMode="auto">
          <a:xfrm>
            <a:off x="4401990" y="3438641"/>
            <a:ext cx="4778524" cy="3419363"/>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2" y="1268761"/>
            <a:ext cx="4499992" cy="2844873"/>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200" dirty="0"/>
              <a:t>A1a: </a:t>
            </a:r>
            <a:r>
              <a:rPr lang="zh-TW" altLang="zh-CN" sz="2200" dirty="0"/>
              <a:t>对于已经探测到的</a:t>
            </a:r>
            <a:r>
              <a:rPr lang="en-US" altLang="zh-CN" sz="2200" dirty="0"/>
              <a:t>30</a:t>
            </a:r>
            <a:r>
              <a:rPr lang="zh-TW" altLang="zh-CN" sz="2200" dirty="0"/>
              <a:t>多个伽玛射线超新星遗迹，结合射电和</a:t>
            </a:r>
            <a:r>
              <a:rPr lang="en-US" altLang="zh-CN" sz="2200" dirty="0"/>
              <a:t>X</a:t>
            </a:r>
            <a:r>
              <a:rPr lang="zh-TW" altLang="zh-CN" sz="2200" dirty="0"/>
              <a:t>射线观测，通过多波段辐射能谱拟合分析超新星遗迹中高能粒子分布函数演化的规律（刘四明、曾厚敦）</a:t>
            </a:r>
            <a:endParaRPr lang="zh-CN" altLang="en-US" dirty="0"/>
          </a:p>
        </p:txBody>
      </p:sp>
      <p:pic>
        <p:nvPicPr>
          <p:cNvPr id="1026" name="Picture 2"/>
          <p:cNvPicPr>
            <a:picLocks noChangeAspect="1" noChangeArrowheads="1"/>
          </p:cNvPicPr>
          <p:nvPr/>
        </p:nvPicPr>
        <p:blipFill>
          <a:blip r:embed="rId2" cstate="print"/>
          <a:srcRect/>
          <a:stretch>
            <a:fillRect/>
          </a:stretch>
        </p:blipFill>
        <p:spPr bwMode="auto">
          <a:xfrm>
            <a:off x="0" y="1412776"/>
            <a:ext cx="9144000" cy="936104"/>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755577" y="2420890"/>
            <a:ext cx="7308304" cy="3880245"/>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827584" y="6309324"/>
            <a:ext cx="7200800" cy="355435"/>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sz="2400" dirty="0"/>
              <a:t>A2b</a:t>
            </a:r>
            <a:r>
              <a:rPr lang="zh-TW" altLang="zh-CN" sz="2400" dirty="0"/>
              <a:t>：考虑到有大尺度磁场时，宇宙线扩散系数表现出高度的各向异性，利用一个</a:t>
            </a:r>
            <a:r>
              <a:rPr lang="en-US" altLang="zh-CN" sz="2400" dirty="0"/>
              <a:t>1</a:t>
            </a:r>
            <a:r>
              <a:rPr lang="zh-TW" altLang="zh-CN" sz="2400" dirty="0"/>
              <a:t>维扩散模型分析宇宙线正负电子的能谱和各向异性特征（刘四明、石召东）</a:t>
            </a:r>
            <a:endParaRPr lang="zh-CN" altLang="zh-CN" sz="2400" dirty="0"/>
          </a:p>
        </p:txBody>
      </p:sp>
      <p:pic>
        <p:nvPicPr>
          <p:cNvPr id="7171" name="Picture 3"/>
          <p:cNvPicPr>
            <a:picLocks noChangeAspect="1" noChangeArrowheads="1"/>
          </p:cNvPicPr>
          <p:nvPr/>
        </p:nvPicPr>
        <p:blipFill>
          <a:blip r:embed="rId2" cstate="print"/>
          <a:srcRect/>
          <a:stretch>
            <a:fillRect/>
          </a:stretch>
        </p:blipFill>
        <p:spPr bwMode="auto">
          <a:xfrm>
            <a:off x="-3782" y="1700809"/>
            <a:ext cx="9147782" cy="1200446"/>
          </a:xfrm>
          <a:prstGeom prst="rect">
            <a:avLst/>
          </a:prstGeom>
          <a:noFill/>
          <a:ln w="9525">
            <a:noFill/>
            <a:miter lim="800000"/>
            <a:headEnd/>
            <a:tailEnd/>
          </a:ln>
        </p:spPr>
      </p:pic>
      <p:pic>
        <p:nvPicPr>
          <p:cNvPr id="7172" name="Picture 4"/>
          <p:cNvPicPr>
            <a:picLocks noChangeAspect="1" noChangeArrowheads="1"/>
          </p:cNvPicPr>
          <p:nvPr/>
        </p:nvPicPr>
        <p:blipFill>
          <a:blip r:embed="rId3" cstate="print"/>
          <a:srcRect/>
          <a:stretch>
            <a:fillRect/>
          </a:stretch>
        </p:blipFill>
        <p:spPr bwMode="auto">
          <a:xfrm>
            <a:off x="72008" y="3007822"/>
            <a:ext cx="3923928" cy="3661538"/>
          </a:xfrm>
          <a:prstGeom prst="rect">
            <a:avLst/>
          </a:prstGeom>
          <a:noFill/>
          <a:ln w="9525">
            <a:noFill/>
            <a:miter lim="800000"/>
            <a:headEnd/>
            <a:tailEnd/>
          </a:ln>
        </p:spPr>
      </p:pic>
      <p:pic>
        <p:nvPicPr>
          <p:cNvPr id="7173" name="Picture 5"/>
          <p:cNvPicPr>
            <a:picLocks noChangeAspect="1" noChangeArrowheads="1"/>
          </p:cNvPicPr>
          <p:nvPr/>
        </p:nvPicPr>
        <p:blipFill>
          <a:blip r:embed="rId4" cstate="print"/>
          <a:srcRect/>
          <a:stretch>
            <a:fillRect/>
          </a:stretch>
        </p:blipFill>
        <p:spPr bwMode="auto">
          <a:xfrm>
            <a:off x="4499994" y="2996952"/>
            <a:ext cx="4299959" cy="3861048"/>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sz="2400" dirty="0"/>
              <a:t>A2b</a:t>
            </a:r>
            <a:r>
              <a:rPr lang="zh-TW" altLang="zh-CN" sz="2400" dirty="0"/>
              <a:t>：考虑到有大尺度磁场时，宇宙线扩散系数表现出高度的各向异性，利用一个</a:t>
            </a:r>
            <a:r>
              <a:rPr lang="en-US" altLang="zh-CN" sz="2400" dirty="0"/>
              <a:t>1</a:t>
            </a:r>
            <a:r>
              <a:rPr lang="zh-TW" altLang="zh-CN" sz="2400" dirty="0"/>
              <a:t>维扩散模型分析宇宙线正负电子的能谱和各向异性特征（刘四明、石召东）</a:t>
            </a:r>
            <a:endParaRPr lang="zh-CN" altLang="zh-CN" sz="2400" dirty="0"/>
          </a:p>
        </p:txBody>
      </p:sp>
      <p:pic>
        <p:nvPicPr>
          <p:cNvPr id="7171" name="Picture 3"/>
          <p:cNvPicPr>
            <a:picLocks noChangeAspect="1" noChangeArrowheads="1"/>
          </p:cNvPicPr>
          <p:nvPr/>
        </p:nvPicPr>
        <p:blipFill>
          <a:blip r:embed="rId2" cstate="print"/>
          <a:srcRect/>
          <a:stretch>
            <a:fillRect/>
          </a:stretch>
        </p:blipFill>
        <p:spPr bwMode="auto">
          <a:xfrm>
            <a:off x="-3782" y="1700809"/>
            <a:ext cx="9147782" cy="1200446"/>
          </a:xfrm>
          <a:prstGeom prst="rect">
            <a:avLst/>
          </a:prstGeom>
          <a:noFill/>
          <a:ln w="9525">
            <a:noFill/>
            <a:miter lim="800000"/>
            <a:headEnd/>
            <a:tailEnd/>
          </a:ln>
        </p:spPr>
      </p:pic>
      <p:pic>
        <p:nvPicPr>
          <p:cNvPr id="8194" name="Picture 2"/>
          <p:cNvPicPr>
            <a:picLocks noChangeAspect="1" noChangeArrowheads="1"/>
          </p:cNvPicPr>
          <p:nvPr/>
        </p:nvPicPr>
        <p:blipFill>
          <a:blip r:embed="rId3" cstate="print"/>
          <a:srcRect/>
          <a:stretch>
            <a:fillRect/>
          </a:stretch>
        </p:blipFill>
        <p:spPr bwMode="auto">
          <a:xfrm>
            <a:off x="0" y="3878822"/>
            <a:ext cx="9144000" cy="1971696"/>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8864" y="-162272"/>
            <a:ext cx="8229600" cy="1143000"/>
          </a:xfrm>
        </p:spPr>
        <p:txBody>
          <a:bodyPr>
            <a:normAutofit/>
          </a:bodyPr>
          <a:lstStyle/>
          <a:p>
            <a:r>
              <a:rPr lang="zh-CN" altLang="en-US" sz="4000" b="1" dirty="0">
                <a:solidFill>
                  <a:srgbClr val="0000FF"/>
                </a:solidFill>
                <a:latin typeface="Trebuchet MS" panose="020B0603020202020204" pitchFamily="34" charset="0"/>
                <a:ea typeface="黑体" panose="02010609060101010101" pitchFamily="49" charset="-122"/>
                <a:cs typeface="+mn-cs"/>
              </a:rPr>
              <a:t>实施方案</a:t>
            </a:r>
          </a:p>
        </p:txBody>
      </p:sp>
      <p:sp>
        <p:nvSpPr>
          <p:cNvPr id="3" name="内容占位符 2"/>
          <p:cNvSpPr>
            <a:spLocks noGrp="1"/>
          </p:cNvSpPr>
          <p:nvPr>
            <p:ph idx="1"/>
          </p:nvPr>
        </p:nvSpPr>
        <p:spPr/>
        <p:txBody>
          <a:bodyPr>
            <a:normAutofit fontScale="77500" lnSpcReduction="20000"/>
          </a:bodyPr>
          <a:lstStyle/>
          <a:p>
            <a:pPr>
              <a:buNone/>
            </a:pPr>
            <a:r>
              <a:rPr lang="en-US" altLang="zh-CN" dirty="0">
                <a:solidFill>
                  <a:srgbClr val="2024D0"/>
                </a:solidFill>
              </a:rPr>
              <a:t>B   </a:t>
            </a:r>
            <a:r>
              <a:rPr lang="zh-TW" altLang="zh-CN" dirty="0">
                <a:solidFill>
                  <a:srgbClr val="2024D0"/>
                </a:solidFill>
              </a:rPr>
              <a:t>河外宇宙射线源的研究</a:t>
            </a:r>
            <a:endParaRPr lang="zh-CN" altLang="zh-CN" dirty="0">
              <a:solidFill>
                <a:srgbClr val="2024D0"/>
              </a:solidFill>
            </a:endParaRPr>
          </a:p>
          <a:p>
            <a:pPr>
              <a:buNone/>
            </a:pPr>
            <a:r>
              <a:rPr lang="zh-TW" altLang="zh-CN" dirty="0">
                <a:solidFill>
                  <a:srgbClr val="2024D0"/>
                </a:solidFill>
              </a:rPr>
              <a:t>负责人</a:t>
            </a:r>
            <a:r>
              <a:rPr lang="en-US" altLang="zh-TW" dirty="0">
                <a:solidFill>
                  <a:srgbClr val="2024D0"/>
                </a:solidFill>
              </a:rPr>
              <a:t>    </a:t>
            </a:r>
            <a:r>
              <a:rPr lang="zh-TW" altLang="zh-CN" dirty="0">
                <a:solidFill>
                  <a:srgbClr val="2024D0"/>
                </a:solidFill>
              </a:rPr>
              <a:t>：王祥玉</a:t>
            </a:r>
            <a:endParaRPr lang="zh-CN" altLang="zh-CN" dirty="0">
              <a:solidFill>
                <a:srgbClr val="2024D0"/>
              </a:solidFill>
            </a:endParaRPr>
          </a:p>
          <a:p>
            <a:pPr>
              <a:buNone/>
            </a:pPr>
            <a:r>
              <a:rPr lang="zh-TW" altLang="zh-CN" dirty="0">
                <a:solidFill>
                  <a:srgbClr val="2024D0"/>
                </a:solidFill>
              </a:rPr>
              <a:t>核心成员：席绍强、薛瑞、黄稚秋、孙晓娜</a:t>
            </a:r>
            <a:endParaRPr lang="zh-CN" altLang="zh-CN" dirty="0">
              <a:solidFill>
                <a:srgbClr val="2024D0"/>
              </a:solidFill>
            </a:endParaRPr>
          </a:p>
          <a:p>
            <a:pPr>
              <a:buNone/>
            </a:pPr>
            <a:r>
              <a:rPr lang="zh-TW" altLang="zh-CN" dirty="0">
                <a:solidFill>
                  <a:srgbClr val="FF0000"/>
                </a:solidFill>
              </a:rPr>
              <a:t>具体研究任务</a:t>
            </a:r>
            <a:r>
              <a:rPr lang="zh-TW" altLang="zh-CN" dirty="0"/>
              <a:t>：</a:t>
            </a:r>
            <a:endParaRPr lang="en-US" altLang="zh-TW" dirty="0"/>
          </a:p>
          <a:p>
            <a:pPr>
              <a:buNone/>
            </a:pPr>
            <a:endParaRPr lang="zh-CN" altLang="zh-CN" dirty="0"/>
          </a:p>
          <a:p>
            <a:r>
              <a:rPr lang="en-US" altLang="zh-CN" dirty="0">
                <a:solidFill>
                  <a:srgbClr val="FF0000"/>
                </a:solidFill>
              </a:rPr>
              <a:t>B1</a:t>
            </a:r>
            <a:r>
              <a:rPr lang="zh-TW" altLang="zh-CN" dirty="0">
                <a:solidFill>
                  <a:srgbClr val="FF0000"/>
                </a:solidFill>
              </a:rPr>
              <a:t>： 利用高能中微子研究河外源对宇宙线源的贡献，包括分析跟河外源关联的高能中微子的产生过程、以及分析它们对于宇宙线的贡献。</a:t>
            </a:r>
            <a:endParaRPr lang="zh-CN" altLang="zh-CN" dirty="0"/>
          </a:p>
          <a:p>
            <a:r>
              <a:rPr lang="en-US" altLang="zh-CN" dirty="0"/>
              <a:t>B2</a:t>
            </a:r>
            <a:r>
              <a:rPr lang="zh-TW" altLang="zh-CN" dirty="0"/>
              <a:t>： 利用河外天体的伽玛射线辐射研究河外源对宇宙线的贡献，包括分析河外源的高能伽玛数据，分析高能伽玛辐射的起源机制以及对宇宙线的贡献。</a:t>
            </a:r>
            <a:endParaRPr lang="zh-CN" altLang="zh-CN" dirty="0"/>
          </a:p>
          <a:p>
            <a:r>
              <a:rPr lang="zh-TW" altLang="zh-CN" dirty="0"/>
              <a:t>献。</a:t>
            </a:r>
            <a:endParaRPr lang="zh-CN" altLang="zh-CN" dirty="0"/>
          </a:p>
          <a:p>
            <a:pPr>
              <a:buNone/>
            </a:pPr>
            <a:endParaRPr lang="zh-CN" altLang="zh-CN" dirty="0"/>
          </a:p>
          <a:p>
            <a:endParaRPr lang="zh-CN" altLang="en-US" dirty="0"/>
          </a:p>
        </p:txBody>
      </p:sp>
      <p:cxnSp>
        <p:nvCxnSpPr>
          <p:cNvPr id="4" name="直接连接符 3"/>
          <p:cNvCxnSpPr/>
          <p:nvPr/>
        </p:nvCxnSpPr>
        <p:spPr>
          <a:xfrm>
            <a:off x="0" y="836712"/>
            <a:ext cx="9144000" cy="0"/>
          </a:xfrm>
          <a:prstGeom prst="line">
            <a:avLst/>
          </a:prstGeom>
          <a:ln w="635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71400"/>
            <a:ext cx="8229600" cy="1143000"/>
          </a:xfrm>
        </p:spPr>
        <p:txBody>
          <a:bodyPr>
            <a:normAutofit/>
          </a:bodyPr>
          <a:lstStyle/>
          <a:p>
            <a:r>
              <a:rPr lang="zh-CN" altLang="en-US" sz="4000" b="1" dirty="0">
                <a:solidFill>
                  <a:srgbClr val="0000FF"/>
                </a:solidFill>
                <a:latin typeface="Trebuchet MS" panose="020B0603020202020204" pitchFamily="34" charset="0"/>
                <a:ea typeface="黑体" panose="02010609060101010101" pitchFamily="49" charset="-122"/>
                <a:cs typeface="+mn-cs"/>
              </a:rPr>
              <a:t>实施方案</a:t>
            </a:r>
          </a:p>
        </p:txBody>
      </p:sp>
      <p:sp>
        <p:nvSpPr>
          <p:cNvPr id="3" name="内容占位符 2"/>
          <p:cNvSpPr>
            <a:spLocks noGrp="1"/>
          </p:cNvSpPr>
          <p:nvPr>
            <p:ph idx="1"/>
          </p:nvPr>
        </p:nvSpPr>
        <p:spPr>
          <a:xfrm>
            <a:off x="457200" y="1423317"/>
            <a:ext cx="8229600" cy="4525963"/>
          </a:xfrm>
        </p:spPr>
        <p:txBody>
          <a:bodyPr>
            <a:normAutofit fontScale="62500" lnSpcReduction="20000"/>
          </a:bodyPr>
          <a:lstStyle/>
          <a:p>
            <a:pPr>
              <a:buNone/>
            </a:pPr>
            <a:r>
              <a:rPr lang="en-US" altLang="zh-CN" dirty="0">
                <a:solidFill>
                  <a:srgbClr val="2024D0"/>
                </a:solidFill>
              </a:rPr>
              <a:t>C  </a:t>
            </a:r>
            <a:r>
              <a:rPr lang="zh-TW" altLang="zh-CN" dirty="0">
                <a:solidFill>
                  <a:srgbClr val="2024D0"/>
                </a:solidFill>
              </a:rPr>
              <a:t>宇宙线的多波段观测研究</a:t>
            </a:r>
            <a:endParaRPr lang="zh-CN" altLang="zh-CN" dirty="0">
              <a:solidFill>
                <a:srgbClr val="2024D0"/>
              </a:solidFill>
            </a:endParaRPr>
          </a:p>
          <a:p>
            <a:pPr>
              <a:buNone/>
            </a:pPr>
            <a:r>
              <a:rPr lang="zh-TW" altLang="zh-CN" dirty="0">
                <a:solidFill>
                  <a:srgbClr val="2024D0"/>
                </a:solidFill>
              </a:rPr>
              <a:t>负责人：朱辉、田文武</a:t>
            </a:r>
            <a:endParaRPr lang="zh-CN" altLang="zh-CN" dirty="0">
              <a:solidFill>
                <a:srgbClr val="2024D0"/>
              </a:solidFill>
            </a:endParaRPr>
          </a:p>
          <a:p>
            <a:pPr>
              <a:buNone/>
            </a:pPr>
            <a:r>
              <a:rPr lang="zh-TW" altLang="zh-CN" dirty="0">
                <a:solidFill>
                  <a:srgbClr val="2024D0"/>
                </a:solidFill>
              </a:rPr>
              <a:t>核心成员：张海燕、崔晓红、周新霖、吴丹、苏洪全、杨嫒媛、张孟飞、单素素、雷贤欢、张少博</a:t>
            </a:r>
            <a:endParaRPr lang="zh-CN" altLang="zh-CN" dirty="0">
              <a:solidFill>
                <a:srgbClr val="2024D0"/>
              </a:solidFill>
            </a:endParaRPr>
          </a:p>
          <a:p>
            <a:pPr>
              <a:buNone/>
            </a:pPr>
            <a:r>
              <a:rPr lang="zh-TW" altLang="zh-CN" dirty="0">
                <a:solidFill>
                  <a:srgbClr val="FF0000"/>
                </a:solidFill>
              </a:rPr>
              <a:t>具体研究任务</a:t>
            </a:r>
            <a:r>
              <a:rPr lang="zh-TW" altLang="zh-CN" dirty="0"/>
              <a:t>：</a:t>
            </a:r>
            <a:endParaRPr lang="en-US" altLang="zh-TW" dirty="0"/>
          </a:p>
          <a:p>
            <a:pPr>
              <a:buNone/>
            </a:pPr>
            <a:endParaRPr lang="en-US" altLang="zh-CN" dirty="0"/>
          </a:p>
          <a:p>
            <a:r>
              <a:rPr lang="en-US" altLang="zh-CN" dirty="0">
                <a:solidFill>
                  <a:srgbClr val="FF0000"/>
                </a:solidFill>
              </a:rPr>
              <a:t>C1</a:t>
            </a:r>
            <a:r>
              <a:rPr lang="zh-CN" altLang="en-US" dirty="0">
                <a:solidFill>
                  <a:srgbClr val="FF0000"/>
                </a:solidFill>
              </a:rPr>
              <a:t>：</a:t>
            </a:r>
            <a:r>
              <a:rPr lang="zh-TW" altLang="zh-CN" dirty="0">
                <a:solidFill>
                  <a:srgbClr val="FF0000"/>
                </a:solidFill>
              </a:rPr>
              <a:t>利用非线性激波加速理论构建超新星遗迹同步辐射的射电能谱，使用多波段射电观测检验伽马射线观测给出的结果。</a:t>
            </a:r>
            <a:r>
              <a:rPr lang="zh-CN" altLang="en-US" dirty="0">
                <a:solidFill>
                  <a:srgbClr val="FF0000"/>
                </a:solidFill>
              </a:rPr>
              <a:t>（</a:t>
            </a:r>
            <a:r>
              <a:rPr lang="en-US" altLang="zh-CN" dirty="0">
                <a:solidFill>
                  <a:srgbClr val="FF0000"/>
                </a:solidFill>
              </a:rPr>
              <a:t>A3a</a:t>
            </a:r>
            <a:r>
              <a:rPr lang="zh-CN" altLang="en-US" dirty="0">
                <a:solidFill>
                  <a:srgbClr val="FF0000"/>
                </a:solidFill>
              </a:rPr>
              <a:t>）</a:t>
            </a:r>
            <a:endParaRPr lang="zh-CN" altLang="zh-CN" dirty="0">
              <a:solidFill>
                <a:srgbClr val="FF0000"/>
              </a:solidFill>
            </a:endParaRPr>
          </a:p>
          <a:p>
            <a:r>
              <a:rPr lang="en-US" altLang="zh-CN" dirty="0">
                <a:solidFill>
                  <a:srgbClr val="FF0000"/>
                </a:solidFill>
              </a:rPr>
              <a:t>C2</a:t>
            </a:r>
            <a:r>
              <a:rPr lang="zh-CN" altLang="en-US" dirty="0">
                <a:solidFill>
                  <a:srgbClr val="FF0000"/>
                </a:solidFill>
              </a:rPr>
              <a:t>：</a:t>
            </a:r>
            <a:r>
              <a:rPr lang="zh-TW" altLang="zh-CN" dirty="0">
                <a:solidFill>
                  <a:srgbClr val="FF0000"/>
                </a:solidFill>
              </a:rPr>
              <a:t>寻找与超新星遗迹成协的中性氢气体云（</a:t>
            </a:r>
            <a:r>
              <a:rPr lang="en-US" altLang="zh-CN" dirty="0">
                <a:solidFill>
                  <a:srgbClr val="FF0000"/>
                </a:solidFill>
              </a:rPr>
              <a:t>FAST</a:t>
            </a:r>
            <a:r>
              <a:rPr lang="zh-TW" altLang="zh-CN" dirty="0">
                <a:solidFill>
                  <a:srgbClr val="FF0000"/>
                </a:solidFill>
              </a:rPr>
              <a:t>），尝试利用</a:t>
            </a:r>
            <a:r>
              <a:rPr lang="en-US" altLang="zh-CN" dirty="0">
                <a:solidFill>
                  <a:srgbClr val="FF0000"/>
                </a:solidFill>
              </a:rPr>
              <a:t>HI</a:t>
            </a:r>
            <a:r>
              <a:rPr lang="zh-TW" altLang="zh-CN" dirty="0">
                <a:solidFill>
                  <a:srgbClr val="FF0000"/>
                </a:solidFill>
              </a:rPr>
              <a:t>的塞曼分裂测量超新星遗迹激波处的磁场强度，检验磁场放大理论。</a:t>
            </a:r>
            <a:endParaRPr lang="zh-CN" altLang="zh-CN" dirty="0">
              <a:solidFill>
                <a:srgbClr val="FF0000"/>
              </a:solidFill>
            </a:endParaRPr>
          </a:p>
          <a:p>
            <a:r>
              <a:rPr lang="en-US" altLang="zh-CN" dirty="0"/>
              <a:t>C3a</a:t>
            </a:r>
            <a:r>
              <a:rPr lang="zh-CN" altLang="en-US" dirty="0"/>
              <a:t>：</a:t>
            </a:r>
            <a:r>
              <a:rPr lang="zh-TW" altLang="zh-CN" dirty="0"/>
              <a:t>宇宙线与星际介质相互作用。</a:t>
            </a:r>
            <a:endParaRPr lang="zh-CN" altLang="zh-CN" dirty="0"/>
          </a:p>
          <a:p>
            <a:r>
              <a:rPr lang="en-US" altLang="zh-CN" dirty="0"/>
              <a:t>C3b</a:t>
            </a:r>
            <a:r>
              <a:rPr lang="zh-CN" altLang="en-US" dirty="0"/>
              <a:t>：</a:t>
            </a:r>
            <a:r>
              <a:rPr lang="zh-TW" altLang="zh-CN" dirty="0"/>
              <a:t>宇宙线的扩散系数与介质湍动</a:t>
            </a:r>
            <a:r>
              <a:rPr lang="zh-CN" altLang="en-US" dirty="0"/>
              <a:t>的关系</a:t>
            </a:r>
            <a:r>
              <a:rPr lang="zh-TW" altLang="zh-CN" dirty="0"/>
              <a:t>。</a:t>
            </a:r>
            <a:endParaRPr lang="zh-CN" altLang="zh-CN" dirty="0"/>
          </a:p>
          <a:p>
            <a:r>
              <a:rPr lang="en-US" altLang="zh-CN" dirty="0"/>
              <a:t>C4</a:t>
            </a:r>
            <a:r>
              <a:rPr lang="zh-CN" altLang="en-US" dirty="0"/>
              <a:t>：</a:t>
            </a:r>
            <a:r>
              <a:rPr lang="zh-TW" altLang="zh-CN" dirty="0"/>
              <a:t>搜寻已知和</a:t>
            </a:r>
            <a:r>
              <a:rPr lang="en-US" altLang="zh-CN" dirty="0"/>
              <a:t>LHAASO</a:t>
            </a:r>
            <a:r>
              <a:rPr lang="zh-TW" altLang="zh-CN" dirty="0"/>
              <a:t>新发现伽马射线源在射电波段的对应体。</a:t>
            </a:r>
            <a:endParaRPr lang="zh-CN" altLang="zh-CN" dirty="0"/>
          </a:p>
          <a:p>
            <a:r>
              <a:rPr lang="en-US" altLang="zh-CN" dirty="0"/>
              <a:t>C5</a:t>
            </a:r>
            <a:r>
              <a:rPr lang="zh-CN" altLang="en-US" dirty="0"/>
              <a:t>：</a:t>
            </a:r>
            <a:r>
              <a:rPr lang="zh-TW" altLang="zh-CN" dirty="0"/>
              <a:t>利用</a:t>
            </a:r>
            <a:r>
              <a:rPr lang="en-US" altLang="zh-CN" dirty="0"/>
              <a:t>SKA</a:t>
            </a:r>
            <a:r>
              <a:rPr lang="zh-TW" altLang="zh-CN" dirty="0"/>
              <a:t>和</a:t>
            </a:r>
            <a:r>
              <a:rPr lang="en-US" altLang="zh-CN" dirty="0"/>
              <a:t>LHAASO</a:t>
            </a:r>
            <a:r>
              <a:rPr lang="zh-TW" altLang="zh-CN" dirty="0"/>
              <a:t>在宇宙线</a:t>
            </a:r>
            <a:r>
              <a:rPr lang="en-US" altLang="zh-CN" dirty="0"/>
              <a:t>10</a:t>
            </a:r>
            <a:r>
              <a:rPr lang="en-US" altLang="zh-CN" baseline="30000" dirty="0"/>
              <a:t>16</a:t>
            </a:r>
            <a:r>
              <a:rPr lang="en-US" altLang="zh-CN" dirty="0"/>
              <a:t> </a:t>
            </a:r>
            <a:r>
              <a:rPr lang="en-US" altLang="zh-CN" dirty="0" err="1"/>
              <a:t>eV</a:t>
            </a:r>
            <a:r>
              <a:rPr lang="en-US" altLang="zh-CN" dirty="0"/>
              <a:t> - 10</a:t>
            </a:r>
            <a:r>
              <a:rPr lang="en-US" altLang="zh-CN" baseline="30000" dirty="0"/>
              <a:t>18</a:t>
            </a:r>
            <a:r>
              <a:rPr lang="en-US" altLang="zh-CN" dirty="0"/>
              <a:t> </a:t>
            </a:r>
            <a:r>
              <a:rPr lang="en-US" altLang="zh-CN" dirty="0" err="1"/>
              <a:t>eV</a:t>
            </a:r>
            <a:r>
              <a:rPr lang="zh-TW" altLang="zh-CN" dirty="0"/>
              <a:t>能段的重叠，相互检验结果的准确性。。</a:t>
            </a:r>
            <a:endParaRPr lang="zh-CN" altLang="zh-CN" dirty="0"/>
          </a:p>
          <a:p>
            <a:pPr>
              <a:buNone/>
            </a:pPr>
            <a:endParaRPr lang="zh-CN" altLang="zh-CN" dirty="0"/>
          </a:p>
          <a:p>
            <a:endParaRPr lang="zh-CN" altLang="en-US" dirty="0"/>
          </a:p>
        </p:txBody>
      </p:sp>
      <p:cxnSp>
        <p:nvCxnSpPr>
          <p:cNvPr id="4" name="直接连接符 3"/>
          <p:cNvCxnSpPr/>
          <p:nvPr/>
        </p:nvCxnSpPr>
        <p:spPr>
          <a:xfrm>
            <a:off x="0" y="836712"/>
            <a:ext cx="9144000" cy="0"/>
          </a:xfrm>
          <a:prstGeom prst="line">
            <a:avLst/>
          </a:prstGeom>
          <a:ln w="635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98ea09da-eae9-45cc-9e5a-f8f5e837e831}"/>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396,&quot;width&quot;:13411}"/>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054,&quot;width&quot;:761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1029</TotalTime>
  <Words>2966</Words>
  <Application>Microsoft Office PowerPoint</Application>
  <PresentationFormat>全屏显示(4:3)</PresentationFormat>
  <Paragraphs>427</Paragraphs>
  <Slides>74</Slides>
  <Notes>15</Notes>
  <HiddenSlides>0</HiddenSlides>
  <MMClips>0</MMClips>
  <ScaleCrop>false</ScaleCrop>
  <HeadingPairs>
    <vt:vector size="8" baseType="variant">
      <vt:variant>
        <vt:lpstr>已用的字体</vt:lpstr>
      </vt:variant>
      <vt:variant>
        <vt:i4>19</vt:i4>
      </vt:variant>
      <vt:variant>
        <vt:lpstr>主题</vt:lpstr>
      </vt:variant>
      <vt:variant>
        <vt:i4>9</vt:i4>
      </vt:variant>
      <vt:variant>
        <vt:lpstr>嵌入 OLE 服务器</vt:lpstr>
      </vt:variant>
      <vt:variant>
        <vt:i4>0</vt:i4>
      </vt:variant>
      <vt:variant>
        <vt:lpstr>幻灯片标题</vt:lpstr>
      </vt:variant>
      <vt:variant>
        <vt:i4>74</vt:i4>
      </vt:variant>
    </vt:vector>
  </HeadingPairs>
  <TitlesOfParts>
    <vt:vector size="102" baseType="lpstr">
      <vt:lpstr>ArialMT</vt:lpstr>
      <vt:lpstr>Dosis</vt:lpstr>
      <vt:lpstr>Open Sans</vt:lpstr>
      <vt:lpstr>PMingLiU</vt:lpstr>
      <vt:lpstr>等线</vt:lpstr>
      <vt:lpstr>等线 Light</vt:lpstr>
      <vt:lpstr>黑体</vt:lpstr>
      <vt:lpstr>华文楷体</vt:lpstr>
      <vt:lpstr>华文中宋</vt:lpstr>
      <vt:lpstr>宋体</vt:lpstr>
      <vt:lpstr>Arial</vt:lpstr>
      <vt:lpstr>Book Antiqua</vt:lpstr>
      <vt:lpstr>Calibri</vt:lpstr>
      <vt:lpstr>Calibri Light</vt:lpstr>
      <vt:lpstr>Garamond</vt:lpstr>
      <vt:lpstr>Symbol</vt:lpstr>
      <vt:lpstr>Times New Roman</vt:lpstr>
      <vt:lpstr>Trebuchet MS</vt:lpstr>
      <vt:lpstr>Wingdings</vt:lpstr>
      <vt:lpstr>Office 主题</vt:lpstr>
      <vt:lpstr>Office 主题​​</vt:lpstr>
      <vt:lpstr>1_Office 主题​​</vt:lpstr>
      <vt:lpstr>1_Office 主题</vt:lpstr>
      <vt:lpstr>Office Theme</vt:lpstr>
      <vt:lpstr>1_Office Theme</vt:lpstr>
      <vt:lpstr>默认设计模板</vt:lpstr>
      <vt:lpstr>1_默认设计模板</vt:lpstr>
      <vt:lpstr>2_Office 主题​​</vt:lpstr>
      <vt:lpstr>第三课题:宇宙线起源的唯象研究</vt:lpstr>
      <vt:lpstr>PowerPoint 演示文稿</vt:lpstr>
      <vt:lpstr>PowerPoint 演示文稿</vt:lpstr>
      <vt:lpstr>银河系宇宙线唯象研究的进展总结</vt:lpstr>
      <vt:lpstr>实施方案</vt:lpstr>
      <vt:lpstr>实施方案</vt:lpstr>
      <vt:lpstr>实施方案</vt:lpstr>
      <vt:lpstr>实施方案</vt:lpstr>
      <vt:lpstr>实施方案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鉴别极致密电离氢区</vt:lpstr>
      <vt:lpstr>总结</vt:lpstr>
      <vt:lpstr>PowerPoint 演示文稿</vt:lpstr>
      <vt:lpstr>PowerPoint 演示文稿</vt:lpstr>
      <vt:lpstr>PowerPoint 演示文稿</vt:lpstr>
      <vt:lpstr>PowerPoint 演示文稿</vt:lpstr>
      <vt:lpstr>Hillas模型的简化</vt:lpstr>
      <vt:lpstr>宇宙线正负电子</vt:lpstr>
      <vt:lpstr>超新星遗迹中高能粒子分布的演化</vt:lpstr>
      <vt:lpstr>PowerPoint 演示文稿</vt:lpstr>
      <vt:lpstr>PowerPoint 演示文稿</vt:lpstr>
      <vt:lpstr>PowerPoint 演示文稿</vt:lpstr>
      <vt:lpstr>PowerPoint 演示文稿</vt:lpstr>
      <vt:lpstr>PowerPoint 演示文稿</vt:lpstr>
      <vt:lpstr>PowerPoint 演示文稿</vt:lpstr>
      <vt:lpstr>LHAASO初步结果</vt:lpstr>
      <vt:lpstr>PowerPoint 演示文稿</vt:lpstr>
      <vt:lpstr>PowerPoint 演示文稿</vt:lpstr>
      <vt:lpstr>GeV emission from Coma</vt:lpstr>
      <vt:lpstr>Neutrinos from blazar TXS 0506+56</vt:lpstr>
      <vt:lpstr>pp interaction model</vt:lpstr>
      <vt:lpstr>组织管理</vt:lpstr>
      <vt:lpstr>经费使用</vt:lpstr>
      <vt:lpstr>技术资料</vt:lpstr>
      <vt:lpstr>会议纪要及研究进展</vt:lpstr>
      <vt:lpstr>PowerPoint 演示文稿</vt:lpstr>
      <vt:lpstr>第三课题组年度考核指标</vt:lpstr>
      <vt:lpstr>第三课题:宇宙线起源的唯象研究</vt:lpstr>
      <vt:lpstr>PowerPoint 演示文稿</vt:lpstr>
      <vt:lpstr>传统的Photomeson (pγ) 模型</vt:lpstr>
      <vt:lpstr>PowerPoint 演示文稿</vt:lpstr>
      <vt:lpstr>A1a: 对于已经探测到的30多个伽玛射线超新星遗迹，结合射电和X射线观测，通过多波段辐射能谱拟合分析超新星遗迹中高能粒子分布函数演化的规律（刘四明、曾厚敦）</vt:lpstr>
      <vt:lpstr>A1a: 对于已经探测到的30多个伽玛射线超新星遗迹，结合射电和X射线观测，通过多波段辐射能谱拟合分析超新星遗迹中高能粒子分布函数演化的规律（刘四明、曾厚敦）</vt:lpstr>
      <vt:lpstr>A1a: 年龄在几千年的遗迹伽玛射线辐射可以用谱指数为2.2的电子辐射拟合,年龄在1万年以上的遗迹伽玛谱可以用谱指数为2.65的质子辐射拟合</vt:lpstr>
      <vt:lpstr>A1a: 星暴星系的伽玛射线能谱可以用谱指数为2.4的质子辐射拟合,也可以用谱指数为2.55和2.22的双质子分量拟合.</vt:lpstr>
      <vt:lpstr>A1a: 对于已经探测到的30多个伽玛射线超新星遗迹，结合射电和X射线观测，通过多波段辐射能谱拟合分析超新星遗迹中高能粒子分布函数演化的规律（刘四明、曾厚敦）</vt:lpstr>
      <vt:lpstr>A1b：利用一个TeV辐射由轻子过程主导的年轻超新星遗样本（总共约10个源），分析年轻遗迹中高能电子分布函数的演化规律（刘四明、张潇）</vt:lpstr>
      <vt:lpstr>A1b：利用一个TeV辐射由轻子过程主导的年轻超新星遗样本（总共约10个源），分析年轻遗迹中高能电子分布函数的演化规律（刘四明、张潇、曾厚敦）</vt:lpstr>
      <vt:lpstr>星系团中的宇宙线</vt:lpstr>
      <vt:lpstr>Interpreting the correlation</vt:lpstr>
      <vt:lpstr>会议纪要及研究进展</vt:lpstr>
      <vt:lpstr>第三课题组年度考核指标</vt:lpstr>
      <vt:lpstr>宇宙线能谱</vt:lpstr>
      <vt:lpstr>A1a: 对于已经探测到的30多个伽玛射线超新星遗迹，结合射电和X射线观测，通过多波段辐射能谱拟合分析超新星遗迹中高能粒子分布函数演化的规律（刘四明、曾厚敦）</vt:lpstr>
      <vt:lpstr>A2b：考虑到有大尺度磁场时，宇宙线扩散系数表现出高度的各向异性，利用一个1维扩散模型分析宇宙线正负电子的能谱和各向异性特征（刘四明、石召东）</vt:lpstr>
      <vt:lpstr>A2b：考虑到有大尺度磁场时，宇宙线扩散系数表现出高度的各向异性，利用一个1维扩散模型分析宇宙线正负电子的能谱和各向异性特征（刘四明、石召东）</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[刘四明]</dc:creator>
  <cp:lastModifiedBy>liu liu4ming2001</cp:lastModifiedBy>
  <cp:revision>583</cp:revision>
  <dcterms:created xsi:type="dcterms:W3CDTF">2018-05-07T05:35:00Z</dcterms:created>
  <dcterms:modified xsi:type="dcterms:W3CDTF">2021-04-23T14:45:41Z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5145F66280D2469299890E6930C48F00</vt:lpwstr>
  </property>
  <property fmtid="{D5CDD505-2E9C-101B-9397-08002B2CF9AE}" pid="3" name="KSOProductBuildVer">
    <vt:lpwstr>2052-11.1.0.10463</vt:lpwstr>
  </property>
</Properties>
</file>