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59" r:id="rId6"/>
    <p:sldId id="260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59"/>
  </p:normalViewPr>
  <p:slideViewPr>
    <p:cSldViewPr snapToGrid="0">
      <p:cViewPr varScale="1">
        <p:scale>
          <a:sx n="108" d="100"/>
          <a:sy n="108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78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97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48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78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9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21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75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23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97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E99B-20A5-4FCD-A1A0-40039DC9FCEC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1A69-7A5A-4AEF-A44A-E7622710C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5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488895" y="6907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On the hard gamma-ray spectrum of SNR G106.3+2.7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15138" y="4324441"/>
            <a:ext cx="891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 smtClean="0">
                <a:solidFill>
                  <a:srgbClr val="FF0000"/>
                </a:solidFill>
              </a:rPr>
              <a:t>Bao</a:t>
            </a:r>
            <a:r>
              <a:rPr lang="en-US" altLang="zh-CN" sz="4000" dirty="0" smtClean="0">
                <a:solidFill>
                  <a:srgbClr val="FF0000"/>
                </a:solidFill>
              </a:rPr>
              <a:t>, Yi-Wei (</a:t>
            </a:r>
            <a:r>
              <a:rPr lang="zh-CN" altLang="en-US" sz="4000" dirty="0" smtClean="0">
                <a:solidFill>
                  <a:srgbClr val="FF0000"/>
                </a:solidFill>
              </a:rPr>
              <a:t>包逸炜</a:t>
            </a:r>
            <a:r>
              <a:rPr lang="en-US" altLang="zh-CN" sz="4000" dirty="0" smtClean="0">
                <a:solidFill>
                  <a:srgbClr val="FF0000"/>
                </a:solidFill>
              </a:rPr>
              <a:t>)</a:t>
            </a:r>
            <a:r>
              <a:rPr lang="zh-CN" altLang="en-US" sz="4000" dirty="0" smtClean="0">
                <a:solidFill>
                  <a:srgbClr val="FF0000"/>
                </a:solidFill>
              </a:rPr>
              <a:t> </a:t>
            </a:r>
            <a:r>
              <a:rPr lang="en-US" altLang="zh-CN" sz="4000" dirty="0" smtClean="0">
                <a:solidFill>
                  <a:srgbClr val="FF0000"/>
                </a:solidFill>
              </a:rPr>
              <a:t>&amp; Chen, Yang (</a:t>
            </a:r>
            <a:r>
              <a:rPr lang="zh-CN" altLang="en-US" sz="4000" dirty="0" smtClean="0">
                <a:solidFill>
                  <a:srgbClr val="FF0000"/>
                </a:solidFill>
              </a:rPr>
              <a:t>陈阳</a:t>
            </a:r>
            <a:r>
              <a:rPr lang="en-US" altLang="zh-CN" sz="4000" dirty="0" smtClean="0">
                <a:solidFill>
                  <a:srgbClr val="FF0000"/>
                </a:solidFill>
              </a:rPr>
              <a:t>)</a:t>
            </a:r>
            <a:endParaRPr lang="en-US" altLang="zh-CN" sz="4000" dirty="0">
              <a:solidFill>
                <a:srgbClr val="FF0000"/>
              </a:solidFill>
            </a:endParaRPr>
          </a:p>
          <a:p>
            <a:pPr algn="ctr"/>
            <a:r>
              <a:rPr lang="en-US" altLang="zh-CN" sz="4000" dirty="0" smtClean="0">
                <a:solidFill>
                  <a:srgbClr val="0000FF"/>
                </a:solidFill>
              </a:rPr>
              <a:t>Nanjing </a:t>
            </a:r>
            <a:r>
              <a:rPr lang="en-US" altLang="zh-CN" sz="4000" dirty="0" err="1" smtClean="0">
                <a:solidFill>
                  <a:srgbClr val="0000FF"/>
                </a:solidFill>
              </a:rPr>
              <a:t>Univeristy</a:t>
            </a:r>
            <a:endParaRPr lang="zh-CN" altLang="en-US" sz="4000" dirty="0">
              <a:solidFill>
                <a:srgbClr val="0000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38128" y="3261372"/>
            <a:ext cx="405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8000"/>
                </a:solidFill>
              </a:rPr>
              <a:t>(arXiv:2103.01814)</a:t>
            </a:r>
            <a:endParaRPr lang="zh-CN" alt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1119" y="0"/>
            <a:ext cx="6306403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Fermi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&amp; AS</a:t>
            </a:r>
            <a:r>
              <a:rPr lang="en-US" altLang="zh-CN" dirty="0" smtClean="0">
                <a:solidFill>
                  <a:srgbClr val="0000FF"/>
                </a:solidFill>
                <a:sym typeface="Symbol" panose="05050102010706020507" pitchFamily="18" charset="2"/>
              </a:rPr>
              <a:t></a:t>
            </a:r>
            <a:r>
              <a:rPr lang="en-US" altLang="zh-CN" dirty="0" smtClean="0">
                <a:solidFill>
                  <a:srgbClr val="0000FF"/>
                </a:solidFill>
              </a:rPr>
              <a:t> observations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422" y="4682376"/>
            <a:ext cx="9832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The large </a:t>
            </a:r>
            <a:r>
              <a:rPr lang="en-US" altLang="zh-CN" dirty="0" smtClean="0"/>
              <a:t>offset </a:t>
            </a:r>
            <a:r>
              <a:rPr lang="en-US" altLang="zh-CN" dirty="0"/>
              <a:t>between PSR J2229+6114 and the </a:t>
            </a:r>
            <a:r>
              <a:rPr lang="en-US" altLang="zh-CN" dirty="0" smtClean="0"/>
              <a:t>gamma-ray </a:t>
            </a:r>
            <a:r>
              <a:rPr lang="en-US" altLang="zh-CN" dirty="0"/>
              <a:t>emission centroid indicates </a:t>
            </a:r>
            <a:r>
              <a:rPr lang="en-US" altLang="zh-CN" dirty="0" smtClean="0"/>
              <a:t>that the gamma-rays </a:t>
            </a:r>
            <a:r>
              <a:rPr lang="en-US" altLang="zh-CN" dirty="0"/>
              <a:t>are more likely to be </a:t>
            </a:r>
            <a:r>
              <a:rPr lang="en-US" altLang="zh-CN" dirty="0" smtClean="0"/>
              <a:t>mainly </a:t>
            </a:r>
            <a:r>
              <a:rPr lang="en-US" altLang="zh-CN" dirty="0"/>
              <a:t>contributed </a:t>
            </a:r>
            <a:r>
              <a:rPr lang="en-US" altLang="zh-CN" dirty="0" smtClean="0"/>
              <a:t>from </a:t>
            </a:r>
            <a:r>
              <a:rPr lang="en-US" altLang="zh-CN" dirty="0"/>
              <a:t>the particles accelerated by the SNR </a:t>
            </a:r>
            <a:r>
              <a:rPr lang="en-US" altLang="zh-CN" dirty="0" smtClean="0"/>
              <a:t>shock in </a:t>
            </a:r>
            <a:r>
              <a:rPr lang="en-US" altLang="zh-CN" dirty="0"/>
              <a:t>the southwest </a:t>
            </a:r>
            <a:r>
              <a:rPr lang="en-US" altLang="zh-CN" dirty="0" smtClean="0"/>
              <a:t>“tail</a:t>
            </a:r>
            <a:r>
              <a:rPr lang="en-US" altLang="zh-CN" dirty="0"/>
              <a:t>" </a:t>
            </a:r>
            <a:r>
              <a:rPr lang="en-US" altLang="zh-CN" dirty="0" smtClean="0"/>
              <a:t>region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Gamma-ray centroid is coincident </a:t>
            </a:r>
            <a:r>
              <a:rPr lang="en-US" altLang="zh-CN" smtClean="0"/>
              <a:t>with </a:t>
            </a:r>
            <a:r>
              <a:rPr lang="en-US" altLang="zh-CN" smtClean="0"/>
              <a:t>a </a:t>
            </a:r>
            <a:r>
              <a:rPr lang="en-US" altLang="zh-CN" dirty="0" smtClean="0"/>
              <a:t>MC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59" y="1030406"/>
            <a:ext cx="6328070" cy="29173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20190" y="3989879"/>
            <a:ext cx="205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Fermi: Xin+19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21" y="1050742"/>
            <a:ext cx="3375360" cy="3069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75102" y="4220711"/>
            <a:ext cx="309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AS</a:t>
            </a:r>
            <a:r>
              <a:rPr lang="en-US" altLang="zh-CN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altLang="zh-CN" sz="24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: Amenomori+21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68484" y="108285"/>
            <a:ext cx="2333767" cy="1325563"/>
          </a:xfrm>
        </p:spPr>
        <p:txBody>
          <a:bodyPr>
            <a:noAutofit/>
          </a:bodyPr>
          <a:lstStyle/>
          <a:p>
            <a:r>
              <a:rPr lang="en-US" altLang="zh-CN" sz="6600" dirty="0" smtClean="0">
                <a:solidFill>
                  <a:srgbClr val="0000FF"/>
                </a:solidFill>
              </a:rPr>
              <a:t>X-rays</a:t>
            </a:r>
            <a:endParaRPr lang="zh-CN" altLang="en-US" sz="6600" dirty="0">
              <a:solidFill>
                <a:srgbClr val="0000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8743" y="4447986"/>
            <a:ext cx="3648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pure </a:t>
            </a:r>
            <a:r>
              <a:rPr lang="en-US" altLang="zh-CN" sz="2000" dirty="0" err="1"/>
              <a:t>leptonic</a:t>
            </a:r>
            <a:r>
              <a:rPr lang="en-US" altLang="zh-CN" sz="2000" dirty="0"/>
              <a:t> model can hardly </a:t>
            </a:r>
            <a:r>
              <a:rPr lang="en-US" altLang="zh-CN" sz="2000" dirty="0" smtClean="0"/>
              <a:t>fit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radio, X-ray </a:t>
            </a:r>
            <a:r>
              <a:rPr lang="en-US" altLang="zh-CN" sz="2000" dirty="0"/>
              <a:t>and </a:t>
            </a:r>
            <a:r>
              <a:rPr lang="en-US" altLang="zh-CN" sz="2000" dirty="0" smtClean="0"/>
              <a:t>gamma-ray </a:t>
            </a:r>
            <a:r>
              <a:rPr lang="en-US" altLang="zh-CN" sz="2000" dirty="0"/>
              <a:t>spectral </a:t>
            </a:r>
            <a:r>
              <a:rPr lang="en-US" altLang="zh-CN" sz="2000" dirty="0" smtClean="0"/>
              <a:t>data of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“tail” </a:t>
            </a:r>
            <a:r>
              <a:rPr lang="en-US" altLang="zh-CN" sz="2000" dirty="0"/>
              <a:t>simultaneously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5467026" y="4332756"/>
            <a:ext cx="6240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ym typeface="Mathematica1" panose="05000502060100000001" pitchFamily="2" charset="2"/>
              </a:rPr>
              <a:t>∴ </a:t>
            </a:r>
            <a:r>
              <a:rPr lang="en-US" altLang="zh-CN" sz="2000" dirty="0"/>
              <a:t>there must be hadronic component in the </a:t>
            </a:r>
            <a:r>
              <a:rPr lang="en-US" altLang="zh-CN" sz="2000" dirty="0" smtClean="0"/>
              <a:t>gamma-ray spectrum </a:t>
            </a:r>
            <a:r>
              <a:rPr lang="en-US" altLang="zh-CN" sz="2000" dirty="0"/>
              <a:t>(with a proton spectral index  </a:t>
            </a:r>
            <a:r>
              <a:rPr lang="en-US" altLang="zh-CN" sz="2000" dirty="0" smtClean="0">
                <a:solidFill>
                  <a:srgbClr val="FF0000"/>
                </a:solidFill>
              </a:rPr>
              <a:t>1.8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Amenomori</a:t>
            </a:r>
            <a:r>
              <a:rPr lang="en-US" altLang="zh-CN" sz="2000" dirty="0"/>
              <a:t> et al. 2021) or a </a:t>
            </a:r>
            <a:r>
              <a:rPr lang="en-US" altLang="zh-CN" sz="2000" dirty="0" smtClean="0"/>
              <a:t>hybrid </a:t>
            </a:r>
            <a:r>
              <a:rPr lang="en-US" altLang="zh-CN" sz="2000" dirty="0" err="1" smtClean="0"/>
              <a:t>leptonic</a:t>
            </a:r>
            <a:r>
              <a:rPr lang="en-US" altLang="zh-CN" sz="2000" dirty="0" smtClean="0"/>
              <a:t>-hadronic </a:t>
            </a:r>
            <a:r>
              <a:rPr lang="en-US" altLang="zh-CN" sz="2000" dirty="0"/>
              <a:t>(with a proton index  </a:t>
            </a:r>
            <a:r>
              <a:rPr lang="en-US" altLang="zh-CN" sz="2000" dirty="0" smtClean="0">
                <a:solidFill>
                  <a:srgbClr val="FF0000"/>
                </a:solidFill>
              </a:rPr>
              <a:t>1.5</a:t>
            </a:r>
            <a:r>
              <a:rPr lang="en-US" altLang="zh-CN" sz="2000" dirty="0"/>
              <a:t>, Ge et al. 2020) model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2013045" y="6074091"/>
            <a:ext cx="870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Why so hard ( &lt; 2)</a:t>
            </a:r>
            <a:r>
              <a:rPr lang="zh-CN" altLang="en-US" sz="3200" dirty="0" smtClean="0">
                <a:solidFill>
                  <a:srgbClr val="FF0000"/>
                </a:solidFill>
              </a:rPr>
              <a:t>， </a:t>
            </a:r>
            <a:r>
              <a:rPr lang="en-US" altLang="zh-CN" sz="3200" dirty="0" smtClean="0">
                <a:solidFill>
                  <a:srgbClr val="FF0000"/>
                </a:solidFill>
              </a:rPr>
              <a:t>while DSA gives </a:t>
            </a:r>
            <a:r>
              <a:rPr lang="en-US" altLang="zh-CN" sz="3200" smtClean="0">
                <a:solidFill>
                  <a:srgbClr val="FF0000"/>
                </a:solidFill>
              </a:rPr>
              <a:t>index </a:t>
            </a:r>
            <a:r>
              <a:rPr lang="en-US" altLang="zh-CN" sz="3200" smtClean="0">
                <a:solidFill>
                  <a:srgbClr val="FF0000"/>
                </a:solidFill>
                <a:sym typeface="Mathematica1" panose="05000502060100000001" pitchFamily="2" charset="2"/>
              </a:rPr>
              <a:t>≥</a:t>
            </a:r>
            <a:r>
              <a:rPr lang="en-US" altLang="zh-CN" sz="3200" dirty="0" smtClean="0">
                <a:solidFill>
                  <a:srgbClr val="FF0000"/>
                </a:solidFill>
              </a:rPr>
              <a:t>2 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728" y="127045"/>
            <a:ext cx="3620557" cy="36329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06"/>
            <a:ext cx="4177008" cy="41348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7549" y="1590593"/>
            <a:ext cx="2558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Ge, Liu+21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(</a:t>
            </a:r>
            <a:r>
              <a:rPr lang="zh-CN" altLang="en-US" sz="2400" dirty="0" smtClean="0">
                <a:solidFill>
                  <a:srgbClr val="FF0000"/>
                </a:solidFill>
              </a:rPr>
              <a:t>详见柳若愚报告</a:t>
            </a:r>
            <a:r>
              <a:rPr lang="en-US" altLang="zh-CN" sz="2400" dirty="0" smtClean="0">
                <a:solidFill>
                  <a:srgbClr val="FF0000"/>
                </a:solidFill>
              </a:rPr>
              <a:t>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2767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Why so hard?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8740" y="1495484"/>
            <a:ext cx="10495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 smtClean="0"/>
              <a:t>Possible scenario presently </a:t>
            </a:r>
            <a:r>
              <a:rPr lang="en-US" altLang="zh-CN" sz="2400" u="sng" dirty="0" err="1" smtClean="0"/>
              <a:t>envoked</a:t>
            </a:r>
            <a:r>
              <a:rPr lang="en-US" altLang="zh-CN" sz="2400" u="sng" dirty="0" smtClean="0"/>
              <a:t> in literature: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Very efficient acceleration (</a:t>
            </a:r>
            <a:r>
              <a:rPr lang="en-US" altLang="zh-CN" sz="2400" dirty="0"/>
              <a:t>which seems to be an extreme case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     and/or </a:t>
            </a:r>
            <a:r>
              <a:rPr lang="en-US" altLang="zh-CN" sz="2400" dirty="0"/>
              <a:t>a very slow particle </a:t>
            </a:r>
            <a:r>
              <a:rPr lang="en-US" altLang="zh-CN" sz="2400" dirty="0" err="1" smtClean="0"/>
              <a:t>diusion</a:t>
            </a: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 view of the Occam‘s razor </a:t>
            </a:r>
            <a:r>
              <a:rPr lang="zh-CN" altLang="en-US" sz="2400" dirty="0" smtClean="0"/>
              <a:t>（</a:t>
            </a:r>
            <a:r>
              <a:rPr lang="zh-CN" altLang="en-US" sz="2400" dirty="0"/>
              <a:t>奥卡</a:t>
            </a:r>
            <a:r>
              <a:rPr lang="zh-CN" altLang="en-US" sz="2400" dirty="0" smtClean="0"/>
              <a:t>姆剃刀）</a:t>
            </a:r>
            <a:r>
              <a:rPr lang="en-US" altLang="zh-CN" sz="2400" dirty="0" smtClean="0"/>
              <a:t>, it is sufficiently simple, GOOD!</a:t>
            </a:r>
          </a:p>
          <a:p>
            <a:endParaRPr lang="en-US" altLang="zh-CN" sz="2400" dirty="0"/>
          </a:p>
          <a:p>
            <a:r>
              <a:rPr lang="en-US" altLang="zh-CN" sz="2400" u="sng" dirty="0" smtClean="0"/>
              <a:t>But we try with an alternative/tricky explanation</a:t>
            </a:r>
            <a:r>
              <a:rPr lang="en-US" altLang="zh-CN" sz="2400" u="sng" dirty="0"/>
              <a:t>:</a:t>
            </a:r>
            <a:r>
              <a:rPr lang="en-US" altLang="zh-CN" sz="2400" u="sng" dirty="0" smtClean="0"/>
              <a:t>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escaped protons drive </a:t>
            </a:r>
            <a:r>
              <a:rPr lang="en-US" altLang="zh-CN" sz="2400" dirty="0"/>
              <a:t>non-resonant </a:t>
            </a:r>
            <a:r>
              <a:rPr lang="en-US" altLang="zh-CN" sz="2400" dirty="0" smtClean="0"/>
              <a:t>turbulence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dirty="0"/>
              <a:t>B</a:t>
            </a:r>
            <a:r>
              <a:rPr lang="en-US" altLang="zh-CN" sz="2400" dirty="0"/>
              <a:t> in the upstream is </a:t>
            </a:r>
            <a:r>
              <a:rPr lang="en-US" altLang="zh-CN" sz="2400" dirty="0" smtClean="0"/>
              <a:t>amplified </a:t>
            </a:r>
            <a:r>
              <a:rPr lang="en-US" altLang="zh-CN" sz="2400" dirty="0"/>
              <a:t>via the non-resonant Bell instability (Bell 2004):</a:t>
            </a: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relatively-low-energy </a:t>
            </a:r>
            <a:r>
              <a:rPr lang="en-US" altLang="zh-CN" sz="2400" dirty="0"/>
              <a:t>particles are thus </a:t>
            </a:r>
            <a:r>
              <a:rPr lang="en-US" altLang="zh-CN" sz="2400" dirty="0" smtClean="0"/>
              <a:t>scattered </a:t>
            </a:r>
            <a:r>
              <a:rPr lang="en-US" altLang="zh-CN" sz="2400" dirty="0"/>
              <a:t>by </a:t>
            </a:r>
            <a:r>
              <a:rPr lang="en-US" altLang="zh-CN" sz="2400" dirty="0" smtClean="0"/>
              <a:t>the amplified </a:t>
            </a:r>
            <a:r>
              <a:rPr lang="en-US" altLang="zh-CN" sz="2400" i="1" dirty="0" smtClean="0"/>
              <a:t>B</a:t>
            </a:r>
          </a:p>
          <a:p>
            <a:r>
              <a:rPr lang="en-US" altLang="zh-CN" sz="2400" dirty="0" smtClean="0">
                <a:sym typeface="Wingdings" panose="05000000000000000000" pitchFamily="2" charset="2"/>
              </a:rPr>
              <a:t></a:t>
            </a:r>
            <a:r>
              <a:rPr lang="en-US" altLang="zh-CN" sz="2400" dirty="0" smtClean="0">
                <a:sym typeface="Mathematica1" panose="05000502060100000001" pitchFamily="2" charset="2"/>
              </a:rPr>
              <a:t> a novel escaped proton distribution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65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Number of the escaped protons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473" y="4597878"/>
            <a:ext cx="5794306" cy="6266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06" y="5435359"/>
            <a:ext cx="4485573" cy="9789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550" y="2308800"/>
            <a:ext cx="5408438" cy="6269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0653" y="1843785"/>
            <a:ext cx="87084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 Only protons with maximum energy 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      can escape form the shock, </a:t>
            </a:r>
            <a:r>
              <a:rPr lang="en-US" altLang="zh-CN" sz="2400" dirty="0"/>
              <a:t>quasi-</a:t>
            </a:r>
            <a:r>
              <a:rPr lang="en-US" altLang="zh-CN" sz="2400" dirty="0" err="1"/>
              <a:t>ballistically</a:t>
            </a:r>
            <a:r>
              <a:rPr lang="en-US" altLang="zh-CN" sz="2400" dirty="0"/>
              <a:t> at a speed </a:t>
            </a:r>
            <a:r>
              <a:rPr lang="en-US" altLang="zh-CN" sz="2400" dirty="0" smtClean="0"/>
              <a:t>of </a:t>
            </a:r>
            <a:r>
              <a:rPr lang="en-US" altLang="zh-CN" sz="2400" i="1" dirty="0" smtClean="0"/>
              <a:t>c.</a:t>
            </a:r>
          </a:p>
          <a:p>
            <a:endParaRPr lang="en-US" altLang="zh-CN" sz="2400" i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 The induced electrical current gives the differential </a:t>
            </a:r>
            <a:r>
              <a:rPr lang="en-US" altLang="zh-CN" sz="2400" dirty="0"/>
              <a:t>number of the escaped </a:t>
            </a:r>
            <a:r>
              <a:rPr lang="en-US" altLang="zh-CN" sz="2400" dirty="0" smtClean="0"/>
              <a:t>protons: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46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835" y="290062"/>
            <a:ext cx="10864755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00FF"/>
                </a:solidFill>
              </a:rPr>
              <a:t>P</a:t>
            </a:r>
            <a:r>
              <a:rPr lang="en-US" altLang="zh-CN" dirty="0" smtClean="0">
                <a:solidFill>
                  <a:srgbClr val="0000FF"/>
                </a:solidFill>
              </a:rPr>
              <a:t>roton </a:t>
            </a:r>
            <a:r>
              <a:rPr lang="en-US" altLang="zh-CN" dirty="0">
                <a:solidFill>
                  <a:srgbClr val="0000FF"/>
                </a:solidFill>
              </a:rPr>
              <a:t>distribution </a:t>
            </a:r>
            <a:r>
              <a:rPr lang="en-US" altLang="zh-CN" dirty="0" smtClean="0">
                <a:solidFill>
                  <a:srgbClr val="0000FF"/>
                </a:solidFill>
              </a:rPr>
              <a:t>function in the adjacent MC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8385" y="1741060"/>
            <a:ext cx="58013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Diffusion equation: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with the injection term: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51" y="2367887"/>
            <a:ext cx="5824205" cy="6858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42" y="3705475"/>
            <a:ext cx="5051825" cy="6801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023" y="4488766"/>
            <a:ext cx="9169159" cy="10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257" y="64875"/>
            <a:ext cx="10515600" cy="108153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Escaped proton spectrum in the MC: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189" y="938480"/>
            <a:ext cx="3958013" cy="29912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15" y="4296270"/>
            <a:ext cx="7060129" cy="2540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7257" y="3882147"/>
            <a:ext cx="664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Resulted hadronic SEDs are </a:t>
            </a:r>
            <a:r>
              <a:rPr lang="en-US" altLang="zh-CN" sz="2400" dirty="0">
                <a:solidFill>
                  <a:srgbClr val="FF0000"/>
                </a:solidFill>
              </a:rPr>
              <a:t>i</a:t>
            </a:r>
            <a:r>
              <a:rPr lang="en-US" altLang="zh-CN" sz="2400" dirty="0" smtClean="0">
                <a:solidFill>
                  <a:srgbClr val="FF0000"/>
                </a:solidFill>
              </a:rPr>
              <a:t>nsensitive </a:t>
            </a:r>
            <a:r>
              <a:rPr lang="en-US" altLang="zh-CN" sz="2400" smtClean="0">
                <a:solidFill>
                  <a:srgbClr val="FF0000"/>
                </a:solidFill>
              </a:rPr>
              <a:t>to </a:t>
            </a:r>
            <a:r>
              <a:rPr lang="en-US" altLang="zh-CN" sz="2400" i="1" smtClean="0">
                <a:solidFill>
                  <a:srgbClr val="FF0000"/>
                </a:solidFill>
                <a:sym typeface="Symbol" panose="05050102010706020507" pitchFamily="18" charset="2"/>
              </a:rPr>
              <a:t> &amp;  </a:t>
            </a:r>
            <a:r>
              <a:rPr lang="en-US" altLang="zh-CN" sz="2400" dirty="0" smtClean="0">
                <a:solidFill>
                  <a:srgbClr val="FF0000"/>
                </a:solidFill>
              </a:rPr>
              <a:t>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94669" y="1821782"/>
            <a:ext cx="307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 novel distribution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9426" y="176746"/>
            <a:ext cx="782699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Multiband SED, a satisfactory fit !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425" y="2661516"/>
            <a:ext cx="3983540" cy="8344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57380" y="1945270"/>
            <a:ext cx="436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In combination of electrons: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3" y="1294903"/>
            <a:ext cx="7778080" cy="421467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82921" y="4326340"/>
            <a:ext cx="106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hadronic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84276" y="3580249"/>
            <a:ext cx="109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8000"/>
                </a:solidFill>
              </a:rPr>
              <a:t>leptonic</a:t>
            </a:r>
            <a:endParaRPr lang="zh-CN" altLang="en-US" dirty="0">
              <a:solidFill>
                <a:srgbClr val="008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43732" y="4095507"/>
            <a:ext cx="370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Hadronic component dominates above 10 </a:t>
            </a:r>
            <a:r>
              <a:rPr lang="en-US" altLang="zh-CN" sz="2400" dirty="0" err="1" smtClean="0"/>
              <a:t>TeV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5867969" y="5509581"/>
            <a:ext cx="6160633" cy="147732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8000"/>
                </a:solidFill>
              </a:rPr>
              <a:t>Key parameters:</a:t>
            </a:r>
            <a:r>
              <a:rPr lang="en-US" altLang="zh-CN" sz="2400" dirty="0" smtClean="0"/>
              <a:t> </a:t>
            </a:r>
          </a:p>
          <a:p>
            <a:r>
              <a:rPr lang="en-US" altLang="zh-CN" sz="2400" dirty="0" smtClean="0"/>
              <a:t>     </a:t>
            </a:r>
            <a:r>
              <a:rPr lang="en-US" altLang="zh-CN" sz="2400" dirty="0" smtClean="0">
                <a:solidFill>
                  <a:srgbClr val="FF0000"/>
                </a:solidFill>
              </a:rPr>
              <a:t>Age = 1000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yr</a:t>
            </a:r>
            <a:r>
              <a:rPr lang="en-US" altLang="zh-CN" sz="2400" dirty="0" smtClean="0">
                <a:solidFill>
                  <a:srgbClr val="FF0000"/>
                </a:solidFill>
              </a:rPr>
              <a:t> (very young!)</a:t>
            </a:r>
            <a:r>
              <a:rPr lang="en-US" altLang="zh-CN" sz="2400" dirty="0" smtClean="0"/>
              <a:t>, </a:t>
            </a:r>
            <a:r>
              <a:rPr lang="en-US" altLang="zh-CN" sz="2400" i="1" dirty="0" smtClean="0"/>
              <a:t>E</a:t>
            </a:r>
            <a:r>
              <a:rPr lang="en-US" altLang="zh-CN" sz="2400" baseline="-25000" dirty="0" smtClean="0"/>
              <a:t>SN</a:t>
            </a:r>
            <a:r>
              <a:rPr lang="en-US" altLang="zh-CN" sz="2400" dirty="0" smtClean="0"/>
              <a:t> = 10</a:t>
            </a:r>
            <a:r>
              <a:rPr lang="en-US" altLang="zh-CN" sz="2400" baseline="30000" dirty="0" smtClean="0"/>
              <a:t>51</a:t>
            </a:r>
            <a:r>
              <a:rPr lang="en-US" altLang="zh-CN" sz="2400" dirty="0" smtClean="0"/>
              <a:t> erg  </a:t>
            </a:r>
          </a:p>
          <a:p>
            <a:r>
              <a:rPr lang="en-US" altLang="zh-CN" sz="2400" i="1" dirty="0">
                <a:sym typeface="Symbol" panose="05050102010706020507" pitchFamily="18" charset="2"/>
              </a:rPr>
              <a:t> </a:t>
            </a:r>
            <a:r>
              <a:rPr lang="en-US" altLang="zh-CN" sz="2400" i="1" dirty="0" smtClean="0">
                <a:sym typeface="Symbol" panose="05050102010706020507" pitchFamily="18" charset="2"/>
              </a:rPr>
              <a:t>    </a:t>
            </a:r>
            <a:r>
              <a:rPr lang="en-US" altLang="zh-CN" sz="2400" dirty="0" smtClean="0">
                <a:sym typeface="Symbol" panose="05050102010706020507" pitchFamily="18" charset="2"/>
              </a:rPr>
              <a:t> = 2.3, </a:t>
            </a:r>
            <a:r>
              <a:rPr lang="en-US" altLang="zh-CN" sz="2400" i="1" dirty="0" smtClean="0">
                <a:sym typeface="Symbol" panose="05050102010706020507" pitchFamily="18" charset="2"/>
              </a:rPr>
              <a:t></a:t>
            </a:r>
            <a:r>
              <a:rPr lang="en-US" altLang="zh-CN" sz="2400" dirty="0" smtClean="0">
                <a:sym typeface="Symbol" panose="05050102010706020507" pitchFamily="18" charset="2"/>
              </a:rPr>
              <a:t> = 0.5; </a:t>
            </a:r>
            <a:r>
              <a:rPr lang="en-US" altLang="zh-CN" sz="2400" i="1" dirty="0" smtClean="0">
                <a:sym typeface="Symbol" panose="05050102010706020507" pitchFamily="18" charset="2"/>
              </a:rPr>
              <a:t></a:t>
            </a:r>
            <a:r>
              <a:rPr lang="en-US" altLang="zh-CN" sz="2400" baseline="-25000" dirty="0" smtClean="0">
                <a:sym typeface="Symbol" panose="05050102010706020507" pitchFamily="18" charset="2"/>
              </a:rPr>
              <a:t>1</a:t>
            </a:r>
            <a:r>
              <a:rPr lang="en-US" altLang="zh-CN" sz="240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ym typeface="Symbol" panose="05050102010706020507" pitchFamily="18" charset="2"/>
              </a:rPr>
              <a:t>= </a:t>
            </a:r>
            <a:r>
              <a:rPr lang="en-US" altLang="zh-CN" sz="2400" dirty="0" smtClean="0">
                <a:sym typeface="Symbol" panose="05050102010706020507" pitchFamily="18" charset="2"/>
              </a:rPr>
              <a:t>2.3, </a:t>
            </a:r>
            <a:r>
              <a:rPr lang="en-US" altLang="zh-CN" sz="2400" i="1" dirty="0" smtClean="0">
                <a:sym typeface="Symbol" panose="05050102010706020507" pitchFamily="18" charset="2"/>
              </a:rPr>
              <a:t></a:t>
            </a:r>
            <a:r>
              <a:rPr lang="en-US" altLang="zh-CN" sz="2400" baseline="-25000" dirty="0">
                <a:sym typeface="Symbol" panose="05050102010706020507" pitchFamily="18" charset="2"/>
              </a:rPr>
              <a:t>2</a:t>
            </a:r>
            <a:r>
              <a:rPr lang="en-US" altLang="zh-CN" sz="2400" dirty="0" smtClean="0"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ym typeface="Symbol" panose="05050102010706020507" pitchFamily="18" charset="2"/>
              </a:rPr>
              <a:t>= </a:t>
            </a:r>
            <a:r>
              <a:rPr lang="en-US" altLang="zh-CN" sz="2400" dirty="0" smtClean="0">
                <a:sym typeface="Symbol" panose="05050102010706020507" pitchFamily="18" charset="2"/>
              </a:rPr>
              <a:t>3.8; </a:t>
            </a:r>
            <a:r>
              <a:rPr lang="en-US" altLang="zh-CN" sz="2400" i="1" dirty="0" smtClean="0">
                <a:sym typeface="Symbol" panose="05050102010706020507" pitchFamily="18" charset="2"/>
              </a:rPr>
              <a:t>B</a:t>
            </a:r>
            <a:r>
              <a:rPr lang="en-US" altLang="zh-CN" sz="2400" dirty="0" smtClean="0">
                <a:sym typeface="Symbol" panose="05050102010706020507" pitchFamily="18" charset="2"/>
              </a:rPr>
              <a:t> = 4.6 </a:t>
            </a:r>
            <a:r>
              <a:rPr lang="en-US" altLang="zh-CN" sz="2400" i="1" dirty="0" smtClean="0">
                <a:sym typeface="Symbol" panose="05050102010706020507" pitchFamily="18" charset="2"/>
              </a:rPr>
              <a:t></a:t>
            </a:r>
            <a:r>
              <a:rPr lang="en-US" altLang="zh-CN" sz="2400" dirty="0" smtClean="0">
                <a:sym typeface="Symbol" panose="05050102010706020507" pitchFamily="18" charset="2"/>
              </a:rPr>
              <a:t>G</a:t>
            </a:r>
            <a:endParaRPr lang="zh-CN" altLang="en-US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32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Summary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0657" y="2060812"/>
            <a:ext cx="9471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The protons of highest-</a:t>
            </a:r>
            <a:r>
              <a:rPr lang="en-US" altLang="zh-CN" sz="2400" i="1" dirty="0" smtClean="0"/>
              <a:t>E</a:t>
            </a:r>
            <a:r>
              <a:rPr lang="en-US" altLang="zh-CN" sz="2400" dirty="0" smtClean="0"/>
              <a:t> escape from the shock, induced turbulence (Bell instability) scattering </a:t>
            </a:r>
            <a:r>
              <a:rPr lang="en-US" altLang="zh-CN" sz="2400" smtClean="0"/>
              <a:t>lower-</a:t>
            </a:r>
            <a:r>
              <a:rPr lang="en-US" altLang="zh-CN" sz="2400" i="1" smtClean="0"/>
              <a:t>E</a:t>
            </a:r>
            <a:r>
              <a:rPr lang="en-US" altLang="zh-CN" sz="2400" smtClean="0"/>
              <a:t> protons</a:t>
            </a:r>
          </a:p>
          <a:p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Escaped protons in the adjacent MC + SNR leptons jointly present the hard SED, with the hadrons dominating above 10 </a:t>
            </a:r>
            <a:r>
              <a:rPr lang="en-US" altLang="zh-CN" sz="2400" dirty="0" err="1" smtClean="0"/>
              <a:t>TeV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90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436</Words>
  <Application>Microsoft Macintosh PowerPoint</Application>
  <PresentationFormat>宽屏</PresentationFormat>
  <Paragraphs>57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Calibri</vt:lpstr>
      <vt:lpstr>Calibri Light</vt:lpstr>
      <vt:lpstr>Cambria</vt:lpstr>
      <vt:lpstr>Mathematica1</vt:lpstr>
      <vt:lpstr>Symbol</vt:lpstr>
      <vt:lpstr>Wingdings</vt:lpstr>
      <vt:lpstr>宋体</vt:lpstr>
      <vt:lpstr>Arial</vt:lpstr>
      <vt:lpstr>Office 主题</vt:lpstr>
      <vt:lpstr>On the hard gamma-ray spectrum of SNR G106.3+2.7</vt:lpstr>
      <vt:lpstr>Fermi &amp; AS observations</vt:lpstr>
      <vt:lpstr>X-rays</vt:lpstr>
      <vt:lpstr>Why so hard?</vt:lpstr>
      <vt:lpstr>Number of the escaped protons</vt:lpstr>
      <vt:lpstr>Proton distribution function in the adjacent MC</vt:lpstr>
      <vt:lpstr>Escaped proton spectrum in the MC:</vt:lpstr>
      <vt:lpstr>Multiband SED, a satisfactory fit !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Ge: X-rays</dc:title>
  <dc:creator>Yang Chen</dc:creator>
  <cp:lastModifiedBy>Microsoft Office 用户</cp:lastModifiedBy>
  <cp:revision>64</cp:revision>
  <dcterms:created xsi:type="dcterms:W3CDTF">2021-04-21T17:48:09Z</dcterms:created>
  <dcterms:modified xsi:type="dcterms:W3CDTF">2021-04-24T05:25:16Z</dcterms:modified>
</cp:coreProperties>
</file>