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  <p:sldMasterId id="2147483670" r:id="rId3"/>
    <p:sldMasterId id="2147483672" r:id="rId4"/>
    <p:sldMasterId id="2147483674" r:id="rId5"/>
  </p:sldMasterIdLst>
  <p:notesMasterIdLst>
    <p:notesMasterId r:id="rId24"/>
  </p:notesMasterIdLst>
  <p:sldIdLst>
    <p:sldId id="27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2" r:id="rId17"/>
    <p:sldId id="266" r:id="rId18"/>
    <p:sldId id="267" r:id="rId19"/>
    <p:sldId id="268" r:id="rId20"/>
    <p:sldId id="269" r:id="rId21"/>
    <p:sldId id="270" r:id="rId22"/>
    <p:sldId id="273" r:id="rId2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01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47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defRPr>
            </a:lvl1pPr>
          </a:lstStyle>
          <a:p>
            <a:fld id="{AAC7B3BB-277A-42F2-8905-2C658075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CEAA06-902F-421C-836E-4F842B70C965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15853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92B756-BC6D-421F-9312-FC6846D019F3}" type="slidenum">
              <a:rPr lang="en-US"/>
              <a:pPr/>
              <a:t>11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9940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F9BC55-A8FD-420C-A213-0EF013C66D84}" type="slidenum">
              <a:rPr lang="en-US"/>
              <a:pPr/>
              <a:t>13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0212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A63843-B28B-4992-8E4C-86B9568BC6BA}" type="slidenum">
              <a:rPr lang="en-US"/>
              <a:pPr/>
              <a:t>14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78032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2414A2-5B04-46E3-AA9C-91A9A07F0D86}" type="slidenum">
              <a:rPr lang="en-US"/>
              <a:pPr/>
              <a:t>15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8141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D4A390-3BA0-4C76-AFAA-372DE3C8196D}" type="slidenum">
              <a:rPr lang="en-US"/>
              <a:pPr/>
              <a:t>16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49855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578BE5-94C2-4585-B399-702E15DCC21B}" type="slidenum">
              <a:rPr lang="en-US"/>
              <a:pPr/>
              <a:t>17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6612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C0B14D-566C-4FB5-951C-310EDBF32E33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2836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F54874-E39D-4CE9-832D-ED738795F2B6}" type="slidenum">
              <a:rPr lang="en-US"/>
              <a:pPr/>
              <a:t>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6122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731A35-E183-4E30-8C9B-4942F8DD2E53}" type="slidenum">
              <a:rPr lang="en-US"/>
              <a:pPr/>
              <a:t>5</a:t>
            </a:fld>
            <a:endParaRPr 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2876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8A4EEF-F82D-4356-9756-41D2C9E5B37A}" type="slidenum">
              <a:rPr lang="en-US"/>
              <a:pPr/>
              <a:t>6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9781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22D0A0-36CD-4503-86D1-B2BA178EC6A1}" type="slidenum">
              <a:rPr lang="en-US"/>
              <a:pPr/>
              <a:t>7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632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A242B7-E9CF-4220-B5A1-D231945E7E03}" type="slidenum">
              <a:rPr lang="en-US"/>
              <a:pPr/>
              <a:t>8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6687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F52821-8A84-405A-B0B5-70B4A047CD83}" type="slidenum">
              <a:rPr lang="en-US"/>
              <a:pPr/>
              <a:t>9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59922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E8654C-D332-4494-83A9-66B9463CDAC9}" type="slidenum">
              <a:rPr lang="en-US"/>
              <a:pPr/>
              <a:t>10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4505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8E9E9-0F3D-488F-A01C-B217F37CD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8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istrator\桌面\t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155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917" y="6213984"/>
            <a:ext cx="3363709" cy="134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04031" y="1477949"/>
            <a:ext cx="9072563" cy="5275012"/>
          </a:xfrm>
        </p:spPr>
        <p:txBody>
          <a:bodyPr/>
          <a:lstStyle>
            <a:lvl1pPr>
              <a:spcAft>
                <a:spcPts val="661"/>
              </a:spcAft>
              <a:defRPr sz="3086">
                <a:solidFill>
                  <a:schemeClr val="accent4">
                    <a:lumMod val="75000"/>
                  </a:schemeClr>
                </a:solidFill>
                <a:latin typeface="黑体" pitchFamily="2" charset="-122"/>
                <a:ea typeface="黑体" pitchFamily="2" charset="-122"/>
              </a:defRPr>
            </a:lvl1pPr>
            <a:lvl2pPr>
              <a:defRPr sz="2646">
                <a:solidFill>
                  <a:schemeClr val="accent4">
                    <a:lumMod val="75000"/>
                  </a:schemeClr>
                </a:solidFill>
                <a:latin typeface="黑体" pitchFamily="2" charset="-122"/>
                <a:ea typeface="黑体" pitchFamily="2" charset="-122"/>
              </a:defRPr>
            </a:lvl2pPr>
            <a:lvl3pPr>
              <a:defRPr sz="1984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defRPr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103111" y="207941"/>
            <a:ext cx="7473483" cy="698958"/>
          </a:xfrm>
        </p:spPr>
        <p:txBody>
          <a:bodyPr>
            <a:normAutofit/>
          </a:bodyPr>
          <a:lstStyle>
            <a:lvl1pPr algn="l">
              <a:defRPr sz="3527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8F49C-7CF3-4ADF-BAE2-47573394506E}" type="datetimeFigureOut">
              <a:rPr lang="zh-CN" altLang="en-US"/>
              <a:pPr>
                <a:defRPr/>
              </a:pPr>
              <a:t>2021/4/24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CBB9-044C-479A-8677-138C23C938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59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istrator\桌面\t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155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0417" y="6215733"/>
            <a:ext cx="3360208" cy="13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61"/>
              </a:spcAft>
              <a:defRPr/>
            </a:lvl1pPr>
            <a:lvl3pPr>
              <a:defRPr sz="1984">
                <a:latin typeface="楷体_GB2312" pitchFamily="49" charset="-122"/>
                <a:ea typeface="楷体_GB2312" pitchFamily="49" charset="-122"/>
              </a:defRPr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54FDD-7B48-41F6-B782-B9A118D9C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80FB-20D5-4F5C-8FC8-226EDA61B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8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BEDC7-A465-4BA7-9F4D-FBA49E7D5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22251E3A-1D16-4F0F-968A-AA1E169B4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2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istrator\桌面\t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155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 descr="2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917" y="6213984"/>
            <a:ext cx="3363709" cy="134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04031" y="1477949"/>
            <a:ext cx="9072563" cy="5275012"/>
          </a:xfrm>
        </p:spPr>
        <p:txBody>
          <a:bodyPr/>
          <a:lstStyle>
            <a:lvl1pPr>
              <a:spcAft>
                <a:spcPts val="661"/>
              </a:spcAft>
              <a:defRPr/>
            </a:lvl1pPr>
            <a:lvl3pPr>
              <a:defRPr sz="1984">
                <a:latin typeface="楷体_GB2312" pitchFamily="49" charset="-122"/>
                <a:ea typeface="楷体_GB2312" pitchFamily="49" charset="-122"/>
              </a:defRPr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103111" y="207941"/>
            <a:ext cx="7473483" cy="698958"/>
          </a:xfrm>
        </p:spPr>
        <p:txBody>
          <a:bodyPr>
            <a:normAutofit/>
          </a:bodyPr>
          <a:lstStyle>
            <a:lvl1pPr algn="l">
              <a:defRPr sz="3527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7804-9E8B-4361-B092-133324BAE2CD}" type="datetimeFigureOut">
              <a:rPr lang="zh-CN" altLang="en-US"/>
              <a:pPr>
                <a:defRPr/>
              </a:pPr>
              <a:t>2021/4/24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0233-B4B8-48EE-A59E-965BF726CA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62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8EDF-637B-4D7C-846D-725BB9539C81}" type="datetimeFigureOut">
              <a:rPr lang="zh-CN" altLang="en-US"/>
              <a:pPr>
                <a:defRPr/>
              </a:pPr>
              <a:t>2021/4/24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460F-D7B8-44BA-879F-C61383762E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56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istrator\桌面\t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155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 descr="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8668" y="6213984"/>
            <a:ext cx="3361958" cy="134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04031" y="1477949"/>
            <a:ext cx="9072563" cy="5275012"/>
          </a:xfrm>
        </p:spPr>
        <p:txBody>
          <a:bodyPr/>
          <a:lstStyle>
            <a:lvl1pPr>
              <a:spcAft>
                <a:spcPts val="661"/>
              </a:spcAft>
              <a:defRPr sz="3086">
                <a:solidFill>
                  <a:schemeClr val="accent4">
                    <a:lumMod val="75000"/>
                  </a:schemeClr>
                </a:solidFill>
                <a:latin typeface="黑体" pitchFamily="2" charset="-122"/>
                <a:ea typeface="黑体" pitchFamily="2" charset="-122"/>
              </a:defRPr>
            </a:lvl1pPr>
            <a:lvl2pPr>
              <a:defRPr sz="2646">
                <a:solidFill>
                  <a:schemeClr val="accent4">
                    <a:lumMod val="75000"/>
                  </a:schemeClr>
                </a:solidFill>
                <a:latin typeface="黑体" pitchFamily="2" charset="-122"/>
                <a:ea typeface="黑体" pitchFamily="2" charset="-122"/>
              </a:defRPr>
            </a:lvl2pPr>
            <a:lvl3pPr>
              <a:defRPr sz="1984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defRPr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103111" y="207941"/>
            <a:ext cx="7473483" cy="698958"/>
          </a:xfrm>
        </p:spPr>
        <p:txBody>
          <a:bodyPr>
            <a:normAutofit/>
          </a:bodyPr>
          <a:lstStyle>
            <a:lvl1pPr algn="l">
              <a:defRPr sz="3527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C5F7-E2A7-4BED-9523-8F365A702F09}" type="datetimeFigureOut">
              <a:rPr lang="zh-CN" altLang="en-US"/>
              <a:pPr>
                <a:defRPr/>
              </a:pPr>
              <a:t>2021/4/24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2C8-7865-4D24-AF13-CA5EF53DBB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35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istrator\桌面\t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155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 descr="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917" y="6213984"/>
            <a:ext cx="3363709" cy="134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04031" y="1477949"/>
            <a:ext cx="9072563" cy="5275012"/>
          </a:xfrm>
        </p:spPr>
        <p:txBody>
          <a:bodyPr/>
          <a:lstStyle>
            <a:lvl1pPr>
              <a:spcAft>
                <a:spcPts val="661"/>
              </a:spcAft>
              <a:defRPr sz="3086">
                <a:solidFill>
                  <a:schemeClr val="accent4">
                    <a:lumMod val="75000"/>
                  </a:schemeClr>
                </a:solidFill>
                <a:latin typeface="黑体" pitchFamily="2" charset="-122"/>
                <a:ea typeface="黑体" pitchFamily="2" charset="-122"/>
              </a:defRPr>
            </a:lvl1pPr>
            <a:lvl2pPr>
              <a:defRPr sz="2646">
                <a:solidFill>
                  <a:schemeClr val="accent4">
                    <a:lumMod val="75000"/>
                  </a:schemeClr>
                </a:solidFill>
                <a:latin typeface="黑体" pitchFamily="2" charset="-122"/>
                <a:ea typeface="黑体" pitchFamily="2" charset="-122"/>
              </a:defRPr>
            </a:lvl2pPr>
            <a:lvl3pPr>
              <a:defRPr sz="1984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defRPr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103111" y="207941"/>
            <a:ext cx="7473483" cy="698958"/>
          </a:xfrm>
        </p:spPr>
        <p:txBody>
          <a:bodyPr>
            <a:normAutofit/>
          </a:bodyPr>
          <a:lstStyle>
            <a:lvl1pPr algn="l">
              <a:defRPr sz="3527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C2AC-FBB1-497C-BF80-DAB43FC6CCB3}" type="datetimeFigureOut">
              <a:rPr lang="zh-CN" altLang="en-US"/>
              <a:pPr>
                <a:defRPr/>
              </a:pPr>
              <a:t>2021/4/24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4EEB-48FB-4EDA-AFFA-EC00533CE4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31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2103631" y="302738"/>
            <a:ext cx="7472963" cy="69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4031" y="1478688"/>
            <a:ext cx="9072563" cy="527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9EEF1A05-03AB-48A7-85A6-DD1FCF206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3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27" kern="1200">
          <a:solidFill>
            <a:srgbClr val="403152"/>
          </a:solidFill>
          <a:latin typeface="黑体" pitchFamily="2" charset="-122"/>
          <a:ea typeface="黑体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27">
          <a:solidFill>
            <a:srgbClr val="403152"/>
          </a:solidFill>
          <a:latin typeface="黑体" pitchFamily="2" charset="-122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27">
          <a:solidFill>
            <a:srgbClr val="403152"/>
          </a:solidFill>
          <a:latin typeface="黑体" pitchFamily="2" charset="-122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27">
          <a:solidFill>
            <a:srgbClr val="403152"/>
          </a:solidFill>
          <a:latin typeface="黑体" pitchFamily="2" charset="-122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27">
          <a:solidFill>
            <a:srgbClr val="403152"/>
          </a:solidFill>
          <a:latin typeface="黑体" pitchFamily="2" charset="-122"/>
          <a:ea typeface="黑体" pitchFamily="2" charset="-122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sz="3527">
          <a:solidFill>
            <a:srgbClr val="403152"/>
          </a:solidFill>
          <a:latin typeface="黑体" pitchFamily="2" charset="-122"/>
          <a:ea typeface="黑体" pitchFamily="2" charset="-122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sz="3527">
          <a:solidFill>
            <a:srgbClr val="403152"/>
          </a:solidFill>
          <a:latin typeface="黑体" pitchFamily="2" charset="-122"/>
          <a:ea typeface="黑体" pitchFamily="2" charset="-122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sz="3527">
          <a:solidFill>
            <a:srgbClr val="403152"/>
          </a:solidFill>
          <a:latin typeface="黑体" pitchFamily="2" charset="-122"/>
          <a:ea typeface="黑体" pitchFamily="2" charset="-122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sz="3527">
          <a:solidFill>
            <a:srgbClr val="403152"/>
          </a:solidFill>
          <a:latin typeface="黑体" pitchFamily="2" charset="-122"/>
          <a:ea typeface="黑体" pitchFamily="2" charset="-122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86" kern="1200">
          <a:solidFill>
            <a:srgbClr val="604A7B"/>
          </a:solidFill>
          <a:latin typeface="黑体" pitchFamily="2" charset="-122"/>
          <a:ea typeface="黑体" pitchFamily="2" charset="-122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46" kern="1200">
          <a:solidFill>
            <a:srgbClr val="604A7B"/>
          </a:solidFill>
          <a:latin typeface="黑体" pitchFamily="2" charset="-122"/>
          <a:ea typeface="黑体" pitchFamily="2" charset="-122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5" kern="1200">
          <a:solidFill>
            <a:srgbClr val="604A7B"/>
          </a:solidFill>
          <a:latin typeface="黑体" pitchFamily="2" charset="-122"/>
          <a:ea typeface="黑体" pitchFamily="2" charset="-122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205" kern="1200">
          <a:solidFill>
            <a:srgbClr val="604A7B"/>
          </a:solidFill>
          <a:latin typeface="黑体" pitchFamily="2" charset="-122"/>
          <a:ea typeface="黑体" pitchFamily="2" charset="-122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5" kern="1200">
          <a:solidFill>
            <a:srgbClr val="17375E"/>
          </a:solidFill>
          <a:latin typeface="黑体" pitchFamily="2" charset="-122"/>
          <a:ea typeface="黑体" pitchFamily="2" charset="-122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09CDA6-C75C-45AF-8DAA-F8321D7FB500}" type="datetimeFigureOut">
              <a:rPr lang="zh-CN" altLang="en-US"/>
              <a:pPr>
                <a:defRPr/>
              </a:pPr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111D3FA-6645-4EA9-8713-880C38F535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22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86" kern="1200">
          <a:solidFill>
            <a:srgbClr val="604A7B"/>
          </a:solidFill>
          <a:latin typeface="黑体" pitchFamily="2" charset="-122"/>
          <a:ea typeface="黑体" pitchFamily="2" charset="-122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46" kern="1200">
          <a:solidFill>
            <a:srgbClr val="604A7B"/>
          </a:solidFill>
          <a:latin typeface="黑体" pitchFamily="2" charset="-122"/>
          <a:ea typeface="黑体" pitchFamily="2" charset="-122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5" kern="1200">
          <a:solidFill>
            <a:srgbClr val="604A7B"/>
          </a:solidFill>
          <a:latin typeface="黑体" pitchFamily="2" charset="-122"/>
          <a:ea typeface="黑体" pitchFamily="2" charset="-122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921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B3A632-0AA9-462A-8747-CED5C57E47AE}" type="datetimeFigureOut">
              <a:rPr lang="zh-CN" altLang="en-US"/>
              <a:pPr>
                <a:defRPr/>
              </a:pPr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209ED4-7E14-4424-9703-1B73028E80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42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A1CE76-1B9C-434A-901F-98CBC9E3CF2E}" type="datetimeFigureOut">
              <a:rPr lang="zh-CN" altLang="en-US"/>
              <a:pPr>
                <a:defRPr/>
              </a:pPr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31DB2B-2A70-4077-B1F2-6943B8E122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79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9F6B7E-30BC-4AB4-9CAC-150973BC5AE4}" type="datetimeFigureOut">
              <a:rPr lang="zh-CN" altLang="en-US"/>
              <a:pPr>
                <a:defRPr/>
              </a:pPr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323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2E5C4A-AD1A-4A11-B1F0-44F1925B32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3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3808" y="2051645"/>
            <a:ext cx="1008112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X-ray Analysis on the region of LHAASO J2226+6057</a:t>
            </a:r>
            <a:endParaRPr lang="zh-CN" altLang="en-US" sz="3200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840" y="3563813"/>
            <a:ext cx="518457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Ruo-Yu Liu (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柳若愚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Nanjing University (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南京大学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1840" y="5260467"/>
            <a:ext cx="496855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Collaborator: C. </a:t>
            </a:r>
            <a:r>
              <a:rPr lang="en-US" altLang="zh-CN" dirty="0" err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Ge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(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葛翀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), S. </a:t>
            </a:r>
            <a:r>
              <a:rPr lang="en-US" altLang="zh-CN" dirty="0" err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Niu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(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牛书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), Y. Chen (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陈阳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), X.-Y. Wang (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王祥玉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9487" y="6804173"/>
            <a:ext cx="6336704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24.04.2021 – 27.04.2021</a:t>
            </a:r>
            <a:r>
              <a:rPr lang="zh-CN" altLang="en-US" sz="1600" dirty="0" smtClean="0">
                <a:solidFill>
                  <a:schemeClr val="tx1"/>
                </a:solidFill>
                <a:latin typeface="+mj-lt"/>
              </a:rPr>
              <a:t>，</a:t>
            </a:r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LHHASO</a:t>
            </a:r>
            <a:r>
              <a:rPr lang="zh-CN" alt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Collaboration Meeting</a:t>
            </a:r>
            <a:r>
              <a:rPr lang="zh-CN" altLang="en-US" sz="1600" dirty="0" smtClean="0">
                <a:solidFill>
                  <a:schemeClr val="tx1"/>
                </a:solidFill>
                <a:latin typeface="+mj-lt"/>
              </a:rPr>
              <a:t>，</a:t>
            </a:r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Guangzhou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416" y="2915741"/>
            <a:ext cx="3760400" cy="32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" y="539477"/>
            <a:ext cx="6020096" cy="639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696496" y="4067869"/>
            <a:ext cx="25923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dirty="0"/>
              <a:t>X-ray spectrum constrains IC contribution to gamma rays above 10TeV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8288"/>
            <a:ext cx="10079038" cy="39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20725" y="431800"/>
            <a:ext cx="3384550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LHAASO observation</a:t>
            </a:r>
          </a:p>
          <a:p>
            <a:endParaRPr lang="en-US"/>
          </a:p>
          <a:p>
            <a:r>
              <a:rPr lang="en-US"/>
              <a:t>Two Components!</a:t>
            </a:r>
          </a:p>
          <a:p>
            <a:endParaRPr lang="en-US"/>
          </a:p>
          <a:p>
            <a:r>
              <a:rPr lang="en-US">
                <a:solidFill>
                  <a:srgbClr val="CE181E"/>
                </a:solidFill>
              </a:rPr>
              <a:t>E</a:t>
            </a:r>
            <a:r>
              <a:rPr lang="en-US" baseline="-33000">
                <a:solidFill>
                  <a:srgbClr val="CE181E"/>
                </a:solidFill>
                <a:latin typeface="Ubuntu" charset="0"/>
                <a:ea typeface="Ubuntu" charset="0"/>
                <a:cs typeface="Ubuntu" charset="0"/>
              </a:rPr>
              <a:t>γ</a:t>
            </a:r>
            <a:r>
              <a:rPr lang="en-US">
                <a:solidFill>
                  <a:srgbClr val="CE181E"/>
                </a:solidFill>
                <a:ea typeface="Ubuntu" charset="0"/>
                <a:cs typeface="Ubuntu" charset="0"/>
              </a:rPr>
              <a:t>&lt;100TeV, SNR, hadronic</a:t>
            </a:r>
          </a:p>
          <a:p>
            <a:r>
              <a:rPr lang="en-US">
                <a:solidFill>
                  <a:srgbClr val="21409A"/>
                </a:solidFill>
                <a:ea typeface="Ubuntu" charset="0"/>
                <a:cs typeface="Ubuntu" charset="0"/>
              </a:rPr>
              <a:t>E</a:t>
            </a:r>
            <a:r>
              <a:rPr lang="en-US" baseline="-33000">
                <a:solidFill>
                  <a:srgbClr val="21409A"/>
                </a:solidFill>
                <a:latin typeface="Ubuntu" charset="0"/>
                <a:ea typeface="Ubuntu" charset="0"/>
                <a:cs typeface="Ubuntu" charset="0"/>
              </a:rPr>
              <a:t>γ</a:t>
            </a:r>
            <a:r>
              <a:rPr lang="en-US">
                <a:solidFill>
                  <a:srgbClr val="21409A"/>
                </a:solidFill>
                <a:latin typeface="Ubuntu" charset="0"/>
                <a:ea typeface="Ubuntu" charset="0"/>
                <a:cs typeface="Ubuntu" charset="0"/>
              </a:rPr>
              <a:t>&gt;</a:t>
            </a:r>
            <a:r>
              <a:rPr lang="en-US">
                <a:solidFill>
                  <a:srgbClr val="21409A"/>
                </a:solidFill>
                <a:ea typeface="Ubuntu" charset="0"/>
                <a:cs typeface="Ubuntu" charset="0"/>
              </a:rPr>
              <a:t>100TeV, Head, leptonic</a:t>
            </a:r>
            <a:r>
              <a:rPr lang="en-US">
                <a:ea typeface="Ubuntu" charset="0"/>
                <a:cs typeface="Ubuntu" charset="0"/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200552" y="7050957"/>
            <a:ext cx="30956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Produced by S.-Z. Chen</a:t>
            </a: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5184328" y="2483693"/>
            <a:ext cx="504056" cy="936104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72360" y="2144713"/>
            <a:ext cx="93610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PSR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320232" y="2483693"/>
            <a:ext cx="719287" cy="1224136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032200" y="2123653"/>
            <a:ext cx="720080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SNR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0" t="23928" r="13981" b="28349"/>
          <a:stretch/>
        </p:blipFill>
        <p:spPr bwMode="auto">
          <a:xfrm rot="19209534">
            <a:off x="6623375" y="2294986"/>
            <a:ext cx="3824353" cy="308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03808" y="323453"/>
            <a:ext cx="6795720" cy="6162512"/>
            <a:chOff x="1253771" y="460407"/>
            <a:chExt cx="6795720" cy="616251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059" y="1517191"/>
              <a:ext cx="4508739" cy="3097124"/>
            </a:xfrm>
            <a:prstGeom prst="rect">
              <a:avLst/>
            </a:prstGeom>
          </p:spPr>
        </p:pic>
        <p:sp>
          <p:nvSpPr>
            <p:cNvPr id="4" name="云形 3"/>
            <p:cNvSpPr/>
            <p:nvPr/>
          </p:nvSpPr>
          <p:spPr>
            <a:xfrm rot="7097898">
              <a:off x="2279007" y="2640041"/>
              <a:ext cx="545218" cy="948172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云形 4"/>
            <p:cNvSpPr/>
            <p:nvPr/>
          </p:nvSpPr>
          <p:spPr>
            <a:xfrm rot="6107538">
              <a:off x="3159235" y="1507570"/>
              <a:ext cx="550762" cy="1158424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" name="直接箭头连接符 5"/>
            <p:cNvCxnSpPr/>
            <p:nvPr/>
          </p:nvCxnSpPr>
          <p:spPr>
            <a:xfrm flipV="1">
              <a:off x="3137835" y="668173"/>
              <a:ext cx="0" cy="1988400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3118587" y="2625156"/>
              <a:ext cx="3157084" cy="1212783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flipH="1">
              <a:off x="1253771" y="2618071"/>
              <a:ext cx="1893689" cy="1514936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795595" y="2288445"/>
              <a:ext cx="442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ea typeface="Segoe UI Black" panose="020B0A02040204020203" pitchFamily="34" charset="0"/>
                </a:rPr>
                <a:t>o</a:t>
              </a:r>
              <a:endParaRPr lang="zh-CN" altLang="en-US" sz="2400" b="1" dirty="0">
                <a:ea typeface="华文行楷" panose="020108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766750" y="3785520"/>
              <a:ext cx="442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ea typeface="Segoe UI Black" panose="020B0A02040204020203" pitchFamily="34" charset="0"/>
                </a:rPr>
                <a:t>x</a:t>
              </a:r>
              <a:endParaRPr lang="zh-CN" altLang="en-US" sz="2400" b="1" dirty="0">
                <a:ea typeface="华文行楷" panose="02010800040101010101" pitchFamily="2" charset="-122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5534526" y="3561347"/>
              <a:ext cx="741145" cy="276592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H="1">
              <a:off x="1253771" y="3016739"/>
              <a:ext cx="1395296" cy="1116268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3136232" y="666568"/>
              <a:ext cx="0" cy="1701246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6228771" y="3633311"/>
              <a:ext cx="442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ea typeface="Segoe UI Black" panose="020B0A02040204020203" pitchFamily="34" charset="0"/>
                </a:rPr>
                <a:t>y</a:t>
              </a:r>
              <a:endParaRPr lang="zh-CN" altLang="en-US" sz="2400" b="1" dirty="0">
                <a:ea typeface="华文行楷" panose="0201080004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213237" y="460407"/>
              <a:ext cx="442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ea typeface="Segoe UI Black" panose="020B0A02040204020203" pitchFamily="34" charset="0"/>
                </a:rPr>
                <a:t>z</a:t>
              </a:r>
              <a:endParaRPr lang="zh-CN" altLang="en-US" sz="2400" b="1" dirty="0">
                <a:ea typeface="华文行楷" panose="02010800040101010101" pitchFamily="2" charset="-122"/>
              </a:endParaRPr>
            </a:p>
          </p:txBody>
        </p:sp>
        <p:sp>
          <p:nvSpPr>
            <p:cNvPr id="16" name="云形 15"/>
            <p:cNvSpPr/>
            <p:nvPr/>
          </p:nvSpPr>
          <p:spPr>
            <a:xfrm rot="2541130">
              <a:off x="2203195" y="1789787"/>
              <a:ext cx="550762" cy="1158424"/>
            </a:xfrm>
            <a:prstGeom prst="cloud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 rot="19408669">
              <a:off x="1960182" y="2120206"/>
              <a:ext cx="1151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accent2"/>
                  </a:solidFill>
                </a:rPr>
                <a:t>HI Cloud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rot="20135146">
              <a:off x="4520224" y="3261880"/>
              <a:ext cx="1804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Shock front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>
              <a:off x="4249555" y="2824944"/>
              <a:ext cx="957713" cy="332201"/>
            </a:xfrm>
            <a:prstGeom prst="straightConnector1">
              <a:avLst/>
            </a:prstGeom>
            <a:ln w="38100">
              <a:solidFill>
                <a:srgbClr val="FF9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4812633" y="2719069"/>
              <a:ext cx="336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99FF"/>
                  </a:solidFill>
                </a:rPr>
                <a:t>v</a:t>
              </a:r>
              <a:endParaRPr lang="zh-CN" altLang="en-US" b="1" i="1" dirty="0">
                <a:solidFill>
                  <a:srgbClr val="FF99FF"/>
                </a:solidFill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 flipV="1">
              <a:off x="5207268" y="6041781"/>
              <a:ext cx="435389" cy="581138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264713" y="5568473"/>
              <a:ext cx="813593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LOS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3" name="云形 22"/>
            <p:cNvSpPr/>
            <p:nvPr/>
          </p:nvSpPr>
          <p:spPr>
            <a:xfrm>
              <a:off x="4448431" y="4420603"/>
              <a:ext cx="1161422" cy="81481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H</a:t>
              </a:r>
              <a:r>
                <a:rPr lang="en-US" altLang="zh-CN" b="1" baseline="-25000" dirty="0" smtClean="0"/>
                <a:t>2</a:t>
              </a:r>
              <a:r>
                <a:rPr lang="en-US" altLang="zh-CN" b="1" dirty="0" smtClean="0"/>
                <a:t> Cloud</a:t>
              </a:r>
              <a:endParaRPr lang="zh-CN" altLang="en-US" b="1" dirty="0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533559" y="3947311"/>
              <a:ext cx="373419" cy="1403287"/>
            </a:xfrm>
            <a:custGeom>
              <a:avLst/>
              <a:gdLst>
                <a:gd name="connsiteX0" fmla="*/ 246671 w 373419"/>
                <a:gd name="connsiteY0" fmla="*/ 0 h 1403287"/>
                <a:gd name="connsiteX1" fmla="*/ 2227 w 373419"/>
                <a:gd name="connsiteY1" fmla="*/ 588475 h 1403287"/>
                <a:gd name="connsiteX2" fmla="*/ 373419 w 373419"/>
                <a:gd name="connsiteY2" fmla="*/ 1403287 h 140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419" h="1403287">
                  <a:moveTo>
                    <a:pt x="246671" y="0"/>
                  </a:moveTo>
                  <a:cubicBezTo>
                    <a:pt x="113886" y="177297"/>
                    <a:pt x="-18898" y="354594"/>
                    <a:pt x="2227" y="588475"/>
                  </a:cubicBezTo>
                  <a:cubicBezTo>
                    <a:pt x="23352" y="822356"/>
                    <a:pt x="198385" y="1112821"/>
                    <a:pt x="373419" y="1403287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CustomShape 6"/>
            <p:cNvSpPr/>
            <p:nvPr/>
          </p:nvSpPr>
          <p:spPr>
            <a:xfrm rot="18238230" flipH="1">
              <a:off x="4835582" y="5275874"/>
              <a:ext cx="176433" cy="427764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rgbClr val="FFC00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" name="CustomShape 11"/>
            <p:cNvSpPr/>
            <p:nvPr/>
          </p:nvSpPr>
          <p:spPr>
            <a:xfrm>
              <a:off x="4676828" y="5444007"/>
              <a:ext cx="179640" cy="364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FFC000"/>
                  </a:solidFill>
                  <a:latin typeface="Arial"/>
                  <a:ea typeface="DejaVu Sans"/>
                </a:rPr>
                <a:t>γ</a:t>
              </a:r>
              <a:endParaRPr lang="en-US" sz="1800" b="0" strike="noStrike" spc="-1" dirty="0">
                <a:latin typeface="Arial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896499" y="5041707"/>
              <a:ext cx="40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>
                      <a:lumMod val="75000"/>
                    </a:schemeClr>
                  </a:solidFill>
                </a:rPr>
                <a:t>p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" name="CustomShape 9"/>
            <p:cNvSpPr/>
            <p:nvPr/>
          </p:nvSpPr>
          <p:spPr>
            <a:xfrm rot="20411445">
              <a:off x="5609051" y="2924095"/>
              <a:ext cx="2440440" cy="691200"/>
            </a:xfrm>
            <a:custGeom>
              <a:avLst/>
              <a:gdLst/>
              <a:ahLst/>
              <a:cxnLst/>
              <a:rect l="l" t="t" r="r" b="b"/>
              <a:pathLst>
                <a:path w="1836752" h="692020">
                  <a:moveTo>
                    <a:pt x="0" y="63611"/>
                  </a:moveTo>
                  <a:cubicBezTo>
                    <a:pt x="308113" y="382988"/>
                    <a:pt x="616227" y="702366"/>
                    <a:pt x="922352" y="691764"/>
                  </a:cubicBezTo>
                  <a:cubicBezTo>
                    <a:pt x="1228477" y="681162"/>
                    <a:pt x="1532614" y="340581"/>
                    <a:pt x="1836752" y="0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  <a:round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29" name="CustomShape 17"/>
            <p:cNvSpPr/>
            <p:nvPr/>
          </p:nvSpPr>
          <p:spPr>
            <a:xfrm rot="21439489">
              <a:off x="6648859" y="3188245"/>
              <a:ext cx="384840" cy="364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 dirty="0" smtClean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DejaVu Sans"/>
                </a:rPr>
                <a:t>p</a:t>
              </a:r>
              <a:endParaRPr lang="en-US" sz="1800" b="0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406951" y="3613756"/>
              <a:ext cx="1780674" cy="1722922"/>
            </a:xfrm>
            <a:custGeom>
              <a:avLst/>
              <a:gdLst>
                <a:gd name="connsiteX0" fmla="*/ 0 w 1780674"/>
                <a:gd name="connsiteY0" fmla="*/ 0 h 1722922"/>
                <a:gd name="connsiteX1" fmla="*/ 1405288 w 1780674"/>
                <a:gd name="connsiteY1" fmla="*/ 847023 h 1722922"/>
                <a:gd name="connsiteX2" fmla="*/ 1780674 w 1780674"/>
                <a:gd name="connsiteY2" fmla="*/ 1722922 h 17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0674" h="1722922">
                  <a:moveTo>
                    <a:pt x="0" y="0"/>
                  </a:moveTo>
                  <a:cubicBezTo>
                    <a:pt x="554254" y="279934"/>
                    <a:pt x="1108509" y="559869"/>
                    <a:pt x="1405288" y="847023"/>
                  </a:cubicBezTo>
                  <a:cubicBezTo>
                    <a:pt x="1702067" y="1134177"/>
                    <a:pt x="1741370" y="1428549"/>
                    <a:pt x="1780674" y="1722922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 rot="1313765">
              <a:off x="2832608" y="2983284"/>
              <a:ext cx="986571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PWN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ustomShape 17"/>
            <p:cNvSpPr/>
            <p:nvPr/>
          </p:nvSpPr>
          <p:spPr>
            <a:xfrm rot="21439489">
              <a:off x="6454805" y="4357025"/>
              <a:ext cx="384840" cy="364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 dirty="0" smtClean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DejaVu Sans"/>
                </a:rPr>
                <a:t>p</a:t>
              </a:r>
              <a:endParaRPr lang="en-US" sz="1800" b="0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 rot="1224572">
              <a:off x="3741015" y="3355493"/>
              <a:ext cx="1082742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SN </a:t>
              </a:r>
              <a:r>
                <a:rPr lang="en-US" altLang="zh-CN" b="1" dirty="0" err="1" smtClean="0">
                  <a:solidFill>
                    <a:schemeClr val="bg1"/>
                  </a:solidFill>
                </a:rPr>
                <a:t>ejecta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五角星 33"/>
            <p:cNvSpPr/>
            <p:nvPr/>
          </p:nvSpPr>
          <p:spPr>
            <a:xfrm>
              <a:off x="2963735" y="2323554"/>
              <a:ext cx="201756" cy="201756"/>
            </a:xfrm>
            <a:prstGeom prst="star5">
              <a:avLst/>
            </a:prstGeom>
            <a:solidFill>
              <a:srgbClr val="22E4FE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151282" y="2323323"/>
              <a:ext cx="986571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pulsar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83151" y="-108595"/>
            <a:ext cx="6082591" cy="4668758"/>
            <a:chOff x="6670680" y="-817188"/>
            <a:chExt cx="6082591" cy="4668758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0680" y="-817188"/>
              <a:ext cx="6082591" cy="4668758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672183" y="1223093"/>
              <a:ext cx="1740336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Tail</a:t>
              </a:r>
            </a:p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(Shock front)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600122" y="1250641"/>
              <a:ext cx="969118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Head</a:t>
              </a:r>
            </a:p>
            <a:p>
              <a:r>
                <a:rPr lang="en-US" altLang="zh-CN" b="1" dirty="0" smtClean="0">
                  <a:solidFill>
                    <a:schemeClr val="bg1"/>
                  </a:solidFill>
                </a:rPr>
                <a:t>(PWN)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121021" y="721711"/>
              <a:ext cx="3738878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/>
                  </a:solidFill>
                </a:rPr>
                <a:t>view in the </a:t>
              </a:r>
              <a:r>
                <a:rPr lang="en-US" altLang="zh-CN" b="1" dirty="0" err="1" smtClean="0">
                  <a:solidFill>
                    <a:schemeClr val="tx1"/>
                  </a:solidFill>
                </a:rPr>
                <a:t>xoy</a:t>
              </a:r>
              <a:r>
                <a:rPr lang="en-US" altLang="zh-CN" b="1" dirty="0" smtClean="0">
                  <a:solidFill>
                    <a:schemeClr val="tx1"/>
                  </a:solidFill>
                </a:rPr>
                <a:t> plane along </a:t>
              </a:r>
              <a:r>
                <a:rPr lang="en-US" altLang="zh-CN" b="1" dirty="0" smtClean="0">
                  <a:solidFill>
                    <a:srgbClr val="00B050"/>
                  </a:solidFill>
                </a:rPr>
                <a:t>LOS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7931592" y="3293783"/>
            <a:ext cx="1738634" cy="989866"/>
          </a:xfrm>
          <a:prstGeom prst="rect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7234912" y="3293901"/>
            <a:ext cx="706078" cy="98986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563938"/>
            <a:ext cx="50434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527425"/>
            <a:ext cx="5121275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2413" y="431800"/>
            <a:ext cx="42846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Possible contamination from diffuse gamma-ray produced by CR-ISM interaction in Galactic Plane</a:t>
            </a:r>
          </a:p>
          <a:p>
            <a:endParaRPr lang="en-US"/>
          </a:p>
          <a:p>
            <a:r>
              <a:rPr lang="en-US"/>
              <a:t>(with discussion with F. Aharonian and R.-Z. Yang)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04813"/>
            <a:ext cx="51689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7338" y="2376488"/>
            <a:ext cx="4176712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Example: J2032+4102 (Cygnus)</a:t>
            </a:r>
          </a:p>
          <a:p>
            <a:r>
              <a:rPr lang="en-US"/>
              <a:t>I(600TeV) = 6e-9 GeV cm</a:t>
            </a:r>
            <a:r>
              <a:rPr lang="en-US" baseline="33000"/>
              <a:t>-2</a:t>
            </a:r>
            <a:r>
              <a:rPr lang="en-US"/>
              <a:t>s</a:t>
            </a:r>
            <a:r>
              <a:rPr lang="en-US" baseline="33000"/>
              <a:t>-1</a:t>
            </a:r>
            <a:r>
              <a:rPr lang="en-US"/>
              <a:t>sr</a:t>
            </a:r>
            <a:r>
              <a:rPr lang="en-US" baseline="33000"/>
              <a:t>-1</a:t>
            </a:r>
          </a:p>
          <a:p>
            <a:r>
              <a:rPr lang="en-US"/>
              <a:t>extension 3 degree →8e-14 erg cm</a:t>
            </a:r>
            <a:r>
              <a:rPr lang="en-US" baseline="33000"/>
              <a:t>-2</a:t>
            </a:r>
            <a:r>
              <a:rPr lang="en-US"/>
              <a:t>s</a:t>
            </a:r>
            <a:r>
              <a:rPr lang="en-US" baseline="33000"/>
              <a:t>-1</a:t>
            </a:r>
            <a:r>
              <a:rPr lang="en-US"/>
              <a:t>  </a:t>
            </a:r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384550" y="2963863"/>
            <a:ext cx="3455988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sz="3200" b="1"/>
              <a:t>Back-up Slides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079500"/>
            <a:ext cx="781050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52463"/>
            <a:ext cx="865822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900113"/>
            <a:ext cx="789622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440" y="1812650"/>
            <a:ext cx="4429743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7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325"/>
            <a:ext cx="10079038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41288"/>
            <a:ext cx="34321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9500" y="360363"/>
            <a:ext cx="2808288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CGPS, 1.4GHz</a:t>
            </a:r>
          </a:p>
          <a:p>
            <a:r>
              <a:rPr lang="en-US"/>
              <a:t>Pineault &amp; Joncase 2000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47700" y="4032250"/>
            <a:ext cx="30241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Effelsberg, Liu et al. 2020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464050" y="360363"/>
            <a:ext cx="4751388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dirty="0"/>
              <a:t>Radio </a:t>
            </a:r>
            <a:r>
              <a:rPr lang="en-US" dirty="0" smtClean="0"/>
              <a:t>Observation</a:t>
            </a:r>
          </a:p>
          <a:p>
            <a:endParaRPr lang="en-US" dirty="0"/>
          </a:p>
          <a:p>
            <a:r>
              <a:rPr lang="en-US" dirty="0"/>
              <a:t>Compact, bright </a:t>
            </a:r>
            <a:r>
              <a:rPr lang="en-US" b="1" dirty="0">
                <a:solidFill>
                  <a:srgbClr val="0066B3"/>
                </a:solidFill>
              </a:rPr>
              <a:t>Head</a:t>
            </a:r>
          </a:p>
          <a:p>
            <a:r>
              <a:rPr lang="en-US" dirty="0"/>
              <a:t>(including energetic pulsar PSR J2229+6114 of ~10kyr and its PWN Boomerang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Diffusive, faint </a:t>
            </a:r>
            <a:r>
              <a:rPr lang="en-US" b="1" dirty="0">
                <a:solidFill>
                  <a:srgbClr val="ED1C24"/>
                </a:solidFill>
              </a:rPr>
              <a:t>Tail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65575"/>
            <a:ext cx="7704138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48024" y="6660157"/>
            <a:ext cx="2592288" cy="420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Molecular Cloud (CO)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68288"/>
            <a:ext cx="7272338" cy="32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567738" y="479425"/>
            <a:ext cx="1295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Distance ~800 pc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256336" y="2987749"/>
            <a:ext cx="1224136" cy="420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</a:rPr>
              <a:t>HI Cloud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431800"/>
            <a:ext cx="375602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4463"/>
            <a:ext cx="349726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705225"/>
            <a:ext cx="328453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35488" y="647700"/>
            <a:ext cx="331152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VERITAS 1-10TeV</a:t>
            </a:r>
          </a:p>
          <a:p>
            <a:r>
              <a:rPr lang="en-US">
                <a:solidFill>
                  <a:srgbClr val="FFFFFF"/>
                </a:solidFill>
              </a:rPr>
              <a:t>VERITAS Collaboration 2009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76713" y="6129338"/>
            <a:ext cx="374332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Tibet AS+MD, 10-100TeV</a:t>
            </a:r>
          </a:p>
          <a:p>
            <a:r>
              <a:rPr lang="en-US">
                <a:solidFill>
                  <a:srgbClr val="FFFFFF"/>
                </a:solidFill>
              </a:rPr>
              <a:t>As</a:t>
            </a:r>
            <a:r>
              <a:rPr lang="en-US">
                <a:solidFill>
                  <a:srgbClr val="FFFFFF"/>
                </a:solidFill>
                <a:latin typeface="Ubuntu" charset="0"/>
                <a:ea typeface="Ubuntu" charset="0"/>
                <a:cs typeface="Ubuntu" charset="0"/>
              </a:rPr>
              <a:t>γ</a:t>
            </a:r>
            <a:r>
              <a:rPr lang="en-US">
                <a:solidFill>
                  <a:srgbClr val="FFFFFF"/>
                </a:solidFill>
                <a:ea typeface="Ubuntu" charset="0"/>
                <a:cs typeface="Ubuntu" charset="0"/>
              </a:rPr>
              <a:t> Collaboration 2021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63600" y="2208213"/>
            <a:ext cx="25923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Fermi-LAT 3-500GeV</a:t>
            </a:r>
          </a:p>
          <a:p>
            <a:r>
              <a:rPr lang="en-US">
                <a:solidFill>
                  <a:srgbClr val="FFFFFF"/>
                </a:solidFill>
              </a:rPr>
              <a:t>Xin et al. 2019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775575" y="6056313"/>
            <a:ext cx="223202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Also seen by </a:t>
            </a:r>
          </a:p>
          <a:p>
            <a:r>
              <a:rPr lang="en-US"/>
              <a:t>MILAGRO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743325"/>
            <a:ext cx="32861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36625" y="3959225"/>
            <a:ext cx="287972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HAWC 1-100TeV</a:t>
            </a:r>
          </a:p>
          <a:p>
            <a:r>
              <a:rPr lang="en-US"/>
              <a:t>HAWC Collaboration 2020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920038" y="503238"/>
            <a:ext cx="194468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Gamma-ray observation of SNR G106.3+2.7 region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704138" y="3027363"/>
            <a:ext cx="2411412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Centroid of the gamma-ray emission coincident with </a:t>
            </a:r>
            <a:r>
              <a:rPr lang="en-US" b="1">
                <a:solidFill>
                  <a:srgbClr val="CE181E"/>
                </a:solidFill>
              </a:rPr>
              <a:t>Tail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335088"/>
            <a:ext cx="4610100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1165" y="1691605"/>
            <a:ext cx="33845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b="1" dirty="0">
                <a:solidFill>
                  <a:srgbClr val="21409A"/>
                </a:solidFill>
              </a:rPr>
              <a:t>Blue: Atomic Cloud</a:t>
            </a:r>
          </a:p>
          <a:p>
            <a:r>
              <a:rPr lang="en-US" b="1" dirty="0">
                <a:solidFill>
                  <a:srgbClr val="ED1C24"/>
                </a:solidFill>
              </a:rPr>
              <a:t>Red: Molecular Cloud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01165" y="4283893"/>
            <a:ext cx="37433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b="1" dirty="0">
                <a:solidFill>
                  <a:srgbClr val="21409A"/>
                </a:solidFill>
              </a:rPr>
              <a:t>Head: Interacting with HI Cloud</a:t>
            </a:r>
          </a:p>
          <a:p>
            <a:r>
              <a:rPr lang="en-US" b="1" dirty="0">
                <a:solidFill>
                  <a:srgbClr val="CE181E"/>
                </a:solidFill>
              </a:rPr>
              <a:t>Tail: Expanding into a Cavity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863600"/>
            <a:ext cx="43195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72720" y="304006"/>
            <a:ext cx="46085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dirty="0"/>
              <a:t>Both </a:t>
            </a:r>
            <a:r>
              <a:rPr lang="en-US" dirty="0" err="1"/>
              <a:t>leptonic</a:t>
            </a:r>
            <a:r>
              <a:rPr lang="en-US" dirty="0"/>
              <a:t> and </a:t>
            </a:r>
            <a:r>
              <a:rPr lang="en-US" dirty="0" err="1"/>
              <a:t>hadronic</a:t>
            </a:r>
            <a:r>
              <a:rPr lang="en-US" dirty="0"/>
              <a:t> scenario </a:t>
            </a:r>
            <a:r>
              <a:rPr lang="en-US" dirty="0" smtClean="0"/>
              <a:t>work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464050"/>
            <a:ext cx="410368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52525" y="6767513"/>
            <a:ext cx="25923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Liu et al. 2020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52525" y="2628900"/>
            <a:ext cx="25923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Xin et al. 2019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936625"/>
            <a:ext cx="5053013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4160838"/>
            <a:ext cx="4799012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400675" y="3897313"/>
            <a:ext cx="2592388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As</a:t>
            </a:r>
            <a:r>
              <a:rPr lang="en-US">
                <a:latin typeface="Ubuntu" charset="0"/>
                <a:ea typeface="Ubuntu" charset="0"/>
                <a:cs typeface="Ubuntu" charset="0"/>
              </a:rPr>
              <a:t>γ</a:t>
            </a:r>
            <a:r>
              <a:rPr lang="en-US">
                <a:ea typeface="Ubuntu" charset="0"/>
                <a:cs typeface="Ubuntu" charset="0"/>
              </a:rPr>
              <a:t> Collaboration 2021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00338" y="3384550"/>
            <a:ext cx="1223962" cy="4318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100TeV e</a:t>
            </a: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 rot="19860000">
            <a:off x="4105275" y="3214688"/>
            <a:ext cx="693738" cy="187325"/>
          </a:xfrm>
          <a:prstGeom prst="rightArrow">
            <a:avLst>
              <a:gd name="adj1" fmla="val 50000"/>
              <a:gd name="adj2" fmla="val 9258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967288" y="2879725"/>
            <a:ext cx="1223962" cy="36036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20TeV </a:t>
            </a:r>
            <a:r>
              <a:rPr lang="en-US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γ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932363" y="3924300"/>
            <a:ext cx="1584325" cy="36036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5keV</a:t>
            </a:r>
            <a:r>
              <a:rPr lang="en-US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(10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bg1"/>
                </a:solidFill>
                <a:latin typeface="Ubuntu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)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1320000">
            <a:off x="4127500" y="3727450"/>
            <a:ext cx="693738" cy="187325"/>
          </a:xfrm>
          <a:prstGeom prst="rightArrow">
            <a:avLst>
              <a:gd name="adj1" fmla="val 50000"/>
              <a:gd name="adj2" fmla="val 9258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103688" y="2931294"/>
            <a:ext cx="7207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dirty="0"/>
              <a:t>IC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068763" y="3867150"/>
            <a:ext cx="7207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Syn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627313" y="5173515"/>
            <a:ext cx="4608512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/>
              <a:t>Better angular resolution &amp; more statistics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627313" y="1482079"/>
            <a:ext cx="46799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sz="2400" b="1" dirty="0">
                <a:latin typeface="Californian FB" panose="0207040306080B030204" pitchFamily="18" charset="0"/>
              </a:rPr>
              <a:t>X-ray observation is helpful!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865188"/>
            <a:ext cx="5102225" cy="65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7784" y="263525"/>
            <a:ext cx="9217024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 err="1">
                <a:latin typeface="Californian FB" panose="0207040306080B030204" pitchFamily="18" charset="0"/>
              </a:rPr>
              <a:t>Nonthermal</a:t>
            </a:r>
            <a:r>
              <a:rPr lang="en-US" b="1" dirty="0">
                <a:latin typeface="Californian FB" panose="0207040306080B030204" pitchFamily="18" charset="0"/>
              </a:rPr>
              <a:t> X-ray emission from SNR G106.3+2.7-Boomerang complex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435600" y="6629400"/>
            <a:ext cx="38512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/>
              <a:t>Ge, </a:t>
            </a:r>
            <a:r>
              <a:rPr lang="en-US" b="1"/>
              <a:t>RYL, </a:t>
            </a:r>
            <a:r>
              <a:rPr lang="en-US"/>
              <a:t>Niu, Chen &amp; Wang 2020, </a:t>
            </a:r>
          </a:p>
          <a:p>
            <a:pPr>
              <a:lnSpc>
                <a:spcPct val="100000"/>
              </a:lnSpc>
            </a:pPr>
            <a:r>
              <a:rPr lang="en-US" i="1"/>
              <a:t>The Innovation</a:t>
            </a:r>
            <a:r>
              <a:rPr lang="en-US"/>
              <a:t>, accepted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079500"/>
            <a:ext cx="4497388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508625" y="4572000"/>
            <a:ext cx="44640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b="1">
                <a:solidFill>
                  <a:srgbClr val="21409A"/>
                </a:solidFill>
              </a:rPr>
              <a:t>H for Head (excluding Boomerang)</a:t>
            </a:r>
          </a:p>
          <a:p>
            <a:r>
              <a:rPr lang="en-US" b="1">
                <a:solidFill>
                  <a:srgbClr val="ED1C24"/>
                </a:solidFill>
              </a:rPr>
              <a:t>T for Tail</a:t>
            </a:r>
          </a:p>
          <a:p>
            <a:r>
              <a:rPr lang="en-US" b="1">
                <a:solidFill>
                  <a:srgbClr val="808080"/>
                </a:solidFill>
              </a:rPr>
              <a:t>O for Outside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472806" y="5724053"/>
            <a:ext cx="44640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dirty="0"/>
              <a:t>Significant contrast of X-ray surface brightness inside and outside the SNR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77850"/>
            <a:ext cx="5637212" cy="647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953984" y="1251745"/>
            <a:ext cx="3733800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surface brightness profile implies a different origin of the X-ray emission in the tail region from the head and Boomerang region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CE181E"/>
                </a:solidFill>
              </a:rPr>
              <a:t>Locally accelerated by SNR shock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697538" y="4319588"/>
            <a:ext cx="449103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 dirty="0" err="1"/>
              <a:t>Nonthermal</a:t>
            </a:r>
            <a:r>
              <a:rPr lang="en-US" dirty="0"/>
              <a:t> X-ray spectrum extending up to 7keV implies a shock velocity of 3km/s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3562350"/>
            <a:ext cx="3762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5436021"/>
            <a:ext cx="3948112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626100" y="6167438"/>
            <a:ext cx="46339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US">
                <a:solidFill>
                  <a:srgbClr val="CE181E"/>
                </a:solidFill>
              </a:rPr>
              <a:t>The inferred high shock velocity empowers  the shock to accelerate PeV protons!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J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U" id="{AB03778F-5489-48B7-8FDB-AA5C06ECC21F}" vid="{23B81E22-BD82-49BC-B700-C059BA5BEEA6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NJU</Template>
  <TotalTime>466</TotalTime>
  <Words>440</Words>
  <Application>Microsoft Office PowerPoint</Application>
  <PresentationFormat>自定义</PresentationFormat>
  <Paragraphs>108</Paragraphs>
  <Slides>18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DejaVu Sans</vt:lpstr>
      <vt:lpstr>Noto Sans CJK SC Regular</vt:lpstr>
      <vt:lpstr>Ubuntu</vt:lpstr>
      <vt:lpstr>黑体</vt:lpstr>
      <vt:lpstr>华文行楷</vt:lpstr>
      <vt:lpstr>楷体</vt:lpstr>
      <vt:lpstr>楷体_GB2312</vt:lpstr>
      <vt:lpstr>宋体</vt:lpstr>
      <vt:lpstr>Arial</vt:lpstr>
      <vt:lpstr>Calibri</vt:lpstr>
      <vt:lpstr>Californian FB</vt:lpstr>
      <vt:lpstr>Segoe UI Black</vt:lpstr>
      <vt:lpstr>Times New Roman</vt:lpstr>
      <vt:lpstr>Wingdings</vt:lpstr>
      <vt:lpstr>NJU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Liu Ruo-Yu</cp:lastModifiedBy>
  <cp:revision>15</cp:revision>
  <cp:lastPrinted>1601-01-01T00:00:00Z</cp:lastPrinted>
  <dcterms:created xsi:type="dcterms:W3CDTF">2021-04-23T00:39:51Z</dcterms:created>
  <dcterms:modified xsi:type="dcterms:W3CDTF">2021-04-23T20:03:40Z</dcterms:modified>
</cp:coreProperties>
</file>