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71" r:id="rId5"/>
    <p:sldId id="366" r:id="rId6"/>
    <p:sldId id="370" r:id="rId7"/>
    <p:sldId id="291" r:id="rId8"/>
    <p:sldId id="372" r:id="rId9"/>
    <p:sldId id="292" r:id="rId10"/>
    <p:sldId id="293" r:id="rId11"/>
    <p:sldId id="344" r:id="rId12"/>
    <p:sldId id="369" r:id="rId13"/>
    <p:sldId id="268" r:id="rId14"/>
    <p:sldId id="265" r:id="rId15"/>
    <p:sldId id="264" r:id="rId16"/>
    <p:sldId id="285" r:id="rId17"/>
    <p:sldId id="271" r:id="rId18"/>
    <p:sldId id="275" r:id="rId19"/>
    <p:sldId id="276" r:id="rId20"/>
    <p:sldId id="364" r:id="rId21"/>
    <p:sldId id="361" r:id="rId22"/>
    <p:sldId id="373" r:id="rId23"/>
    <p:sldId id="362" r:id="rId24"/>
    <p:sldId id="284" r:id="rId25"/>
    <p:sldId id="342" r:id="rId26"/>
    <p:sldId id="280" r:id="rId27"/>
    <p:sldId id="398" r:id="rId28"/>
    <p:sldId id="375" r:id="rId29"/>
    <p:sldId id="376" r:id="rId30"/>
    <p:sldId id="377" r:id="rId31"/>
    <p:sldId id="378"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 Min" initials="ZM" lastIdx="1" clrIdx="0"/>
  <p:cmAuthor id="2" name="yaoyh" initials="y"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064"/>
        <p:guide pos="375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大家上午好，我是姚玉华，今天给大家报告的题目是利用</a:t>
            </a:r>
            <a:r>
              <a:rPr lang="en-US" altLang="zh-CN"/>
              <a:t>LHAASO-WCDA1</a:t>
            </a:r>
            <a:r>
              <a:rPr lang="zh-CN" altLang="en-US"/>
              <a:t>无触发数据搜寻来自</a:t>
            </a:r>
            <a:r>
              <a:rPr lang="en-US" altLang="zh-CN"/>
              <a:t>GRB190829A</a:t>
            </a:r>
            <a:r>
              <a:rPr lang="zh-CN" altLang="en-US"/>
              <a:t>的甚高能辐射</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余辉辐射的上限看起来比多波段的要高很多，似乎没有用</a:t>
            </a:r>
            <a:endParaRPr lang="zh-CN" altLang="en-US"/>
          </a:p>
          <a:p>
            <a:r>
              <a:rPr lang="zh-CN" altLang="en-US"/>
              <a:t>而瞬时辐射的阶段的，比较有趣</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将瞬时辐射的能谱和</a:t>
            </a:r>
            <a:r>
              <a:rPr lang="en-US" altLang="zh-CN"/>
              <a:t>GodEyes</a:t>
            </a:r>
            <a:r>
              <a:rPr lang="zh-CN" altLang="en-US"/>
              <a:t>的高能模型能谱进行对比，当能谱也像余辉一样给</a:t>
            </a:r>
            <a:r>
              <a:rPr lang="en-US" altLang="zh-CN"/>
              <a:t>-1.5</a:t>
            </a:r>
            <a:r>
              <a:rPr lang="zh-CN" altLang="en-US"/>
              <a:t>，</a:t>
            </a:r>
            <a:r>
              <a:rPr lang="en-US" altLang="zh-CN"/>
              <a:t> </a:t>
            </a:r>
            <a:r>
              <a:rPr lang="zh-CN" altLang="en-US"/>
              <a:t>比例用</a:t>
            </a:r>
            <a:r>
              <a:rPr lang="en-US" altLang="zh-CN"/>
              <a:t>0.1</a:t>
            </a:r>
            <a:r>
              <a:rPr lang="zh-CN" altLang="en-US"/>
              <a:t>，此时也可一看出。。高能</a:t>
            </a:r>
            <a:r>
              <a:rPr lang="en-US" altLang="zh-CN"/>
              <a:t>TeV</a:t>
            </a:r>
            <a:r>
              <a:rPr lang="zh-CN" altLang="en-US"/>
              <a:t>左右的这个上限，比预期的要低很多</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nchorCtr="0"/>
          <a:p>
            <a:pPr lvl="0">
              <a:spcBef>
                <a:spcPct val="0"/>
              </a:spcBef>
            </a:pPr>
            <a:r>
              <a:rPr lang="zh-CN" altLang="en-US" dirty="0"/>
              <a:t>伽玛暴是伽玛射线在时间上快速上升又急剧下降的现象，他是宇宙大爆炸外最剧烈的天体活动，持续时间一般在</a:t>
            </a:r>
            <a:r>
              <a:rPr lang="en-US" altLang="zh-CN" dirty="0"/>
              <a:t>ms</a:t>
            </a:r>
            <a:r>
              <a:rPr lang="zh-CN" altLang="en-US" dirty="0"/>
              <a:t>到千秒量级</a:t>
            </a:r>
            <a:endParaRPr lang="zh-CN" altLang="en-US" dirty="0"/>
          </a:p>
        </p:txBody>
      </p:sp>
      <p:sp>
        <p:nvSpPr>
          <p:cNvPr id="922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a:buNone/>
            </a:pP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低能能谱一般可以用</a:t>
            </a:r>
            <a:r>
              <a:rPr lang="en-US" altLang="zh-CN"/>
              <a:t>Band</a:t>
            </a:r>
            <a:r>
              <a:rPr lang="zh-CN" altLang="en-US"/>
              <a:t>函数进行描述，在</a:t>
            </a:r>
            <a:r>
              <a:rPr lang="en-US" altLang="zh-CN"/>
              <a:t>2019</a:t>
            </a:r>
            <a:r>
              <a:rPr lang="zh-CN" altLang="en-US"/>
              <a:t>年以前从未有实验测到高能部分能谱</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0" marR="0" indent="0" algn="l" defTabSz="914400" rtl="0" eaLnBrk="1" fontAlgn="auto" latinLnBrk="0" hangingPunct="1">
              <a:lnSpc>
                <a:spcPct val="100000"/>
              </a:lnSpc>
              <a:spcBef>
                <a:spcPts val="0"/>
              </a:spcBef>
              <a:spcAft>
                <a:spcPts val="0"/>
              </a:spcAft>
              <a:buClrTx/>
              <a:buSzTx/>
              <a:buFontTx/>
              <a:buNone/>
              <a:defRPr/>
            </a:pPr>
            <a:r>
              <a:rPr lang="zh-CN" altLang="en-US"/>
              <a:t>瞬时辐射，大视场，</a:t>
            </a:r>
            <a:endParaRPr lang="zh-CN" altLang="en-US"/>
          </a:p>
          <a:p>
            <a:pPr marL="0" marR="0" indent="0" algn="l" defTabSz="914400" rtl="0" eaLnBrk="1" fontAlgn="auto" latinLnBrk="0" hangingPunct="1">
              <a:lnSpc>
                <a:spcPct val="100000"/>
              </a:lnSpc>
              <a:spcBef>
                <a:spcPts val="0"/>
              </a:spcBef>
              <a:spcAft>
                <a:spcPts val="0"/>
              </a:spcAft>
              <a:buClrTx/>
              <a:buSzTx/>
              <a:buFontTx/>
              <a:buNone/>
              <a:defRPr/>
            </a:pPr>
            <a:r>
              <a:rPr lang="zh-CN" altLang="en-US"/>
              <a:t>余辉辐射，持续时间更长，低能辐射。</a:t>
            </a:r>
            <a:endParaRPr lang="zh-CN" altLang="en-US"/>
          </a:p>
          <a:p>
            <a:pPr marL="0" marR="0" indent="0" algn="l" defTabSz="914400" rtl="0" eaLnBrk="1" fontAlgn="auto" latinLnBrk="0" hangingPunct="1">
              <a:lnSpc>
                <a:spcPct val="100000"/>
              </a:lnSpc>
              <a:spcBef>
                <a:spcPts val="0"/>
              </a:spcBef>
              <a:spcAft>
                <a:spcPts val="0"/>
              </a:spcAft>
              <a:buClrTx/>
              <a:buSzTx/>
              <a:buFontTx/>
              <a:buNone/>
              <a:defRPr/>
            </a:pPr>
            <a:r>
              <a:rPr lang="zh-CN" altLang="en-US"/>
              <a:t>高能测量具有十分重要的意义</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MAGIC</a:t>
            </a:r>
            <a:r>
              <a:rPr lang="zh-CN" altLang="en-US"/>
              <a:t>在</a:t>
            </a:r>
            <a:r>
              <a:rPr lang="en-US" altLang="zh-CN"/>
              <a:t>2019</a:t>
            </a:r>
            <a:r>
              <a:rPr lang="zh-CN" altLang="en-US"/>
              <a:t>年首次发现了这个暴的甚高能辐射，第一次在实验上正式了除了同步辐射之外另一种高能辐射成分的存在，能量</a:t>
            </a:r>
            <a:r>
              <a:rPr lang="en-US" altLang="zh-CN"/>
              <a:t>10%</a:t>
            </a:r>
            <a:r>
              <a:rPr lang="zh-CN" altLang="en-US"/>
              <a:t>，</a:t>
            </a:r>
            <a:r>
              <a:rPr lang="en-US" altLang="zh-CN"/>
              <a:t> </a:t>
            </a:r>
            <a:r>
              <a:rPr lang="zh-CN" altLang="en-US"/>
              <a:t>能谱指数</a:t>
            </a:r>
            <a:r>
              <a:rPr lang="en-US" altLang="zh-CN"/>
              <a:t>-1.51</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目前的现状，余辉辐射</a:t>
            </a:r>
            <a:endParaRPr lang="en-US" altLang="zh-CN"/>
          </a:p>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在这些暴中</a:t>
            </a:r>
            <a:r>
              <a:rPr lang="en-US" altLang="zh-CN"/>
              <a:t>GRB190829A</a:t>
            </a:r>
            <a:r>
              <a:rPr lang="zh-CN" altLang="en-US"/>
              <a:t>十分特殊</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GRB190829A</a:t>
            </a:r>
            <a:r>
              <a:rPr lang="zh-CN" altLang="en-US"/>
              <a:t>在</a:t>
            </a:r>
            <a:r>
              <a:rPr lang="en-US" altLang="zh-CN"/>
              <a:t>LHAASO</a:t>
            </a:r>
            <a:r>
              <a:rPr lang="zh-CN" altLang="en-US"/>
              <a:t>视场范围内的情况，天顶角较大，但是由于</a:t>
            </a:r>
            <a:r>
              <a:rPr lang="en-US" altLang="zh-CN"/>
              <a:t>LHAASO</a:t>
            </a:r>
            <a:r>
              <a:rPr lang="zh-CN" altLang="en-US"/>
              <a:t>大视场的优势，我们有取数</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dirty="0" smtClean="0"/>
              <a:t>无触发</a:t>
            </a:r>
            <a:r>
              <a:rPr lang="en-US" altLang="zh-CN" dirty="0" smtClean="0"/>
              <a:t>GRB</a:t>
            </a:r>
            <a:r>
              <a:rPr lang="zh-CN" altLang="en-US" dirty="0" smtClean="0"/>
              <a:t>模式取数，目前为止已经有超过</a:t>
            </a:r>
            <a:r>
              <a:rPr lang="en-US" altLang="zh-CN" dirty="0" smtClean="0"/>
              <a:t>100</a:t>
            </a:r>
            <a:r>
              <a:rPr lang="zh-CN" altLang="en-US" dirty="0" smtClean="0"/>
              <a:t>个数据</a:t>
            </a:r>
            <a:endParaRPr lang="zh-CN" altLang="en-US" dirty="0" smtClean="0"/>
          </a:p>
        </p:txBody>
      </p:sp>
      <p:sp>
        <p:nvSpPr>
          <p:cNvPr id="4" name="灯片编号占位符 3"/>
          <p:cNvSpPr>
            <a:spLocks noGrp="1"/>
          </p:cNvSpPr>
          <p:nvPr>
            <p:ph type="sldNum" sz="quarter" idx="10"/>
          </p:nvPr>
        </p:nvSpPr>
        <p:spPr/>
        <p:txBody>
          <a:bodyPr/>
          <a:lstStyle/>
          <a:p>
            <a:fld id="{924DE971-4B14-4414-A4D0-4832C846A93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atin typeface="Arial Rounded MT Bold" panose="020F0704030504030204" pitchFamily="34" charset="0"/>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a:defRPr>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Rounded MT Bold" panose="020F070403050403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Rounded MT Bold" panose="020F070403050403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Rounded MT Bold" panose="020F070403050403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Rounded MT Bold" panose="020F070403050403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Rounded MT Bold" panose="020F070403050403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Rounded MT Bold" panose="020F070403050403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7.xml"/><Relationship Id="rId6" Type="http://schemas.openxmlformats.org/officeDocument/2006/relationships/tags" Target="../tags/tag85.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GIF"/></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7.xml"/><Relationship Id="rId2" Type="http://schemas.openxmlformats.org/officeDocument/2006/relationships/image" Target="../media/image20.pn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8.xml"/><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3.xml"/><Relationship Id="rId2" Type="http://schemas.openxmlformats.org/officeDocument/2006/relationships/image" Target="../media/image31.png"/><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4.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image" Target="../media/image3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image" Target="../media/image36.png"/></Relationships>
</file>

<file path=ppt/slides/_rels/slide2.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3" Type="http://schemas.openxmlformats.org/officeDocument/2006/relationships/slideLayout" Target="../slideLayouts/slideLayout2.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tags" Target="../tags/tag97.xml"/><Relationship Id="rId2" Type="http://schemas.openxmlformats.org/officeDocument/2006/relationships/image" Target="../media/image37.png"/><Relationship Id="rId1"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0.xml"/><Relationship Id="rId7" Type="http://schemas.openxmlformats.org/officeDocument/2006/relationships/image" Target="../media/image45.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image" Target="../media/image34.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4.xml"/><Relationship Id="rId2" Type="http://schemas.openxmlformats.org/officeDocument/2006/relationships/image" Target="../media/image49.png"/><Relationship Id="rId1"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image" Target="../media/image5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image" Target="../media/image3.GIF"/><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6.xml"/><Relationship Id="rId3" Type="http://schemas.openxmlformats.org/officeDocument/2006/relationships/tags" Target="../tags/tag78.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83.xml"/><Relationship Id="rId2" Type="http://schemas.openxmlformats.org/officeDocument/2006/relationships/image" Target="../media/image10.png"/><Relationship Id="rId1" Type="http://schemas.openxmlformats.org/officeDocument/2006/relationships/tags" Target="../tags/tag8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84.xml"/><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lhaaso"/>
          <p:cNvPicPr>
            <a:picLocks noChangeAspect="1"/>
          </p:cNvPicPr>
          <p:nvPr/>
        </p:nvPicPr>
        <p:blipFill>
          <a:blip r:embed="rId1"/>
          <a:stretch>
            <a:fillRect/>
          </a:stretch>
        </p:blipFill>
        <p:spPr>
          <a:xfrm>
            <a:off x="-474980" y="-10795"/>
            <a:ext cx="15117445" cy="6803390"/>
          </a:xfrm>
          <a:prstGeom prst="rect">
            <a:avLst/>
          </a:prstGeom>
        </p:spPr>
      </p:pic>
      <p:sp>
        <p:nvSpPr>
          <p:cNvPr id="9" name="矩形 8"/>
          <p:cNvSpPr/>
          <p:nvPr/>
        </p:nvSpPr>
        <p:spPr>
          <a:xfrm>
            <a:off x="-1123950" y="-706755"/>
            <a:ext cx="16001365" cy="7865745"/>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ctrTitle"/>
            <p:custDataLst>
              <p:tags r:id="rId2"/>
            </p:custDataLst>
          </p:nvPr>
        </p:nvSpPr>
        <p:spPr/>
        <p:txBody>
          <a:bodyPr>
            <a:normAutofit/>
          </a:bodyPr>
          <a:p>
            <a:r>
              <a:rPr lang="en-US" altLang="zh-CN" sz="5400">
                <a:latin typeface="Arial Rounded MT Bold" panose="020F0704030504030204" pitchFamily="34" charset="0"/>
                <a:cs typeface="Arial Rounded MT Bold" panose="020F0704030504030204" pitchFamily="34" charset="0"/>
              </a:rPr>
              <a:t>Search for VHE emissions from GRB 190829A with LHAASO-WCDA1</a:t>
            </a:r>
            <a:endParaRPr lang="en-US" altLang="zh-CN" sz="5400">
              <a:latin typeface="Arial Rounded MT Bold" panose="020F0704030504030204" pitchFamily="34" charset="0"/>
              <a:cs typeface="Arial Rounded MT Bold" panose="020F0704030504030204" pitchFamily="34" charset="0"/>
            </a:endParaRPr>
          </a:p>
        </p:txBody>
      </p:sp>
      <p:sp>
        <p:nvSpPr>
          <p:cNvPr id="3" name="副标题 2"/>
          <p:cNvSpPr>
            <a:spLocks noGrp="1"/>
          </p:cNvSpPr>
          <p:nvPr>
            <p:ph type="subTitle" idx="1"/>
            <p:custDataLst>
              <p:tags r:id="rId3"/>
            </p:custDataLst>
          </p:nvPr>
        </p:nvSpPr>
        <p:spPr/>
        <p:txBody>
          <a:bodyPr>
            <a:normAutofit lnSpcReduction="10000"/>
          </a:bodyPr>
          <a:p>
            <a:r>
              <a:rPr lang="en-US" altLang="zh-CN"/>
              <a:t>Yuhua Yao (</a:t>
            </a:r>
            <a:r>
              <a:rPr lang="zh-CN" altLang="en-US"/>
              <a:t>姚玉华</a:t>
            </a:r>
            <a:r>
              <a:rPr lang="en-US" altLang="zh-CN"/>
              <a:t>)</a:t>
            </a:r>
            <a:endParaRPr lang="en-US" altLang="zh-CN"/>
          </a:p>
          <a:p>
            <a:r>
              <a:rPr lang="en-US" altLang="zh-CN"/>
              <a:t>Sichuan University/IHEP</a:t>
            </a:r>
            <a:endParaRPr lang="en-US" altLang="zh-CN"/>
          </a:p>
          <a:p>
            <a:r>
              <a:rPr lang="en-US" altLang="zh-CN"/>
              <a:t>April 25, 2021</a:t>
            </a:r>
            <a:endParaRPr lang="zh-CN" altLang="en-US"/>
          </a:p>
        </p:txBody>
      </p:sp>
    </p:spTree>
    <p:custDataLst>
      <p:tags r:id="rId4"/>
    </p:custDataLst>
  </p:cSld>
  <p:clrMapOvr>
    <a:masterClrMapping/>
  </p:clrMapOvr>
  <p:transition advTm="1293"/>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9369" y="1218636"/>
            <a:ext cx="5266944" cy="3352800"/>
          </a:xfrm>
          <a:prstGeom prst="rect">
            <a:avLst/>
          </a:prstGeom>
        </p:spPr>
      </p:pic>
      <p:sp>
        <p:nvSpPr>
          <p:cNvPr id="5" name="矩形 4"/>
          <p:cNvSpPr/>
          <p:nvPr/>
        </p:nvSpPr>
        <p:spPr>
          <a:xfrm>
            <a:off x="738605" y="145435"/>
            <a:ext cx="10757386" cy="768350"/>
          </a:xfrm>
          <a:prstGeom prst="rect">
            <a:avLst/>
          </a:prstGeom>
        </p:spPr>
        <p:txBody>
          <a:bodyPr wrap="square">
            <a:spAutoFit/>
          </a:bodyPr>
          <a:lstStyle/>
          <a:p>
            <a:pPr lvl="0" algn="l" defTabSz="914400" fontAlgn="base">
              <a:spcBef>
                <a:spcPct val="0"/>
              </a:spcBef>
              <a:spcAft>
                <a:spcPct val="0"/>
              </a:spcAft>
              <a:defRPr/>
            </a:pPr>
            <a:r>
              <a:rPr lang="en-US" altLang="zh-CN" sz="3600" dirty="0" smtClean="0">
                <a:effectLst>
                  <a:outerShdw blurRad="38100" dist="38100" dir="2700000" algn="tl">
                    <a:srgbClr val="000000">
                      <a:alpha val="43137"/>
                    </a:srgbClr>
                  </a:outerShdw>
                </a:effectLst>
                <a:latin typeface="Arial Rounded MT Bold" panose="020F0704030504030204" pitchFamily="34" charset="0"/>
              </a:rPr>
              <a:t>The LHAASO </a:t>
            </a:r>
            <a:r>
              <a:rPr lang="en-US" altLang="zh-CN" sz="3600" dirty="0">
                <a:effectLst>
                  <a:outerShdw blurRad="38100" dist="38100" dir="2700000" algn="tl">
                    <a:srgbClr val="000000">
                      <a:alpha val="43137"/>
                    </a:srgbClr>
                  </a:outerShdw>
                </a:effectLst>
                <a:latin typeface="Arial Rounded MT Bold" panose="020F0704030504030204" pitchFamily="34" charset="0"/>
              </a:rPr>
              <a:t>GRB </a:t>
            </a:r>
            <a:r>
              <a:rPr lang="en-US" altLang="zh-CN" sz="4400" dirty="0">
                <a:solidFill>
                  <a:srgbClr val="C00000"/>
                </a:solidFill>
                <a:effectLst>
                  <a:outerShdw blurRad="38100" dist="38100" dir="2700000" algn="tl">
                    <a:srgbClr val="000000">
                      <a:alpha val="43137"/>
                    </a:srgbClr>
                  </a:outerShdw>
                </a:effectLst>
                <a:latin typeface="Arial Rounded MT Bold" panose="020F0704030504030204" pitchFamily="34" charset="0"/>
              </a:rPr>
              <a:t>follow-up</a:t>
            </a:r>
            <a:r>
              <a:rPr lang="en-US" altLang="zh-CN" sz="3600" dirty="0">
                <a:effectLst>
                  <a:outerShdw blurRad="38100" dist="38100" dir="2700000" algn="tl">
                    <a:srgbClr val="000000">
                      <a:alpha val="43137"/>
                    </a:srgbClr>
                  </a:outerShdw>
                </a:effectLst>
                <a:latin typeface="Arial Rounded MT Bold" panose="020F0704030504030204" pitchFamily="34" charset="0"/>
              </a:rPr>
              <a:t> program</a:t>
            </a:r>
            <a:endParaRPr kumimoji="0" lang="en-US" altLang="zh-CN" sz="36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Rounded MT Bold" panose="020F0704030504030204" pitchFamily="34" charset="0"/>
              <a:ea typeface="宋体" panose="02010600030101010101" pitchFamily="2" charset="-122"/>
            </a:endParaRPr>
          </a:p>
        </p:txBody>
      </p:sp>
      <p:sp>
        <p:nvSpPr>
          <p:cNvPr id="3" name="矩形 2"/>
          <p:cNvSpPr/>
          <p:nvPr/>
        </p:nvSpPr>
        <p:spPr>
          <a:xfrm>
            <a:off x="797560" y="4659630"/>
            <a:ext cx="5334000" cy="1938020"/>
          </a:xfrm>
          <a:prstGeom prst="rect">
            <a:avLst/>
          </a:prstGeom>
        </p:spPr>
        <p:txBody>
          <a:bodyPr wrap="square">
            <a:spAutoFit/>
          </a:bodyPr>
          <a:lstStyle/>
          <a:p>
            <a:pPr marL="285750" indent="-285750" fontAlgn="auto">
              <a:lnSpc>
                <a:spcPct val="150000"/>
              </a:lnSpc>
              <a:buFont typeface="Wingdings" panose="05000000000000000000" charset="0"/>
              <a:buChar char="Ø"/>
            </a:pPr>
            <a:r>
              <a:rPr lang="en-US" altLang="zh-CN" sz="2000" dirty="0" smtClean="0">
                <a:latin typeface="Arial" panose="020B0604020202020204" pitchFamily="34" charset="0"/>
                <a:cs typeface="Arial" panose="020B0604020202020204" pitchFamily="34" charset="0"/>
              </a:rPr>
              <a:t>Alert </a:t>
            </a:r>
            <a:r>
              <a:rPr lang="en-US" altLang="zh-CN" sz="2000" dirty="0">
                <a:latin typeface="Arial" panose="020B0604020202020204" pitchFamily="34" charset="0"/>
                <a:cs typeface="Arial" panose="020B0604020202020204" pitchFamily="34" charset="0"/>
              </a:rPr>
              <a:t>reception → Filter →</a:t>
            </a:r>
            <a:r>
              <a:rPr lang="en-US" altLang="zh-CN" sz="2000" dirty="0" smtClean="0">
                <a:latin typeface="Arial" panose="020B0604020202020204" pitchFamily="34" charset="0"/>
                <a:cs typeface="Arial" panose="020B0604020202020204" pitchFamily="34" charset="0"/>
              </a:rPr>
              <a:t> D</a:t>
            </a:r>
            <a:r>
              <a:rPr lang="en-US" altLang="zh-CN" sz="2000" dirty="0">
                <a:latin typeface="Arial" panose="020B0604020202020204" pitchFamily="34" charset="0"/>
                <a:cs typeface="Arial" panose="020B0604020202020204" pitchFamily="34" charset="0"/>
              </a:rPr>
              <a:t>ata storage</a:t>
            </a:r>
            <a:endParaRPr lang="en-US" altLang="zh-CN" sz="2000" dirty="0" smtClean="0">
              <a:solidFill>
                <a:srgbClr val="C00000"/>
              </a:solidFill>
              <a:latin typeface="Arial" panose="020B0604020202020204" pitchFamily="34" charset="0"/>
              <a:cs typeface="Arial" panose="020B0604020202020204" pitchFamily="34" charset="0"/>
            </a:endParaRPr>
          </a:p>
          <a:p>
            <a:pPr marL="285750" indent="-285750" fontAlgn="auto">
              <a:lnSpc>
                <a:spcPct val="150000"/>
              </a:lnSpc>
              <a:buFont typeface="Wingdings" panose="05000000000000000000" charset="0"/>
              <a:buChar char="Ø"/>
            </a:pPr>
            <a:r>
              <a:rPr lang="en-US" altLang="zh-CN" sz="2000" dirty="0" smtClean="0">
                <a:latin typeface="Arial" panose="020B0604020202020204" pitchFamily="34" charset="0"/>
                <a:cs typeface="Arial" panose="020B0604020202020204" pitchFamily="34" charset="0"/>
              </a:rPr>
              <a:t>Typically </a:t>
            </a:r>
            <a:r>
              <a:rPr lang="en-US" altLang="zh-CN" sz="2000" dirty="0">
                <a:latin typeface="Arial" panose="020B0604020202020204" pitchFamily="34" charset="0"/>
                <a:cs typeface="Arial" panose="020B0604020202020204" pitchFamily="34" charset="0"/>
              </a:rPr>
              <a:t>exposure: </a:t>
            </a:r>
            <a:endParaRPr lang="en-US" altLang="zh-CN" sz="2000" dirty="0">
              <a:latin typeface="Arial" panose="020B0604020202020204" pitchFamily="34" charset="0"/>
              <a:cs typeface="Arial" panose="020B0604020202020204" pitchFamily="34" charset="0"/>
            </a:endParaRPr>
          </a:p>
          <a:p>
            <a:pPr lvl="1" indent="0" fontAlgn="auto">
              <a:lnSpc>
                <a:spcPct val="150000"/>
              </a:lnSpc>
              <a:buFont typeface="Wingdings" panose="05000000000000000000" charset="0"/>
              <a:buNone/>
            </a:pPr>
            <a:r>
              <a:rPr lang="en-US" altLang="zh-CN" sz="2000" dirty="0">
                <a:latin typeface="Arial" panose="020B0604020202020204" pitchFamily="34" charset="0"/>
                <a:cs typeface="Arial" panose="020B0604020202020204" pitchFamily="34" charset="0"/>
              </a:rPr>
              <a:t> T0-0.5h → T0+2h</a:t>
            </a:r>
            <a:r>
              <a:rPr lang="en-US" altLang="zh-CN" sz="2000" dirty="0" smtClean="0">
                <a:solidFill>
                  <a:srgbClr val="C00000"/>
                </a:solidFill>
                <a:latin typeface="Arial" panose="020B0604020202020204" pitchFamily="34" charset="0"/>
                <a:cs typeface="Arial" panose="020B0604020202020204" pitchFamily="34" charset="0"/>
              </a:rPr>
              <a:t> per follow-up</a:t>
            </a:r>
            <a:endParaRPr lang="en-US" altLang="zh-CN" sz="2000" dirty="0" smtClean="0">
              <a:solidFill>
                <a:srgbClr val="C00000"/>
              </a:solidFill>
              <a:latin typeface="Arial" panose="020B0604020202020204" pitchFamily="34" charset="0"/>
              <a:cs typeface="Arial" panose="020B0604020202020204" pitchFamily="34" charset="0"/>
            </a:endParaRPr>
          </a:p>
          <a:p>
            <a:pPr marL="285750" indent="-285750" fontAlgn="auto">
              <a:lnSpc>
                <a:spcPct val="150000"/>
              </a:lnSpc>
              <a:buFont typeface="Wingdings" panose="05000000000000000000" charset="0"/>
              <a:buChar char="Ø"/>
            </a:pPr>
            <a:r>
              <a:rPr lang="en-US" altLang="zh-CN" sz="2000" dirty="0" smtClean="0">
                <a:latin typeface="Arial" panose="020B0604020202020204" pitchFamily="34" charset="0"/>
                <a:cs typeface="Arial" panose="020B0604020202020204" pitchFamily="34" charset="0"/>
              </a:rPr>
              <a:t> &gt; 100 GRB candidates</a:t>
            </a:r>
            <a:r>
              <a:rPr lang="en-US" altLang="zh-CN" sz="2000" dirty="0" smtClean="0">
                <a:latin typeface="Arial" panose="020B0604020202020204" pitchFamily="34" charset="0"/>
                <a:cs typeface="Arial" panose="020B0604020202020204" pitchFamily="34" charset="0"/>
                <a:sym typeface="+mn-ea"/>
              </a:rPr>
              <a:t> 06/2019-03/2021</a:t>
            </a:r>
            <a:endParaRPr lang="en-US" altLang="zh-CN" sz="2000" dirty="0" smtClean="0">
              <a:latin typeface="Arial" panose="020B0604020202020204" pitchFamily="34" charset="0"/>
              <a:cs typeface="Arial" panose="020B0604020202020204" pitchFamily="34" charset="0"/>
              <a:sym typeface="+mn-ea"/>
            </a:endParaRPr>
          </a:p>
        </p:txBody>
      </p:sp>
      <p:sp>
        <p:nvSpPr>
          <p:cNvPr id="7" name="灯片编号占位符 6"/>
          <p:cNvSpPr>
            <a:spLocks noGrp="1"/>
          </p:cNvSpPr>
          <p:nvPr>
            <p:ph type="sldNum" sz="quarter" idx="12"/>
          </p:nvPr>
        </p:nvSpPr>
        <p:spPr/>
        <p:txBody>
          <a:bodyPr/>
          <a:lstStyle/>
          <a:p>
            <a:fld id="{95A36DAC-74F4-4819-A294-BC5D254CCF29}" type="slidenum">
              <a:rPr lang="zh-CN" altLang="en-US" sz="1200" smtClean="0"/>
            </a:fld>
            <a:endParaRPr lang="zh-CN" altLang="en-US" sz="1200"/>
          </a:p>
        </p:txBody>
      </p:sp>
      <p:pic>
        <p:nvPicPr>
          <p:cNvPr id="6" name="图片 5"/>
          <p:cNvPicPr>
            <a:picLocks noChangeAspect="1"/>
          </p:cNvPicPr>
          <p:nvPr/>
        </p:nvPicPr>
        <p:blipFill>
          <a:blip r:embed="rId2"/>
          <a:stretch>
            <a:fillRect/>
          </a:stretch>
        </p:blipFill>
        <p:spPr>
          <a:xfrm>
            <a:off x="7133590" y="1187450"/>
            <a:ext cx="1108075" cy="4419600"/>
          </a:xfrm>
          <a:prstGeom prst="rect">
            <a:avLst/>
          </a:prstGeom>
        </p:spPr>
      </p:pic>
      <p:pic>
        <p:nvPicPr>
          <p:cNvPr id="9" name="图片 8"/>
          <p:cNvPicPr>
            <a:picLocks noChangeAspect="1"/>
          </p:cNvPicPr>
          <p:nvPr/>
        </p:nvPicPr>
        <p:blipFill>
          <a:blip r:embed="rId3"/>
          <a:stretch>
            <a:fillRect/>
          </a:stretch>
        </p:blipFill>
        <p:spPr>
          <a:xfrm>
            <a:off x="8537575" y="1240155"/>
            <a:ext cx="770890" cy="4235450"/>
          </a:xfrm>
          <a:prstGeom prst="rect">
            <a:avLst/>
          </a:prstGeom>
        </p:spPr>
      </p:pic>
      <p:pic>
        <p:nvPicPr>
          <p:cNvPr id="10" name="图片 9"/>
          <p:cNvPicPr>
            <a:picLocks noChangeAspect="1"/>
          </p:cNvPicPr>
          <p:nvPr/>
        </p:nvPicPr>
        <p:blipFill>
          <a:blip r:embed="rId4"/>
          <a:stretch>
            <a:fillRect/>
          </a:stretch>
        </p:blipFill>
        <p:spPr>
          <a:xfrm>
            <a:off x="9447530" y="1227455"/>
            <a:ext cx="857250" cy="4312920"/>
          </a:xfrm>
          <a:prstGeom prst="rect">
            <a:avLst/>
          </a:prstGeom>
        </p:spPr>
      </p:pic>
      <p:pic>
        <p:nvPicPr>
          <p:cNvPr id="11" name="图片 10"/>
          <p:cNvPicPr>
            <a:picLocks noChangeAspect="1"/>
          </p:cNvPicPr>
          <p:nvPr/>
        </p:nvPicPr>
        <p:blipFill>
          <a:blip r:embed="rId5"/>
          <a:stretch>
            <a:fillRect/>
          </a:stretch>
        </p:blipFill>
        <p:spPr>
          <a:xfrm>
            <a:off x="10440670" y="1154430"/>
            <a:ext cx="850265" cy="3244215"/>
          </a:xfrm>
          <a:prstGeom prst="rect">
            <a:avLst/>
          </a:prstGeom>
        </p:spPr>
      </p:pic>
      <p:sp>
        <p:nvSpPr>
          <p:cNvPr id="12" name="文本框 11"/>
          <p:cNvSpPr txBox="1"/>
          <p:nvPr/>
        </p:nvSpPr>
        <p:spPr>
          <a:xfrm>
            <a:off x="6697345" y="5626735"/>
            <a:ext cx="5343525" cy="829945"/>
          </a:xfrm>
          <a:prstGeom prst="rect">
            <a:avLst/>
          </a:prstGeom>
          <a:noFill/>
        </p:spPr>
        <p:txBody>
          <a:bodyPr wrap="square" rtlCol="0">
            <a:spAutoFit/>
          </a:bodyPr>
          <a:p>
            <a:pPr marL="342900" indent="-342900">
              <a:buFont typeface="Wingdings" panose="05000000000000000000" charset="0"/>
              <a:buChar char="Ø"/>
            </a:pPr>
            <a:r>
              <a:rPr lang="en-US" altLang="zh-CN" sz="2400">
                <a:solidFill>
                  <a:srgbClr val="0070C0"/>
                </a:solidFill>
              </a:rPr>
              <a:t>Triggerless data</a:t>
            </a:r>
            <a:endParaRPr lang="en-US" altLang="zh-CN" sz="2400">
              <a:solidFill>
                <a:srgbClr val="0070C0"/>
              </a:solidFill>
            </a:endParaRPr>
          </a:p>
          <a:p>
            <a:pPr marL="342900" indent="-342900">
              <a:buFont typeface="Wingdings" panose="05000000000000000000" charset="0"/>
              <a:buChar char="Ø"/>
            </a:pPr>
            <a:r>
              <a:rPr lang="en-US" altLang="zh-CN" sz="2400">
                <a:solidFill>
                  <a:srgbClr val="0070C0"/>
                </a:solidFill>
              </a:rPr>
              <a:t>Time coincidence search method</a:t>
            </a:r>
            <a:r>
              <a:rPr lang="zh-CN" altLang="en-US" sz="2400">
                <a:solidFill>
                  <a:srgbClr val="0070C0"/>
                </a:solidFill>
              </a:rPr>
              <a:t>？</a:t>
            </a:r>
            <a:endParaRPr lang="zh-CN" altLang="en-US" sz="2400">
              <a:solidFill>
                <a:srgbClr val="0070C0"/>
              </a:solidFill>
            </a:endParaRPr>
          </a:p>
        </p:txBody>
      </p:sp>
      <p:sp>
        <p:nvSpPr>
          <p:cNvPr id="13" name="矩形 12"/>
          <p:cNvSpPr/>
          <p:nvPr>
            <p:custDataLst>
              <p:tags r:id="rId6"/>
            </p:custDataLst>
          </p:nvPr>
        </p:nvSpPr>
        <p:spPr>
          <a:xfrm>
            <a:off x="828040" y="4733925"/>
            <a:ext cx="5252720" cy="1927860"/>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descr="shower_v1"/>
          <p:cNvPicPr>
            <a:picLocks noChangeAspect="1"/>
          </p:cNvPicPr>
          <p:nvPr>
            <p:ph idx="4294967295"/>
          </p:nvPr>
        </p:nvPicPr>
        <p:blipFill>
          <a:blip r:embed="rId1"/>
          <a:stretch>
            <a:fillRect/>
          </a:stretch>
        </p:blipFill>
        <p:spPr>
          <a:xfrm>
            <a:off x="698500" y="-173990"/>
            <a:ext cx="10497185" cy="7160260"/>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Method</a:t>
            </a:r>
            <a:endParaRPr lang="zh-CN" altLang="en-US"/>
          </a:p>
        </p:txBody>
      </p:sp>
      <p:pic>
        <p:nvPicPr>
          <p:cNvPr id="4" name="图片 3" descr="tfront1"/>
          <p:cNvPicPr>
            <a:picLocks noChangeAspect="1"/>
          </p:cNvPicPr>
          <p:nvPr/>
        </p:nvPicPr>
        <p:blipFill>
          <a:blip r:embed="rId1"/>
          <a:stretch>
            <a:fillRect/>
          </a:stretch>
        </p:blipFill>
        <p:spPr>
          <a:xfrm>
            <a:off x="382905" y="1541780"/>
            <a:ext cx="5915025" cy="4551680"/>
          </a:xfrm>
          <a:prstGeom prst="rect">
            <a:avLst/>
          </a:prstGeom>
        </p:spPr>
      </p:pic>
      <p:pic>
        <p:nvPicPr>
          <p:cNvPr id="5" name="图片 4" descr="tfront2"/>
          <p:cNvPicPr>
            <a:picLocks noChangeAspect="1"/>
          </p:cNvPicPr>
          <p:nvPr/>
        </p:nvPicPr>
        <p:blipFill>
          <a:blip r:embed="rId2"/>
          <a:stretch>
            <a:fillRect/>
          </a:stretch>
        </p:blipFill>
        <p:spPr>
          <a:xfrm>
            <a:off x="5879465" y="1594485"/>
            <a:ext cx="5845810" cy="449834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Method</a:t>
            </a:r>
            <a:endParaRPr lang="en-US" altLang="zh-CN"/>
          </a:p>
        </p:txBody>
      </p:sp>
      <p:pic>
        <p:nvPicPr>
          <p:cNvPr id="4" name="图片 3" descr="time_v2"/>
          <p:cNvPicPr>
            <a:picLocks noChangeAspect="1"/>
          </p:cNvPicPr>
          <p:nvPr/>
        </p:nvPicPr>
        <p:blipFill>
          <a:blip r:embed="rId1"/>
          <a:stretch>
            <a:fillRect/>
          </a:stretch>
        </p:blipFill>
        <p:spPr>
          <a:xfrm>
            <a:off x="621665" y="1667510"/>
            <a:ext cx="6002020" cy="4375785"/>
          </a:xfrm>
          <a:prstGeom prst="rect">
            <a:avLst/>
          </a:prstGeom>
        </p:spPr>
      </p:pic>
      <p:pic>
        <p:nvPicPr>
          <p:cNvPr id="5" name="图片 4" descr="tfront3_v1"/>
          <p:cNvPicPr>
            <a:picLocks noChangeAspect="1"/>
          </p:cNvPicPr>
          <p:nvPr/>
        </p:nvPicPr>
        <p:blipFill>
          <a:blip r:embed="rId2"/>
          <a:stretch>
            <a:fillRect/>
          </a:stretch>
        </p:blipFill>
        <p:spPr>
          <a:xfrm>
            <a:off x="6713220" y="801370"/>
            <a:ext cx="5423535" cy="547624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Arial Rounded MT Bold" panose="020F0704030504030204" pitchFamily="34" charset="0"/>
                <a:cs typeface="Arial Rounded MT Bold" panose="020F0704030504030204" pitchFamily="34" charset="0"/>
              </a:rPr>
              <a:t>MC Data Sample</a:t>
            </a:r>
            <a:endParaRPr lang="en-US" altLang="zh-CN">
              <a:latin typeface="Arial Rounded MT Bold" panose="020F0704030504030204" pitchFamily="34" charset="0"/>
              <a:cs typeface="Arial Rounded MT Bold" panose="020F0704030504030204" pitchFamily="34" charset="0"/>
            </a:endParaRPr>
          </a:p>
        </p:txBody>
      </p:sp>
      <p:pic>
        <p:nvPicPr>
          <p:cNvPr id="9" name="内容占位符 8" descr="delt_EventRate"/>
          <p:cNvPicPr>
            <a:picLocks noChangeAspect="1"/>
          </p:cNvPicPr>
          <p:nvPr>
            <p:ph idx="1"/>
          </p:nvPr>
        </p:nvPicPr>
        <p:blipFill>
          <a:blip r:embed="rId1"/>
          <a:stretch>
            <a:fillRect/>
          </a:stretch>
        </p:blipFill>
        <p:spPr>
          <a:xfrm>
            <a:off x="5807710" y="2487930"/>
            <a:ext cx="6385560" cy="4336415"/>
          </a:xfrm>
          <a:prstGeom prst="rect">
            <a:avLst/>
          </a:prstGeom>
        </p:spPr>
      </p:pic>
      <p:sp>
        <p:nvSpPr>
          <p:cNvPr id="3" name="文本框 2"/>
          <p:cNvSpPr txBox="1"/>
          <p:nvPr/>
        </p:nvSpPr>
        <p:spPr>
          <a:xfrm>
            <a:off x="637540" y="1746250"/>
            <a:ext cx="5420995" cy="3322955"/>
          </a:xfrm>
          <a:prstGeom prst="rect">
            <a:avLst/>
          </a:prstGeom>
          <a:noFill/>
        </p:spPr>
        <p:txBody>
          <a:bodyPr wrap="square" rtlCol="0">
            <a:spAutoFit/>
          </a:bodyPr>
          <a:p>
            <a:pPr marL="628650" indent="-342900" fontAlgn="auto">
              <a:lnSpc>
                <a:spcPct val="150000"/>
              </a:lnSpc>
              <a:buFont typeface="Wingdings" panose="05000000000000000000" charset="0"/>
              <a:buChar char="Ø"/>
            </a:pPr>
            <a:r>
              <a:rPr lang="en-US" altLang="zh-CN" sz="2000">
                <a:latin typeface="Arial" panose="020B0604020202020204" pitchFamily="34" charset="0"/>
                <a:cs typeface="Arial" panose="020B0604020202020204" pitchFamily="34" charset="0"/>
              </a:rPr>
              <a:t>CR</a:t>
            </a:r>
            <a:r>
              <a:rPr lang="zh-CN" altLang="en-US" sz="2000">
                <a:latin typeface="Arial" panose="020B0604020202020204" pitchFamily="34" charset="0"/>
                <a:cs typeface="Arial" panose="020B0604020202020204" pitchFamily="34" charset="0"/>
              </a:rPr>
              <a:t>：</a:t>
            </a:r>
            <a:endParaRPr lang="zh-CN" altLang="en-US" sz="2000">
              <a:latin typeface="Arial" panose="020B0604020202020204" pitchFamily="34" charset="0"/>
              <a:cs typeface="Arial" panose="020B0604020202020204" pitchFamily="34" charset="0"/>
            </a:endParaRPr>
          </a:p>
          <a:p>
            <a:pPr marL="1085850" lvl="1" indent="-342900" fontAlgn="auto">
              <a:lnSpc>
                <a:spcPct val="150000"/>
              </a:lnSpc>
              <a:buFont typeface="Arial" panose="020B0604020202020204" pitchFamily="34" charset="0"/>
              <a:buChar char="•"/>
            </a:pPr>
            <a:r>
              <a:rPr lang="en-US" altLang="zh-CN" sz="2000">
                <a:latin typeface="Arial" panose="020B0604020202020204" pitchFamily="34" charset="0"/>
                <a:cs typeface="Arial" panose="020B0604020202020204" pitchFamily="34" charset="0"/>
              </a:rPr>
              <a:t>Component:  p</a:t>
            </a:r>
            <a:r>
              <a:rPr lang="zh-CN" altLang="en-US" sz="2000">
                <a:latin typeface="Arial" panose="020B0604020202020204" pitchFamily="34" charset="0"/>
                <a:cs typeface="Arial" panose="020B0604020202020204" pitchFamily="34" charset="0"/>
              </a:rPr>
              <a:t>，</a:t>
            </a:r>
            <a:r>
              <a:rPr lang="en-US" altLang="zh-CN" sz="2000">
                <a:latin typeface="Arial" panose="020B0604020202020204" pitchFamily="34" charset="0"/>
                <a:cs typeface="Arial" panose="020B0604020202020204" pitchFamily="34" charset="0"/>
              </a:rPr>
              <a:t>He</a:t>
            </a:r>
            <a:r>
              <a:rPr lang="zh-CN" altLang="en-US" sz="2000">
                <a:latin typeface="Arial" panose="020B0604020202020204" pitchFamily="34" charset="0"/>
                <a:cs typeface="Arial" panose="020B0604020202020204" pitchFamily="34" charset="0"/>
              </a:rPr>
              <a:t>，</a:t>
            </a:r>
            <a:r>
              <a:rPr lang="en-US" altLang="zh-CN" sz="2000">
                <a:latin typeface="Arial" panose="020B0604020202020204" pitchFamily="34" charset="0"/>
                <a:cs typeface="Arial" panose="020B0604020202020204" pitchFamily="34" charset="0"/>
              </a:rPr>
              <a:t>CNO</a:t>
            </a:r>
            <a:r>
              <a:rPr lang="zh-CN" altLang="en-US" sz="2000">
                <a:latin typeface="Arial" panose="020B0604020202020204" pitchFamily="34" charset="0"/>
                <a:cs typeface="Arial" panose="020B0604020202020204" pitchFamily="34" charset="0"/>
              </a:rPr>
              <a:t>，</a:t>
            </a:r>
            <a:endParaRPr lang="zh-CN" altLang="en-US" sz="2000">
              <a:latin typeface="Arial" panose="020B0604020202020204" pitchFamily="34" charset="0"/>
              <a:cs typeface="Arial" panose="020B0604020202020204" pitchFamily="34" charset="0"/>
            </a:endParaRPr>
          </a:p>
          <a:p>
            <a:pPr marL="742950" lvl="1" indent="0" fontAlgn="auto">
              <a:lnSpc>
                <a:spcPct val="150000"/>
              </a:lnSpc>
              <a:buFont typeface="Arial" panose="020B0604020202020204" pitchFamily="34" charset="0"/>
              <a:buNone/>
            </a:pPr>
            <a:r>
              <a:rPr lang="en-US" altLang="zh-CN" sz="2000">
                <a:latin typeface="Arial" panose="020B0604020202020204" pitchFamily="34" charset="0"/>
                <a:cs typeface="Arial" panose="020B0604020202020204" pitchFamily="34" charset="0"/>
              </a:rPr>
              <a:t>MgAlSi</a:t>
            </a:r>
            <a:r>
              <a:rPr lang="zh-CN" altLang="en-US" sz="2000">
                <a:latin typeface="Arial" panose="020B0604020202020204" pitchFamily="34" charset="0"/>
                <a:cs typeface="Arial" panose="020B0604020202020204" pitchFamily="34" charset="0"/>
              </a:rPr>
              <a:t>，</a:t>
            </a:r>
            <a:r>
              <a:rPr lang="en-US" altLang="zh-CN" sz="2000">
                <a:latin typeface="Arial" panose="020B0604020202020204" pitchFamily="34" charset="0"/>
                <a:cs typeface="Arial" panose="020B0604020202020204" pitchFamily="34" charset="0"/>
              </a:rPr>
              <a:t>Fe</a:t>
            </a:r>
            <a:endParaRPr lang="en-US" altLang="zh-CN" sz="2000">
              <a:latin typeface="Arial" panose="020B0604020202020204" pitchFamily="34" charset="0"/>
              <a:cs typeface="Arial" panose="020B0604020202020204" pitchFamily="34" charset="0"/>
            </a:endParaRPr>
          </a:p>
          <a:p>
            <a:pPr marL="1085850" lvl="1" indent="-342900" fontAlgn="auto">
              <a:lnSpc>
                <a:spcPct val="150000"/>
              </a:lnSpc>
              <a:buFont typeface="Arial" panose="020B0604020202020204" pitchFamily="34" charset="0"/>
              <a:buChar char="•"/>
            </a:pPr>
            <a:r>
              <a:rPr lang="en-US" altLang="zh-CN" sz="2000">
                <a:latin typeface="Arial" panose="020B0604020202020204" pitchFamily="34" charset="0"/>
                <a:cs typeface="Arial" panose="020B0604020202020204" pitchFamily="34" charset="0"/>
              </a:rPr>
              <a:t>Energy range: 1e10-1e15 eV</a:t>
            </a:r>
            <a:endParaRPr lang="en-US" altLang="zh-CN" sz="2000">
              <a:latin typeface="Arial" panose="020B0604020202020204" pitchFamily="34" charset="0"/>
              <a:cs typeface="Arial" panose="020B0604020202020204" pitchFamily="34" charset="0"/>
            </a:endParaRPr>
          </a:p>
          <a:p>
            <a:pPr marL="1085850" lvl="1" indent="-342900" fontAlgn="auto">
              <a:lnSpc>
                <a:spcPct val="150000"/>
              </a:lnSpc>
              <a:buFont typeface="Arial" panose="020B0604020202020204" pitchFamily="34" charset="0"/>
              <a:buChar char="•"/>
            </a:pPr>
            <a:r>
              <a:rPr lang="en-US" altLang="zh-CN" sz="2000">
                <a:latin typeface="Arial" panose="020B0604020202020204" pitchFamily="34" charset="0"/>
                <a:cs typeface="Arial" panose="020B0604020202020204" pitchFamily="34" charset="0"/>
              </a:rPr>
              <a:t>Gaisser CR spectrum</a:t>
            </a:r>
            <a:endParaRPr lang="zh-CN" altLang="en-US" sz="2000">
              <a:latin typeface="Arial" panose="020B0604020202020204" pitchFamily="34" charset="0"/>
              <a:cs typeface="Arial" panose="020B0604020202020204" pitchFamily="34" charset="0"/>
            </a:endParaRPr>
          </a:p>
          <a:p>
            <a:pPr marL="285750" indent="0" fontAlgn="auto">
              <a:lnSpc>
                <a:spcPct val="150000"/>
              </a:lnSpc>
              <a:buFont typeface="Wingdings" panose="05000000000000000000" charset="0"/>
              <a:buChar char="Ø"/>
            </a:pPr>
            <a:r>
              <a:rPr lang="en-US" altLang="zh-CN" sz="2000">
                <a:latin typeface="Arial" panose="020B0604020202020204" pitchFamily="34" charset="0"/>
                <a:cs typeface="Arial" panose="020B0604020202020204" pitchFamily="34" charset="0"/>
              </a:rPr>
              <a:t>Gamma</a:t>
            </a:r>
            <a:r>
              <a:rPr lang="zh-CN" altLang="en-US" sz="2000">
                <a:latin typeface="Arial" panose="020B0604020202020204" pitchFamily="34" charset="0"/>
                <a:cs typeface="Arial" panose="020B0604020202020204" pitchFamily="34" charset="0"/>
              </a:rPr>
              <a:t>：</a:t>
            </a:r>
            <a:endParaRPr lang="zh-CN" altLang="en-US" sz="2000">
              <a:latin typeface="Arial" panose="020B0604020202020204" pitchFamily="34" charset="0"/>
              <a:cs typeface="Arial" panose="020B0604020202020204" pitchFamily="34" charset="0"/>
            </a:endParaRPr>
          </a:p>
          <a:p>
            <a:pPr marL="1085850" lvl="1" indent="-342900" fontAlgn="auto">
              <a:lnSpc>
                <a:spcPct val="150000"/>
              </a:lnSpc>
              <a:buFont typeface="Arial" panose="020B0604020202020204" pitchFamily="34" charset="0"/>
              <a:buChar char="•"/>
            </a:pPr>
            <a:r>
              <a:rPr lang="en-US" altLang="zh-CN" sz="2000">
                <a:latin typeface="Arial" panose="020B0604020202020204" pitchFamily="34" charset="0"/>
                <a:cs typeface="Arial" panose="020B0604020202020204" pitchFamily="34" charset="0"/>
              </a:rPr>
              <a:t>10GeV-100TeV</a:t>
            </a:r>
            <a:endParaRPr lang="en-US" altLang="zh-CN" sz="2000">
              <a:latin typeface="Arial" panose="020B0604020202020204" pitchFamily="34" charset="0"/>
              <a:cs typeface="Arial" panose="020B0604020202020204" pitchFamily="34" charset="0"/>
            </a:endParaRPr>
          </a:p>
        </p:txBody>
      </p:sp>
      <p:sp>
        <p:nvSpPr>
          <p:cNvPr id="4" name="文本框 3"/>
          <p:cNvSpPr txBox="1"/>
          <p:nvPr/>
        </p:nvSpPr>
        <p:spPr>
          <a:xfrm>
            <a:off x="7175500" y="5095875"/>
            <a:ext cx="3522345" cy="460375"/>
          </a:xfrm>
          <a:prstGeom prst="rect">
            <a:avLst/>
          </a:prstGeom>
          <a:noFill/>
        </p:spPr>
        <p:txBody>
          <a:bodyPr wrap="square" rtlCol="0">
            <a:spAutoFit/>
          </a:bodyPr>
          <a:p>
            <a:r>
              <a:rPr lang="en-US" altLang="zh-CN" sz="2400"/>
              <a:t>Cosmic Ray</a:t>
            </a:r>
            <a:endParaRPr lang="en-US" altLang="zh-CN" sz="2400"/>
          </a:p>
        </p:txBody>
      </p:sp>
      <p:sp>
        <p:nvSpPr>
          <p:cNvPr id="13" name="矩形 12"/>
          <p:cNvSpPr/>
          <p:nvPr>
            <p:custDataLst>
              <p:tags r:id="rId2"/>
            </p:custDataLst>
          </p:nvPr>
        </p:nvSpPr>
        <p:spPr>
          <a:xfrm>
            <a:off x="637540" y="1673225"/>
            <a:ext cx="5037455" cy="4074795"/>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5" name="矩形 4"/>
          <p:cNvSpPr/>
          <p:nvPr>
            <p:custDataLst>
              <p:tags r:id="rId3"/>
            </p:custDataLst>
          </p:nvPr>
        </p:nvSpPr>
        <p:spPr>
          <a:xfrm>
            <a:off x="6035675" y="174625"/>
            <a:ext cx="5532120" cy="2588260"/>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6" name="文本框 5"/>
          <p:cNvSpPr txBox="1"/>
          <p:nvPr/>
        </p:nvSpPr>
        <p:spPr>
          <a:xfrm>
            <a:off x="6083300" y="226695"/>
            <a:ext cx="5854065" cy="2353310"/>
          </a:xfrm>
          <a:prstGeom prst="rect">
            <a:avLst/>
          </a:prstGeom>
          <a:noFill/>
        </p:spPr>
        <p:txBody>
          <a:bodyPr wrap="square" rtlCol="0">
            <a:spAutoFit/>
          </a:bodyPr>
          <a:p>
            <a:pPr indent="0" fontAlgn="auto">
              <a:lnSpc>
                <a:spcPct val="150000"/>
              </a:lnSpc>
            </a:pPr>
            <a:r>
              <a:rPr lang="en-US" altLang="zh-CN" sz="1400"/>
              <a:t>Cut selection</a:t>
            </a:r>
            <a:r>
              <a:rPr lang="zh-CN" altLang="en-US" sz="1400"/>
              <a:t>：</a:t>
            </a:r>
            <a:endParaRPr lang="zh-CN" altLang="en-US" sz="1400"/>
          </a:p>
          <a:p>
            <a:pPr marL="285750" indent="0" fontAlgn="auto">
              <a:lnSpc>
                <a:spcPct val="150000"/>
              </a:lnSpc>
              <a:buFont typeface="Wingdings" panose="05000000000000000000" charset="0"/>
              <a:buChar char="Ø"/>
            </a:pPr>
            <a:r>
              <a:rPr lang="en-US" altLang="zh-CN" sz="1400"/>
              <a:t>CR</a:t>
            </a:r>
            <a:r>
              <a:rPr lang="zh-CN" altLang="en-US" sz="1400"/>
              <a:t>：</a:t>
            </a:r>
            <a:r>
              <a:rPr lang="en-US" altLang="zh-CN" sz="1400"/>
              <a:t>  </a:t>
            </a:r>
            <a:endParaRPr lang="en-US" altLang="zh-CN" sz="1400"/>
          </a:p>
          <a:p>
            <a:pPr marL="742950" lvl="1" indent="0" fontAlgn="auto">
              <a:lnSpc>
                <a:spcPct val="150000"/>
              </a:lnSpc>
              <a:buFont typeface="Arial" panose="020B0604020202020204" pitchFamily="34" charset="0"/>
              <a:buChar char="•"/>
            </a:pPr>
            <a:r>
              <a:rPr lang="en-US" altLang="zh-CN" sz="1400"/>
              <a:t> nfitc &lt; 60 ,  zen&lt;50</a:t>
            </a:r>
            <a:r>
              <a:rPr lang="zh-CN" altLang="en-US" sz="1400"/>
              <a:t>°，</a:t>
            </a:r>
            <a:r>
              <a:rPr lang="en-US" altLang="zh-CN" sz="1400"/>
              <a:t> recflag=ture</a:t>
            </a:r>
            <a:endParaRPr lang="en-US" altLang="zh-CN" sz="1400"/>
          </a:p>
          <a:p>
            <a:pPr marL="742950" lvl="1" indent="0" fontAlgn="auto">
              <a:lnSpc>
                <a:spcPct val="150000"/>
              </a:lnSpc>
              <a:buFont typeface="Arial" panose="020B0604020202020204" pitchFamily="34" charset="0"/>
              <a:buChar char="•"/>
            </a:pPr>
            <a:r>
              <a:rPr lang="en-US" altLang="zh-CN" sz="1400"/>
              <a:t>nfitc ≥ 60</a:t>
            </a:r>
            <a:r>
              <a:rPr lang="zh-CN" altLang="en-US" sz="1400"/>
              <a:t>，</a:t>
            </a:r>
            <a:r>
              <a:rPr lang="en-US" altLang="zh-CN" sz="1400"/>
              <a:t> zen&lt;50</a:t>
            </a:r>
            <a:r>
              <a:rPr lang="zh-CN" altLang="en-US" sz="1400"/>
              <a:t>°，</a:t>
            </a:r>
            <a:r>
              <a:rPr lang="en-US" altLang="zh-CN" sz="1400"/>
              <a:t>recflag=ture</a:t>
            </a:r>
            <a:endParaRPr lang="en-US" altLang="zh-CN" sz="1400"/>
          </a:p>
          <a:p>
            <a:pPr marL="285750" lvl="0" indent="0" fontAlgn="auto">
              <a:lnSpc>
                <a:spcPct val="150000"/>
              </a:lnSpc>
              <a:buFont typeface="Wingdings" panose="05000000000000000000" charset="0"/>
              <a:buChar char="Ø"/>
            </a:pPr>
            <a:r>
              <a:rPr lang="en-US" altLang="zh-CN" sz="1400">
                <a:solidFill>
                  <a:schemeClr val="tx1"/>
                </a:solidFill>
              </a:rPr>
              <a:t>Gamma</a:t>
            </a:r>
            <a:r>
              <a:rPr lang="zh-CN" altLang="en-US" sz="1400">
                <a:solidFill>
                  <a:schemeClr val="tx1"/>
                </a:solidFill>
              </a:rPr>
              <a:t>：</a:t>
            </a:r>
            <a:endParaRPr lang="zh-CN" altLang="en-US" sz="1400">
              <a:solidFill>
                <a:schemeClr val="tx1"/>
              </a:solidFill>
            </a:endParaRPr>
          </a:p>
          <a:p>
            <a:pPr marL="742950" lvl="1" indent="0" fontAlgn="auto">
              <a:lnSpc>
                <a:spcPct val="150000"/>
              </a:lnSpc>
              <a:buFont typeface="Arial" panose="020B0604020202020204" pitchFamily="34" charset="0"/>
              <a:buChar char="•"/>
            </a:pPr>
            <a:r>
              <a:rPr lang="en-US" altLang="zh-CN" sz="1400">
                <a:sym typeface="+mn-ea"/>
              </a:rPr>
              <a:t>nfitc &lt; 60 ,  zen&lt;50</a:t>
            </a:r>
            <a:r>
              <a:rPr lang="zh-CN" altLang="en-US" sz="1400">
                <a:sym typeface="+mn-ea"/>
              </a:rPr>
              <a:t>°，</a:t>
            </a:r>
            <a:r>
              <a:rPr lang="en-US" altLang="zh-CN" sz="1400">
                <a:sym typeface="+mn-ea"/>
              </a:rPr>
              <a:t> recflag=ture</a:t>
            </a:r>
            <a:endParaRPr lang="en-US" altLang="zh-CN" sz="1400"/>
          </a:p>
          <a:p>
            <a:pPr marL="742950" lvl="1" indent="0" fontAlgn="auto">
              <a:lnSpc>
                <a:spcPct val="150000"/>
              </a:lnSpc>
              <a:buFont typeface="Arial" panose="020B0604020202020204" pitchFamily="34" charset="0"/>
              <a:buChar char="•"/>
            </a:pPr>
            <a:r>
              <a:rPr lang="en-US" altLang="zh-CN" sz="1400">
                <a:sym typeface="+mn-ea"/>
              </a:rPr>
              <a:t>nfitc ≥ 60</a:t>
            </a:r>
            <a:r>
              <a:rPr lang="zh-CN" altLang="en-US" sz="1400">
                <a:sym typeface="+mn-ea"/>
              </a:rPr>
              <a:t>，</a:t>
            </a:r>
            <a:r>
              <a:rPr lang="en-US" altLang="zh-CN" sz="1400">
                <a:sym typeface="+mn-ea"/>
              </a:rPr>
              <a:t> zen&lt;50</a:t>
            </a:r>
            <a:r>
              <a:rPr lang="zh-CN" altLang="en-US" sz="1400">
                <a:sym typeface="+mn-ea"/>
              </a:rPr>
              <a:t>°，</a:t>
            </a:r>
            <a:r>
              <a:rPr lang="en-US" altLang="zh-CN" sz="1400">
                <a:sym typeface="+mn-ea"/>
              </a:rPr>
              <a:t>recflag=ture</a:t>
            </a:r>
            <a:r>
              <a:rPr lang="zh-CN" altLang="en-US" sz="1400">
                <a:sym typeface="+mn-ea"/>
              </a:rPr>
              <a:t>，</a:t>
            </a:r>
            <a:r>
              <a:rPr lang="en-US" altLang="zh-CN" sz="1400">
                <a:sym typeface="+mn-ea"/>
              </a:rPr>
              <a:t>compactness&gt;15</a:t>
            </a:r>
            <a:endParaRPr lang="en-US" altLang="zh-CN" sz="1400">
              <a:solidFill>
                <a:schemeClr val="tx1"/>
              </a:solidFill>
              <a:sym typeface="+mn-ea"/>
            </a:endParaRPr>
          </a:p>
        </p:txBody>
      </p:sp>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t>Cosmic Rays</a:t>
            </a:r>
            <a:endParaRPr lang="en-US"/>
          </a:p>
        </p:txBody>
      </p:sp>
      <p:pic>
        <p:nvPicPr>
          <p:cNvPr id="8" name="图片 7" descr="delt_zen_lowE"/>
          <p:cNvPicPr>
            <a:picLocks noChangeAspect="1"/>
          </p:cNvPicPr>
          <p:nvPr/>
        </p:nvPicPr>
        <p:blipFill>
          <a:blip r:embed="rId1"/>
          <a:stretch>
            <a:fillRect/>
          </a:stretch>
        </p:blipFill>
        <p:spPr>
          <a:xfrm>
            <a:off x="287020" y="1353185"/>
            <a:ext cx="3855720" cy="2617470"/>
          </a:xfrm>
          <a:prstGeom prst="rect">
            <a:avLst/>
          </a:prstGeom>
        </p:spPr>
      </p:pic>
      <p:pic>
        <p:nvPicPr>
          <p:cNvPr id="5" name="图片 4" descr="delt_azi_lowE"/>
          <p:cNvPicPr>
            <a:picLocks noChangeAspect="1"/>
          </p:cNvPicPr>
          <p:nvPr/>
        </p:nvPicPr>
        <p:blipFill>
          <a:blip r:embed="rId2"/>
          <a:stretch>
            <a:fillRect/>
          </a:stretch>
        </p:blipFill>
        <p:spPr>
          <a:xfrm>
            <a:off x="3806825" y="1263015"/>
            <a:ext cx="3848735" cy="2613660"/>
          </a:xfrm>
          <a:prstGeom prst="rect">
            <a:avLst/>
          </a:prstGeom>
        </p:spPr>
      </p:pic>
      <p:pic>
        <p:nvPicPr>
          <p:cNvPr id="10" name="图片 9" descr="delt_residual_event"/>
          <p:cNvPicPr>
            <a:picLocks noChangeAspect="1"/>
          </p:cNvPicPr>
          <p:nvPr/>
        </p:nvPicPr>
        <p:blipFill>
          <a:blip r:embed="rId3"/>
          <a:stretch>
            <a:fillRect/>
          </a:stretch>
        </p:blipFill>
        <p:spPr>
          <a:xfrm>
            <a:off x="7508240" y="1205230"/>
            <a:ext cx="3990340" cy="2710180"/>
          </a:xfrm>
          <a:prstGeom prst="rect">
            <a:avLst/>
          </a:prstGeom>
        </p:spPr>
      </p:pic>
      <p:pic>
        <p:nvPicPr>
          <p:cNvPr id="13" name="图片 12" descr="delt_zen_highE"/>
          <p:cNvPicPr>
            <a:picLocks noChangeAspect="1"/>
          </p:cNvPicPr>
          <p:nvPr/>
        </p:nvPicPr>
        <p:blipFill>
          <a:blip r:embed="rId4"/>
          <a:stretch>
            <a:fillRect/>
          </a:stretch>
        </p:blipFill>
        <p:spPr>
          <a:xfrm>
            <a:off x="350520" y="4204335"/>
            <a:ext cx="3808095" cy="2586990"/>
          </a:xfrm>
          <a:prstGeom prst="rect">
            <a:avLst/>
          </a:prstGeom>
        </p:spPr>
      </p:pic>
      <p:pic>
        <p:nvPicPr>
          <p:cNvPr id="12" name="图片 11" descr="delt_azi_highE"/>
          <p:cNvPicPr>
            <a:picLocks noChangeAspect="1"/>
          </p:cNvPicPr>
          <p:nvPr/>
        </p:nvPicPr>
        <p:blipFill>
          <a:blip r:embed="rId5"/>
          <a:stretch>
            <a:fillRect/>
          </a:stretch>
        </p:blipFill>
        <p:spPr>
          <a:xfrm>
            <a:off x="3815080" y="4163060"/>
            <a:ext cx="3892550" cy="2644775"/>
          </a:xfrm>
          <a:prstGeom prst="rect">
            <a:avLst/>
          </a:prstGeom>
        </p:spPr>
      </p:pic>
      <p:pic>
        <p:nvPicPr>
          <p:cNvPr id="11" name="图片 10" descr="delt_residual_time"/>
          <p:cNvPicPr>
            <a:picLocks noChangeAspect="1"/>
          </p:cNvPicPr>
          <p:nvPr/>
        </p:nvPicPr>
        <p:blipFill>
          <a:blip r:embed="rId6"/>
          <a:stretch>
            <a:fillRect/>
          </a:stretch>
        </p:blipFill>
        <p:spPr>
          <a:xfrm>
            <a:off x="7541895" y="4074795"/>
            <a:ext cx="3903980" cy="2653030"/>
          </a:xfrm>
          <a:prstGeom prst="rect">
            <a:avLst/>
          </a:prstGeom>
        </p:spPr>
      </p:pic>
    </p:spTree>
    <p:custDataLst>
      <p:tags r:id="rId7"/>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atin typeface="Arial Rounded MT Bold" panose="020F0704030504030204" pitchFamily="34" charset="0"/>
                <a:cs typeface="Arial Rounded MT Bold" panose="020F0704030504030204" pitchFamily="34" charset="0"/>
              </a:rPr>
              <a:t>Effective area</a:t>
            </a:r>
            <a:endParaRPr lang="en-US">
              <a:latin typeface="Arial Rounded MT Bold" panose="020F0704030504030204" pitchFamily="34" charset="0"/>
              <a:cs typeface="Arial Rounded MT Bold" panose="020F0704030504030204" pitchFamily="34" charset="0"/>
            </a:endParaRPr>
          </a:p>
        </p:txBody>
      </p:sp>
      <p:pic>
        <p:nvPicPr>
          <p:cNvPr id="5" name="内容占位符 4" descr="detA"/>
          <p:cNvPicPr>
            <a:picLocks noChangeAspect="1"/>
          </p:cNvPicPr>
          <p:nvPr>
            <p:ph idx="1"/>
          </p:nvPr>
        </p:nvPicPr>
        <p:blipFill>
          <a:blip r:embed="rId1"/>
          <a:stretch>
            <a:fillRect/>
          </a:stretch>
        </p:blipFill>
        <p:spPr>
          <a:xfrm>
            <a:off x="826770" y="2046605"/>
            <a:ext cx="5605145" cy="3806190"/>
          </a:xfrm>
          <a:prstGeom prst="rect">
            <a:avLst/>
          </a:prstGeom>
        </p:spPr>
      </p:pic>
      <p:pic>
        <p:nvPicPr>
          <p:cNvPr id="7" name="图片 6" descr="EffectiveArea"/>
          <p:cNvPicPr>
            <a:picLocks noChangeAspect="1"/>
          </p:cNvPicPr>
          <p:nvPr/>
        </p:nvPicPr>
        <p:blipFill>
          <a:blip r:embed="rId2"/>
          <a:stretch>
            <a:fillRect/>
          </a:stretch>
        </p:blipFill>
        <p:spPr>
          <a:xfrm>
            <a:off x="6355080" y="2111375"/>
            <a:ext cx="5720715" cy="3884930"/>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66440" y="513785"/>
            <a:ext cx="10969200" cy="705600"/>
          </a:xfrm>
        </p:spPr>
        <p:txBody>
          <a:bodyPr/>
          <a:p>
            <a:r>
              <a:rPr lang="en-US" altLang="zh-CN"/>
              <a:t>Lightcurve</a:t>
            </a:r>
            <a:endParaRPr lang="en-US" altLang="zh-CN"/>
          </a:p>
        </p:txBody>
      </p:sp>
      <p:pic>
        <p:nvPicPr>
          <p:cNvPr id="5" name="图片 4"/>
          <p:cNvPicPr>
            <a:picLocks noChangeAspect="1"/>
          </p:cNvPicPr>
          <p:nvPr/>
        </p:nvPicPr>
        <p:blipFill>
          <a:blip r:embed="rId1"/>
          <a:stretch>
            <a:fillRect/>
          </a:stretch>
        </p:blipFill>
        <p:spPr>
          <a:xfrm>
            <a:off x="270510" y="1186180"/>
            <a:ext cx="7925435" cy="2766060"/>
          </a:xfrm>
          <a:prstGeom prst="rect">
            <a:avLst/>
          </a:prstGeom>
        </p:spPr>
      </p:pic>
      <p:pic>
        <p:nvPicPr>
          <p:cNvPr id="9" name="内容占位符 8"/>
          <p:cNvPicPr>
            <a:picLocks noChangeAspect="1"/>
          </p:cNvPicPr>
          <p:nvPr>
            <p:ph idx="1"/>
          </p:nvPr>
        </p:nvPicPr>
        <p:blipFill>
          <a:blip r:embed="rId2"/>
          <a:stretch>
            <a:fillRect/>
          </a:stretch>
        </p:blipFill>
        <p:spPr>
          <a:xfrm>
            <a:off x="381000" y="3933825"/>
            <a:ext cx="7617460" cy="2877185"/>
          </a:xfrm>
          <a:prstGeom prst="rect">
            <a:avLst/>
          </a:prstGeom>
        </p:spPr>
      </p:pic>
      <p:pic>
        <p:nvPicPr>
          <p:cNvPr id="10" name="内容占位符 3"/>
          <p:cNvPicPr>
            <a:picLocks noChangeAspect="1"/>
          </p:cNvPicPr>
          <p:nvPr/>
        </p:nvPicPr>
        <p:blipFill>
          <a:blip r:embed="rId3"/>
          <a:stretch>
            <a:fillRect/>
          </a:stretch>
        </p:blipFill>
        <p:spPr>
          <a:xfrm>
            <a:off x="8294370" y="83820"/>
            <a:ext cx="3864610" cy="2032000"/>
          </a:xfrm>
          <a:prstGeom prst="rect">
            <a:avLst/>
          </a:prstGeom>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tretch>
            <a:fillRect/>
          </a:stretch>
        </p:blipFill>
        <p:spPr>
          <a:xfrm>
            <a:off x="779145" y="11430"/>
            <a:ext cx="10142220" cy="6826885"/>
          </a:xfrm>
          <a:prstGeom prst="rect">
            <a:avLst/>
          </a:prstGeom>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Upper Limits</a:t>
            </a:r>
            <a:endParaRPr lang="zh-CN" altLang="en-US"/>
          </a:p>
        </p:txBody>
      </p:sp>
      <p:pic>
        <p:nvPicPr>
          <p:cNvPr id="9" name="内容占位符 8"/>
          <p:cNvPicPr>
            <a:picLocks noChangeAspect="1"/>
          </p:cNvPicPr>
          <p:nvPr>
            <p:ph idx="1"/>
          </p:nvPr>
        </p:nvPicPr>
        <p:blipFill>
          <a:blip r:embed="rId1"/>
          <a:stretch>
            <a:fillRect/>
          </a:stretch>
        </p:blipFill>
        <p:spPr>
          <a:xfrm>
            <a:off x="-82550" y="1317625"/>
            <a:ext cx="7180580" cy="5487035"/>
          </a:xfrm>
          <a:prstGeom prst="rect">
            <a:avLst/>
          </a:prstGeom>
        </p:spPr>
      </p:pic>
      <p:sp>
        <p:nvSpPr>
          <p:cNvPr id="12" name="文本框 11"/>
          <p:cNvSpPr txBox="1"/>
          <p:nvPr/>
        </p:nvSpPr>
        <p:spPr>
          <a:xfrm>
            <a:off x="7086600" y="1801495"/>
            <a:ext cx="4914265" cy="3784600"/>
          </a:xfrm>
          <a:prstGeom prst="rect">
            <a:avLst/>
          </a:prstGeom>
          <a:noFill/>
        </p:spPr>
        <p:txBody>
          <a:bodyPr wrap="square" rtlCol="0" anchor="t">
            <a:spAutoFit/>
          </a:bodyPr>
          <a:p>
            <a:pPr marL="628650" indent="-342900" fontAlgn="auto">
              <a:lnSpc>
                <a:spcPct val="150000"/>
              </a:lnSpc>
              <a:buFont typeface="Wingdings" panose="05000000000000000000" charset="0"/>
              <a:buChar char="Ø"/>
            </a:pPr>
            <a:r>
              <a:rPr lang="en-US" altLang="zh-CN" sz="2000">
                <a:latin typeface="Arial" panose="020B0604020202020204" pitchFamily="34" charset="0"/>
                <a:cs typeface="Arial" panose="020B0604020202020204" pitchFamily="34" charset="0"/>
              </a:rPr>
              <a:t>Compared with afterglow emission in other wavelength, our upper limits seem to be little use might due to the low sensitivity of large zenith angle and sharply  reduced flux. </a:t>
            </a:r>
            <a:endParaRPr lang="en-US" altLang="zh-CN" sz="2000">
              <a:latin typeface="Arial" panose="020B0604020202020204" pitchFamily="34" charset="0"/>
              <a:cs typeface="Arial" panose="020B0604020202020204" pitchFamily="34" charset="0"/>
            </a:endParaRPr>
          </a:p>
          <a:p>
            <a:pPr marL="628650" indent="-342900" fontAlgn="auto">
              <a:lnSpc>
                <a:spcPct val="150000"/>
              </a:lnSpc>
              <a:buFont typeface="Wingdings" panose="05000000000000000000" charset="0"/>
              <a:buChar char="Ø"/>
            </a:pPr>
            <a:r>
              <a:rPr lang="en-US" altLang="zh-CN" sz="2000">
                <a:latin typeface="Arial" panose="020B0604020202020204" pitchFamily="34" charset="0"/>
                <a:cs typeface="Arial" panose="020B0604020202020204" pitchFamily="34" charset="0"/>
                <a:sym typeface="+mn-ea"/>
              </a:rPr>
              <a:t>The upper limits in the prompt phase are interesting </a:t>
            </a:r>
            <a:endParaRPr lang="en-US" altLang="zh-CN" sz="2000">
              <a:latin typeface="Arial" panose="020B0604020202020204" pitchFamily="34" charset="0"/>
              <a:cs typeface="Arial" panose="020B0604020202020204" pitchFamily="34" charset="0"/>
            </a:endParaRPr>
          </a:p>
          <a:p>
            <a:pPr indent="0" fontAlgn="auto">
              <a:lnSpc>
                <a:spcPct val="150000"/>
              </a:lnSpc>
              <a:buFont typeface="Wingdings" panose="05000000000000000000" charset="0"/>
              <a:buNone/>
            </a:pPr>
            <a:r>
              <a:rPr lang="en-US" altLang="zh-CN" sz="2000">
                <a:latin typeface="Arial" panose="020B0604020202020204" pitchFamily="34" charset="0"/>
                <a:cs typeface="Arial" panose="020B0604020202020204" pitchFamily="34" charset="0"/>
                <a:sym typeface="+mn-ea"/>
              </a:rPr>
              <a:t>         → </a:t>
            </a:r>
            <a:r>
              <a:rPr lang="en-US" altLang="zh-CN" sz="2000">
                <a:gradFill>
                  <a:gsLst>
                    <a:gs pos="0">
                      <a:srgbClr val="007BD3"/>
                    </a:gs>
                    <a:gs pos="100000">
                      <a:srgbClr val="034373"/>
                    </a:gs>
                  </a:gsLst>
                  <a:lin scaled="0"/>
                </a:gradFill>
                <a:latin typeface="Arial" panose="020B0604020202020204" pitchFamily="34" charset="0"/>
                <a:cs typeface="Arial" panose="020B0604020202020204" pitchFamily="34" charset="0"/>
                <a:sym typeface="+mn-ea"/>
              </a:rPr>
              <a:t>To constrain radiation mechnisms</a:t>
            </a:r>
            <a:endParaRPr lang="en-US" altLang="zh-CN" sz="2000">
              <a:gradFill>
                <a:gsLst>
                  <a:gs pos="0">
                    <a:srgbClr val="007BD3"/>
                  </a:gs>
                  <a:gs pos="100000">
                    <a:srgbClr val="034373"/>
                  </a:gs>
                </a:gsLst>
                <a:lin scaled="0"/>
              </a:gradFill>
              <a:latin typeface="Arial" panose="020B0604020202020204" pitchFamily="34" charset="0"/>
              <a:cs typeface="Arial" panose="020B0604020202020204" pitchFamily="34" charset="0"/>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11575" y="608400"/>
            <a:ext cx="10969200" cy="705600"/>
          </a:xfrm>
        </p:spPr>
        <p:txBody>
          <a:bodyPr>
            <a:noAutofit/>
          </a:bodyPr>
          <a:p>
            <a:r>
              <a:rPr lang="en-US" altLang="zh-CN" sz="5400"/>
              <a:t>Content</a:t>
            </a:r>
            <a:endParaRPr lang="en-US" altLang="zh-CN" sz="5400"/>
          </a:p>
        </p:txBody>
      </p:sp>
      <p:grpSp>
        <p:nvGrpSpPr>
          <p:cNvPr id="12" name="组合 11"/>
          <p:cNvGrpSpPr/>
          <p:nvPr>
            <p:custDataLst>
              <p:tags r:id="rId1"/>
            </p:custDataLst>
          </p:nvPr>
        </p:nvGrpSpPr>
        <p:grpSpPr>
          <a:xfrm>
            <a:off x="1923099" y="1571366"/>
            <a:ext cx="8428528" cy="1032300"/>
            <a:chOff x="1581150" y="1726407"/>
            <a:chExt cx="5191125" cy="635793"/>
          </a:xfrm>
        </p:grpSpPr>
        <p:sp>
          <p:nvSpPr>
            <p:cNvPr id="16" name="同侧圆角矩形 15"/>
            <p:cNvSpPr/>
            <p:nvPr>
              <p:custDataLst>
                <p:tags r:id="rId2"/>
              </p:custDataLst>
            </p:nvPr>
          </p:nvSpPr>
          <p:spPr>
            <a:xfrm>
              <a:off x="1581150" y="1726407"/>
              <a:ext cx="2250281" cy="335756"/>
            </a:xfrm>
            <a:prstGeom prst="round2SameRect">
              <a:avLst>
                <a:gd name="adj1" fmla="val 19408"/>
                <a:gd name="adj2" fmla="val 0"/>
              </a:avLst>
            </a:prstGeom>
            <a:solidFill>
              <a:schemeClr val="bg1">
                <a:lumMod val="95000"/>
              </a:schemeClr>
            </a:solidFill>
          </p:spPr>
          <p:txBody>
            <a:bodyPr rot="0" spcFirstLastPara="0" vertOverflow="overflow" horzOverflow="overflow" vert="horz" wrap="square" lIns="36000" tIns="0" rIns="91440" bIns="0" numCol="1" spcCol="0" rtlCol="0" fromWordArt="0" anchor="ctr" anchorCtr="0" forceAA="0" compatLnSpc="1">
              <a:normAutofit/>
            </a:bodyPr>
            <a:p>
              <a:pPr algn="just"/>
              <a:endParaRPr lang="zh-CN" altLang="en-US" b="1" dirty="0" err="1">
                <a:solidFill>
                  <a:srgbClr val="FFFFFF"/>
                </a:solidFill>
              </a:endParaRPr>
            </a:p>
          </p:txBody>
        </p:sp>
        <p:sp>
          <p:nvSpPr>
            <p:cNvPr id="18" name="矩形 17"/>
            <p:cNvSpPr/>
            <p:nvPr>
              <p:custDataLst>
                <p:tags r:id="rId3"/>
              </p:custDataLst>
            </p:nvPr>
          </p:nvSpPr>
          <p:spPr>
            <a:xfrm>
              <a:off x="1943100" y="1771650"/>
              <a:ext cx="4829175" cy="590550"/>
            </a:xfrm>
            <a:prstGeom prst="rect">
              <a:avLst/>
            </a:prstGeom>
            <a:solidFill>
              <a:srgbClr val="FFFFFF"/>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p>
              <a:pPr algn="just"/>
              <a:r>
                <a:rPr lang="en-US" altLang="zh-CN" sz="3600" dirty="0">
                  <a:latin typeface="微软雅黑" panose="020B0503020204020204" pitchFamily="34" charset="-122"/>
                  <a:ea typeface="微软雅黑" panose="020B0503020204020204" pitchFamily="34" charset="-122"/>
                  <a:cs typeface="微软雅黑" panose="020B0503020204020204" pitchFamily="34" charset="-122"/>
                </a:rPr>
                <a:t>Gamma Ray Burst</a:t>
              </a:r>
              <a:endParaRPr lang="en-US" altLang="zh-CN" sz="3600"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9" name="组合 18"/>
          <p:cNvGrpSpPr/>
          <p:nvPr>
            <p:custDataLst>
              <p:tags r:id="rId4"/>
            </p:custDataLst>
          </p:nvPr>
        </p:nvGrpSpPr>
        <p:grpSpPr>
          <a:xfrm>
            <a:off x="1923099" y="3955795"/>
            <a:ext cx="8428528" cy="1083737"/>
            <a:chOff x="1581150" y="1557447"/>
            <a:chExt cx="5191125" cy="667473"/>
          </a:xfrm>
        </p:grpSpPr>
        <p:sp>
          <p:nvSpPr>
            <p:cNvPr id="20" name="同侧圆角矩形 19"/>
            <p:cNvSpPr/>
            <p:nvPr>
              <p:custDataLst>
                <p:tags r:id="rId5"/>
              </p:custDataLst>
            </p:nvPr>
          </p:nvSpPr>
          <p:spPr>
            <a:xfrm>
              <a:off x="1581150" y="1557447"/>
              <a:ext cx="2250281" cy="335756"/>
            </a:xfrm>
            <a:prstGeom prst="round2SameRect">
              <a:avLst>
                <a:gd name="adj1" fmla="val 19408"/>
                <a:gd name="adj2" fmla="val 0"/>
              </a:avLst>
            </a:prstGeom>
            <a:solidFill>
              <a:schemeClr val="accent6">
                <a:lumMod val="20000"/>
                <a:lumOff val="80000"/>
              </a:schemeClr>
            </a:solidFill>
          </p:spPr>
          <p:txBody>
            <a:bodyPr rot="0" spcFirstLastPara="0" vertOverflow="overflow" horzOverflow="overflow" vert="horz" wrap="square" lIns="36000" tIns="0" rIns="91440" bIns="0" numCol="1" spcCol="0" rtlCol="0" fromWordArt="0" anchor="ctr" anchorCtr="0" forceAA="0" compatLnSpc="1">
              <a:normAutofit/>
            </a:bodyPr>
            <a:p>
              <a:pPr algn="just"/>
              <a:endParaRPr lang="zh-CN" altLang="en-US" b="1" dirty="0" err="1">
                <a:solidFill>
                  <a:srgbClr val="FFFFFF"/>
                </a:solidFill>
              </a:endParaRPr>
            </a:p>
          </p:txBody>
        </p:sp>
        <p:sp>
          <p:nvSpPr>
            <p:cNvPr id="21" name="矩形 20"/>
            <p:cNvSpPr/>
            <p:nvPr>
              <p:custDataLst>
                <p:tags r:id="rId6"/>
              </p:custDataLst>
            </p:nvPr>
          </p:nvSpPr>
          <p:spPr>
            <a:xfrm>
              <a:off x="1943100" y="1634370"/>
              <a:ext cx="4829175" cy="590550"/>
            </a:xfrm>
            <a:prstGeom prst="rect">
              <a:avLst/>
            </a:prstGeom>
            <a:solidFill>
              <a:srgbClr val="FFFFFF"/>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p>
              <a:pPr algn="just"/>
              <a:r>
                <a:rPr lang="en-US" altLang="zh-CN" sz="3600" dirty="0">
                  <a:sym typeface="+mn-ea"/>
                </a:rPr>
                <a:t>Method &amp; Data analysis </a:t>
              </a:r>
              <a:endParaRPr lang="en-US" altLang="zh-CN" sz="3600" dirty="0"/>
            </a:p>
          </p:txBody>
        </p:sp>
      </p:grpSp>
      <p:grpSp>
        <p:nvGrpSpPr>
          <p:cNvPr id="24" name="组合 23"/>
          <p:cNvGrpSpPr/>
          <p:nvPr>
            <p:custDataLst>
              <p:tags r:id="rId7"/>
            </p:custDataLst>
          </p:nvPr>
        </p:nvGrpSpPr>
        <p:grpSpPr>
          <a:xfrm>
            <a:off x="1957575" y="2763559"/>
            <a:ext cx="8381128" cy="1032300"/>
            <a:chOff x="1248394" y="2185512"/>
            <a:chExt cx="5161931" cy="635793"/>
          </a:xfrm>
        </p:grpSpPr>
        <p:sp>
          <p:nvSpPr>
            <p:cNvPr id="22" name="同侧圆角矩形 21"/>
            <p:cNvSpPr/>
            <p:nvPr>
              <p:custDataLst>
                <p:tags r:id="rId8"/>
              </p:custDataLst>
            </p:nvPr>
          </p:nvSpPr>
          <p:spPr>
            <a:xfrm>
              <a:off x="1248394" y="2185512"/>
              <a:ext cx="2250281" cy="335756"/>
            </a:xfrm>
            <a:prstGeom prst="round2SameRect">
              <a:avLst>
                <a:gd name="adj1" fmla="val 19408"/>
                <a:gd name="adj2" fmla="val 0"/>
              </a:avLst>
            </a:prstGeom>
            <a:solidFill>
              <a:schemeClr val="accent1">
                <a:lumMod val="20000"/>
                <a:lumOff val="80000"/>
              </a:schemeClr>
            </a:solidFill>
          </p:spPr>
          <p:txBody>
            <a:bodyPr rot="0" spcFirstLastPara="0" vertOverflow="overflow" horzOverflow="overflow" vert="horz" wrap="square" lIns="90000" tIns="0" rIns="36000" bIns="0" numCol="1" spcCol="0" rtlCol="0" fromWordArt="0" anchor="ctr" anchorCtr="0" forceAA="0" compatLnSpc="1">
              <a:normAutofit/>
            </a:bodyPr>
            <a:p>
              <a:pPr algn="r"/>
              <a:endParaRPr lang="zh-CN" altLang="en-US" b="1" dirty="0" err="1">
                <a:solidFill>
                  <a:srgbClr val="FFFFFF"/>
                </a:solidFill>
              </a:endParaRPr>
            </a:p>
          </p:txBody>
        </p:sp>
        <p:sp>
          <p:nvSpPr>
            <p:cNvPr id="23" name="矩形 22"/>
            <p:cNvSpPr/>
            <p:nvPr>
              <p:custDataLst>
                <p:tags r:id="rId9"/>
              </p:custDataLst>
            </p:nvPr>
          </p:nvSpPr>
          <p:spPr>
            <a:xfrm>
              <a:off x="1581150" y="2230755"/>
              <a:ext cx="4829175" cy="590550"/>
            </a:xfrm>
            <a:prstGeom prst="rect">
              <a:avLst/>
            </a:prstGeom>
            <a:solidFill>
              <a:srgbClr val="FFFFFF"/>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p>
              <a:pPr algn="just"/>
              <a:r>
                <a:rPr lang="en-US" altLang="zh-CN" sz="3600" dirty="0"/>
                <a:t>GRB190829A</a:t>
              </a:r>
              <a:endParaRPr lang="en-US" altLang="zh-CN" sz="3600" dirty="0"/>
            </a:p>
          </p:txBody>
        </p:sp>
      </p:grpSp>
      <p:sp>
        <p:nvSpPr>
          <p:cNvPr id="29" name="同侧圆角矩形 28"/>
          <p:cNvSpPr/>
          <p:nvPr>
            <p:custDataLst>
              <p:tags r:id="rId10"/>
            </p:custDataLst>
          </p:nvPr>
        </p:nvSpPr>
        <p:spPr>
          <a:xfrm>
            <a:off x="1957504" y="5195817"/>
            <a:ext cx="3653650" cy="545148"/>
          </a:xfrm>
          <a:prstGeom prst="round2SameRect">
            <a:avLst>
              <a:gd name="adj1" fmla="val 19408"/>
              <a:gd name="adj2" fmla="val 0"/>
            </a:avLst>
          </a:prstGeom>
          <a:solidFill>
            <a:schemeClr val="accent3">
              <a:lumMod val="40000"/>
              <a:lumOff val="60000"/>
            </a:schemeClr>
          </a:solidFill>
        </p:spPr>
        <p:txBody>
          <a:bodyPr rot="0" spcFirstLastPara="0" vertOverflow="overflow" horzOverflow="overflow" vert="horz" wrap="square" lIns="90000" tIns="0" rIns="36000" bIns="0" numCol="1" spcCol="0" rtlCol="0" fromWordArt="0" anchor="ctr" anchorCtr="0" forceAA="0" compatLnSpc="1">
            <a:normAutofit/>
          </a:bodyPr>
          <a:p>
            <a:pPr algn="r"/>
            <a:endParaRPr lang="zh-CN" altLang="en-US" b="1" dirty="0" err="1">
              <a:solidFill>
                <a:srgbClr val="FFFFFF"/>
              </a:solidFill>
            </a:endParaRPr>
          </a:p>
        </p:txBody>
      </p:sp>
      <p:sp>
        <p:nvSpPr>
          <p:cNvPr id="30" name="矩形 29"/>
          <p:cNvSpPr/>
          <p:nvPr>
            <p:custDataLst>
              <p:tags r:id="rId11"/>
            </p:custDataLst>
          </p:nvPr>
        </p:nvSpPr>
        <p:spPr>
          <a:xfrm>
            <a:off x="2531867" y="5315631"/>
            <a:ext cx="7840851" cy="958842"/>
          </a:xfrm>
          <a:prstGeom prst="rect">
            <a:avLst/>
          </a:prstGeom>
          <a:solidFill>
            <a:srgbClr val="FFFFFF"/>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p>
            <a:pPr algn="just"/>
            <a:r>
              <a:rPr lang="en-US" altLang="zh-CN" sz="3600" dirty="0"/>
              <a:t>Summary</a:t>
            </a:r>
            <a:endParaRPr lang="en-US" altLang="zh-CN" sz="3600" dirty="0"/>
          </a:p>
        </p:txBody>
      </p:sp>
      <p:sp>
        <p:nvSpPr>
          <p:cNvPr id="32" name="灯片编号占位符 31"/>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2"/>
    </p:custDataLst>
  </p:cSld>
  <p:clrMapOvr>
    <a:masterClrMapping/>
  </p:clrMapOvr>
  <p:transition advTm="1743"/>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3795" y="608400"/>
            <a:ext cx="10969200" cy="705600"/>
          </a:xfrm>
        </p:spPr>
        <p:txBody>
          <a:bodyPr>
            <a:normAutofit/>
          </a:bodyPr>
          <a:p>
            <a:r>
              <a:rPr lang="en-US" altLang="zh-CN">
                <a:sym typeface="+mn-ea"/>
              </a:rPr>
              <a:t>Upper Limits</a:t>
            </a:r>
            <a:endParaRPr lang="zh-CN" altLang="en-US"/>
          </a:p>
        </p:txBody>
      </p:sp>
      <p:pic>
        <p:nvPicPr>
          <p:cNvPr id="9" name="内容占位符 8"/>
          <p:cNvPicPr>
            <a:picLocks noChangeAspect="1"/>
          </p:cNvPicPr>
          <p:nvPr>
            <p:ph idx="1"/>
          </p:nvPr>
        </p:nvPicPr>
        <p:blipFill>
          <a:blip r:embed="rId1"/>
          <a:stretch>
            <a:fillRect/>
          </a:stretch>
        </p:blipFill>
        <p:spPr>
          <a:xfrm>
            <a:off x="-69850" y="1368425"/>
            <a:ext cx="6088380" cy="4652645"/>
          </a:xfrm>
          <a:prstGeom prst="rect">
            <a:avLst/>
          </a:prstGeom>
        </p:spPr>
      </p:pic>
      <p:pic>
        <p:nvPicPr>
          <p:cNvPr id="11" name="图片 10"/>
          <p:cNvPicPr>
            <a:picLocks noChangeAspect="1"/>
          </p:cNvPicPr>
          <p:nvPr/>
        </p:nvPicPr>
        <p:blipFill>
          <a:blip r:embed="rId2"/>
          <a:stretch>
            <a:fillRect/>
          </a:stretch>
        </p:blipFill>
        <p:spPr>
          <a:xfrm>
            <a:off x="6192520" y="1549400"/>
            <a:ext cx="5533390" cy="4231005"/>
          </a:xfrm>
          <a:prstGeom prst="rect">
            <a:avLst/>
          </a:prstGeom>
        </p:spPr>
      </p:pic>
      <p:sp>
        <p:nvSpPr>
          <p:cNvPr id="4" name="右箭头 3"/>
          <p:cNvSpPr/>
          <p:nvPr/>
        </p:nvSpPr>
        <p:spPr>
          <a:xfrm>
            <a:off x="2992755" y="2197100"/>
            <a:ext cx="3352800" cy="228600"/>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622300" y="2070100"/>
            <a:ext cx="2336800" cy="1130300"/>
          </a:xfrm>
          <a:prstGeom prst="roundRect">
            <a:avLst/>
          </a:prstGeom>
          <a:no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VHE extra component</a:t>
            </a:r>
            <a:endParaRPr lang="en-US" altLang="zh-CN"/>
          </a:p>
        </p:txBody>
      </p:sp>
      <p:sp>
        <p:nvSpPr>
          <p:cNvPr id="9" name="矩形 8"/>
          <p:cNvSpPr/>
          <p:nvPr/>
        </p:nvSpPr>
        <p:spPr>
          <a:xfrm>
            <a:off x="6465570" y="1534795"/>
            <a:ext cx="5192395" cy="4228465"/>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6503035" y="1803400"/>
            <a:ext cx="5294630" cy="3322955"/>
          </a:xfrm>
          <a:prstGeom prst="rect">
            <a:avLst/>
          </a:prstGeom>
          <a:noFill/>
        </p:spPr>
        <p:txBody>
          <a:bodyPr wrap="square" rtlCol="0">
            <a:spAutoFit/>
          </a:bodyPr>
          <a:p>
            <a:pPr indent="0" fontAlgn="auto">
              <a:lnSpc>
                <a:spcPct val="150000"/>
              </a:lnSpc>
              <a:buFont typeface="Wingdings" panose="05000000000000000000" charset="0"/>
              <a:buNone/>
            </a:pPr>
            <a:r>
              <a:rPr lang="en-US" altLang="zh-CN" sz="2000"/>
              <a:t>Upper limits of GRB 190829A:</a:t>
            </a:r>
            <a:endParaRPr lang="zh-CN" altLang="en-US" sz="2000"/>
          </a:p>
          <a:p>
            <a:pPr marL="285750" indent="0" fontAlgn="auto">
              <a:lnSpc>
                <a:spcPct val="150000"/>
              </a:lnSpc>
              <a:buFont typeface="Wingdings" panose="05000000000000000000" charset="0"/>
              <a:buChar char="Ø"/>
            </a:pPr>
            <a:r>
              <a:rPr lang="en-US" altLang="zh-CN" sz="2000"/>
              <a:t>Sub-TeV               Afterglow emission of GRB190114C, GRB180720B</a:t>
            </a:r>
            <a:endParaRPr lang="en-US" altLang="zh-CN" sz="2000"/>
          </a:p>
          <a:p>
            <a:pPr marL="285750" indent="0" fontAlgn="auto">
              <a:lnSpc>
                <a:spcPct val="150000"/>
              </a:lnSpc>
              <a:buFont typeface="Wingdings" panose="05000000000000000000" charset="0"/>
              <a:buNone/>
            </a:pPr>
            <a:endParaRPr lang="en-US" altLang="zh-CN" sz="2000"/>
          </a:p>
          <a:p>
            <a:pPr marL="285750" indent="0" fontAlgn="auto">
              <a:lnSpc>
                <a:spcPct val="150000"/>
              </a:lnSpc>
              <a:buFont typeface="Wingdings" panose="05000000000000000000" charset="0"/>
              <a:buChar char="Ø"/>
            </a:pPr>
            <a:r>
              <a:rPr lang="en-US" altLang="zh-CN" sz="2000"/>
              <a:t>Intrinsic TeV emissions seem to be  suppressed. </a:t>
            </a:r>
            <a:endParaRPr lang="en-US" altLang="zh-CN" sz="2000"/>
          </a:p>
          <a:p>
            <a:pPr indent="0" fontAlgn="auto">
              <a:lnSpc>
                <a:spcPct val="150000"/>
              </a:lnSpc>
              <a:buFont typeface="Wingdings" panose="05000000000000000000" charset="0"/>
              <a:buNone/>
            </a:pPr>
            <a:r>
              <a:rPr lang="en-US" altLang="zh-CN" sz="2000"/>
              <a:t>             Compactness</a:t>
            </a:r>
            <a:r>
              <a:rPr lang="zh-CN" altLang="en-US" sz="2000"/>
              <a:t>？</a:t>
            </a:r>
            <a:r>
              <a:rPr lang="en-US" altLang="zh-CN" sz="2000"/>
              <a:t> Lorentz Factor?</a:t>
            </a:r>
            <a:endParaRPr lang="en-US" altLang="zh-CN" sz="2000"/>
          </a:p>
        </p:txBody>
      </p:sp>
      <p:sp>
        <p:nvSpPr>
          <p:cNvPr id="15" name="左右箭头 14"/>
          <p:cNvSpPr/>
          <p:nvPr/>
        </p:nvSpPr>
        <p:spPr>
          <a:xfrm>
            <a:off x="8187690" y="2527300"/>
            <a:ext cx="812800" cy="152400"/>
          </a:xfrm>
          <a:prstGeom prst="lef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右箭头 16"/>
          <p:cNvSpPr/>
          <p:nvPr/>
        </p:nvSpPr>
        <p:spPr>
          <a:xfrm>
            <a:off x="6650355" y="4777740"/>
            <a:ext cx="698500" cy="1524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9" name="内容占位符 18"/>
          <p:cNvPicPr>
            <a:picLocks noChangeAspect="1"/>
          </p:cNvPicPr>
          <p:nvPr>
            <p:ph idx="1"/>
          </p:nvPr>
        </p:nvPicPr>
        <p:blipFill>
          <a:blip r:embed="rId1"/>
          <a:stretch>
            <a:fillRect/>
          </a:stretch>
        </p:blipFill>
        <p:spPr>
          <a:xfrm>
            <a:off x="501015" y="1413510"/>
            <a:ext cx="5709920" cy="4416425"/>
          </a:xfrm>
          <a:prstGeom prst="rect">
            <a:avLst/>
          </a:prstGeom>
        </p:spPr>
      </p:pic>
      <p:sp>
        <p:nvSpPr>
          <p:cNvPr id="21" name="文本框 20"/>
          <p:cNvSpPr txBox="1"/>
          <p:nvPr/>
        </p:nvSpPr>
        <p:spPr>
          <a:xfrm>
            <a:off x="2730500" y="2369185"/>
            <a:ext cx="2425700" cy="245110"/>
          </a:xfrm>
          <a:prstGeom prst="rect">
            <a:avLst/>
          </a:prstGeom>
          <a:noFill/>
        </p:spPr>
        <p:txBody>
          <a:bodyPr wrap="square" rtlCol="0">
            <a:spAutoFit/>
          </a:bodyPr>
          <a:p>
            <a:r>
              <a:rPr lang="en-US" altLang="zh-CN" sz="1000">
                <a:solidFill>
                  <a:srgbClr val="FF0000"/>
                </a:solidFill>
              </a:rPr>
              <a:t>GRB 180720B</a:t>
            </a:r>
            <a:endParaRPr lang="en-US" altLang="zh-CN" sz="1000">
              <a:solidFill>
                <a:srgbClr val="FF0000"/>
              </a:solidFill>
            </a:endParaRPr>
          </a:p>
        </p:txBody>
      </p:sp>
      <p:sp>
        <p:nvSpPr>
          <p:cNvPr id="22" name="文本框 21"/>
          <p:cNvSpPr txBox="1"/>
          <p:nvPr/>
        </p:nvSpPr>
        <p:spPr>
          <a:xfrm>
            <a:off x="3467100" y="2902585"/>
            <a:ext cx="2425700" cy="245110"/>
          </a:xfrm>
          <a:prstGeom prst="rect">
            <a:avLst/>
          </a:prstGeom>
          <a:noFill/>
        </p:spPr>
        <p:txBody>
          <a:bodyPr wrap="square" rtlCol="0">
            <a:spAutoFit/>
          </a:bodyPr>
          <a:p>
            <a:r>
              <a:rPr lang="en-US" altLang="zh-CN" sz="1000">
                <a:solidFill>
                  <a:srgbClr val="00B0F0"/>
                </a:solidFill>
              </a:rPr>
              <a:t>GRB 190114C</a:t>
            </a:r>
            <a:endParaRPr lang="en-US" altLang="zh-CN" sz="1000">
              <a:solidFill>
                <a:srgbClr val="00B0F0"/>
              </a:solidFill>
            </a:endParaRPr>
          </a:p>
        </p:txBody>
      </p:sp>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Summary </a:t>
            </a:r>
            <a:endParaRPr lang="en-US" altLang="zh-CN"/>
          </a:p>
        </p:txBody>
      </p:sp>
      <p:sp>
        <p:nvSpPr>
          <p:cNvPr id="3" name="内容占位符 2"/>
          <p:cNvSpPr>
            <a:spLocks noGrp="1"/>
          </p:cNvSpPr>
          <p:nvPr>
            <p:ph idx="1"/>
          </p:nvPr>
        </p:nvSpPr>
        <p:spPr/>
        <p:txBody>
          <a:bodyPr>
            <a:noAutofit/>
          </a:bodyPr>
          <a:p>
            <a:pPr>
              <a:lnSpc>
                <a:spcPct val="150000"/>
              </a:lnSpc>
              <a:buFont typeface="Wingdings" panose="05000000000000000000" charset="0"/>
              <a:buChar char="Ø"/>
            </a:pPr>
            <a:r>
              <a:rPr lang="en-US" altLang="zh-CN" sz="2100">
                <a:solidFill>
                  <a:schemeClr val="tx1">
                    <a:lumMod val="95000"/>
                    <a:lumOff val="5000"/>
                  </a:schemeClr>
                </a:solidFill>
                <a:latin typeface="Arial" panose="020B0604020202020204" pitchFamily="34" charset="0"/>
                <a:cs typeface="Arial" panose="020B0604020202020204" pitchFamily="34" charset="0"/>
                <a:sym typeface="+mn-ea"/>
              </a:rPr>
              <a:t>Compared with afterglow emission in other wavelength, our upper limits seem to be little use might due to the low sensitivity of large zenith angle and sharply  reduced flux</a:t>
            </a:r>
            <a:r>
              <a:rPr lang="zh-CN" altLang="en-US" sz="2100">
                <a:solidFill>
                  <a:schemeClr val="tx1">
                    <a:lumMod val="95000"/>
                    <a:lumOff val="5000"/>
                  </a:schemeClr>
                </a:solidFill>
                <a:latin typeface="Arial" panose="020B0604020202020204" pitchFamily="34" charset="0"/>
                <a:cs typeface="Arial" panose="020B0604020202020204" pitchFamily="34" charset="0"/>
              </a:rPr>
              <a:t>；</a:t>
            </a:r>
            <a:endParaRPr lang="zh-CN" altLang="en-US" sz="2100">
              <a:solidFill>
                <a:schemeClr val="tx1">
                  <a:lumMod val="95000"/>
                  <a:lumOff val="5000"/>
                </a:schemeClr>
              </a:solidFill>
              <a:latin typeface="Arial" panose="020B0604020202020204" pitchFamily="34" charset="0"/>
              <a:cs typeface="Arial" panose="020B0604020202020204" pitchFamily="34" charset="0"/>
            </a:endParaRPr>
          </a:p>
          <a:p>
            <a:pPr>
              <a:lnSpc>
                <a:spcPct val="150000"/>
              </a:lnSpc>
              <a:buFont typeface="Wingdings" panose="05000000000000000000" charset="0"/>
              <a:buChar char="Ø"/>
            </a:pPr>
            <a:r>
              <a:rPr lang="en-US" altLang="zh-CN" sz="2100">
                <a:solidFill>
                  <a:schemeClr val="tx1">
                    <a:lumMod val="95000"/>
                    <a:lumOff val="5000"/>
                  </a:schemeClr>
                </a:solidFill>
                <a:latin typeface="Arial" panose="020B0604020202020204" pitchFamily="34" charset="0"/>
                <a:cs typeface="Arial" panose="020B0604020202020204" pitchFamily="34" charset="0"/>
              </a:rPr>
              <a:t>TeV prompt emission from GRB 190829A seems to be supressed;</a:t>
            </a:r>
            <a:endParaRPr lang="en-US" altLang="zh-CN" sz="2100">
              <a:solidFill>
                <a:schemeClr val="tx1">
                  <a:lumMod val="95000"/>
                  <a:lumOff val="5000"/>
                </a:schemeClr>
              </a:solidFill>
              <a:latin typeface="Arial" panose="020B0604020202020204" pitchFamily="34" charset="0"/>
              <a:cs typeface="Arial" panose="020B0604020202020204" pitchFamily="34" charset="0"/>
            </a:endParaRPr>
          </a:p>
          <a:p>
            <a:pPr>
              <a:lnSpc>
                <a:spcPct val="150000"/>
              </a:lnSpc>
              <a:buFont typeface="Wingdings" panose="05000000000000000000" charset="0"/>
              <a:buChar char="Ø"/>
            </a:pPr>
            <a:r>
              <a:rPr lang="en-US" altLang="zh-CN" sz="2100">
                <a:solidFill>
                  <a:schemeClr val="tx1">
                    <a:lumMod val="95000"/>
                    <a:lumOff val="5000"/>
                  </a:schemeClr>
                </a:solidFill>
                <a:latin typeface="Arial" panose="020B0604020202020204" pitchFamily="34" charset="0"/>
                <a:cs typeface="Arial" panose="020B0604020202020204" pitchFamily="34" charset="0"/>
              </a:rPr>
              <a:t>Works about evolution of lightcurve and Lorentz factor are on going.</a:t>
            </a:r>
            <a:endParaRPr lang="en-US" altLang="zh-CN" sz="2100">
              <a:solidFill>
                <a:schemeClr val="tx1">
                  <a:lumMod val="95000"/>
                  <a:lumOff val="5000"/>
                </a:schemeClr>
              </a:solidFill>
              <a:latin typeface="Arial" panose="020B0604020202020204" pitchFamily="34" charset="0"/>
              <a:cs typeface="Arial" panose="020B0604020202020204" pitchFamily="34" charset="0"/>
            </a:endParaRPr>
          </a:p>
        </p:txBody>
      </p:sp>
      <p:sp>
        <p:nvSpPr>
          <p:cNvPr id="9" name="矩形 8"/>
          <p:cNvSpPr/>
          <p:nvPr/>
        </p:nvSpPr>
        <p:spPr>
          <a:xfrm>
            <a:off x="8962638" y="5959579"/>
            <a:ext cx="2863604" cy="769441"/>
          </a:xfrm>
          <a:prstGeom prst="rect">
            <a:avLst/>
          </a:prstGeom>
          <a:noFill/>
        </p:spPr>
        <p:txBody>
          <a:bodyPr wrap="none" lIns="91440" tIns="45720" rIns="91440" bIns="45720">
            <a:spAutoFit/>
          </a:bodyPr>
          <a:p>
            <a:pPr algn="ctr"/>
            <a:r>
              <a:rPr lang="en-US" altLang="zh-CN" sz="4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Thank you!</a:t>
            </a:r>
            <a:endParaRPr lang="zh-CN" altLang="en-US" sz="4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939800" y="2454910"/>
            <a:ext cx="5410200" cy="1257300"/>
          </a:xfrm>
          <a:prstGeom prst="rect">
            <a:avLst/>
          </a:prstGeom>
        </p:spPr>
      </p:pic>
      <p:pic>
        <p:nvPicPr>
          <p:cNvPr id="6" name="图片 5"/>
          <p:cNvPicPr>
            <a:picLocks noChangeAspect="1"/>
          </p:cNvPicPr>
          <p:nvPr/>
        </p:nvPicPr>
        <p:blipFill>
          <a:blip r:embed="rId2"/>
          <a:stretch>
            <a:fillRect/>
          </a:stretch>
        </p:blipFill>
        <p:spPr>
          <a:xfrm>
            <a:off x="3961130" y="1384300"/>
            <a:ext cx="2114550" cy="590550"/>
          </a:xfrm>
          <a:prstGeom prst="rect">
            <a:avLst/>
          </a:prstGeom>
        </p:spPr>
      </p:pic>
      <p:pic>
        <p:nvPicPr>
          <p:cNvPr id="7" name="图片 6"/>
          <p:cNvPicPr>
            <a:picLocks noChangeAspect="1"/>
          </p:cNvPicPr>
          <p:nvPr/>
        </p:nvPicPr>
        <p:blipFill>
          <a:blip r:embed="rId3"/>
          <a:stretch>
            <a:fillRect/>
          </a:stretch>
        </p:blipFill>
        <p:spPr>
          <a:xfrm>
            <a:off x="1332865" y="1461135"/>
            <a:ext cx="1895475" cy="485775"/>
          </a:xfrm>
          <a:prstGeom prst="rect">
            <a:avLst/>
          </a:prstGeom>
        </p:spPr>
      </p:pic>
      <p:pic>
        <p:nvPicPr>
          <p:cNvPr id="8" name="图片 7"/>
          <p:cNvPicPr>
            <a:picLocks noChangeAspect="1"/>
          </p:cNvPicPr>
          <p:nvPr/>
        </p:nvPicPr>
        <p:blipFill>
          <a:blip r:embed="rId4"/>
          <a:stretch>
            <a:fillRect/>
          </a:stretch>
        </p:blipFill>
        <p:spPr>
          <a:xfrm>
            <a:off x="1145540" y="3876675"/>
            <a:ext cx="4981575" cy="1133475"/>
          </a:xfrm>
          <a:prstGeom prst="rect">
            <a:avLst/>
          </a:prstGeom>
        </p:spPr>
      </p:pic>
      <p:pic>
        <p:nvPicPr>
          <p:cNvPr id="9" name="图片 8" descr="Area_ave_10GeV_100TeV.lowE"/>
          <p:cNvPicPr>
            <a:picLocks noChangeAspect="1"/>
          </p:cNvPicPr>
          <p:nvPr/>
        </p:nvPicPr>
        <p:blipFill>
          <a:blip r:embed="rId5"/>
          <a:stretch>
            <a:fillRect/>
          </a:stretch>
        </p:blipFill>
        <p:spPr>
          <a:xfrm>
            <a:off x="7356475" y="-27940"/>
            <a:ext cx="4547235" cy="3498850"/>
          </a:xfrm>
          <a:prstGeom prst="rect">
            <a:avLst/>
          </a:prstGeom>
        </p:spPr>
      </p:pic>
      <p:pic>
        <p:nvPicPr>
          <p:cNvPr id="10" name="图片 9" descr="Area_ave_10GeV_100TeV.highE"/>
          <p:cNvPicPr>
            <a:picLocks noChangeAspect="1"/>
          </p:cNvPicPr>
          <p:nvPr/>
        </p:nvPicPr>
        <p:blipFill>
          <a:blip r:embed="rId6"/>
          <a:stretch>
            <a:fillRect/>
          </a:stretch>
        </p:blipFill>
        <p:spPr>
          <a:xfrm>
            <a:off x="7446010" y="3449955"/>
            <a:ext cx="4489450" cy="3455035"/>
          </a:xfrm>
          <a:prstGeom prst="rect">
            <a:avLst/>
          </a:prstGeom>
        </p:spPr>
      </p:pic>
      <p:pic>
        <p:nvPicPr>
          <p:cNvPr id="11" name="图片 10"/>
          <p:cNvPicPr>
            <a:picLocks noChangeAspect="1"/>
          </p:cNvPicPr>
          <p:nvPr/>
        </p:nvPicPr>
        <p:blipFill>
          <a:blip r:embed="rId7"/>
          <a:stretch>
            <a:fillRect/>
          </a:stretch>
        </p:blipFill>
        <p:spPr>
          <a:xfrm>
            <a:off x="1745615" y="5256530"/>
            <a:ext cx="4301490" cy="1270635"/>
          </a:xfrm>
          <a:prstGeom prst="rect">
            <a:avLst/>
          </a:prstGeom>
        </p:spPr>
      </p:pic>
    </p:spTree>
    <p:custDataLst>
      <p:tags r:id="rId8"/>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备份</a:t>
            </a:r>
            <a:endParaRPr lang="zh-CN" altLang="en-US"/>
          </a:p>
        </p:txBody>
      </p:sp>
      <p:pic>
        <p:nvPicPr>
          <p:cNvPr id="5" name="内容占位符 4"/>
          <p:cNvPicPr>
            <a:picLocks noChangeAspect="1"/>
          </p:cNvPicPr>
          <p:nvPr>
            <p:ph idx="1"/>
          </p:nvPr>
        </p:nvPicPr>
        <p:blipFill>
          <a:blip r:embed="rId1"/>
          <a:stretch>
            <a:fillRect/>
          </a:stretch>
        </p:blipFill>
        <p:spPr>
          <a:xfrm>
            <a:off x="2980055" y="1490345"/>
            <a:ext cx="6224270" cy="4759325"/>
          </a:xfrm>
          <a:prstGeom prst="rect">
            <a:avLst/>
          </a:prstGeom>
        </p:spPr>
      </p:pic>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65405" y="1553210"/>
            <a:ext cx="11216640" cy="5050790"/>
          </a:xfrm>
          <a:prstGeom prst="rect">
            <a:avLst/>
          </a:prstGeom>
        </p:spPr>
      </p:pic>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205355" y="1888490"/>
            <a:ext cx="7654925" cy="4024630"/>
          </a:xfrm>
          <a:prstGeom prst="rect">
            <a:avLst/>
          </a:prstGeom>
        </p:spPr>
      </p:pic>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474345" y="2591435"/>
            <a:ext cx="4505325" cy="2886075"/>
          </a:xfrm>
          <a:prstGeom prst="rect">
            <a:avLst/>
          </a:prstGeom>
        </p:spPr>
      </p:pic>
      <p:pic>
        <p:nvPicPr>
          <p:cNvPr id="5" name="图片 4"/>
          <p:cNvPicPr>
            <a:picLocks noChangeAspect="1"/>
          </p:cNvPicPr>
          <p:nvPr/>
        </p:nvPicPr>
        <p:blipFill>
          <a:blip r:embed="rId2"/>
          <a:stretch>
            <a:fillRect/>
          </a:stretch>
        </p:blipFill>
        <p:spPr>
          <a:xfrm>
            <a:off x="6308725" y="2436495"/>
            <a:ext cx="4629150" cy="3076575"/>
          </a:xfrm>
          <a:prstGeom prst="rect">
            <a:avLst/>
          </a:prstGeom>
        </p:spPr>
      </p:pic>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890905" y="2105025"/>
            <a:ext cx="10144760" cy="3621405"/>
          </a:xfrm>
          <a:prstGeom prst="rect">
            <a:avLst/>
          </a:prstGeom>
        </p:spPr>
      </p:pic>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663065" y="2035810"/>
            <a:ext cx="8858250" cy="3667125"/>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日期占位符 3"/>
          <p:cNvSpPr txBox="1">
            <a:spLocks noGrp="1"/>
          </p:cNvSpPr>
          <p:nvPr>
            <p:ph type="dt" sz="half" idx="10"/>
          </p:nvPr>
        </p:nvSpPr>
        <p:spPr>
          <a:noFill/>
        </p:spPr>
        <p:txBody>
          <a:bodyPr vert="horz" lIns="121920" tIns="60960" rIns="121920" bIns="60960" rtlCol="0" anchor="ctr">
            <a:normAutofit fontScale="70000"/>
          </a:bodyPr>
          <a:lstStyle/>
          <a:p>
            <a:pPr marL="0" marR="0" lvl="0" indent="0" algn="l" defTabSz="914400" rtl="0" eaLnBrk="1" fontAlgn="auto" latinLnBrk="0" hangingPunct="1">
              <a:lnSpc>
                <a:spcPct val="100000"/>
              </a:lnSpc>
              <a:spcBef>
                <a:spcPts val="0"/>
              </a:spcBef>
              <a:spcAft>
                <a:spcPts val="0"/>
              </a:spcAft>
              <a:buClrTx/>
              <a:buSzTx/>
              <a:buFontTx/>
              <a:buNone/>
              <a:defRPr/>
            </a:pPr>
            <a:fld id="{ECBC58C7-FBEB-4A68-BBD6-B76A04CBF1A2}" type="datetime1">
              <a:rPr kumimoji="0" lang="zh-CN" altLang="en-US" sz="16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195" name="TextBox 6"/>
          <p:cNvSpPr txBox="1"/>
          <p:nvPr/>
        </p:nvSpPr>
        <p:spPr>
          <a:xfrm>
            <a:off x="635000" y="4673600"/>
            <a:ext cx="5461000" cy="829945"/>
          </a:xfrm>
          <a:prstGeom prst="rect">
            <a:avLst/>
          </a:prstGeom>
          <a:noFill/>
          <a:ln w="9525">
            <a:noFill/>
          </a:ln>
        </p:spPr>
        <p:txBody>
          <a:bodyPr>
            <a:spAutoFit/>
          </a:bodyPr>
          <a:p>
            <a:pPr eaLnBrk="1" hangingPunct="1">
              <a:buNone/>
            </a:pPr>
            <a:endParaRPr lang="en-US" altLang="zh-CN" sz="2400" dirty="0">
              <a:latin typeface="Calibri" panose="020F0502020204030204" charset="0"/>
            </a:endParaRPr>
          </a:p>
          <a:p>
            <a:pPr eaLnBrk="1" hangingPunct="1">
              <a:buNone/>
            </a:pPr>
            <a:endParaRPr lang="zh-CN" altLang="en-US" sz="2400" dirty="0">
              <a:latin typeface="Calibri" panose="020F0502020204030204" charset="0"/>
            </a:endParaRPr>
          </a:p>
        </p:txBody>
      </p:sp>
      <p:sp>
        <p:nvSpPr>
          <p:cNvPr id="3" name="矩形 2"/>
          <p:cNvSpPr>
            <a:spLocks noRot="1" noChangeAspect="1" noMove="1" noResize="1" noEditPoints="1" noAdjustHandles="1" noChangeArrowheads="1" noChangeShapeType="1" noTextEdit="1"/>
          </p:cNvSpPr>
          <p:nvPr/>
        </p:nvSpPr>
        <p:spPr>
          <a:xfrm>
            <a:off x="7137512" y="1487244"/>
            <a:ext cx="4224469" cy="5686172"/>
          </a:xfrm>
          <a:prstGeom prst="rect">
            <a:avLst/>
          </a:prstGeom>
          <a:blipFill>
            <a:blip r:embed="rId1"/>
            <a:stretch>
              <a:fillRect l="-2115"/>
            </a:stretch>
          </a:blipFill>
        </p:spPr>
        <p:txBody>
          <a:bodyPr/>
          <a:lstStyle/>
          <a:p>
            <a:r>
              <a:rPr lang="zh-CN" altLang="en-US" sz="2400">
                <a:noFill/>
              </a:rPr>
              <a:t> </a:t>
            </a:r>
            <a:endParaRPr lang="zh-CN" altLang="en-US" sz="2400">
              <a:noFill/>
            </a:endParaRPr>
          </a:p>
        </p:txBody>
      </p:sp>
      <p:sp>
        <p:nvSpPr>
          <p:cNvPr id="10" name="矩形 9"/>
          <p:cNvSpPr/>
          <p:nvPr/>
        </p:nvSpPr>
        <p:spPr>
          <a:xfrm>
            <a:off x="7152217" y="1646767"/>
            <a:ext cx="4224867" cy="4826000"/>
          </a:xfrm>
          <a:prstGeom prst="rect">
            <a:avLst/>
          </a:prstGeom>
          <a:noFill/>
          <a:ln w="349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pic>
        <p:nvPicPr>
          <p:cNvPr id="8198" name="Picture 2" descr="grb_animation"/>
          <p:cNvPicPr>
            <a:picLocks noChangeAspect="1"/>
          </p:cNvPicPr>
          <p:nvPr/>
        </p:nvPicPr>
        <p:blipFill>
          <a:blip r:embed="rId2"/>
          <a:stretch>
            <a:fillRect/>
          </a:stretch>
        </p:blipFill>
        <p:spPr>
          <a:xfrm>
            <a:off x="162137" y="1538394"/>
            <a:ext cx="6771216" cy="4739216"/>
          </a:xfrm>
          <a:prstGeom prst="rect">
            <a:avLst/>
          </a:prstGeom>
          <a:noFill/>
          <a:ln w="9525">
            <a:noFill/>
          </a:ln>
        </p:spPr>
      </p:pic>
      <p:sp>
        <p:nvSpPr>
          <p:cNvPr id="8199" name="标题 1"/>
          <p:cNvSpPr txBox="1"/>
          <p:nvPr/>
        </p:nvSpPr>
        <p:spPr>
          <a:xfrm>
            <a:off x="609600" y="275167"/>
            <a:ext cx="10972800" cy="1143000"/>
          </a:xfrm>
          <a:prstGeom prst="rect">
            <a:avLst/>
          </a:prstGeom>
          <a:noFill/>
          <a:ln w="9525">
            <a:noFill/>
          </a:ln>
        </p:spPr>
        <p:txBody>
          <a:bodyPr anchor="ctr" anchorCtr="0"/>
          <a:p>
            <a:pPr algn="l" eaLnBrk="1" hangingPunct="1">
              <a:buNone/>
            </a:pPr>
            <a:r>
              <a:rPr lang="en-US" altLang="zh-CN" sz="4000" b="1" dirty="0">
                <a:latin typeface="Arial Rounded MT Bold" panose="020F0704030504030204" pitchFamily="34" charset="0"/>
                <a:ea typeface="微软雅黑" panose="020B0503020204020204" pitchFamily="34" charset="-122"/>
              </a:rPr>
              <a:t>Gamma ray burst (GRB)</a:t>
            </a:r>
            <a:endParaRPr lang="en-US" altLang="zh-CN" sz="4000" b="1" dirty="0">
              <a:latin typeface="Arial Rounded MT Bold" panose="020F0704030504030204" pitchFamily="34" charset="0"/>
              <a:ea typeface="微软雅黑" panose="020B0503020204020204" pitchFamily="34" charset="-122"/>
            </a:endParaRPr>
          </a:p>
        </p:txBody>
      </p:sp>
    </p:spTree>
  </p:cSld>
  <p:clrMapOvr>
    <a:masterClrMapping/>
  </p:clrMapOvr>
  <p:transition advTm="11218"/>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a:spLocks noGrp="1"/>
          </p:cNvSpPr>
          <p:nvPr>
            <p:ph type="title"/>
          </p:nvPr>
        </p:nvSpPr>
        <p:spPr/>
        <p:txBody>
          <a:bodyPr vert="horz" lIns="121920" tIns="60960" rIns="121920" bIns="60960" anchor="ctr">
            <a:normAutofit fontScale="90000"/>
          </a:bodyPr>
          <a:p>
            <a:pPr algn="l"/>
            <a:r>
              <a:rPr lang="en-US" altLang="zh-CN" sz="4400" b="0" spc="0" noProof="0" dirty="0" smtClean="0">
                <a:ln>
                  <a:noFill/>
                </a:ln>
                <a:solidFill>
                  <a:schemeClr val="tx1"/>
                </a:solidFill>
                <a:effectLst>
                  <a:outerShdw blurRad="38100" dist="38100" dir="2700000" algn="tl">
                    <a:srgbClr val="000000">
                      <a:alpha val="43137"/>
                    </a:srgbClr>
                  </a:outerShdw>
                </a:effectLst>
                <a:uLnTx/>
                <a:sym typeface="+mn-ea"/>
              </a:rPr>
              <a:t>Limitted knowlege at VHE</a:t>
            </a:r>
            <a:endParaRPr sz="4400" b="0" spc="0">
              <a:solidFill>
                <a:schemeClr val="tx1"/>
              </a:solidFill>
              <a:latin typeface="Arial Rounded MT Bold" panose="020F0704030504030204" pitchFamily="34" charset="0"/>
              <a:cs typeface="+mn-cs"/>
            </a:endParaRPr>
          </a:p>
        </p:txBody>
      </p:sp>
      <p:sp>
        <p:nvSpPr>
          <p:cNvPr id="3" name="日期占位符 2"/>
          <p:cNvSpPr>
            <a:spLocks noGrp="1"/>
          </p:cNvSpPr>
          <p:nvPr>
            <p:ph type="dt" sz="half" idx="10"/>
          </p:nvPr>
        </p:nvSpPr>
        <p:spPr>
          <a:xfrm>
            <a:off x="612000" y="6339800"/>
            <a:ext cx="2700000" cy="316800"/>
          </a:xfrm>
        </p:spPr>
        <p:txBody>
          <a:bodyPr vert="horz" lIns="121920" tIns="60960" rIns="121920" bIns="60960" rtlCol="0" anchor="ctr">
            <a:normAutofit fontScale="70000"/>
          </a:bodyPr>
          <a:p>
            <a:pPr marL="0" marR="0" indent="0" algn="l" defTabSz="914400" rtl="0" eaLnBrk="1" fontAlgn="auto" latinLnBrk="0" hangingPunct="1">
              <a:lnSpc>
                <a:spcPct val="100000"/>
              </a:lnSpc>
              <a:spcBef>
                <a:spcPct val="0"/>
              </a:spcBef>
              <a:spcAft>
                <a:spcPct val="0"/>
              </a:spcAft>
              <a:buClrTx/>
              <a:buSzTx/>
              <a:buFontTx/>
              <a:buNone/>
            </a:pPr>
            <a:fld id="{264C25F8-EFD7-44F2-9D49-7AC4FC2ADD51}" type="datetime1">
              <a:rPr kumimoji="0" lang="zh-CN" altLang="en-US" sz="1600" b="0" i="0" u="none" strike="noStrike" kern="1200" cap="none" spc="0" normalizeH="0" baseline="0" noProof="1" smtClean="0">
                <a:solidFill>
                  <a:schemeClr val="tx1">
                    <a:tint val="75000"/>
                  </a:schemeClr>
                </a:solidFill>
                <a:latin typeface="+mn-lt"/>
                <a:ea typeface="+mn-ea"/>
                <a:cs typeface="+mn-cs"/>
              </a:rPr>
            </a:fld>
            <a:endParaRPr kumimoji="0" lang="zh-CN" altLang="en-US" sz="1600" b="0" i="0" u="none" strike="noStrike" kern="1200" cap="none" spc="0" normalizeH="0" baseline="0" noProof="1">
              <a:solidFill>
                <a:schemeClr val="tx1">
                  <a:tint val="75000"/>
                </a:schemeClr>
              </a:solidFill>
              <a:latin typeface="Calibri" panose="020F0502020204030204" charset="0"/>
              <a:ea typeface="宋体" panose="02010600030101010101" pitchFamily="2" charset="-122"/>
              <a:cs typeface="+mn-cs"/>
            </a:endParaRPr>
          </a:p>
        </p:txBody>
      </p:sp>
      <p:pic>
        <p:nvPicPr>
          <p:cNvPr id="13316" name="图片 10"/>
          <p:cNvPicPr>
            <a:picLocks noChangeAspect="1"/>
          </p:cNvPicPr>
          <p:nvPr/>
        </p:nvPicPr>
        <p:blipFill>
          <a:blip r:embed="rId1"/>
          <a:stretch>
            <a:fillRect/>
          </a:stretch>
        </p:blipFill>
        <p:spPr>
          <a:xfrm>
            <a:off x="6155267" y="1462193"/>
            <a:ext cx="5427133" cy="4229100"/>
          </a:xfrm>
          <a:prstGeom prst="rect">
            <a:avLst/>
          </a:prstGeom>
          <a:noFill/>
          <a:ln w="9525">
            <a:noFill/>
          </a:ln>
        </p:spPr>
      </p:pic>
      <p:sp>
        <p:nvSpPr>
          <p:cNvPr id="24586" name="文本框 9"/>
          <p:cNvSpPr txBox="1"/>
          <p:nvPr/>
        </p:nvSpPr>
        <p:spPr>
          <a:xfrm>
            <a:off x="7182273" y="4981787"/>
            <a:ext cx="3357880" cy="460375"/>
          </a:xfrm>
          <a:prstGeom prst="rect">
            <a:avLst/>
          </a:prstGeom>
          <a:noFill/>
          <a:ln w="9525">
            <a:noFill/>
          </a:ln>
        </p:spPr>
        <p:txBody>
          <a:bodyPr wrap="square" anchor="t">
            <a:spAutoFit/>
          </a:bodyPr>
          <a:p>
            <a:r>
              <a:rPr lang="en-US" altLang="zh-CN" sz="2400" b="1" noProof="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Rounded MT Bold" panose="020F0704030504030204" pitchFamily="34" charset="0"/>
                <a:ea typeface="宋体" panose="02010600030101010101" pitchFamily="2" charset="-122"/>
                <a:cs typeface="Arial Rounded MT Bold" panose="020F0704030504030204" pitchFamily="34" charset="0"/>
              </a:rPr>
              <a:t>GRB 090510A</a:t>
            </a:r>
            <a:endParaRPr lang="en-US" altLang="zh-CN" sz="2400" b="1" noProof="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Rounded MT Bold" panose="020F0704030504030204" pitchFamily="34" charset="0"/>
              <a:ea typeface="宋体" panose="02010600030101010101" pitchFamily="2" charset="-122"/>
              <a:cs typeface="Arial Rounded MT Bold" panose="020F0704030504030204" pitchFamily="34" charset="0"/>
            </a:endParaRPr>
          </a:p>
        </p:txBody>
      </p:sp>
      <p:sp>
        <p:nvSpPr>
          <p:cNvPr id="4" name="椭圆 3"/>
          <p:cNvSpPr/>
          <p:nvPr/>
        </p:nvSpPr>
        <p:spPr>
          <a:xfrm rot="20340000">
            <a:off x="8542867" y="2952327"/>
            <a:ext cx="3484033" cy="1564217"/>
          </a:xfrm>
          <a:prstGeom prst="ellipse">
            <a:avLst/>
          </a:prstGeom>
          <a:noFill/>
          <a:ln w="762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2400" strike="noStrike" noProof="1"/>
          </a:p>
        </p:txBody>
      </p:sp>
      <p:sp>
        <p:nvSpPr>
          <p:cNvPr id="5" name="灯片编号占位符 4"/>
          <p:cNvSpPr>
            <a:spLocks noGrp="1"/>
          </p:cNvSpPr>
          <p:nvPr>
            <p:ph type="sldNum" sz="quarter" idx="12"/>
          </p:nvPr>
        </p:nvSpPr>
        <p:spPr/>
        <p:txBody>
          <a:bodyPr vert="horz" lIns="121920" tIns="60960" rIns="121920" bIns="60960" rtlCol="0" anchor="ctr">
            <a:normAutofit fontScale="70000"/>
          </a:bodyPr>
          <a:p>
            <a:pPr marL="0" marR="0" indent="0" algn="r" defTabSz="914400" rtl="0" eaLnBrk="1" fontAlgn="auto" latinLnBrk="0" hangingPunct="1">
              <a:lnSpc>
                <a:spcPct val="100000"/>
              </a:lnSpc>
              <a:spcBef>
                <a:spcPct val="0"/>
              </a:spcBef>
              <a:spcAft>
                <a:spcPct val="0"/>
              </a:spcAft>
              <a:buClrTx/>
              <a:buSzTx/>
              <a:buFontTx/>
              <a:buNone/>
            </a:pPr>
            <a:fld id="{BA9D5173-5519-4282-97BD-A6E3FB9D415E}" type="slidenum">
              <a:rPr kumimoji="0" lang="zh-CN" altLang="en-US" sz="1600" b="0" i="0" u="none" strike="noStrike" kern="1200" cap="none" spc="0" normalizeH="0" baseline="0" noProof="1" smtClean="0">
                <a:solidFill>
                  <a:schemeClr val="tx1">
                    <a:tint val="75000"/>
                  </a:schemeClr>
                </a:solidFill>
                <a:latin typeface="+mn-lt"/>
                <a:ea typeface="+mn-ea"/>
                <a:cs typeface="+mn-cs"/>
              </a:rPr>
            </a:fld>
            <a:endParaRPr kumimoji="0" lang="zh-CN" altLang="en-US" sz="1600" b="0" i="0" u="none" strike="noStrike" kern="1200" cap="none" spc="0" normalizeH="0" baseline="0" noProof="1">
              <a:solidFill>
                <a:schemeClr val="tx1">
                  <a:tint val="75000"/>
                </a:schemeClr>
              </a:solidFill>
              <a:latin typeface="Calibri" panose="020F0502020204030204" charset="0"/>
              <a:ea typeface="宋体" panose="02010600030101010101" pitchFamily="2" charset="-122"/>
              <a:cs typeface="+mn-cs"/>
            </a:endParaRPr>
          </a:p>
        </p:txBody>
      </p:sp>
      <p:sp>
        <p:nvSpPr>
          <p:cNvPr id="6" name="椭圆 5"/>
          <p:cNvSpPr/>
          <p:nvPr/>
        </p:nvSpPr>
        <p:spPr>
          <a:xfrm>
            <a:off x="4419600" y="3291205"/>
            <a:ext cx="1501140" cy="15011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4"/>
          <p:cNvPicPr>
            <a:picLocks noChangeAspect="1"/>
          </p:cNvPicPr>
          <p:nvPr/>
        </p:nvPicPr>
        <p:blipFill>
          <a:blip r:embed="rId2"/>
          <a:stretch>
            <a:fillRect/>
          </a:stretch>
        </p:blipFill>
        <p:spPr>
          <a:xfrm>
            <a:off x="63500" y="1398693"/>
            <a:ext cx="6091767" cy="4305300"/>
          </a:xfrm>
          <a:prstGeom prst="rect">
            <a:avLst/>
          </a:prstGeom>
          <a:noFill/>
          <a:ln w="9525">
            <a:noFill/>
          </a:ln>
        </p:spPr>
      </p:pic>
      <p:sp>
        <p:nvSpPr>
          <p:cNvPr id="8" name="椭圆 7"/>
          <p:cNvSpPr/>
          <p:nvPr/>
        </p:nvSpPr>
        <p:spPr>
          <a:xfrm>
            <a:off x="4419600" y="2983865"/>
            <a:ext cx="1501140" cy="15011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4"/>
          <p:cNvSpPr>
            <a:spLocks noGrp="1"/>
          </p:cNvSpPr>
          <p:nvPr/>
        </p:nvSpPr>
        <p:spPr>
          <a:xfrm>
            <a:off x="2470151" y="5744845"/>
            <a:ext cx="8917517" cy="1045210"/>
          </a:xfrm>
          <a:prstGeom prst="rect">
            <a:avLst/>
          </a:prstGeom>
        </p:spPr>
        <p:txBody>
          <a:bodyPr vert="horz" wrap="square" lIns="121920" tIns="60960" rIns="121920" bIns="60960" rtlCol="0" anchor="ctr">
            <a:spAutoFit/>
          </a:bodyPr>
          <a:lstStyle>
            <a:lvl1pPr algn="ctr" defTabSz="914400" rtl="0" eaLnBrk="1" latinLnBrk="0" hangingPunct="1">
              <a:spcBef>
                <a:spcPct val="0"/>
              </a:spcBef>
              <a:buNone/>
              <a:defRPr sz="4000" b="1" kern="1200">
                <a:solidFill>
                  <a:schemeClr val="tx1"/>
                </a:solidFill>
                <a:latin typeface="Arial Rounded MT Bold" panose="020F0704030504030204" pitchFamily="34" charset="0"/>
                <a:ea typeface="微软雅黑" panose="020B0503020204020204" pitchFamily="34" charset="-122"/>
                <a:cs typeface="+mj-cs"/>
              </a:defRPr>
            </a:lvl1pPr>
          </a:lstStyle>
          <a:p>
            <a:pPr marL="0" marR="0" lvl="0" indent="0" algn="ctr" defTabSz="914400" rtl="0" fontAlgn="auto">
              <a:lnSpc>
                <a:spcPct val="150000"/>
              </a:lnSpc>
              <a:spcBef>
                <a:spcPct val="0"/>
              </a:spcBef>
              <a:spcAft>
                <a:spcPts val="0"/>
              </a:spcAft>
              <a:buClrTx/>
              <a:buSzTx/>
              <a:buFontTx/>
              <a:buNone/>
              <a:defRPr/>
            </a:pPr>
            <a:r>
              <a:rPr kumimoji="0" lang="en-US" altLang="zh-CN"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rPr>
              <a:t>Chance of Ground-based experiments</a:t>
            </a:r>
            <a:endParaRPr kumimoji="0" lang="en-US" altLang="zh-CN"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rtl="0" fontAlgn="auto">
              <a:lnSpc>
                <a:spcPct val="150000"/>
              </a:lnSpc>
              <a:spcBef>
                <a:spcPct val="0"/>
              </a:spcBef>
              <a:spcAft>
                <a:spcPts val="0"/>
              </a:spcAft>
              <a:buClrTx/>
              <a:buSzTx/>
              <a:buFontTx/>
              <a:buNone/>
              <a:defRPr/>
            </a:pPr>
            <a:r>
              <a:rPr kumimoji="0" lang="en-US" altLang="zh-CN" sz="20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rPr>
              <a:t>(HESS, MAGIC, HAWC, LHAASO-WCDA et. al)</a:t>
            </a:r>
            <a:endParaRPr kumimoji="0" lang="en-US" altLang="zh-CN" sz="20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1" name="矩形 10"/>
          <p:cNvSpPr/>
          <p:nvPr>
            <p:custDataLst>
              <p:tags r:id="rId3"/>
            </p:custDataLst>
          </p:nvPr>
        </p:nvSpPr>
        <p:spPr>
          <a:xfrm>
            <a:off x="2860675" y="5787390"/>
            <a:ext cx="8059420" cy="963930"/>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a:p>
            <a:fld id="{D776BC17-7085-47E3-898A-942D498D9D98}" type="datetime1">
              <a:rPr lang="zh-CN" altLang="en-US" sz="1335" smtClean="0"/>
            </a:fld>
            <a:endParaRPr lang="zh-CN" altLang="en-US" sz="1335"/>
          </a:p>
        </p:txBody>
      </p:sp>
      <p:sp>
        <p:nvSpPr>
          <p:cNvPr id="3" name="灯片编号占位符 2"/>
          <p:cNvSpPr>
            <a:spLocks noGrp="1"/>
          </p:cNvSpPr>
          <p:nvPr>
            <p:ph type="sldNum" sz="quarter" idx="12"/>
          </p:nvPr>
        </p:nvSpPr>
        <p:spPr>
          <a:xfrm>
            <a:off x="8737600" y="6369897"/>
            <a:ext cx="2844800" cy="365125"/>
          </a:xfrm>
        </p:spPr>
        <p:txBody>
          <a:bodyPr/>
          <a:p>
            <a:fld id="{BA9D5173-5519-4282-97BD-A6E3FB9D415E}" type="slidenum">
              <a:rPr lang="zh-CN" altLang="en-US" sz="1335" smtClean="0"/>
            </a:fld>
            <a:endParaRPr lang="zh-CN" altLang="en-US" sz="1335"/>
          </a:p>
        </p:txBody>
      </p:sp>
      <p:pic>
        <p:nvPicPr>
          <p:cNvPr id="4" name="图片 3" descr="Illustration-of-the-internal-external-shock-scenario-for-gamma-ray-bursts-credit-NASA"/>
          <p:cNvPicPr>
            <a:picLocks noChangeAspect="1"/>
          </p:cNvPicPr>
          <p:nvPr/>
        </p:nvPicPr>
        <p:blipFill>
          <a:blip r:embed="rId1"/>
          <a:stretch>
            <a:fillRect/>
          </a:stretch>
        </p:blipFill>
        <p:spPr>
          <a:xfrm>
            <a:off x="5038725" y="1102783"/>
            <a:ext cx="6758940" cy="4835313"/>
          </a:xfrm>
          <a:prstGeom prst="rect">
            <a:avLst/>
          </a:prstGeom>
        </p:spPr>
      </p:pic>
      <p:sp>
        <p:nvSpPr>
          <p:cNvPr id="12" name="矩形 11"/>
          <p:cNvSpPr/>
          <p:nvPr/>
        </p:nvSpPr>
        <p:spPr>
          <a:xfrm>
            <a:off x="9049173" y="1578187"/>
            <a:ext cx="1905000" cy="355176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5" name="矩形 4"/>
          <p:cNvSpPr/>
          <p:nvPr/>
        </p:nvSpPr>
        <p:spPr>
          <a:xfrm>
            <a:off x="11019367" y="1436793"/>
            <a:ext cx="651933" cy="3804920"/>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6" name="文本框 15"/>
          <p:cNvSpPr txBox="1"/>
          <p:nvPr/>
        </p:nvSpPr>
        <p:spPr>
          <a:xfrm>
            <a:off x="8415867" y="1143847"/>
            <a:ext cx="3325707" cy="420370"/>
          </a:xfrm>
          <a:prstGeom prst="rect">
            <a:avLst/>
          </a:prstGeom>
          <a:noFill/>
        </p:spPr>
        <p:txBody>
          <a:bodyPr wrap="square" rtlCol="0">
            <a:spAutoFit/>
          </a:bodyPr>
          <a:p>
            <a:r>
              <a:rPr lang="en-US" altLang="zh-CN" sz="2135" b="1">
                <a:solidFill>
                  <a:srgbClr val="FF0000"/>
                </a:solidFill>
              </a:rPr>
              <a:t>Large FOV (EAS array)</a:t>
            </a:r>
            <a:endParaRPr lang="en-US" altLang="zh-CN" sz="2135" b="1">
              <a:solidFill>
                <a:srgbClr val="FF0000"/>
              </a:solidFill>
            </a:endParaRPr>
          </a:p>
        </p:txBody>
      </p:sp>
      <p:sp>
        <p:nvSpPr>
          <p:cNvPr id="17" name="文本框 16"/>
          <p:cNvSpPr txBox="1"/>
          <p:nvPr/>
        </p:nvSpPr>
        <p:spPr>
          <a:xfrm>
            <a:off x="8429413" y="5343737"/>
            <a:ext cx="3645747" cy="953135"/>
          </a:xfrm>
          <a:prstGeom prst="rect">
            <a:avLst/>
          </a:prstGeom>
          <a:noFill/>
        </p:spPr>
        <p:txBody>
          <a:bodyPr wrap="square" rtlCol="0">
            <a:spAutoFit/>
          </a:bodyPr>
          <a:p>
            <a:r>
              <a:rPr lang="en-US" altLang="zh-CN" sz="1865" b="1">
                <a:solidFill>
                  <a:srgbClr val="00B0F0"/>
                </a:solidFill>
              </a:rPr>
              <a:t>High sensitivity: (IACTs:  Imaging Atmospheric Cherenkov Telescope)</a:t>
            </a:r>
            <a:endParaRPr lang="en-US" altLang="zh-CN" sz="1865" b="1">
              <a:solidFill>
                <a:srgbClr val="00B0F0"/>
              </a:solidFill>
            </a:endParaRPr>
          </a:p>
        </p:txBody>
      </p:sp>
      <p:sp>
        <p:nvSpPr>
          <p:cNvPr id="9" name="矩形 8"/>
          <p:cNvSpPr/>
          <p:nvPr>
            <p:custDataLst>
              <p:tags r:id="rId2"/>
            </p:custDataLst>
          </p:nvPr>
        </p:nvSpPr>
        <p:spPr>
          <a:xfrm>
            <a:off x="142875" y="1127125"/>
            <a:ext cx="4770120" cy="4912995"/>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 name="文本框 9"/>
          <p:cNvSpPr txBox="1"/>
          <p:nvPr/>
        </p:nvSpPr>
        <p:spPr>
          <a:xfrm>
            <a:off x="205740" y="210820"/>
            <a:ext cx="5490633" cy="583565"/>
          </a:xfrm>
          <a:prstGeom prst="rect">
            <a:avLst/>
          </a:prstGeom>
          <a:noFill/>
        </p:spPr>
        <p:txBody>
          <a:bodyPr wrap="square" rtlCol="0">
            <a:spAutoFit/>
          </a:bodyPr>
          <a:p>
            <a:r>
              <a:rPr lang="en-US" altLang="zh-CN" sz="3200" b="1">
                <a:latin typeface="Arial Rounded MT Bold" panose="020F0704030504030204" pitchFamily="34" charset="0"/>
                <a:cs typeface="Arial Rounded MT Bold" panose="020F0704030504030204" pitchFamily="34" charset="0"/>
              </a:rPr>
              <a:t>VHE emission from GRB</a:t>
            </a:r>
            <a:endParaRPr lang="en-US" altLang="zh-CN" sz="3200" b="1">
              <a:latin typeface="Arial Rounded MT Bold" panose="020F0704030504030204" pitchFamily="34" charset="0"/>
              <a:cs typeface="Arial Rounded MT Bold" panose="020F0704030504030204" pitchFamily="34" charset="0"/>
            </a:endParaRPr>
          </a:p>
        </p:txBody>
      </p:sp>
      <p:sp>
        <p:nvSpPr>
          <p:cNvPr id="11" name="文本框 10"/>
          <p:cNvSpPr txBox="1"/>
          <p:nvPr/>
        </p:nvSpPr>
        <p:spPr>
          <a:xfrm>
            <a:off x="128270" y="1350645"/>
            <a:ext cx="4911090" cy="4286250"/>
          </a:xfrm>
          <a:prstGeom prst="rect">
            <a:avLst/>
          </a:prstGeom>
          <a:noFill/>
        </p:spPr>
        <p:txBody>
          <a:bodyPr wrap="square" rtlCol="0">
            <a:spAutoFit/>
          </a:bodyPr>
          <a:p>
            <a:pPr marL="342900" indent="0" fontAlgn="auto">
              <a:lnSpc>
                <a:spcPct val="150000"/>
              </a:lnSpc>
              <a:buFont typeface="Wingdings" panose="05000000000000000000" charset="0"/>
              <a:buChar char="Ø"/>
            </a:pPr>
            <a:r>
              <a:rPr lang="en-US" altLang="zh-CN" sz="2665">
                <a:solidFill>
                  <a:srgbClr val="0070C0"/>
                </a:solidFill>
                <a:latin typeface="Arial" panose="020B0604020202020204" pitchFamily="34" charset="0"/>
                <a:cs typeface="Arial" panose="020B0604020202020204" pitchFamily="34" charset="0"/>
              </a:rPr>
              <a:t>TeV emission is possible. </a:t>
            </a:r>
            <a:endParaRPr lang="en-US" altLang="zh-CN" sz="2665">
              <a:solidFill>
                <a:srgbClr val="0070C0"/>
              </a:solidFill>
              <a:latin typeface="Arial" panose="020B0604020202020204" pitchFamily="34" charset="0"/>
              <a:cs typeface="Arial" panose="020B0604020202020204" pitchFamily="34" charset="0"/>
            </a:endParaRPr>
          </a:p>
          <a:p>
            <a:pPr marL="342900" indent="0" fontAlgn="auto">
              <a:lnSpc>
                <a:spcPct val="150000"/>
              </a:lnSpc>
              <a:buFont typeface="Wingdings" panose="05000000000000000000" charset="0"/>
              <a:buChar char="Ø"/>
            </a:pPr>
            <a:endParaRPr lang="en-US" altLang="zh-CN" sz="2665">
              <a:solidFill>
                <a:srgbClr val="0070C0"/>
              </a:solidFill>
              <a:latin typeface="Arial" panose="020B0604020202020204" pitchFamily="34" charset="0"/>
              <a:cs typeface="Arial" panose="020B0604020202020204" pitchFamily="34" charset="0"/>
            </a:endParaRPr>
          </a:p>
          <a:p>
            <a:pPr marL="1143000" lvl="1" indent="-342900" fontAlgn="auto">
              <a:lnSpc>
                <a:spcPct val="150000"/>
              </a:lnSpc>
              <a:buFont typeface="Arial" panose="020B0604020202020204" pitchFamily="34" charset="0"/>
              <a:buChar char="•"/>
            </a:pPr>
            <a:r>
              <a:rPr lang="en-US" altLang="zh-CN" sz="2135">
                <a:solidFill>
                  <a:srgbClr val="C00000"/>
                </a:solidFill>
                <a:latin typeface="Arial" panose="020B0604020202020204" pitchFamily="34" charset="0"/>
                <a:cs typeface="Arial" panose="020B0604020202020204" pitchFamily="34" charset="0"/>
                <a:sym typeface="+mn-ea"/>
              </a:rPr>
              <a:t>Radiation mechanism,</a:t>
            </a:r>
            <a:endParaRPr lang="en-US" altLang="zh-CN" sz="2135">
              <a:solidFill>
                <a:srgbClr val="C00000"/>
              </a:solidFill>
              <a:latin typeface="Arial" panose="020B0604020202020204" pitchFamily="34" charset="0"/>
              <a:cs typeface="Arial" panose="020B0604020202020204" pitchFamily="34" charset="0"/>
              <a:sym typeface="+mn-ea"/>
            </a:endParaRPr>
          </a:p>
          <a:p>
            <a:pPr marL="1143000" lvl="1" indent="-342900" fontAlgn="auto">
              <a:lnSpc>
                <a:spcPct val="150000"/>
              </a:lnSpc>
              <a:buFont typeface="Arial" panose="020B0604020202020204" pitchFamily="34" charset="0"/>
              <a:buChar char="•"/>
            </a:pPr>
            <a:r>
              <a:rPr lang="en-US" altLang="zh-CN" sz="2135">
                <a:solidFill>
                  <a:srgbClr val="C00000"/>
                </a:solidFill>
                <a:latin typeface="Arial" panose="020B0604020202020204" pitchFamily="34" charset="0"/>
                <a:cs typeface="Arial" panose="020B0604020202020204" pitchFamily="34" charset="0"/>
                <a:sym typeface="+mn-ea"/>
              </a:rPr>
              <a:t>Lorentz Invariance Violation,</a:t>
            </a:r>
            <a:endParaRPr lang="en-US" altLang="zh-CN" sz="2135">
              <a:solidFill>
                <a:srgbClr val="C00000"/>
              </a:solidFill>
              <a:latin typeface="Arial" panose="020B0604020202020204" pitchFamily="34" charset="0"/>
              <a:cs typeface="Arial" panose="020B0604020202020204" pitchFamily="34" charset="0"/>
              <a:sym typeface="+mn-ea"/>
            </a:endParaRPr>
          </a:p>
          <a:p>
            <a:pPr marL="1143000" lvl="1" indent="-342900" fontAlgn="auto">
              <a:lnSpc>
                <a:spcPct val="150000"/>
              </a:lnSpc>
              <a:buFont typeface="Arial" panose="020B0604020202020204" pitchFamily="34" charset="0"/>
              <a:buChar char="•"/>
            </a:pPr>
            <a:r>
              <a:rPr lang="en-US" altLang="zh-CN" sz="2135">
                <a:solidFill>
                  <a:srgbClr val="C00000"/>
                </a:solidFill>
                <a:latin typeface="Arial" panose="020B0604020202020204" pitchFamily="34" charset="0"/>
                <a:cs typeface="Arial" panose="020B0604020202020204" pitchFamily="34" charset="0"/>
                <a:sym typeface="+mn-ea"/>
              </a:rPr>
              <a:t>Mechanism of jet formation,</a:t>
            </a:r>
            <a:endParaRPr lang="en-US" altLang="zh-CN" sz="2135">
              <a:solidFill>
                <a:srgbClr val="C00000"/>
              </a:solidFill>
              <a:latin typeface="Arial" panose="020B0604020202020204" pitchFamily="34" charset="0"/>
              <a:cs typeface="Arial" panose="020B0604020202020204" pitchFamily="34" charset="0"/>
            </a:endParaRPr>
          </a:p>
          <a:p>
            <a:pPr marL="1143000" lvl="1" indent="-342900" fontAlgn="auto">
              <a:lnSpc>
                <a:spcPct val="150000"/>
              </a:lnSpc>
              <a:buFont typeface="Arial" panose="020B0604020202020204" pitchFamily="34" charset="0"/>
              <a:buChar char="•"/>
            </a:pPr>
            <a:r>
              <a:rPr lang="en-US" altLang="zh-CN" sz="2135">
                <a:solidFill>
                  <a:srgbClr val="C00000"/>
                </a:solidFill>
                <a:latin typeface="Arial" panose="020B0604020202020204" pitchFamily="34" charset="0"/>
                <a:cs typeface="Arial" panose="020B0604020202020204" pitchFamily="34" charset="0"/>
                <a:sym typeface="+mn-ea"/>
              </a:rPr>
              <a:t>Relativistic bulk motion, </a:t>
            </a:r>
            <a:endParaRPr lang="en-US" altLang="zh-CN" sz="2135">
              <a:latin typeface="Arial" panose="020B0604020202020204" pitchFamily="34" charset="0"/>
              <a:cs typeface="Arial" panose="020B0604020202020204" pitchFamily="34" charset="0"/>
              <a:sym typeface="+mn-ea"/>
            </a:endParaRPr>
          </a:p>
          <a:p>
            <a:pPr marL="1143000" lvl="1" indent="-342900" fontAlgn="auto">
              <a:lnSpc>
                <a:spcPct val="150000"/>
              </a:lnSpc>
              <a:buFont typeface="Arial" panose="020B0604020202020204" pitchFamily="34" charset="0"/>
              <a:buChar char="•"/>
            </a:pPr>
            <a:r>
              <a:rPr lang="en-US" altLang="zh-CN" sz="2135">
                <a:latin typeface="Arial" panose="020B0604020202020204" pitchFamily="34" charset="0"/>
                <a:cs typeface="Arial" panose="020B0604020202020204" pitchFamily="34" charset="0"/>
                <a:sym typeface="+mn-ea"/>
              </a:rPr>
              <a:t>host-galaxies,</a:t>
            </a:r>
            <a:endParaRPr lang="en-US" altLang="zh-CN" sz="2135">
              <a:latin typeface="Arial" panose="020B0604020202020204" pitchFamily="34" charset="0"/>
              <a:cs typeface="Arial" panose="020B0604020202020204" pitchFamily="34" charset="0"/>
              <a:sym typeface="+mn-ea"/>
            </a:endParaRPr>
          </a:p>
          <a:p>
            <a:pPr marL="1143000" lvl="1" indent="-342900" fontAlgn="auto">
              <a:lnSpc>
                <a:spcPct val="150000"/>
              </a:lnSpc>
              <a:buFont typeface="Arial" panose="020B0604020202020204" pitchFamily="34" charset="0"/>
              <a:buChar char="•"/>
            </a:pPr>
            <a:r>
              <a:rPr lang="en-US" altLang="zh-CN" sz="2135">
                <a:latin typeface="Arial" panose="020B0604020202020204" pitchFamily="34" charset="0"/>
                <a:cs typeface="Arial" panose="020B0604020202020204" pitchFamily="34" charset="0"/>
                <a:sym typeface="+mn-ea"/>
              </a:rPr>
              <a:t>EBL, IGMF, ...</a:t>
            </a:r>
            <a:endParaRPr lang="en-US" altLang="zh-CN" sz="2135">
              <a:latin typeface="Arial" panose="020B0604020202020204" pitchFamily="34" charset="0"/>
              <a:cs typeface="Arial" panose="020B0604020202020204" pitchFamily="34" charset="0"/>
            </a:endParaRPr>
          </a:p>
        </p:txBody>
      </p:sp>
      <p:sp>
        <p:nvSpPr>
          <p:cNvPr id="20" name="文本框 19"/>
          <p:cNvSpPr txBox="1"/>
          <p:nvPr/>
        </p:nvSpPr>
        <p:spPr>
          <a:xfrm rot="16200000">
            <a:off x="-1028700" y="3066627"/>
            <a:ext cx="2733887" cy="420370"/>
          </a:xfrm>
          <a:prstGeom prst="rect">
            <a:avLst/>
          </a:prstGeom>
          <a:noFill/>
        </p:spPr>
        <p:txBody>
          <a:bodyPr wrap="square" rtlCol="0">
            <a:spAutoFit/>
          </a:bodyPr>
          <a:p>
            <a:r>
              <a:rPr lang="en-US" altLang="zh-CN" sz="2135">
                <a:solidFill>
                  <a:srgbClr val="C00000"/>
                </a:solidFill>
                <a:latin typeface="Arial" panose="020B0604020202020204" pitchFamily="34" charset="0"/>
                <a:cs typeface="Arial" panose="020B0604020202020204" pitchFamily="34" charset="0"/>
              </a:rPr>
              <a:t>prompt phase</a:t>
            </a:r>
            <a:endParaRPr lang="en-US" altLang="zh-CN" sz="2135">
              <a:solidFill>
                <a:srgbClr val="C00000"/>
              </a:solidFill>
              <a:latin typeface="Arial" panose="020B0604020202020204" pitchFamily="34" charset="0"/>
              <a:cs typeface="Arial" panose="020B0604020202020204" pitchFamily="34" charset="0"/>
            </a:endParaRPr>
          </a:p>
        </p:txBody>
      </p:sp>
      <p:sp>
        <p:nvSpPr>
          <p:cNvPr id="34" name="左大括号 33"/>
          <p:cNvSpPr/>
          <p:nvPr/>
        </p:nvSpPr>
        <p:spPr>
          <a:xfrm>
            <a:off x="669925" y="2752725"/>
            <a:ext cx="163830" cy="1864995"/>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2400"/>
          </a:p>
        </p:txBody>
      </p:sp>
      <p:sp>
        <p:nvSpPr>
          <p:cNvPr id="6" name="文本框 5"/>
          <p:cNvSpPr txBox="1"/>
          <p:nvPr/>
        </p:nvSpPr>
        <p:spPr>
          <a:xfrm>
            <a:off x="9036050" y="1625600"/>
            <a:ext cx="1907540" cy="398780"/>
          </a:xfrm>
          <a:prstGeom prst="rect">
            <a:avLst/>
          </a:prstGeom>
          <a:noFill/>
        </p:spPr>
        <p:txBody>
          <a:bodyPr wrap="square" rtlCol="0">
            <a:spAutoFit/>
          </a:bodyPr>
          <a:p>
            <a:r>
              <a:rPr lang="en-US" altLang="zh-CN" sz="2000">
                <a:solidFill>
                  <a:srgbClr val="FF0000"/>
                </a:solidFill>
              </a:rPr>
              <a:t>Prompt phase</a:t>
            </a:r>
            <a:endParaRPr lang="en-US" altLang="zh-CN" sz="2000">
              <a:solidFill>
                <a:srgbClr val="FF0000"/>
              </a:solidFill>
            </a:endParaRPr>
          </a:p>
        </p:txBody>
      </p:sp>
      <p:sp>
        <p:nvSpPr>
          <p:cNvPr id="7" name="文本框 6"/>
          <p:cNvSpPr txBox="1"/>
          <p:nvPr/>
        </p:nvSpPr>
        <p:spPr>
          <a:xfrm>
            <a:off x="10801350" y="4338320"/>
            <a:ext cx="2470150" cy="706755"/>
          </a:xfrm>
          <a:prstGeom prst="rect">
            <a:avLst/>
          </a:prstGeom>
          <a:noFill/>
        </p:spPr>
        <p:txBody>
          <a:bodyPr wrap="square" rtlCol="0">
            <a:spAutoFit/>
          </a:bodyPr>
          <a:p>
            <a:r>
              <a:rPr lang="en-US" altLang="zh-CN" sz="2000">
                <a:solidFill>
                  <a:srgbClr val="00B0F0"/>
                </a:solidFill>
              </a:rPr>
              <a:t>Afterglow  </a:t>
            </a:r>
            <a:endParaRPr lang="en-US" altLang="zh-CN" sz="2000">
              <a:solidFill>
                <a:srgbClr val="00B0F0"/>
              </a:solidFill>
            </a:endParaRPr>
          </a:p>
          <a:p>
            <a:r>
              <a:rPr lang="en-US" altLang="zh-CN" sz="2000">
                <a:solidFill>
                  <a:srgbClr val="00B0F0"/>
                </a:solidFill>
              </a:rPr>
              <a:t>phase</a:t>
            </a:r>
            <a:endParaRPr lang="en-US" altLang="zh-CN" sz="2000">
              <a:solidFill>
                <a:srgbClr val="00B0F0"/>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4610" y="1517650"/>
            <a:ext cx="5598160" cy="4720590"/>
          </a:xfrm>
          <a:prstGeom prst="rect">
            <a:avLst/>
          </a:prstGeom>
        </p:spPr>
      </p:pic>
      <p:pic>
        <p:nvPicPr>
          <p:cNvPr id="3" name="图片 2"/>
          <p:cNvPicPr>
            <a:picLocks noChangeAspect="1"/>
          </p:cNvPicPr>
          <p:nvPr/>
        </p:nvPicPr>
        <p:blipFill>
          <a:blip r:embed="rId2"/>
          <a:stretch>
            <a:fillRect/>
          </a:stretch>
        </p:blipFill>
        <p:spPr>
          <a:xfrm>
            <a:off x="5558790" y="1558290"/>
            <a:ext cx="6583045" cy="4601845"/>
          </a:xfrm>
          <a:prstGeom prst="rect">
            <a:avLst/>
          </a:prstGeom>
        </p:spPr>
      </p:pic>
      <p:sp>
        <p:nvSpPr>
          <p:cNvPr id="15" name="文本框 14"/>
          <p:cNvSpPr txBox="1"/>
          <p:nvPr/>
        </p:nvSpPr>
        <p:spPr>
          <a:xfrm>
            <a:off x="609600" y="712047"/>
            <a:ext cx="9494520" cy="583565"/>
          </a:xfrm>
          <a:prstGeom prst="rect">
            <a:avLst/>
          </a:prstGeom>
          <a:noFill/>
        </p:spPr>
        <p:txBody>
          <a:bodyPr wrap="none" rtlCol="0" anchor="t">
            <a:spAutoFit/>
          </a:bodyPr>
          <a:p>
            <a:r>
              <a:rPr lang="en-US" altLang="zh-CN" sz="3200" b="1" dirty="0">
                <a:latin typeface="Arial Rounded MT Bold" panose="020F0704030504030204" pitchFamily="34" charset="0"/>
                <a:cs typeface="Arial Rounded MT Bold" panose="020F0704030504030204" pitchFamily="34" charset="0"/>
                <a:sym typeface="+mn-ea"/>
              </a:rPr>
              <a:t>Sub-TeV Discovered @GRB190114C by MAGIC </a:t>
            </a:r>
            <a:endParaRPr lang="en-US" altLang="zh-CN" sz="3200" b="1" dirty="0">
              <a:latin typeface="Arial Rounded MT Bold" panose="020F0704030504030204" pitchFamily="34" charset="0"/>
              <a:cs typeface="Arial Rounded MT Bold" panose="020F0704030504030204" pitchFamily="34" charset="0"/>
              <a:sym typeface="+mn-ea"/>
            </a:endParaRPr>
          </a:p>
        </p:txBody>
      </p:sp>
      <p:sp>
        <p:nvSpPr>
          <p:cNvPr id="4" name="文本框 3"/>
          <p:cNvSpPr txBox="1"/>
          <p:nvPr/>
        </p:nvSpPr>
        <p:spPr>
          <a:xfrm>
            <a:off x="6159500" y="6233795"/>
            <a:ext cx="5460365" cy="398780"/>
          </a:xfrm>
          <a:prstGeom prst="rect">
            <a:avLst/>
          </a:prstGeom>
          <a:noFill/>
        </p:spPr>
        <p:txBody>
          <a:bodyPr wrap="square" rtlCol="0">
            <a:spAutoFit/>
          </a:bodyPr>
          <a:p>
            <a:pPr marL="342900" indent="-342900">
              <a:buFont typeface="Wingdings" panose="05000000000000000000" charset="0"/>
              <a:buChar char="Ø"/>
            </a:pPr>
            <a:r>
              <a:rPr lang="en-US" altLang="zh-CN" sz="2000">
                <a:latin typeface="Arial" panose="020B0604020202020204" pitchFamily="34" charset="0"/>
                <a:cs typeface="Arial" panose="020B0604020202020204" pitchFamily="34" charset="0"/>
              </a:rPr>
              <a:t>0.3-1TeV: R</a:t>
            </a:r>
            <a:r>
              <a:rPr lang="en-US" altLang="zh-CN" sz="2000" baseline="-25000">
                <a:solidFill>
                  <a:schemeClr val="tx1"/>
                </a:solidFill>
                <a:uFillTx/>
                <a:latin typeface="Arial" panose="020B0604020202020204" pitchFamily="34" charset="0"/>
                <a:cs typeface="Arial" panose="020B0604020202020204" pitchFamily="34" charset="0"/>
              </a:rPr>
              <a:t>ext</a:t>
            </a:r>
            <a:r>
              <a:rPr lang="en-US" altLang="zh-CN" sz="2000">
                <a:latin typeface="Arial" panose="020B0604020202020204" pitchFamily="34" charset="0"/>
                <a:cs typeface="Arial" panose="020B0604020202020204" pitchFamily="34" charset="0"/>
              </a:rPr>
              <a:t>=10%, β</a:t>
            </a:r>
            <a:r>
              <a:rPr lang="en-US" altLang="zh-CN" sz="2000" baseline="-25000">
                <a:solidFill>
                  <a:schemeClr val="tx1"/>
                </a:solidFill>
                <a:uFillTx/>
                <a:latin typeface="Arial" panose="020B0604020202020204" pitchFamily="34" charset="0"/>
                <a:cs typeface="Arial" panose="020B0604020202020204" pitchFamily="34" charset="0"/>
              </a:rPr>
              <a:t>ext</a:t>
            </a:r>
            <a:r>
              <a:rPr lang="en-US" altLang="zh-CN" sz="2000">
                <a:latin typeface="Arial" panose="020B0604020202020204" pitchFamily="34" charset="0"/>
                <a:cs typeface="Arial" panose="020B0604020202020204" pitchFamily="34" charset="0"/>
              </a:rPr>
              <a:t>=-1.51</a:t>
            </a:r>
            <a:endParaRPr lang="en-US" altLang="zh-CN" sz="2000">
              <a:latin typeface="Arial" panose="020B0604020202020204" pitchFamily="34" charset="0"/>
              <a:cs typeface="Arial" panose="020B0604020202020204" pitchFamily="34" charset="0"/>
            </a:endParaRPr>
          </a:p>
        </p:txBody>
      </p:sp>
      <p:sp>
        <p:nvSpPr>
          <p:cNvPr id="5" name="文本框 4"/>
          <p:cNvSpPr txBox="1"/>
          <p:nvPr/>
        </p:nvSpPr>
        <p:spPr>
          <a:xfrm>
            <a:off x="4103370" y="2872105"/>
            <a:ext cx="1342390" cy="521970"/>
          </a:xfrm>
          <a:prstGeom prst="rect">
            <a:avLst/>
          </a:prstGeom>
          <a:noFill/>
        </p:spPr>
        <p:txBody>
          <a:bodyPr wrap="square" rtlCol="0">
            <a:spAutoFit/>
          </a:bodyPr>
          <a:p>
            <a:r>
              <a:rPr lang="en-US" altLang="zh-CN" sz="2800" b="1">
                <a:solidFill>
                  <a:srgbClr val="FF0000"/>
                </a:solidFill>
              </a:rPr>
              <a:t>SSC</a:t>
            </a:r>
            <a:endParaRPr lang="en-US" altLang="zh-CN" sz="2800" b="1">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日期占位符 3"/>
          <p:cNvSpPr>
            <a:spLocks noGrp="1"/>
          </p:cNvSpPr>
          <p:nvPr>
            <p:ph type="dt" sz="half" idx="10"/>
          </p:nvPr>
        </p:nvSpPr>
        <p:spPr/>
        <p:txBody>
          <a:bodyPr/>
          <a:p>
            <a:fld id="{ECBC58C7-FBEB-4A68-BBD6-B76A04CBF1A2}" type="datetime1">
              <a:rPr lang="zh-CN" altLang="en-US" sz="1335" smtClean="0"/>
            </a:fld>
            <a:endParaRPr lang="zh-CN" altLang="en-US" sz="1335"/>
          </a:p>
        </p:txBody>
      </p:sp>
      <p:sp>
        <p:nvSpPr>
          <p:cNvPr id="5" name="灯片编号占位符 4"/>
          <p:cNvSpPr>
            <a:spLocks noGrp="1"/>
          </p:cNvSpPr>
          <p:nvPr>
            <p:ph type="sldNum" sz="quarter" idx="12"/>
          </p:nvPr>
        </p:nvSpPr>
        <p:spPr>
          <a:xfrm>
            <a:off x="8754533" y="6356351"/>
            <a:ext cx="2844800" cy="365125"/>
          </a:xfrm>
        </p:spPr>
        <p:txBody>
          <a:bodyPr/>
          <a:p>
            <a:fld id="{BA9D5173-5519-4282-97BD-A6E3FB9D415E}" type="slidenum">
              <a:rPr lang="zh-CN" altLang="en-US" sz="1335" smtClean="0"/>
            </a:fld>
            <a:endParaRPr lang="zh-CN" altLang="en-US" sz="1335"/>
          </a:p>
        </p:txBody>
      </p:sp>
      <p:sp>
        <p:nvSpPr>
          <p:cNvPr id="15" name="文本框 14"/>
          <p:cNvSpPr txBox="1"/>
          <p:nvPr/>
        </p:nvSpPr>
        <p:spPr>
          <a:xfrm>
            <a:off x="609600" y="712047"/>
            <a:ext cx="4573270" cy="583565"/>
          </a:xfrm>
          <a:prstGeom prst="rect">
            <a:avLst/>
          </a:prstGeom>
          <a:noFill/>
        </p:spPr>
        <p:txBody>
          <a:bodyPr wrap="none" rtlCol="0" anchor="t">
            <a:spAutoFit/>
          </a:bodyPr>
          <a:p>
            <a:r>
              <a:rPr lang="en-US" altLang="zh-CN" sz="3200" b="1" dirty="0">
                <a:latin typeface="Arial Rounded MT Bold" panose="020F0704030504030204" pitchFamily="34" charset="0"/>
                <a:cs typeface="Arial Rounded MT Bold" panose="020F0704030504030204" pitchFamily="34" charset="0"/>
                <a:sym typeface="+mn-ea"/>
              </a:rPr>
              <a:t>Sub-TeV Observations</a:t>
            </a:r>
            <a:endParaRPr lang="en-US" altLang="zh-CN" sz="3200" b="1" dirty="0">
              <a:latin typeface="Arial Rounded MT Bold" panose="020F0704030504030204" pitchFamily="34" charset="0"/>
              <a:cs typeface="Arial Rounded MT Bold" panose="020F0704030504030204" pitchFamily="34" charset="0"/>
              <a:sym typeface="+mn-ea"/>
            </a:endParaRPr>
          </a:p>
        </p:txBody>
      </p:sp>
      <p:pic>
        <p:nvPicPr>
          <p:cNvPr id="6" name="图片 5"/>
          <p:cNvPicPr>
            <a:picLocks noChangeAspect="1"/>
          </p:cNvPicPr>
          <p:nvPr/>
        </p:nvPicPr>
        <p:blipFill>
          <a:blip r:embed="rId1"/>
          <a:stretch>
            <a:fillRect/>
          </a:stretch>
        </p:blipFill>
        <p:spPr>
          <a:xfrm>
            <a:off x="5927" y="1726353"/>
            <a:ext cx="5759027" cy="2775373"/>
          </a:xfrm>
          <a:prstGeom prst="rect">
            <a:avLst/>
          </a:prstGeom>
        </p:spPr>
      </p:pic>
      <p:sp>
        <p:nvSpPr>
          <p:cNvPr id="12" name="文本框 11"/>
          <p:cNvSpPr txBox="1"/>
          <p:nvPr/>
        </p:nvSpPr>
        <p:spPr>
          <a:xfrm>
            <a:off x="1012672" y="4736253"/>
            <a:ext cx="5534183" cy="297180"/>
          </a:xfrm>
          <a:prstGeom prst="rect">
            <a:avLst/>
          </a:prstGeom>
          <a:noFill/>
        </p:spPr>
        <p:txBody>
          <a:bodyPr wrap="square" rtlCol="0">
            <a:spAutoFit/>
          </a:bodyPr>
          <a:p>
            <a:r>
              <a:rPr lang="en-US" altLang="zh-CN" sz="1335" dirty="0" smtClean="0">
                <a:solidFill>
                  <a:schemeClr val="bg1">
                    <a:lumMod val="65000"/>
                  </a:schemeClr>
                </a:solidFill>
              </a:rPr>
              <a:t>This picture is adopted from </a:t>
            </a:r>
            <a:r>
              <a:rPr lang="en-US" altLang="zh-CN" sz="1335" dirty="0" err="1" smtClean="0">
                <a:solidFill>
                  <a:schemeClr val="bg1">
                    <a:lumMod val="65000"/>
                  </a:schemeClr>
                </a:solidFill>
              </a:rPr>
              <a:t>TeVCat</a:t>
            </a:r>
            <a:endParaRPr lang="en-US" altLang="zh-CN" sz="1335" dirty="0" err="1" smtClean="0">
              <a:solidFill>
                <a:schemeClr val="bg1">
                  <a:lumMod val="65000"/>
                </a:schemeClr>
              </a:solidFill>
            </a:endParaRPr>
          </a:p>
        </p:txBody>
      </p:sp>
      <p:graphicFrame>
        <p:nvGraphicFramePr>
          <p:cNvPr id="2" name="表格 1"/>
          <p:cNvGraphicFramePr/>
          <p:nvPr>
            <p:custDataLst>
              <p:tags r:id="rId2"/>
            </p:custDataLst>
          </p:nvPr>
        </p:nvGraphicFramePr>
        <p:xfrm>
          <a:off x="5384800" y="199813"/>
          <a:ext cx="6605270" cy="6506210"/>
        </p:xfrm>
        <a:graphic>
          <a:graphicData uri="http://schemas.openxmlformats.org/drawingml/2006/table">
            <a:tbl>
              <a:tblPr firstRow="1" bandRow="1">
                <a:tableStyleId>{5C22544A-7EE6-4342-B048-85BDC9FD1C3A}</a:tableStyleId>
              </a:tblPr>
              <a:tblGrid>
                <a:gridCol w="1816735"/>
                <a:gridCol w="826135"/>
                <a:gridCol w="1320165"/>
                <a:gridCol w="1321435"/>
                <a:gridCol w="1320800"/>
              </a:tblGrid>
              <a:tr h="1310005">
                <a:tc>
                  <a:txBody>
                    <a:bodyPr/>
                    <a:p>
                      <a:pPr algn="ctr">
                        <a:buNone/>
                      </a:pPr>
                      <a:endParaRPr lang="zh-CN" altLang="en-US"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Sig [σ] </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T</a:t>
                      </a:r>
                      <a:r>
                        <a:rPr lang="en-US" altLang="zh-CN" sz="1865" baseline="-25000">
                          <a:latin typeface="Arial Rounded MT Bold" panose="020F0704030504030204" pitchFamily="34" charset="0"/>
                          <a:cs typeface="Arial Rounded MT Bold" panose="020F0704030504030204" pitchFamily="34" charset="0"/>
                        </a:rPr>
                        <a:t>obs</a:t>
                      </a:r>
                      <a:endParaRPr lang="en-US" altLang="zh-CN" sz="1865" baseline="-25000">
                        <a:latin typeface="Arial Rounded MT Bold" panose="020F0704030504030204" pitchFamily="34" charset="0"/>
                        <a:cs typeface="Arial Rounded MT Bold" panose="020F0704030504030204" pitchFamily="34" charset="0"/>
                      </a:endParaRPr>
                    </a:p>
                    <a:p>
                      <a:pPr algn="ctr">
                        <a:buNone/>
                      </a:pPr>
                      <a:r>
                        <a:rPr lang="en-US" altLang="zh-CN" sz="1865">
                          <a:latin typeface="Arial Rounded MT Bold" panose="020F0704030504030204" pitchFamily="34" charset="0"/>
                          <a:cs typeface="Arial Rounded MT Bold" panose="020F0704030504030204" pitchFamily="34" charset="0"/>
                        </a:rPr>
                        <a:t>since trigger   </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Dist</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Exp</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r>
              <a:tr h="1013460">
                <a:tc>
                  <a:txBody>
                    <a:bodyPr/>
                    <a:p>
                      <a:pPr algn="ctr">
                        <a:buNone/>
                      </a:pPr>
                      <a:r>
                        <a:rPr lang="en-US" altLang="zh-CN" sz="1865">
                          <a:latin typeface="Arial Rounded MT Bold" panose="020F0704030504030204" pitchFamily="34" charset="0"/>
                          <a:cs typeface="Arial Rounded MT Bold" panose="020F0704030504030204" pitchFamily="34" charset="0"/>
                          <a:sym typeface="+mn-ea"/>
                        </a:rPr>
                        <a:t>GRB190114C</a:t>
                      </a:r>
                      <a:endParaRPr lang="en-US" altLang="zh-CN" sz="1865">
                        <a:latin typeface="Arial Rounded MT Bold" panose="020F0704030504030204" pitchFamily="34" charset="0"/>
                        <a:cs typeface="Arial Rounded MT Bold" panose="020F0704030504030204" pitchFamily="34" charset="0"/>
                      </a:endParaRPr>
                    </a:p>
                    <a:p>
                      <a:pPr algn="ctr">
                        <a:buNone/>
                      </a:pP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&gt;50</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zh-CN" altLang="en-US" sz="1865">
                          <a:latin typeface="Arial Rounded MT Bold" panose="020F0704030504030204" pitchFamily="34" charset="0"/>
                          <a:cs typeface="Arial Rounded MT Bold" panose="020F0704030504030204" pitchFamily="34" charset="0"/>
                        </a:rPr>
                        <a:t>57s</a:t>
                      </a:r>
                      <a:endParaRPr lang="zh-CN" altLang="en-US"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z=0.4245</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MAGIC</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r>
              <a:tr h="1014095">
                <a:tc>
                  <a:txBody>
                    <a:bodyPr/>
                    <a:p>
                      <a:pPr algn="ctr">
                        <a:buNone/>
                      </a:pPr>
                      <a:r>
                        <a:rPr lang="en-US" altLang="zh-CN" sz="1865">
                          <a:latin typeface="Arial Rounded MT Bold" panose="020F0704030504030204" pitchFamily="34" charset="0"/>
                          <a:cs typeface="Arial Rounded MT Bold" panose="020F0704030504030204" pitchFamily="34" charset="0"/>
                          <a:sym typeface="+mn-ea"/>
                        </a:rPr>
                        <a:t>GRB180720B</a:t>
                      </a:r>
                      <a:endParaRPr lang="en-US" altLang="zh-CN" sz="1865">
                        <a:latin typeface="Arial Rounded MT Bold" panose="020F0704030504030204" pitchFamily="34" charset="0"/>
                        <a:cs typeface="Arial Rounded MT Bold" panose="020F0704030504030204" pitchFamily="34" charset="0"/>
                      </a:endParaRPr>
                    </a:p>
                    <a:p>
                      <a:pPr algn="ctr">
                        <a:buNone/>
                      </a:pP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&gt;5</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zh-CN" altLang="en-US" sz="1865">
                          <a:latin typeface="Arial Rounded MT Bold" panose="020F0704030504030204" pitchFamily="34" charset="0"/>
                          <a:cs typeface="Arial Rounded MT Bold" panose="020F0704030504030204" pitchFamily="34" charset="0"/>
                        </a:rPr>
                        <a:t>10.1 </a:t>
                      </a:r>
                      <a:r>
                        <a:rPr lang="en-US" altLang="zh-CN" sz="1865">
                          <a:latin typeface="Arial Rounded MT Bold" panose="020F0704030504030204" pitchFamily="34" charset="0"/>
                          <a:cs typeface="Arial Rounded MT Bold" panose="020F0704030504030204" pitchFamily="34" charset="0"/>
                        </a:rPr>
                        <a:t>hr</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z=0.654</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H.E.S.S.</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r>
              <a:tr h="1014095">
                <a:tc>
                  <a:txBody>
                    <a:bodyPr/>
                    <a:p>
                      <a:pPr algn="ctr">
                        <a:buNone/>
                      </a:pPr>
                      <a:r>
                        <a:rPr lang="en-US" altLang="zh-CN" sz="1865" b="0">
                          <a:solidFill>
                            <a:schemeClr val="tx1"/>
                          </a:solidFill>
                          <a:latin typeface="Arial Rounded MT Bold" panose="020F0704030504030204" pitchFamily="34" charset="0"/>
                          <a:cs typeface="Arial Rounded MT Bold" panose="020F0704030504030204" pitchFamily="34" charset="0"/>
                          <a:sym typeface="+mn-ea"/>
                        </a:rPr>
                        <a:t>GRB190829A</a:t>
                      </a:r>
                      <a:endParaRPr lang="en-US" altLang="zh-CN" sz="1865" b="0">
                        <a:solidFill>
                          <a:schemeClr val="tx1"/>
                        </a:solidFill>
                        <a:latin typeface="Arial Rounded MT Bold" panose="020F0704030504030204" pitchFamily="34" charset="0"/>
                        <a:cs typeface="Arial Rounded MT Bold" panose="020F0704030504030204" pitchFamily="34" charset="0"/>
                      </a:endParaRPr>
                    </a:p>
                    <a:p>
                      <a:pPr algn="ctr">
                        <a:buNone/>
                      </a:pPr>
                      <a:endParaRPr lang="en-US" altLang="zh-CN" sz="1865" b="0">
                        <a:solidFill>
                          <a:schemeClr val="tx1"/>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b="0">
                          <a:solidFill>
                            <a:schemeClr val="tx1"/>
                          </a:solidFill>
                          <a:latin typeface="Arial Rounded MT Bold" panose="020F0704030504030204" pitchFamily="34" charset="0"/>
                          <a:cs typeface="Arial Rounded MT Bold" panose="020F0704030504030204" pitchFamily="34" charset="0"/>
                        </a:rPr>
                        <a:t>&gt;5</a:t>
                      </a:r>
                      <a:endParaRPr lang="en-US" altLang="zh-CN" sz="1865" b="0">
                        <a:solidFill>
                          <a:schemeClr val="tx1"/>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zh-CN" altLang="en-US" sz="1865" b="0">
                          <a:solidFill>
                            <a:schemeClr val="tx1"/>
                          </a:solidFill>
                          <a:latin typeface="Arial Rounded MT Bold" panose="020F0704030504030204" pitchFamily="34" charset="0"/>
                          <a:cs typeface="Arial Rounded MT Bold" panose="020F0704030504030204" pitchFamily="34" charset="0"/>
                        </a:rPr>
                        <a:t>4h 20m</a:t>
                      </a:r>
                      <a:endParaRPr lang="zh-CN" altLang="en-US" sz="1865" b="0">
                        <a:solidFill>
                          <a:schemeClr val="tx1"/>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b="0">
                          <a:solidFill>
                            <a:schemeClr val="tx1"/>
                          </a:solidFill>
                          <a:latin typeface="Arial Rounded MT Bold" panose="020F0704030504030204" pitchFamily="34" charset="0"/>
                          <a:cs typeface="Arial Rounded MT Bold" panose="020F0704030504030204" pitchFamily="34" charset="0"/>
                        </a:rPr>
                        <a:t>z=0.0785</a:t>
                      </a:r>
                      <a:endParaRPr lang="en-US" altLang="zh-CN" sz="1865" b="0">
                        <a:solidFill>
                          <a:schemeClr val="tx1"/>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b="0">
                          <a:solidFill>
                            <a:schemeClr val="tx1"/>
                          </a:solidFill>
                          <a:latin typeface="Arial Rounded MT Bold" panose="020F0704030504030204" pitchFamily="34" charset="0"/>
                          <a:cs typeface="Arial Rounded MT Bold" panose="020F0704030504030204" pitchFamily="34" charset="0"/>
                        </a:rPr>
                        <a:t>H.E.S.S.</a:t>
                      </a:r>
                      <a:endParaRPr lang="en-US" altLang="zh-CN" sz="1865" b="0">
                        <a:solidFill>
                          <a:schemeClr val="tx1"/>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r>
              <a:tr h="718185">
                <a:tc>
                  <a:txBody>
                    <a:bodyPr/>
                    <a:p>
                      <a:pPr algn="ctr">
                        <a:buNone/>
                      </a:pPr>
                      <a:r>
                        <a:rPr lang="en-US" altLang="zh-CN" sz="1865">
                          <a:latin typeface="Arial Rounded MT Bold" panose="020F0704030504030204" pitchFamily="34" charset="0"/>
                          <a:cs typeface="Arial Rounded MT Bold" panose="020F0704030504030204" pitchFamily="34" charset="0"/>
                        </a:rPr>
                        <a:t>GRB201216C</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zh-CN" altLang="en-US" sz="1865">
                          <a:latin typeface="Arial Rounded MT Bold" panose="020F0704030504030204" pitchFamily="34" charset="0"/>
                          <a:cs typeface="Arial Rounded MT Bold" panose="020F0704030504030204" pitchFamily="34" charset="0"/>
                        </a:rPr>
                        <a:t>&gt;5</a:t>
                      </a:r>
                      <a:endParaRPr lang="zh-CN" altLang="en-US"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~57s</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z=1.1</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MAGIC</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r>
              <a:tr h="718185">
                <a:tc>
                  <a:txBody>
                    <a:bodyPr/>
                    <a:p>
                      <a:pPr algn="ctr">
                        <a:buNone/>
                      </a:pPr>
                      <a:r>
                        <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sym typeface="+mn-ea"/>
                        </a:rPr>
                        <a:t>GRB201015A </a:t>
                      </a:r>
                      <a:endPar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sym typeface="+mn-ea"/>
                      </a:endParaRPr>
                    </a:p>
                  </a:txBody>
                  <a:tcPr marL="121920" marR="121920" marT="60960" marB="60960">
                    <a:solidFill>
                      <a:schemeClr val="bg1">
                        <a:lumMod val="75000"/>
                      </a:schemeClr>
                    </a:solidFill>
                  </a:tcPr>
                </a:tc>
                <a:tc>
                  <a:txBody>
                    <a:bodyPr/>
                    <a:p>
                      <a:pPr algn="ctr">
                        <a:buNone/>
                      </a:pPr>
                      <a:r>
                        <a:rPr lang="zh-CN" altLang="en-US" sz="1865">
                          <a:solidFill>
                            <a:schemeClr val="tx1">
                              <a:lumMod val="50000"/>
                              <a:lumOff val="50000"/>
                            </a:schemeClr>
                          </a:solidFill>
                          <a:latin typeface="Arial Rounded MT Bold" panose="020F0704030504030204" pitchFamily="34" charset="0"/>
                          <a:cs typeface="Arial Rounded MT Bold" panose="020F0704030504030204" pitchFamily="34" charset="0"/>
                        </a:rPr>
                        <a:t> &gt;3</a:t>
                      </a:r>
                      <a:endParaRPr lang="zh-CN" altLang="en-US" sz="1865">
                        <a:solidFill>
                          <a:schemeClr val="tx1">
                            <a:lumMod val="50000"/>
                            <a:lumOff val="50000"/>
                          </a:schemeClr>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rPr>
                        <a:t>~40s</a:t>
                      </a:r>
                      <a:endPar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rPr>
                        <a:t>z=0.43</a:t>
                      </a:r>
                      <a:endPar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rPr>
                        <a:t>MAGIC</a:t>
                      </a:r>
                      <a:endPar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r>
              <a:tr h="718185">
                <a:tc>
                  <a:txBody>
                    <a:bodyPr/>
                    <a:p>
                      <a:pPr algn="ctr">
                        <a:buNone/>
                      </a:pPr>
                      <a:r>
                        <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rPr>
                        <a:t>GRB160821B</a:t>
                      </a:r>
                      <a:endPar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rPr>
                        <a:t> &gt;3</a:t>
                      </a:r>
                      <a:endPar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rPr>
                        <a:t>~24s </a:t>
                      </a:r>
                      <a:endPar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rPr>
                        <a:t>z=0.16</a:t>
                      </a:r>
                      <a:endPar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rPr>
                        <a:t>MAGIC </a:t>
                      </a:r>
                      <a:endPar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r>
            </a:tbl>
          </a:graphicData>
        </a:graphic>
      </p:graphicFrame>
      <p:sp>
        <p:nvSpPr>
          <p:cNvPr id="7" name="矩形 6"/>
          <p:cNvSpPr/>
          <p:nvPr/>
        </p:nvSpPr>
        <p:spPr>
          <a:xfrm>
            <a:off x="7973060" y="76200"/>
            <a:ext cx="1327573" cy="669628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3" name="文本框 2"/>
          <p:cNvSpPr txBox="1"/>
          <p:nvPr/>
        </p:nvSpPr>
        <p:spPr>
          <a:xfrm>
            <a:off x="440267" y="5059680"/>
            <a:ext cx="4818380" cy="1014730"/>
          </a:xfrm>
          <a:prstGeom prst="rect">
            <a:avLst/>
          </a:prstGeom>
          <a:noFill/>
        </p:spPr>
        <p:txBody>
          <a:bodyPr wrap="square" rtlCol="0">
            <a:spAutoFit/>
          </a:bodyPr>
          <a:p>
            <a:pPr marL="342900" indent="-342900" fontAlgn="auto">
              <a:lnSpc>
                <a:spcPct val="150000"/>
              </a:lnSpc>
              <a:buFont typeface="Wingdings" panose="05000000000000000000" charset="0"/>
              <a:buChar char="Ø"/>
            </a:pPr>
            <a:r>
              <a:rPr lang="en-US" altLang="zh-CN" sz="2000">
                <a:solidFill>
                  <a:srgbClr val="C00000"/>
                </a:solidFill>
                <a:latin typeface="Arial" panose="020B0604020202020204" pitchFamily="34" charset="0"/>
                <a:cs typeface="Arial" panose="020B0604020202020204" pitchFamily="34" charset="0"/>
              </a:rPr>
              <a:t>None</a:t>
            </a:r>
            <a:r>
              <a:rPr lang="en-US" altLang="zh-CN" sz="2000">
                <a:latin typeface="Arial" panose="020B0604020202020204" pitchFamily="34" charset="0"/>
                <a:cs typeface="Arial" panose="020B0604020202020204" pitchFamily="34" charset="0"/>
              </a:rPr>
              <a:t> is in </a:t>
            </a:r>
            <a:r>
              <a:rPr lang="en-US" altLang="zh-CN" sz="2000">
                <a:solidFill>
                  <a:schemeClr val="tx2">
                    <a:lumMod val="60000"/>
                    <a:lumOff val="40000"/>
                  </a:schemeClr>
                </a:solidFill>
                <a:latin typeface="Arial" panose="020B0604020202020204" pitchFamily="34" charset="0"/>
                <a:cs typeface="Arial" panose="020B0604020202020204" pitchFamily="34" charset="0"/>
              </a:rPr>
              <a:t>prompt</a:t>
            </a:r>
            <a:r>
              <a:rPr lang="en-US" altLang="zh-CN" sz="2000">
                <a:latin typeface="Arial" panose="020B0604020202020204" pitchFamily="34" charset="0"/>
                <a:cs typeface="Arial" panose="020B0604020202020204" pitchFamily="34" charset="0"/>
              </a:rPr>
              <a:t> phase</a:t>
            </a:r>
            <a:endParaRPr lang="en-US" altLang="zh-CN" sz="2000">
              <a:latin typeface="Arial" panose="020B0604020202020204" pitchFamily="34" charset="0"/>
              <a:cs typeface="Arial" panose="020B0604020202020204" pitchFamily="34" charset="0"/>
            </a:endParaRPr>
          </a:p>
          <a:p>
            <a:pPr marL="342900" indent="-342900" fontAlgn="auto">
              <a:lnSpc>
                <a:spcPct val="150000"/>
              </a:lnSpc>
              <a:buFont typeface="Wingdings" panose="05000000000000000000" charset="0"/>
              <a:buChar char="Ø"/>
            </a:pPr>
            <a:r>
              <a:rPr lang="en-US" altLang="zh-CN" sz="2000">
                <a:latin typeface="Arial" panose="020B0604020202020204" pitchFamily="34" charset="0"/>
                <a:cs typeface="Arial" panose="020B0604020202020204" pitchFamily="34" charset="0"/>
              </a:rPr>
              <a:t>It is </a:t>
            </a:r>
            <a:r>
              <a:rPr lang="en-US" altLang="zh-CN" sz="2000">
                <a:solidFill>
                  <a:srgbClr val="C00000"/>
                </a:solidFill>
                <a:latin typeface="Arial" panose="020B0604020202020204" pitchFamily="34" charset="0"/>
                <a:cs typeface="Arial" panose="020B0604020202020204" pitchFamily="34" charset="0"/>
              </a:rPr>
              <a:t>difficult</a:t>
            </a:r>
            <a:r>
              <a:rPr lang="en-US" altLang="zh-CN" sz="2000">
                <a:latin typeface="Arial" panose="020B0604020202020204" pitchFamily="34" charset="0"/>
                <a:cs typeface="Arial" panose="020B0604020202020204" pitchFamily="34" charset="0"/>
              </a:rPr>
              <a:t> for  IACTs. </a:t>
            </a:r>
            <a:endParaRPr lang="en-US" altLang="zh-CN" sz="2000">
              <a:latin typeface="Arial" panose="020B0604020202020204" pitchFamily="34" charset="0"/>
              <a:cs typeface="Arial" panose="020B0604020202020204" pitchFamily="34" charset="0"/>
            </a:endParaRPr>
          </a:p>
        </p:txBody>
      </p:sp>
      <p:sp>
        <p:nvSpPr>
          <p:cNvPr id="9" name="矩形 8"/>
          <p:cNvSpPr/>
          <p:nvPr>
            <p:custDataLst>
              <p:tags r:id="rId3"/>
            </p:custDataLst>
          </p:nvPr>
        </p:nvSpPr>
        <p:spPr>
          <a:xfrm>
            <a:off x="231775" y="5088890"/>
            <a:ext cx="4770120" cy="951230"/>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日期占位符 3"/>
          <p:cNvSpPr>
            <a:spLocks noGrp="1"/>
          </p:cNvSpPr>
          <p:nvPr>
            <p:ph type="dt" sz="half" idx="10"/>
          </p:nvPr>
        </p:nvSpPr>
        <p:spPr/>
        <p:txBody>
          <a:bodyPr/>
          <a:p>
            <a:fld id="{ECBC58C7-FBEB-4A68-BBD6-B76A04CBF1A2}" type="datetime1">
              <a:rPr lang="zh-CN" altLang="en-US" sz="1335" smtClean="0"/>
            </a:fld>
            <a:endParaRPr lang="zh-CN" altLang="en-US" sz="1335"/>
          </a:p>
        </p:txBody>
      </p:sp>
      <p:sp>
        <p:nvSpPr>
          <p:cNvPr id="5" name="灯片编号占位符 4"/>
          <p:cNvSpPr>
            <a:spLocks noGrp="1"/>
          </p:cNvSpPr>
          <p:nvPr>
            <p:ph type="sldNum" sz="quarter" idx="12"/>
          </p:nvPr>
        </p:nvSpPr>
        <p:spPr>
          <a:xfrm>
            <a:off x="8754533" y="6356351"/>
            <a:ext cx="2844800" cy="365125"/>
          </a:xfrm>
        </p:spPr>
        <p:txBody>
          <a:bodyPr/>
          <a:p>
            <a:fld id="{BA9D5173-5519-4282-97BD-A6E3FB9D415E}" type="slidenum">
              <a:rPr lang="zh-CN" altLang="en-US" sz="1335" smtClean="0"/>
            </a:fld>
            <a:endParaRPr lang="zh-CN" altLang="en-US" sz="1335"/>
          </a:p>
        </p:txBody>
      </p:sp>
      <p:graphicFrame>
        <p:nvGraphicFramePr>
          <p:cNvPr id="14" name="表格 13"/>
          <p:cNvGraphicFramePr/>
          <p:nvPr>
            <p:custDataLst>
              <p:tags r:id="rId1"/>
            </p:custDataLst>
          </p:nvPr>
        </p:nvGraphicFramePr>
        <p:xfrm>
          <a:off x="5384800" y="199813"/>
          <a:ext cx="6605270" cy="6506210"/>
        </p:xfrm>
        <a:graphic>
          <a:graphicData uri="http://schemas.openxmlformats.org/drawingml/2006/table">
            <a:tbl>
              <a:tblPr firstRow="1" bandRow="1">
                <a:tableStyleId>{5C22544A-7EE6-4342-B048-85BDC9FD1C3A}</a:tableStyleId>
              </a:tblPr>
              <a:tblGrid>
                <a:gridCol w="1816735"/>
                <a:gridCol w="826135"/>
                <a:gridCol w="1320165"/>
                <a:gridCol w="1321435"/>
                <a:gridCol w="1320800"/>
              </a:tblGrid>
              <a:tr h="1310005">
                <a:tc>
                  <a:txBody>
                    <a:bodyPr/>
                    <a:p>
                      <a:pPr algn="ctr">
                        <a:buNone/>
                      </a:pPr>
                      <a:endParaRPr lang="zh-CN" altLang="en-US"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Sig [σ] </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T</a:t>
                      </a:r>
                      <a:r>
                        <a:rPr lang="en-US" altLang="zh-CN" sz="1865" baseline="-25000">
                          <a:latin typeface="Arial Rounded MT Bold" panose="020F0704030504030204" pitchFamily="34" charset="0"/>
                          <a:cs typeface="Arial Rounded MT Bold" panose="020F0704030504030204" pitchFamily="34" charset="0"/>
                        </a:rPr>
                        <a:t>obs</a:t>
                      </a:r>
                      <a:endParaRPr lang="en-US" altLang="zh-CN" sz="1865" baseline="-25000">
                        <a:latin typeface="Arial Rounded MT Bold" panose="020F0704030504030204" pitchFamily="34" charset="0"/>
                        <a:cs typeface="Arial Rounded MT Bold" panose="020F0704030504030204" pitchFamily="34" charset="0"/>
                      </a:endParaRPr>
                    </a:p>
                    <a:p>
                      <a:pPr algn="ctr">
                        <a:buNone/>
                      </a:pPr>
                      <a:r>
                        <a:rPr lang="en-US" altLang="zh-CN" sz="1865">
                          <a:latin typeface="Arial Rounded MT Bold" panose="020F0704030504030204" pitchFamily="34" charset="0"/>
                          <a:cs typeface="Arial Rounded MT Bold" panose="020F0704030504030204" pitchFamily="34" charset="0"/>
                        </a:rPr>
                        <a:t>since trigger   </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Dist</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Exp</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r>
              <a:tr h="1013460">
                <a:tc>
                  <a:txBody>
                    <a:bodyPr/>
                    <a:p>
                      <a:pPr algn="ctr">
                        <a:buNone/>
                      </a:pPr>
                      <a:r>
                        <a:rPr lang="en-US" altLang="zh-CN" sz="1865">
                          <a:latin typeface="Arial Rounded MT Bold" panose="020F0704030504030204" pitchFamily="34" charset="0"/>
                          <a:cs typeface="Arial Rounded MT Bold" panose="020F0704030504030204" pitchFamily="34" charset="0"/>
                          <a:sym typeface="+mn-ea"/>
                        </a:rPr>
                        <a:t>GRB190114C</a:t>
                      </a:r>
                      <a:endParaRPr lang="en-US" altLang="zh-CN" sz="1865">
                        <a:latin typeface="Arial Rounded MT Bold" panose="020F0704030504030204" pitchFamily="34" charset="0"/>
                        <a:cs typeface="Arial Rounded MT Bold" panose="020F0704030504030204" pitchFamily="34" charset="0"/>
                      </a:endParaRPr>
                    </a:p>
                    <a:p>
                      <a:pPr algn="ctr">
                        <a:buNone/>
                      </a:pP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&gt;50</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zh-CN" altLang="en-US" sz="1865">
                          <a:latin typeface="Arial Rounded MT Bold" panose="020F0704030504030204" pitchFamily="34" charset="0"/>
                          <a:cs typeface="Arial Rounded MT Bold" panose="020F0704030504030204" pitchFamily="34" charset="0"/>
                        </a:rPr>
                        <a:t>57s</a:t>
                      </a:r>
                      <a:endParaRPr lang="zh-CN" altLang="en-US"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z=0.4245</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MAGIC</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r>
              <a:tr h="1014095">
                <a:tc>
                  <a:txBody>
                    <a:bodyPr/>
                    <a:p>
                      <a:pPr algn="ctr">
                        <a:buNone/>
                      </a:pPr>
                      <a:r>
                        <a:rPr lang="en-US" altLang="zh-CN" sz="1865">
                          <a:latin typeface="Arial Rounded MT Bold" panose="020F0704030504030204" pitchFamily="34" charset="0"/>
                          <a:cs typeface="Arial Rounded MT Bold" panose="020F0704030504030204" pitchFamily="34" charset="0"/>
                          <a:sym typeface="+mn-ea"/>
                        </a:rPr>
                        <a:t>GRB180720B</a:t>
                      </a:r>
                      <a:endParaRPr lang="en-US" altLang="zh-CN" sz="1865">
                        <a:latin typeface="Arial Rounded MT Bold" panose="020F0704030504030204" pitchFamily="34" charset="0"/>
                        <a:cs typeface="Arial Rounded MT Bold" panose="020F0704030504030204" pitchFamily="34" charset="0"/>
                      </a:endParaRPr>
                    </a:p>
                    <a:p>
                      <a:pPr algn="ctr">
                        <a:buNone/>
                      </a:pP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&gt;5</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zh-CN" altLang="en-US" sz="1865">
                          <a:latin typeface="Arial Rounded MT Bold" panose="020F0704030504030204" pitchFamily="34" charset="0"/>
                          <a:cs typeface="Arial Rounded MT Bold" panose="020F0704030504030204" pitchFamily="34" charset="0"/>
                        </a:rPr>
                        <a:t>10.1 </a:t>
                      </a:r>
                      <a:r>
                        <a:rPr lang="en-US" altLang="zh-CN" sz="1865">
                          <a:latin typeface="Arial Rounded MT Bold" panose="020F0704030504030204" pitchFamily="34" charset="0"/>
                          <a:cs typeface="Arial Rounded MT Bold" panose="020F0704030504030204" pitchFamily="34" charset="0"/>
                        </a:rPr>
                        <a:t>hr</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z=0.654</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H.E.S.S.</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r>
              <a:tr h="1014095">
                <a:tc>
                  <a:txBody>
                    <a:bodyPr/>
                    <a:p>
                      <a:pPr algn="ctr">
                        <a:buNone/>
                      </a:pPr>
                      <a:r>
                        <a:rPr lang="en-US" altLang="zh-CN" sz="1865" b="0">
                          <a:solidFill>
                            <a:srgbClr val="FF0000"/>
                          </a:solidFill>
                          <a:latin typeface="Arial Rounded MT Bold" panose="020F0704030504030204" pitchFamily="34" charset="0"/>
                          <a:cs typeface="Arial Rounded MT Bold" panose="020F0704030504030204" pitchFamily="34" charset="0"/>
                          <a:sym typeface="+mn-ea"/>
                        </a:rPr>
                        <a:t>GRB190829A</a:t>
                      </a:r>
                      <a:endParaRPr lang="en-US" altLang="zh-CN" sz="1865" b="0">
                        <a:solidFill>
                          <a:srgbClr val="FF0000"/>
                        </a:solidFill>
                        <a:latin typeface="Arial Rounded MT Bold" panose="020F0704030504030204" pitchFamily="34" charset="0"/>
                        <a:cs typeface="Arial Rounded MT Bold" panose="020F0704030504030204" pitchFamily="34" charset="0"/>
                      </a:endParaRPr>
                    </a:p>
                    <a:p>
                      <a:pPr algn="ctr">
                        <a:buNone/>
                      </a:pPr>
                      <a:endParaRPr lang="en-US" altLang="zh-CN" sz="1865" b="0">
                        <a:solidFill>
                          <a:srgbClr val="FF0000"/>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b="0">
                          <a:solidFill>
                            <a:srgbClr val="FF0000"/>
                          </a:solidFill>
                          <a:latin typeface="Arial Rounded MT Bold" panose="020F0704030504030204" pitchFamily="34" charset="0"/>
                          <a:cs typeface="Arial Rounded MT Bold" panose="020F0704030504030204" pitchFamily="34" charset="0"/>
                        </a:rPr>
                        <a:t>&gt;5</a:t>
                      </a:r>
                      <a:endParaRPr lang="en-US" altLang="zh-CN" sz="1865" b="0">
                        <a:solidFill>
                          <a:srgbClr val="FF0000"/>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zh-CN" altLang="en-US" sz="1865" b="0">
                          <a:solidFill>
                            <a:srgbClr val="FF0000"/>
                          </a:solidFill>
                          <a:latin typeface="Arial Rounded MT Bold" panose="020F0704030504030204" pitchFamily="34" charset="0"/>
                          <a:cs typeface="Arial Rounded MT Bold" panose="020F0704030504030204" pitchFamily="34" charset="0"/>
                        </a:rPr>
                        <a:t>4h 20m</a:t>
                      </a:r>
                      <a:endParaRPr lang="zh-CN" altLang="en-US" sz="1865" b="0">
                        <a:solidFill>
                          <a:srgbClr val="FF0000"/>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b="0">
                          <a:solidFill>
                            <a:srgbClr val="FF0000"/>
                          </a:solidFill>
                          <a:latin typeface="Arial Rounded MT Bold" panose="020F0704030504030204" pitchFamily="34" charset="0"/>
                          <a:cs typeface="Arial Rounded MT Bold" panose="020F0704030504030204" pitchFamily="34" charset="0"/>
                        </a:rPr>
                        <a:t>z=0.0785</a:t>
                      </a:r>
                      <a:endParaRPr lang="en-US" altLang="zh-CN" sz="1865" b="0">
                        <a:solidFill>
                          <a:srgbClr val="FF0000"/>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b="0">
                          <a:solidFill>
                            <a:srgbClr val="FF0000"/>
                          </a:solidFill>
                          <a:latin typeface="Arial Rounded MT Bold" panose="020F0704030504030204" pitchFamily="34" charset="0"/>
                          <a:cs typeface="Arial Rounded MT Bold" panose="020F0704030504030204" pitchFamily="34" charset="0"/>
                        </a:rPr>
                        <a:t>H.E.S.S.</a:t>
                      </a:r>
                      <a:endParaRPr lang="en-US" altLang="zh-CN" sz="1865" b="0">
                        <a:solidFill>
                          <a:srgbClr val="FF0000"/>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r>
              <a:tr h="718185">
                <a:tc>
                  <a:txBody>
                    <a:bodyPr/>
                    <a:p>
                      <a:pPr algn="ctr">
                        <a:buNone/>
                      </a:pPr>
                      <a:r>
                        <a:rPr lang="en-US" altLang="zh-CN" sz="1865">
                          <a:latin typeface="Arial Rounded MT Bold" panose="020F0704030504030204" pitchFamily="34" charset="0"/>
                          <a:cs typeface="Arial Rounded MT Bold" panose="020F0704030504030204" pitchFamily="34" charset="0"/>
                        </a:rPr>
                        <a:t>GRB201216C</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zh-CN" altLang="en-US" sz="1865">
                          <a:latin typeface="Arial Rounded MT Bold" panose="020F0704030504030204" pitchFamily="34" charset="0"/>
                          <a:cs typeface="Arial Rounded MT Bold" panose="020F0704030504030204" pitchFamily="34" charset="0"/>
                        </a:rPr>
                        <a:t>&gt;5</a:t>
                      </a:r>
                      <a:endParaRPr lang="zh-CN" altLang="en-US"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~57s</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z=1.1</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latin typeface="Arial Rounded MT Bold" panose="020F0704030504030204" pitchFamily="34" charset="0"/>
                          <a:cs typeface="Arial Rounded MT Bold" panose="020F0704030504030204" pitchFamily="34" charset="0"/>
                        </a:rPr>
                        <a:t>MAGIC</a:t>
                      </a:r>
                      <a:endParaRPr lang="en-US" altLang="zh-CN" sz="1865">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r>
              <a:tr h="718185">
                <a:tc>
                  <a:txBody>
                    <a:bodyPr/>
                    <a:p>
                      <a:pPr algn="ctr">
                        <a:buNone/>
                      </a:pPr>
                      <a:r>
                        <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sym typeface="+mn-ea"/>
                        </a:rPr>
                        <a:t>GRB201015A </a:t>
                      </a:r>
                      <a:endPar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sym typeface="+mn-ea"/>
                      </a:endParaRPr>
                    </a:p>
                  </a:txBody>
                  <a:tcPr marL="121920" marR="121920" marT="60960" marB="60960">
                    <a:solidFill>
                      <a:schemeClr val="bg1">
                        <a:lumMod val="75000"/>
                      </a:schemeClr>
                    </a:solidFill>
                  </a:tcPr>
                </a:tc>
                <a:tc>
                  <a:txBody>
                    <a:bodyPr/>
                    <a:p>
                      <a:pPr algn="ctr">
                        <a:buNone/>
                      </a:pPr>
                      <a:r>
                        <a:rPr lang="zh-CN" altLang="en-US" sz="1865">
                          <a:solidFill>
                            <a:schemeClr val="tx1">
                              <a:lumMod val="50000"/>
                              <a:lumOff val="50000"/>
                            </a:schemeClr>
                          </a:solidFill>
                          <a:latin typeface="Arial Rounded MT Bold" panose="020F0704030504030204" pitchFamily="34" charset="0"/>
                          <a:cs typeface="Arial Rounded MT Bold" panose="020F0704030504030204" pitchFamily="34" charset="0"/>
                        </a:rPr>
                        <a:t> &gt;3</a:t>
                      </a:r>
                      <a:endParaRPr lang="zh-CN" altLang="en-US" sz="1865">
                        <a:solidFill>
                          <a:schemeClr val="tx1">
                            <a:lumMod val="50000"/>
                            <a:lumOff val="50000"/>
                          </a:schemeClr>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rPr>
                        <a:t>~40s</a:t>
                      </a:r>
                      <a:endPar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rPr>
                        <a:t>z=0.43</a:t>
                      </a:r>
                      <a:endPar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rPr>
                        <a:t>MAGIC</a:t>
                      </a:r>
                      <a:endPar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r>
              <a:tr h="718185">
                <a:tc>
                  <a:txBody>
                    <a:bodyPr/>
                    <a:p>
                      <a:pPr algn="ctr">
                        <a:buNone/>
                      </a:pPr>
                      <a:r>
                        <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rPr>
                        <a:t>GRB160821B</a:t>
                      </a:r>
                      <a:endPar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rPr>
                        <a:t> &gt;3</a:t>
                      </a:r>
                      <a:endPar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rPr>
                        <a:t>~24s </a:t>
                      </a:r>
                      <a:endPar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rPr>
                        <a:t>z=0.16</a:t>
                      </a:r>
                      <a:endPar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c>
                  <a:txBody>
                    <a:bodyPr/>
                    <a:p>
                      <a:pPr algn="ctr">
                        <a:buNone/>
                      </a:pPr>
                      <a:r>
                        <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rPr>
                        <a:t>MAGIC </a:t>
                      </a:r>
                      <a:endParaRPr lang="en-US" altLang="zh-CN" sz="1865">
                        <a:solidFill>
                          <a:schemeClr val="tx1">
                            <a:lumMod val="50000"/>
                            <a:lumOff val="50000"/>
                          </a:schemeClr>
                        </a:solidFill>
                        <a:latin typeface="Arial Rounded MT Bold" panose="020F0704030504030204" pitchFamily="34" charset="0"/>
                        <a:cs typeface="Arial Rounded MT Bold" panose="020F0704030504030204" pitchFamily="34" charset="0"/>
                      </a:endParaRPr>
                    </a:p>
                  </a:txBody>
                  <a:tcPr marL="121920" marR="121920" marT="60960" marB="60960">
                    <a:solidFill>
                      <a:schemeClr val="bg1">
                        <a:lumMod val="75000"/>
                      </a:schemeClr>
                    </a:solidFill>
                  </a:tcPr>
                </a:tc>
              </a:tr>
            </a:tbl>
          </a:graphicData>
        </a:graphic>
      </p:graphicFrame>
      <p:sp>
        <p:nvSpPr>
          <p:cNvPr id="2" name="文本框 1"/>
          <p:cNvSpPr txBox="1"/>
          <p:nvPr/>
        </p:nvSpPr>
        <p:spPr>
          <a:xfrm>
            <a:off x="557530" y="203835"/>
            <a:ext cx="3043555" cy="583565"/>
          </a:xfrm>
          <a:prstGeom prst="rect">
            <a:avLst/>
          </a:prstGeom>
          <a:noFill/>
        </p:spPr>
        <p:txBody>
          <a:bodyPr wrap="square" rtlCol="0" anchor="t">
            <a:spAutoFit/>
          </a:bodyPr>
          <a:p>
            <a:r>
              <a:rPr lang="en-US" altLang="zh-CN" sz="3200" b="1" dirty="0">
                <a:latin typeface="Arial Rounded MT Bold" panose="020F0704030504030204" pitchFamily="34" charset="0"/>
                <a:cs typeface="Arial Rounded MT Bold" panose="020F0704030504030204" pitchFamily="34" charset="0"/>
                <a:sym typeface="+mn-ea"/>
              </a:rPr>
              <a:t>GRB 190829A</a:t>
            </a:r>
            <a:endParaRPr lang="en-US" altLang="zh-CN" sz="3200" b="1" dirty="0">
              <a:latin typeface="Arial Rounded MT Bold" panose="020F0704030504030204" pitchFamily="34" charset="0"/>
              <a:cs typeface="Arial Rounded MT Bold" panose="020F0704030504030204" pitchFamily="34" charset="0"/>
              <a:sym typeface="+mn-ea"/>
            </a:endParaRPr>
          </a:p>
        </p:txBody>
      </p:sp>
      <p:pic>
        <p:nvPicPr>
          <p:cNvPr id="3" name="内容占位符 4" descr="ebl_abs"/>
          <p:cNvPicPr>
            <a:picLocks noChangeAspect="1"/>
          </p:cNvPicPr>
          <p:nvPr/>
        </p:nvPicPr>
        <p:blipFill>
          <a:blip r:embed="rId2"/>
          <a:stretch>
            <a:fillRect/>
          </a:stretch>
        </p:blipFill>
        <p:spPr>
          <a:xfrm>
            <a:off x="472440" y="933450"/>
            <a:ext cx="4304030" cy="3460115"/>
          </a:xfrm>
          <a:prstGeom prst="rect">
            <a:avLst/>
          </a:prstGeom>
        </p:spPr>
      </p:pic>
      <p:sp>
        <p:nvSpPr>
          <p:cNvPr id="7" name="文本框 6"/>
          <p:cNvSpPr txBox="1"/>
          <p:nvPr/>
        </p:nvSpPr>
        <p:spPr>
          <a:xfrm>
            <a:off x="387985" y="4570095"/>
            <a:ext cx="4561205" cy="1476375"/>
          </a:xfrm>
          <a:prstGeom prst="rect">
            <a:avLst/>
          </a:prstGeom>
          <a:noFill/>
        </p:spPr>
        <p:txBody>
          <a:bodyPr wrap="square" rtlCol="0" anchor="t">
            <a:spAutoFit/>
          </a:bodyPr>
          <a:p>
            <a:pPr marL="628650" indent="-342900" fontAlgn="auto">
              <a:lnSpc>
                <a:spcPct val="150000"/>
              </a:lnSpc>
              <a:buFont typeface="Wingdings" panose="05000000000000000000" charset="0"/>
              <a:buChar char="Ø"/>
            </a:pPr>
            <a:r>
              <a:rPr lang="en-US" altLang="zh-CN" sz="2000" b="1">
                <a:solidFill>
                  <a:srgbClr val="C00000"/>
                </a:solidFill>
                <a:latin typeface="Arial Rounded MT Bold" panose="020F0704030504030204" pitchFamily="34" charset="0"/>
                <a:cs typeface="Arial Rounded MT Bold" panose="020F0704030504030204" pitchFamily="34" charset="0"/>
                <a:sym typeface="+mn-ea"/>
              </a:rPr>
              <a:t>Nearest</a:t>
            </a:r>
            <a:r>
              <a:rPr lang="en-US" altLang="zh-CN" sz="2000" b="1">
                <a:latin typeface="Arial Rounded MT Bold" panose="020F0704030504030204" pitchFamily="34" charset="0"/>
                <a:cs typeface="Arial Rounded MT Bold" panose="020F0704030504030204" pitchFamily="34" charset="0"/>
                <a:sym typeface="+mn-ea"/>
              </a:rPr>
              <a:t> (z= 0.0785)</a:t>
            </a:r>
            <a:endParaRPr lang="en-US" altLang="zh-CN" sz="2000" b="1">
              <a:latin typeface="Arial Rounded MT Bold" panose="020F0704030504030204" pitchFamily="34" charset="0"/>
              <a:cs typeface="Arial Rounded MT Bold" panose="020F0704030504030204" pitchFamily="34" charset="0"/>
            </a:endParaRPr>
          </a:p>
          <a:p>
            <a:pPr marL="628650" indent="-342900" fontAlgn="auto">
              <a:lnSpc>
                <a:spcPct val="150000"/>
              </a:lnSpc>
              <a:buFont typeface="Wingdings" panose="05000000000000000000" charset="0"/>
              <a:buChar char="Ø"/>
            </a:pPr>
            <a:r>
              <a:rPr lang="en-US" altLang="zh-CN" sz="2000" b="1">
                <a:latin typeface="Arial Rounded MT Bold" panose="020F0704030504030204" pitchFamily="34" charset="0"/>
                <a:cs typeface="Arial Rounded MT Bold" panose="020F0704030504030204" pitchFamily="34" charset="0"/>
                <a:sym typeface="+mn-ea"/>
              </a:rPr>
              <a:t>H.E.S.S.  sub-TeV  obsrevation </a:t>
            </a:r>
            <a:endParaRPr lang="en-US" altLang="zh-CN" sz="2000" b="1">
              <a:latin typeface="Arial Rounded MT Bold" panose="020F0704030504030204" pitchFamily="34" charset="0"/>
              <a:cs typeface="Arial Rounded MT Bold" panose="020F0704030504030204" pitchFamily="34" charset="0"/>
              <a:sym typeface="+mn-ea"/>
            </a:endParaRPr>
          </a:p>
          <a:p>
            <a:pPr marL="285750" indent="0" fontAlgn="auto">
              <a:lnSpc>
                <a:spcPct val="150000"/>
              </a:lnSpc>
              <a:buFont typeface="Wingdings" panose="05000000000000000000" charset="0"/>
              <a:buNone/>
            </a:pPr>
            <a:r>
              <a:rPr lang="en-US" altLang="zh-CN" sz="2000" b="1">
                <a:latin typeface="Arial Rounded MT Bold" panose="020F0704030504030204" pitchFamily="34" charset="0"/>
                <a:cs typeface="Arial Rounded MT Bold" panose="020F0704030504030204" pitchFamily="34" charset="0"/>
                <a:sym typeface="+mn-ea"/>
              </a:rPr>
              <a:t>   </a:t>
            </a:r>
            <a:r>
              <a:rPr lang="en-US" altLang="zh-CN" sz="2000" b="1">
                <a:solidFill>
                  <a:srgbClr val="00B050"/>
                </a:solidFill>
                <a:latin typeface="Arial Rounded MT Bold" panose="020F0704030504030204" pitchFamily="34" charset="0"/>
                <a:cs typeface="Arial Rounded MT Bold" panose="020F0704030504030204" pitchFamily="34" charset="0"/>
                <a:sym typeface="+mn-ea"/>
              </a:rPr>
              <a:t>in the afterglow </a:t>
            </a:r>
            <a:endParaRPr lang="en-US" altLang="zh-CN" sz="2000" b="1">
              <a:solidFill>
                <a:srgbClr val="00B050"/>
              </a:solidFill>
              <a:latin typeface="Arial Rounded MT Bold" panose="020F0704030504030204" pitchFamily="34" charset="0"/>
              <a:cs typeface="Arial Rounded MT Bold" panose="020F0704030504030204" pitchFamily="34" charset="0"/>
              <a:sym typeface="+mn-ea"/>
            </a:endParaRPr>
          </a:p>
        </p:txBody>
      </p:sp>
      <p:sp>
        <p:nvSpPr>
          <p:cNvPr id="9" name="矩形 8"/>
          <p:cNvSpPr/>
          <p:nvPr>
            <p:custDataLst>
              <p:tags r:id="rId3"/>
            </p:custDataLst>
          </p:nvPr>
        </p:nvSpPr>
        <p:spPr>
          <a:xfrm>
            <a:off x="408940" y="4505325"/>
            <a:ext cx="4504055" cy="1673860"/>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69030" y="542995"/>
            <a:ext cx="10969200" cy="705600"/>
          </a:xfrm>
        </p:spPr>
        <p:txBody>
          <a:bodyPr>
            <a:normAutofit/>
          </a:bodyPr>
          <a:p>
            <a:r>
              <a:rPr lang="en-US" altLang="zh-CN" dirty="0">
                <a:latin typeface="Arial Rounded MT Bold" panose="020F0704030504030204" pitchFamily="34" charset="0"/>
                <a:cs typeface="Arial Rounded MT Bold" panose="020F0704030504030204" pitchFamily="34" charset="0"/>
                <a:sym typeface="+mn-ea"/>
              </a:rPr>
              <a:t>GRB190829A </a:t>
            </a:r>
            <a:r>
              <a:rPr lang="en-US" altLang="zh-CN" dirty="0">
                <a:solidFill>
                  <a:srgbClr val="FF0000"/>
                </a:solidFill>
                <a:latin typeface="Arial Rounded MT Bold" panose="020F0704030504030204" pitchFamily="34" charset="0"/>
                <a:cs typeface="Arial Rounded MT Bold" panose="020F0704030504030204" pitchFamily="34" charset="0"/>
                <a:sym typeface="+mn-ea"/>
              </a:rPr>
              <a:t>@ LHAASO-WCDA1</a:t>
            </a:r>
            <a:endParaRPr lang="zh-CN" altLang="en-US">
              <a:latin typeface="Arial Rounded MT Bold" panose="020F0704030504030204" pitchFamily="34" charset="0"/>
              <a:cs typeface="Arial Rounded MT Bold" panose="020F0704030504030204" pitchFamily="34" charset="0"/>
            </a:endParaRPr>
          </a:p>
        </p:txBody>
      </p:sp>
      <p:pic>
        <p:nvPicPr>
          <p:cNvPr id="4" name="内容占位符 3"/>
          <p:cNvPicPr>
            <a:picLocks noChangeAspect="1"/>
          </p:cNvPicPr>
          <p:nvPr>
            <p:ph idx="1"/>
          </p:nvPr>
        </p:nvPicPr>
        <p:blipFill>
          <a:blip r:embed="rId1"/>
          <a:stretch>
            <a:fillRect/>
          </a:stretch>
        </p:blipFill>
        <p:spPr>
          <a:xfrm>
            <a:off x="171450" y="1878330"/>
            <a:ext cx="6563995" cy="3461385"/>
          </a:xfrm>
          <a:prstGeom prst="rect">
            <a:avLst/>
          </a:prstGeom>
        </p:spPr>
      </p:pic>
      <p:pic>
        <p:nvPicPr>
          <p:cNvPr id="5" name="图片 4" descr="zen_grb190829_v1"/>
          <p:cNvPicPr>
            <a:picLocks noChangeAspect="1"/>
          </p:cNvPicPr>
          <p:nvPr/>
        </p:nvPicPr>
        <p:blipFill>
          <a:blip r:embed="rId2"/>
          <a:stretch>
            <a:fillRect/>
          </a:stretch>
        </p:blipFill>
        <p:spPr>
          <a:xfrm>
            <a:off x="7327265" y="1939925"/>
            <a:ext cx="4819015" cy="329692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KSO_WM_BEAUTIFY_FLAG" val="#wm#"/>
  <p:tag name="KSO_WM_TEMPLATE_CATEGORY" val="custom"/>
  <p:tag name="KSO_WM_TEMPLATE_INDEX" val="20205081"/>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wm#"/>
  <p:tag name="KSO_WM_TEMPLATE_CATEGORY" val="custom"/>
  <p:tag name="KSO_WM_TEMPLATE_INDEX" val="20205081"/>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TAG_VERSION" val="1.0"/>
  <p:tag name="KSO_WM_BEAUTIFY_FLAG" val="#wm#"/>
  <p:tag name="KSO_WM_UNIT_TYPE" val="i"/>
  <p:tag name="KSO_WM_UNIT_ID" val="diagram160447_4*i*1"/>
  <p:tag name="KSO_WM_TEMPLATE_CATEGORY" val="diagram"/>
  <p:tag name="KSO_WM_TEMPLATE_INDEX" val="160447"/>
  <p:tag name="KSO_WM_UNIT_INDEX" val="1"/>
</p:tagLst>
</file>

<file path=ppt/tags/tag67.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1"/>
  <p:tag name="KSO_WM_UNIT_ID" val="259*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68.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1_1"/>
  <p:tag name="KSO_WM_UNIT_ID" val="259*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Lst>
</file>

<file path=ppt/tags/tag69.xml><?xml version="1.0" encoding="utf-8"?>
<p:tagLst xmlns:p="http://schemas.openxmlformats.org/presentationml/2006/main">
  <p:tag name="KSO_WM_TAG_VERSION" val="1.0"/>
  <p:tag name="KSO_WM_BEAUTIFY_FLAG" val="#wm#"/>
  <p:tag name="KSO_WM_UNIT_TYPE" val="i"/>
  <p:tag name="KSO_WM_UNIT_ID" val="diagram160447_4*i*6"/>
  <p:tag name="KSO_WM_TEMPLATE_CATEGORY" val="diagram"/>
  <p:tag name="KSO_WM_TEMPLATE_INDEX" val="160447"/>
  <p:tag name="KSO_WM_UNIT_INDEX" val="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2"/>
  <p:tag name="KSO_WM_UNIT_ID" val="259*m_i*1_2"/>
  <p:tag name="KSO_WM_UNIT_CLEAR" val="1"/>
  <p:tag name="KSO_WM_UNIT_LAYERLEVEL" val="1_1"/>
  <p:tag name="KSO_WM_BEAUTIFY_FLAG" val="#wm#"/>
  <p:tag name="KSO_WM_DIAGRAM_GROUP_CODE" val="m1-1"/>
  <p:tag name="KSO_WM_UNIT_FILL_FORE_SCHEMECOLOR_INDEX" val="7"/>
  <p:tag name="KSO_WM_UNIT_FILL_TYPE" val="1"/>
  <p:tag name="KSO_WM_UNIT_TEXT_FILL_FORE_SCHEMECOLOR_INDEX" val="14"/>
  <p:tag name="KSO_WM_UNIT_TEXT_FILL_TYPE" val="1"/>
</p:tagLst>
</file>

<file path=ppt/tags/tag71.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3_1"/>
  <p:tag name="KSO_WM_UNIT_ID" val="259*m_h_f*1_3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Lst>
</file>

<file path=ppt/tags/tag72.xml><?xml version="1.0" encoding="utf-8"?>
<p:tagLst xmlns:p="http://schemas.openxmlformats.org/presentationml/2006/main">
  <p:tag name="KSO_WM_TAG_VERSION" val="1.0"/>
  <p:tag name="KSO_WM_BEAUTIFY_FLAG" val="#wm#"/>
  <p:tag name="KSO_WM_UNIT_TYPE" val="i"/>
  <p:tag name="KSO_WM_UNIT_ID" val="diagram160447_4*i*11"/>
  <p:tag name="KSO_WM_TEMPLATE_CATEGORY" val="diagram"/>
  <p:tag name="KSO_WM_TEMPLATE_INDEX" val="160447"/>
  <p:tag name="KSO_WM_UNIT_INDEX" val="11"/>
</p:tagLst>
</file>

<file path=ppt/tags/tag73.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3"/>
  <p:tag name="KSO_WM_UNIT_ID" val="259*m_i*1_3"/>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74.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2_1"/>
  <p:tag name="KSO_WM_UNIT_ID" val="259*m_h_f*1_2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Lst>
</file>

<file path=ppt/tags/tag75.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3"/>
  <p:tag name="KSO_WM_UNIT_ID" val="259*m_i*1_3"/>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76.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2_1"/>
  <p:tag name="KSO_WM_UNIT_ID" val="259*m_h_f*1_2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FULL_TEXT_BEAUTIFY_COPY_ID" val="11"/>
</p:tagLst>
</file>

<file path=ppt/tags/tag79.xml><?xml version="1.0" encoding="utf-8"?>
<p:tagLst xmlns:p="http://schemas.openxmlformats.org/presentationml/2006/main">
  <p:tag name="KSO_WM_FULL_TEXT_BEAUTIFY_COPY_ID" val="1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TABLE_BEAUTIFY" val="smartTable{f23db83e-409f-469a-9b2c-f8f4eb081156}"/>
  <p:tag name="TABLE_ENDDRAG_ORIGIN_RECT" val="390*381"/>
  <p:tag name="TABLE_ENDDRAG_RECT" val="318*11*390*381"/>
</p:tagLst>
</file>

<file path=ppt/tags/tag81.xml><?xml version="1.0" encoding="utf-8"?>
<p:tagLst xmlns:p="http://schemas.openxmlformats.org/presentationml/2006/main">
  <p:tag name="KSO_WM_FULL_TEXT_BEAUTIFY_COPY_ID" val="11"/>
</p:tagLst>
</file>

<file path=ppt/tags/tag82.xml><?xml version="1.0" encoding="utf-8"?>
<p:tagLst xmlns:p="http://schemas.openxmlformats.org/presentationml/2006/main">
  <p:tag name="KSO_WM_UNIT_TABLE_BEAUTIFY" val="smartTable{f23db83e-409f-469a-9b2c-f8f4eb081156}"/>
  <p:tag name="TABLE_ENDDRAG_ORIGIN_RECT" val="390*381"/>
  <p:tag name="TABLE_ENDDRAG_RECT" val="318*11*390*381"/>
</p:tagLst>
</file>

<file path=ppt/tags/tag83.xml><?xml version="1.0" encoding="utf-8"?>
<p:tagLst xmlns:p="http://schemas.openxmlformats.org/presentationml/2006/main">
  <p:tag name="KSO_WM_FULL_TEXT_BEAUTIFY_COPY_ID" val="1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FULL_TEXT_BEAUTIFY_COPY_ID" val="11"/>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FULL_TEXT_BEAUTIFY_COPY_ID" val="1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FULL_TEXT_BEAUTIFY_COPY_ID" val="11"/>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2726</Words>
  <Application>WPS 演示</Application>
  <PresentationFormat>宽屏</PresentationFormat>
  <Paragraphs>308</Paragraphs>
  <Slides>29</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vt:i4>
      </vt:variant>
    </vt:vector>
  </HeadingPairs>
  <TitlesOfParts>
    <vt:vector size="38" baseType="lpstr">
      <vt:lpstr>Arial</vt:lpstr>
      <vt:lpstr>宋体</vt:lpstr>
      <vt:lpstr>Wingdings</vt:lpstr>
      <vt:lpstr>微软雅黑</vt:lpstr>
      <vt:lpstr>Arial Rounded MT Bold</vt:lpstr>
      <vt:lpstr>Wingdings</vt:lpstr>
      <vt:lpstr>Calibri</vt:lpstr>
      <vt:lpstr>Arial Unicode MS</vt:lpstr>
      <vt:lpstr>Office 主题​​</vt:lpstr>
      <vt:lpstr>Search for VHE emissions from GRB 190829A with LHAASO-WCDA1</vt:lpstr>
      <vt:lpstr>Content</vt:lpstr>
      <vt:lpstr>PowerPoint 演示文稿</vt:lpstr>
      <vt:lpstr>Limitted knowlege at VHE</vt:lpstr>
      <vt:lpstr>PowerPoint 演示文稿</vt:lpstr>
      <vt:lpstr>PowerPoint 演示文稿</vt:lpstr>
      <vt:lpstr>PowerPoint 演示文稿</vt:lpstr>
      <vt:lpstr>PowerPoint 演示文稿</vt:lpstr>
      <vt:lpstr>GRB190829A @ LHAASO-WCDA1</vt:lpstr>
      <vt:lpstr>PowerPoint 演示文稿</vt:lpstr>
      <vt:lpstr>PowerPoint 演示文稿</vt:lpstr>
      <vt:lpstr>Method</vt:lpstr>
      <vt:lpstr>Method</vt:lpstr>
      <vt:lpstr>MC Data Sample</vt:lpstr>
      <vt:lpstr>Cosmic Rays</vt:lpstr>
      <vt:lpstr>Effective area</vt:lpstr>
      <vt:lpstr>Lightcurve</vt:lpstr>
      <vt:lpstr>PowerPoint 演示文稿</vt:lpstr>
      <vt:lpstr>Upper Limits</vt:lpstr>
      <vt:lpstr>Upper Limits</vt:lpstr>
      <vt:lpstr>PowerPoint 演示文稿</vt:lpstr>
      <vt:lpstr>Summary </vt:lpstr>
      <vt:lpstr>PowerPoint 演示文稿</vt:lpstr>
      <vt:lpstr>备份</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叶子</cp:lastModifiedBy>
  <cp:revision>264</cp:revision>
  <dcterms:created xsi:type="dcterms:W3CDTF">2019-06-19T02:08:00Z</dcterms:created>
  <dcterms:modified xsi:type="dcterms:W3CDTF">2021-04-25T02:07:22Z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26948C8E6F4C4FEA9D58AB5B47D6884B</vt:lpwstr>
  </property>
</Properties>
</file>