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23" r:id="rId3"/>
    <p:sldId id="341" r:id="rId4"/>
    <p:sldId id="958" r:id="rId5"/>
    <p:sldId id="984" r:id="rId6"/>
    <p:sldId id="340" r:id="rId7"/>
    <p:sldId id="258" r:id="rId8"/>
    <p:sldId id="981" r:id="rId9"/>
    <p:sldId id="965" r:id="rId10"/>
    <p:sldId id="969" r:id="rId11"/>
    <p:sldId id="970" r:id="rId12"/>
    <p:sldId id="971" r:id="rId13"/>
    <p:sldId id="973" r:id="rId14"/>
    <p:sldId id="975" r:id="rId15"/>
    <p:sldId id="974" r:id="rId16"/>
    <p:sldId id="976" r:id="rId17"/>
    <p:sldId id="980" r:id="rId18"/>
    <p:sldId id="979" r:id="rId19"/>
    <p:sldId id="977" r:id="rId20"/>
    <p:sldId id="967" r:id="rId21"/>
    <p:sldId id="962" r:id="rId22"/>
    <p:sldId id="983" r:id="rId23"/>
    <p:sldId id="982" r:id="rId24"/>
    <p:sldId id="963" r:id="rId25"/>
    <p:sldId id="985" r:id="rId2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 Min" initials="ZM" lastIdx="4" clrIdx="0">
    <p:extLst>
      <p:ext uri="{19B8F6BF-5375-455C-9EA6-DF929625EA0E}">
        <p15:presenceInfo xmlns:p15="http://schemas.microsoft.com/office/powerpoint/2012/main" userId="645356e63cecf9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2239"/>
  </p:normalViewPr>
  <p:slideViewPr>
    <p:cSldViewPr snapToGrid="0" snapToObjects="1">
      <p:cViewPr varScale="1">
        <p:scale>
          <a:sx n="79" d="100"/>
          <a:sy n="79" d="100"/>
        </p:scale>
        <p:origin x="1517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6:10:28.621" idx="4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4:57:08.188" idx="3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385C-8961-A14E-9924-95C0B27A50F0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3CDFB-F373-FC49-B7B6-42F714A0133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74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3CDFB-F373-FC49-B7B6-42F714A0133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92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CN" dirty="0"/>
              <a:t>q25t30/cxpe &gt;6 &amp;&amp; density ratio in /out &gt;1 </a:t>
            </a:r>
            <a:r>
              <a:rPr lang="en-CN" dirty="0">
                <a:sym typeface="Wingdings" pitchFamily="2" charset="2"/>
              </a:rPr>
              <a:t> recgdata</a:t>
            </a:r>
            <a:r>
              <a:rPr lang="en-CN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3CDFB-F373-FC49-B7B6-42F714A0133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3875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3CDFB-F373-FC49-B7B6-42F714A0133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715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446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411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989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52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368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0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825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691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554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782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90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2E0C6-4783-674B-B33A-A74741108C2F}" type="datetimeFigureOut">
              <a:rPr kumimoji="1" lang="zh-CN" altLang="en-US" smtClean="0"/>
              <a:t>2021/4/24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8B7E-2322-B44B-A307-410BA577B8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957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CB6CA1-8083-4F49-A873-2330C22F4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73235"/>
            <a:ext cx="9144000" cy="59440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86499" y="3167980"/>
            <a:ext cx="9230497" cy="1861221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Status about WCDA data  reconstruction and analysis </a:t>
            </a:r>
            <a:br>
              <a:rPr kumimoji="1" lang="en-US" altLang="zh-CN" sz="3600" dirty="0">
                <a:latin typeface="Comic Sans MS" panose="030F0902030302020204" pitchFamily="66" charset="0"/>
              </a:rPr>
            </a:br>
            <a:endParaRPr kumimoji="1" lang="zh-CN" altLang="en-US" sz="3600" dirty="0">
              <a:latin typeface="Comic Sans MS" panose="030F0902030302020204" pitchFamily="66" charset="0"/>
            </a:endParaRPr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id="{0BD8FB13-E2F9-E44D-92F8-84523BB0A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770827"/>
            <a:ext cx="9230497" cy="765313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Min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Zha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,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Zhiguo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 Yao, Bo Gao, Wei Liu,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Jinyan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 Liu,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ShiCong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 Hu,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Guanman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 Xiang, Yanjing Wang, </a:t>
            </a:r>
            <a:r>
              <a:rPr lang="en-US" altLang="zh-CN" sz="1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Chuandong</a:t>
            </a:r>
            <a:r>
              <a:rPr lang="en-US" altLang="zh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 Gao </a:t>
            </a:r>
          </a:p>
          <a:p>
            <a:endParaRPr lang="en-US" altLang="zh-CN" sz="20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437AB1-C54D-BB46-96F1-238A14734462}"/>
              </a:ext>
            </a:extLst>
          </p:cNvPr>
          <p:cNvSpPr/>
          <p:nvPr/>
        </p:nvSpPr>
        <p:spPr>
          <a:xfrm>
            <a:off x="2928356" y="6536140"/>
            <a:ext cx="3917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Guangzhou  2021 LHAASO general meeting</a:t>
            </a:r>
            <a:endParaRPr lang="zh-CN" altLang="en-US" sz="14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1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1239-6A8C-B842-80DC-F87012EA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549"/>
            <a:ext cx="8229600" cy="45719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R</a:t>
            </a: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econstruction data quality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75AB-A4F8-8D41-AE86-CF14D579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 descr="Screenshot from 2021-02-24 20-49-15">
            <a:extLst>
              <a:ext uri="{FF2B5EF4-FFF2-40B4-BE49-F238E27FC236}">
                <a16:creationId xmlns:a16="http://schemas.microsoft.com/office/drawing/2014/main" id="{29573246-94B5-E543-837D-9BBBFDDC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68" y="870852"/>
            <a:ext cx="8717064" cy="54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E27B-3108-FA4E-B42D-FC4A146D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P</a:t>
            </a: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assing leve-1 check</a:t>
            </a:r>
          </a:p>
        </p:txBody>
      </p:sp>
      <p:pic>
        <p:nvPicPr>
          <p:cNvPr id="9" name="Content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85550B7A-62D7-FB4C-BA09-F5939C893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32" y="782008"/>
            <a:ext cx="6417088" cy="2788299"/>
          </a:xfrm>
        </p:spPr>
      </p:pic>
      <p:pic>
        <p:nvPicPr>
          <p:cNvPr id="10" name="Picture 9" descr="Screenshot from 2021-02-25 14-33-34">
            <a:extLst>
              <a:ext uri="{FF2B5EF4-FFF2-40B4-BE49-F238E27FC236}">
                <a16:creationId xmlns:a16="http://schemas.microsoft.com/office/drawing/2014/main" id="{67EC8485-046A-F849-AD7E-A1DD29A08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2" y="3570307"/>
            <a:ext cx="6417088" cy="301305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872ED5B5-8F74-D945-AB3C-924B9D542AB8}"/>
              </a:ext>
            </a:extLst>
          </p:cNvPr>
          <p:cNvSpPr txBox="1"/>
          <p:nvPr/>
        </p:nvSpPr>
        <p:spPr>
          <a:xfrm>
            <a:off x="6558993" y="1427255"/>
            <a:ext cx="2822112" cy="41857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poolused</a:t>
            </a:r>
            <a:r>
              <a:rPr lang="en-US" sz="1400" dirty="0">
                <a:solidFill>
                  <a:schemeClr val="accent1"/>
                </a:solidFill>
              </a:rPr>
              <a:t>_ != 3)    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ndetused</a:t>
            </a:r>
            <a:r>
              <a:rPr lang="en-US" sz="1400" dirty="0">
                <a:solidFill>
                  <a:schemeClr val="accent1"/>
                </a:solidFill>
              </a:rPr>
              <a:t>_ &lt; 1700)     continue;</a:t>
            </a:r>
          </a:p>
          <a:p>
            <a:pPr algn="l"/>
            <a:endParaRPr lang="en-US" sz="1400" dirty="0">
              <a:solidFill>
                <a:schemeClr val="accent1"/>
              </a:solidFill>
            </a:endParaRP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nhit_median</a:t>
            </a:r>
            <a:r>
              <a:rPr lang="en-US" sz="1400" dirty="0">
                <a:solidFill>
                  <a:schemeClr val="accent1"/>
                </a:solidFill>
              </a:rPr>
              <a:t>_ &lt; 350)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nhit_median</a:t>
            </a:r>
            <a:r>
              <a:rPr lang="en-US" sz="1400" dirty="0">
                <a:solidFill>
                  <a:schemeClr val="accent1"/>
                </a:solidFill>
              </a:rPr>
              <a:t>_ &gt; 450)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        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theta_median</a:t>
            </a:r>
            <a:r>
              <a:rPr lang="en-US" sz="1400" dirty="0">
                <a:solidFill>
                  <a:schemeClr val="accent1"/>
                </a:solidFill>
              </a:rPr>
              <a:t>_ &lt; 0.4)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theta_median</a:t>
            </a:r>
            <a:r>
              <a:rPr lang="en-US" sz="1400" dirty="0">
                <a:solidFill>
                  <a:schemeClr val="accent1"/>
                </a:solidFill>
              </a:rPr>
              <a:t>_ &gt; 0.5)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        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phi_median</a:t>
            </a:r>
            <a:r>
              <a:rPr lang="en-US" sz="1400" dirty="0">
                <a:solidFill>
                  <a:schemeClr val="accent1"/>
                </a:solidFill>
              </a:rPr>
              <a:t>_ &lt; 3.)  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phi_median</a:t>
            </a:r>
            <a:r>
              <a:rPr lang="en-US" sz="1400" dirty="0">
                <a:solidFill>
                  <a:schemeClr val="accent1"/>
                </a:solidFill>
              </a:rPr>
              <a:t>_ &gt; 3.3)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        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tlive</a:t>
            </a:r>
            <a:r>
              <a:rPr lang="en-US" sz="1400" dirty="0">
                <a:solidFill>
                  <a:schemeClr val="accent1"/>
                </a:solidFill>
              </a:rPr>
              <a:t>_ &gt; 1e5)         continue;</a:t>
            </a:r>
          </a:p>
          <a:p>
            <a:pPr algn="l"/>
            <a:endParaRPr lang="en-US" sz="1400" dirty="0">
              <a:solidFill>
                <a:schemeClr val="accent1"/>
              </a:solidFill>
            </a:endParaRPr>
          </a:p>
          <a:p>
            <a:pPr algn="l"/>
            <a:r>
              <a:rPr lang="en-US" altLang="en-US" sz="1400" dirty="0">
                <a:solidFill>
                  <a:schemeClr val="accent1"/>
                </a:solidFill>
              </a:rPr>
              <a:t>i</a:t>
            </a:r>
            <a:r>
              <a:rPr lang="en-US" sz="1400" dirty="0">
                <a:solidFill>
                  <a:schemeClr val="accent1"/>
                </a:solidFill>
              </a:rPr>
              <a:t>f(</a:t>
            </a:r>
            <a:r>
              <a:rPr lang="en-US" sz="1400" dirty="0" err="1">
                <a:solidFill>
                  <a:schemeClr val="accent1"/>
                </a:solidFill>
              </a:rPr>
              <a:t>xc_median</a:t>
            </a:r>
            <a:r>
              <a:rPr lang="en-US" sz="1400" dirty="0">
                <a:solidFill>
                  <a:schemeClr val="accent1"/>
                </a:solidFill>
              </a:rPr>
              <a:t>_ &lt; 10.)  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xc_median</a:t>
            </a:r>
            <a:r>
              <a:rPr lang="en-US" sz="1400" dirty="0">
                <a:solidFill>
                  <a:schemeClr val="accent1"/>
                </a:solidFill>
              </a:rPr>
              <a:t>_ &gt; 40.)  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                                                                                                         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yc_median</a:t>
            </a:r>
            <a:r>
              <a:rPr lang="en-US" sz="1400" dirty="0">
                <a:solidFill>
                  <a:schemeClr val="accent1"/>
                </a:solidFill>
              </a:rPr>
              <a:t>_ &gt; -52.)     continue;</a:t>
            </a:r>
          </a:p>
          <a:p>
            <a:pPr algn="l"/>
            <a:r>
              <a:rPr lang="en-US" sz="1400" dirty="0">
                <a:solidFill>
                  <a:schemeClr val="accent1"/>
                </a:solidFill>
              </a:rPr>
              <a:t>if(</a:t>
            </a:r>
            <a:r>
              <a:rPr lang="en-US" sz="1400" dirty="0" err="1">
                <a:solidFill>
                  <a:schemeClr val="accent1"/>
                </a:solidFill>
              </a:rPr>
              <a:t>yc_median</a:t>
            </a:r>
            <a:r>
              <a:rPr lang="en-US" sz="1400" dirty="0">
                <a:solidFill>
                  <a:schemeClr val="accent1"/>
                </a:solidFill>
              </a:rPr>
              <a:t>_ &lt; -65.)     continue;</a:t>
            </a:r>
          </a:p>
        </p:txBody>
      </p:sp>
    </p:spTree>
    <p:extLst>
      <p:ext uri="{BB962C8B-B14F-4D97-AF65-F5344CB8AC3E}">
        <p14:creationId xmlns:p14="http://schemas.microsoft.com/office/powerpoint/2010/main" val="70371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08B4-4A38-C646-BBF9-57E80EE7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8" y="92389"/>
            <a:ext cx="8229600" cy="6596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A daily C</a:t>
            </a:r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heck-list in txt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C63F-390B-4D49-97C6-D73695B51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6105928"/>
            <a:ext cx="8229600" cy="11958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E</a:t>
            </a:r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ach reconstruction file has a tag 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F4872A4D-985E-824D-861C-BB41EA2E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88" y="2606362"/>
            <a:ext cx="5527410" cy="3419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6F61A-6AE0-6D43-8726-BD54F97434AB}"/>
              </a:ext>
            </a:extLst>
          </p:cNvPr>
          <p:cNvSpPr txBox="1"/>
          <p:nvPr/>
        </p:nvSpPr>
        <p:spPr>
          <a:xfrm>
            <a:off x="4732638" y="65861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0B038CD2-3C1E-784D-8BC3-ADEC7A101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" y="752072"/>
            <a:ext cx="8364783" cy="17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0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33E3B79E-D80D-C049-8FCE-A985C418B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4" y="1762373"/>
            <a:ext cx="9144000" cy="430582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FE086-5646-B245-8CF7-9E07EBF4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1855"/>
            <a:ext cx="8229600" cy="507583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mic Sans MS" panose="030F0902030302020204" pitchFamily="66" charset="0"/>
              </a:rPr>
              <a:t>D</a:t>
            </a:r>
            <a:r>
              <a:rPr lang="en-CN" sz="2400" dirty="0">
                <a:solidFill>
                  <a:schemeClr val="accent1"/>
                </a:solidFill>
                <a:latin typeface="Comic Sans MS" panose="030F0902030302020204" pitchFamily="66" charset="0"/>
              </a:rPr>
              <a:t>atabase: 20190401 – 20210228 @ WCDA-1 only</a:t>
            </a:r>
          </a:p>
          <a:p>
            <a:r>
              <a:rPr lang="en-CN" sz="2400" dirty="0">
                <a:solidFill>
                  <a:schemeClr val="accent1"/>
                </a:solidFill>
                <a:latin typeface="Comic Sans MS" panose="030F0902030302020204" pitchFamily="66" charset="0"/>
              </a:rPr>
              <a:t>Version: Rb/Rc -&gt; 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ACE59F-111B-B84F-88A3-74C9D523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972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S</a:t>
            </a:r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ome related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4F6B0-5183-3347-AB10-D0C86ACA7AC4}"/>
              </a:ext>
            </a:extLst>
          </p:cNvPr>
          <p:cNvSpPr/>
          <p:nvPr/>
        </p:nvSpPr>
        <p:spPr>
          <a:xfrm>
            <a:off x="2877236" y="6398696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WCDA-1</a:t>
            </a:r>
            <a:r>
              <a:rPr lang="zh-CN" alt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Comic Sans MS" panose="030F0902030302020204" pitchFamily="66" charset="0"/>
              </a:rPr>
              <a:t>crab @202006-202102</a:t>
            </a:r>
            <a:endParaRPr lang="en-CN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5187E-D4F7-D94D-AE47-8DBAA5048932}"/>
              </a:ext>
            </a:extLst>
          </p:cNvPr>
          <p:cNvSpPr txBox="1"/>
          <p:nvPr/>
        </p:nvSpPr>
        <p:spPr>
          <a:xfrm>
            <a:off x="6264876" y="4508058"/>
            <a:ext cx="2831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P</a:t>
            </a: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oinging error &lt;0.1 deg;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Angular resolution consistent with CPC-CRAB result;</a:t>
            </a:r>
          </a:p>
        </p:txBody>
      </p:sp>
    </p:spTree>
    <p:extLst>
      <p:ext uri="{BB962C8B-B14F-4D97-AF65-F5344CB8AC3E}">
        <p14:creationId xmlns:p14="http://schemas.microsoft.com/office/powerpoint/2010/main" val="39167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1E2762-27D1-4EBB-8385-2280A523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8" y="857250"/>
            <a:ext cx="8821844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B05FA6-C08C-4923-895F-72EDA83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6" y="5067112"/>
            <a:ext cx="2371194" cy="16170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26965F-D420-4A01-AEE8-2F618E8CFF88}"/>
              </a:ext>
            </a:extLst>
          </p:cNvPr>
          <p:cNvSpPr txBox="1"/>
          <p:nvPr/>
        </p:nvSpPr>
        <p:spPr>
          <a:xfrm>
            <a:off x="1600200" y="17385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201906-202002 : </a:t>
            </a:r>
            <a:r>
              <a:rPr lang="en-US" altLang="zh-CN" sz="2400" b="1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Rc</a:t>
            </a:r>
            <a:endParaRPr lang="zh-CN" altLang="en-US" sz="2400" b="1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DA3239-66C0-4FF8-B02B-929580A2B83A}"/>
              </a:ext>
            </a:extLst>
          </p:cNvPr>
          <p:cNvSpPr/>
          <p:nvPr/>
        </p:nvSpPr>
        <p:spPr>
          <a:xfrm>
            <a:off x="2563429" y="2268800"/>
            <a:ext cx="226381" cy="2396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DBDB94-D7FC-4B18-8F50-35AF572E9A34}"/>
              </a:ext>
            </a:extLst>
          </p:cNvPr>
          <p:cNvSpPr txBox="1"/>
          <p:nvPr/>
        </p:nvSpPr>
        <p:spPr>
          <a:xfrm>
            <a:off x="2789809" y="2250148"/>
            <a:ext cx="5111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>
                <a:solidFill>
                  <a:srgbClr val="FFC000"/>
                </a:solidFill>
              </a:rPr>
              <a:t>Crab</a:t>
            </a:r>
            <a:endParaRPr lang="zh-CN" altLang="en-US" sz="1350" b="1" dirty="0">
              <a:solidFill>
                <a:srgbClr val="FFC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F2B306-AD77-4FEF-8CC3-27EF06EA1592}"/>
              </a:ext>
            </a:extLst>
          </p:cNvPr>
          <p:cNvSpPr/>
          <p:nvPr/>
        </p:nvSpPr>
        <p:spPr>
          <a:xfrm>
            <a:off x="1079748" y="1837123"/>
            <a:ext cx="226381" cy="2396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49F6F5-D8E9-4A31-9205-E213EB1E770D}"/>
              </a:ext>
            </a:extLst>
          </p:cNvPr>
          <p:cNvSpPr txBox="1"/>
          <p:nvPr/>
        </p:nvSpPr>
        <p:spPr>
          <a:xfrm>
            <a:off x="1306129" y="1818472"/>
            <a:ext cx="7441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>
                <a:solidFill>
                  <a:srgbClr val="FFC000"/>
                </a:solidFill>
              </a:rPr>
              <a:t>Mrk421</a:t>
            </a:r>
            <a:endParaRPr lang="zh-CN" altLang="en-US" sz="1350" b="1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60CB4-AE20-444B-BE9B-8D949CD5EC4D}"/>
              </a:ext>
            </a:extLst>
          </p:cNvPr>
          <p:cNvSpPr txBox="1"/>
          <p:nvPr/>
        </p:nvSpPr>
        <p:spPr>
          <a:xfrm>
            <a:off x="363747" y="6330398"/>
            <a:ext cx="5874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S</a:t>
            </a:r>
            <a:r>
              <a:rPr lang="en-CN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ome sourcer results see the talk given by Chuandong Gao</a:t>
            </a:r>
          </a:p>
        </p:txBody>
      </p:sp>
    </p:spTree>
    <p:extLst>
      <p:ext uri="{BB962C8B-B14F-4D97-AF65-F5344CB8AC3E}">
        <p14:creationId xmlns:p14="http://schemas.microsoft.com/office/powerpoint/2010/main" val="197133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7" descr="Graphical user interface&#10;&#10;Description automatically generated">
            <a:extLst>
              <a:ext uri="{FF2B5EF4-FFF2-40B4-BE49-F238E27FC236}">
                <a16:creationId xmlns:a16="http://schemas.microsoft.com/office/drawing/2014/main" id="{4E9E7B7F-68C8-4F4D-9936-4DDBAC23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665"/>
            <a:ext cx="9172260" cy="5004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0C7CF-FD0B-D248-A779-8EA6A0E7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0"/>
            <a:ext cx="8229600" cy="667471"/>
          </a:xfrm>
        </p:spPr>
        <p:txBody>
          <a:bodyPr>
            <a:normAutofit/>
          </a:bodyPr>
          <a:lstStyle/>
          <a:p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--continued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E92D4-2895-854E-9D54-C2E7290CF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820028"/>
            <a:ext cx="8575964" cy="1255907"/>
          </a:xfrm>
        </p:spPr>
        <p:txBody>
          <a:bodyPr>
            <a:normAutofit fontScale="92500" lnSpcReduction="20000"/>
          </a:bodyPr>
          <a:lstStyle/>
          <a:p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WCDA-U (WCDA-1 + WCDA-2) database</a:t>
            </a: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B</a:t>
            </a:r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efore detector update</a:t>
            </a: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V</a:t>
            </a:r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ersion:  M</a:t>
            </a:r>
            <a:r>
              <a:rPr lang="en-US" altLang="zh-CN" sz="28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i</a:t>
            </a:r>
            <a:endParaRPr lang="en-CN" sz="2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2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C7CF-FD0B-D248-A779-8EA6A0E7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0"/>
            <a:ext cx="8229600" cy="667471"/>
          </a:xfrm>
        </p:spPr>
        <p:txBody>
          <a:bodyPr>
            <a:normAutofit/>
          </a:bodyPr>
          <a:lstStyle/>
          <a:p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--continued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E92D4-2895-854E-9D54-C2E7290CF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820028"/>
            <a:ext cx="8575964" cy="761637"/>
          </a:xfrm>
        </p:spPr>
        <p:txBody>
          <a:bodyPr>
            <a:normAutofit fontScale="92500" lnSpcReduction="20000"/>
          </a:bodyPr>
          <a:lstStyle/>
          <a:p>
            <a:r>
              <a:rPr lang="en-CN" sz="24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WCDA-U (WCDA-1 + WCDA-2)  20210101- 20210131  </a:t>
            </a:r>
          </a:p>
          <a:p>
            <a:r>
              <a:rPr lang="en-CN" sz="2400" dirty="0">
                <a:solidFill>
                  <a:schemeClr val="accent1"/>
                </a:solidFill>
                <a:latin typeface="Comic Sans MS" panose="030F0902030302020204" pitchFamily="66" charset="0"/>
              </a:rPr>
              <a:t> after detector update with WCDA-2 shielding</a:t>
            </a:r>
          </a:p>
          <a:p>
            <a:pPr marL="0" indent="0">
              <a:buNone/>
            </a:pPr>
            <a:endParaRPr lang="en-CN" sz="2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图片 15">
            <a:extLst>
              <a:ext uri="{FF2B5EF4-FFF2-40B4-BE49-F238E27FC236}">
                <a16:creationId xmlns:a16="http://schemas.microsoft.com/office/drawing/2014/main" id="{7B12A1B1-9711-BB42-B2E9-4E87BE35D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4" y="2532483"/>
            <a:ext cx="2767914" cy="2207107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EEA127E9-EFBE-FB49-B29A-116AF174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49" y="2393486"/>
            <a:ext cx="2848794" cy="2358100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7419172B-C3FD-3A40-A3F4-ABD4335E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070" y="4751586"/>
            <a:ext cx="2573575" cy="1963499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2E8313A5-050E-F546-ADC4-EFD4C812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826" y="2485908"/>
            <a:ext cx="2767914" cy="230025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4A8A52FA-B277-DE45-83A6-F10459D3B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537" y="4945932"/>
            <a:ext cx="2354558" cy="176915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10FC5C9-B0E4-8442-B014-4322A52FA33D}"/>
              </a:ext>
            </a:extLst>
          </p:cNvPr>
          <p:cNvSpPr txBox="1">
            <a:spLocks/>
          </p:cNvSpPr>
          <p:nvPr/>
        </p:nvSpPr>
        <p:spPr>
          <a:xfrm>
            <a:off x="6455534" y="1631849"/>
            <a:ext cx="1912448" cy="76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WCDA-u 32 sigma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N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hit: 230 + C&gt;23.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enter: (0.05, 0.02) 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psf: (0.22, 0.23)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4C4C4241-F1CC-364F-B9FB-9260B2B21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55" y="4945932"/>
            <a:ext cx="2355594" cy="176915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0DBBF53-CE01-C146-B091-E91137B2FBF1}"/>
              </a:ext>
            </a:extLst>
          </p:cNvPr>
          <p:cNvSpPr txBox="1">
            <a:spLocks/>
          </p:cNvSpPr>
          <p:nvPr/>
        </p:nvSpPr>
        <p:spPr>
          <a:xfrm>
            <a:off x="3457687" y="1680531"/>
            <a:ext cx="2011536" cy="76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WCDA-2: 18 sigma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Nhit: &gt;170 + C&gt;1.7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enter: (0.01, 0.11) 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psf: (0.38, 0.54)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474601-9C06-FA48-BEE7-5D7D1838E4E7}"/>
              </a:ext>
            </a:extLst>
          </p:cNvPr>
          <p:cNvSpPr txBox="1">
            <a:spLocks/>
          </p:cNvSpPr>
          <p:nvPr/>
        </p:nvSpPr>
        <p:spPr>
          <a:xfrm>
            <a:off x="677787" y="1703834"/>
            <a:ext cx="1912448" cy="76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WCDA-1: 25 sigma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Nhit: &gt;170 + C&gt;17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enter: (0.02, -0.02) 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psf: (0.17, 0.22)</a:t>
            </a:r>
          </a:p>
        </p:txBody>
      </p:sp>
    </p:spTree>
    <p:extLst>
      <p:ext uri="{BB962C8B-B14F-4D97-AF65-F5344CB8AC3E}">
        <p14:creationId xmlns:p14="http://schemas.microsoft.com/office/powerpoint/2010/main" val="229767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6AE5-FEBB-5940-84F7-C5A24395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562"/>
            <a:ext cx="8686800" cy="805762"/>
          </a:xfrm>
        </p:spPr>
        <p:txBody>
          <a:bodyPr>
            <a:noAutofit/>
          </a:bodyPr>
          <a:lstStyle/>
          <a:p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Pointing error and Angular resolution@ WCDA-U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49753BF-5BA8-B643-BE5E-FABED247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1" y="1322172"/>
            <a:ext cx="5442619" cy="3893566"/>
          </a:xfrm>
          <a:prstGeom prst="rect">
            <a:avLst/>
          </a:prstGeom>
        </p:spPr>
      </p:pic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40C7030A-8BDB-E54B-99DF-39A45F33D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98" y="2279711"/>
            <a:ext cx="2814110" cy="2298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EF7FF-4423-FB42-866C-5CEF5149D519}"/>
              </a:ext>
            </a:extLst>
          </p:cNvPr>
          <p:cNvSpPr txBox="1"/>
          <p:nvPr/>
        </p:nvSpPr>
        <p:spPr>
          <a:xfrm>
            <a:off x="6549081" y="4843849"/>
            <a:ext cx="2261287" cy="37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4 month: 53 sigma</a:t>
            </a:r>
          </a:p>
        </p:txBody>
      </p:sp>
    </p:spTree>
    <p:extLst>
      <p:ext uri="{BB962C8B-B14F-4D97-AF65-F5344CB8AC3E}">
        <p14:creationId xmlns:p14="http://schemas.microsoft.com/office/powerpoint/2010/main" val="249719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4AD6-9FCA-0849-85DB-4D6C8EBB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2692"/>
          </a:xfrm>
        </p:spPr>
        <p:txBody>
          <a:bodyPr>
            <a:normAutofit/>
          </a:bodyPr>
          <a:lstStyle/>
          <a:p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Moon shadow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@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202011</a:t>
            </a:r>
            <a:endParaRPr lang="en-CN" sz="3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F1EC1-FEC1-1445-BCA4-E128C21A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2" y="1305230"/>
            <a:ext cx="8106032" cy="51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0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A19D-BE58-F04A-8CFB-40A6A1BF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4459"/>
            <a:ext cx="8229600" cy="45719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S</a:t>
            </a: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AAC25-8CE1-4A44-AEEF-3873B246A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1658"/>
            <a:ext cx="9144000" cy="57801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60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8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 array is entering into full array stage, with reconstruction version update, the crab observation result from individual pools is reasonable;</a:t>
            </a:r>
          </a:p>
          <a:p>
            <a:pPr marL="0" indent="0">
              <a:buNone/>
            </a:pPr>
            <a:endParaRPr lang="en-US" sz="60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8800" dirty="0">
                <a:solidFill>
                  <a:schemeClr val="accent1"/>
                </a:solidFill>
                <a:latin typeface="Comic Sans MS" panose="030F0902030302020204" pitchFamily="66" charset="0"/>
              </a:rPr>
              <a:t>3 different </a:t>
            </a:r>
            <a:r>
              <a:rPr lang="en-CN" sz="8800" dirty="0">
                <a:solidFill>
                  <a:schemeClr val="accent1"/>
                </a:solidFill>
                <a:latin typeface="Comic Sans MS" panose="030F0902030302020204" pitchFamily="66" charset="0"/>
              </a:rPr>
              <a:t>reconstruction databases are ready.</a:t>
            </a:r>
            <a:endParaRPr lang="en-US" sz="8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lvl="1"/>
            <a:endParaRPr lang="en-US" sz="7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7200" dirty="0">
                <a:solidFill>
                  <a:schemeClr val="accent1"/>
                </a:solidFill>
                <a:latin typeface="Comic Sans MS" panose="030F0902030302020204" pitchFamily="66" charset="0"/>
              </a:rPr>
              <a:t>W</a:t>
            </a:r>
            <a:r>
              <a:rPr lang="en-CN" sz="7200" dirty="0">
                <a:solidFill>
                  <a:schemeClr val="accent1"/>
                </a:solidFill>
                <a:latin typeface="Comic Sans MS" panose="030F0902030302020204" pitchFamily="66" charset="0"/>
              </a:rPr>
              <a:t>CDA-1 only data from 20190401 – 20210228</a:t>
            </a:r>
            <a:endParaRPr lang="en-CN" sz="6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CN" sz="72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WCDA-U data without shielding 20200314 – 20201031</a:t>
            </a:r>
          </a:p>
          <a:p>
            <a:pPr lvl="1"/>
            <a:r>
              <a:rPr lang="en-CN" sz="72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WCDA-U data with shielding 20201101 – 20210304 </a:t>
            </a:r>
          </a:p>
          <a:p>
            <a:pPr lvl="2"/>
            <a:r>
              <a:rPr lang="en-US" sz="6800" dirty="0">
                <a:solidFill>
                  <a:schemeClr val="accent1"/>
                </a:solidFill>
                <a:latin typeface="Comic Sans MS" panose="030F0902030302020204" pitchFamily="66" charset="0"/>
              </a:rPr>
              <a:t>It is under production and will be finished within one week;</a:t>
            </a:r>
            <a:endParaRPr lang="en-CN" sz="6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US" sz="9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8800" dirty="0">
                <a:solidFill>
                  <a:schemeClr val="accent1"/>
                </a:solidFill>
                <a:latin typeface="Comic Sans MS" panose="030F0902030302020204" pitchFamily="66" charset="0"/>
              </a:rPr>
              <a:t>Next step </a:t>
            </a:r>
          </a:p>
          <a:p>
            <a:pPr lvl="1"/>
            <a:r>
              <a:rPr lang="en-CN" sz="76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 full array data reconstructionstarting from 20210305</a:t>
            </a:r>
          </a:p>
          <a:p>
            <a:pPr lvl="2"/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8-inch and 20-inch PMT cross-calibration at charge and arrival time?</a:t>
            </a:r>
          </a:p>
          <a:p>
            <a:pPr lvl="2"/>
            <a:r>
              <a:rPr lang="en-US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Optimization on A</a:t>
            </a:r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ngular resolution?</a:t>
            </a:r>
          </a:p>
          <a:p>
            <a:pPr lvl="2"/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Optimization on Q/P separtion?</a:t>
            </a:r>
          </a:p>
          <a:p>
            <a:pPr lvl="1"/>
            <a:r>
              <a:rPr lang="en-CN" sz="8000" dirty="0">
                <a:solidFill>
                  <a:srgbClr val="FF0000"/>
                </a:solidFill>
                <a:latin typeface="Comic Sans MS" panose="030F0902030302020204" pitchFamily="66" charset="0"/>
              </a:rPr>
              <a:t>20 sigma /day --------------------------------</a:t>
            </a:r>
            <a:r>
              <a:rPr lang="en-CN" sz="80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 No.1 target</a:t>
            </a:r>
            <a:endParaRPr lang="en-CN" sz="8000" dirty="0">
              <a:solidFill>
                <a:schemeClr val="accent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lvl="1"/>
            <a:r>
              <a:rPr lang="en-US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C</a:t>
            </a:r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ontinue</a:t>
            </a:r>
            <a:r>
              <a:rPr lang="zh-CN" altLang="en-US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physics analysis on existed reconstruction database;</a:t>
            </a:r>
          </a:p>
          <a:p>
            <a:pPr lvl="1"/>
            <a:r>
              <a:rPr lang="en-US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F</a:t>
            </a:r>
            <a:r>
              <a:rPr lang="en-CN" sz="8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ull array MC studying;</a:t>
            </a:r>
          </a:p>
          <a:p>
            <a:pPr lvl="1"/>
            <a:endParaRPr lang="en-CN" sz="8000" dirty="0">
              <a:solidFill>
                <a:schemeClr val="accent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lvl="2"/>
            <a:endParaRPr lang="en-CN" sz="80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3656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4249-46E7-034F-BD2E-45A10A55C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597"/>
            <a:ext cx="8229600" cy="629252"/>
          </a:xfrm>
        </p:spPr>
        <p:txBody>
          <a:bodyPr>
            <a:noAutofit/>
          </a:bodyPr>
          <a:lstStyle/>
          <a:p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B1FE-D8AC-1B40-8355-03AF30F2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850"/>
            <a:ext cx="8229600" cy="5264314"/>
          </a:xfrm>
        </p:spPr>
        <p:txBody>
          <a:bodyPr>
            <a:normAutofit/>
          </a:bodyPr>
          <a:lstStyle/>
          <a:p>
            <a:endParaRPr lang="en-US" sz="2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US" sz="2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Data status </a:t>
            </a:r>
          </a:p>
          <a:p>
            <a:endParaRPr lang="en-US" sz="2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Reconstruction status</a:t>
            </a:r>
          </a:p>
          <a:p>
            <a:pPr marL="0" indent="0">
              <a:buNone/>
            </a:pPr>
            <a:endParaRPr lang="en-US" sz="2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Some related results</a:t>
            </a:r>
          </a:p>
          <a:p>
            <a:endParaRPr lang="en-US" sz="2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Summary and outlook</a:t>
            </a:r>
          </a:p>
          <a:p>
            <a:endParaRPr lang="en-US" sz="2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US" sz="2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15378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3E0F-5826-C54A-A1C4-C147CFA3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backup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884A2-334D-B942-B3F9-CA1C4282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26" y="1531336"/>
            <a:ext cx="4718173" cy="4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70B72-FA62-784E-963A-7A80E8F4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8" y="1304383"/>
            <a:ext cx="8860142" cy="46238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D876E9-2364-B94D-8809-C50931E6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G</a:t>
            </a: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amma Response Energy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34D6C-1344-A745-AD92-DF563F2BF25F}"/>
              </a:ext>
            </a:extLst>
          </p:cNvPr>
          <p:cNvSpPr txBox="1"/>
          <p:nvPr/>
        </p:nvSpPr>
        <p:spPr>
          <a:xfrm>
            <a:off x="781878" y="5815013"/>
            <a:ext cx="701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L</a:t>
            </a:r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ooks like individual pool has best performance around 4 TeV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C27165-D7B2-46BD-A5E9-3D7ED7E901F2}"/>
              </a:ext>
            </a:extLst>
          </p:cNvPr>
          <p:cNvSpPr txBox="1"/>
          <p:nvPr/>
        </p:nvSpPr>
        <p:spPr>
          <a:xfrm>
            <a:off x="1344168" y="6437376"/>
            <a:ext cx="227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联合的</a:t>
            </a:r>
            <a:r>
              <a:rPr lang="en-US" altLang="zh-CN" dirty="0"/>
              <a:t>median energy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56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359E-AEF3-B547-96D6-5B545CC1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789"/>
            <a:ext cx="8229600" cy="61504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R</a:t>
            </a: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esult from offline calibration </a:t>
            </a:r>
            <a:b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</a:br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(20201101-20201130) 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9B04EFEE-0CA1-CD4B-A048-8B3A7100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29" y="2309391"/>
            <a:ext cx="4094968" cy="3426633"/>
          </a:xfrm>
          <a:prstGeom prst="rect">
            <a:avLst/>
          </a:prstGeom>
        </p:spPr>
      </p:pic>
      <p:pic>
        <p:nvPicPr>
          <p:cNvPr id="7" name="Picture 6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CC5A48A7-8E94-B549-8665-61D51A6C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3" y="2309391"/>
            <a:ext cx="4101748" cy="34266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22A522-885A-D443-B71A-327D13036499}"/>
              </a:ext>
            </a:extLst>
          </p:cNvPr>
          <p:cNvSpPr txBox="1">
            <a:spLocks/>
          </p:cNvSpPr>
          <p:nvPr/>
        </p:nvSpPr>
        <p:spPr>
          <a:xfrm>
            <a:off x="1315603" y="1547754"/>
            <a:ext cx="1912448" cy="76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WCDA-1: 20 sigma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nq05t30: &gt;100 + C&gt;15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enter: (0.002, -0.002) 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psf: (0.24, 0.31)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F760A-FB08-1946-8678-070E8E139009}"/>
              </a:ext>
            </a:extLst>
          </p:cNvPr>
          <p:cNvSpPr txBox="1">
            <a:spLocks/>
          </p:cNvSpPr>
          <p:nvPr/>
        </p:nvSpPr>
        <p:spPr>
          <a:xfrm>
            <a:off x="5781001" y="1596200"/>
            <a:ext cx="2047396" cy="76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WCDA-2: 18 sigma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nq05t30: &gt;250 + C&gt;15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</a:t>
            </a:r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enter: (0.03, -0.06) </a:t>
            </a:r>
          </a:p>
          <a:p>
            <a:pPr algn="l"/>
            <a:r>
              <a:rPr lang="en-CN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psf: (0.31, 0.21)</a:t>
            </a:r>
          </a:p>
        </p:txBody>
      </p:sp>
    </p:spTree>
    <p:extLst>
      <p:ext uri="{BB962C8B-B14F-4D97-AF65-F5344CB8AC3E}">
        <p14:creationId xmlns:p14="http://schemas.microsoft.com/office/powerpoint/2010/main" val="2366978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C9892F9D-E7E7-3D4F-9032-AA086300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331" y="755161"/>
            <a:ext cx="4012429" cy="3009322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1FDD2EB1-67B0-7B4C-B92D-43BAD5B62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653" y="3848678"/>
            <a:ext cx="4012429" cy="3009322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4435EF9-25FE-5949-87C9-8C12E9567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4407"/>
            <a:ext cx="4208671" cy="315650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D990272-1C16-F64F-9D50-6674C0CA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4072"/>
            <a:ext cx="8229600" cy="59033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Pools e</a:t>
            </a:r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nviormental parmaters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11E9A-96CD-7044-BB5D-6BE74220329F}"/>
              </a:ext>
            </a:extLst>
          </p:cNvPr>
          <p:cNvSpPr txBox="1"/>
          <p:nvPr/>
        </p:nvSpPr>
        <p:spPr>
          <a:xfrm>
            <a:off x="2792426" y="3292918"/>
            <a:ext cx="117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WCDA-1</a:t>
            </a:r>
            <a:endParaRPr lang="en-CN" sz="1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C40A4-F729-8F45-85FA-A8F9EAA8911B}"/>
              </a:ext>
            </a:extLst>
          </p:cNvPr>
          <p:cNvSpPr txBox="1"/>
          <p:nvPr/>
        </p:nvSpPr>
        <p:spPr>
          <a:xfrm>
            <a:off x="3290583" y="6210761"/>
            <a:ext cx="117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WCDA-3</a:t>
            </a:r>
            <a:endParaRPr lang="en-CN" sz="1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25089-675C-3B42-9189-EEE60FAFA2F4}"/>
              </a:ext>
            </a:extLst>
          </p:cNvPr>
          <p:cNvSpPr txBox="1"/>
          <p:nvPr/>
        </p:nvSpPr>
        <p:spPr>
          <a:xfrm>
            <a:off x="7298723" y="3290500"/>
            <a:ext cx="117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WCDA-2</a:t>
            </a:r>
            <a:endParaRPr lang="en-CN" sz="12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5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49D7-1BBE-3549-AEB8-1D3B254E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48"/>
            <a:ext cx="8229600" cy="53374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2</a:t>
            </a:r>
            <a:r>
              <a:rPr lang="en-US" sz="2800" baseline="30000" dirty="0">
                <a:solidFill>
                  <a:schemeClr val="accent1"/>
                </a:solidFill>
                <a:latin typeface="Comic Sans MS" panose="030F0902030302020204" pitchFamily="66" charset="0"/>
              </a:rPr>
              <a:t>nd</a:t>
            </a:r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 C</a:t>
            </a:r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orrection based CR showers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2B54E-1A29-6246-B6E1-48868A87C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2081"/>
            <a:ext cx="2789583" cy="278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0A6C4-89C7-3C43-805A-5B2FA1CD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78" y="658937"/>
            <a:ext cx="3978690" cy="2855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7E884-9A5B-E54B-8C86-10D540838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07059"/>
            <a:ext cx="2789583" cy="2737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7B67E-4B4F-E644-93BC-877F68EBE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393" y="3907059"/>
            <a:ext cx="3978689" cy="2776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DE6FB-A732-314B-8A5F-26F5FDBB70FA}"/>
              </a:ext>
            </a:extLst>
          </p:cNvPr>
          <p:cNvSpPr txBox="1"/>
          <p:nvPr/>
        </p:nvSpPr>
        <p:spPr>
          <a:xfrm>
            <a:off x="3092128" y="1745199"/>
            <a:ext cx="12636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</a:t>
            </a:r>
            <a:r>
              <a:rPr lang="en-CN" sz="2800" baseline="-25000" dirty="0">
                <a:solidFill>
                  <a:schemeClr val="accent1"/>
                </a:solidFill>
                <a:latin typeface="Comic Sans MS" panose="030F0902030302020204" pitchFamily="66" charset="0"/>
              </a:rPr>
              <a:t>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9252A-4770-CA4A-B4DA-D30936D276E0}"/>
              </a:ext>
            </a:extLst>
          </p:cNvPr>
          <p:cNvSpPr txBox="1"/>
          <p:nvPr/>
        </p:nvSpPr>
        <p:spPr>
          <a:xfrm>
            <a:off x="3308394" y="5112801"/>
            <a:ext cx="12636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solidFill>
                  <a:schemeClr val="accent1"/>
                </a:solidFill>
                <a:latin typeface="Comic Sans MS" panose="030F0902030302020204" pitchFamily="66" charset="0"/>
              </a:rPr>
              <a:t>WCDA-2</a:t>
            </a:r>
            <a:endParaRPr lang="en-CN" sz="2800" baseline="-250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2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0387EB0A-9345-4E7C-A1B3-52203B139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04222"/>
              </p:ext>
            </p:extLst>
          </p:nvPr>
        </p:nvGraphicFramePr>
        <p:xfrm>
          <a:off x="798955" y="782955"/>
          <a:ext cx="7546090" cy="529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218">
                  <a:extLst>
                    <a:ext uri="{9D8B030D-6E8A-4147-A177-3AD203B41FA5}">
                      <a16:colId xmlns:a16="http://schemas.microsoft.com/office/drawing/2014/main" val="337782292"/>
                    </a:ext>
                  </a:extLst>
                </a:gridCol>
                <a:gridCol w="1509218">
                  <a:extLst>
                    <a:ext uri="{9D8B030D-6E8A-4147-A177-3AD203B41FA5}">
                      <a16:colId xmlns:a16="http://schemas.microsoft.com/office/drawing/2014/main" val="977056992"/>
                    </a:ext>
                  </a:extLst>
                </a:gridCol>
                <a:gridCol w="1509218">
                  <a:extLst>
                    <a:ext uri="{9D8B030D-6E8A-4147-A177-3AD203B41FA5}">
                      <a16:colId xmlns:a16="http://schemas.microsoft.com/office/drawing/2014/main" val="2253175450"/>
                    </a:ext>
                  </a:extLst>
                </a:gridCol>
                <a:gridCol w="1509218">
                  <a:extLst>
                    <a:ext uri="{9D8B030D-6E8A-4147-A177-3AD203B41FA5}">
                      <a16:colId xmlns:a16="http://schemas.microsoft.com/office/drawing/2014/main" val="3779733484"/>
                    </a:ext>
                  </a:extLst>
                </a:gridCol>
                <a:gridCol w="1509218">
                  <a:extLst>
                    <a:ext uri="{9D8B030D-6E8A-4147-A177-3AD203B41FA5}">
                      <a16:colId xmlns:a16="http://schemas.microsoft.com/office/drawing/2014/main" val="4057704027"/>
                    </a:ext>
                  </a:extLst>
                </a:gridCol>
              </a:tblGrid>
              <a:tr h="247294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Nearest </a:t>
                      </a:r>
                      <a:r>
                        <a:rPr lang="en-US" altLang="zh-CN" dirty="0" err="1"/>
                        <a:t>TeVCat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Src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265519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Ra [˚]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Dec [˚]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Sig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Distance [˚]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643316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184.62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79.75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035957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14.95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64.34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6254266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336.86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60.62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RG 106.3+02.7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419105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308.10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41.31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PSR J2032+4127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3492801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305.51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VER J2019+407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2024971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166.16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38.11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Markarian421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274142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304.80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36.94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VER J2019+368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544820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83.72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47.75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Crab nebula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6356000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288.63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9468807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287.09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10.20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MGRO J1908+06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89657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287.89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SS433 w1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9947210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284.37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HESS J1858+020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7648394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282.39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-1.83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9292738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280.94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-3.43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8.24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3742559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280.24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-5.15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724695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279.32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-6.54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MAGIC J1837-073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7160792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278.83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-8.76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5.17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4175679"/>
                  </a:ext>
                </a:extLst>
              </a:tr>
              <a:tr h="2472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276.59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-13.52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6.71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LS 5039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1685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8248-64DB-DA4D-AF08-2C12A50A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" y="67548"/>
            <a:ext cx="3904593" cy="6891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T</a:t>
            </a:r>
            <a:r>
              <a:rPr lang="en-CN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imeline of WCDA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27983-6237-1E4A-86DC-0C66AD7970BA}"/>
              </a:ext>
            </a:extLst>
          </p:cNvPr>
          <p:cNvSpPr/>
          <p:nvPr/>
        </p:nvSpPr>
        <p:spPr>
          <a:xfrm>
            <a:off x="295106" y="936630"/>
            <a:ext cx="52998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wcda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-u = wcda-1+ wcda-2: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20200312-20210228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Phase 1: ~40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KHz</a:t>
            </a:r>
            <a:endParaRPr lang="en-US" dirty="0">
              <a:solidFill>
                <a:srgbClr val="4F81BD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2020/03/12: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nfee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 trigger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ES.*P110MN40*.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dat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Phase 2:  ~45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KHz</a:t>
            </a:r>
            <a:endParaRPr lang="en-US" dirty="0">
              <a:solidFill>
                <a:srgbClr val="4F81BD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2020/05/25: 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npmt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 trigger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ES.*P110MND45W*.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dat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;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Phase 3: ~65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KHz</a:t>
            </a:r>
            <a:endParaRPr lang="en-US" dirty="0">
              <a:solidFill>
                <a:srgbClr val="4F81BD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2020/06/08/: pattern trigger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ES.*.P110MC15*.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dat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12X12 PMTs = 60 m X 60 m area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Phase 4: ~ 90 </a:t>
            </a:r>
            <a:r>
              <a:rPr lang="en-US" dirty="0" err="1">
                <a:solidFill>
                  <a:srgbClr val="4F81BD"/>
                </a:solidFill>
                <a:latin typeface="Comic Sans MS" panose="030F0902030302020204" pitchFamily="66" charset="0"/>
              </a:rPr>
              <a:t>KHz</a:t>
            </a: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4F81BD"/>
                </a:solidFill>
                <a:latin typeface="Comic Sans MS" panose="030F0902030302020204" pitchFamily="66" charset="0"/>
              </a:rPr>
              <a:t>2020/11/01</a:t>
            </a:r>
            <a:r>
              <a:rPr lang="zh-CN" alt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solidFill>
                  <a:srgbClr val="4F81BD"/>
                </a:solidFill>
                <a:latin typeface="Comic Sans MS" panose="030F0902030302020204" pitchFamily="66" charset="0"/>
              </a:rPr>
              <a:t>-</a:t>
            </a:r>
            <a:r>
              <a:rPr lang="zh-CN" alt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dirty="0">
                <a:solidFill>
                  <a:srgbClr val="4F81BD"/>
                </a:solidFill>
                <a:latin typeface="Comic Sans MS" panose="030F0902030302020204" pitchFamily="66" charset="0"/>
              </a:rPr>
              <a:t>2021/02/28</a:t>
            </a:r>
            <a:endParaRPr lang="en-US" dirty="0">
              <a:solidFill>
                <a:srgbClr val="4F81BD"/>
              </a:solidFill>
              <a:latin typeface="Comic Sans MS" panose="030F09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wcda-1 cleaning + wcda-2 shielding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Raw  data:  12 T 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Phase  5: ~ 35kHz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2020/03/05 – 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  <a:latin typeface="Comic Sans MS" panose="030F0902030302020204" pitchFamily="66" charset="0"/>
              </a:rPr>
              <a:t>WCDA full array running with 1PE @20inch + 0.3 pe@8inch</a:t>
            </a:r>
            <a:endParaRPr lang="en-US" dirty="0">
              <a:solidFill>
                <a:srgbClr val="4F81BD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2335B-33C1-0342-9B1F-50A9CE79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99" y="597083"/>
            <a:ext cx="3211595" cy="2534938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3390509-43AE-4E4C-AE98-58094A42E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99" y="3725979"/>
            <a:ext cx="3204153" cy="25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4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5C91F535-DE25-9E47-8B96-511952B4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19" y="712508"/>
            <a:ext cx="2717950" cy="1838355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50F1CE17-9449-C044-BDC4-A52867939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68" y="0"/>
            <a:ext cx="7899177" cy="73183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Reconstruction version From Mi to Me</a:t>
            </a:r>
            <a:endParaRPr lang="zh-CN" altLang="en-US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FC55D3A-06CF-8541-A7D2-EA65915B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1" y="818148"/>
            <a:ext cx="5250252" cy="5462910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sz="3800" dirty="0">
                <a:solidFill>
                  <a:schemeClr val="accent1"/>
                </a:solidFill>
                <a:latin typeface="Comic Sans MS" panose="030F0702030302020204" pitchFamily="66" charset="0"/>
              </a:rPr>
              <a:t>Charge calibration data would be produced in period;</a:t>
            </a:r>
          </a:p>
          <a:p>
            <a:pPr lvl="1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qcal_r20200528.root</a:t>
            </a:r>
          </a:p>
          <a:p>
            <a:pPr lvl="1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8-inch and 20-inch PMT cross-calibration</a:t>
            </a:r>
          </a:p>
          <a:p>
            <a:r>
              <a:rPr lang="en-US" altLang="zh-CN" sz="3800" dirty="0">
                <a:solidFill>
                  <a:schemeClr val="accent1"/>
                </a:solidFill>
                <a:latin typeface="Comic Sans MS" panose="030F0702030302020204" pitchFamily="66" charset="0"/>
              </a:rPr>
              <a:t>Time calibration</a:t>
            </a:r>
          </a:p>
          <a:p>
            <a:pPr lvl="1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Hardware time calibration</a:t>
            </a:r>
          </a:p>
          <a:p>
            <a:pPr lvl="1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Offline time calibration</a:t>
            </a:r>
          </a:p>
          <a:p>
            <a:pPr lvl="2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tcal_20200622v2f.root </a:t>
            </a:r>
          </a:p>
          <a:p>
            <a:pPr lvl="2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Using CR showers to correct edge or local phenomena</a:t>
            </a:r>
          </a:p>
          <a:p>
            <a:pPr lvl="1"/>
            <a:r>
              <a:rPr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Arrival time difference between pools</a:t>
            </a:r>
          </a:p>
          <a:p>
            <a:pPr lvl="1"/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Water depth data</a:t>
            </a:r>
          </a:p>
          <a:p>
            <a:pPr lvl="2"/>
            <a:r>
              <a:rPr lang="en-US" altLang="zh-CN" sz="36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Wcal_latest.root</a:t>
            </a:r>
            <a:endParaRPr lang="en-US" altLang="zh-CN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Reconstruction</a:t>
            </a:r>
            <a:r>
              <a:rPr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procedure:</a:t>
            </a:r>
          </a:p>
          <a:p>
            <a:pPr lvl="1"/>
            <a:r>
              <a:rPr lang="en-US" sz="3800" dirty="0">
                <a:solidFill>
                  <a:schemeClr val="accent1"/>
                </a:solidFill>
                <a:latin typeface="Comic Sans MS" panose="030F0902030302020204" pitchFamily="66" charset="0"/>
              </a:rPr>
              <a:t>noise filter;</a:t>
            </a:r>
          </a:p>
          <a:p>
            <a:pPr lvl="1"/>
            <a:r>
              <a:rPr lang="en-US" sz="3800" dirty="0">
                <a:solidFill>
                  <a:schemeClr val="accent1"/>
                </a:solidFill>
                <a:latin typeface="Comic Sans MS" panose="030F0902030302020204" pitchFamily="66" charset="0"/>
              </a:rPr>
              <a:t>The location  of shower core was determined;</a:t>
            </a:r>
          </a:p>
          <a:p>
            <a:pPr lvl="1"/>
            <a:r>
              <a:rPr lang="en-US" sz="3800" dirty="0">
                <a:solidFill>
                  <a:schemeClr val="accent1"/>
                </a:solidFill>
                <a:latin typeface="Comic Sans MS" panose="030F0902030302020204" pitchFamily="66" charset="0"/>
              </a:rPr>
              <a:t>The arrival time of PMT was corrected for curvature and sampling effects;</a:t>
            </a:r>
          </a:p>
          <a:p>
            <a:pPr lvl="1"/>
            <a:r>
              <a:rPr lang="en-US" sz="3800" dirty="0">
                <a:solidFill>
                  <a:schemeClr val="accent1"/>
                </a:solidFill>
                <a:latin typeface="Comic Sans MS" panose="030F0902030302020204" pitchFamily="66" charset="0"/>
              </a:rPr>
              <a:t>Shower plane fitted in plane;</a:t>
            </a:r>
            <a:endParaRPr kumimoji="1" lang="en-US" altLang="zh-CN" sz="38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8514BFF7-5B6B-9244-9A58-068A1A7C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34" y="4595047"/>
            <a:ext cx="2094119" cy="1676772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A5C77606-7C8B-6742-8999-A7915AFE4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12" y="4676935"/>
            <a:ext cx="1935247" cy="154956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6539334E-4CB2-594C-B70D-4ACA85BC1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17" y="1086825"/>
            <a:ext cx="1511028" cy="1209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105447-7A2B-5B48-90EA-6C921A48E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628" y="2875252"/>
            <a:ext cx="1856984" cy="1488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D3CB40-3498-DE4C-841C-33DB7EB2A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162" y="2917539"/>
            <a:ext cx="1754145" cy="14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7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FED5-D2B2-314D-8BC3-3642B4CB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93" y="33657"/>
            <a:ext cx="8229600" cy="8251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T</a:t>
            </a:r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ime calibration from hardware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992052-746E-984C-B9D9-B48E5DBC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0358"/>
            <a:ext cx="3842951" cy="2441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04D576-E7A1-1747-9C62-F3A6DA97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22019"/>
            <a:ext cx="3609748" cy="21064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99646E33-43F0-BE4C-ACE1-483CA350E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263" y="1260358"/>
            <a:ext cx="3711892" cy="2461661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D5C5DC1-9FD2-854F-B2BE-2E5C3EA43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07" y="3685482"/>
            <a:ext cx="3609748" cy="246166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4F6E8A-2807-7643-AB76-E83A98225BE5}"/>
              </a:ext>
            </a:extLst>
          </p:cNvPr>
          <p:cNvSpPr txBox="1"/>
          <p:nvPr/>
        </p:nvSpPr>
        <p:spPr>
          <a:xfrm>
            <a:off x="1037968" y="6042454"/>
            <a:ext cx="605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And relative QT curve measured from hardware</a:t>
            </a:r>
          </a:p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At this moment this group of parameters are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B148E-D63E-414C-BBE9-5113622F1E21}"/>
              </a:ext>
            </a:extLst>
          </p:cNvPr>
          <p:cNvSpPr txBox="1"/>
          <p:nvPr/>
        </p:nvSpPr>
        <p:spPr>
          <a:xfrm>
            <a:off x="1627761" y="908445"/>
            <a:ext cx="12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WCDA-1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0D2A1-D343-DE40-A97F-FB74ABFCFE40}"/>
              </a:ext>
            </a:extLst>
          </p:cNvPr>
          <p:cNvSpPr txBox="1"/>
          <p:nvPr/>
        </p:nvSpPr>
        <p:spPr>
          <a:xfrm>
            <a:off x="5824153" y="908445"/>
            <a:ext cx="126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/>
                </a:solidFill>
                <a:latin typeface="Comic Sans MS" panose="030F0902030302020204" pitchFamily="66" charset="0"/>
              </a:rPr>
              <a:t>WCDA-2</a:t>
            </a:r>
          </a:p>
        </p:txBody>
      </p:sp>
    </p:spTree>
    <p:extLst>
      <p:ext uri="{BB962C8B-B14F-4D97-AF65-F5344CB8AC3E}">
        <p14:creationId xmlns:p14="http://schemas.microsoft.com/office/powerpoint/2010/main" val="1951988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097F-B90A-2846-8329-B0B0FDAF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572000" cy="7060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4 kinds of output data</a:t>
            </a:r>
            <a:endParaRPr lang="en-CN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05F5-ED2E-2340-8D12-E0684135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68411"/>
            <a:ext cx="5774723" cy="601495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Original raw data</a:t>
            </a:r>
          </a:p>
          <a:p>
            <a:pPr lvl="1"/>
            <a:r>
              <a:rPr lang="en-US" altLang="zh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15T</a:t>
            </a:r>
            <a:r>
              <a:rPr lang="zh-CN" alt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： </a:t>
            </a: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20210226 as example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Es*P110*.</a:t>
            </a:r>
            <a:r>
              <a:rPr lang="en-US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dat</a:t>
            </a:r>
            <a:endParaRPr lang="en-US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endParaRPr lang="en-US" sz="1600" dirty="0">
              <a:solidFill>
                <a:srgbClr val="00B050"/>
              </a:solidFill>
              <a:latin typeface="Comic Sans MS" panose="030F0902030302020204" pitchFamily="66" charset="0"/>
            </a:endParaRPr>
          </a:p>
          <a:p>
            <a:r>
              <a:rPr lang="en-US" sz="1600" dirty="0" err="1">
                <a:solidFill>
                  <a:srgbClr val="00B050"/>
                </a:solidFill>
                <a:latin typeface="Comic Sans MS" panose="030F0902030302020204" pitchFamily="66" charset="0"/>
              </a:rPr>
              <a:t>Reducedata</a:t>
            </a:r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/ </a:t>
            </a:r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  <a:sym typeface="Wingdings" pitchFamily="2" charset="2"/>
              </a:rPr>
              <a:t>                                      </a:t>
            </a:r>
            <a:endParaRPr lang="en-US" sz="1600" dirty="0">
              <a:solidFill>
                <a:srgbClr val="00B050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noise filter data  5.2 T/day </a:t>
            </a:r>
          </a:p>
          <a:p>
            <a:pPr lvl="1"/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Es*P110*.</a:t>
            </a:r>
            <a:r>
              <a:rPr lang="en-US" sz="1600" dirty="0" err="1">
                <a:solidFill>
                  <a:srgbClr val="00B050"/>
                </a:solidFill>
                <a:latin typeface="Comic Sans MS" panose="030F0902030302020204" pitchFamily="66" charset="0"/>
              </a:rPr>
              <a:t>reduced.root</a:t>
            </a:r>
            <a:endParaRPr lang="en-US" sz="1600" dirty="0">
              <a:solidFill>
                <a:srgbClr val="00B050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Transfer to IHEP </a:t>
            </a:r>
          </a:p>
          <a:p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Sampdata</a:t>
            </a: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/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specific data sample around the sources(crab)   </a:t>
            </a:r>
          </a:p>
          <a:p>
            <a:pPr lvl="2"/>
            <a:r>
              <a:rPr lang="en-US" sz="1200" dirty="0">
                <a:solidFill>
                  <a:schemeClr val="accent1"/>
                </a:solidFill>
                <a:latin typeface="Comic Sans MS" panose="030F0902030302020204" pitchFamily="66" charset="0"/>
              </a:rPr>
              <a:t> 224 G/day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Es*P110*.</a:t>
            </a:r>
            <a:r>
              <a:rPr lang="en-US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samp.root</a:t>
            </a:r>
            <a:endParaRPr lang="en-US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specific sources could be added,  for example Mrk421</a:t>
            </a:r>
          </a:p>
          <a:p>
            <a:r>
              <a:rPr lang="en-US" sz="1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Recdata</a:t>
            </a:r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/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 reconstruction data 940 G/day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2 trees: </a:t>
            </a:r>
            <a:r>
              <a:rPr lang="en-US" sz="1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wcdaevent</a:t>
            </a:r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 + </a:t>
            </a:r>
            <a:r>
              <a:rPr lang="en-US" sz="1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wcdaeventheader</a:t>
            </a:r>
            <a:endParaRPr lang="en-US" sz="1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Es*P110*.</a:t>
            </a:r>
            <a:r>
              <a:rPr lang="en-US" sz="1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rec.root</a:t>
            </a:r>
            <a:endParaRPr lang="en-US" sz="16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lang="en-US" sz="1600" dirty="0" err="1">
                <a:latin typeface="Comic Sans MS" panose="030F0902030302020204" pitchFamily="66" charset="0"/>
              </a:rPr>
              <a:t>recgdata</a:t>
            </a:r>
            <a:r>
              <a:rPr lang="en-US" sz="1600" dirty="0">
                <a:latin typeface="Comic Sans MS" panose="030F0902030302020204" pitchFamily="66" charset="0"/>
              </a:rPr>
              <a:t>/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</a:rPr>
              <a:t>potential gamma events 1.4 G/day 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</a:rPr>
              <a:t>Es*P110*.</a:t>
            </a:r>
            <a:r>
              <a:rPr lang="en-US" sz="1600" dirty="0" err="1">
                <a:latin typeface="Comic Sans MS" panose="030F0902030302020204" pitchFamily="66" charset="0"/>
              </a:rPr>
              <a:t>recg.root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DA39C-7BAE-5046-8AB3-0EDEFF1D304E}"/>
              </a:ext>
            </a:extLst>
          </p:cNvPr>
          <p:cNvSpPr txBox="1"/>
          <p:nvPr/>
        </p:nvSpPr>
        <p:spPr>
          <a:xfrm>
            <a:off x="4658497" y="274638"/>
            <a:ext cx="3991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buFontTx/>
              <a:buAutoNum type="arabicParenR"/>
              <a:defRPr/>
            </a:pP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reduced data: 180 ns time window</a:t>
            </a:r>
          </a:p>
          <a:p>
            <a:pPr marL="228600" indent="-228600" defTabSz="914400">
              <a:buFontTx/>
              <a:buAutoNum type="arabicParenR"/>
              <a:defRPr/>
            </a:pP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 prelimary Q/P d</a:t>
            </a:r>
            <a:r>
              <a:rPr lang="en-US" sz="1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ata</a:t>
            </a: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: N</a:t>
            </a: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q25t30/cxpe &gt;6  and density ratio in /out &gt;1</a:t>
            </a: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endParaRPr lang="en-CN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marL="228600" lvl="0" indent="-228600" defTabSz="914400">
              <a:buFontTx/>
              <a:buAutoNum type="arabicParenR"/>
              <a:defRPr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S</a:t>
            </a:r>
            <a:r>
              <a:rPr lang="en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ampdata: &lt; 7 deg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46244-80FF-AE44-9794-454C9597C553}"/>
              </a:ext>
            </a:extLst>
          </p:cNvPr>
          <p:cNvSpPr txBox="1"/>
          <p:nvPr/>
        </p:nvSpPr>
        <p:spPr>
          <a:xfrm>
            <a:off x="5276334" y="1825678"/>
            <a:ext cx="3768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L</a:t>
            </a:r>
            <a:r>
              <a:rPr lang="en-CN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evel 1:  with very limited noise, these database could be re-reconstruced within very high speed such as 1 month da</a:t>
            </a:r>
            <a:r>
              <a:rPr lang="en-US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ta</a:t>
            </a:r>
            <a:r>
              <a:rPr lang="en-CN" sz="1600" dirty="0">
                <a:solidFill>
                  <a:srgbClr val="00B050"/>
                </a:solidFill>
                <a:latin typeface="Comic Sans MS" panose="030F0902030302020204" pitchFamily="66" charset="0"/>
              </a:rPr>
              <a:t> can be finished within 1 day with 2000 CPUs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40CCB-EBAC-204D-ADDA-B3439108865F}"/>
              </a:ext>
            </a:extLst>
          </p:cNvPr>
          <p:cNvSpPr txBox="1"/>
          <p:nvPr/>
        </p:nvSpPr>
        <p:spPr>
          <a:xfrm>
            <a:off x="6388444" y="3459383"/>
            <a:ext cx="2545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S</a:t>
            </a:r>
            <a:r>
              <a:rPr lang="en-CN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ampdata: &lt; 7 deg, it is used to tune the new code and algorithm,  1-month crab data can be finished within 2 hours.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FE91DAA-2454-954A-A802-9F0DEF7D1A4F}"/>
              </a:ext>
            </a:extLst>
          </p:cNvPr>
          <p:cNvSpPr/>
          <p:nvPr/>
        </p:nvSpPr>
        <p:spPr>
          <a:xfrm>
            <a:off x="4028303" y="2298015"/>
            <a:ext cx="1149178" cy="47843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4983F47-AD49-9B4B-A193-BB579EF5E61F}"/>
              </a:ext>
            </a:extLst>
          </p:cNvPr>
          <p:cNvSpPr/>
          <p:nvPr/>
        </p:nvSpPr>
        <p:spPr>
          <a:xfrm>
            <a:off x="5072448" y="3856061"/>
            <a:ext cx="1149178" cy="47843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FCC5B2C-BF0E-6149-90E6-6C67A254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05" y="4656638"/>
            <a:ext cx="2247059" cy="2110483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1334DF3C-F863-744A-A707-14BC02D550B3}"/>
              </a:ext>
            </a:extLst>
          </p:cNvPr>
          <p:cNvSpPr/>
          <p:nvPr/>
        </p:nvSpPr>
        <p:spPr>
          <a:xfrm>
            <a:off x="5235144" y="5581445"/>
            <a:ext cx="1149178" cy="47843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2469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4CE7E42-6A7D-4062-BDB9-B16B19F79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9" y="4591176"/>
            <a:ext cx="3289350" cy="22550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32A8BB-38B0-4FFC-AB73-4574A1495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5" y="2291733"/>
            <a:ext cx="3064715" cy="2237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C46A01-E296-4B60-99D1-EEA59908D8CE}"/>
                  </a:ext>
                </a:extLst>
              </p:cNvPr>
              <p:cNvSpPr txBox="1"/>
              <p:nvPr/>
            </p:nvSpPr>
            <p:spPr>
              <a:xfrm>
                <a:off x="4989067" y="5503015"/>
                <a:ext cx="3470245" cy="431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𝑐𝑜𝑚𝑝𝑎𝑐𝑡𝑛𝑒𝑠𝑠</m:t>
                      </m:r>
                      <m:r>
                        <a:rPr lang="en-US" altLang="zh-CN" sz="135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𝑛𝑞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05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0+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𝑛𝑞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05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𝑀𝐴𝑋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𝑞𝑚𝑎𝑥𝑐𝑥𝑟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0,..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</m:oMath>
                  </m:oMathPara>
                </a14:m>
                <a:endParaRPr lang="zh-CN" altLang="en-US" sz="135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C46A01-E296-4B60-99D1-EEA59908D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067" y="5503015"/>
                <a:ext cx="3470245" cy="431400"/>
              </a:xfrm>
              <a:prstGeom prst="rect">
                <a:avLst/>
              </a:prstGeom>
              <a:blipFill>
                <a:blip r:embed="rId5"/>
                <a:stretch>
                  <a:fillRect l="-1091" t="-2857" r="-1455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FB43E63-0F35-614B-8102-3D145DFA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11745"/>
            <a:ext cx="8229600" cy="747559"/>
          </a:xfrm>
        </p:spPr>
        <p:txBody>
          <a:bodyPr>
            <a:noAutofit/>
          </a:bodyPr>
          <a:lstStyle/>
          <a:p>
            <a:r>
              <a:rPr lang="en-US" altLang="zh-CN" sz="3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recdata</a:t>
            </a:r>
            <a:r>
              <a:rPr lang="en-US" altLang="zh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 .vs. </a:t>
            </a:r>
            <a:r>
              <a:rPr lang="en-US" altLang="zh-CN" sz="36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recgdata</a:t>
            </a:r>
            <a:br>
              <a:rPr lang="en-US" altLang="zh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</a:br>
            <a:r>
              <a:rPr lang="en-US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全部重建事例</a:t>
            </a:r>
            <a:r>
              <a:rPr lang="en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 .vs. 类伽马事例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75F01-6338-A549-9D7E-8894F398D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34" y="872084"/>
            <a:ext cx="8468846" cy="1650659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Data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20200801-20200815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eos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daocheng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/user/w/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wcdarec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/prod/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recdata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/Mi/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eos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daocheng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/user/w/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wcdarec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/prod/</a:t>
            </a:r>
            <a:r>
              <a:rPr lang="en-US" altLang="zh-CN" sz="20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recgdata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902030302020204" pitchFamily="66" charset="0"/>
              </a:rPr>
              <a:t>/Mi/ </a:t>
            </a:r>
          </a:p>
          <a:p>
            <a:endParaRPr lang="en-CN" dirty="0"/>
          </a:p>
        </p:txBody>
      </p:sp>
      <p:sp>
        <p:nvSpPr>
          <p:cNvPr id="14" name="文本框 16">
            <a:extLst>
              <a:ext uri="{FF2B5EF4-FFF2-40B4-BE49-F238E27FC236}">
                <a16:creationId xmlns:a16="http://schemas.microsoft.com/office/drawing/2014/main" id="{A3838371-5F0A-C24F-B147-71E2A551F980}"/>
              </a:ext>
            </a:extLst>
          </p:cNvPr>
          <p:cNvSpPr txBox="1"/>
          <p:nvPr/>
        </p:nvSpPr>
        <p:spPr>
          <a:xfrm>
            <a:off x="5187506" y="5107936"/>
            <a:ext cx="3384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Cut</a:t>
            </a:r>
            <a:r>
              <a:rPr lang="zh-CN" altLang="en-US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：</a:t>
            </a:r>
            <a:r>
              <a:rPr lang="en-US" altLang="zh-CN" sz="1400" dirty="0" err="1">
                <a:solidFill>
                  <a:schemeClr val="accent1"/>
                </a:solidFill>
                <a:latin typeface="Comic Sans MS" panose="030F0902030302020204" pitchFamily="66" charset="0"/>
              </a:rPr>
              <a:t>ndet</a:t>
            </a:r>
            <a:r>
              <a:rPr lang="en-US" altLang="zh-CN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&gt;100,compactness&gt;15</a:t>
            </a:r>
            <a:endParaRPr lang="zh-CN" altLang="en-US" sz="14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00A1D76-B7DE-AF46-9C9E-D105CACDE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131" y="2469862"/>
            <a:ext cx="3524324" cy="2515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5C773-89FA-EB40-85BE-A4305314AC3E}"/>
              </a:ext>
            </a:extLst>
          </p:cNvPr>
          <p:cNvSpPr txBox="1"/>
          <p:nvPr/>
        </p:nvSpPr>
        <p:spPr>
          <a:xfrm>
            <a:off x="4641957" y="5934670"/>
            <a:ext cx="430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gamma-like event database is very easy to be transferred to everyone and everywhere!</a:t>
            </a:r>
            <a:endParaRPr lang="en-CN" sz="1600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1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4BF2-6A6C-624F-AB5F-E306B857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63"/>
            <a:ext cx="8229600" cy="647565"/>
          </a:xfrm>
        </p:spPr>
        <p:txBody>
          <a:bodyPr>
            <a:normAutofit/>
          </a:bodyPr>
          <a:lstStyle/>
          <a:p>
            <a:r>
              <a:rPr lang="en-CN" sz="3200" dirty="0">
                <a:solidFill>
                  <a:schemeClr val="accent1"/>
                </a:solidFill>
                <a:latin typeface="Comic Sans MS" panose="030F0902030302020204" pitchFamily="66" charset="0"/>
              </a:rPr>
              <a:t>Full WCDA array water condition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537A0985-5563-EE44-A7EB-F020B7BFF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36" y="722956"/>
            <a:ext cx="4307302" cy="2582862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B274D4C-57A2-D146-8382-C5FAFB95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" y="3343372"/>
            <a:ext cx="4444883" cy="2665362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4C769542-F55A-5C4E-B9F4-C2601683F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519" y="691605"/>
            <a:ext cx="4543843" cy="2724704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FB832F8A-5387-BA47-8FB3-D06FA668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12" y="3154010"/>
            <a:ext cx="4787052" cy="28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2388-E25F-9546-BD94-5BAC3AD6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499"/>
          </a:xfrm>
        </p:spPr>
        <p:txBody>
          <a:bodyPr>
            <a:noAutofit/>
          </a:bodyPr>
          <a:lstStyle/>
          <a:p>
            <a:r>
              <a:rPr lang="en-CN" sz="3600" dirty="0">
                <a:solidFill>
                  <a:schemeClr val="accent1"/>
                </a:solidFill>
                <a:latin typeface="Comic Sans MS" panose="030F0902030302020204" pitchFamily="66" charset="0"/>
              </a:rPr>
              <a:t>PMT efficiency </a:t>
            </a:r>
          </a:p>
        </p:txBody>
      </p:sp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0FCB8881-5670-4AFC-98BB-45BDA0BD2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176" y="1234440"/>
            <a:ext cx="6701648" cy="4525963"/>
          </a:xfrm>
        </p:spPr>
      </p:pic>
    </p:spTree>
    <p:extLst>
      <p:ext uri="{BB962C8B-B14F-4D97-AF65-F5344CB8AC3E}">
        <p14:creationId xmlns:p14="http://schemas.microsoft.com/office/powerpoint/2010/main" val="2992047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45197</TotalTime>
  <Words>1283</Words>
  <Application>Microsoft Office PowerPoint</Application>
  <PresentationFormat>全屏显示(4:3)</PresentationFormat>
  <Paragraphs>289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Arial</vt:lpstr>
      <vt:lpstr>Calibri</vt:lpstr>
      <vt:lpstr>Cambria Math</vt:lpstr>
      <vt:lpstr>Comic Sans MS</vt:lpstr>
      <vt:lpstr>Office 主题</vt:lpstr>
      <vt:lpstr>Status about WCDA data  reconstruction and analysis  </vt:lpstr>
      <vt:lpstr>outline</vt:lpstr>
      <vt:lpstr>Timeline of WCDA</vt:lpstr>
      <vt:lpstr>Reconstruction version From Mi to Me</vt:lpstr>
      <vt:lpstr>Time calibration from hardware</vt:lpstr>
      <vt:lpstr>4 kinds of output data</vt:lpstr>
      <vt:lpstr>recdata .vs. recgdata 全部重建事例 .vs. 类伽马事例</vt:lpstr>
      <vt:lpstr>Full WCDA array water condition</vt:lpstr>
      <vt:lpstr>PMT efficiency </vt:lpstr>
      <vt:lpstr>Reconstruction data quality check</vt:lpstr>
      <vt:lpstr>Passing leve-1 check</vt:lpstr>
      <vt:lpstr>A daily Check-list in txt file</vt:lpstr>
      <vt:lpstr>Some related results</vt:lpstr>
      <vt:lpstr>PowerPoint 演示文稿</vt:lpstr>
      <vt:lpstr>--continued</vt:lpstr>
      <vt:lpstr>--continued</vt:lpstr>
      <vt:lpstr>Pointing error and Angular resolution@ WCDA-U</vt:lpstr>
      <vt:lpstr>Moon shadow @ 202011</vt:lpstr>
      <vt:lpstr>Summary and outlook</vt:lpstr>
      <vt:lpstr>backup</vt:lpstr>
      <vt:lpstr>Gamma Response Energy</vt:lpstr>
      <vt:lpstr>Result from offline calibration  (20201101-20201130) </vt:lpstr>
      <vt:lpstr>Pools enviormental parmaters</vt:lpstr>
      <vt:lpstr>2nd Correction based CR showers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WCDA Working Status</dc:title>
  <dc:creator>Zha Min</dc:creator>
  <cp:lastModifiedBy>hu shicong</cp:lastModifiedBy>
  <cp:revision>341</cp:revision>
  <dcterms:created xsi:type="dcterms:W3CDTF">2019-10-16T23:55:13Z</dcterms:created>
  <dcterms:modified xsi:type="dcterms:W3CDTF">2021-04-24T01:42:22Z</dcterms:modified>
</cp:coreProperties>
</file>