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8" r:id="rId2"/>
    <p:sldId id="258" r:id="rId3"/>
    <p:sldId id="259" r:id="rId4"/>
    <p:sldId id="315" r:id="rId5"/>
    <p:sldId id="363" r:id="rId6"/>
    <p:sldId id="341" r:id="rId7"/>
    <p:sldId id="297" r:id="rId8"/>
    <p:sldId id="325" r:id="rId9"/>
    <p:sldId id="364" r:id="rId10"/>
    <p:sldId id="370" r:id="rId11"/>
    <p:sldId id="358" r:id="rId12"/>
    <p:sldId id="359" r:id="rId13"/>
    <p:sldId id="361" r:id="rId14"/>
    <p:sldId id="374" r:id="rId15"/>
    <p:sldId id="37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/>
    <p:restoredTop sz="94624"/>
  </p:normalViewPr>
  <p:slideViewPr>
    <p:cSldViewPr snapToGrid="0">
      <p:cViewPr varScale="1">
        <p:scale>
          <a:sx n="106" d="100"/>
          <a:sy n="106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0212-DC2E-4C87-A286-88C0115B50BF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FCF91-9968-4355-8B3F-CDCBE6B764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CF91-9968-4355-8B3F-CDCBE6B764D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CF91-9968-4355-8B3F-CDCBE6B764D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CF91-9968-4355-8B3F-CDCBE6B764D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CF91-9968-4355-8B3F-CDCBE6B764D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67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ACF9-A8E3-4AE9-A027-AD7EDCFCFEBB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CF4-D027-4414-83CC-3A0DE8DC7E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ACF9-A8E3-4AE9-A027-AD7EDCFCFEBB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CF4-D027-4414-83CC-3A0DE8DC7E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ACF9-A8E3-4AE9-A027-AD7EDCFCFEBB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CF4-D027-4414-83CC-3A0DE8DC7E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ACF9-A8E3-4AE9-A027-AD7EDCFCFEBB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CF4-D027-4414-83CC-3A0DE8DC7E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ACF9-A8E3-4AE9-A027-AD7EDCFCFEBB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CF4-D027-4414-83CC-3A0DE8DC7E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ACF9-A8E3-4AE9-A027-AD7EDCFCFEBB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CF4-D027-4414-83CC-3A0DE8DC7E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ACF9-A8E3-4AE9-A027-AD7EDCFCFEBB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CF4-D027-4414-83CC-3A0DE8DC7E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ACF9-A8E3-4AE9-A027-AD7EDCFCFEBB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CF4-D027-4414-83CC-3A0DE8DC7E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ACF9-A8E3-4AE9-A027-AD7EDCFCFEBB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CF4-D027-4414-83CC-3A0DE8DC7E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ACF9-A8E3-4AE9-A027-AD7EDCFCFEBB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CF4-D027-4414-83CC-3A0DE8DC7E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ACF9-A8E3-4AE9-A027-AD7EDCFCFEBB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CF4-D027-4414-83CC-3A0DE8DC7E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EACF9-A8E3-4AE9-A027-AD7EDCFCFEBB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0CF4-D027-4414-83CC-3A0DE8DC7E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5" Type="http://schemas.openxmlformats.org/officeDocument/2006/relationships/image" Target="../media/image17.png"/><Relationship Id="rId6" Type="http://schemas.openxmlformats.org/officeDocument/2006/relationships/image" Target="../media/image18.tif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11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487839"/>
            <a:ext cx="12101028" cy="116586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atmospheric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LHAASO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73520" y="4902200"/>
            <a:ext cx="5831205" cy="1061085"/>
          </a:xfrm>
        </p:spPr>
        <p:txBody>
          <a:bodyPr/>
          <a:lstStyle/>
          <a:p>
            <a:endParaRPr lang="zh-CN" altLang="en-US" dirty="0"/>
          </a:p>
          <a:p>
            <a:r>
              <a:rPr lang="en-US" altLang="zh-CN" dirty="0" smtClean="0"/>
              <a:t>2021.4.26</a:t>
            </a:r>
            <a:r>
              <a:rPr lang="zh-CN" altLang="en-US" dirty="0" smtClean="0"/>
              <a:t> </a:t>
            </a:r>
            <a:r>
              <a:rPr lang="en-US" altLang="zh-CN" dirty="0" smtClean="0"/>
              <a:t>@Guangzhou</a:t>
            </a: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3719953" y="3362451"/>
            <a:ext cx="3941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Xia</a:t>
            </a:r>
            <a:r>
              <a:rPr lang="zh-CN" altLang="en-US" sz="2400" dirty="0"/>
              <a:t> </a:t>
            </a:r>
            <a:r>
              <a:rPr lang="en-US" altLang="zh-CN" sz="2400" dirty="0"/>
              <a:t>J.J</a:t>
            </a:r>
            <a:r>
              <a:rPr lang="en-US" altLang="zh-CN" sz="2400" dirty="0" smtClean="0"/>
              <a:t>.,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Zhu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F.R., Hu Liu</a:t>
            </a:r>
          </a:p>
          <a:p>
            <a:r>
              <a:rPr lang="en-US" altLang="zh-CN" sz="2400" dirty="0" smtClean="0"/>
              <a:t>Southwest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Jiaotong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University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80" y="329029"/>
            <a:ext cx="1187516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Aerosol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CE-318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LHAASO</a:t>
            </a:r>
            <a:endParaRPr lang="en-US" dirty="0"/>
          </a:p>
        </p:txBody>
      </p:sp>
      <p:graphicFrame>
        <p:nvGraphicFramePr>
          <p:cNvPr id="4" name="对象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338364"/>
              </p:ext>
            </p:extLst>
          </p:nvPr>
        </p:nvGraphicFramePr>
        <p:xfrm>
          <a:off x="5691865" y="1661729"/>
          <a:ext cx="6158676" cy="52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r:id="rId3" imgW="2451100" imgH="177165" progId="Equation.3">
                  <p:embed/>
                </p:oleObj>
              </mc:Choice>
              <mc:Fallback>
                <p:oleObj r:id="rId3" imgW="2451100" imgH="177165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1865" y="1661729"/>
                        <a:ext cx="6158676" cy="521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3"/>
          <p:cNvSpPr txBox="1"/>
          <p:nvPr/>
        </p:nvSpPr>
        <p:spPr>
          <a:xfrm>
            <a:off x="535606" y="1661728"/>
            <a:ext cx="1562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Principle</a:t>
            </a:r>
            <a:r>
              <a:rPr lang="zh-CN" altLang="en-US" sz="2800" dirty="0" smtClean="0"/>
              <a:t>：</a:t>
            </a:r>
            <a:endParaRPr lang="zh-CN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34" y="1532288"/>
            <a:ext cx="2836087" cy="82750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024129" y="1907689"/>
            <a:ext cx="536716" cy="116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8"/>
          <p:cNvSpPr txBox="1"/>
          <p:nvPr/>
        </p:nvSpPr>
        <p:spPr>
          <a:xfrm>
            <a:off x="243338" y="3165659"/>
            <a:ext cx="2146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+mn-ea"/>
              </a:rPr>
              <a:t>Absolute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calibration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number</a:t>
            </a:r>
            <a:r>
              <a:rPr lang="zh-CN" altLang="en-US" dirty="0" smtClean="0">
                <a:sym typeface="+mn-ea"/>
              </a:rPr>
              <a:t> ：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5960" y="3165659"/>
            <a:ext cx="449580" cy="481965"/>
          </a:xfrm>
          <a:prstGeom prst="rect">
            <a:avLst/>
          </a:prstGeom>
        </p:spPr>
      </p:pic>
      <p:pic>
        <p:nvPicPr>
          <p:cNvPr id="10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854" y="3014418"/>
            <a:ext cx="6661150" cy="11544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4830" y="300143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lamda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78707" y="3375057"/>
            <a:ext cx="457200" cy="184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4088229" y="4298245"/>
            <a:ext cx="447678" cy="190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18981" y="3512899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lamda</a:t>
            </a:r>
            <a:endParaRPr lang="en-US" dirty="0"/>
          </a:p>
        </p:txBody>
      </p:sp>
      <p:graphicFrame>
        <p:nvGraphicFramePr>
          <p:cNvPr id="15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527211"/>
              </p:ext>
            </p:extLst>
          </p:nvPr>
        </p:nvGraphicFramePr>
        <p:xfrm>
          <a:off x="243338" y="4464359"/>
          <a:ext cx="11252200" cy="50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r:id="rId8" imgW="4876800" imgH="228600" progId="Equation.3">
                  <p:embed/>
                </p:oleObj>
              </mc:Choice>
              <mc:Fallback>
                <p:oleObj r:id="rId8" imgW="4876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338" y="4464359"/>
                        <a:ext cx="11252200" cy="503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3339" y="5237076"/>
            <a:ext cx="11687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V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measured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voltage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from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CE-318,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related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zenith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angle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sun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LHAASO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site,</a:t>
            </a:r>
            <a:r>
              <a:rPr lang="zh-CN" altLang="en-US" sz="2400" dirty="0" smtClean="0"/>
              <a:t>          </a:t>
            </a:r>
            <a:endParaRPr lang="en-US" altLang="zh-CN" sz="2400" dirty="0" smtClean="0"/>
          </a:p>
          <a:p>
            <a:r>
              <a:rPr lang="zh-CN" altLang="en-US" sz="2400" dirty="0"/>
              <a:t> </a:t>
            </a:r>
            <a:r>
              <a:rPr lang="zh-CN" altLang="en-US" sz="2400" dirty="0" smtClean="0"/>
              <a:t>      </a:t>
            </a:r>
            <a:r>
              <a:rPr lang="en-US" altLang="zh-CN" sz="2400" dirty="0" smtClean="0"/>
              <a:t>is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calibration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number,</a:t>
            </a:r>
            <a:r>
              <a:rPr lang="zh-CN" altLang="en-US" sz="2400" dirty="0" smtClean="0"/>
              <a:t> </a:t>
            </a:r>
            <a:r>
              <a:rPr lang="zh-CN" altLang="en-US" sz="2400" dirty="0" smtClean="0">
                <a:solidFill>
                  <a:srgbClr val="FF0000"/>
                </a:solidFill>
              </a:rPr>
              <a:t>𝝉 </a:t>
            </a:r>
            <a:r>
              <a:rPr lang="en-US" altLang="zh-CN" sz="2400" dirty="0" smtClean="0">
                <a:solidFill>
                  <a:srgbClr val="FF0000"/>
                </a:solidFill>
              </a:rPr>
              <a:t>is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the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measured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optical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depth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of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the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total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atmosphere</a:t>
            </a:r>
            <a:r>
              <a:rPr lang="en-US" altLang="zh-CN" sz="2400" dirty="0" smtClean="0"/>
              <a:t>.</a:t>
            </a:r>
            <a:endParaRPr lang="en-US" sz="2400" dirty="0"/>
          </a:p>
        </p:txBody>
      </p:sp>
      <p:pic>
        <p:nvPicPr>
          <p:cNvPr id="17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338" y="5650619"/>
            <a:ext cx="413101" cy="4428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84795" y="6384436"/>
            <a:ext cx="1241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432FF"/>
                </a:solidFill>
              </a:rPr>
              <a:t>optical</a:t>
            </a:r>
            <a:r>
              <a:rPr lang="zh-CN" altLang="en-US" sz="2400" dirty="0" smtClean="0">
                <a:solidFill>
                  <a:srgbClr val="0432FF"/>
                </a:solidFill>
              </a:rPr>
              <a:t> </a:t>
            </a:r>
            <a:r>
              <a:rPr lang="en-US" altLang="zh-CN" sz="2400" dirty="0" smtClean="0">
                <a:solidFill>
                  <a:srgbClr val="0432FF"/>
                </a:solidFill>
              </a:rPr>
              <a:t>depth</a:t>
            </a:r>
            <a:r>
              <a:rPr lang="zh-CN" altLang="en-US" sz="2400" dirty="0" smtClean="0">
                <a:solidFill>
                  <a:srgbClr val="0432FF"/>
                </a:solidFill>
              </a:rPr>
              <a:t> </a:t>
            </a:r>
            <a:r>
              <a:rPr lang="en-US" altLang="zh-CN" sz="2400" dirty="0" smtClean="0">
                <a:solidFill>
                  <a:srgbClr val="0432FF"/>
                </a:solidFill>
              </a:rPr>
              <a:t>of</a:t>
            </a:r>
            <a:r>
              <a:rPr lang="zh-CN" altLang="en-US" sz="2400" dirty="0" smtClean="0">
                <a:solidFill>
                  <a:srgbClr val="0432FF"/>
                </a:solidFill>
              </a:rPr>
              <a:t> </a:t>
            </a:r>
            <a:r>
              <a:rPr lang="en-US" altLang="zh-CN" sz="2400" dirty="0" smtClean="0">
                <a:solidFill>
                  <a:srgbClr val="0432FF"/>
                </a:solidFill>
              </a:rPr>
              <a:t>aerosol</a:t>
            </a:r>
            <a:r>
              <a:rPr lang="zh-CN" altLang="en-US" sz="2400" dirty="0" smtClean="0">
                <a:solidFill>
                  <a:srgbClr val="0432FF"/>
                </a:solidFill>
              </a:rPr>
              <a:t> </a:t>
            </a:r>
            <a:r>
              <a:rPr lang="en-US" altLang="zh-CN" sz="2400" dirty="0" smtClean="0">
                <a:solidFill>
                  <a:srgbClr val="0432FF"/>
                </a:solidFill>
              </a:rPr>
              <a:t>(AOD)</a:t>
            </a:r>
            <a:r>
              <a:rPr lang="zh-CN" altLang="en-US" sz="2400" dirty="0" smtClean="0">
                <a:solidFill>
                  <a:srgbClr val="0432FF"/>
                </a:solidFill>
              </a:rPr>
              <a:t> </a:t>
            </a:r>
            <a:r>
              <a:rPr lang="en-US" altLang="zh-CN" sz="2400" dirty="0" smtClean="0">
                <a:solidFill>
                  <a:srgbClr val="0432FF"/>
                </a:solidFill>
              </a:rPr>
              <a:t>can</a:t>
            </a:r>
            <a:r>
              <a:rPr lang="zh-CN" altLang="en-US" sz="2400" dirty="0" smtClean="0">
                <a:solidFill>
                  <a:srgbClr val="0432FF"/>
                </a:solidFill>
              </a:rPr>
              <a:t> </a:t>
            </a:r>
            <a:r>
              <a:rPr lang="en-US" altLang="zh-CN" sz="2400" dirty="0" smtClean="0">
                <a:solidFill>
                  <a:srgbClr val="0432FF"/>
                </a:solidFill>
              </a:rPr>
              <a:t>be</a:t>
            </a:r>
            <a:r>
              <a:rPr lang="zh-CN" altLang="en-US" sz="2400" dirty="0" smtClean="0">
                <a:solidFill>
                  <a:srgbClr val="0432FF"/>
                </a:solidFill>
              </a:rPr>
              <a:t> </a:t>
            </a:r>
            <a:r>
              <a:rPr lang="en-US" altLang="zh-CN" sz="2400" dirty="0" smtClean="0">
                <a:solidFill>
                  <a:srgbClr val="0432FF"/>
                </a:solidFill>
              </a:rPr>
              <a:t>estimated</a:t>
            </a:r>
            <a:r>
              <a:rPr lang="zh-CN" altLang="en-US" sz="2400" dirty="0" smtClean="0">
                <a:solidFill>
                  <a:srgbClr val="0432FF"/>
                </a:solidFill>
              </a:rPr>
              <a:t> </a:t>
            </a:r>
            <a:r>
              <a:rPr lang="en-US" altLang="zh-CN" sz="2400" dirty="0" smtClean="0">
                <a:solidFill>
                  <a:srgbClr val="0432FF"/>
                </a:solidFill>
              </a:rPr>
              <a:t>by</a:t>
            </a:r>
            <a:r>
              <a:rPr lang="zh-CN" altLang="en-US" sz="2400" dirty="0" smtClean="0">
                <a:solidFill>
                  <a:srgbClr val="0432FF"/>
                </a:solidFill>
              </a:rPr>
              <a:t> </a:t>
            </a:r>
            <a:r>
              <a:rPr lang="en-US" altLang="zh-CN" sz="2400" dirty="0" smtClean="0">
                <a:solidFill>
                  <a:srgbClr val="0432FF"/>
                </a:solidFill>
              </a:rPr>
              <a:t>subtracting</a:t>
            </a:r>
            <a:r>
              <a:rPr lang="zh-CN" altLang="en-US" sz="2400" dirty="0" smtClean="0">
                <a:solidFill>
                  <a:srgbClr val="0432FF"/>
                </a:solidFill>
              </a:rPr>
              <a:t> </a:t>
            </a:r>
            <a:r>
              <a:rPr lang="en-US" altLang="zh-CN" sz="2400" dirty="0" smtClean="0">
                <a:solidFill>
                  <a:srgbClr val="0432FF"/>
                </a:solidFill>
              </a:rPr>
              <a:t>the</a:t>
            </a:r>
            <a:r>
              <a:rPr lang="zh-CN" altLang="en-US" sz="2400" dirty="0" smtClean="0">
                <a:solidFill>
                  <a:srgbClr val="0432FF"/>
                </a:solidFill>
              </a:rPr>
              <a:t> </a:t>
            </a:r>
            <a:r>
              <a:rPr lang="en-US" altLang="zh-CN" sz="2400" dirty="0" smtClean="0">
                <a:solidFill>
                  <a:srgbClr val="0432FF"/>
                </a:solidFill>
              </a:rPr>
              <a:t>Rayleigh</a:t>
            </a:r>
            <a:r>
              <a:rPr lang="zh-CN" altLang="en-US" sz="2400" dirty="0" smtClean="0">
                <a:solidFill>
                  <a:srgbClr val="0432FF"/>
                </a:solidFill>
              </a:rPr>
              <a:t> </a:t>
            </a:r>
            <a:r>
              <a:rPr lang="en-US" altLang="zh-CN" sz="2400" dirty="0" smtClean="0">
                <a:solidFill>
                  <a:srgbClr val="0432FF"/>
                </a:solidFill>
              </a:rPr>
              <a:t>scattering</a:t>
            </a:r>
            <a:r>
              <a:rPr lang="zh-CN" altLang="en-US" sz="2400" dirty="0" smtClean="0">
                <a:solidFill>
                  <a:srgbClr val="0432FF"/>
                </a:solidFill>
              </a:rPr>
              <a:t> </a:t>
            </a:r>
            <a:r>
              <a:rPr lang="en-US" altLang="zh-CN" sz="2400" dirty="0" smtClean="0">
                <a:solidFill>
                  <a:srgbClr val="0432FF"/>
                </a:solidFill>
              </a:rPr>
              <a:t>component</a:t>
            </a:r>
            <a:endParaRPr lang="en-US" sz="2400" dirty="0">
              <a:solidFill>
                <a:srgbClr val="0432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16437" r="82094" b="19731"/>
          <a:stretch/>
        </p:blipFill>
        <p:spPr>
          <a:xfrm>
            <a:off x="3357079" y="1731588"/>
            <a:ext cx="243369" cy="427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9056" y="1471607"/>
            <a:ext cx="5469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8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90" y="4224020"/>
            <a:ext cx="4208145" cy="23971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385" y="1359535"/>
            <a:ext cx="5883910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ym typeface="+mn-ea"/>
              </a:rPr>
              <a:t>E</a:t>
            </a:r>
            <a:r>
              <a:rPr lang="en-US" altLang="zh-CN" sz="2800" dirty="0" smtClean="0">
                <a:sym typeface="+mn-ea"/>
              </a:rPr>
              <a:t>rror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sz="2800" dirty="0" smtClean="0">
                <a:sym typeface="+mn-ea"/>
              </a:rPr>
              <a:t>from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sz="2800" dirty="0" smtClean="0">
                <a:sym typeface="+mn-ea"/>
              </a:rPr>
              <a:t>voltage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sz="2800" dirty="0" smtClean="0">
                <a:sym typeface="+mn-ea"/>
              </a:rPr>
              <a:t>measurement</a:t>
            </a:r>
          </a:p>
          <a:p>
            <a:r>
              <a:rPr lang="zh-CN" altLang="en-US" sz="2800" dirty="0">
                <a:sym typeface="+mn-ea"/>
              </a:rPr>
              <a:t> 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the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voltage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was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measured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three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times,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the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error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of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voltage</a:t>
            </a:r>
            <a:r>
              <a:rPr lang="zh-CN" altLang="en-US" dirty="0" smtClean="0">
                <a:sym typeface="+mn-ea"/>
              </a:rPr>
              <a:t> </a:t>
            </a:r>
            <a:endParaRPr lang="en-US" altLang="zh-CN" dirty="0" smtClean="0">
              <a:sym typeface="+mn-ea"/>
            </a:endParaRPr>
          </a:p>
          <a:p>
            <a:r>
              <a:rPr lang="zh-CN" altLang="en-US" dirty="0">
                <a:sym typeface="+mn-ea"/>
              </a:rPr>
              <a:t> </a:t>
            </a:r>
            <a:r>
              <a:rPr lang="zh-CN" altLang="en-US" dirty="0" smtClean="0">
                <a:sym typeface="+mn-ea"/>
              </a:rPr>
              <a:t>  </a:t>
            </a:r>
            <a:r>
              <a:rPr lang="en-US" altLang="zh-CN" dirty="0" smtClean="0">
                <a:sym typeface="+mn-ea"/>
              </a:rPr>
              <a:t>is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estimated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from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those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difference</a:t>
            </a:r>
            <a:endParaRPr lang="zh-CN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0093" y="-177322"/>
            <a:ext cx="1187516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  <a:endParaRPr lang="en-US" dirty="0"/>
          </a:p>
        </p:txBody>
      </p:sp>
      <p:sp>
        <p:nvSpPr>
          <p:cNvPr id="9" name="文本框 5"/>
          <p:cNvSpPr txBox="1"/>
          <p:nvPr/>
        </p:nvSpPr>
        <p:spPr>
          <a:xfrm>
            <a:off x="183767" y="3749465"/>
            <a:ext cx="588391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ym typeface="+mn-ea"/>
              </a:rPr>
              <a:t>E</a:t>
            </a:r>
            <a:r>
              <a:rPr lang="en-US" altLang="zh-CN" sz="2800" dirty="0" smtClean="0">
                <a:sym typeface="+mn-ea"/>
              </a:rPr>
              <a:t>rror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sz="2800" dirty="0" smtClean="0">
                <a:sym typeface="+mn-ea"/>
              </a:rPr>
              <a:t>from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sz="2800" dirty="0" smtClean="0">
                <a:sym typeface="+mn-ea"/>
              </a:rPr>
              <a:t>Rayleigh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sz="2800" dirty="0" smtClean="0">
                <a:sym typeface="+mn-ea"/>
              </a:rPr>
              <a:t>scattering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sz="2800" dirty="0" smtClean="0">
                <a:sym typeface="+mn-ea"/>
              </a:rPr>
              <a:t>due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sz="2800" dirty="0" smtClean="0">
                <a:sym typeface="+mn-ea"/>
              </a:rPr>
              <a:t>to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sz="2800" dirty="0" smtClean="0">
                <a:sym typeface="+mn-ea"/>
              </a:rPr>
              <a:t>wave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sz="2800" dirty="0" smtClean="0">
                <a:sym typeface="+mn-ea"/>
              </a:rPr>
              <a:t>length</a:t>
            </a:r>
          </a:p>
          <a:p>
            <a:r>
              <a:rPr lang="zh-CN" altLang="en-US" sz="2800" dirty="0">
                <a:sym typeface="+mn-ea"/>
              </a:rPr>
              <a:t> 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there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is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a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filter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inside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CE-318,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the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band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width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is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2nm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for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340nm,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4nm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for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380nm,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25nm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for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1640nm,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and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10nm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for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other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bands.</a:t>
            </a:r>
            <a:endParaRPr lang="zh-CN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03" y="4244293"/>
            <a:ext cx="457200" cy="406400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730" y="937525"/>
            <a:ext cx="4582795" cy="30483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47775" y="1338580"/>
          <a:ext cx="442023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r:id="rId3" imgW="1727200" imgH="190500" progId="Equation.3">
                  <p:embed/>
                </p:oleObj>
              </mc:Choice>
              <mc:Fallback>
                <p:oleObj r:id="rId3" imgW="1727200" imgH="190500" progId="Equation.3">
                  <p:embed/>
                  <p:pic>
                    <p:nvPicPr>
                      <p:cNvPr id="0" name="图片 20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7775" y="1338580"/>
                        <a:ext cx="4420235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Brace 14"/>
          <p:cNvSpPr/>
          <p:nvPr/>
        </p:nvSpPr>
        <p:spPr>
          <a:xfrm>
            <a:off x="6274567" y="1436919"/>
            <a:ext cx="313562" cy="992842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67" y="940835"/>
            <a:ext cx="152400" cy="152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40545" y="2124323"/>
            <a:ext cx="161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Rayleigh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8331"/>
          <a:stretch/>
        </p:blipFill>
        <p:spPr>
          <a:xfrm>
            <a:off x="118408" y="3019124"/>
            <a:ext cx="5833186" cy="3624564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06525" y="2000250"/>
          <a:ext cx="3260090" cy="61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" r:id="rId7" imgW="939800" imgH="177165" progId="Equation.3">
                  <p:embed/>
                </p:oleObj>
              </mc:Choice>
              <mc:Fallback>
                <p:oleObj r:id="rId7" imgW="939800" imgH="177165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6525" y="2000250"/>
                        <a:ext cx="3260090" cy="617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722899"/>
              </p:ext>
            </p:extLst>
          </p:nvPr>
        </p:nvGraphicFramePr>
        <p:xfrm>
          <a:off x="7015478" y="1451293"/>
          <a:ext cx="3895090" cy="95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r:id="rId9" imgW="1193800" imgH="292100" progId="Equation.3">
                  <p:embed/>
                </p:oleObj>
              </mc:Choice>
              <mc:Fallback>
                <p:oleObj r:id="rId9" imgW="1193800" imgH="2921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5478" y="1451293"/>
                        <a:ext cx="3895090" cy="953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093" y="-177322"/>
            <a:ext cx="1187516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Non-Rayleigh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14638" y="5772150"/>
            <a:ext cx="1925907" cy="728663"/>
          </a:xfrm>
          <a:prstGeom prst="rect">
            <a:avLst/>
          </a:prstGeom>
          <a:noFill/>
          <a:ln w="31750"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23751" y="3655211"/>
            <a:ext cx="1964378" cy="2102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782640" y="5257947"/>
            <a:ext cx="1918198" cy="75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7077" y="2775613"/>
            <a:ext cx="5188184" cy="34722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0658" y="2707640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@380nm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80-AOD-cle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45" y="920750"/>
            <a:ext cx="4051300" cy="2745740"/>
          </a:xfrm>
          <a:prstGeom prst="rect">
            <a:avLst/>
          </a:prstGeom>
        </p:spPr>
      </p:pic>
      <p:pic>
        <p:nvPicPr>
          <p:cNvPr id="4" name="图片 3" descr="440-AOD-cle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10" y="874395"/>
            <a:ext cx="4187190" cy="2837815"/>
          </a:xfrm>
          <a:prstGeom prst="rect">
            <a:avLst/>
          </a:prstGeom>
        </p:spPr>
      </p:pic>
      <p:pic>
        <p:nvPicPr>
          <p:cNvPr id="5" name="图片 4" descr="500-AOD-cle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5" y="3884295"/>
            <a:ext cx="4224020" cy="2863215"/>
          </a:xfrm>
          <a:prstGeom prst="rect">
            <a:avLst/>
          </a:prstGeom>
        </p:spPr>
      </p:pic>
      <p:pic>
        <p:nvPicPr>
          <p:cNvPr id="6" name="图片 5" descr="870-AOD-cle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465" y="4044315"/>
            <a:ext cx="3988435" cy="27031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6" y="-206220"/>
            <a:ext cx="11875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smtClean="0"/>
              <a:t>AOD </a:t>
            </a:r>
            <a:r>
              <a:rPr lang="en-US" altLang="zh-CN" sz="4000" b="1" dirty="0"/>
              <a:t>VS time at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different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wavelength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17140" y="3670241"/>
            <a:ext cx="2745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AOD from 0.01 to ~ 0.07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6298" y="1276245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380nm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21408" y="1188773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440nm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44206" y="4225863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500nm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58823" y="4316681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870nm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Moon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CE-318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8" y="1555555"/>
            <a:ext cx="7853675" cy="495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28" y="6396335"/>
            <a:ext cx="5302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moon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light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changing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through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one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night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001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Line 23"/>
          <p:cNvCxnSpPr/>
          <p:nvPr/>
        </p:nvCxnSpPr>
        <p:spPr>
          <a:xfrm flipV="1">
            <a:off x="499897" y="673735"/>
            <a:ext cx="11395881" cy="1"/>
          </a:xfrm>
          <a:prstGeom prst="line">
            <a:avLst/>
          </a:prstGeom>
          <a:ln w="44450" cap="flat" cmpd="sng">
            <a:solidFill>
              <a:srgbClr val="2D2D8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525"/>
          <p:cNvSpPr/>
          <p:nvPr/>
        </p:nvSpPr>
        <p:spPr>
          <a:xfrm>
            <a:off x="3114675" y="0"/>
            <a:ext cx="6017293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Clr>
                <a:srgbClr val="00B050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Summary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Aerosol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measurement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内容占位符 2"/>
          <p:cNvSpPr>
            <a:spLocks noGrp="1"/>
          </p:cNvSpPr>
          <p:nvPr/>
        </p:nvSpPr>
        <p:spPr>
          <a:xfrm>
            <a:off x="499897" y="1577023"/>
            <a:ext cx="11244580" cy="4295140"/>
          </a:xfrm>
          <a:prstGeom prst="rect">
            <a:avLst/>
          </a:prstGeom>
        </p:spPr>
        <p:txBody>
          <a:bodyPr vert="horz" lIns="90000" tIns="46800" rIns="90000" bIns="46800" rtlCol="0">
            <a:normAutofit fontScale="85000" lnSpcReduction="10000"/>
          </a:bodyPr>
          <a:lstStyle>
            <a:lvl1pPr marL="128905" marR="0" lvl="0" indent="-12890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 smtClean="0"/>
              <a:t>Aerosol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optical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depth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was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measured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with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CE-318</a:t>
            </a:r>
            <a:r>
              <a:rPr lang="en-US" altLang="zh-CN" sz="2000" b="1" dirty="0" smtClean="0">
                <a:sym typeface="+mn-ea"/>
              </a:rPr>
              <a:t>.</a:t>
            </a:r>
            <a:r>
              <a:rPr lang="zh-CN" altLang="en-US" sz="2000" b="1" dirty="0" smtClean="0">
                <a:sym typeface="+mn-ea"/>
              </a:rPr>
              <a:t> </a:t>
            </a:r>
            <a:r>
              <a:rPr lang="en-US" altLang="zh-CN" sz="2000" b="1" dirty="0" smtClean="0">
                <a:sym typeface="+mn-ea"/>
              </a:rPr>
              <a:t>It</a:t>
            </a:r>
            <a:r>
              <a:rPr lang="zh-CN" altLang="en-US" sz="2000" b="1" dirty="0" smtClean="0">
                <a:sym typeface="+mn-ea"/>
              </a:rPr>
              <a:t> </a:t>
            </a:r>
            <a:r>
              <a:rPr lang="en-US" altLang="zh-CN" sz="2000" b="1" dirty="0" smtClean="0"/>
              <a:t>is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about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0.01~0.07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in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clear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day</a:t>
            </a:r>
            <a:r>
              <a:rPr lang="zh-CN" altLang="en-US" sz="2000" b="1" dirty="0" smtClean="0"/>
              <a:t> </a:t>
            </a:r>
            <a:endParaRPr lang="en-US" altLang="zh-CN" sz="2000" b="1" dirty="0" smtClean="0">
              <a:sym typeface="+mn-ea"/>
            </a:endParaRPr>
          </a:p>
          <a:p>
            <a:pPr>
              <a:lnSpc>
                <a:spcPct val="200000"/>
              </a:lnSpc>
            </a:pPr>
            <a:endParaRPr lang="en-US" altLang="zh-CN" sz="2000" b="1" dirty="0" smtClean="0"/>
          </a:p>
          <a:p>
            <a:pPr>
              <a:lnSpc>
                <a:spcPct val="20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Next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plan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 smtClean="0"/>
              <a:t>correlate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the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AOD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measurement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with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related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variables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(wind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speed,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IR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temperature,</a:t>
            </a:r>
            <a:r>
              <a:rPr lang="zh-CN" altLang="en-US" sz="2000" b="1" dirty="0" smtClean="0"/>
              <a:t> </a:t>
            </a:r>
            <a:r>
              <a:rPr lang="mr-IN" altLang="zh-CN" sz="2000" b="1" dirty="0" smtClean="0"/>
              <a:t>…</a:t>
            </a:r>
            <a:r>
              <a:rPr lang="en-US" altLang="zh-CN" sz="2000" b="1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 smtClean="0"/>
              <a:t>measure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AOD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in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the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night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 smtClean="0"/>
              <a:t>compare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AOD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with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laser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data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of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WFCTA</a:t>
            </a:r>
            <a:endParaRPr lang="zh-CN" altLang="en-US" sz="2000" b="1" dirty="0"/>
          </a:p>
          <a:p>
            <a:pPr marL="0" indent="0">
              <a:lnSpc>
                <a:spcPct val="150000"/>
              </a:lnSpc>
              <a:buNone/>
            </a:pP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65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25"/>
          <p:cNvSpPr/>
          <p:nvPr/>
        </p:nvSpPr>
        <p:spPr>
          <a:xfrm>
            <a:off x="5118137" y="425245"/>
            <a:ext cx="1951175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r">
              <a:buSzPct val="100000"/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Outline</a:t>
            </a:r>
            <a:endParaRPr lang="zh-CN" altLang="zh-C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39938" name="Line 23"/>
          <p:cNvCxnSpPr/>
          <p:nvPr/>
        </p:nvCxnSpPr>
        <p:spPr>
          <a:xfrm>
            <a:off x="643985" y="1040987"/>
            <a:ext cx="10904561" cy="0"/>
          </a:xfrm>
          <a:prstGeom prst="line">
            <a:avLst/>
          </a:prstGeom>
          <a:ln w="44450" cap="flat" cmpd="sng">
            <a:solidFill>
              <a:srgbClr val="2D2D8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Rectangle 517"/>
          <p:cNvSpPr/>
          <p:nvPr/>
        </p:nvSpPr>
        <p:spPr>
          <a:xfrm>
            <a:off x="0" y="1977473"/>
            <a:ext cx="12103768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  <a:r>
              <a:rPr lang="zh-CN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zh-CN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LHAASO</a:t>
            </a:r>
            <a:r>
              <a:rPr lang="zh-CN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</a:p>
          <a:p>
            <a:pPr marL="571500" indent="-5715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Aerosol</a:t>
            </a:r>
            <a:r>
              <a:rPr lang="zh-CN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zh-CN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CE-318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LHAASO</a:t>
            </a:r>
            <a:r>
              <a:rPr lang="zh-CN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endParaRPr lang="en-US" altLang="zh-C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altLang="zh-C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25"/>
          <p:cNvSpPr/>
          <p:nvPr/>
        </p:nvSpPr>
        <p:spPr>
          <a:xfrm>
            <a:off x="4027459" y="48829"/>
            <a:ext cx="354039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r">
              <a:buSzPct val="10000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Atmosphere Model</a:t>
            </a:r>
          </a:p>
        </p:txBody>
      </p:sp>
      <p:cxnSp>
        <p:nvCxnSpPr>
          <p:cNvPr id="39938" name="Line 23"/>
          <p:cNvCxnSpPr/>
          <p:nvPr/>
        </p:nvCxnSpPr>
        <p:spPr>
          <a:xfrm flipV="1">
            <a:off x="371001" y="617229"/>
            <a:ext cx="11450472" cy="40944"/>
          </a:xfrm>
          <a:prstGeom prst="line">
            <a:avLst/>
          </a:prstGeom>
          <a:ln w="44450" cap="flat" cmpd="sng">
            <a:solidFill>
              <a:srgbClr val="2D2D8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275" y="1050925"/>
            <a:ext cx="4189095" cy="4116705"/>
          </a:xfrm>
        </p:spPr>
        <p:txBody>
          <a:bodyPr>
            <a:noAutofit/>
          </a:bodyPr>
          <a:lstStyle/>
          <a:p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of atmospheric depth will lead to the change of photon number in WFCTA</a:t>
            </a:r>
          </a:p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whether the existing atmospheric model is applicable to LHAASO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279" y="708021"/>
            <a:ext cx="3146321" cy="607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Line 23"/>
          <p:cNvCxnSpPr/>
          <p:nvPr/>
        </p:nvCxnSpPr>
        <p:spPr>
          <a:xfrm flipV="1">
            <a:off x="464024" y="623913"/>
            <a:ext cx="11532358" cy="1"/>
          </a:xfrm>
          <a:prstGeom prst="line">
            <a:avLst/>
          </a:prstGeom>
          <a:ln w="44450" cap="flat" cmpd="sng">
            <a:solidFill>
              <a:srgbClr val="2D2D8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内容占位符 2"/>
          <p:cNvSpPr>
            <a:spLocks noGrp="1"/>
          </p:cNvSpPr>
          <p:nvPr/>
        </p:nvSpPr>
        <p:spPr>
          <a:xfrm>
            <a:off x="940610" y="1751964"/>
            <a:ext cx="10290810" cy="453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sym typeface="+mn-ea"/>
              </a:rPr>
              <a:t>American 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Standard Atmospheric Model </a:t>
            </a:r>
            <a:r>
              <a:rPr lang="zh-CN" altLang="en-US" sz="24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sym typeface="+mn-ea"/>
              </a:rPr>
              <a:t>(it</a:t>
            </a:r>
            <a:r>
              <a:rPr lang="zh-CN" altLang="en-US" sz="24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sym typeface="+mn-ea"/>
              </a:rPr>
              <a:t>is </a:t>
            </a:r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an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 average </a:t>
            </a:r>
            <a:r>
              <a:rPr lang="zh-CN" altLang="en-US" sz="2400" b="1" dirty="0" smtClean="0">
                <a:solidFill>
                  <a:schemeClr val="tx1"/>
                </a:solidFill>
                <a:sym typeface="+mn-ea"/>
              </a:rPr>
              <a:t>model</a:t>
            </a:r>
            <a:r>
              <a:rPr lang="en-US" altLang="zh-CN" sz="2400" b="1" dirty="0" smtClean="0">
                <a:solidFill>
                  <a:schemeClr val="tx1"/>
                </a:solidFill>
                <a:sym typeface="+mn-ea"/>
              </a:rPr>
              <a:t>)</a:t>
            </a:r>
            <a:endParaRPr lang="zh-CN" altLang="en-US" sz="2400" b="1" dirty="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400" b="1" dirty="0">
                <a:sym typeface="+mn-ea"/>
              </a:rPr>
              <a:t>MSISE-90  model </a:t>
            </a:r>
            <a:r>
              <a:rPr lang="en-US" altLang="zh-CN" sz="2400" b="1" dirty="0" smtClean="0">
                <a:sym typeface="+mn-ea"/>
              </a:rPr>
              <a:t>(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variation of atmospheric characteristics with time and latitude and longitude can be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described)</a:t>
            </a:r>
            <a:endParaRPr lang="en-US" altLang="zh-CN" sz="2400" b="1" dirty="0" smtClean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en-US" altLang="zh-CN" sz="2400" b="1" dirty="0" smtClean="0">
                <a:sym typeface="+mn-ea"/>
              </a:rPr>
              <a:t>Satellite</a:t>
            </a:r>
            <a:r>
              <a:rPr lang="zh-CN" altLang="en-US" sz="2400" b="1" dirty="0" smtClean="0">
                <a:sym typeface="+mn-ea"/>
              </a:rPr>
              <a:t> </a:t>
            </a:r>
            <a:r>
              <a:rPr lang="en-US" altLang="zh-CN" sz="2400" b="1" dirty="0" smtClean="0">
                <a:sym typeface="+mn-ea"/>
              </a:rPr>
              <a:t>measurement</a:t>
            </a:r>
            <a:r>
              <a:rPr lang="zh-CN" altLang="en-US" sz="2400" b="1" dirty="0" smtClean="0">
                <a:sym typeface="+mn-ea"/>
              </a:rPr>
              <a:t> </a:t>
            </a:r>
            <a:r>
              <a:rPr lang="en-US" altLang="zh-CN" sz="2400" b="1" dirty="0" smtClean="0">
                <a:sym typeface="+mn-ea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en-US" altLang="zh-CN" sz="2400" b="1" dirty="0" smtClean="0">
                <a:sym typeface="+mn-ea"/>
              </a:rPr>
              <a:t>)</a:t>
            </a:r>
          </a:p>
          <a:p>
            <a:pPr>
              <a:lnSpc>
                <a:spcPct val="190000"/>
              </a:lnSpc>
            </a:pPr>
            <a:r>
              <a:rPr lang="en-US" altLang="zh-CN" sz="2400" b="1" dirty="0" smtClean="0">
                <a:sym typeface="+mn-ea"/>
              </a:rPr>
              <a:t>Pressure</a:t>
            </a:r>
            <a:r>
              <a:rPr lang="zh-CN" altLang="en-US" sz="2400" b="1" dirty="0" smtClean="0">
                <a:sym typeface="+mn-ea"/>
              </a:rPr>
              <a:t> </a:t>
            </a:r>
            <a:r>
              <a:rPr lang="en-US" altLang="zh-CN" sz="2400" b="1" dirty="0" smtClean="0">
                <a:sym typeface="+mn-ea"/>
              </a:rPr>
              <a:t>measurement</a:t>
            </a:r>
            <a:r>
              <a:rPr lang="zh-CN" altLang="en-US" sz="2400" b="1" dirty="0" smtClean="0">
                <a:sym typeface="+mn-ea"/>
              </a:rPr>
              <a:t> </a:t>
            </a:r>
            <a:r>
              <a:rPr lang="en-US" altLang="zh-CN" sz="2400" b="1" dirty="0" smtClean="0">
                <a:sym typeface="+mn-ea"/>
              </a:rPr>
              <a:t>at</a:t>
            </a:r>
            <a:r>
              <a:rPr lang="zh-CN" altLang="en-US" sz="2400" b="1" dirty="0" smtClean="0">
                <a:sym typeface="+mn-ea"/>
              </a:rPr>
              <a:t> </a:t>
            </a:r>
            <a:r>
              <a:rPr lang="en-US" altLang="zh-CN" sz="2400" b="1" dirty="0" smtClean="0">
                <a:sym typeface="+mn-ea"/>
              </a:rPr>
              <a:t>LHAASO</a:t>
            </a:r>
            <a:r>
              <a:rPr lang="zh-CN" altLang="en-US" sz="2400" b="1" dirty="0" smtClean="0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(20 meters </a:t>
            </a:r>
            <a:r>
              <a:rPr lang="en-US" altLang="zh-CN" sz="2400" b="1" dirty="0" smtClean="0">
                <a:sym typeface="+mn-ea"/>
              </a:rPr>
              <a:t>tower)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9937" name="Rectangle 525"/>
          <p:cNvSpPr/>
          <p:nvPr/>
        </p:nvSpPr>
        <p:spPr>
          <a:xfrm>
            <a:off x="4880909" y="72893"/>
            <a:ext cx="241021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r">
              <a:buSzPct val="10000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4669" y="5412918"/>
            <a:ext cx="10302661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/>
              <a:t> the MSISE model is greater than that of the American standard atmospheric model </a:t>
            </a:r>
            <a:r>
              <a:rPr lang="en-US" altLang="zh-CN" sz="2135" dirty="0"/>
              <a:t>by </a:t>
            </a:r>
            <a:r>
              <a:rPr lang="en-US" altLang="zh-CN" sz="2135" dirty="0" smtClean="0"/>
              <a:t>5-25g/cm^2</a:t>
            </a:r>
            <a:r>
              <a:rPr lang="zh-CN" altLang="en-US" sz="2135" dirty="0" smtClean="0"/>
              <a:t> </a:t>
            </a:r>
            <a:r>
              <a:rPr lang="en-US" altLang="zh-CN" sz="2135" dirty="0" smtClean="0"/>
              <a:t>at </a:t>
            </a:r>
            <a:r>
              <a:rPr lang="en-US" altLang="zh-CN" sz="2135" dirty="0"/>
              <a:t>altitude below 10km</a:t>
            </a:r>
          </a:p>
        </p:txBody>
      </p:sp>
      <p:sp>
        <p:nvSpPr>
          <p:cNvPr id="6" name="Rectangle 525"/>
          <p:cNvSpPr/>
          <p:nvPr/>
        </p:nvSpPr>
        <p:spPr>
          <a:xfrm>
            <a:off x="464185" y="-262890"/>
            <a:ext cx="10527030" cy="7520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ctr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American Standard Atmospheric Model </a:t>
            </a:r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-</a:t>
            </a:r>
            <a:r>
              <a:rPr lang="zh-CN" altLang="en-US" sz="3200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MSISE-90  model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9938" name="Line 23"/>
          <p:cNvCxnSpPr/>
          <p:nvPr/>
        </p:nvCxnSpPr>
        <p:spPr>
          <a:xfrm flipV="1">
            <a:off x="464024" y="566761"/>
            <a:ext cx="11532358" cy="1"/>
          </a:xfrm>
          <a:prstGeom prst="line">
            <a:avLst/>
          </a:prstGeom>
          <a:ln w="44450" cap="flat" cmpd="sng">
            <a:solidFill>
              <a:srgbClr val="2D2D8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1900" y="995680"/>
            <a:ext cx="6451600" cy="42716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4024" y="1362076"/>
            <a:ext cx="5168265" cy="40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•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Publicly TIMED satellite data server downloads SABER observation data</a:t>
            </a:r>
            <a:endParaRPr lang="zh-CN" altLang="en-US" sz="2400" b="1" dirty="0">
              <a:latin typeface="宋体" panose="02010600030101010101" pitchFamily="2" charset="-122"/>
              <a:sym typeface="+mn-ea"/>
            </a:endParaRPr>
          </a:p>
          <a:p>
            <a:pPr algn="l">
              <a:lnSpc>
                <a:spcPct val="160000"/>
              </a:lnSpc>
            </a:pP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•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total of 31 days of observations from 2013 to 2018（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one measurement every 60 days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algn="l">
              <a:lnSpc>
                <a:spcPct val="110000"/>
              </a:lnSpc>
            </a:pP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图片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9610" y="1333500"/>
            <a:ext cx="6226810" cy="43516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38" name="Line 23"/>
          <p:cNvCxnSpPr/>
          <p:nvPr/>
        </p:nvCxnSpPr>
        <p:spPr>
          <a:xfrm flipV="1">
            <a:off x="464024" y="582636"/>
            <a:ext cx="11532358" cy="1"/>
          </a:xfrm>
          <a:prstGeom prst="line">
            <a:avLst/>
          </a:prstGeom>
          <a:ln w="44450" cap="flat" cmpd="sng">
            <a:solidFill>
              <a:srgbClr val="2D2D8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文本框 4"/>
          <p:cNvSpPr txBox="1"/>
          <p:nvPr/>
        </p:nvSpPr>
        <p:spPr>
          <a:xfrm>
            <a:off x="1623060" y="60960"/>
            <a:ext cx="82022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Satellite measurements at </a:t>
            </a:r>
            <a:r>
              <a:rPr 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LHAASO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(SABER)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Line 23"/>
          <p:cNvCxnSpPr/>
          <p:nvPr/>
        </p:nvCxnSpPr>
        <p:spPr>
          <a:xfrm flipV="1">
            <a:off x="499897" y="673735"/>
            <a:ext cx="11395881" cy="1"/>
          </a:xfrm>
          <a:prstGeom prst="line">
            <a:avLst/>
          </a:prstGeom>
          <a:ln w="44450" cap="flat" cmpd="sng">
            <a:solidFill>
              <a:srgbClr val="2D2D8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525"/>
          <p:cNvSpPr/>
          <p:nvPr/>
        </p:nvSpPr>
        <p:spPr>
          <a:xfrm>
            <a:off x="3114675" y="0"/>
            <a:ext cx="4843145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ctr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MSISE-90  model  </a:t>
            </a: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-  SABER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08820" y="1132840"/>
            <a:ext cx="6713635" cy="4591685"/>
            <a:chOff x="1632" y="1658"/>
            <a:chExt cx="10793" cy="4053"/>
          </a:xfrm>
        </p:grpSpPr>
        <p:pic>
          <p:nvPicPr>
            <p:cNvPr id="7" name="图片 6" descr="average"/>
            <p:cNvPicPr>
              <a:picLocks noChangeAspect="1"/>
            </p:cNvPicPr>
            <p:nvPr/>
          </p:nvPicPr>
          <p:blipFill>
            <a:blip r:embed="rId3"/>
            <a:srcRect l="5235" t="7702" r="7335" b="3409"/>
            <a:stretch>
              <a:fillRect/>
            </a:stretch>
          </p:blipFill>
          <p:spPr>
            <a:xfrm>
              <a:off x="2272" y="1658"/>
              <a:ext cx="10153" cy="405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0800000">
              <a:off x="1632" y="1785"/>
              <a:ext cx="640" cy="26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400"/>
                <a:t>msise-saber(g/cm</a:t>
              </a:r>
              <a:r>
                <a:rPr lang="en-US" altLang="zh-CN" sz="1400" baseline="30000"/>
                <a:t>2</a:t>
              </a:r>
              <a:r>
                <a:rPr lang="en-US" altLang="zh-CN" sz="1400"/>
                <a:t>)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67995" y="1132840"/>
            <a:ext cx="5048885" cy="482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•</a:t>
            </a:r>
            <a:r>
              <a:rPr lang="zh-CN" altLang="en-US" sz="2800" b="1" dirty="0"/>
              <a:t>From the absolute difference of the mean value of the data, the difference between the two is very small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•</a:t>
            </a:r>
            <a:r>
              <a:rPr lang="zh-CN" altLang="en-US" sz="2800" b="1" dirty="0">
                <a:sym typeface="+mn-ea"/>
              </a:rPr>
              <a:t>the variation of atmospheric non-migratory tides and different bands of solar radiation, as well as the variation of the earth's magnetic field</a:t>
            </a:r>
            <a:endParaRPr lang="zh-CN" altLang="en-US" sz="2800" b="1" dirty="0"/>
          </a:p>
          <a:p>
            <a:pPr>
              <a:lnSpc>
                <a:spcPct val="110000"/>
              </a:lnSpc>
            </a:pP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Line 23"/>
          <p:cNvCxnSpPr/>
          <p:nvPr/>
        </p:nvCxnSpPr>
        <p:spPr>
          <a:xfrm flipV="1">
            <a:off x="499897" y="673735"/>
            <a:ext cx="11395881" cy="1"/>
          </a:xfrm>
          <a:prstGeom prst="line">
            <a:avLst/>
          </a:prstGeom>
          <a:ln w="44450" cap="flat" cmpd="sng">
            <a:solidFill>
              <a:srgbClr val="2D2D8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525"/>
          <p:cNvSpPr/>
          <p:nvPr/>
        </p:nvSpPr>
        <p:spPr>
          <a:xfrm>
            <a:off x="1167064" y="-24064"/>
            <a:ext cx="10323095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ctr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20 meters </a:t>
            </a: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tower</a:t>
            </a:r>
            <a:r>
              <a:rPr lang="zh-CN" altLang="en-US" sz="2800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measurement</a:t>
            </a:r>
            <a:r>
              <a:rPr lang="zh-CN" altLang="en-US" sz="2800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at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LHAASO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site </a:t>
            </a: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  <a:sym typeface="+mn-ea"/>
              </a:rPr>
              <a:t> MSISE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-90  </a:t>
            </a:r>
            <a:r>
              <a:rPr lang="zh-CN" altLang="en-US" sz="2800" b="1" dirty="0" smtClean="0">
                <a:solidFill>
                  <a:srgbClr val="FF0000"/>
                </a:solidFill>
                <a:sym typeface="+mn-ea"/>
              </a:rPr>
              <a:t>model</a:t>
            </a:r>
            <a:endParaRPr lang="en-US" altLang="zh-CN" sz="28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8003" y="1143585"/>
            <a:ext cx="54247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•</a:t>
            </a:r>
            <a:r>
              <a:rPr lang="zh-CN" altLang="en-US" sz="2800" b="1" dirty="0">
                <a:sym typeface="+mn-ea"/>
              </a:rPr>
              <a:t>The </a:t>
            </a:r>
            <a:r>
              <a:rPr lang="en-US" altLang="zh-CN" sz="2800" b="1" dirty="0">
                <a:sym typeface="+mn-ea"/>
              </a:rPr>
              <a:t>meteorological</a:t>
            </a:r>
            <a:r>
              <a:rPr lang="zh-CN" altLang="en-US" sz="2800" b="1" dirty="0">
                <a:sym typeface="+mn-ea"/>
              </a:rPr>
              <a:t> data from January to September, </a:t>
            </a:r>
            <a:r>
              <a:rPr lang="en-US" altLang="zh-CN" sz="2800" b="1" dirty="0">
                <a:sym typeface="+mn-ea"/>
              </a:rPr>
              <a:t>2020</a:t>
            </a:r>
            <a:r>
              <a:rPr lang="zh-CN" altLang="en-US" sz="2800" b="1" dirty="0">
                <a:sym typeface="+mn-ea"/>
              </a:rPr>
              <a:t> are compared with the model data of the same period. </a:t>
            </a:r>
            <a:endParaRPr lang="en-US" altLang="zh-CN" sz="2800" b="1" dirty="0" smtClean="0">
              <a:sym typeface="+mn-ea"/>
            </a:endParaRPr>
          </a:p>
          <a:p>
            <a:endParaRPr lang="en-US" altLang="zh-CN" sz="2800" b="1" dirty="0">
              <a:sym typeface="+mn-ea"/>
            </a:endParaRPr>
          </a:p>
          <a:p>
            <a:r>
              <a:rPr lang="en-US" altLang="zh-CN" sz="2800" b="1" dirty="0" smtClean="0">
                <a:sym typeface="+mn-ea"/>
              </a:rPr>
              <a:t>The</a:t>
            </a:r>
            <a:r>
              <a:rPr lang="zh-CN" altLang="en-US" sz="2800" b="1" dirty="0" smtClean="0">
                <a:sym typeface="+mn-ea"/>
              </a:rPr>
              <a:t> </a:t>
            </a:r>
            <a:r>
              <a:rPr lang="en-US" altLang="zh-CN" sz="2800" b="1" dirty="0" smtClean="0">
                <a:sym typeface="+mn-ea"/>
              </a:rPr>
              <a:t>overburden</a:t>
            </a:r>
            <a:r>
              <a:rPr lang="zh-CN" altLang="en-US" sz="2800" b="1" dirty="0" smtClean="0">
                <a:sym typeface="+mn-ea"/>
              </a:rPr>
              <a:t> </a:t>
            </a:r>
            <a:r>
              <a:rPr lang="en-US" altLang="zh-CN" sz="2800" b="1" dirty="0" smtClean="0">
                <a:sym typeface="+mn-ea"/>
              </a:rPr>
              <a:t>was</a:t>
            </a:r>
            <a:r>
              <a:rPr lang="zh-CN" altLang="en-US" sz="2800" b="1" dirty="0" smtClean="0">
                <a:sym typeface="+mn-ea"/>
              </a:rPr>
              <a:t> </a:t>
            </a:r>
            <a:r>
              <a:rPr lang="en-US" altLang="zh-CN" sz="2800" b="1" dirty="0" smtClean="0">
                <a:sym typeface="+mn-ea"/>
              </a:rPr>
              <a:t>calculated</a:t>
            </a:r>
            <a:r>
              <a:rPr lang="zh-CN" altLang="en-US" sz="2800" b="1" dirty="0" smtClean="0">
                <a:sym typeface="+mn-ea"/>
              </a:rPr>
              <a:t> </a:t>
            </a:r>
            <a:r>
              <a:rPr lang="en-US" altLang="zh-CN" sz="2800" b="1" dirty="0" smtClean="0">
                <a:sym typeface="+mn-ea"/>
              </a:rPr>
              <a:t>from</a:t>
            </a:r>
            <a:r>
              <a:rPr lang="zh-CN" altLang="en-US" sz="2800" b="1" dirty="0" smtClean="0">
                <a:sym typeface="+mn-ea"/>
              </a:rPr>
              <a:t> </a:t>
            </a:r>
            <a:r>
              <a:rPr lang="en-US" altLang="zh-CN" sz="2800" b="1" dirty="0" smtClean="0">
                <a:sym typeface="+mn-ea"/>
              </a:rPr>
              <a:t>pressure</a:t>
            </a:r>
          </a:p>
          <a:p>
            <a:endParaRPr lang="en-US" altLang="zh-CN" sz="2800" b="1" dirty="0">
              <a:sym typeface="+mn-ea"/>
            </a:endParaRPr>
          </a:p>
          <a:p>
            <a:r>
              <a:rPr lang="zh-CN" altLang="en-US" sz="2800" b="1" dirty="0" smtClean="0">
                <a:sym typeface="+mn-ea"/>
              </a:rPr>
              <a:t>Each </a:t>
            </a:r>
            <a:r>
              <a:rPr lang="zh-CN" altLang="en-US" sz="2800" b="1" dirty="0">
                <a:sym typeface="+mn-ea"/>
              </a:rPr>
              <a:t>point represents the difference after averaging the data of the whole day</a:t>
            </a:r>
            <a:endParaRPr lang="zh-CN" altLang="en-US" sz="2800" b="1" dirty="0"/>
          </a:p>
          <a:p>
            <a:endParaRPr lang="zh-CN" altLang="en-US" sz="2800" b="1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92775" y="1659890"/>
            <a:ext cx="6203315" cy="4230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4424364" y="2727301"/>
            <a:ext cx="2651126" cy="51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difference [g/cm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Line 23"/>
          <p:cNvCxnSpPr/>
          <p:nvPr/>
        </p:nvCxnSpPr>
        <p:spPr>
          <a:xfrm flipV="1">
            <a:off x="499897" y="673735"/>
            <a:ext cx="11395881" cy="1"/>
          </a:xfrm>
          <a:prstGeom prst="line">
            <a:avLst/>
          </a:prstGeom>
          <a:ln w="44450" cap="flat" cmpd="sng">
            <a:solidFill>
              <a:srgbClr val="2D2D8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525"/>
          <p:cNvSpPr/>
          <p:nvPr/>
        </p:nvSpPr>
        <p:spPr>
          <a:xfrm>
            <a:off x="3114675" y="0"/>
            <a:ext cx="6017293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Clr>
                <a:srgbClr val="00B050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Summary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Atmosphere Model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内容占位符 2"/>
          <p:cNvSpPr>
            <a:spLocks noGrp="1"/>
          </p:cNvSpPr>
          <p:nvPr/>
        </p:nvSpPr>
        <p:spPr>
          <a:xfrm>
            <a:off x="499745" y="1191260"/>
            <a:ext cx="10043795" cy="481647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128905" marR="0" lvl="0" indent="-12890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90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90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90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90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sz="2000" b="1" dirty="0" smtClean="0">
                <a:sym typeface="+mn-ea"/>
              </a:rPr>
              <a:t>MSISE </a:t>
            </a:r>
            <a:r>
              <a:rPr sz="2000" b="1" dirty="0">
                <a:sym typeface="+mn-ea"/>
              </a:rPr>
              <a:t>model is greater than </a:t>
            </a:r>
            <a:r>
              <a:rPr sz="2000" b="1" dirty="0" smtClean="0">
                <a:sym typeface="+mn-ea"/>
              </a:rPr>
              <a:t>the </a:t>
            </a:r>
            <a:r>
              <a:rPr sz="2000" b="1" dirty="0">
                <a:sym typeface="+mn-ea"/>
              </a:rPr>
              <a:t>American standard atmospheric model </a:t>
            </a:r>
            <a:r>
              <a:rPr lang="en-US" altLang="zh-CN" sz="2000" b="1" dirty="0">
                <a:sym typeface="+mn-ea"/>
              </a:rPr>
              <a:t>by 5-25g/cm^2(1.7%-8.9%)</a:t>
            </a:r>
            <a:r>
              <a:rPr sz="2000" b="1" dirty="0">
                <a:sym typeface="+mn-ea"/>
              </a:rPr>
              <a:t> </a:t>
            </a:r>
            <a:r>
              <a:rPr lang="en-US" altLang="zh-CN" sz="2000" b="1" dirty="0">
                <a:sym typeface="+mn-ea"/>
              </a:rPr>
              <a:t>at altitude below 10km.</a:t>
            </a:r>
            <a:endParaRPr lang="zh-CN" altLang="en-US" sz="2000" b="1" dirty="0"/>
          </a:p>
          <a:p>
            <a:pPr>
              <a:lnSpc>
                <a:spcPct val="200000"/>
              </a:lnSpc>
            </a:pPr>
            <a:r>
              <a:rPr lang="en-US" altLang="zh-CN" sz="2000" b="1" dirty="0" smtClean="0"/>
              <a:t>The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difference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between</a:t>
            </a:r>
            <a:r>
              <a:rPr lang="zh-CN" altLang="en-US" sz="2000" b="1" dirty="0" smtClean="0"/>
              <a:t> MSISE90 </a:t>
            </a:r>
            <a:r>
              <a:rPr lang="zh-CN" altLang="en-US" sz="2000" b="1" dirty="0"/>
              <a:t>model </a:t>
            </a:r>
            <a:r>
              <a:rPr lang="en-US" altLang="zh-CN" sz="2000" b="1" dirty="0" smtClean="0"/>
              <a:t>and</a:t>
            </a:r>
            <a:r>
              <a:rPr lang="zh-CN" altLang="en-US" sz="2000" b="1" dirty="0" smtClean="0"/>
              <a:t> satellite </a:t>
            </a:r>
            <a:r>
              <a:rPr lang="zh-CN" altLang="en-US" sz="2000" b="1" dirty="0"/>
              <a:t>observation </a:t>
            </a:r>
            <a:r>
              <a:rPr lang="zh-CN" altLang="en-US" sz="2000" b="1" dirty="0" smtClean="0"/>
              <a:t>data</a:t>
            </a:r>
            <a:r>
              <a:rPr lang="zh-CN" altLang="en-US" sz="2000" b="1" dirty="0"/>
              <a:t> </a:t>
            </a:r>
            <a:r>
              <a:rPr lang="en-US" altLang="zh-CN" sz="2000" b="1" dirty="0" smtClean="0"/>
              <a:t>is</a:t>
            </a:r>
            <a:r>
              <a:rPr lang="zh-CN" altLang="en-US" sz="2000" b="1" dirty="0" smtClean="0"/>
              <a:t> </a:t>
            </a:r>
            <a:r>
              <a:rPr lang="zh-CN" altLang="en-US" sz="2000" b="1" dirty="0"/>
              <a:t>small </a:t>
            </a:r>
            <a:r>
              <a:rPr lang="zh-CN" altLang="en-US" sz="2000" b="1" dirty="0" smtClean="0"/>
              <a:t>below 40km</a:t>
            </a:r>
            <a:r>
              <a:rPr lang="en-US" altLang="zh-CN" sz="2000" b="1" dirty="0" smtClean="0"/>
              <a:t>(&lt;2.5g/cm^2)</a:t>
            </a:r>
            <a:r>
              <a:rPr lang="zh-CN" altLang="en-US" sz="2000" b="1" dirty="0" smtClean="0"/>
              <a:t>.</a:t>
            </a:r>
            <a:endParaRPr lang="zh-CN" altLang="en-US" sz="2000" b="1" dirty="0"/>
          </a:p>
          <a:p>
            <a:pPr>
              <a:lnSpc>
                <a:spcPct val="200000"/>
              </a:lnSpc>
            </a:pPr>
            <a:r>
              <a:rPr lang="zh-CN" altLang="en-US" sz="2000" b="1" dirty="0"/>
              <a:t> The atmospheric depth observed by </a:t>
            </a:r>
            <a:r>
              <a:rPr lang="en-US" altLang="zh-CN" sz="2000" b="1" dirty="0"/>
              <a:t>20 meters tower </a:t>
            </a:r>
            <a:r>
              <a:rPr lang="zh-CN" altLang="en-US" sz="2000" b="1" dirty="0" smtClean="0"/>
              <a:t>at LHAASO</a:t>
            </a:r>
            <a:r>
              <a:rPr lang="en-US" altLang="zh-CN" sz="2000" b="1" dirty="0" smtClean="0"/>
              <a:t>‘</a:t>
            </a:r>
            <a:r>
              <a:rPr lang="zh-CN" altLang="en-US" sz="2000" b="1" dirty="0" smtClean="0"/>
              <a:t>s </a:t>
            </a:r>
            <a:r>
              <a:rPr lang="zh-CN" altLang="en-US" sz="2000" b="1" dirty="0"/>
              <a:t>altitude </a:t>
            </a:r>
            <a:r>
              <a:rPr lang="zh-CN" altLang="en-US" sz="2000" b="1" dirty="0" smtClean="0"/>
              <a:t>is 1</a:t>
            </a:r>
            <a:r>
              <a:rPr lang="zh-CN" altLang="en-US" sz="2000" b="1" dirty="0"/>
              <a:t>% to 2</a:t>
            </a:r>
            <a:r>
              <a:rPr lang="zh-CN" altLang="en-US" sz="2000" b="1" dirty="0" smtClean="0"/>
              <a:t>%</a:t>
            </a:r>
            <a:r>
              <a:rPr lang="en-US" altLang="zh-CN" sz="2000" b="1" dirty="0" smtClean="0"/>
              <a:t>(maximum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~12g/cm^2)</a:t>
            </a:r>
            <a:r>
              <a:rPr lang="zh-CN" altLang="en-US" sz="2000" b="1" dirty="0" smtClean="0"/>
              <a:t> </a:t>
            </a:r>
            <a:r>
              <a:rPr lang="zh-CN" altLang="en-US" sz="2000" b="1" dirty="0"/>
              <a:t>less than that of the MSISE </a:t>
            </a:r>
            <a:r>
              <a:rPr lang="zh-CN" altLang="en-US" sz="2000" b="1" dirty="0" smtClean="0"/>
              <a:t>model.</a:t>
            </a:r>
            <a:endParaRPr lang="zh-CN" altLang="en-US" sz="2000" b="1" dirty="0"/>
          </a:p>
          <a:p>
            <a:pPr marL="0" indent="0">
              <a:lnSpc>
                <a:spcPct val="150000"/>
              </a:lnSpc>
              <a:buNone/>
            </a:pP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201909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09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465,&quot;width&quot;:9480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577</Words>
  <Application>Microsoft Macintosh PowerPoint</Application>
  <PresentationFormat>Widescreen</PresentationFormat>
  <Paragraphs>74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Calibri Light</vt:lpstr>
      <vt:lpstr>Mangal</vt:lpstr>
      <vt:lpstr>Times New Roman</vt:lpstr>
      <vt:lpstr>Wingdings</vt:lpstr>
      <vt:lpstr>宋体</vt:lpstr>
      <vt:lpstr>微软雅黑</vt:lpstr>
      <vt:lpstr>Arial</vt:lpstr>
      <vt:lpstr>Office 主题</vt:lpstr>
      <vt:lpstr>Equation.3</vt:lpstr>
      <vt:lpstr>A study of atmospheric changes at LHAASO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Aerosol measurement with CE-318 at LHAASO</vt:lpstr>
      <vt:lpstr>Error estimation</vt:lpstr>
      <vt:lpstr>Non-Rayleigh Scattering</vt:lpstr>
      <vt:lpstr>PowerPoint Presentation</vt:lpstr>
      <vt:lpstr>Moon data from CE-318</vt:lpstr>
      <vt:lpstr>PowerPoint Presentation</vt:lpstr>
    </vt:vector>
  </TitlesOfParts>
  <Company>微软中国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Microsoft Office User</cp:lastModifiedBy>
  <cp:revision>225</cp:revision>
  <dcterms:created xsi:type="dcterms:W3CDTF">2020-11-04T00:48:00Z</dcterms:created>
  <dcterms:modified xsi:type="dcterms:W3CDTF">2021-04-26T02:15:44Z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D7ED1721817747BFBC5A812863E476C1</vt:lpwstr>
  </property>
</Properties>
</file>