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263" r:id="rId4"/>
    <p:sldId id="279" r:id="rId5"/>
    <p:sldId id="300" r:id="rId6"/>
    <p:sldId id="304" r:id="rId7"/>
    <p:sldId id="277" r:id="rId8"/>
    <p:sldId id="301" r:id="rId9"/>
    <p:sldId id="302" r:id="rId10"/>
    <p:sldId id="282" r:id="rId11"/>
    <p:sldId id="303" r:id="rId12"/>
    <p:sldId id="280" r:id="rId13"/>
    <p:sldId id="289" r:id="rId14"/>
    <p:sldId id="281" r:id="rId15"/>
    <p:sldId id="288" r:id="rId16"/>
    <p:sldId id="278" r:id="rId17"/>
    <p:sldId id="268" r:id="rId18"/>
    <p:sldId id="267" r:id="rId19"/>
    <p:sldId id="261" r:id="rId20"/>
    <p:sldId id="306" r:id="rId21"/>
    <p:sldId id="322" r:id="rId22"/>
    <p:sldId id="305" r:id="rId23"/>
    <p:sldId id="299" r:id="rId24"/>
    <p:sldId id="325" r:id="rId25"/>
    <p:sldId id="32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page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Search </a:t>
            </a:r>
            <a:r>
              <a:rPr lang="en-US" altLang="zh-CN" sz="5400">
                <a:sym typeface="+mn-ea"/>
              </a:rPr>
              <a:t>for Dark Matter with LHAASO</a:t>
            </a:r>
            <a:br>
              <a:rPr lang="en-US" altLang="zh-CN" sz="5400">
                <a:sym typeface="+mn-ea"/>
              </a:rPr>
            </a:br>
            <a:endParaRPr lang="en-US" altLang="zh-CN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9820" y="4455795"/>
            <a:ext cx="10128250" cy="1629410"/>
          </a:xfrm>
        </p:spPr>
        <p:txBody>
          <a:bodyPr>
            <a:normAutofit/>
          </a:bodyPr>
          <a:lstStyle/>
          <a:p>
            <a:pPr algn="r"/>
            <a:r>
              <a:rPr lang="zh-CN" altLang="en-US" b="1" dirty="0"/>
              <a:t>李文龙</a:t>
            </a:r>
            <a:r>
              <a:rPr lang="en-US" altLang="zh-CN" b="1" dirty="0"/>
              <a:t> </a:t>
            </a:r>
            <a:r>
              <a:rPr lang="zh-CN" altLang="en-US" b="1" dirty="0"/>
              <a:t>贾康</a:t>
            </a:r>
            <a:r>
              <a:rPr lang="en-US" altLang="zh-CN" b="1" dirty="0"/>
              <a:t> </a:t>
            </a:r>
            <a:r>
              <a:rPr lang="zh-CN" altLang="en-US" b="1" dirty="0"/>
              <a:t>祝成光</a:t>
            </a:r>
            <a:r>
              <a:rPr lang="en-US" altLang="zh-CN" b="1" dirty="0"/>
              <a:t>  </a:t>
            </a:r>
            <a:endParaRPr lang="en-US" altLang="zh-CN" b="1" dirty="0"/>
          </a:p>
          <a:p>
            <a:pPr algn="r"/>
            <a:r>
              <a:rPr lang="en-US" altLang="zh-CN" b="1" dirty="0">
                <a:sym typeface="+mn-ea"/>
              </a:rPr>
              <a:t>SHANDONG UNIVERSITY</a:t>
            </a:r>
            <a:endParaRPr lang="en-US" altLang="zh-CN" b="1" dirty="0"/>
          </a:p>
          <a:p>
            <a:pPr algn="r"/>
            <a:r>
              <a:rPr lang="en-US" altLang="zh-CN" b="1" dirty="0"/>
              <a:t>2021-04-26</a:t>
            </a:r>
            <a:endParaRPr lang="zh-CN" altLang="en-US" b="1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Method Validation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The Method realized in </a:t>
            </a:r>
            <a:r>
              <a:rPr lang="en-US" altLang="zh-CN" sz="2400" dirty="0" err="1"/>
              <a:t>RooFit</a:t>
            </a:r>
            <a:r>
              <a:rPr lang="en-US" altLang="zh-CN" sz="2400" dirty="0"/>
              <a:t> package 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Validation with Higgs Search Data and the result is consistent</a:t>
            </a:r>
            <a:endParaRPr lang="en-US" altLang="zh-CN" sz="240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3"/>
          <p:cNvPicPr>
            <a:picLocks noGrp="1" noChangeAspect="1"/>
          </p:cNvPicPr>
          <p:nvPr/>
        </p:nvPicPr>
        <p:blipFill>
          <a:blip r:embed="rId1"/>
          <a:srcRect l="2358" t="10652" r="5174" b="4116"/>
          <a:stretch>
            <a:fillRect/>
          </a:stretch>
        </p:blipFill>
        <p:spPr>
          <a:xfrm>
            <a:off x="990601" y="2689119"/>
            <a:ext cx="4422140" cy="3057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1001" t="28266" r="14278" b="45260"/>
          <a:stretch>
            <a:fillRect/>
          </a:stretch>
        </p:blipFill>
        <p:spPr>
          <a:xfrm>
            <a:off x="5788025" y="2745633"/>
            <a:ext cx="5306695" cy="2830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5390" y="5757545"/>
            <a:ext cx="99402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Reference</a:t>
            </a:r>
            <a:r>
              <a:rPr lang="zh-CN" altLang="en-US"/>
              <a:t>：The ATLAS Collaboration</a:t>
            </a:r>
            <a:r>
              <a:rPr lang="en-US" altLang="zh-CN"/>
              <a:t>,”Observation of a new particle in the search for the Standard Model Higgs boson with the ATLAS detector at the LHC”,Phys.Lett. B716 (2012) 1-29,arXiv:1207.7214 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On-Source Data &amp;&amp; Background Data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3645" y="1811655"/>
            <a:ext cx="10540365" cy="4196715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 On-Source Data: gamma-rays from the On-Source Area.</a:t>
            </a:r>
            <a:endParaRPr lang="en-US" altLang="zh-CN" sz="2400" dirty="0"/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Select the major contribution dwraf galaxies.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Based on the galaxy charactors to decide view angle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CN" sz="2400" dirty="0"/>
              <a:t> Off-Source Data: gamma-rays from surrounding the On-Source area.</a:t>
            </a:r>
            <a:endParaRPr lang="en-US" altLang="zh-CN" sz="2400" dirty="0"/>
          </a:p>
          <a:p>
            <a:pPr lvl="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0" lvl="4" indent="-342900">
              <a:buFont typeface="Wingdings" panose="05000000000000000000" charset="0"/>
              <a:buChar char="Ø"/>
            </a:pPr>
            <a:r>
              <a:rPr lang="en-US" altLang="zh-CN" sz="2400" dirty="0"/>
              <a:t>method of Scaling Background Data and On-Source Area</a:t>
            </a:r>
            <a:endParaRPr lang="en-US" altLang="zh-CN" sz="2400" dirty="0"/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Considering  Cosmic rays are uniform in small scale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Scaling the Cosmic rays of Off-Source Area to On-Source area to obtain the Background Data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99695" lvl="5" indent="0">
              <a:buFont typeface="Wingdings" panose="05000000000000000000" charset="0"/>
              <a:buNone/>
            </a:pPr>
            <a:r>
              <a:rPr lang="en-US" altLang="zh-CN" sz="2000" dirty="0"/>
              <a:t>   </a:t>
            </a:r>
            <a:endParaRPr lang="en-US" altLang="zh-CN" sz="2000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Theoretical Signal model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6635" y="1737360"/>
            <a:ext cx="10859135" cy="4213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Theoretical Signal Data: Theoretical Signal Model &amp;&amp; Effective observation time t</a:t>
            </a:r>
            <a:r>
              <a:rPr lang="en-US" altLang="zh-CN" sz="2400" baseline="-25000" dirty="0"/>
              <a:t>effect</a:t>
            </a:r>
            <a:endParaRPr lang="en-US" altLang="zh-CN" sz="2400" dirty="0"/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Theoretical signal model can be got by PPPC4DM package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lvl="5">
              <a:buFont typeface="Wingdings" panose="05000000000000000000" charset="0"/>
              <a:buChar char="Ø"/>
            </a:pPr>
            <a:endParaRPr lang="en-US" altLang="zh-CN" sz="1680" dirty="0">
              <a:solidFill>
                <a:srgbClr val="00B0F0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Getting the dNγ/dEγ distribution from PPPC4DM with final 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 channel and Dark Matter mass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charset="0"/>
              <a:buChar char="Ø"/>
            </a:pPr>
            <a:endParaRPr lang="en-US" altLang="zh-CN" sz="1680" dirty="0"/>
          </a:p>
          <a:p>
            <a:pPr lvl="0">
              <a:buFont typeface="Wingdings" panose="05000000000000000000" charset="0"/>
              <a:buChar char="Ø"/>
            </a:pPr>
            <a:r>
              <a:rPr lang="en-US" altLang="zh-CN" sz="2400" dirty="0"/>
              <a:t>Signal Events emitted from Source galaxy</a:t>
            </a:r>
            <a:endParaRPr lang="en-US" altLang="zh-CN" sz="2400" dirty="0"/>
          </a:p>
          <a:p>
            <a:pPr lvl="5">
              <a:buFont typeface="Wingdings" panose="05000000000000000000" charset="0"/>
              <a:buChar char="Ø"/>
            </a:pPr>
            <a:endParaRPr lang="en-US" altLang="zh-CN" sz="1680" dirty="0"/>
          </a:p>
          <a:p>
            <a:pPr marL="1271270" lvl="7" indent="0">
              <a:buFont typeface="Wingdings" panose="05000000000000000000" charset="0"/>
              <a:buNone/>
            </a:pPr>
            <a:endParaRPr lang="en-US" altLang="zh-CN" sz="1680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5255" y="2376170"/>
            <a:ext cx="290322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86" y="2466340"/>
            <a:ext cx="2788920" cy="609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32927" y="2542540"/>
            <a:ext cx="1146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Decay: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8040" y="2557145"/>
            <a:ext cx="179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Annihilation:</a:t>
            </a:r>
            <a:endParaRPr lang="en-US" altLang="zh-CN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4535" t="11543" r="2388" b="3827"/>
          <a:stretch>
            <a:fillRect/>
          </a:stretch>
        </p:blipFill>
        <p:spPr>
          <a:xfrm>
            <a:off x="6805295" y="3778250"/>
            <a:ext cx="3935730" cy="2555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72475" y="3514725"/>
            <a:ext cx="801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ttbar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527301" y="4488180"/>
                <a:ext cx="1666240" cy="36298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𝛷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𝑡𝑒𝑓𝑓</m:t>
                      </m:r>
                      <m:r>
                        <a:rPr lang="en-US" altLang="zh-CN" i="1" baseline="-250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𝑒𝑐𝑡</m:t>
                      </m:r>
                    </m:oMath>
                  </m:oMathPara>
                </a14:m>
                <a:endParaRPr lang="en-US" altLang="zh-CN" i="1" baseline="-25000" dirty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01" y="4488180"/>
                <a:ext cx="1666240" cy="362984"/>
              </a:xfrm>
              <a:prstGeom prst="rect">
                <a:avLst/>
              </a:prstGeom>
              <a:blipFill rotWithShape="1">
                <a:blip r:embed="rId4"/>
                <a:stretch>
                  <a:fillRect b="-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Signal Model modification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Considering Energy Resolution of KM2A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Considering Detection efficiency over  Energy and Zenith Angle</a:t>
            </a:r>
            <a:endParaRPr lang="en-US" altLang="zh-CN" sz="240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ym typeface="+mn-ea"/>
              </a:rPr>
              <a:t>Signal Model smearing</a:t>
            </a:r>
            <a:endParaRPr lang="en-US" altLang="zh-CN" sz="4000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Energy Resolution</a:t>
            </a:r>
            <a:endParaRPr lang="en-US" altLang="zh-CN" sz="2400" dirty="0">
              <a:solidFill>
                <a:schemeClr val="tx1"/>
              </a:solidFill>
              <a:sym typeface="+mn-ea"/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Energy resolution depends on Energy and Zenith angle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Smearing the </a:t>
            </a:r>
            <a:r>
              <a:rPr lang="en-US" altLang="zh-CN" sz="2000" dirty="0">
                <a:sym typeface="+mn-ea"/>
              </a:rPr>
              <a:t>Theoretical Signal model with different Energy and Zenith angle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</a:rPr>
              <a:t>Method</a:t>
            </a:r>
            <a:r>
              <a:rPr lang="en-US" altLang="zh-CN" sz="2000" dirty="0">
                <a:solidFill>
                  <a:schemeClr val="tx1"/>
                </a:solidFill>
              </a:rPr>
              <a:t> : Convolution different Gaussian distribution at different Energy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67055" lvl="3" indent="0">
              <a:buFont typeface="Wingdings" panose="05000000000000000000" charset="0"/>
              <a:buNone/>
            </a:pPr>
            <a:endParaRPr lang="en-US" altLang="zh-CN" sz="2000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3124" y="3553686"/>
            <a:ext cx="3651250" cy="26458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38" t="9783" r="2286" b="2633"/>
          <a:stretch>
            <a:fillRect/>
          </a:stretch>
        </p:blipFill>
        <p:spPr>
          <a:xfrm>
            <a:off x="1097280" y="3552190"/>
            <a:ext cx="4102100" cy="2647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Signal Modelling</a:t>
            </a:r>
            <a:endParaRPr lang="en-US" altLang="zh-CN" sz="40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97280" y="1983670"/>
            <a:ext cx="9814560" cy="3885635"/>
          </a:xfrm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New Energy Spectrum Distribution constructed for convenient Fitting work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A Parameter of E</a:t>
            </a:r>
            <a:r>
              <a:rPr lang="en-US" altLang="zh-CN" sz="2400" baseline="30000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 is multiplied into the formula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Fitting the new distribution with expo+pol3 function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3202" t="9783" r="1333" b="2367"/>
          <a:stretch>
            <a:fillRect/>
          </a:stretch>
        </p:blipFill>
        <p:spPr>
          <a:xfrm>
            <a:off x="4070350" y="3613150"/>
            <a:ext cx="3956050" cy="2600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738" t="9917" r="1333" b="2500"/>
          <a:stretch>
            <a:fillRect/>
          </a:stretch>
        </p:blipFill>
        <p:spPr>
          <a:xfrm>
            <a:off x="8026400" y="3627755"/>
            <a:ext cx="4047490" cy="25857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74540" y="3244850"/>
            <a:ext cx="2860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DM mass 50TeV 0&lt;Zen&lt;20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295640" y="3244850"/>
            <a:ext cx="2860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DM mass 30TeV 0&lt;Zen&lt;20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Relative Detection Efficiency By Data </a:t>
            </a:r>
            <a:endParaRPr lang="en-US" altLang="zh-CN" sz="40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97279" y="1845734"/>
            <a:ext cx="10466363" cy="40233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charset="0"/>
              <a:buChar char="Ø"/>
            </a:pPr>
            <a:r>
              <a:rPr lang="en-US" altLang="zh-CN" dirty="0"/>
              <a:t> </a:t>
            </a:r>
            <a:r>
              <a:rPr lang="en-US" altLang="zh-CN" sz="2200" dirty="0">
                <a:solidFill>
                  <a:schemeClr val="tx1"/>
                </a:solidFill>
              </a:rPr>
              <a:t>The Detection Efficiency  depends on  Energy and Zenith angle.</a:t>
            </a:r>
            <a:endParaRPr lang="en-US" altLang="zh-CN" sz="2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tx1"/>
                </a:solidFill>
              </a:rPr>
              <a:t> To Calculate the relative efficiency at different energy range and angle, </a:t>
            </a:r>
            <a:r>
              <a:rPr lang="en-US" altLang="zh-CN" sz="2200" dirty="0">
                <a:solidFill>
                  <a:schemeClr val="tx1"/>
                </a:solidFill>
                <a:sym typeface="+mn-ea"/>
              </a:rPr>
              <a:t>We select the gamma-rays from Crab Nebula (Ras: 83.63, Dec: 22.02) </a:t>
            </a:r>
            <a:endParaRPr lang="en-US" altLang="zh-CN" sz="2200" dirty="0">
              <a:solidFill>
                <a:schemeClr val="tx1"/>
              </a:solidFill>
            </a:endParaRPr>
          </a:p>
          <a:p>
            <a:pPr marL="201295" lvl="1" indent="0">
              <a:buNone/>
            </a:pPr>
            <a:endParaRPr lang="en-US" altLang="zh-CN" dirty="0">
              <a:solidFill>
                <a:srgbClr val="0070C0"/>
              </a:solidFill>
            </a:endParaRPr>
          </a:p>
          <a:p>
            <a:pPr marL="201295" lvl="1" indent="0">
              <a:buNone/>
            </a:pPr>
            <a:endParaRPr lang="en-US" altLang="zh-CN" dirty="0">
              <a:solidFill>
                <a:srgbClr val="0070C0"/>
              </a:solidFill>
            </a:endParaRPr>
          </a:p>
          <a:p>
            <a:pPr marL="201295" lvl="1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Calculate Method: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344898" y="3861648"/>
          <a:ext cx="4477385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445"/>
                <a:gridCol w="1932940"/>
              </a:tblGrid>
              <a:tr h="47307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Data Selection situation</a:t>
                      </a:r>
                      <a:endParaRPr lang="en-US" altLang="zh-CN" dirty="0"/>
                    </a:p>
                  </a:txBody>
                  <a:tcPr/>
                </a:tc>
                <a:tc hMerge="1"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Data Zenith angle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0-50</a:t>
                      </a:r>
                      <a:r>
                        <a:rPr lang="zh-CN" altLang="en-US"/>
                        <a:t>°</a:t>
                      </a:r>
                      <a:endParaRPr lang="zh-CN" altLang="en-US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Data Collection Time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Year 2020 </a:t>
                      </a:r>
                      <a:endParaRPr lang="en-US" altLang="zh-CN"/>
                    </a:p>
                  </a:txBody>
                  <a:tcPr/>
                </a:tc>
              </a:tr>
              <a:tr h="706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Data Source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View Angle &lt;1 degree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97279" y="3907668"/>
            <a:ext cx="6288259" cy="201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195" lvl="1" indent="-342900" defTabSz="914400">
              <a:lnSpc>
                <a:spcPct val="7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The flux from the crab are constant.</a:t>
            </a:r>
            <a:endParaRPr lang="en-US" altLang="zh-CN" sz="2000" dirty="0"/>
          </a:p>
          <a:p>
            <a:pPr marL="544195" lvl="1" indent="-342900" defTabSz="914400">
              <a:lnSpc>
                <a:spcPct val="7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counting the Gamma Events from Crab at different Energy and Zenith Angle</a:t>
            </a:r>
            <a:endParaRPr lang="en-US" altLang="zh-CN" sz="2000" dirty="0"/>
          </a:p>
          <a:p>
            <a:pPr marL="544195" lvl="1" indent="-342900" defTabSz="914400">
              <a:lnSpc>
                <a:spcPct val="7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scaled by the effective Observation time</a:t>
            </a:r>
            <a:endParaRPr lang="en-US" altLang="zh-CN" sz="2000" dirty="0"/>
          </a:p>
          <a:p>
            <a:pPr marL="544195" lvl="1" indent="-342900" defTabSz="914400">
              <a:lnSpc>
                <a:spcPct val="7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scaled by the Effective Detection Area </a:t>
            </a:r>
            <a:endParaRPr lang="en-US" altLang="zh-CN" sz="2000" dirty="0"/>
          </a:p>
          <a:p>
            <a:pPr marL="544195" lvl="1" indent="-342900" defTabSz="914400">
              <a:lnSpc>
                <a:spcPct val="7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efficiency at different energy and angle is proportional to the scaled number of event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97280" y="1892108"/>
            <a:ext cx="10592972" cy="4131945"/>
          </a:xfrm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Calculating the absolute Detection Efficiency by MC Data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Selecting zenith angle range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Scaling the relative Detection Efficiency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charset="0"/>
              <a:buChar char="Ø"/>
            </a:pP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6410" y="3215640"/>
            <a:ext cx="4114800" cy="2914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5" y="3153410"/>
            <a:ext cx="4203065" cy="29991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ym typeface="+mn-ea"/>
              </a:rPr>
              <a:t>Scaling relative Efficiency by MC</a:t>
            </a:r>
            <a:endParaRPr lang="zh-CN" altLang="en-US" sz="4000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41090" y="3404235"/>
            <a:ext cx="1346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10-12.5TeV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188960" y="3244850"/>
            <a:ext cx="1903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12.5-15.8TeV</a:t>
            </a:r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1912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Summary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1097280" y="2027555"/>
            <a:ext cx="10057765" cy="3933190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Further work on the signal model modification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Apply the results to analysis and plot the sensitivity distribution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 dirty="0"/>
          </a:p>
          <a:p>
            <a:pPr>
              <a:buFont typeface="Wingdings" panose="05000000000000000000" charset="0"/>
              <a:buChar char="Ø"/>
            </a:pP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48493" y="2829560"/>
            <a:ext cx="32950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2708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outline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Introduction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Analysis strategy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Summary</a:t>
            </a:r>
            <a:endParaRPr lang="en-US" altLang="zh-CN" sz="280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sz="half" idx="2"/>
          </p:nvPr>
        </p:nvPicPr>
        <p:blipFill>
          <a:blip r:embed="rId1"/>
          <a:srcRect l="10276" t="17008" r="12962" b="7749"/>
          <a:stretch>
            <a:fillRect/>
          </a:stretch>
        </p:blipFill>
        <p:spPr>
          <a:xfrm>
            <a:off x="7185660" y="2954655"/>
            <a:ext cx="4266565" cy="32867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37615" y="1970405"/>
            <a:ext cx="775335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buFont typeface="Wingdings" panose="05000000000000000000" pitchFamily="2" charset="2"/>
              <a:buChar char="Ø"/>
            </a:pPr>
            <a:r>
              <a:rPr lang="en-US" altLang="zh-CN" sz="2000" dirty="0">
                <a:sym typeface="+mn-ea"/>
              </a:rPr>
              <a:t>Example:</a:t>
            </a:r>
            <a:endParaRPr lang="en-US" altLang="zh-CN" sz="2000" dirty="0"/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On-Source Area is 1degree view angle of target galaxy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Off-Source Area is 1-3 degree view angle of target galaxy</a:t>
            </a:r>
            <a:endParaRPr lang="zh-CN" alt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16865" y="1924050"/>
            <a:ext cx="5586095" cy="4036695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35675" y="1969770"/>
            <a:ext cx="6117590" cy="3858260"/>
          </a:xfrm>
          <a:prstGeom prst="rect">
            <a:avLst/>
          </a:prstGeom>
        </p:spPr>
      </p:pic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ym typeface="+mn-ea"/>
              </a:rPr>
              <a:t>BackUp </a:t>
            </a:r>
            <a:endParaRPr lang="zh-CN" altLang="en-US" sz="400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005840" y="1845945"/>
          <a:ext cx="1079817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55"/>
                <a:gridCol w="938530"/>
                <a:gridCol w="939165"/>
                <a:gridCol w="939165"/>
                <a:gridCol w="938530"/>
                <a:gridCol w="938530"/>
                <a:gridCol w="939165"/>
                <a:gridCol w="938530"/>
                <a:gridCol w="939165"/>
                <a:gridCol w="939165"/>
                <a:gridCol w="132397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Events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(7,10)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(10,15)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(15,20)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(20,25)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(25,30)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(30,35)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(35,40)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(40,45)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(45,50)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Zen range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1.0-1.1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454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357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339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163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1.1-1.2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257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197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178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192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186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169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1.2~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168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138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136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171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log(E/TeV)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179" t="5167" r="7667" b="3767"/>
          <a:stretch>
            <a:fillRect/>
          </a:stretch>
        </p:blipFill>
        <p:spPr>
          <a:xfrm>
            <a:off x="6741160" y="3409950"/>
            <a:ext cx="4008120" cy="28917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11325" y="4220210"/>
            <a:ext cx="42335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Cut: </a:t>
            </a:r>
            <a:r>
              <a:rPr lang="zh-CN" altLang="en-US"/>
              <a:t>age&gt;0.6&amp;&amp;age&lt;2.4&amp;&amp;r_Theta*57.29&gt;0&amp;&amp;r_Theta*57.29&lt;50&amp;&amp;Incut&gt;0&amp;&amp;density&gt;-1 &amp;&amp;NtrigE&gt;19&amp;&amp;NfiltE&gt;10&amp;&amp;NuM4&gt;=0&amp;&amp;NpE3&gt;=10&amp;&amp;NhitM&gt;10&amp;&amp;chi&lt;31.62&amp;&amp;NpE1&gt;2.*NpE2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ym typeface="+mn-ea"/>
              </a:rPr>
              <a:t>Scaling relative Efficiency by MC Data</a:t>
            </a:r>
            <a:endParaRPr lang="zh-CN" altLang="en-US" sz="4000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89990" y="1866900"/>
            <a:ext cx="10500262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7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charset="0"/>
              <a:buChar char="Ø"/>
            </a:pPr>
            <a:r>
              <a:rPr lang="en-US" altLang="zh-CN" sz="2400" dirty="0"/>
              <a:t>The absolute Detection efficiency: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en-US" altLang="zh-CN" sz="2000" dirty="0"/>
              <a:t>the figure shows successful Reconstruction with right Information</a:t>
            </a: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4579"/>
          <a:stretch>
            <a:fillRect/>
          </a:stretch>
        </p:blipFill>
        <p:spPr>
          <a:xfrm>
            <a:off x="1189989" y="2594024"/>
            <a:ext cx="6251819" cy="34162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24385" y="3445022"/>
            <a:ext cx="2647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Energy range :10-12.5TeV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730240" y="5913755"/>
            <a:ext cx="1419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Zen  angle(#degree)</a:t>
            </a:r>
            <a:endParaRPr lang="en-US" altLang="zh-CN" sz="1000"/>
          </a:p>
        </p:txBody>
      </p:sp>
      <p:sp>
        <p:nvSpPr>
          <p:cNvPr id="8" name="文本框 7"/>
          <p:cNvSpPr txBox="1"/>
          <p:nvPr/>
        </p:nvSpPr>
        <p:spPr>
          <a:xfrm rot="10800000">
            <a:off x="1437640" y="2593975"/>
            <a:ext cx="336550" cy="33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000"/>
              <a:t>Effi</a:t>
            </a:r>
            <a:endParaRPr lang="en-US" altLang="zh-CN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ym typeface="+mn-ea"/>
              </a:rPr>
              <a:t>Scaling relative Efficiency by MC</a:t>
            </a:r>
            <a:endParaRPr lang="zh-CN" altLang="en-US" sz="4000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5180" y="2789555"/>
            <a:ext cx="4387850" cy="3145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5" y="2789555"/>
            <a:ext cx="4445000" cy="3143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76980" y="3059430"/>
            <a:ext cx="1254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1.0-1.1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9018270" y="3059430"/>
            <a:ext cx="1010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1.1-1.2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114046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Introduction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97280" y="1992922"/>
            <a:ext cx="10339705" cy="40611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</a:t>
            </a:r>
            <a:r>
              <a:rPr lang="zh-CN" altLang="en-US" sz="2400" dirty="0">
                <a:solidFill>
                  <a:schemeClr val="tx1"/>
                </a:solidFill>
              </a:rPr>
              <a:t> promising method for identifying </a:t>
            </a:r>
            <a:r>
              <a:rPr lang="en-US" altLang="zh-CN" sz="2400" dirty="0">
                <a:solidFill>
                  <a:schemeClr val="tx1"/>
                </a:solidFill>
              </a:rPr>
              <a:t>D</a:t>
            </a:r>
            <a:r>
              <a:rPr lang="zh-CN" altLang="en-US" sz="2400" dirty="0">
                <a:solidFill>
                  <a:schemeClr val="tx1"/>
                </a:solidFill>
              </a:rPr>
              <a:t>ark </a:t>
            </a:r>
            <a:r>
              <a:rPr lang="en-US" altLang="zh-CN" sz="2400" dirty="0">
                <a:solidFill>
                  <a:schemeClr val="tx1"/>
                </a:solidFill>
              </a:rPr>
              <a:t>M</a:t>
            </a:r>
            <a:r>
              <a:rPr lang="zh-CN" altLang="en-US" sz="2400" dirty="0">
                <a:solidFill>
                  <a:schemeClr val="tx1"/>
                </a:solidFill>
              </a:rPr>
              <a:t>atter</a:t>
            </a:r>
            <a:r>
              <a:rPr lang="en-US" altLang="zh-CN" sz="2400" dirty="0">
                <a:solidFill>
                  <a:schemeClr val="tx1"/>
                </a:solidFill>
              </a:rPr>
              <a:t> (DM):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	Gamma rays from the annihilation or decay of dark matter particles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Ideal observation target: Dwarf Spheroidal satellite galaxies (</a:t>
            </a:r>
            <a:r>
              <a:rPr lang="en-US" altLang="zh-CN" sz="2400" dirty="0" err="1">
                <a:solidFill>
                  <a:schemeClr val="tx1"/>
                </a:solidFill>
              </a:rPr>
              <a:t>dSphs</a:t>
            </a:r>
            <a:r>
              <a:rPr lang="en-US" altLang="zh-CN" sz="2400" dirty="0">
                <a:solidFill>
                  <a:schemeClr val="tx1"/>
                </a:solidFill>
              </a:rPr>
              <a:t>)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   1.   Large galactic DM substructures with high DM densities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   2.  Almost background-free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</a:rPr>
              <a:t>LHAASO Advantages: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   1.  Strong cosmic-ray rejection power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   2.  Large Field of view covering more than 19 </a:t>
            </a:r>
            <a:r>
              <a:rPr lang="en-US" altLang="zh-CN" sz="2000" dirty="0" err="1">
                <a:solidFill>
                  <a:schemeClr val="tx1"/>
                </a:solidFill>
              </a:rPr>
              <a:t>dSphs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544195" lvl="1" indent="-3429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   3.  High sensitivity of gamma-ray detection and covering large Energy Range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1257300" lvl="3" indent="-342900">
              <a:buFont typeface="+mj-lt"/>
              <a:buAutoNum type="arabicPeriod"/>
            </a:pPr>
            <a:endParaRPr lang="en-US" altLang="zh-CN" sz="1595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Theoretical support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2695" y="1976120"/>
            <a:ext cx="9912985" cy="3893185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Estimating WCDA one year data 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Combined 19 </a:t>
            </a:r>
            <a:r>
              <a:rPr lang="en-US" altLang="zh-CN" sz="2400" dirty="0" err="1"/>
              <a:t>dSphs</a:t>
            </a:r>
            <a:r>
              <a:rPr lang="en-US" altLang="zh-CN" sz="2400" dirty="0"/>
              <a:t> in Field of view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Select Five final decay states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Estimate sensitivities of  DM Life &amp;&amp; Annihilation cross section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endParaRPr lang="en-US" altLang="zh-CN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12595" y="4451985"/>
            <a:ext cx="99129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References:</a:t>
            </a:r>
            <a:endParaRPr lang="zh-CN" altLang="en-US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D.-Z. He, X.-J. Bi, S.-J. Lin, P.-F. Yin, and X. Zhang, “Prospect for dark</a:t>
            </a:r>
            <a:r>
              <a:rPr lang="en-US" altLang="zh-CN"/>
              <a:t> </a:t>
            </a:r>
            <a:r>
              <a:rPr lang="zh-CN" altLang="en-US"/>
              <a:t>matter signatures from dwarf galaxies by LHAASO,”</a:t>
            </a:r>
            <a:r>
              <a:rPr lang="en-US" altLang="zh-CN"/>
              <a:t> </a:t>
            </a:r>
            <a:r>
              <a:rPr lang="zh-CN" altLang="en-US"/>
              <a:t>Phys. Rev. D 100, (2019) 083003,</a:t>
            </a:r>
            <a:r>
              <a:rPr lang="en-US" altLang="zh-CN"/>
              <a:t>  </a:t>
            </a:r>
            <a:r>
              <a:rPr lang="zh-CN" altLang="en-US"/>
              <a:t>arXiv:1903.11910 [astro-ph.HE].</a:t>
            </a:r>
            <a:endParaRPr lang="zh-CN" altLang="en-US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Dong-Ze He, Xiao-Jun Bi, Su-Jie Lin, Peng-Fei Yin, Xin Zhang</a:t>
            </a:r>
            <a:r>
              <a:rPr lang="en-US" altLang="zh-CN"/>
              <a:t>, “Expected LHAASO sensitivity to decaying dark matter signatures from dwarf galaxies gamma-ray emission,”  Chinese Physics C Vol. 44, No. 8 (2020) 085001, 	arXiv:1910.05017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98657" y="187995"/>
            <a:ext cx="6979920" cy="2972435"/>
          </a:xfrm>
          <a:prstGeom prst="rect">
            <a:avLst/>
          </a:prstGeom>
        </p:spPr>
      </p:pic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4294967295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3033" y="3265805"/>
            <a:ext cx="3560763" cy="2981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2318"/>
          <a:stretch>
            <a:fillRect/>
          </a:stretch>
        </p:blipFill>
        <p:spPr>
          <a:xfrm>
            <a:off x="4443730" y="3265805"/>
            <a:ext cx="7089775" cy="2983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807" y="1237517"/>
            <a:ext cx="426085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DM Life Estimation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360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9292" y="3141027"/>
            <a:ext cx="3625850" cy="3041650"/>
          </a:xfrm>
          <a:prstGeom prst="rect">
            <a:avLst/>
          </a:prstGeom>
        </p:spPr>
      </p:pic>
      <p:pic>
        <p:nvPicPr>
          <p:cNvPr id="13" name="内容占位符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0894" y="3202305"/>
            <a:ext cx="7070726" cy="2919095"/>
          </a:xfrm>
          <a:prstGeom prst="rect">
            <a:avLst/>
          </a:prstGeom>
        </p:spPr>
      </p:pic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35" y="95250"/>
            <a:ext cx="7182485" cy="2984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736600"/>
            <a:ext cx="4561205" cy="1076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Annihilation Cross Section Estimation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Motivation</a:t>
            </a:r>
            <a:endParaRPr lang="en-US" altLang="zh-CN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6645" y="2009140"/>
                <a:ext cx="10059035" cy="3951605"/>
              </a:xfrm>
            </p:spPr>
            <p:txBody>
              <a:bodyPr>
                <a:normAutofit lnSpcReduction="20000"/>
              </a:bodyPr>
              <a:lstStyle/>
              <a:p>
                <a:pPr>
                  <a:buFont typeface="Wingdings" panose="05000000000000000000" charset="0"/>
                  <a:buChar char="Ø"/>
                </a:pPr>
                <a:r>
                  <a:rPr lang="en-US" altLang="zh-CN" sz="2400" dirty="0"/>
                  <a:t>For almost all channels at the DM mass over 10TeV </a:t>
                </a:r>
                <a:r>
                  <a:rPr lang="zh-CN" altLang="en-US" sz="2400" dirty="0"/>
                  <a:t>，</a:t>
                </a:r>
                <a:r>
                  <a:rPr lang="en-US" altLang="zh-CN" sz="2400" dirty="0"/>
                  <a:t>LHAASO sensitivities are better than other current experiments </a:t>
                </a:r>
                <a:endParaRPr lang="en-US" altLang="zh-CN" sz="2400" dirty="0"/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 sz="2400" dirty="0" err="1"/>
                  <a:t>μ</a:t>
                </a:r>
                <a:r>
                  <a:rPr lang="en-US" altLang="zh-CN" sz="2400" baseline="30000" dirty="0" err="1"/>
                  <a:t>+</a:t>
                </a:r>
                <a:r>
                  <a:rPr lang="en-US" altLang="zh-CN" sz="2400" dirty="0" err="1"/>
                  <a:t>μ</a:t>
                </a:r>
                <a:r>
                  <a:rPr lang="en-US" altLang="zh-CN" sz="2400" baseline="30000" dirty="0"/>
                  <a:t>-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 channels LHAASO shows excellent sensitivities for mass above 1TeV</a:t>
                </a:r>
                <a:endParaRPr lang="en-US" altLang="zh-CN" sz="2400" dirty="0"/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 sz="2400" dirty="0">
                    <a:sym typeface="+mn-ea"/>
                  </a:rPr>
                  <a:t>LHAASO is more advantageous on observing high-latitude sources (major contribution to combined sensitivities)</a:t>
                </a:r>
                <a:endParaRPr lang="en-US" altLang="zh-CN" sz="2400" dirty="0"/>
              </a:p>
              <a:p>
                <a:pPr>
                  <a:buFont typeface="Wingdings" panose="05000000000000000000" charset="0"/>
                  <a:buChar char="Ø"/>
                </a:pPr>
                <a:endParaRPr lang="en-US" altLang="zh-CN" sz="2400" dirty="0"/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 sz="2400" dirty="0"/>
                  <a:t> LHAASO-KM2A </a:t>
                </a:r>
                <a:endParaRPr lang="en-US" altLang="zh-CN" sz="2400" dirty="0"/>
              </a:p>
              <a:p>
                <a:pPr marL="658495" lvl="1" indent="-457200">
                  <a:buFont typeface="+mj-lt"/>
                  <a:buAutoNum type="arabicPeriod"/>
                </a:pPr>
                <a:r>
                  <a:rPr lang="en-US" altLang="zh-CN" sz="2160" dirty="0"/>
                  <a:t>Expending the Energy Range</a:t>
                </a:r>
                <a:endParaRPr lang="en-US" altLang="zh-CN" sz="2160" dirty="0"/>
              </a:p>
              <a:p>
                <a:pPr marL="658495" lvl="1" indent="-457200">
                  <a:buFont typeface="+mj-lt"/>
                  <a:buAutoNum type="arabicPeriod"/>
                </a:pPr>
                <a:r>
                  <a:rPr lang="en-US" altLang="zh-CN" sz="2160" dirty="0"/>
                  <a:t>Increasing the statistics</a:t>
                </a:r>
                <a:endParaRPr lang="en-US" altLang="zh-CN" sz="2160" dirty="0"/>
              </a:p>
              <a:p>
                <a:pPr marL="658495" lvl="1" indent="-457200">
                  <a:buFont typeface="+mj-lt"/>
                  <a:buAutoNum type="arabicPeriod"/>
                </a:pPr>
                <a:r>
                  <a:rPr lang="en-US" altLang="zh-CN" sz="2160" dirty="0"/>
                  <a:t>More powerful on </a:t>
                </a:r>
                <a:r>
                  <a:rPr lang="en-US" altLang="zh-CN" sz="2160" dirty="0">
                    <a:sym typeface="+mn-ea"/>
                  </a:rPr>
                  <a:t>cosmic-ray rejection</a:t>
                </a:r>
                <a:endParaRPr lang="en-US" altLang="zh-CN" sz="2160" dirty="0"/>
              </a:p>
            </p:txBody>
          </p:sp>
        </mc:Choice>
        <mc:Fallback>
          <p:sp>
            <p:nvSpPr>
              <p:cNvPr id="6" name="内容占位符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6645" y="2009140"/>
                <a:ext cx="10059035" cy="3951605"/>
              </a:xfrm>
              <a:blipFill rotWithShape="1">
                <a:blip r:embed="rId1"/>
                <a:stretch>
                  <a:fillRect t="-1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6437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Analysis strategy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97280" y="1844675"/>
            <a:ext cx="6167120" cy="4116070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n-US" altLang="zh-CN" sz="2400" dirty="0">
                <a:sym typeface="+mn-ea"/>
              </a:rPr>
              <a:t>Statistical method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On-Source Data 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Off-Source Data to estimate Background Data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r>
              <a:rPr lang="en-US" altLang="zh-CN" sz="2400" dirty="0"/>
              <a:t>Signal Model</a:t>
            </a:r>
            <a:endParaRPr lang="en-US" altLang="zh-CN" sz="2400" dirty="0"/>
          </a:p>
          <a:p>
            <a:pPr>
              <a:buFont typeface="Wingdings" panose="05000000000000000000" charset="0"/>
              <a:buChar char="Ø"/>
            </a:pPr>
            <a:endParaRPr lang="zh-CN" altLang="en-US" sz="240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635" y="2086615"/>
            <a:ext cx="2644238" cy="6675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ym typeface="+mn-ea"/>
              </a:rPr>
              <a:t>Statistical method: Profile </a:t>
            </a:r>
            <a:r>
              <a:rPr lang="zh-CN" altLang="en-US" sz="4000" dirty="0">
                <a:sym typeface="+mn-ea"/>
              </a:rPr>
              <a:t>likelihood</a:t>
            </a:r>
            <a:r>
              <a:rPr lang="en-US" altLang="zh-CN" sz="4000" dirty="0">
                <a:sym typeface="+mn-ea"/>
              </a:rPr>
              <a:t>-ratio </a:t>
            </a:r>
            <a:r>
              <a:rPr lang="zh-CN" altLang="en-US" sz="4000" dirty="0">
                <a:sym typeface="+mn-ea"/>
              </a:rPr>
              <a:t>tests</a:t>
            </a:r>
            <a:endParaRPr lang="en-US" altLang="zh-CN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09320" y="1750060"/>
                <a:ext cx="10829290" cy="453771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 Construct likelihood function b</a:t>
                </a:r>
                <a:r>
                  <a:rPr lang="en-US" altLang="zh-CN" dirty="0">
                    <a:sym typeface="+mn-ea"/>
                  </a:rPr>
                  <a:t>ased on Poisson distribution for all energy bins</a:t>
                </a:r>
                <a:endParaRPr lang="en-US" altLang="zh-CN" dirty="0">
                  <a:sym typeface="+mn-ea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ym typeface="+mn-ea"/>
                  </a:rPr>
                  <a:t>Profile likelihood ratio t</a:t>
                </a:r>
                <a:r>
                  <a:rPr lang="en-US" altLang="zh-CN" dirty="0"/>
                  <a:t>o test a hypothesized value of μ		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)&lt;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Test statistic:		            discriminate the data </a:t>
                </a:r>
                <a:r>
                  <a:rPr lang="en-US" altLang="zh-CN" dirty="0"/>
                  <a:t>over the hypothesis</a:t>
                </a: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 To quantify the level of disagreement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 define the p-value</a:t>
                </a:r>
                <a:endParaRPr lang="en-US" altLang="zh-CN" dirty="0"/>
              </a:p>
              <a:p>
                <a:pPr>
                  <a:buFont typeface="Wingdings" panose="05000000000000000000" charset="0"/>
                  <a:buChar char="Ø"/>
                </a:pPr>
                <a:r>
                  <a:rPr lang="en-US" altLang="zh-CN" dirty="0"/>
                  <a:t> For significance: </a:t>
                </a:r>
                <a:endParaRPr lang="en-US" altLang="zh-CN" dirty="0"/>
              </a:p>
              <a:p>
                <a:pPr marL="384175" lvl="2" indent="0">
                  <a:buFont typeface="Wingdings" panose="05000000000000000000" charset="0"/>
                  <a:buNone/>
                </a:pPr>
                <a:r>
                  <a:rPr lang="en-US" altLang="zh-CN" sz="1800" dirty="0"/>
                  <a:t>Calculate bkg</a:t>
                </a:r>
                <a:r>
                  <a:rPr lang="en-US" altLang="zh-CN" sz="1800" dirty="0"/>
                  <a:t>d Rejection </a:t>
                </a:r>
                <a:r>
                  <a:rPr lang="en-US" altLang="zh-CN" sz="1800" dirty="0"/>
                  <a:t>power  </a:t>
                </a:r>
                <a:endParaRPr lang="en-US" altLang="zh-CN" sz="1800" dirty="0"/>
              </a:p>
              <a:p>
                <a:pPr>
                  <a:buFont typeface="Wingdings" panose="05000000000000000000" charset="0"/>
                  <a:buChar char="l"/>
                </a:pPr>
                <a:endParaRPr lang="en-US" altLang="zh-CN" sz="18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320" y="1750060"/>
                <a:ext cx="10829290" cy="45377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918-4833-4869-B458-571DB8CA2067}" type="datetime1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E29-1BB3-4060-AA87-31FAA7811C0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/>
        </p:nvSpPr>
        <p:spPr>
          <a:xfrm>
            <a:off x="1224280" y="2993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322" y="2409957"/>
            <a:ext cx="1409700" cy="738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86" y="3044045"/>
            <a:ext cx="1701165" cy="4311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68" y="5656925"/>
            <a:ext cx="2165883" cy="643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448" y="4916489"/>
            <a:ext cx="1980321" cy="6823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905" y="3504325"/>
            <a:ext cx="1950085" cy="5829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内容占位符 2"/>
              <p:cNvSpPr>
                <a:spLocks noGrp="1"/>
              </p:cNvSpPr>
              <p:nvPr/>
            </p:nvSpPr>
            <p:spPr>
              <a:xfrm>
                <a:off x="5400040" y="4049395"/>
                <a:ext cx="6073140" cy="217551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charset="0"/>
                  <a:buChar char="Ø"/>
                </a:pPr>
                <a:r>
                  <a:rPr lang="en-US" altLang="zh-CN" dirty="0"/>
                  <a:t>For sensitivity  : 95% confidence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05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384175" lvl="2" indent="0">
                  <a:buFont typeface="Wingdings" panose="05000000000000000000" charset="0"/>
                  <a:buNone/>
                </a:pPr>
                <a:r>
                  <a:rPr lang="en-US" altLang="zh-CN" sz="20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Calculate</a:t>
                </a:r>
                <a:r>
                  <a:rPr lang="en-US" altLang="zh-CN" sz="2000" dirty="0"/>
                  <a:t> the signal upper limits μ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15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40" y="4049395"/>
                <a:ext cx="6073140" cy="21755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5565" y="4856085"/>
            <a:ext cx="2317115" cy="6830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5565" y="5539105"/>
            <a:ext cx="2216785" cy="7360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20,&quot;width&quot;:6357}"/>
</p:tagLst>
</file>

<file path=ppt/tags/tag2.xml><?xml version="1.0" encoding="utf-8"?>
<p:tagLst xmlns:p="http://schemas.openxmlformats.org/presentationml/2006/main">
  <p:tag name="KSO_WM_UNIT_PLACING_PICTURE_USER_VIEWPORT" val="{&quot;height&quot;:5796,&quot;width&quot;:6912}"/>
</p:tagLst>
</file>

<file path=ppt/tags/tag3.xml><?xml version="1.0" encoding="utf-8"?>
<p:tagLst xmlns:p="http://schemas.openxmlformats.org/presentationml/2006/main">
  <p:tag name="KSO_WM_UNIT_TABLE_BEAUTIFY" val="smartTable{28e78a6b-bfb7-4a0a-9c41-470768d1850d}"/>
  <p:tag name="TABLE_ENDDRAG_ORIGIN_RECT" val="303*135"/>
  <p:tag name="TABLE_ENDDRAG_RECT" val="624*246*303*151"/>
</p:tagLst>
</file>

<file path=ppt/tags/tag4.xml><?xml version="1.0" encoding="utf-8"?>
<p:tagLst xmlns:p="http://schemas.openxmlformats.org/presentationml/2006/main">
  <p:tag name="KSO_WM_UNIT_TABLE_BEAUTIFY" val="smartTable{abdd64c1-361f-46d2-b58f-bd94e0659416}"/>
  <p:tag name="TABLE_ENDDRAG_ORIGIN_RECT" val="819*170"/>
  <p:tag name="TABLE_ENDDRAG_RECT" val="79*145*850*170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5682</Words>
  <Application>WPS 演示</Application>
  <PresentationFormat>宽屏</PresentationFormat>
  <Paragraphs>400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Wingdings</vt:lpstr>
      <vt:lpstr>Cambria Math</vt:lpstr>
      <vt:lpstr>Calibri Light</vt:lpstr>
      <vt:lpstr>微软雅黑</vt:lpstr>
      <vt:lpstr>Arial Unicode MS</vt:lpstr>
      <vt:lpstr>MS Mincho</vt:lpstr>
      <vt:lpstr>Segoe Print</vt:lpstr>
      <vt:lpstr>回顾</vt:lpstr>
      <vt:lpstr>Search for Dark Matter with LHAASO </vt:lpstr>
      <vt:lpstr>outline</vt:lpstr>
      <vt:lpstr>Introduction</vt:lpstr>
      <vt:lpstr>Theoretical support</vt:lpstr>
      <vt:lpstr>PowerPoint 演示文稿</vt:lpstr>
      <vt:lpstr>PowerPoint 演示文稿</vt:lpstr>
      <vt:lpstr>Motivation</vt:lpstr>
      <vt:lpstr>Analysis strategy</vt:lpstr>
      <vt:lpstr>Statistical method: Profile likelihood-ratio tests</vt:lpstr>
      <vt:lpstr>Method Validation</vt:lpstr>
      <vt:lpstr>On-Source Data &amp;&amp; Background Data</vt:lpstr>
      <vt:lpstr>Theoretical Signal model</vt:lpstr>
      <vt:lpstr>Signal Model modification</vt:lpstr>
      <vt:lpstr>Signal Model smearing</vt:lpstr>
      <vt:lpstr>Signal Modelling</vt:lpstr>
      <vt:lpstr>Relative Detection Efficiency By Data </vt:lpstr>
      <vt:lpstr>Scaling relative Efficiency by MC</vt:lpstr>
      <vt:lpstr>Summary</vt:lpstr>
      <vt:lpstr>PowerPoint 演示文稿</vt:lpstr>
      <vt:lpstr>BackUp</vt:lpstr>
      <vt:lpstr>BackUp</vt:lpstr>
      <vt:lpstr>BackUp </vt:lpstr>
      <vt:lpstr>Scaling relative Efficiency by MC Data</vt:lpstr>
      <vt:lpstr>Scaling relative Efficiency by MC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月影分析LodeStar管理</dc:title>
  <dc:creator>Gao Wei</dc:creator>
  <cp:lastModifiedBy>佚灬名</cp:lastModifiedBy>
  <cp:revision>129</cp:revision>
  <dcterms:created xsi:type="dcterms:W3CDTF">2020-04-15T09:34:00Z</dcterms:created>
  <dcterms:modified xsi:type="dcterms:W3CDTF">2021-04-26T00:16:02Z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793026044A854C8EB33872DBA3503181</vt:lpwstr>
  </property>
  <property fmtid="{D5CDD505-2E9C-101B-9397-08002B2CF9AE}" pid="3" name="KSOProductBuildVer">
    <vt:lpwstr>2052-11.1.0.10463</vt:lpwstr>
  </property>
</Properties>
</file>