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583" r:id="rId2"/>
    <p:sldId id="418" r:id="rId3"/>
    <p:sldId id="592" r:id="rId4"/>
    <p:sldId id="595" r:id="rId5"/>
    <p:sldId id="596" r:id="rId6"/>
    <p:sldId id="597" r:id="rId7"/>
    <p:sldId id="598" r:id="rId8"/>
    <p:sldId id="602" r:id="rId9"/>
    <p:sldId id="605" r:id="rId10"/>
    <p:sldId id="606" r:id="rId11"/>
    <p:sldId id="603" r:id="rId12"/>
    <p:sldId id="604" r:id="rId13"/>
    <p:sldId id="608" r:id="rId14"/>
    <p:sldId id="607" r:id="rId15"/>
    <p:sldId id="609" r:id="rId16"/>
    <p:sldId id="610" r:id="rId17"/>
    <p:sldId id="615" r:id="rId18"/>
    <p:sldId id="614" r:id="rId19"/>
    <p:sldId id="616" r:id="rId20"/>
    <p:sldId id="617" r:id="rId21"/>
    <p:sldId id="618" r:id="rId22"/>
    <p:sldId id="613" r:id="rId23"/>
    <p:sldId id="619" r:id="rId24"/>
    <p:sldId id="620" r:id="rId25"/>
    <p:sldId id="621" r:id="rId26"/>
    <p:sldId id="612" r:id="rId27"/>
    <p:sldId id="622" r:id="rId28"/>
    <p:sldId id="426" r:id="rId29"/>
    <p:sldId id="424" r:id="rId30"/>
  </p:sldIdLst>
  <p:sldSz cx="9144000" cy="6858000" type="screen4x3"/>
  <p:notesSz cx="9144000" cy="6858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33CC"/>
    <a:srgbClr val="CC0066"/>
    <a:srgbClr val="FF00FF"/>
    <a:srgbClr val="00FF99"/>
    <a:srgbClr val="FF5050"/>
    <a:srgbClr val="FF7C8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6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C0B7772-3FDE-4599-BBE7-C3B3EF54EB4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99605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9088" y="514350"/>
            <a:ext cx="3427412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CDBA4F0-EB88-4437-B356-7CB5230959C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484027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AAB47-0CBD-4D8C-BAB7-26DCE1524E9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73058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EAFA5-C6EF-4723-8AF9-2D79F840A10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38448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A0289-999C-42D4-8B6A-5A6FF30F111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64907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437D1-81F7-4AD7-A431-028721C0C64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8863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B6324-C0A6-45EB-8E39-D577356000D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83533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D2FEC-837B-44C8-8E66-B2C64BD1026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2064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C8EF8-B90B-4132-A3B0-11241B0FCD4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55867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94DCC-8531-48DD-AFEF-ABD5B4A307E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68836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F12ED-F81B-492C-BD23-69A6836982F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79591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24436-801D-4EC2-B12C-AA49ACBC74B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30539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00AC5-745F-4837-B80A-88715E95DC6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47841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F2418F3-7E35-4BD7-8531-BE301A4640F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6"/>
          <p:cNvSpPr>
            <a:spLocks noChangeShapeType="1"/>
          </p:cNvSpPr>
          <p:nvPr/>
        </p:nvSpPr>
        <p:spPr bwMode="auto">
          <a:xfrm>
            <a:off x="395288" y="1268760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0" name="Text Box 22"/>
          <p:cNvSpPr txBox="1">
            <a:spLocks noChangeArrowheads="1"/>
          </p:cNvSpPr>
          <p:nvPr/>
        </p:nvSpPr>
        <p:spPr bwMode="auto">
          <a:xfrm>
            <a:off x="107504" y="2113692"/>
            <a:ext cx="894556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CN" sz="28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Conceptual </a:t>
            </a:r>
            <a:r>
              <a:rPr lang="en-US" altLang="zh-CN" sz="28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</a:t>
            </a:r>
            <a:r>
              <a:rPr lang="en-US" altLang="zh-CN" sz="28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zh-CN" sz="28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HTS final </a:t>
            </a:r>
            <a:r>
              <a:rPr lang="en-US" altLang="zh-CN" sz="28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focus </a:t>
            </a:r>
            <a:r>
              <a:rPr lang="en-US" altLang="zh-CN" sz="28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quadrupole</a:t>
            </a:r>
            <a:r>
              <a:rPr lang="en-US" altLang="zh-CN" sz="28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coils </a:t>
            </a:r>
            <a:r>
              <a:rPr lang="en-US" altLang="zh-CN" sz="28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CEPC Interaction Region</a:t>
            </a:r>
          </a:p>
        </p:txBody>
      </p:sp>
      <p:sp>
        <p:nvSpPr>
          <p:cNvPr id="4101" name="Rectangle 24"/>
          <p:cNvSpPr>
            <a:spLocks noChangeArrowheads="1"/>
          </p:cNvSpPr>
          <p:nvPr/>
        </p:nvSpPr>
        <p:spPr bwMode="auto">
          <a:xfrm>
            <a:off x="827585" y="3141663"/>
            <a:ext cx="8135440" cy="228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None/>
            </a:pPr>
            <a:r>
              <a:rPr lang="en-US" altLang="zh-CN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Yingshun</a:t>
            </a:r>
            <a:r>
              <a:rPr lang="en-US" altLang="zh-CN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Zhu, Chuang </a:t>
            </a:r>
            <a:r>
              <a:rPr lang="en-US" altLang="zh-CN" sz="2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shen</a:t>
            </a:r>
            <a:endParaRPr lang="en-US" altLang="zh-CN" sz="2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zh-C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altLang="zh-CN" sz="1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zh-CN" sz="16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Institute of High Energy Physics, Chinese Academy of Sciences</a:t>
            </a:r>
          </a:p>
          <a:p>
            <a:pPr algn="ctr" eaLnBrk="1" hangingPunct="1">
              <a:buFontTx/>
              <a:buNone/>
            </a:pPr>
            <a:r>
              <a:rPr lang="en-US" altLang="zh-CN" sz="1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December 28, 2020</a:t>
            </a:r>
            <a:endParaRPr lang="en-US" altLang="zh-CN" sz="1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endParaRPr lang="en-US" altLang="zh-CN" sz="1800" b="1" i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25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6237288"/>
            <a:ext cx="2519362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107504" y="6269250"/>
            <a:ext cx="23762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sz="1800" b="1" dirty="0" smtClean="0">
                <a:latin typeface="Times New Roman" panose="02020603050405020304" pitchFamily="18" charset="0"/>
              </a:rPr>
              <a:t>CEPC working day</a:t>
            </a:r>
            <a:endParaRPr lang="en-US" altLang="zh-CN" sz="18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32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506" y="1412776"/>
            <a:ext cx="8641879" cy="3888432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F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easibility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of HTS superconducting magnet technology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is being considered for CEPC IR superconducting magnets.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Both HTS round wire and tape are considered.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</a:t>
            </a:r>
            <a:r>
              <a:rPr lang="en-US" altLang="zh-CN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Large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critical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(expected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light weight of magnet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heat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load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resistant </a:t>
            </a: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High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operating temperature.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Disadvantage: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HTS conductor not mature now, expensive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Poor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mechanical properties</a:t>
            </a: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HTS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coil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manufacture needs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heat treatment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Large diameter of superconductor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filament or layer.</a:t>
            </a: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 </a:t>
            </a: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7563" cy="581025"/>
          </a:xfrm>
        </p:spPr>
        <p:txBody>
          <a:bodyPr/>
          <a:lstStyle/>
          <a:p>
            <a:pPr eaLnBrk="1" hangingPunct="1"/>
            <a:r>
              <a:rPr lang="en-US" altLang="zh-CN" sz="20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Conceptual </a:t>
            </a:r>
            <a:r>
              <a:rPr lang="en-US" altLang="zh-CN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design of HTS final focus </a:t>
            </a:r>
            <a:r>
              <a:rPr lang="en-US" altLang="zh-CN" sz="2000" b="1" dirty="0" err="1">
                <a:solidFill>
                  <a:srgbClr val="CC0066"/>
                </a:solidFill>
                <a:latin typeface="Times New Roman" panose="02020603050405020304" pitchFamily="18" charset="0"/>
              </a:rPr>
              <a:t>quadrupole</a:t>
            </a:r>
            <a:r>
              <a:rPr lang="en-US" altLang="zh-CN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 coils in CEPC </a:t>
            </a:r>
            <a:r>
              <a:rPr lang="en-US" altLang="zh-CN" sz="20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IR</a:t>
            </a:r>
          </a:p>
        </p:txBody>
      </p:sp>
    </p:spTree>
    <p:extLst>
      <p:ext uri="{BB962C8B-B14F-4D97-AF65-F5344CB8AC3E}">
        <p14:creationId xmlns:p14="http://schemas.microsoft.com/office/powerpoint/2010/main" val="267352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1)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Cos2θ option of Q1a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HTS round wire is used. 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HTS Bi-2212 0.5mm wire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or other conductor.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The design of Q1a is based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on two layers cos2</a:t>
            </a:r>
            <a:r>
              <a:rPr lang="el-GR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θ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quadrupole coil using Rutherford cable with iron yoke.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The inner diameter of the coil is 37mm.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Single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aperture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cross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section is optimized with four coil blocks in two layers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separated by wedges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using ROXIE.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The width of the cable is 2.5mm, and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there are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19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turns in each pole.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excitation current of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Q1a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1970A, and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multipole field in single aperture is smaller than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1×10</a:t>
            </a:r>
            <a:r>
              <a:rPr lang="en-US" altLang="zh-CN" sz="2000" baseline="30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331640" y="6381328"/>
            <a:ext cx="345638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2D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(single aperture)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220072" y="6332810"/>
            <a:ext cx="35290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Magnetic flux density distribution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7563" cy="581025"/>
          </a:xfrm>
        </p:spPr>
        <p:txBody>
          <a:bodyPr/>
          <a:lstStyle/>
          <a:p>
            <a:pPr eaLnBrk="1" hangingPunct="1"/>
            <a:r>
              <a:rPr lang="en-US" altLang="zh-CN" sz="20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Conceptual </a:t>
            </a:r>
            <a:r>
              <a:rPr lang="en-US" altLang="zh-CN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design of Q1a for high luminosity with L*=</a:t>
            </a:r>
            <a:r>
              <a:rPr lang="en-US" altLang="zh-CN" sz="20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1.9m</a:t>
            </a:r>
          </a:p>
        </p:txBody>
      </p:sp>
      <p:pic>
        <p:nvPicPr>
          <p:cNvPr id="9" name="图片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8" y="3660934"/>
            <a:ext cx="2978494" cy="2648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图片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741606"/>
            <a:ext cx="3050502" cy="2495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图片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956" y="3569242"/>
            <a:ext cx="2999540" cy="28120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355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Field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cross talk of the two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apertures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2D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field cross talk of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Q1a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two apertures near the IP side, where the distance between two aperture centerlines is minimum.        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GB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Iron yoke width in the middle </a:t>
            </a:r>
            <a:r>
              <a:rPr lang="en-GB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is very limited;  </a:t>
            </a:r>
            <a:r>
              <a:rPr lang="en-GB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the field harmonics as a result of field crosstalk </a:t>
            </a:r>
            <a:r>
              <a:rPr lang="en-GB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is </a:t>
            </a:r>
            <a:r>
              <a:rPr lang="en-GB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smaller than 0.5×10</a:t>
            </a:r>
            <a:r>
              <a:rPr lang="en-GB" altLang="zh-CN" sz="2000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-4</a:t>
            </a:r>
            <a:r>
              <a:rPr lang="en-GB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GB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The dipole field in each single aperture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as a result of field crosstalk </a:t>
            </a:r>
            <a:r>
              <a:rPr lang="en-GB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is smaller than 5 </a:t>
            </a:r>
            <a:r>
              <a:rPr lang="en-GB" altLang="zh-CN" sz="20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Gs</a:t>
            </a:r>
            <a:r>
              <a:rPr lang="en-GB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.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Magnetic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field cross talk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between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two apertures is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negligible.</a:t>
            </a:r>
            <a:endParaRPr lang="en-GB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endParaRPr lang="en-GB" altLang="zh-CN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3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940152" y="6251099"/>
            <a:ext cx="20365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2D Flux lines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043608" y="6228318"/>
            <a:ext cx="24482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Double aperture model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7563" cy="581025"/>
          </a:xfrm>
        </p:spPr>
        <p:txBody>
          <a:bodyPr/>
          <a:lstStyle/>
          <a:p>
            <a:pPr eaLnBrk="1" hangingPunct="1"/>
            <a:r>
              <a:rPr lang="en-US" altLang="zh-CN" sz="20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Cos2θ </a:t>
            </a:r>
            <a:r>
              <a:rPr lang="en-US" altLang="zh-CN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option of </a:t>
            </a:r>
            <a:r>
              <a:rPr lang="en-US" altLang="zh-CN" sz="20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Q1a</a:t>
            </a:r>
            <a:endParaRPr lang="en-US" altLang="zh-CN" sz="2000" b="1" dirty="0">
              <a:solidFill>
                <a:srgbClr val="CC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" name="图片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4" y="3417959"/>
            <a:ext cx="4565650" cy="277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712" y="3218586"/>
            <a:ext cx="3529409" cy="305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11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3D design of Q1a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3D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magnetic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field is modeled and 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analysed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using ROXIE.         </a:t>
            </a: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GB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Coil end detailed shaped is optimized and determined.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GB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Field gradient 142T/m, each integrated field harmonics is </a:t>
            </a:r>
            <a:r>
              <a:rPr lang="en-GB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smaller than </a:t>
            </a:r>
            <a:r>
              <a:rPr lang="en-GB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1×10</a:t>
            </a:r>
            <a:r>
              <a:rPr lang="en-GB" altLang="zh-CN" sz="2000" baseline="30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-4</a:t>
            </a:r>
            <a:r>
              <a:rPr lang="en-GB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GB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The 3D magnetic field performance meets requirement.</a:t>
            </a:r>
            <a:endParaRPr lang="en-GB" altLang="zh-CN" sz="2000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endParaRPr lang="en-GB" altLang="zh-CN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3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915816" y="6228318"/>
            <a:ext cx="33843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Single aperture model in 3D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49" y="3501009"/>
            <a:ext cx="2649164" cy="2306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图片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384" y="3501009"/>
            <a:ext cx="2730776" cy="2323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图片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626" y="3154916"/>
            <a:ext cx="2727987" cy="296783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7563" cy="581025"/>
          </a:xfrm>
        </p:spPr>
        <p:txBody>
          <a:bodyPr/>
          <a:lstStyle/>
          <a:p>
            <a:pPr eaLnBrk="1" hangingPunct="1"/>
            <a:r>
              <a:rPr lang="en-US" altLang="zh-CN" sz="20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Cos2θ </a:t>
            </a:r>
            <a:r>
              <a:rPr lang="en-US" altLang="zh-CN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option of </a:t>
            </a:r>
            <a:r>
              <a:rPr lang="en-US" altLang="zh-CN" sz="20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Q1a</a:t>
            </a:r>
            <a:endParaRPr lang="en-US" altLang="zh-CN" sz="2000" b="1" dirty="0">
              <a:solidFill>
                <a:srgbClr val="CC00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2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On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e layer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Cos2θ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option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of Q1a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One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layer cos2</a:t>
            </a:r>
            <a:r>
              <a:rPr lang="el-GR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θ </a:t>
            </a:r>
            <a:r>
              <a:rPr lang="en-US" altLang="zh-CN" sz="20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quadrupole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coil is used to reduce the magnet weight.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FF00FF"/>
                </a:solidFill>
                <a:latin typeface="Times New Roman" panose="02020603050405020304" pitchFamily="18" charset="0"/>
              </a:rPr>
              <a:t>High </a:t>
            </a:r>
            <a:r>
              <a:rPr lang="en-US" altLang="zh-CN" sz="2000" dirty="0" smtClean="0">
                <a:solidFill>
                  <a:srgbClr val="FF00FF"/>
                </a:solidFill>
                <a:latin typeface="Times New Roman" panose="02020603050405020304" pitchFamily="18" charset="0"/>
              </a:rPr>
              <a:t>current </a:t>
            </a:r>
            <a:r>
              <a:rPr lang="en-US" altLang="zh-CN" sz="2000" dirty="0">
                <a:solidFill>
                  <a:srgbClr val="FF00FF"/>
                </a:solidFill>
                <a:latin typeface="Times New Roman" panose="02020603050405020304" pitchFamily="18" charset="0"/>
              </a:rPr>
              <a:t>carrying capacity is </a:t>
            </a:r>
            <a:r>
              <a:rPr lang="en-US" altLang="zh-CN" sz="2000" dirty="0" smtClean="0">
                <a:solidFill>
                  <a:srgbClr val="FF00FF"/>
                </a:solidFill>
                <a:latin typeface="Times New Roman" panose="02020603050405020304" pitchFamily="18" charset="0"/>
              </a:rPr>
              <a:t>assumed.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HTS round 0.5mm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Bi-2212 or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other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conductor.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One layer, two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coil blocks using Rutherford cable with iron yoke.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The inner diameter of the coil is 37mm.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The width of the cable is 2.5mm, and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there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9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turns in each pole.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excitation current of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Q1a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3585A, and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multipole field in single aperture is smaller than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1×10</a:t>
            </a:r>
            <a:r>
              <a:rPr lang="en-US" altLang="zh-CN" sz="2000" baseline="30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331640" y="6381328"/>
            <a:ext cx="345638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2D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(single aperture)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220072" y="6332810"/>
            <a:ext cx="35290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Magnetic flux density distribution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811474"/>
            <a:ext cx="3353161" cy="252133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938106"/>
            <a:ext cx="4278586" cy="2394704"/>
          </a:xfrm>
          <a:prstGeom prst="rect">
            <a:avLst/>
          </a:prstGeom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7563" cy="581025"/>
          </a:xfrm>
        </p:spPr>
        <p:txBody>
          <a:bodyPr/>
          <a:lstStyle/>
          <a:p>
            <a:pPr eaLnBrk="1" hangingPunct="1"/>
            <a:r>
              <a:rPr lang="en-US" altLang="zh-CN" sz="20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Cos2θ </a:t>
            </a:r>
            <a:r>
              <a:rPr lang="en-US" altLang="zh-CN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option of </a:t>
            </a:r>
            <a:r>
              <a:rPr lang="en-US" altLang="zh-CN" sz="20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Q1a</a:t>
            </a:r>
            <a:endParaRPr lang="en-US" altLang="zh-CN" sz="2000" b="1" dirty="0">
              <a:solidFill>
                <a:srgbClr val="CC00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95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Field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cross talk of the two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apertures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2D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field cross talk of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Q1a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two apertures near the IP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side.         </a:t>
            </a: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GB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Iron yoke width in the middle </a:t>
            </a:r>
            <a:r>
              <a:rPr lang="en-GB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can be larger;  </a:t>
            </a:r>
            <a:r>
              <a:rPr lang="en-GB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the field harmonics as a result of field crosstalk </a:t>
            </a:r>
            <a:r>
              <a:rPr lang="en-GB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is </a:t>
            </a:r>
            <a:r>
              <a:rPr lang="en-GB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smaller than 0.5×10</a:t>
            </a:r>
            <a:r>
              <a:rPr lang="en-GB" altLang="zh-CN" sz="2000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-4</a:t>
            </a:r>
            <a:r>
              <a:rPr lang="en-GB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GB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The dipole field in each single aperture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as a result of field crosstalk </a:t>
            </a:r>
            <a:r>
              <a:rPr lang="en-GB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is smaller than 5 </a:t>
            </a:r>
            <a:r>
              <a:rPr lang="en-GB" altLang="zh-CN" sz="20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Gs</a:t>
            </a:r>
            <a:r>
              <a:rPr lang="en-GB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.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Magnetic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field cross talk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between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two apertures is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negligible.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GB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Comparison of magnet </a:t>
            </a:r>
            <a:r>
              <a:rPr lang="en-GB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weight: Using one layer coil, the Q1a magnet weight can be reduced by about 33% (120kg        80 kg) .</a:t>
            </a:r>
            <a:endParaRPr lang="en-GB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endParaRPr lang="en-GB" altLang="zh-CN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3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940152" y="5117482"/>
            <a:ext cx="21208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2D </a:t>
            </a:r>
            <a:r>
              <a:rPr lang="en-US" altLang="zh-C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Bmod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475656" y="5046046"/>
            <a:ext cx="24482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Double aperture model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32" y="2825616"/>
            <a:ext cx="4078043" cy="225735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231" y="2827828"/>
            <a:ext cx="4316148" cy="2257356"/>
          </a:xfrm>
          <a:prstGeom prst="rect">
            <a:avLst/>
          </a:prstGeom>
        </p:spPr>
      </p:pic>
      <p:sp>
        <p:nvSpPr>
          <p:cNvPr id="4" name="右箭头 3"/>
          <p:cNvSpPr/>
          <p:nvPr/>
        </p:nvSpPr>
        <p:spPr>
          <a:xfrm>
            <a:off x="4605791" y="5877272"/>
            <a:ext cx="360040" cy="21602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7563" cy="581025"/>
          </a:xfrm>
        </p:spPr>
        <p:txBody>
          <a:bodyPr/>
          <a:lstStyle/>
          <a:p>
            <a:pPr eaLnBrk="1" hangingPunct="1"/>
            <a:r>
              <a:rPr lang="en-US" altLang="zh-CN" sz="20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One </a:t>
            </a:r>
            <a:r>
              <a:rPr lang="en-US" altLang="zh-CN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layer Cos2θ option of </a:t>
            </a:r>
            <a:r>
              <a:rPr lang="en-US" altLang="zh-CN" sz="20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Q1a</a:t>
            </a:r>
            <a:endParaRPr lang="en-US" altLang="zh-CN" sz="2000" b="1" dirty="0">
              <a:solidFill>
                <a:srgbClr val="CC00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29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2)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CCT option of Q1a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CCT : Canted cosine theta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CCT design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pair of conductors wound and powered such that their </a:t>
            </a:r>
            <a:r>
              <a:rPr lang="en-US" altLang="zh-CN" sz="2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transverse field components sum up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their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solenoid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fields cancel.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practice, the conductor is wound on a pre-cut groove in a supporting hollow cylinder or mandrel. </a:t>
            </a: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698254" y="3878702"/>
            <a:ext cx="183291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CCT dipole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606718" y="5396259"/>
            <a:ext cx="20162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CCT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quadrupole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7563" cy="581025"/>
          </a:xfrm>
        </p:spPr>
        <p:txBody>
          <a:bodyPr/>
          <a:lstStyle/>
          <a:p>
            <a:pPr eaLnBrk="1" hangingPunct="1"/>
            <a:r>
              <a:rPr lang="en-US" altLang="zh-CN" sz="20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Conceptual </a:t>
            </a:r>
            <a:r>
              <a:rPr lang="en-US" altLang="zh-CN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design of Q1a for high luminosity with L*=</a:t>
            </a:r>
            <a:r>
              <a:rPr lang="en-US" altLang="zh-CN" sz="20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1.9m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113" y="2868747"/>
            <a:ext cx="5018328" cy="176820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229" y="4841472"/>
            <a:ext cx="5530014" cy="175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73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n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CCT 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quadrupole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coil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7563" cy="581025"/>
          </a:xfrm>
        </p:spPr>
        <p:txBody>
          <a:bodyPr/>
          <a:lstStyle/>
          <a:p>
            <a:pPr eaLnBrk="1" hangingPunct="1"/>
            <a:r>
              <a:rPr lang="en-US" altLang="zh-CN" sz="20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CCT </a:t>
            </a:r>
            <a:r>
              <a:rPr lang="en-US" altLang="zh-CN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option of Q1a </a:t>
            </a:r>
            <a:endParaRPr lang="en-US" altLang="zh-CN" sz="2000" b="1" dirty="0" smtClean="0">
              <a:solidFill>
                <a:srgbClr val="CC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1860137"/>
            <a:ext cx="4654098" cy="159984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927" y="1474893"/>
            <a:ext cx="3459938" cy="263636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074" y="4322399"/>
            <a:ext cx="4137380" cy="2310969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40665" y="3444519"/>
            <a:ext cx="2341102" cy="41080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459982"/>
            <a:ext cx="1714033" cy="47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90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345" y="1412776"/>
            <a:ext cx="8570913" cy="468119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CCT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option of Q1a, conceptual design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HTS Bi-2212 0.8mm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round wire or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other conductor.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The design of Q1a is based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on two layers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CCT 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quadrupole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coil.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The inner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radius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of the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spar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is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18.5mm.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Outer radius of single aperture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coil: 29mm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Groove on the spar: 2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×3mm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; 6 wires in a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groove.</a:t>
            </a: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Conductor canted angle: 30 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deg</a:t>
            </a: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excitation current of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Q1a is 1342A, 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integrated 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multipole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 in single aperture is smaller than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1×10</a:t>
            </a:r>
            <a:r>
              <a:rPr lang="en-US" altLang="zh-CN" sz="2000" baseline="30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7563" cy="581025"/>
          </a:xfrm>
        </p:spPr>
        <p:txBody>
          <a:bodyPr/>
          <a:lstStyle/>
          <a:p>
            <a:pPr eaLnBrk="1" hangingPunct="1"/>
            <a:r>
              <a:rPr lang="en-US" altLang="zh-CN" sz="20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CCT </a:t>
            </a:r>
            <a:r>
              <a:rPr lang="en-US" altLang="zh-CN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option of Q1a </a:t>
            </a:r>
            <a:endParaRPr lang="en-US" altLang="zh-CN" sz="2000" b="1" dirty="0" smtClean="0">
              <a:solidFill>
                <a:srgbClr val="CC00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02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1st layer CCT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coil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of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Q1a: </a:t>
            </a: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consists of many small conductors</a:t>
            </a:r>
            <a:endParaRPr lang="en-US" altLang="zh-CN" sz="2000" b="1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27" y="1375780"/>
            <a:ext cx="4248472" cy="23770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184" y="1356684"/>
            <a:ext cx="4392488" cy="22883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21" y="4005064"/>
            <a:ext cx="4381063" cy="229321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005064"/>
            <a:ext cx="4332833" cy="2241757"/>
          </a:xfrm>
          <a:prstGeom prst="rect">
            <a:avLst/>
          </a:prstGeom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619673" y="6381328"/>
            <a:ext cx="15841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along z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6084168" y="6309320"/>
            <a:ext cx="26404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Solenoid field along z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7563" cy="581025"/>
          </a:xfrm>
        </p:spPr>
        <p:txBody>
          <a:bodyPr/>
          <a:lstStyle/>
          <a:p>
            <a:pPr eaLnBrk="1" hangingPunct="1"/>
            <a:r>
              <a:rPr lang="en-US" altLang="zh-CN" sz="20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CCT </a:t>
            </a:r>
            <a:r>
              <a:rPr lang="en-US" altLang="zh-CN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option of Q1a </a:t>
            </a:r>
            <a:endParaRPr lang="en-US" altLang="zh-CN" sz="2000" b="1" dirty="0" smtClean="0">
              <a:solidFill>
                <a:srgbClr val="CC00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55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altLang="zh-CN" b="1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zh-CN" sz="280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       </a:t>
            </a: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endParaRPr lang="en-US" altLang="zh-CN" sz="280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endParaRPr lang="en-US" altLang="zh-CN" sz="280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endParaRPr lang="en-US" altLang="zh-CN" sz="280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endParaRPr lang="en-US" altLang="zh-CN" sz="280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endParaRPr lang="en-US" altLang="zh-CN" sz="280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11559" y="1556792"/>
            <a:ext cx="8208913" cy="408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8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Outline</a:t>
            </a:r>
            <a:endParaRPr lang="en-US" altLang="zh-CN" sz="2800" b="1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Introduction of HTS </a:t>
            </a:r>
            <a:r>
              <a:rPr lang="en-US" altLang="zh-CN" sz="2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quadrupole</a:t>
            </a: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magnet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Conceptual design of HTS final focus </a:t>
            </a:r>
            <a:r>
              <a:rPr lang="en-US" altLang="zh-CN" sz="2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quadrupole</a:t>
            </a: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coils in CEPC IR</a:t>
            </a:r>
          </a:p>
          <a:p>
            <a:pPr eaLnBrk="1" hangingPunct="1">
              <a:lnSpc>
                <a:spcPct val="110000"/>
              </a:lnSpc>
              <a:buNone/>
            </a:pPr>
            <a:r>
              <a:rPr lang="en-US" altLang="zh-CN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altLang="zh-CN" sz="24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Cos2θ coil</a:t>
            </a:r>
          </a:p>
          <a:p>
            <a:pPr eaLnBrk="1" hangingPunct="1">
              <a:lnSpc>
                <a:spcPct val="110000"/>
              </a:lnSpc>
              <a:buNone/>
            </a:pPr>
            <a:r>
              <a:rPr lang="en-US" altLang="zh-CN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 CCT  coil</a:t>
            </a:r>
          </a:p>
          <a:p>
            <a:pPr eaLnBrk="1" hangingPunct="1">
              <a:lnSpc>
                <a:spcPct val="110000"/>
              </a:lnSpc>
              <a:buNone/>
            </a:pPr>
            <a:r>
              <a:rPr lang="en-US" altLang="zh-CN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3) Racetrack coil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Summary</a:t>
            </a:r>
            <a:endParaRPr lang="en-US" altLang="zh-CN" sz="2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zh-CN" sz="2000" b="1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zh-CN" sz="2000" b="1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2nd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layer CCT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coil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of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Q1a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619673" y="6381328"/>
            <a:ext cx="15841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along z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6156176" y="6309320"/>
            <a:ext cx="26404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Solenoid field along z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22" y="1348016"/>
            <a:ext cx="4248473" cy="231034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435" y="1528794"/>
            <a:ext cx="4554438" cy="2399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77072"/>
            <a:ext cx="4250331" cy="220812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269" y="4077072"/>
            <a:ext cx="4376219" cy="2283245"/>
          </a:xfrm>
          <a:prstGeom prst="rect">
            <a:avLst/>
          </a:prstGeom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7563" cy="581025"/>
          </a:xfrm>
        </p:spPr>
        <p:txBody>
          <a:bodyPr/>
          <a:lstStyle/>
          <a:p>
            <a:pPr eaLnBrk="1" hangingPunct="1"/>
            <a:r>
              <a:rPr lang="en-US" altLang="zh-CN" sz="20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CCT </a:t>
            </a:r>
            <a:r>
              <a:rPr lang="en-US" altLang="zh-CN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option of Q1a </a:t>
            </a:r>
            <a:endParaRPr lang="en-US" altLang="zh-CN" sz="2000" b="1" dirty="0" smtClean="0">
              <a:solidFill>
                <a:srgbClr val="CC00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39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Double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layer CCT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coil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of Q1a: </a:t>
            </a:r>
            <a:endParaRPr lang="en-US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Most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of the solenoid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fields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of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two layers cancel out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.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619673" y="6408677"/>
            <a:ext cx="15841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along z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6300192" y="6355039"/>
            <a:ext cx="26404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Solenoid field along z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5" y="1688909"/>
            <a:ext cx="4514427" cy="238816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032" y="1799347"/>
            <a:ext cx="4464542" cy="195350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4144025"/>
            <a:ext cx="4502528" cy="234233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622" y="4157800"/>
            <a:ext cx="4118874" cy="2151520"/>
          </a:xfrm>
          <a:prstGeom prst="rect">
            <a:avLst/>
          </a:prstGeom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7563" cy="581025"/>
          </a:xfrm>
        </p:spPr>
        <p:txBody>
          <a:bodyPr/>
          <a:lstStyle/>
          <a:p>
            <a:pPr eaLnBrk="1" hangingPunct="1"/>
            <a:r>
              <a:rPr lang="en-US" altLang="zh-CN" sz="20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CCT </a:t>
            </a:r>
            <a:r>
              <a:rPr lang="en-US" altLang="zh-CN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option of Q1a </a:t>
            </a:r>
            <a:endParaRPr lang="en-US" altLang="zh-CN" sz="2000" b="1" dirty="0" smtClean="0">
              <a:solidFill>
                <a:srgbClr val="CC00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98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3)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Racetrack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coil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option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of Q1a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Iron-dominated HTS 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quadrupole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magnet using racetrack coils has been studied and fabricated in the world.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b="1" i="1" dirty="0">
                <a:solidFill>
                  <a:srgbClr val="0033CC"/>
                </a:solidFill>
                <a:latin typeface="Times New Roman" panose="02020603050405020304" pitchFamily="18" charset="0"/>
              </a:rPr>
              <a:t>Can </a:t>
            </a:r>
            <a:r>
              <a:rPr lang="en-US" altLang="zh-CN" sz="2000" b="1" i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coil-dominated  </a:t>
            </a:r>
            <a:r>
              <a:rPr lang="en-US" altLang="zh-CN" sz="2000" b="1" i="1" dirty="0">
                <a:solidFill>
                  <a:srgbClr val="0033CC"/>
                </a:solidFill>
                <a:latin typeface="Times New Roman" panose="02020603050405020304" pitchFamily="18" charset="0"/>
              </a:rPr>
              <a:t>HTS </a:t>
            </a:r>
            <a:r>
              <a:rPr lang="en-US" altLang="zh-CN" sz="2000" b="1" i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quadrupole</a:t>
            </a:r>
            <a:r>
              <a:rPr lang="en-US" altLang="zh-CN" sz="2000" b="1" i="1" dirty="0">
                <a:solidFill>
                  <a:srgbClr val="0033CC"/>
                </a:solidFill>
                <a:latin typeface="Times New Roman" panose="02020603050405020304" pitchFamily="18" charset="0"/>
              </a:rPr>
              <a:t> magnet using racetrack coils </a:t>
            </a:r>
            <a:r>
              <a:rPr lang="en-US" altLang="zh-CN" sz="2000" b="1" i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work?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( field harmonics around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1×10</a:t>
            </a:r>
            <a:r>
              <a:rPr lang="en-US" altLang="zh-CN" sz="2000" baseline="30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-4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).</a:t>
            </a: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Quadrupole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coil using racetrack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coils for Q1a is optimized.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lang="en-US" altLang="zh-CN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multipole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field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smaller than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1×10</a:t>
            </a:r>
            <a:r>
              <a:rPr lang="en-US" altLang="zh-CN" sz="2000" baseline="30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b6: -0.5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×10</a:t>
            </a:r>
            <a:r>
              <a:rPr lang="en-US" altLang="zh-CN" sz="2000" baseline="30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; b10: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0.2×10</a:t>
            </a:r>
            <a:r>
              <a:rPr lang="en-US" altLang="zh-CN" sz="2000" baseline="30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Rref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=7.6mm).</a:t>
            </a: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419872" y="5954888"/>
            <a:ext cx="27363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Quadrupole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racetrack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coils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7563" cy="581025"/>
          </a:xfrm>
        </p:spPr>
        <p:txBody>
          <a:bodyPr/>
          <a:lstStyle/>
          <a:p>
            <a:pPr eaLnBrk="1" hangingPunct="1"/>
            <a:r>
              <a:rPr lang="en-US" altLang="zh-CN" sz="20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Conceptual </a:t>
            </a:r>
            <a:r>
              <a:rPr lang="en-US" altLang="zh-CN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design of Q1a for high luminosity with L*=</a:t>
            </a:r>
            <a:r>
              <a:rPr lang="en-US" altLang="zh-CN" sz="20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1.9m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3212976"/>
            <a:ext cx="4104456" cy="274611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709" y="3212976"/>
            <a:ext cx="4466779" cy="246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Racetrack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coil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option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of Q1a, conceptual design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HTS YBCO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tape (width 3 mm, thickness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0.1 mm)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or other conductor.</a:t>
            </a: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 Single aperture field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calculation of Racetrack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coils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with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iron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excitation current of Q1a is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1020A; 43 turns for each pole</a:t>
            </a: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lang="en-US" altLang="zh-CN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multipole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field in single aperture is smaller than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1×10</a:t>
            </a:r>
            <a:r>
              <a:rPr lang="en-US" altLang="zh-CN" sz="2000" baseline="30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Rref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=7.6mm).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915816" y="5986914"/>
            <a:ext cx="428850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Quadrupole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racetrack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coils 2D field calculation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7563" cy="581025"/>
          </a:xfrm>
        </p:spPr>
        <p:txBody>
          <a:bodyPr/>
          <a:lstStyle/>
          <a:p>
            <a:pPr eaLnBrk="1" hangingPunct="1"/>
            <a:r>
              <a:rPr lang="en-US" altLang="zh-CN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Racetrack coil option of Q1a </a:t>
            </a:r>
            <a:endParaRPr lang="en-US" altLang="zh-CN" sz="2000" b="1" dirty="0" smtClean="0">
              <a:solidFill>
                <a:srgbClr val="CC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" name="图片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043116"/>
            <a:ext cx="2443480" cy="2489200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877063"/>
            <a:ext cx="3143250" cy="2821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图片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950088"/>
            <a:ext cx="3229992" cy="2748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070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Field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cross talk of the two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apertures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2D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field cross talk of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Q1a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two apertures near the IP side, where the distance between two aperture centerlines is minimum. </a:t>
            </a: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The field gradient in each aperture reaches 141 T/m.        </a:t>
            </a: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GB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Iron yoke width in the middle </a:t>
            </a:r>
            <a:r>
              <a:rPr lang="en-GB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is very limited;  </a:t>
            </a:r>
            <a:r>
              <a:rPr lang="en-GB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the field harmonics as a result of field crosstalk </a:t>
            </a:r>
            <a:r>
              <a:rPr lang="en-GB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is </a:t>
            </a:r>
            <a:r>
              <a:rPr lang="en-GB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smaller than </a:t>
            </a:r>
            <a:r>
              <a:rPr lang="en-GB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2.0×10</a:t>
            </a:r>
            <a:r>
              <a:rPr lang="en-GB" altLang="zh-CN" sz="2000" baseline="30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-4</a:t>
            </a:r>
            <a:r>
              <a:rPr lang="en-GB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Magnetic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field cross talk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between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two apertures is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small.</a:t>
            </a:r>
            <a:endParaRPr lang="en-GB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endParaRPr lang="en-GB" altLang="zh-CN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3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336142" y="6165199"/>
            <a:ext cx="21208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2D BMOD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043608" y="6228318"/>
            <a:ext cx="24482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Double aperture model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7563" cy="581025"/>
          </a:xfrm>
        </p:spPr>
        <p:txBody>
          <a:bodyPr/>
          <a:lstStyle/>
          <a:p>
            <a:pPr eaLnBrk="1" hangingPunct="1"/>
            <a:r>
              <a:rPr lang="en-US" altLang="zh-CN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Racetrack coil option of </a:t>
            </a:r>
            <a:r>
              <a:rPr lang="en-US" altLang="zh-CN" sz="20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Q1a</a:t>
            </a:r>
          </a:p>
        </p:txBody>
      </p:sp>
      <p:pic>
        <p:nvPicPr>
          <p:cNvPr id="12" name="图片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140863"/>
            <a:ext cx="4355909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图片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71663"/>
            <a:ext cx="3554479" cy="2952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089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3D design of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Q1a with Racetrack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coils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3D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magnetic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field is modeled and 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analysed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using ROXIE.         </a:t>
            </a: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GB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Coil end detailed shaped is optimized and determined.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GB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Field gradient 141T/m, each integrated field harmonics is </a:t>
            </a:r>
            <a:r>
              <a:rPr lang="en-GB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smaller than </a:t>
            </a:r>
            <a:r>
              <a:rPr lang="en-GB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1×10</a:t>
            </a:r>
            <a:r>
              <a:rPr lang="en-GB" altLang="zh-CN" sz="2000" baseline="30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-4</a:t>
            </a:r>
            <a:r>
              <a:rPr lang="en-GB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GB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The 3D magnetic field performance meets requirement.</a:t>
            </a:r>
            <a:endParaRPr lang="en-GB" altLang="zh-CN" sz="2000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endParaRPr lang="en-GB" altLang="zh-CN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3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952043" y="6057716"/>
            <a:ext cx="33843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Single aperture model in 3D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7563" cy="581025"/>
          </a:xfrm>
        </p:spPr>
        <p:txBody>
          <a:bodyPr/>
          <a:lstStyle/>
          <a:p>
            <a:pPr eaLnBrk="1" hangingPunct="1"/>
            <a:r>
              <a:rPr lang="en-US" altLang="zh-CN" sz="20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Racetrack </a:t>
            </a:r>
            <a:r>
              <a:rPr lang="en-US" altLang="zh-CN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coil option of Q1a </a:t>
            </a:r>
            <a:endParaRPr lang="en-US" altLang="zh-CN" sz="2000" b="1" dirty="0" smtClean="0">
              <a:solidFill>
                <a:srgbClr val="CC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" name="图片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77" y="3083903"/>
            <a:ext cx="2801868" cy="2470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图片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436" y="3083903"/>
            <a:ext cx="2718708" cy="2470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图片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924944"/>
            <a:ext cx="3007360" cy="2921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602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Comparison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of three design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HTS options of Q1a (141T/m)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7563" cy="581025"/>
          </a:xfrm>
        </p:spPr>
        <p:txBody>
          <a:bodyPr/>
          <a:lstStyle/>
          <a:p>
            <a:pPr eaLnBrk="1" hangingPunct="1"/>
            <a:r>
              <a:rPr lang="en-US" altLang="zh-CN" sz="20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Conceptual </a:t>
            </a:r>
            <a:r>
              <a:rPr lang="en-US" altLang="zh-CN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design of Q1a for high luminosity with L*=</a:t>
            </a:r>
            <a:r>
              <a:rPr lang="en-US" altLang="zh-CN" sz="20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1.9m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721119"/>
              </p:ext>
            </p:extLst>
          </p:nvPr>
        </p:nvGraphicFramePr>
        <p:xfrm>
          <a:off x="611560" y="1988840"/>
          <a:ext cx="7707140" cy="3290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718"/>
                <a:gridCol w="1656184"/>
                <a:gridCol w="2448272"/>
                <a:gridCol w="1874966"/>
              </a:tblGrid>
              <a:tr h="79208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Option</a:t>
                      </a:r>
                      <a:endParaRPr lang="zh-CN" altLang="en-US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Excitation current (A)</a:t>
                      </a:r>
                      <a:endParaRPr lang="zh-CN" altLang="en-US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b="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Needed</a:t>
                      </a:r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Engineering current density J</a:t>
                      </a:r>
                      <a:r>
                        <a:rPr lang="en-US" altLang="zh-CN" sz="1800" b="0" kern="1200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on wire (A/mm2)</a:t>
                      </a:r>
                      <a:endParaRPr lang="zh-CN" altLang="en-US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b="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Bmax</a:t>
                      </a:r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on coil (T)</a:t>
                      </a:r>
                      <a:endParaRPr lang="zh-CN" altLang="en-US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Cos2θ</a:t>
                      </a:r>
                    </a:p>
                    <a:p>
                      <a:pPr algn="ctr"/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 layers)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1970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1004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CCT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1342</a:t>
                      </a:r>
                    </a:p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(940 with iron)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2670</a:t>
                      </a:r>
                    </a:p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(1870 with iron)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3.8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Racetrack coil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1020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3400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098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Current level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of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HTS superconductor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in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China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HTS Bi-2212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 </a:t>
            </a:r>
            <a:r>
              <a:rPr lang="el-GR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0.8-1.4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mm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n"/>
            </a:pPr>
            <a:r>
              <a:rPr lang="en-GB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4.2K</a:t>
            </a:r>
            <a:r>
              <a:rPr lang="zh-CN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，</a:t>
            </a:r>
            <a:r>
              <a:rPr lang="en-GB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3T, 4T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short sample,  </a:t>
            </a:r>
            <a:r>
              <a:rPr lang="en-GB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Jc</a:t>
            </a:r>
            <a:r>
              <a:rPr lang="en-GB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: </a:t>
            </a:r>
            <a:r>
              <a:rPr lang="en-GB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4400A/mm</a:t>
            </a:r>
            <a:r>
              <a:rPr lang="en-GB" altLang="zh-CN" sz="2000" baseline="30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2</a:t>
            </a:r>
            <a:r>
              <a:rPr lang="en-GB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, 4000A/mm</a:t>
            </a:r>
            <a:r>
              <a:rPr lang="en-GB" altLang="zh-CN" sz="2000" baseline="30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2</a:t>
            </a:r>
            <a:r>
              <a:rPr lang="zh-CN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，</a:t>
            </a:r>
            <a:r>
              <a:rPr lang="en-GB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J</a:t>
            </a:r>
            <a:r>
              <a:rPr lang="en-GB" altLang="zh-CN" sz="2000" baseline="-25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E</a:t>
            </a:r>
            <a:r>
              <a:rPr lang="en-GB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:1100A/mm</a:t>
            </a:r>
            <a:r>
              <a:rPr lang="en-GB" altLang="zh-CN" sz="2000" baseline="30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2</a:t>
            </a:r>
            <a:r>
              <a:rPr lang="en-GB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,1000A/mm</a:t>
            </a:r>
            <a:r>
              <a:rPr lang="en-GB" altLang="zh-CN" sz="2000" baseline="30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2</a:t>
            </a:r>
            <a:endParaRPr lang="en-US" altLang="zh-CN" sz="2000" baseline="30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Bending radius </a:t>
            </a:r>
            <a:r>
              <a:rPr lang="zh-CN" altLang="en-US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≥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10mm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n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YBCO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Critical current/cm</a:t>
            </a: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n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n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n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n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n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Bending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radius 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≥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5mm</a:t>
            </a: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n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93" y="4149080"/>
            <a:ext cx="810577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38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195388"/>
            <a:ext cx="8424863" cy="5257800"/>
          </a:xfrm>
        </p:spPr>
        <p:txBody>
          <a:bodyPr/>
          <a:lstStyle/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Superconducting HTS 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quadrupole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 R&amp;D is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early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stage in the world.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Coil-dominated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HTS </a:t>
            </a:r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quadrupole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magnet using racetrack coils has been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studied in the CEPC IR.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ld quality of the coil layout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1×10</a:t>
            </a:r>
            <a:r>
              <a:rPr lang="en-US" altLang="zh-CN" sz="2000" baseline="30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HTS options have been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studied for the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Q1a magnet using high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luminosity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parameters with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L*=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1.9m: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b="1" i="1" dirty="0">
                <a:solidFill>
                  <a:srgbClr val="0033CC"/>
                </a:solidFill>
                <a:latin typeface="Times New Roman" panose="02020603050405020304" pitchFamily="18" charset="0"/>
              </a:rPr>
              <a:t>Cos2θ coil, CCT  coil, Racetrack </a:t>
            </a:r>
            <a:r>
              <a:rPr lang="en-US" altLang="zh-CN" sz="2000" b="1" i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coil.</a:t>
            </a:r>
            <a:endParaRPr lang="en-US" altLang="zh-CN" sz="2000" b="1" i="1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three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options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feasible in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theory;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Further detailed design is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required.</a:t>
            </a: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 first step, some test on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HTS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conductor is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planned.</a:t>
            </a: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5" name="Line 3"/>
          <p:cNvSpPr>
            <a:spLocks noChangeShapeType="1"/>
          </p:cNvSpPr>
          <p:nvPr/>
        </p:nvSpPr>
        <p:spPr bwMode="auto">
          <a:xfrm>
            <a:off x="395288" y="765175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3796" name="Picture 5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6237288"/>
            <a:ext cx="2519362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7563" cy="581025"/>
          </a:xfrm>
        </p:spPr>
        <p:txBody>
          <a:bodyPr/>
          <a:lstStyle/>
          <a:p>
            <a:pPr eaLnBrk="1" hangingPunct="1"/>
            <a:r>
              <a:rPr lang="en-US" altLang="zh-CN" sz="24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63713" y="2781300"/>
            <a:ext cx="6192837" cy="936625"/>
          </a:xfrm>
          <a:noFill/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zh-CN" sz="36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Thanks for your attention!</a:t>
            </a:r>
          </a:p>
        </p:txBody>
      </p:sp>
      <p:pic>
        <p:nvPicPr>
          <p:cNvPr id="34819" name="Picture 3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0" y="6191250"/>
            <a:ext cx="2519363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107504" y="6191250"/>
            <a:ext cx="51125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sz="1800" b="1" dirty="0" smtClean="0">
                <a:latin typeface="Times New Roman" panose="02020603050405020304" pitchFamily="18" charset="0"/>
              </a:rPr>
              <a:t>CEPC Working day</a:t>
            </a:r>
            <a:endParaRPr lang="en-US" altLang="zh-CN" sz="18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424863" cy="5257800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  <a:defRPr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HTS conductor: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Bi-2212 (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80K), Bi-2223, YBCO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zh-CN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92K), MgB2, IBS…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buFont typeface="Wingdings" panose="05000000000000000000" pitchFamily="2" charset="2"/>
              <a:buChar char="v"/>
              <a:defRPr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v"/>
              <a:defRPr/>
            </a:pPr>
            <a:endParaRPr lang="en-US" altLang="zh-CN" sz="2000" b="1" dirty="0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v"/>
              <a:defRPr/>
            </a:pPr>
            <a:endParaRPr lang="en-US" altLang="zh-CN" sz="3600" b="1" dirty="0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Line 5"/>
          <p:cNvSpPr>
            <a:spLocks noChangeShapeType="1"/>
          </p:cNvSpPr>
          <p:nvPr/>
        </p:nvSpPr>
        <p:spPr bwMode="auto">
          <a:xfrm>
            <a:off x="395288" y="765175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48" name="Text Box 22"/>
          <p:cNvSpPr txBox="1">
            <a:spLocks noChangeArrowheads="1"/>
          </p:cNvSpPr>
          <p:nvPr/>
        </p:nvSpPr>
        <p:spPr bwMode="auto">
          <a:xfrm>
            <a:off x="1763688" y="160635"/>
            <a:ext cx="60484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CN" sz="24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of HTS </a:t>
            </a:r>
            <a:r>
              <a:rPr lang="en-US" altLang="zh-CN" sz="24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quadrupole</a:t>
            </a:r>
            <a:r>
              <a:rPr lang="en-US" altLang="zh-CN" sz="24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</a:t>
            </a:r>
            <a:endParaRPr lang="en-US" altLang="zh-CN" sz="2400" b="1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73" y="1412776"/>
            <a:ext cx="6854528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97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424863" cy="5257800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  <a:defRPr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Bi-2212 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  <a:defRPr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  <a:defRPr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  <a:defRPr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  <a:defRPr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  <a:defRPr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  <a:defRPr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  <a:defRPr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  <a:defRPr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YBCO 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  <a:defRPr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  <a:defRPr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  <a:defRPr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  <a:defRPr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  <a:defRPr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  <a:defRPr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  <a:defRPr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IBS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buFont typeface="Wingdings" panose="05000000000000000000" pitchFamily="2" charset="2"/>
              <a:buChar char="v"/>
              <a:defRPr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v"/>
              <a:defRPr/>
            </a:pPr>
            <a:endParaRPr lang="en-US" altLang="zh-CN" sz="2000" b="1" dirty="0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v"/>
              <a:defRPr/>
            </a:pPr>
            <a:endParaRPr lang="en-US" altLang="zh-CN" sz="3600" b="1" dirty="0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Line 5"/>
          <p:cNvSpPr>
            <a:spLocks noChangeShapeType="1"/>
          </p:cNvSpPr>
          <p:nvPr/>
        </p:nvSpPr>
        <p:spPr bwMode="auto">
          <a:xfrm>
            <a:off x="395288" y="765175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48" name="Text Box 22"/>
          <p:cNvSpPr txBox="1">
            <a:spLocks noChangeArrowheads="1"/>
          </p:cNvSpPr>
          <p:nvPr/>
        </p:nvSpPr>
        <p:spPr bwMode="auto">
          <a:xfrm>
            <a:off x="1763688" y="160635"/>
            <a:ext cx="60484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CN" sz="24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of HTS </a:t>
            </a:r>
            <a:r>
              <a:rPr lang="en-US" altLang="zh-CN" sz="24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quadrupole</a:t>
            </a:r>
            <a:r>
              <a:rPr lang="en-US" altLang="zh-CN" sz="24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</a:t>
            </a:r>
            <a:endParaRPr lang="en-US" altLang="zh-CN" sz="2400" b="1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814119"/>
            <a:ext cx="5760640" cy="1589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590324"/>
            <a:ext cx="2328382" cy="211614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259" y="891505"/>
            <a:ext cx="1813512" cy="185245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937" y="833612"/>
            <a:ext cx="1697098" cy="187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16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424863" cy="5257800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  <a:defRPr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HTS </a:t>
            </a:r>
            <a:r>
              <a:rPr lang="en-US" altLang="zh-CN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Quadrupole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FRIB: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Racetrack coil </a:t>
            </a:r>
            <a:r>
              <a:rPr lang="en-US" altLang="zh-CN" sz="1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(BNL, 2015</a:t>
            </a:r>
            <a:r>
              <a:rPr lang="en-US" altLang="zh-CN" sz="1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1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220mm, </a:t>
            </a:r>
            <a:r>
              <a:rPr lang="en-US" altLang="zh-CN" sz="1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G:15T/m, 2G tape</a:t>
            </a:r>
            <a:r>
              <a:rPr lang="en-US" altLang="zh-CN" sz="1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altLang="zh-CN" sz="16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  <a:defRPr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  <a:defRPr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  <a:defRPr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  <a:defRPr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buFont typeface="Wingdings" panose="05000000000000000000" pitchFamily="2" charset="2"/>
              <a:buChar char="v"/>
              <a:defRPr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v"/>
              <a:defRPr/>
            </a:pPr>
            <a:endParaRPr lang="en-US" altLang="zh-CN" sz="2000" b="1" dirty="0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v"/>
              <a:defRPr/>
            </a:pPr>
            <a:endParaRPr lang="en-US" altLang="zh-CN" sz="3600" b="1" dirty="0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Line 5"/>
          <p:cNvSpPr>
            <a:spLocks noChangeShapeType="1"/>
          </p:cNvSpPr>
          <p:nvPr/>
        </p:nvSpPr>
        <p:spPr bwMode="auto">
          <a:xfrm>
            <a:off x="395288" y="765175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48" name="Text Box 22"/>
          <p:cNvSpPr txBox="1">
            <a:spLocks noChangeArrowheads="1"/>
          </p:cNvSpPr>
          <p:nvPr/>
        </p:nvSpPr>
        <p:spPr bwMode="auto">
          <a:xfrm>
            <a:off x="1763688" y="160635"/>
            <a:ext cx="60484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CN" sz="24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HTS </a:t>
            </a:r>
            <a:r>
              <a:rPr lang="en-US" altLang="zh-CN" sz="24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quadrupole</a:t>
            </a:r>
            <a:r>
              <a:rPr lang="en-US" altLang="zh-CN" sz="24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 R&amp;D in the world</a:t>
            </a:r>
            <a:endParaRPr lang="en-US" altLang="zh-CN" sz="2400" b="1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98" y="1341339"/>
            <a:ext cx="3191459" cy="257089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160" y="1509807"/>
            <a:ext cx="3946783" cy="244827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06" y="4055110"/>
            <a:ext cx="3081851" cy="273192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603" y="4149080"/>
            <a:ext cx="3836259" cy="251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89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424863" cy="5257800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  <a:defRPr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Prototype HTS </a:t>
            </a:r>
            <a:r>
              <a:rPr lang="en-US" altLang="zh-CN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Quadrupole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RISP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Racetrack coil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1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Korea, </a:t>
            </a:r>
            <a:r>
              <a:rPr lang="en-US" altLang="zh-CN" sz="1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r>
              <a:rPr lang="en-US" altLang="zh-CN" sz="1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1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300mm</a:t>
            </a:r>
            <a:r>
              <a:rPr lang="en-US" altLang="zh-CN" sz="1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altLang="zh-CN" sz="1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G: 9T/m</a:t>
            </a:r>
            <a:r>
              <a:rPr lang="en-US" altLang="zh-CN" sz="1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2G tape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  <a:defRPr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  <a:defRPr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  <a:defRPr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  <a:defRPr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buFont typeface="Wingdings" panose="05000000000000000000" pitchFamily="2" charset="2"/>
              <a:buChar char="v"/>
              <a:defRPr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v"/>
              <a:defRPr/>
            </a:pPr>
            <a:endParaRPr lang="en-US" altLang="zh-CN" sz="2000" b="1" dirty="0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v"/>
              <a:defRPr/>
            </a:pPr>
            <a:endParaRPr lang="en-US" altLang="zh-CN" sz="3600" b="1" dirty="0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Line 5"/>
          <p:cNvSpPr>
            <a:spLocks noChangeShapeType="1"/>
          </p:cNvSpPr>
          <p:nvPr/>
        </p:nvSpPr>
        <p:spPr bwMode="auto">
          <a:xfrm>
            <a:off x="395288" y="765175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48" name="Text Box 22"/>
          <p:cNvSpPr txBox="1">
            <a:spLocks noChangeArrowheads="1"/>
          </p:cNvSpPr>
          <p:nvPr/>
        </p:nvSpPr>
        <p:spPr bwMode="auto">
          <a:xfrm>
            <a:off x="1763688" y="160635"/>
            <a:ext cx="60484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CN" sz="24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HTS </a:t>
            </a:r>
            <a:r>
              <a:rPr lang="en-US" altLang="zh-CN" sz="24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quadrupole</a:t>
            </a:r>
            <a:r>
              <a:rPr lang="en-US" altLang="zh-CN" sz="24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 R&amp;D in the world</a:t>
            </a:r>
            <a:endParaRPr lang="en-US" altLang="zh-CN" sz="2400" b="1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469" y="1365577"/>
            <a:ext cx="4719005" cy="240900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464" y="3770320"/>
            <a:ext cx="3627014" cy="303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50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765175"/>
            <a:ext cx="8424863" cy="5400675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  <a:defRPr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Prototype HTS </a:t>
            </a:r>
            <a:r>
              <a:rPr lang="en-US" altLang="zh-CN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Quadrupole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Circular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Coils (</a:t>
            </a:r>
            <a:r>
              <a:rPr lang="en-US" altLang="zh-CN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Fermilab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000" dirty="0" smtClean="0"/>
              <a:t>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2019,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coil 100mm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G: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8.7T/m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2G tape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  <a:defRPr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  <a:defRPr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  <a:defRPr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  <a:defRPr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buFont typeface="Wingdings" panose="05000000000000000000" pitchFamily="2" charset="2"/>
              <a:buChar char="v"/>
              <a:defRPr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v"/>
              <a:defRPr/>
            </a:pPr>
            <a:endParaRPr lang="en-US" altLang="zh-CN" sz="2000" b="1" dirty="0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v"/>
              <a:defRPr/>
            </a:pPr>
            <a:endParaRPr lang="en-US" altLang="zh-CN" sz="3600" b="1" dirty="0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Line 5"/>
          <p:cNvSpPr>
            <a:spLocks noChangeShapeType="1"/>
          </p:cNvSpPr>
          <p:nvPr/>
        </p:nvSpPr>
        <p:spPr bwMode="auto">
          <a:xfrm>
            <a:off x="395288" y="765175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48" name="Text Box 22"/>
          <p:cNvSpPr txBox="1">
            <a:spLocks noChangeArrowheads="1"/>
          </p:cNvSpPr>
          <p:nvPr/>
        </p:nvSpPr>
        <p:spPr bwMode="auto">
          <a:xfrm>
            <a:off x="1763688" y="160635"/>
            <a:ext cx="60484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CN" sz="24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HTS </a:t>
            </a:r>
            <a:r>
              <a:rPr lang="en-US" altLang="zh-CN" sz="24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quadrupole</a:t>
            </a:r>
            <a:r>
              <a:rPr lang="en-US" altLang="zh-CN" sz="24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 R&amp;D in the world</a:t>
            </a:r>
            <a:endParaRPr lang="en-US" altLang="zh-CN" sz="2400" b="1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74" y="1464877"/>
            <a:ext cx="2996869" cy="241022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875105"/>
            <a:ext cx="4526738" cy="255018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461" y="3798932"/>
            <a:ext cx="2301215" cy="270253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975" y="1464877"/>
            <a:ext cx="3673701" cy="207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81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424863" cy="561657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requirement of the CEPC double aperture Final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Focus </a:t>
            </a:r>
            <a:r>
              <a:rPr lang="en-US" altLang="zh-CN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quadrupoles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recently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updated for high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luminosity with L*=1.9m.</a:t>
            </a:r>
            <a:endParaRPr lang="en-US" altLang="zh-CN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u"/>
            </a:pP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u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v"/>
            </a:pPr>
            <a:endParaRPr lang="en-US" altLang="zh-CN" sz="2000" b="1" dirty="0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v"/>
            </a:pPr>
            <a:endParaRPr lang="en-US" altLang="zh-CN" sz="3600" b="1" dirty="0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Line 5"/>
          <p:cNvSpPr>
            <a:spLocks noChangeShapeType="1"/>
          </p:cNvSpPr>
          <p:nvPr/>
        </p:nvSpPr>
        <p:spPr bwMode="auto">
          <a:xfrm>
            <a:off x="395288" y="765175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1403648" y="1556792"/>
            <a:ext cx="66967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pdated Requirements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final focus quadrupole magnets for Higgs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370955"/>
              </p:ext>
            </p:extLst>
          </p:nvPr>
        </p:nvGraphicFramePr>
        <p:xfrm>
          <a:off x="394477" y="1916832"/>
          <a:ext cx="8353424" cy="22078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9181"/>
                <a:gridCol w="1641930"/>
                <a:gridCol w="1318701"/>
                <a:gridCol w="1896748"/>
                <a:gridCol w="2466864"/>
              </a:tblGrid>
              <a:tr h="8468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Magnet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Central field gradient (T/m)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Magnetic length (m)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Width of GFR (mm)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Minimal distance between two aperture beam lines (mm)</a:t>
                      </a:r>
                      <a:endParaRPr lang="zh-CN" sz="160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4536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Q1a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</a:t>
                      </a:r>
                      <a:endParaRPr lang="zh-CN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1.21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15.21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62.71</a:t>
                      </a:r>
                      <a:endParaRPr lang="zh-CN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4536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Q1b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84.7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1.21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17.92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105.28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4536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Q2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94.8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1.5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24.14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155.11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7563" cy="581025"/>
          </a:xfrm>
        </p:spPr>
        <p:txBody>
          <a:bodyPr/>
          <a:lstStyle/>
          <a:p>
            <a:pPr eaLnBrk="1" hangingPunct="1"/>
            <a:r>
              <a:rPr lang="en-US" altLang="zh-CN" sz="20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Conceptual </a:t>
            </a:r>
            <a:r>
              <a:rPr lang="en-US" altLang="zh-CN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design of HTS final focus </a:t>
            </a:r>
            <a:r>
              <a:rPr lang="en-US" altLang="zh-CN" sz="2000" b="1" dirty="0" err="1">
                <a:solidFill>
                  <a:srgbClr val="CC0066"/>
                </a:solidFill>
                <a:latin typeface="Times New Roman" panose="02020603050405020304" pitchFamily="18" charset="0"/>
              </a:rPr>
              <a:t>quadrupole</a:t>
            </a:r>
            <a:r>
              <a:rPr lang="en-US" altLang="zh-CN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 coils in CEPC </a:t>
            </a:r>
            <a:r>
              <a:rPr lang="en-US" altLang="zh-CN" sz="20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IR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999" y="4334943"/>
            <a:ext cx="7091963" cy="219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2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278813" cy="561657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u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considerations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field gradient of 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quadrupoles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stronger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compared to that in CDR, and the available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bore space for the coil is smaller.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development of Q1a is the most challenging.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of 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quadrupoles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anti-solenoid is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similar to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in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CDR.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Corrector coils will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inside the bore of Q1b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Q2 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quadrupole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coil.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Iron yoke is used to eliminate the field crosstalk between the two apertures. 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Center Be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pipe: diameter 28mm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Inside 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quadrupole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beam pipe diameter is around 17mm or 18 mm.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v"/>
            </a:pPr>
            <a:endParaRPr lang="en-US" altLang="zh-CN" sz="2000" b="1" dirty="0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v"/>
            </a:pPr>
            <a:endParaRPr lang="en-US" altLang="zh-CN" sz="3600" b="1" dirty="0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Line 5"/>
          <p:cNvSpPr>
            <a:spLocks noChangeShapeType="1"/>
          </p:cNvSpPr>
          <p:nvPr/>
        </p:nvSpPr>
        <p:spPr bwMode="auto">
          <a:xfrm>
            <a:off x="395288" y="765175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7563" cy="581025"/>
          </a:xfrm>
        </p:spPr>
        <p:txBody>
          <a:bodyPr/>
          <a:lstStyle/>
          <a:p>
            <a:pPr eaLnBrk="1" hangingPunct="1"/>
            <a:r>
              <a:rPr lang="en-US" altLang="zh-CN" sz="20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Conceptual </a:t>
            </a:r>
            <a:r>
              <a:rPr lang="en-US" altLang="zh-CN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design of HTS final focus </a:t>
            </a:r>
            <a:r>
              <a:rPr lang="en-US" altLang="zh-CN" sz="2000" b="1" dirty="0" err="1">
                <a:solidFill>
                  <a:srgbClr val="CC0066"/>
                </a:solidFill>
                <a:latin typeface="Times New Roman" panose="02020603050405020304" pitchFamily="18" charset="0"/>
              </a:rPr>
              <a:t>quadrupole</a:t>
            </a:r>
            <a:r>
              <a:rPr lang="en-US" altLang="zh-CN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 coils in CEPC </a:t>
            </a:r>
            <a:r>
              <a:rPr lang="en-US" altLang="zh-CN" sz="20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IR</a:t>
            </a:r>
          </a:p>
        </p:txBody>
      </p:sp>
    </p:spTree>
    <p:extLst>
      <p:ext uri="{BB962C8B-B14F-4D97-AF65-F5344CB8AC3E}">
        <p14:creationId xmlns:p14="http://schemas.microsoft.com/office/powerpoint/2010/main" val="146687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20087</TotalTime>
  <Words>1734</Words>
  <Application>Microsoft Office PowerPoint</Application>
  <PresentationFormat>全屏显示(4:3)</PresentationFormat>
  <Paragraphs>283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5" baseType="lpstr">
      <vt:lpstr>宋体</vt:lpstr>
      <vt:lpstr>Arial</vt:lpstr>
      <vt:lpstr>Symbol</vt:lpstr>
      <vt:lpstr>Times New Roman</vt:lpstr>
      <vt:lpstr>Wingdings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Conceptual design of HTS final focus quadrupole coils in CEPC IR</vt:lpstr>
      <vt:lpstr>Conceptual design of HTS final focus quadrupole coils in CEPC IR</vt:lpstr>
      <vt:lpstr>Conceptual design of HTS final focus quadrupole coils in CEPC IR</vt:lpstr>
      <vt:lpstr>Conceptual design of Q1a for high luminosity with L*=1.9m</vt:lpstr>
      <vt:lpstr>Cos2θ option of Q1a</vt:lpstr>
      <vt:lpstr>Cos2θ option of Q1a</vt:lpstr>
      <vt:lpstr>Cos2θ option of Q1a</vt:lpstr>
      <vt:lpstr>One layer Cos2θ option of Q1a</vt:lpstr>
      <vt:lpstr>Conceptual design of Q1a for high luminosity with L*=1.9m</vt:lpstr>
      <vt:lpstr>CCT option of Q1a </vt:lpstr>
      <vt:lpstr>CCT option of Q1a </vt:lpstr>
      <vt:lpstr>CCT option of Q1a </vt:lpstr>
      <vt:lpstr>CCT option of Q1a </vt:lpstr>
      <vt:lpstr>CCT option of Q1a </vt:lpstr>
      <vt:lpstr>Conceptual design of Q1a for high luminosity with L*=1.9m</vt:lpstr>
      <vt:lpstr>Racetrack coil option of Q1a </vt:lpstr>
      <vt:lpstr>Racetrack coil option of Q1a</vt:lpstr>
      <vt:lpstr>Racetrack coil option of Q1a </vt:lpstr>
      <vt:lpstr>Conceptual design of Q1a for high luminosity with L*=1.9m</vt:lpstr>
      <vt:lpstr>PowerPoint 演示文稿</vt:lpstr>
      <vt:lpstr>Summary</vt:lpstr>
      <vt:lpstr>PowerPoint 演示文稿</vt:lpstr>
    </vt:vector>
  </TitlesOfParts>
  <Company>MC SYSTEM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MC SYSTEM</dc:creator>
  <cp:lastModifiedBy>unknown</cp:lastModifiedBy>
  <cp:revision>2380</cp:revision>
  <dcterms:created xsi:type="dcterms:W3CDTF">2008-05-27T08:38:56Z</dcterms:created>
  <dcterms:modified xsi:type="dcterms:W3CDTF">2020-12-27T11:35:57Z</dcterms:modified>
</cp:coreProperties>
</file>