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4" r:id="rId3"/>
    <p:sldId id="261" r:id="rId4"/>
    <p:sldId id="275" r:id="rId5"/>
    <p:sldId id="268" r:id="rId6"/>
    <p:sldId id="262" r:id="rId7"/>
    <p:sldId id="277" r:id="rId8"/>
    <p:sldId id="258" r:id="rId9"/>
    <p:sldId id="273" r:id="rId10"/>
    <p:sldId id="256" r:id="rId11"/>
    <p:sldId id="257" r:id="rId12"/>
    <p:sldId id="274" r:id="rId13"/>
    <p:sldId id="263" r:id="rId14"/>
    <p:sldId id="279" r:id="rId15"/>
    <p:sldId id="280" r:id="rId16"/>
    <p:sldId id="27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0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FA070-C672-433E-AAEE-A0CBC3899CA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A85C5-A56C-4B98-B774-0C6AC3EB0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2597-F670-4CEC-A161-C55537DF17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8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CCD8-ECF2-4CBF-8B29-703E0D10E18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5213-9CFD-47CE-B1A3-9D304340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651F0-184C-4A41-81C5-829EEA6A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5" y="1122363"/>
            <a:ext cx="10382250" cy="23876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PROGRESS OF LOW EMITTANCE BOOSTER DESIGN</a:t>
            </a:r>
            <a:endParaRPr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C4BA5C-37C4-47C2-BD95-29016882E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Daheng</a:t>
            </a:r>
            <a:r>
              <a:rPr lang="en-US" altLang="zh-CN" dirty="0"/>
              <a:t> Ji, Dou Wang</a:t>
            </a:r>
          </a:p>
          <a:p>
            <a:r>
              <a:rPr lang="en-US" altLang="zh-CN" dirty="0" smtClean="0"/>
              <a:t>2020,12,28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17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2174" y="188388"/>
            <a:ext cx="9138176" cy="96371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based 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685" t="4292" r="11834" b="18920"/>
          <a:stretch/>
        </p:blipFill>
        <p:spPr>
          <a:xfrm>
            <a:off x="1638025" y="1335418"/>
            <a:ext cx="3756277" cy="2629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0765" t="4425" r="10019" b="19258"/>
          <a:stretch/>
        </p:blipFill>
        <p:spPr>
          <a:xfrm>
            <a:off x="1748612" y="4148127"/>
            <a:ext cx="3547160" cy="24137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1064" t="4200" r="10880" b="19413"/>
          <a:stretch/>
        </p:blipFill>
        <p:spPr>
          <a:xfrm>
            <a:off x="6203212" y="4187018"/>
            <a:ext cx="3423962" cy="23666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85905" y="1402790"/>
            <a:ext cx="3523839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cell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length: 70m~80m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Similar structure as CDR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106516" y="2465911"/>
            <a:ext cx="121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cell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66047" y="5243137"/>
            <a:ext cx="1257605" cy="24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supressor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98045" y="5131919"/>
            <a:ext cx="1095811" cy="24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2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80" y="2085577"/>
            <a:ext cx="3174278" cy="1983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40" y="4394383"/>
            <a:ext cx="3521834" cy="2200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3083" y="244508"/>
            <a:ext cx="8358427" cy="97029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optimization for FODO lattice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8371" y="1874849"/>
            <a:ext cx="231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 FODO  (emit=1.9nm)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9203" y="4178391"/>
            <a:ext cx="233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70m FODO  (emit=1.29nm)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722" y="2127849"/>
            <a:ext cx="3429576" cy="20494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215" y="4440431"/>
            <a:ext cx="3349587" cy="2072202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4986440" y="3598391"/>
            <a:ext cx="1730124" cy="1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362409" y="2165471"/>
            <a:ext cx="82612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6*FODO5,</a:t>
            </a:r>
          </a:p>
          <a:p>
            <a:r>
              <a:rPr lang="en-US" sz="1200" dirty="0">
                <a:solidFill>
                  <a:srgbClr val="C00000"/>
                </a:solidFill>
              </a:rPr>
              <a:t>FODO</a:t>
            </a:r>
            <a:r>
              <a:rPr lang="en-US" sz="1200" dirty="0"/>
              <a:t>,</a:t>
            </a:r>
          </a:p>
          <a:p>
            <a:r>
              <a:rPr lang="en-US" sz="1200" dirty="0"/>
              <a:t>6*FODO5,</a:t>
            </a:r>
          </a:p>
          <a:p>
            <a:r>
              <a:rPr lang="en-US" sz="1200" dirty="0">
                <a:solidFill>
                  <a:srgbClr val="C00000"/>
                </a:solidFill>
              </a:rPr>
              <a:t>FODO</a:t>
            </a:r>
            <a:r>
              <a:rPr lang="en-US" sz="1200" dirty="0"/>
              <a:t>,</a:t>
            </a:r>
          </a:p>
          <a:p>
            <a:r>
              <a:rPr lang="en-US" sz="1200" dirty="0"/>
              <a:t>6*FODO5,</a:t>
            </a:r>
          </a:p>
          <a:p>
            <a:r>
              <a:rPr lang="en-US" sz="1200" dirty="0">
                <a:solidFill>
                  <a:srgbClr val="C00000"/>
                </a:solidFill>
              </a:rPr>
              <a:t>FODO</a:t>
            </a:r>
            <a:r>
              <a:rPr lang="en-US" sz="1200" dirty="0"/>
              <a:t>,</a:t>
            </a:r>
          </a:p>
          <a:p>
            <a:r>
              <a:rPr lang="en-US" sz="1200" dirty="0"/>
              <a:t>6*FODO5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44321" y="3644441"/>
            <a:ext cx="138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phase in short straight section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5059899" y="5901936"/>
            <a:ext cx="1730124" cy="1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96398" y="5034760"/>
            <a:ext cx="826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7*FODO5,</a:t>
            </a:r>
          </a:p>
          <a:p>
            <a:r>
              <a:rPr lang="en-US" sz="1200" dirty="0"/>
              <a:t>7*FODO5,</a:t>
            </a:r>
          </a:p>
          <a:p>
            <a:r>
              <a:rPr lang="en-US" sz="1200" dirty="0"/>
              <a:t>7*FODO5,</a:t>
            </a:r>
          </a:p>
          <a:p>
            <a:r>
              <a:rPr lang="en-US" sz="1200" dirty="0"/>
              <a:t>7*FODO5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44094" y="5934829"/>
            <a:ext cx="138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phase in short straight section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77416" y="2065623"/>
            <a:ext cx="86835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opt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12730" y="4842811"/>
            <a:ext cx="84093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opt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913757" y="2177456"/>
            <a:ext cx="75651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opt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921432" y="4678351"/>
            <a:ext cx="76199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opt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4950" y="1124910"/>
            <a:ext cx="928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proper phase section to weaken/cancel some dispersive nonlinear term – enlarge off-momentum DA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FC268C-0C94-4FD0-BAE5-37CAAE742E56}"/>
              </a:ext>
            </a:extLst>
          </p:cNvPr>
          <p:cNvSpPr/>
          <p:nvPr/>
        </p:nvSpPr>
        <p:spPr>
          <a:xfrm>
            <a:off x="323188" y="512501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BB23084-6D12-4F84-AA7F-9B6FC8DC4398}"/>
              </a:ext>
            </a:extLst>
          </p:cNvPr>
          <p:cNvSpPr/>
          <p:nvPr/>
        </p:nvSpPr>
        <p:spPr>
          <a:xfrm>
            <a:off x="223586" y="2877021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363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B38B3-C211-45F7-A65A-9769260C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study based on FODO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2EBD7E08-BDB8-4976-A01A-0DAB56EB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51632"/>
              </p:ext>
            </p:extLst>
          </p:nvPr>
        </p:nvGraphicFramePr>
        <p:xfrm>
          <a:off x="746329" y="1835164"/>
          <a:ext cx="5915592" cy="3037306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632804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427596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427596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  <a:gridCol w="1427596">
                  <a:extLst>
                    <a:ext uri="{9D8B030D-6E8A-4147-A177-3AD203B41FA5}">
                      <a16:colId xmlns:a16="http://schemas.microsoft.com/office/drawing/2014/main" val="4083439792"/>
                    </a:ext>
                  </a:extLst>
                </a:gridCol>
              </a:tblGrid>
              <a:tr h="3354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Lattice 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0</a:t>
                      </a: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TME 0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1</a:t>
                      </a: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Emittance X (nm)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3.57E-09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1.29E-9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1.29E-9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Tunes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[263.201/261.219]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[319.250/129.280]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[353.180/353.280]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Quad amount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2110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2528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Quad Strength (K1L rms）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0.0383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highlight>
                            <a:srgbClr val="FFFF00"/>
                          </a:highlight>
                        </a:rPr>
                        <a:t>0.0828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0.0407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Sext amount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512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highlight>
                            <a:srgbClr val="FFFF00"/>
                          </a:highlight>
                        </a:rPr>
                        <a:t>2912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Sexts Strength (K2L rms)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0.1795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0.1512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0.4091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H Corrector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1053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896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V Corrector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1054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1632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BPM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2108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2528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A052B56-4C84-4DB4-A3B7-FDBB8A8BF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45777"/>
              </p:ext>
            </p:extLst>
          </p:nvPr>
        </p:nvGraphicFramePr>
        <p:xfrm>
          <a:off x="302601" y="5016946"/>
          <a:ext cx="6803049" cy="1219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95149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276975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276975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  <a:gridCol w="1276975">
                  <a:extLst>
                    <a:ext uri="{9D8B030D-6E8A-4147-A177-3AD203B41FA5}">
                      <a16:colId xmlns:a16="http://schemas.microsoft.com/office/drawing/2014/main" val="508572307"/>
                    </a:ext>
                  </a:extLst>
                </a:gridCol>
                <a:gridCol w="1276975">
                  <a:extLst>
                    <a:ext uri="{9D8B030D-6E8A-4147-A177-3AD203B41FA5}">
                      <a16:colId xmlns:a16="http://schemas.microsoft.com/office/drawing/2014/main" val="58063208"/>
                    </a:ext>
                  </a:extLst>
                </a:gridCol>
              </a:tblGrid>
              <a:tr h="303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w/ Correction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FODO 0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 opt.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1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Orbit 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0.0575/0.0525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0.4065/0.2389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0.2216/0.178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0.1693/0.1236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Beta Beating(%)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0.294/0.353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3.940/5.439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2.79/3.833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1.52/2.50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Delta Dispersion(m)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0.005/0.007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0.0156/0.0229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0.0039/0.0052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0.0045/0.0032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20491F76-4DBB-4C04-9896-66D6112A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62" y="2876550"/>
            <a:ext cx="4543425" cy="34671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B299012-4924-4AEF-B9D5-35549CF47F9D}"/>
              </a:ext>
            </a:extLst>
          </p:cNvPr>
          <p:cNvSpPr txBox="1"/>
          <p:nvPr/>
        </p:nvSpPr>
        <p:spPr>
          <a:xfrm>
            <a:off x="6976246" y="1562871"/>
            <a:ext cx="559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is between FODO 0 and TME0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correction effect is consistent with the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should be further optimized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8E07C2AB-44E8-4179-9E17-0013C1D6E6A8}"/>
                  </a:ext>
                </a:extLst>
              </p:cNvPr>
              <p:cNvSpPr txBox="1"/>
              <p:nvPr/>
            </p:nvSpPr>
            <p:spPr>
              <a:xfrm>
                <a:off x="1962779" y="1362816"/>
                <a:ext cx="3888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8E07C2AB-44E8-4179-9E17-0013C1D6E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779" y="1362816"/>
                <a:ext cx="38888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89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CE9A6FF-5CFA-481F-9C25-13443F6B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issue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26002D-60FD-4956-BE8D-6B3EEDB0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Shortage of computing resources</a:t>
            </a:r>
            <a:r>
              <a:rPr lang="en-US" altLang="zh-CN" dirty="0">
                <a:sym typeface="Wingdings" panose="05000000000000000000" pitchFamily="2" charset="2"/>
              </a:rPr>
              <a:t>Accuracy/Iteration speed/Seeds</a:t>
            </a:r>
            <a:endParaRPr lang="en-US" altLang="zh-CN" dirty="0"/>
          </a:p>
          <a:p>
            <a:pPr lvl="1"/>
            <a:r>
              <a:rPr lang="en-US" altLang="zh-CN" dirty="0"/>
              <a:t>Memory </a:t>
            </a:r>
          </a:p>
          <a:p>
            <a:pPr lvl="2"/>
            <a:r>
              <a:rPr lang="en-US" altLang="zh-CN" dirty="0"/>
              <a:t>((1408(HC)+1408(VC))*2816(BPM)*2*2816(Q))*8/1024/1024/1024=332.75GB</a:t>
            </a:r>
          </a:p>
          <a:p>
            <a:pPr lvl="2"/>
            <a:r>
              <a:rPr lang="en-US" altLang="zh-CN" dirty="0"/>
              <a:t>((100(HC)+100(VC))*2816(BPM)*2*2816(Q))*8/1024/1024/1024=23.63GB</a:t>
            </a:r>
          </a:p>
          <a:p>
            <a:pPr lvl="1"/>
            <a:r>
              <a:rPr lang="en-US" altLang="zh-CN" dirty="0" err="1"/>
              <a:t>Matlab</a:t>
            </a:r>
            <a:endParaRPr lang="en-US" altLang="zh-CN" dirty="0"/>
          </a:p>
          <a:p>
            <a:r>
              <a:rPr lang="en-US" altLang="zh-CN" dirty="0"/>
              <a:t>1 loop: 2~3 weeks…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7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5512C-1726-4BD9-BFA8-57473A0A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791D8-62D3-4ED7-82BA-93978829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0 was proved too sensitive and abandoned now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emittance booster design updates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versions of the new design: TME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process of design optimization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1 has started error simulation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Optics/DA result is acceptable, but not good enough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computing resources limits the progress of iteration.</a:t>
            </a:r>
          </a:p>
          <a:p>
            <a:pPr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0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E9BD4-399B-47EF-A345-32B4CC2B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EF83D5-494E-45CD-8B1F-047E327C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58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17056-7609-4EA4-804C-40064369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67EFE-ECBC-4835-B0CD-059AF0344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A872CF3-E855-467F-B1D8-E21296DD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537" y="2033416"/>
            <a:ext cx="4246640" cy="31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6136" y="400706"/>
            <a:ext cx="8576540" cy="843557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emittance lattice design based on TME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8140" y="1156218"/>
            <a:ext cx="482453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length: 110m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65125" y="4208603"/>
            <a:ext cx="2316181" cy="2027737"/>
            <a:chOff x="7104112" y="1412776"/>
            <a:chExt cx="3315500" cy="25202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1412776"/>
              <a:ext cx="3315500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968208" y="2060848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dis. </a:t>
              </a:r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supressor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0036" y="1289270"/>
            <a:ext cx="3646160" cy="2605152"/>
            <a:chOff x="1991544" y="3525933"/>
            <a:chExt cx="3888432" cy="31434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544" y="3525933"/>
              <a:ext cx="3888432" cy="3143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15680" y="4509121"/>
              <a:ext cx="1291231" cy="37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18130" y="4236500"/>
            <a:ext cx="2304001" cy="2005265"/>
            <a:chOff x="7104112" y="4150247"/>
            <a:chExt cx="3330814" cy="25191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4150247"/>
              <a:ext cx="3330814" cy="251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74896" y="5299909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Straight sec.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00920" y="1815645"/>
            <a:ext cx="316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90371" y="2328760"/>
            <a:ext cx="191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arc cell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straight section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position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matching section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582" y="1746156"/>
            <a:ext cx="3647989" cy="38236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781348" y="1109463"/>
            <a:ext cx="30893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6531106" y="5620005"/>
            <a:ext cx="429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geometry match for three rings</a:t>
            </a:r>
          </a:p>
          <a:p>
            <a:r>
              <a:rPr lang="en-US" altLang="zh-CN" dirty="0"/>
              <a:t>       --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error=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0.17m</a:t>
            </a:r>
            <a:endParaRPr lang="en-US" altLang="zh-CN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72" y="2547962"/>
            <a:ext cx="2004817" cy="19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9123375" y="838773"/>
            <a:ext cx="26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Y. M. Peng, C. H. Yu</a:t>
            </a:r>
          </a:p>
        </p:txBody>
      </p:sp>
    </p:spTree>
    <p:extLst>
      <p:ext uri="{BB962C8B-B14F-4D97-AF65-F5344CB8AC3E}">
        <p14:creationId xmlns:p14="http://schemas.microsoft.com/office/powerpoint/2010/main" val="165071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F9B417E-AD5F-45BD-9E9B-7FCCCAF6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1A5ABC0-95A0-4295-8FD3-75A1688B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Review of last report</a:t>
            </a:r>
          </a:p>
          <a:p>
            <a:r>
              <a:rPr lang="en-US" altLang="zh-CN" dirty="0"/>
              <a:t>Further error study based on TME 0</a:t>
            </a:r>
          </a:p>
          <a:p>
            <a:r>
              <a:rPr lang="en-US" altLang="zh-CN" dirty="0"/>
              <a:t>Update of lower emittance booster design</a:t>
            </a:r>
          </a:p>
          <a:p>
            <a:r>
              <a:rPr lang="en-US" altLang="zh-CN" dirty="0"/>
              <a:t>Error study based on FODO 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52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9F78E-7F9C-4A40-833D-58C68B2F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Last Report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2020.09.23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1E6B2-94EF-4BC1-9B37-C5320782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Sawtooth effect @180GeV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✔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@10GeV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✔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Impacts/solution of Detector Stray Field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✔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simulation with errors during ramping and table ramping scheme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✔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design (FODO 0): error effect and correction of linear optics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✔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error study based on lower emittance lattice (TME 0)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 ✘）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95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BC3F0-8C08-4962-B81E-7CADAD6E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47" y="977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last report</a:t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emittance lattice design based on TME (0)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BC642C-1E5F-412A-9385-E99F124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C9C667-1555-40DE-83E8-06B37FCDD050}"/>
              </a:ext>
            </a:extLst>
          </p:cNvPr>
          <p:cNvSpPr txBox="1"/>
          <p:nvPr/>
        </p:nvSpPr>
        <p:spPr>
          <a:xfrm>
            <a:off x="9383247" y="1207974"/>
            <a:ext cx="26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Y. M. Peng, C. H. Yu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0578610-3483-4CCC-890D-EC1BA6FCC7B7}"/>
              </a:ext>
            </a:extLst>
          </p:cNvPr>
          <p:cNvSpPr txBox="1"/>
          <p:nvPr/>
        </p:nvSpPr>
        <p:spPr>
          <a:xfrm>
            <a:off x="4812415" y="1398889"/>
            <a:ext cx="482453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length: 110m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9D4B698-53FB-415A-8DF0-E360CD2FE668}"/>
              </a:ext>
            </a:extLst>
          </p:cNvPr>
          <p:cNvGrpSpPr/>
          <p:nvPr/>
        </p:nvGrpSpPr>
        <p:grpSpPr>
          <a:xfrm>
            <a:off x="979400" y="4451274"/>
            <a:ext cx="2316181" cy="2027737"/>
            <a:chOff x="7104112" y="1412776"/>
            <a:chExt cx="3315500" cy="252028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9F962D6A-8123-4355-BBF7-91E9B2A05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1412776"/>
              <a:ext cx="3315500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E6D3E3E-A6F0-4188-A0D0-EE3AD3F95915}"/>
                </a:ext>
              </a:extLst>
            </p:cNvPr>
            <p:cNvSpPr txBox="1"/>
            <p:nvPr/>
          </p:nvSpPr>
          <p:spPr>
            <a:xfrm>
              <a:off x="7968208" y="2060848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dis. </a:t>
              </a:r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supressor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32B0916-5D56-469C-8486-106D4EB83845}"/>
              </a:ext>
            </a:extLst>
          </p:cNvPr>
          <p:cNvGrpSpPr/>
          <p:nvPr/>
        </p:nvGrpSpPr>
        <p:grpSpPr>
          <a:xfrm>
            <a:off x="1024311" y="1531941"/>
            <a:ext cx="3646160" cy="2605152"/>
            <a:chOff x="1991544" y="3525933"/>
            <a:chExt cx="3888432" cy="314342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7F4DC24-9C38-4A93-B0A6-3BEFC0296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544" y="3525933"/>
              <a:ext cx="3888432" cy="3143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DE6BEF37-AD53-4719-95A1-AD858B3EFDB9}"/>
                </a:ext>
              </a:extLst>
            </p:cNvPr>
            <p:cNvSpPr txBox="1"/>
            <p:nvPr/>
          </p:nvSpPr>
          <p:spPr>
            <a:xfrm>
              <a:off x="3215680" y="4509121"/>
              <a:ext cx="1291231" cy="37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B93BBC-6D3B-4F9F-8D0B-4E6B5B1E4112}"/>
              </a:ext>
            </a:extLst>
          </p:cNvPr>
          <p:cNvGrpSpPr/>
          <p:nvPr/>
        </p:nvGrpSpPr>
        <p:grpSpPr>
          <a:xfrm>
            <a:off x="3532405" y="4479171"/>
            <a:ext cx="2304001" cy="2005265"/>
            <a:chOff x="7104112" y="4150247"/>
            <a:chExt cx="3330814" cy="2519115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5D3AFBD-E26D-4FC7-A7A2-D122CE71B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4150247"/>
              <a:ext cx="3330814" cy="251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3E93B334-5134-4A89-A4FB-99BEFAFD879E}"/>
                </a:ext>
              </a:extLst>
            </p:cNvPr>
            <p:cNvSpPr txBox="1"/>
            <p:nvPr/>
          </p:nvSpPr>
          <p:spPr>
            <a:xfrm>
              <a:off x="8174896" y="5299909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Straight sec.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灯片编号占位符 6">
            <a:extLst>
              <a:ext uri="{FF2B5EF4-FFF2-40B4-BE49-F238E27FC236}">
                <a16:creationId xmlns:a16="http://schemas.microsoft.com/office/drawing/2014/main" id="{C422AE54-35A8-41B7-B294-7B428243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4875" y="6599021"/>
            <a:ext cx="27432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308121-AF51-4636-86F3-0B0C9A7242F6}"/>
              </a:ext>
            </a:extLst>
          </p:cNvPr>
          <p:cNvSpPr txBox="1"/>
          <p:nvPr/>
        </p:nvSpPr>
        <p:spPr>
          <a:xfrm>
            <a:off x="4815195" y="2058316"/>
            <a:ext cx="316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2FBB53-8318-4475-AF1C-01799541429A}"/>
              </a:ext>
            </a:extLst>
          </p:cNvPr>
          <p:cNvSpPr txBox="1"/>
          <p:nvPr/>
        </p:nvSpPr>
        <p:spPr>
          <a:xfrm>
            <a:off x="5073527" y="2427648"/>
            <a:ext cx="191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arc cell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straight section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position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for matching section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B41F2A2-2C96-460C-A160-EF768632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57" y="1988827"/>
            <a:ext cx="3647989" cy="382361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EC2954-1E08-42F8-9DC0-330F5FD42A31}"/>
              </a:ext>
            </a:extLst>
          </p:cNvPr>
          <p:cNvSpPr/>
          <p:nvPr/>
        </p:nvSpPr>
        <p:spPr>
          <a:xfrm>
            <a:off x="7695623" y="1352134"/>
            <a:ext cx="30893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988E04F-7801-48FA-9FE1-CC6173772C1A}"/>
              </a:ext>
            </a:extLst>
          </p:cNvPr>
          <p:cNvSpPr txBox="1"/>
          <p:nvPr/>
        </p:nvSpPr>
        <p:spPr>
          <a:xfrm>
            <a:off x="6445381" y="5862676"/>
            <a:ext cx="429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geometry match for three rings</a:t>
            </a:r>
          </a:p>
          <a:p>
            <a:r>
              <a:rPr lang="en-US" altLang="zh-CN" dirty="0"/>
              <a:t>       --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error=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0.17m</a:t>
            </a:r>
            <a:endParaRPr lang="en-US" altLang="zh-CN" dirty="0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EA655208-3794-46AD-A94C-5F55A632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47" y="2790633"/>
            <a:ext cx="2004817" cy="19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2DCF74A-3603-43C2-8E74-FD5F4F8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1" y="194409"/>
            <a:ext cx="11843238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last report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for linear optics (TME 0)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312E6C-F7BA-4116-B09A-B3840709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2" y="4158000"/>
            <a:ext cx="3600000" cy="27000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B28B6AB-59F1-4859-8CF8-62989883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07226"/>
              </p:ext>
            </p:extLst>
          </p:nvPr>
        </p:nvGraphicFramePr>
        <p:xfrm>
          <a:off x="847040" y="3429000"/>
          <a:ext cx="5915590" cy="2699996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172675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786980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955935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</a:tblGrid>
              <a:tr h="3354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kern="1200" dirty="0"/>
                        <a:t>　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0</a:t>
                      </a: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TME 0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Emittance X (nm)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3.57E-09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1.29E-9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Tunes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[263.2016/261.2193]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[319.2507/129.2806]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Quad amount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2110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2528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Quad Strength (K1L rms）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highlight>
                            <a:srgbClr val="FFFF00"/>
                          </a:highlight>
                        </a:rPr>
                        <a:t>0.0383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highlight>
                            <a:srgbClr val="FFFF00"/>
                          </a:highlight>
                        </a:rPr>
                        <a:t>0.0828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Sext amount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highlight>
                            <a:srgbClr val="FFFF00"/>
                          </a:highlight>
                        </a:rPr>
                        <a:t>512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>
                          <a:highlight>
                            <a:srgbClr val="FFFF00"/>
                          </a:highlight>
                        </a:rPr>
                        <a:t>2912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Sexts Strength (K2L rms)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0.1795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0.1512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H Corrector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1053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896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V Corrector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1054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1632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627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kern="1200" dirty="0"/>
                        <a:t>BPM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2108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kern="1200" dirty="0"/>
                        <a:t>2528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  <p:pic>
        <p:nvPicPr>
          <p:cNvPr id="10" name="Picture 12">
            <a:extLst>
              <a:ext uri="{FF2B5EF4-FFF2-40B4-BE49-F238E27FC236}">
                <a16:creationId xmlns:a16="http://schemas.microsoft.com/office/drawing/2014/main" id="{8AE1AD48-A0D0-41B9-BF7B-58BCEA2C3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2" y="1458000"/>
            <a:ext cx="3600000" cy="27000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4C00A66-EF4B-41EF-8816-8757C9D3E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49997"/>
          <a:stretch/>
        </p:blipFill>
        <p:spPr>
          <a:xfrm>
            <a:off x="889085" y="1458000"/>
            <a:ext cx="5873545" cy="1649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82A15547-DDEA-469B-BD9E-F87B228C2B73}"/>
                  </a:ext>
                </a:extLst>
              </p:cNvPr>
              <p:cNvSpPr txBox="1"/>
              <p:nvPr/>
            </p:nvSpPr>
            <p:spPr>
              <a:xfrm>
                <a:off x="1881412" y="2907506"/>
                <a:ext cx="3888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82A15547-DDEA-469B-BD9E-F87B228C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12" y="2907506"/>
                <a:ext cx="388888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5EB15A52-36C0-416D-893E-B09D9573D0E0}"/>
              </a:ext>
            </a:extLst>
          </p:cNvPr>
          <p:cNvSpPr/>
          <p:nvPr/>
        </p:nvSpPr>
        <p:spPr>
          <a:xfrm>
            <a:off x="10662988" y="5236925"/>
            <a:ext cx="149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FODO 0 (CDR)</a:t>
            </a:r>
            <a:endParaRPr lang="zh-CN" altLang="en-US" b="1" dirty="0">
              <a:solidFill>
                <a:schemeClr val="lt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38B8D5C-A18B-4E6A-970E-D6B0EB8E2BC2}"/>
              </a:ext>
            </a:extLst>
          </p:cNvPr>
          <p:cNvSpPr/>
          <p:nvPr/>
        </p:nvSpPr>
        <p:spPr>
          <a:xfrm>
            <a:off x="10806299" y="2803575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TME 0</a:t>
            </a:r>
          </a:p>
        </p:txBody>
      </p:sp>
    </p:spTree>
    <p:extLst>
      <p:ext uri="{BB962C8B-B14F-4D97-AF65-F5344CB8AC3E}">
        <p14:creationId xmlns:p14="http://schemas.microsoft.com/office/powerpoint/2010/main" val="218050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A83C7-0498-4545-8916-2A83ADA0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last report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emittance lattice design based on TME 0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3F40E60-F758-4CC8-9768-8D9308B0F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5" y="3876203"/>
            <a:ext cx="2880000" cy="21807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2FBAC6-58E2-47F6-9088-0581BCAB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641534"/>
            <a:ext cx="2880000" cy="216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E5CE36-F603-4D8E-9101-ABB5C97747D4}"/>
              </a:ext>
            </a:extLst>
          </p:cNvPr>
          <p:cNvSpPr txBox="1"/>
          <p:nvPr/>
        </p:nvSpPr>
        <p:spPr>
          <a:xfrm>
            <a:off x="1476375" y="3738900"/>
            <a:ext cx="4619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set and correction process is same 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Lattice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 and DA recovery not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focusing?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1/4 resonance?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 and BPMs arrangement?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055F906-27B0-4F79-AA01-8D1CA1E29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17032"/>
              </p:ext>
            </p:extLst>
          </p:nvPr>
        </p:nvGraphicFramePr>
        <p:xfrm>
          <a:off x="1476375" y="2209800"/>
          <a:ext cx="4384263" cy="1219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41064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395420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347779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</a:tblGrid>
              <a:tr h="303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RMS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FODO 0 (CDR)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Orbit 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0.0575/0.0525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0.4065/0.2389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Beta Beating(%)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0.294/0.353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3.940/5.439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Delta Dispersion(m)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0.005/0.007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0.0156/0.0229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E4824B8C-44CE-4184-A45C-4326558763A2}"/>
              </a:ext>
            </a:extLst>
          </p:cNvPr>
          <p:cNvSpPr/>
          <p:nvPr/>
        </p:nvSpPr>
        <p:spPr>
          <a:xfrm>
            <a:off x="9732726" y="2521844"/>
            <a:ext cx="149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FODO 0 (CDR)</a:t>
            </a:r>
            <a:endParaRPr lang="zh-CN" altLang="en-US" b="1" dirty="0">
              <a:solidFill>
                <a:schemeClr val="lt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2EBFF2-8455-43BF-B653-DA1AF367E093}"/>
              </a:ext>
            </a:extLst>
          </p:cNvPr>
          <p:cNvSpPr/>
          <p:nvPr/>
        </p:nvSpPr>
        <p:spPr>
          <a:xfrm>
            <a:off x="9732726" y="4473059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TME 0</a:t>
            </a:r>
          </a:p>
        </p:txBody>
      </p:sp>
    </p:spTree>
    <p:extLst>
      <p:ext uri="{BB962C8B-B14F-4D97-AF65-F5344CB8AC3E}">
        <p14:creationId xmlns:p14="http://schemas.microsoft.com/office/powerpoint/2010/main" val="37646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A83C7-0498-4545-8916-2A83ADA0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error study based on TME 0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3F40E60-F758-4CC8-9768-8D9308B0F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390" y="2104910"/>
            <a:ext cx="2880000" cy="21807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2FBAC6-58E2-47F6-9088-0581BCAB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90" y="0"/>
            <a:ext cx="2880000" cy="216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E5CE36-F603-4D8E-9101-ABB5C97747D4}"/>
              </a:ext>
            </a:extLst>
          </p:cNvPr>
          <p:cNvSpPr txBox="1"/>
          <p:nvPr/>
        </p:nvSpPr>
        <p:spPr>
          <a:xfrm>
            <a:off x="1898521" y="4461550"/>
            <a:ext cx="461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optimization: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H correctors on BEND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 position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function in orbit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weight in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scan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824B8C-44CE-4184-A45C-4326558763A2}"/>
              </a:ext>
            </a:extLst>
          </p:cNvPr>
          <p:cNvSpPr/>
          <p:nvPr/>
        </p:nvSpPr>
        <p:spPr>
          <a:xfrm>
            <a:off x="10845123" y="828482"/>
            <a:ext cx="149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FODO 0 (CDR)</a:t>
            </a:r>
            <a:endParaRPr lang="zh-CN" altLang="en-US" b="1" dirty="0">
              <a:solidFill>
                <a:schemeClr val="lt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2EBFF2-8455-43BF-B653-DA1AF367E093}"/>
              </a:ext>
            </a:extLst>
          </p:cNvPr>
          <p:cNvSpPr/>
          <p:nvPr/>
        </p:nvSpPr>
        <p:spPr>
          <a:xfrm>
            <a:off x="10845123" y="2780373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TME 0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1151F6E-DCC3-4C18-B5F6-24E3DD26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07961"/>
              </p:ext>
            </p:extLst>
          </p:nvPr>
        </p:nvGraphicFramePr>
        <p:xfrm>
          <a:off x="1271562" y="1695789"/>
          <a:ext cx="5873543" cy="1219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81575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429868">
                  <a:extLst>
                    <a:ext uri="{9D8B030D-6E8A-4147-A177-3AD203B41FA5}">
                      <a16:colId xmlns:a16="http://schemas.microsoft.com/office/drawing/2014/main" val="2378600387"/>
                    </a:ext>
                  </a:extLst>
                </a:gridCol>
                <a:gridCol w="1381050">
                  <a:extLst>
                    <a:ext uri="{9D8B030D-6E8A-4147-A177-3AD203B41FA5}">
                      <a16:colId xmlns:a16="http://schemas.microsoft.com/office/drawing/2014/main" val="1263456715"/>
                    </a:ext>
                  </a:extLst>
                </a:gridCol>
                <a:gridCol w="1381050">
                  <a:extLst>
                    <a:ext uri="{9D8B030D-6E8A-4147-A177-3AD203B41FA5}">
                      <a16:colId xmlns:a16="http://schemas.microsoft.com/office/drawing/2014/main" val="935157585"/>
                    </a:ext>
                  </a:extLst>
                </a:gridCol>
              </a:tblGrid>
              <a:tr h="3036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RMS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FODO 0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TME 0 opt.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Orbit 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0.0575/0.0525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0.4065/0.2389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0.2216/0.1784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Beta Beating(%)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0.294/0.353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3.940/5.439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2.79/3.833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Delta Dispersion(m)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0.005/0.007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0.0156/0.0229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0.0039/0.0052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D3E9AC1E-C2A9-4901-9869-C7B7160C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90" y="4230607"/>
            <a:ext cx="2880000" cy="2160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ECDF2BA-D2C2-415C-BCCC-5F485E148B5C}"/>
              </a:ext>
            </a:extLst>
          </p:cNvPr>
          <p:cNvSpPr/>
          <p:nvPr/>
        </p:nvSpPr>
        <p:spPr>
          <a:xfrm>
            <a:off x="10845123" y="4932089"/>
            <a:ext cx="120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TME 0 opt.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54A17F9-32FC-42C6-BE7C-D9FAA6248420}"/>
              </a:ext>
            </a:extLst>
          </p:cNvPr>
          <p:cNvGrpSpPr/>
          <p:nvPr/>
        </p:nvGrpSpPr>
        <p:grpSpPr>
          <a:xfrm>
            <a:off x="1271561" y="2914989"/>
            <a:ext cx="5873545" cy="1649561"/>
            <a:chOff x="1324146" y="2863489"/>
            <a:chExt cx="5873545" cy="1649561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8C06B2F2-82E9-4365-99A3-C35FEB656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7" b="49997"/>
            <a:stretch/>
          </p:blipFill>
          <p:spPr>
            <a:xfrm>
              <a:off x="1324146" y="2863489"/>
              <a:ext cx="5873545" cy="1649561"/>
            </a:xfrm>
            <a:prstGeom prst="rect">
              <a:avLst/>
            </a:prstGeom>
          </p:spPr>
        </p:pic>
        <p:sp>
          <p:nvSpPr>
            <p:cNvPr id="29" name="流程图: 接点 28">
              <a:extLst>
                <a:ext uri="{FF2B5EF4-FFF2-40B4-BE49-F238E27FC236}">
                  <a16:creationId xmlns:a16="http://schemas.microsoft.com/office/drawing/2014/main" id="{4369379A-8BFE-48D9-BF43-6865043913FE}"/>
                </a:ext>
              </a:extLst>
            </p:cNvPr>
            <p:cNvSpPr/>
            <p:nvPr/>
          </p:nvSpPr>
          <p:spPr>
            <a:xfrm>
              <a:off x="4326674" y="3415745"/>
              <a:ext cx="128187" cy="1367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流程图: 接点 29">
              <a:extLst>
                <a:ext uri="{FF2B5EF4-FFF2-40B4-BE49-F238E27FC236}">
                  <a16:creationId xmlns:a16="http://schemas.microsoft.com/office/drawing/2014/main" id="{EAB16C18-D265-4E54-AC15-734482075072}"/>
                </a:ext>
              </a:extLst>
            </p:cNvPr>
            <p:cNvSpPr/>
            <p:nvPr/>
          </p:nvSpPr>
          <p:spPr>
            <a:xfrm>
              <a:off x="4957639" y="3415744"/>
              <a:ext cx="128187" cy="1367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流程图: 接点 30">
              <a:extLst>
                <a:ext uri="{FF2B5EF4-FFF2-40B4-BE49-F238E27FC236}">
                  <a16:creationId xmlns:a16="http://schemas.microsoft.com/office/drawing/2014/main" id="{AE62058D-99BF-4DCD-8866-91B2AC38BA25}"/>
                </a:ext>
              </a:extLst>
            </p:cNvPr>
            <p:cNvSpPr/>
            <p:nvPr/>
          </p:nvSpPr>
          <p:spPr>
            <a:xfrm>
              <a:off x="3695709" y="3415744"/>
              <a:ext cx="128187" cy="1367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1D0E798-71E8-42B2-AB0E-2AA00D9C550C}"/>
                </a:ext>
              </a:extLst>
            </p:cNvPr>
            <p:cNvSpPr/>
            <p:nvPr/>
          </p:nvSpPr>
          <p:spPr>
            <a:xfrm flipV="1">
              <a:off x="2102976" y="3551535"/>
              <a:ext cx="223666" cy="136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361CBC3-812B-4D92-873E-B012CA3610F3}"/>
                </a:ext>
              </a:extLst>
            </p:cNvPr>
            <p:cNvSpPr/>
            <p:nvPr/>
          </p:nvSpPr>
          <p:spPr>
            <a:xfrm flipV="1">
              <a:off x="4278934" y="3551535"/>
              <a:ext cx="223666" cy="136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0FF1839-1DED-4B8C-BC8F-B611B5AD8317}"/>
                </a:ext>
              </a:extLst>
            </p:cNvPr>
            <p:cNvSpPr/>
            <p:nvPr/>
          </p:nvSpPr>
          <p:spPr>
            <a:xfrm flipV="1">
              <a:off x="6454892" y="3551535"/>
              <a:ext cx="223666" cy="136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52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0184" y="244001"/>
            <a:ext cx="8229600" cy="92211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emittance booster design update</a:t>
            </a:r>
            <a:endParaRPr lang="zh-CN" altLang="en-US" sz="4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184" y="1362512"/>
            <a:ext cx="4683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Emittance: 3.57nm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(1.29nm~1.9nm)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Coupling requirement: 0.5%  1.4%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for higher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 mode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Off-axis injection for CDR Higgs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transfer from Collider to booster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78" y="4437114"/>
            <a:ext cx="3490382" cy="219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2" y="4418003"/>
            <a:ext cx="3615744" cy="227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8440" y="3965229"/>
            <a:ext cx="63721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46" y="3923489"/>
            <a:ext cx="108660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New-TME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729" y="4397429"/>
            <a:ext cx="3545897" cy="2194146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8262421" y="3871958"/>
            <a:ext cx="130917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New-FODO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1594" y="1328840"/>
            <a:ext cx="472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low emittance lattice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15241" y="1743281"/>
            <a:ext cx="400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(cell length=108m)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(cell length=70m~80m)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74486" y="2749778"/>
            <a:ext cx="4216766" cy="64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F03CD6-1B9F-4EAA-9751-50CCEE46796E}"/>
              </a:ext>
            </a:extLst>
          </p:cNvPr>
          <p:cNvSpPr txBox="1"/>
          <p:nvPr/>
        </p:nvSpPr>
        <p:spPr>
          <a:xfrm>
            <a:off x="9373722" y="803369"/>
            <a:ext cx="26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Y. M. Peng, C. H. Yu</a:t>
            </a:r>
          </a:p>
        </p:txBody>
      </p:sp>
    </p:spTree>
    <p:extLst>
      <p:ext uri="{BB962C8B-B14F-4D97-AF65-F5344CB8AC3E}">
        <p14:creationId xmlns:p14="http://schemas.microsoft.com/office/powerpoint/2010/main" val="168837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909" y="20747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design update (TME 1)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15" y="2650871"/>
            <a:ext cx="4401693" cy="3523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223" y="3112207"/>
            <a:ext cx="5041829" cy="26641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1156" y="1507183"/>
            <a:ext cx="396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magnet: B+Q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= 1.45 nm@120GeV</a:t>
            </a:r>
          </a:p>
        </p:txBody>
      </p:sp>
      <p:sp>
        <p:nvSpPr>
          <p:cNvPr id="7" name="矩形 6"/>
          <p:cNvSpPr/>
          <p:nvPr/>
        </p:nvSpPr>
        <p:spPr>
          <a:xfrm>
            <a:off x="6831725" y="1548202"/>
            <a:ext cx="3806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=  .00168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tuning is going on…</a:t>
            </a:r>
          </a:p>
        </p:txBody>
      </p:sp>
      <p:sp>
        <p:nvSpPr>
          <p:cNvPr id="8" name="下箭头 7"/>
          <p:cNvSpPr/>
          <p:nvPr/>
        </p:nvSpPr>
        <p:spPr>
          <a:xfrm>
            <a:off x="2856712" y="2459420"/>
            <a:ext cx="69368" cy="170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下箭头 8"/>
          <p:cNvSpPr/>
          <p:nvPr/>
        </p:nvSpPr>
        <p:spPr>
          <a:xfrm>
            <a:off x="3545137" y="2466782"/>
            <a:ext cx="69368" cy="170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9111108" y="99334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Wang, C. H. Yu, Y. M. Peng…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016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942</Words>
  <Application>Microsoft Office PowerPoint</Application>
  <PresentationFormat>宽屏</PresentationFormat>
  <Paragraphs>260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PROGRESS OF LOW EMITTANCE BOOSTER DESIGN</vt:lpstr>
      <vt:lpstr>Outline</vt:lpstr>
      <vt:lpstr>Review of Last Report（2020.09.23）</vt:lpstr>
      <vt:lpstr>Review of last report Low emittance lattice design based on TME (0)</vt:lpstr>
      <vt:lpstr>Review of last report Error effect and correction for linear optics (TME 0)</vt:lpstr>
      <vt:lpstr>Review of last report Low emittance lattice design based on TME 0</vt:lpstr>
      <vt:lpstr>Further error study based on TME 0</vt:lpstr>
      <vt:lpstr>Lower emittance booster design update</vt:lpstr>
      <vt:lpstr>TME design update (TME 1)</vt:lpstr>
      <vt:lpstr>Alternative design based on FODO</vt:lpstr>
      <vt:lpstr>DA optimization for FODO lattice</vt:lpstr>
      <vt:lpstr>Error study based on FODO 1.1</vt:lpstr>
      <vt:lpstr>Key issue</vt:lpstr>
      <vt:lpstr>Summary</vt:lpstr>
      <vt:lpstr>PowerPoint 演示文稿</vt:lpstr>
      <vt:lpstr>PowerPoint 演示文稿</vt:lpstr>
      <vt:lpstr>Low emittance lattice design based on TME （0）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emittance booster design</dc:title>
  <dc:creator>DELL</dc:creator>
  <cp:lastModifiedBy>DELL</cp:lastModifiedBy>
  <cp:revision>25</cp:revision>
  <dcterms:created xsi:type="dcterms:W3CDTF">2020-12-25T00:56:25Z</dcterms:created>
  <dcterms:modified xsi:type="dcterms:W3CDTF">2020-12-28T00:33:24Z</dcterms:modified>
</cp:coreProperties>
</file>