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1" r:id="rId2"/>
    <p:sldMasterId id="2147483673" r:id="rId3"/>
    <p:sldMasterId id="2147483686" r:id="rId4"/>
  </p:sldMasterIdLst>
  <p:notesMasterIdLst>
    <p:notesMasterId r:id="rId41"/>
  </p:notesMasterIdLst>
  <p:sldIdLst>
    <p:sldId id="278" r:id="rId5"/>
    <p:sldId id="770" r:id="rId6"/>
    <p:sldId id="2082" r:id="rId7"/>
    <p:sldId id="2105" r:id="rId8"/>
    <p:sldId id="2083" r:id="rId9"/>
    <p:sldId id="2103" r:id="rId10"/>
    <p:sldId id="2108" r:id="rId11"/>
    <p:sldId id="2086" r:id="rId12"/>
    <p:sldId id="2109" r:id="rId13"/>
    <p:sldId id="2088" r:id="rId14"/>
    <p:sldId id="2089" r:id="rId15"/>
    <p:sldId id="2087" r:id="rId16"/>
    <p:sldId id="2091" r:id="rId17"/>
    <p:sldId id="2099" r:id="rId18"/>
    <p:sldId id="2100" r:id="rId19"/>
    <p:sldId id="2101" r:id="rId20"/>
    <p:sldId id="2102" r:id="rId21"/>
    <p:sldId id="2104" r:id="rId22"/>
    <p:sldId id="2085" r:id="rId23"/>
    <p:sldId id="2115" r:id="rId24"/>
    <p:sldId id="2092" r:id="rId25"/>
    <p:sldId id="2093" r:id="rId26"/>
    <p:sldId id="2094" r:id="rId27"/>
    <p:sldId id="2095" r:id="rId28"/>
    <p:sldId id="2096" r:id="rId29"/>
    <p:sldId id="2097" r:id="rId30"/>
    <p:sldId id="2106" r:id="rId31"/>
    <p:sldId id="2107" r:id="rId32"/>
    <p:sldId id="2110" r:id="rId33"/>
    <p:sldId id="2111" r:id="rId34"/>
    <p:sldId id="2112" r:id="rId35"/>
    <p:sldId id="2113" r:id="rId36"/>
    <p:sldId id="2114" r:id="rId37"/>
    <p:sldId id="2116" r:id="rId38"/>
    <p:sldId id="789" r:id="rId39"/>
    <p:sldId id="2079" r:id="rId4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DJ" initials="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D7C7BA"/>
    <a:srgbClr val="FEF2CF"/>
    <a:srgbClr val="E9BC93"/>
    <a:srgbClr val="F7DBC4"/>
    <a:srgbClr val="619FD7"/>
    <a:srgbClr val="EE8137"/>
    <a:srgbClr val="5C464A"/>
    <a:srgbClr val="3F3032"/>
    <a:srgbClr val="7D79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9" autoAdjust="0"/>
    <p:restoredTop sz="94737" autoAdjust="0"/>
  </p:normalViewPr>
  <p:slideViewPr>
    <p:cSldViewPr snapToGrid="0">
      <p:cViewPr varScale="1">
        <p:scale>
          <a:sx n="67" d="100"/>
          <a:sy n="67" d="100"/>
        </p:scale>
        <p:origin x="615" y="5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F7FF98-6A15-4B16-9C90-835344AE194B}" type="datetimeFigureOut">
              <a:rPr lang="zh-CN" altLang="en-US" smtClean="0"/>
              <a:pPr/>
              <a:t>2020/12/28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5B8E89-D6EC-4D63-A398-A57775531FFE}"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1"/>
            <a:ext cx="9144000" cy="2387600"/>
          </a:xfrm>
        </p:spPr>
        <p:txBody>
          <a:bodyPr anchor="b">
            <a:normAutofit/>
          </a:bodyPr>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24000" y="3602037"/>
            <a:ext cx="9144000" cy="1655763"/>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zh-CN" altLang="en-US"/>
              <a:t>单击以编辑母版副标题样式</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a:defRPr/>
            </a:pPr>
            <a:fld id="{50E2317E-5B21-4713-BE00-2B16A8BB9EFE}" type="datetime1">
              <a:rPr lang="zh-CN" altLang="en-US" smtClean="0">
                <a:solidFill>
                  <a:prstClr val="black"/>
                </a:solidFill>
              </a:rPr>
              <a:pPr>
                <a:defRPr/>
              </a:pPr>
              <a:t>2020/12/28</a:t>
            </a:fld>
            <a:endParaRPr lang="zh-CN" altLang="en-US">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a:defRPr/>
            </a:pPr>
            <a:endParaRPr lang="zh-CN" altLang="en-US">
              <a:solidFill>
                <a:prstClr val="black"/>
              </a:solidFill>
            </a:endParaRPr>
          </a:p>
        </p:txBody>
      </p:sp>
      <p:sp>
        <p:nvSpPr>
          <p:cNvPr id="6" name="Slide Number Placeholder 5"/>
          <p:cNvSpPr>
            <a:spLocks noGrp="1"/>
          </p:cNvSpPr>
          <p:nvPr>
            <p:ph type="sldNum" sz="quarter" idx="12"/>
          </p:nvPr>
        </p:nvSpPr>
        <p:spPr/>
        <p:txBody>
          <a:bodyPr/>
          <a:lstStyle/>
          <a:p>
            <a:pPr>
              <a:defRPr/>
            </a:pPr>
            <a:fld id="{9D4335EE-BD33-4D2B-92EE-A4EAAE51E3BD}"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a:defRPr/>
            </a:pPr>
            <a:fld id="{A0015435-AD51-4C12-9E31-A09BCF0FB5A7}" type="datetime1">
              <a:rPr lang="zh-CN" altLang="en-US" smtClean="0">
                <a:solidFill>
                  <a:prstClr val="black"/>
                </a:solidFill>
              </a:rPr>
              <a:pPr>
                <a:defRPr/>
              </a:pPr>
              <a:t>2020/12/28</a:t>
            </a:fld>
            <a:endParaRPr lang="zh-CN" altLang="en-US">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a:defRPr/>
            </a:pPr>
            <a:endParaRPr lang="zh-CN" altLang="en-US">
              <a:solidFill>
                <a:prstClr val="black"/>
              </a:solidFill>
            </a:endParaRPr>
          </a:p>
        </p:txBody>
      </p:sp>
      <p:sp>
        <p:nvSpPr>
          <p:cNvPr id="6" name="Slide Number Placeholder 5"/>
          <p:cNvSpPr>
            <a:spLocks noGrp="1"/>
          </p:cNvSpPr>
          <p:nvPr>
            <p:ph type="sldNum" sz="quarter" idx="12"/>
          </p:nvPr>
        </p:nvSpPr>
        <p:spPr/>
        <p:txBody>
          <a:bodyPr/>
          <a:lstStyle/>
          <a:p>
            <a:pPr>
              <a:defRPr/>
            </a:pPr>
            <a:fld id="{9D4335EE-BD33-4D2B-92EE-A4EAAE51E3BD}"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0362"/>
            <a:ext cx="2628900" cy="5811839"/>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a:xfrm>
            <a:off x="838202" y="360364"/>
            <a:ext cx="7734300" cy="5811837"/>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a:defRPr/>
            </a:pPr>
            <a:fld id="{6824A5A0-0077-4C27-A3BC-53B629C574F0}" type="datetime1">
              <a:rPr lang="zh-CN" altLang="en-US" smtClean="0">
                <a:solidFill>
                  <a:prstClr val="black"/>
                </a:solidFill>
              </a:rPr>
              <a:pPr>
                <a:defRPr/>
              </a:pPr>
              <a:t>2020/12/28</a:t>
            </a:fld>
            <a:endParaRPr lang="zh-CN" altLang="en-US">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a:defRPr/>
            </a:pPr>
            <a:endParaRPr lang="zh-CN" altLang="en-US">
              <a:solidFill>
                <a:prstClr val="black"/>
              </a:solidFill>
            </a:endParaRPr>
          </a:p>
        </p:txBody>
      </p:sp>
      <p:sp>
        <p:nvSpPr>
          <p:cNvPr id="6" name="Slide Number Placeholder 5"/>
          <p:cNvSpPr>
            <a:spLocks noGrp="1"/>
          </p:cNvSpPr>
          <p:nvPr>
            <p:ph type="sldNum" sz="quarter" idx="12"/>
          </p:nvPr>
        </p:nvSpPr>
        <p:spPr/>
        <p:txBody>
          <a:bodyPr/>
          <a:lstStyle/>
          <a:p>
            <a:pPr>
              <a:defRPr/>
            </a:pPr>
            <a:fld id="{9D4335EE-BD33-4D2B-92EE-A4EAAE51E3BD}"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Rectangle 6"/>
          <p:cNvSpPr>
            <a:spLocks noGrp="1" noChangeArrowheads="1"/>
          </p:cNvSpPr>
          <p:nvPr>
            <p:ph type="dt" sz="half" idx="10"/>
          </p:nvPr>
        </p:nvSpPr>
        <p:spPr/>
        <p:txBody>
          <a:bodyPr/>
          <a:lstStyle>
            <a:lvl1pPr>
              <a:defRPr/>
            </a:lvl1pPr>
          </a:lstStyle>
          <a:p>
            <a:pPr>
              <a:defRPr/>
            </a:pPr>
            <a:fld id="{5E621244-A4A5-4030-A7CF-FA9EDDE11CEE}" type="datetime1">
              <a:rPr lang="zh-CN" altLang="en-US" smtClean="0">
                <a:solidFill>
                  <a:prstClr val="black"/>
                </a:solidFill>
              </a:rPr>
              <a:pPr>
                <a:defRPr/>
              </a:pPr>
              <a:t>2020/12/28</a:t>
            </a:fld>
            <a:endParaRPr lang="en-US" altLang="zh-CN">
              <a:solidFill>
                <a:prstClr val="black"/>
              </a:solidFill>
            </a:endParaRPr>
          </a:p>
        </p:txBody>
      </p:sp>
      <p:sp>
        <p:nvSpPr>
          <p:cNvPr id="5" name="Rectangle 7"/>
          <p:cNvSpPr>
            <a:spLocks noGrp="1" noChangeArrowheads="1"/>
          </p:cNvSpPr>
          <p:nvPr>
            <p:ph type="ftr" sz="quarter" idx="11"/>
          </p:nvPr>
        </p:nvSpPr>
        <p:spPr>
          <a:xfrm>
            <a:off x="4165600" y="6381749"/>
            <a:ext cx="3860800" cy="476251"/>
          </a:xfrm>
          <a:prstGeom prst="rect">
            <a:avLst/>
          </a:prstGeom>
        </p:spPr>
        <p:txBody>
          <a:bodyPr/>
          <a:lstStyle>
            <a:lvl1pPr>
              <a:defRPr/>
            </a:lvl1pPr>
          </a:lstStyle>
          <a:p>
            <a:pPr>
              <a:defRPr/>
            </a:pPr>
            <a:endParaRPr lang="en-US" altLang="zh-CN" dirty="0">
              <a:solidFill>
                <a:prstClr val="black"/>
              </a:solidFill>
            </a:endParaRPr>
          </a:p>
        </p:txBody>
      </p:sp>
      <p:sp>
        <p:nvSpPr>
          <p:cNvPr id="6" name="Rectangle 8"/>
          <p:cNvSpPr>
            <a:spLocks noGrp="1" noChangeArrowheads="1"/>
          </p:cNvSpPr>
          <p:nvPr>
            <p:ph type="sldNum" sz="quarter" idx="12"/>
          </p:nvPr>
        </p:nvSpPr>
        <p:spPr/>
        <p:txBody>
          <a:bodyPr/>
          <a:lstStyle>
            <a:lvl1pPr>
              <a:defRPr/>
            </a:lvl1pPr>
          </a:lstStyle>
          <a:p>
            <a:pPr>
              <a:defRPr/>
            </a:pPr>
            <a:fld id="{DB87DD8A-6C96-4D71-8872-84B5280BA819}" type="slidenum">
              <a:rPr lang="en-US" altLang="zh-CN" smtClean="0">
                <a:solidFill>
                  <a:prstClr val="black">
                    <a:tint val="75000"/>
                  </a:prstClr>
                </a:solidFill>
              </a:rPr>
              <a:pPr>
                <a:defRPr/>
              </a:pPr>
              <a:t>‹#›</a:t>
            </a:fld>
            <a:endParaRPr lang="en-US" altLang="zh-CN">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7C52B662-8664-48B2-90D2-4DFB09B11E8B}" type="datetime1">
              <a:rPr lang="zh-CN" altLang="en-US" smtClean="0"/>
              <a:pPr/>
              <a:t>2020/12/28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72E488A-81DB-4A5F-B4BA-D0957D335647}"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2986351-86E5-41E4-BC53-5787811069DC}" type="datetime1">
              <a:rPr lang="zh-CN" altLang="en-US" smtClean="0"/>
              <a:pPr/>
              <a:t>2020/12/28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72E488A-81DB-4A5F-B4BA-D0957D335647}"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41FE010D-571E-4E04-9CDC-5EAED5E71DDB}" type="datetime1">
              <a:rPr lang="zh-CN" altLang="en-US" smtClean="0"/>
              <a:pPr/>
              <a:t>2020/12/28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72E488A-81DB-4A5F-B4BA-D0957D335647}"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020CAF9F-0A3D-4F5A-8259-2004A5C4F900}" type="datetime1">
              <a:rPr lang="zh-CN" altLang="en-US" smtClean="0"/>
              <a:pPr/>
              <a:t>2020/12/28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72E488A-81DB-4A5F-B4BA-D0957D335647}"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431CEC20-4DCB-4FF7-926E-0DD08C3BE40E}" type="datetime1">
              <a:rPr lang="zh-CN" altLang="en-US" smtClean="0"/>
              <a:pPr/>
              <a:t>2020/12/28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72E488A-81DB-4A5F-B4BA-D0957D335647}"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2011F3DA-EF7B-456B-A967-731007BC5975}" type="datetime1">
              <a:rPr lang="zh-CN" altLang="en-US" smtClean="0"/>
              <a:pPr/>
              <a:t>2020/12/28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72E488A-81DB-4A5F-B4BA-D0957D335647}" type="slidenum">
              <a:rPr lang="zh-CN" altLang="en-US" smtClean="0"/>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FB545E-2A45-4206-BD52-CF0FFFDF65F5}" type="datetime1">
              <a:rPr lang="zh-CN" altLang="en-US" smtClean="0"/>
              <a:pPr/>
              <a:t>2020/12/28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72E488A-81DB-4A5F-B4BA-D0957D335647}"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a:defRPr/>
            </a:pPr>
            <a:fld id="{03409ECE-ADCB-4454-B743-B8EC97A32249}" type="datetime1">
              <a:rPr lang="zh-CN" altLang="en-US" smtClean="0">
                <a:solidFill>
                  <a:prstClr val="black"/>
                </a:solidFill>
              </a:rPr>
              <a:pPr>
                <a:defRPr/>
              </a:pPr>
              <a:t>2020/12/28</a:t>
            </a:fld>
            <a:endParaRPr lang="zh-CN" altLang="en-US">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a:defRPr/>
            </a:pPr>
            <a:endParaRPr lang="zh-CN" altLang="en-US">
              <a:solidFill>
                <a:prstClr val="black"/>
              </a:solidFill>
            </a:endParaRPr>
          </a:p>
        </p:txBody>
      </p:sp>
      <p:sp>
        <p:nvSpPr>
          <p:cNvPr id="6" name="Slide Number Placeholder 5"/>
          <p:cNvSpPr>
            <a:spLocks noGrp="1"/>
          </p:cNvSpPr>
          <p:nvPr>
            <p:ph type="sldNum" sz="quarter" idx="12"/>
          </p:nvPr>
        </p:nvSpPr>
        <p:spPr/>
        <p:txBody>
          <a:bodyPr/>
          <a:lstStyle/>
          <a:p>
            <a:pPr>
              <a:defRPr/>
            </a:pPr>
            <a:fld id="{9D4335EE-BD33-4D2B-92EE-A4EAAE51E3BD}"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C56D5B78-F182-408D-A2B2-7FD9C787E8E0}" type="datetime1">
              <a:rPr lang="zh-CN" altLang="en-US" smtClean="0"/>
              <a:pPr/>
              <a:t>2020/12/28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72E488A-81DB-4A5F-B4BA-D0957D335647}" type="slidenum">
              <a:rPr lang="zh-CN" altLang="en-US" smtClean="0"/>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0EF8E99B-B80A-4ED8-A438-73057C20ABAE}" type="datetime1">
              <a:rPr lang="zh-CN" altLang="en-US" smtClean="0"/>
              <a:pPr/>
              <a:t>2020/12/28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72E488A-81DB-4A5F-B4BA-D0957D335647}" type="slidenum">
              <a:rPr lang="zh-CN" altLang="en-US" smtClean="0"/>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9D96FA7C-6FF5-4AFF-B700-D9A3C506CC96}" type="datetime1">
              <a:rPr lang="zh-CN" altLang="en-US" smtClean="0"/>
              <a:pPr/>
              <a:t>2020/12/28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72E488A-81DB-4A5F-B4BA-D0957D335647}" type="slidenum">
              <a:rPr lang="zh-CN" altLang="en-US" smtClean="0"/>
              <a:pPr/>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4F073C8-3E0C-4B10-9270-295235D2BC75}" type="datetime1">
              <a:rPr lang="zh-CN" altLang="en-US" smtClean="0"/>
              <a:pPr/>
              <a:t>2020/12/28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72E488A-81DB-4A5F-B4BA-D0957D335647}" type="slidenum">
              <a:rPr lang="zh-CN" altLang="en-US" smtClean="0"/>
              <a:pPr/>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pPr defTabSz="914400">
              <a:defRPr/>
            </a:pPr>
            <a:fld id="{49B7591F-4E59-47BF-AFD6-227499B2C3BA}" type="datetime1">
              <a:rPr lang="zh-CN" altLang="en-US" smtClean="0">
                <a:solidFill>
                  <a:prstClr val="black">
                    <a:tint val="75000"/>
                  </a:prstClr>
                </a:solidFill>
                <a:latin typeface="等线" panose="02010600030101010101" charset="-122"/>
                <a:cs typeface="+mn-cs"/>
              </a:rPr>
              <a:pPr defTabSz="914400">
                <a:defRPr/>
              </a:pPr>
              <a:t>2020/12/28</a:t>
            </a:fld>
            <a:endParaRPr lang="zh-CN" altLang="en-US">
              <a:solidFill>
                <a:prstClr val="black">
                  <a:tint val="75000"/>
                </a:prstClr>
              </a:solidFill>
              <a:latin typeface="等线" panose="02010600030101010101" charset="-122"/>
              <a:cs typeface="+mn-cs"/>
            </a:endParaRPr>
          </a:p>
        </p:txBody>
      </p:sp>
      <p:sp>
        <p:nvSpPr>
          <p:cNvPr id="5" name="页脚占位符 4"/>
          <p:cNvSpPr>
            <a:spLocks noGrp="1"/>
          </p:cNvSpPr>
          <p:nvPr>
            <p:ph type="ftr" sz="quarter" idx="11"/>
          </p:nvPr>
        </p:nvSpPr>
        <p:spPr/>
        <p:txBody>
          <a:bodyPr/>
          <a:lstStyle/>
          <a:p>
            <a:pPr defTabSz="914400">
              <a:defRPr/>
            </a:pPr>
            <a:endParaRPr lang="zh-CN" altLang="en-US">
              <a:solidFill>
                <a:prstClr val="black">
                  <a:tint val="75000"/>
                </a:prstClr>
              </a:solidFill>
              <a:latin typeface="等线" panose="02010600030101010101" charset="-122"/>
              <a:cs typeface="+mn-cs"/>
            </a:endParaRPr>
          </a:p>
        </p:txBody>
      </p:sp>
      <p:sp>
        <p:nvSpPr>
          <p:cNvPr id="6" name="灯片编号占位符 5"/>
          <p:cNvSpPr>
            <a:spLocks noGrp="1"/>
          </p:cNvSpPr>
          <p:nvPr>
            <p:ph type="sldNum" sz="quarter" idx="12"/>
          </p:nvPr>
        </p:nvSpPr>
        <p:spPr/>
        <p:txBody>
          <a:bodyPr/>
          <a:lstStyle/>
          <a:p>
            <a:pPr defTabSz="914400">
              <a:defRPr/>
            </a:pPr>
            <a:fld id="{F2357ACE-CC3F-4EB8-8897-299C2E1B55B1}" type="slidenum">
              <a:rPr lang="zh-CN" altLang="en-US" smtClean="0">
                <a:solidFill>
                  <a:prstClr val="black">
                    <a:tint val="75000"/>
                  </a:prstClr>
                </a:solidFill>
                <a:latin typeface="等线" panose="02010600030101010101" charset="-122"/>
                <a:cs typeface="+mn-cs"/>
              </a:rPr>
              <a:pPr defTabSz="914400">
                <a:defRPr/>
              </a:pPr>
              <a:t>‹#›</a:t>
            </a:fld>
            <a:endParaRPr lang="zh-CN" altLang="en-US">
              <a:solidFill>
                <a:prstClr val="black">
                  <a:tint val="75000"/>
                </a:prstClr>
              </a:solidFill>
              <a:latin typeface="等线" panose="02010600030101010101" charset="-122"/>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914400">
              <a:defRPr/>
            </a:pPr>
            <a:fld id="{D556650B-14AC-4D47-85CB-3BF12200DBE6}" type="datetime1">
              <a:rPr lang="zh-CN" altLang="en-US" smtClean="0">
                <a:solidFill>
                  <a:prstClr val="black">
                    <a:tint val="75000"/>
                  </a:prstClr>
                </a:solidFill>
                <a:latin typeface="等线" panose="02010600030101010101" charset="-122"/>
                <a:cs typeface="+mn-cs"/>
              </a:rPr>
              <a:pPr defTabSz="914400">
                <a:defRPr/>
              </a:pPr>
              <a:t>2020/12/28</a:t>
            </a:fld>
            <a:endParaRPr lang="zh-CN" altLang="en-US">
              <a:solidFill>
                <a:prstClr val="black">
                  <a:tint val="75000"/>
                </a:prstClr>
              </a:solidFill>
              <a:latin typeface="等线" panose="02010600030101010101" charset="-122"/>
              <a:cs typeface="+mn-cs"/>
            </a:endParaRPr>
          </a:p>
        </p:txBody>
      </p:sp>
      <p:sp>
        <p:nvSpPr>
          <p:cNvPr id="5" name="页脚占位符 4"/>
          <p:cNvSpPr>
            <a:spLocks noGrp="1"/>
          </p:cNvSpPr>
          <p:nvPr>
            <p:ph type="ftr" sz="quarter" idx="11"/>
          </p:nvPr>
        </p:nvSpPr>
        <p:spPr/>
        <p:txBody>
          <a:bodyPr/>
          <a:lstStyle/>
          <a:p>
            <a:pPr defTabSz="914400">
              <a:defRPr/>
            </a:pPr>
            <a:endParaRPr lang="zh-CN" altLang="en-US">
              <a:solidFill>
                <a:prstClr val="black">
                  <a:tint val="75000"/>
                </a:prstClr>
              </a:solidFill>
              <a:latin typeface="等线" panose="02010600030101010101" charset="-122"/>
              <a:cs typeface="+mn-cs"/>
            </a:endParaRPr>
          </a:p>
        </p:txBody>
      </p:sp>
      <p:sp>
        <p:nvSpPr>
          <p:cNvPr id="6" name="灯片编号占位符 5"/>
          <p:cNvSpPr>
            <a:spLocks noGrp="1"/>
          </p:cNvSpPr>
          <p:nvPr>
            <p:ph type="sldNum" sz="quarter" idx="12"/>
          </p:nvPr>
        </p:nvSpPr>
        <p:spPr/>
        <p:txBody>
          <a:bodyPr/>
          <a:lstStyle/>
          <a:p>
            <a:pPr defTabSz="914400">
              <a:defRPr/>
            </a:pPr>
            <a:fld id="{F2357ACE-CC3F-4EB8-8897-299C2E1B55B1}" type="slidenum">
              <a:rPr lang="zh-CN" altLang="en-US" smtClean="0">
                <a:solidFill>
                  <a:prstClr val="black">
                    <a:tint val="75000"/>
                  </a:prstClr>
                </a:solidFill>
                <a:latin typeface="等线" panose="02010600030101010101" charset="-122"/>
                <a:cs typeface="+mn-cs"/>
              </a:rPr>
              <a:pPr defTabSz="914400">
                <a:defRPr/>
              </a:pPr>
              <a:t>‹#›</a:t>
            </a:fld>
            <a:endParaRPr lang="zh-CN" altLang="en-US">
              <a:solidFill>
                <a:prstClr val="black">
                  <a:tint val="75000"/>
                </a:prstClr>
              </a:solidFill>
              <a:latin typeface="等线" panose="02010600030101010101" charset="-122"/>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defTabSz="914400">
              <a:defRPr/>
            </a:pPr>
            <a:fld id="{0E13EE7F-E84D-4943-9923-FDECBC8F0DF1}" type="datetime1">
              <a:rPr lang="zh-CN" altLang="en-US" smtClean="0">
                <a:solidFill>
                  <a:prstClr val="black">
                    <a:tint val="75000"/>
                  </a:prstClr>
                </a:solidFill>
                <a:latin typeface="等线" panose="02010600030101010101" charset="-122"/>
                <a:cs typeface="+mn-cs"/>
              </a:rPr>
              <a:pPr defTabSz="914400">
                <a:defRPr/>
              </a:pPr>
              <a:t>2020/12/28</a:t>
            </a:fld>
            <a:endParaRPr lang="zh-CN" altLang="en-US">
              <a:solidFill>
                <a:prstClr val="black">
                  <a:tint val="75000"/>
                </a:prstClr>
              </a:solidFill>
              <a:latin typeface="等线" panose="02010600030101010101" charset="-122"/>
              <a:cs typeface="+mn-cs"/>
            </a:endParaRPr>
          </a:p>
        </p:txBody>
      </p:sp>
      <p:sp>
        <p:nvSpPr>
          <p:cNvPr id="5" name="页脚占位符 4"/>
          <p:cNvSpPr>
            <a:spLocks noGrp="1"/>
          </p:cNvSpPr>
          <p:nvPr>
            <p:ph type="ftr" sz="quarter" idx="11"/>
          </p:nvPr>
        </p:nvSpPr>
        <p:spPr/>
        <p:txBody>
          <a:bodyPr/>
          <a:lstStyle/>
          <a:p>
            <a:pPr defTabSz="914400">
              <a:defRPr/>
            </a:pPr>
            <a:endParaRPr lang="zh-CN" altLang="en-US">
              <a:solidFill>
                <a:prstClr val="black">
                  <a:tint val="75000"/>
                </a:prstClr>
              </a:solidFill>
              <a:latin typeface="等线" panose="02010600030101010101" charset="-122"/>
              <a:cs typeface="+mn-cs"/>
            </a:endParaRPr>
          </a:p>
        </p:txBody>
      </p:sp>
      <p:sp>
        <p:nvSpPr>
          <p:cNvPr id="6" name="灯片编号占位符 5"/>
          <p:cNvSpPr>
            <a:spLocks noGrp="1"/>
          </p:cNvSpPr>
          <p:nvPr>
            <p:ph type="sldNum" sz="quarter" idx="12"/>
          </p:nvPr>
        </p:nvSpPr>
        <p:spPr/>
        <p:txBody>
          <a:bodyPr/>
          <a:lstStyle/>
          <a:p>
            <a:pPr defTabSz="914400">
              <a:defRPr/>
            </a:pPr>
            <a:fld id="{F2357ACE-CC3F-4EB8-8897-299C2E1B55B1}" type="slidenum">
              <a:rPr lang="zh-CN" altLang="en-US" smtClean="0">
                <a:solidFill>
                  <a:prstClr val="black">
                    <a:tint val="75000"/>
                  </a:prstClr>
                </a:solidFill>
                <a:latin typeface="等线" panose="02010600030101010101" charset="-122"/>
                <a:cs typeface="+mn-cs"/>
              </a:rPr>
              <a:pPr defTabSz="914400">
                <a:defRPr/>
              </a:pPr>
              <a:t>‹#›</a:t>
            </a:fld>
            <a:endParaRPr lang="zh-CN" altLang="en-US">
              <a:solidFill>
                <a:prstClr val="black">
                  <a:tint val="75000"/>
                </a:prstClr>
              </a:solidFill>
              <a:latin typeface="等线" panose="02010600030101010101" charset="-122"/>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defTabSz="914400">
              <a:defRPr/>
            </a:pPr>
            <a:fld id="{1CE8FDC8-16BB-41DC-BA68-308B90B38D7C}" type="datetime1">
              <a:rPr lang="zh-CN" altLang="en-US" smtClean="0">
                <a:solidFill>
                  <a:prstClr val="black">
                    <a:tint val="75000"/>
                  </a:prstClr>
                </a:solidFill>
                <a:latin typeface="等线" panose="02010600030101010101" charset="-122"/>
                <a:cs typeface="+mn-cs"/>
              </a:rPr>
              <a:pPr defTabSz="914400">
                <a:defRPr/>
              </a:pPr>
              <a:t>2020/12/28</a:t>
            </a:fld>
            <a:endParaRPr lang="zh-CN" altLang="en-US">
              <a:solidFill>
                <a:prstClr val="black">
                  <a:tint val="75000"/>
                </a:prstClr>
              </a:solidFill>
              <a:latin typeface="等线" panose="02010600030101010101" charset="-122"/>
              <a:cs typeface="+mn-cs"/>
            </a:endParaRPr>
          </a:p>
        </p:txBody>
      </p:sp>
      <p:sp>
        <p:nvSpPr>
          <p:cNvPr id="6" name="页脚占位符 5"/>
          <p:cNvSpPr>
            <a:spLocks noGrp="1"/>
          </p:cNvSpPr>
          <p:nvPr>
            <p:ph type="ftr" sz="quarter" idx="11"/>
          </p:nvPr>
        </p:nvSpPr>
        <p:spPr/>
        <p:txBody>
          <a:bodyPr/>
          <a:lstStyle/>
          <a:p>
            <a:pPr defTabSz="914400">
              <a:defRPr/>
            </a:pPr>
            <a:endParaRPr lang="zh-CN" altLang="en-US">
              <a:solidFill>
                <a:prstClr val="black">
                  <a:tint val="75000"/>
                </a:prstClr>
              </a:solidFill>
              <a:latin typeface="等线" panose="02010600030101010101" charset="-122"/>
              <a:cs typeface="+mn-cs"/>
            </a:endParaRPr>
          </a:p>
        </p:txBody>
      </p:sp>
      <p:sp>
        <p:nvSpPr>
          <p:cNvPr id="7" name="灯片编号占位符 6"/>
          <p:cNvSpPr>
            <a:spLocks noGrp="1"/>
          </p:cNvSpPr>
          <p:nvPr>
            <p:ph type="sldNum" sz="quarter" idx="12"/>
          </p:nvPr>
        </p:nvSpPr>
        <p:spPr/>
        <p:txBody>
          <a:bodyPr/>
          <a:lstStyle/>
          <a:p>
            <a:pPr defTabSz="914400">
              <a:defRPr/>
            </a:pPr>
            <a:fld id="{F2357ACE-CC3F-4EB8-8897-299C2E1B55B1}" type="slidenum">
              <a:rPr lang="zh-CN" altLang="en-US" smtClean="0">
                <a:solidFill>
                  <a:prstClr val="black">
                    <a:tint val="75000"/>
                  </a:prstClr>
                </a:solidFill>
                <a:latin typeface="等线" panose="02010600030101010101" charset="-122"/>
                <a:cs typeface="+mn-cs"/>
              </a:rPr>
              <a:pPr defTabSz="914400">
                <a:defRPr/>
              </a:pPr>
              <a:t>‹#›</a:t>
            </a:fld>
            <a:endParaRPr lang="zh-CN" altLang="en-US">
              <a:solidFill>
                <a:prstClr val="black">
                  <a:tint val="75000"/>
                </a:prstClr>
              </a:solidFill>
              <a:latin typeface="等线" panose="02010600030101010101" charset="-122"/>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defTabSz="914400">
              <a:defRPr/>
            </a:pPr>
            <a:fld id="{566DAEF2-531F-4798-AEB5-95D5F2B83C08}" type="datetime1">
              <a:rPr lang="zh-CN" altLang="en-US" smtClean="0">
                <a:solidFill>
                  <a:prstClr val="black">
                    <a:tint val="75000"/>
                  </a:prstClr>
                </a:solidFill>
                <a:latin typeface="等线" panose="02010600030101010101" charset="-122"/>
                <a:cs typeface="+mn-cs"/>
              </a:rPr>
              <a:pPr defTabSz="914400">
                <a:defRPr/>
              </a:pPr>
              <a:t>2020/12/28</a:t>
            </a:fld>
            <a:endParaRPr lang="zh-CN" altLang="en-US">
              <a:solidFill>
                <a:prstClr val="black">
                  <a:tint val="75000"/>
                </a:prstClr>
              </a:solidFill>
              <a:latin typeface="等线" panose="02010600030101010101" charset="-122"/>
              <a:cs typeface="+mn-cs"/>
            </a:endParaRPr>
          </a:p>
        </p:txBody>
      </p:sp>
      <p:sp>
        <p:nvSpPr>
          <p:cNvPr id="8" name="页脚占位符 7"/>
          <p:cNvSpPr>
            <a:spLocks noGrp="1"/>
          </p:cNvSpPr>
          <p:nvPr>
            <p:ph type="ftr" sz="quarter" idx="11"/>
          </p:nvPr>
        </p:nvSpPr>
        <p:spPr/>
        <p:txBody>
          <a:bodyPr/>
          <a:lstStyle/>
          <a:p>
            <a:pPr defTabSz="914400">
              <a:defRPr/>
            </a:pPr>
            <a:endParaRPr lang="zh-CN" altLang="en-US">
              <a:solidFill>
                <a:prstClr val="black">
                  <a:tint val="75000"/>
                </a:prstClr>
              </a:solidFill>
              <a:latin typeface="等线" panose="02010600030101010101" charset="-122"/>
              <a:cs typeface="+mn-cs"/>
            </a:endParaRPr>
          </a:p>
        </p:txBody>
      </p:sp>
      <p:sp>
        <p:nvSpPr>
          <p:cNvPr id="9" name="灯片编号占位符 8"/>
          <p:cNvSpPr>
            <a:spLocks noGrp="1"/>
          </p:cNvSpPr>
          <p:nvPr>
            <p:ph type="sldNum" sz="quarter" idx="12"/>
          </p:nvPr>
        </p:nvSpPr>
        <p:spPr/>
        <p:txBody>
          <a:bodyPr/>
          <a:lstStyle/>
          <a:p>
            <a:pPr defTabSz="914400">
              <a:defRPr/>
            </a:pPr>
            <a:fld id="{F2357ACE-CC3F-4EB8-8897-299C2E1B55B1}" type="slidenum">
              <a:rPr lang="zh-CN" altLang="en-US" smtClean="0">
                <a:solidFill>
                  <a:prstClr val="black">
                    <a:tint val="75000"/>
                  </a:prstClr>
                </a:solidFill>
                <a:latin typeface="等线" panose="02010600030101010101" charset="-122"/>
                <a:cs typeface="+mn-cs"/>
              </a:rPr>
              <a:pPr defTabSz="914400">
                <a:defRPr/>
              </a:pPr>
              <a:t>‹#›</a:t>
            </a:fld>
            <a:endParaRPr lang="zh-CN" altLang="en-US">
              <a:solidFill>
                <a:prstClr val="black">
                  <a:tint val="75000"/>
                </a:prstClr>
              </a:solidFill>
              <a:latin typeface="等线" panose="02010600030101010101" charset="-122"/>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defTabSz="914400">
              <a:defRPr/>
            </a:pPr>
            <a:fld id="{04B6EB71-8461-4DA6-843E-F518E7B11D9B}" type="datetime1">
              <a:rPr lang="zh-CN" altLang="en-US" smtClean="0">
                <a:solidFill>
                  <a:prstClr val="black">
                    <a:tint val="75000"/>
                  </a:prstClr>
                </a:solidFill>
                <a:latin typeface="等线" panose="02010600030101010101" charset="-122"/>
                <a:cs typeface="+mn-cs"/>
              </a:rPr>
              <a:pPr defTabSz="914400">
                <a:defRPr/>
              </a:pPr>
              <a:t>2020/12/28</a:t>
            </a:fld>
            <a:endParaRPr lang="zh-CN" altLang="en-US">
              <a:solidFill>
                <a:prstClr val="black">
                  <a:tint val="75000"/>
                </a:prstClr>
              </a:solidFill>
              <a:latin typeface="等线" panose="02010600030101010101" charset="-122"/>
              <a:cs typeface="+mn-cs"/>
            </a:endParaRPr>
          </a:p>
        </p:txBody>
      </p:sp>
      <p:sp>
        <p:nvSpPr>
          <p:cNvPr id="4" name="页脚占位符 3"/>
          <p:cNvSpPr>
            <a:spLocks noGrp="1"/>
          </p:cNvSpPr>
          <p:nvPr>
            <p:ph type="ftr" sz="quarter" idx="11"/>
          </p:nvPr>
        </p:nvSpPr>
        <p:spPr/>
        <p:txBody>
          <a:bodyPr/>
          <a:lstStyle/>
          <a:p>
            <a:pPr defTabSz="914400">
              <a:defRPr/>
            </a:pPr>
            <a:endParaRPr lang="zh-CN" altLang="en-US">
              <a:solidFill>
                <a:prstClr val="black">
                  <a:tint val="75000"/>
                </a:prstClr>
              </a:solidFill>
              <a:latin typeface="等线" panose="02010600030101010101" charset="-122"/>
              <a:cs typeface="+mn-cs"/>
            </a:endParaRPr>
          </a:p>
        </p:txBody>
      </p:sp>
      <p:sp>
        <p:nvSpPr>
          <p:cNvPr id="5" name="灯片编号占位符 4"/>
          <p:cNvSpPr>
            <a:spLocks noGrp="1"/>
          </p:cNvSpPr>
          <p:nvPr>
            <p:ph type="sldNum" sz="quarter" idx="12"/>
          </p:nvPr>
        </p:nvSpPr>
        <p:spPr/>
        <p:txBody>
          <a:bodyPr/>
          <a:lstStyle/>
          <a:p>
            <a:pPr defTabSz="914400">
              <a:defRPr/>
            </a:pPr>
            <a:fld id="{F2357ACE-CC3F-4EB8-8897-299C2E1B55B1}" type="slidenum">
              <a:rPr lang="zh-CN" altLang="en-US" smtClean="0">
                <a:solidFill>
                  <a:prstClr val="black">
                    <a:tint val="75000"/>
                  </a:prstClr>
                </a:solidFill>
                <a:latin typeface="等线" panose="02010600030101010101" charset="-122"/>
                <a:cs typeface="+mn-cs"/>
              </a:rPr>
              <a:pPr defTabSz="914400">
                <a:defRPr/>
              </a:pPr>
              <a:t>‹#›</a:t>
            </a:fld>
            <a:endParaRPr lang="zh-CN" altLang="en-US">
              <a:solidFill>
                <a:prstClr val="black">
                  <a:tint val="75000"/>
                </a:prstClr>
              </a:solidFill>
              <a:latin typeface="等线" panose="02010600030101010101"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p:spPr>
        <p:txBody>
          <a:bodyPr anchor="b">
            <a:normAutofit/>
          </a:bodyPr>
          <a:lstStyle>
            <a:lvl1pPr>
              <a:defRPr sz="4500" b="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1" y="4552636"/>
            <a:ext cx="105156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a:defRPr/>
            </a:pPr>
            <a:fld id="{C7D208A1-1380-461A-8575-99C4B86197F0}" type="datetime1">
              <a:rPr lang="zh-CN" altLang="en-US" smtClean="0">
                <a:solidFill>
                  <a:prstClr val="black"/>
                </a:solidFill>
              </a:rPr>
              <a:pPr>
                <a:defRPr/>
              </a:pPr>
              <a:t>2020/12/28</a:t>
            </a:fld>
            <a:endParaRPr lang="zh-CN" altLang="en-US">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a:defRPr/>
            </a:pPr>
            <a:endParaRPr lang="zh-CN" altLang="en-US">
              <a:solidFill>
                <a:prstClr val="black"/>
              </a:solidFill>
            </a:endParaRPr>
          </a:p>
        </p:txBody>
      </p:sp>
      <p:sp>
        <p:nvSpPr>
          <p:cNvPr id="6" name="Slide Number Placeholder 5"/>
          <p:cNvSpPr>
            <a:spLocks noGrp="1"/>
          </p:cNvSpPr>
          <p:nvPr>
            <p:ph type="sldNum" sz="quarter" idx="12"/>
          </p:nvPr>
        </p:nvSpPr>
        <p:spPr/>
        <p:txBody>
          <a:bodyPr/>
          <a:lstStyle/>
          <a:p>
            <a:pPr>
              <a:defRPr/>
            </a:pPr>
            <a:fld id="{9D4335EE-BD33-4D2B-92EE-A4EAAE51E3BD}"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914400">
              <a:defRPr/>
            </a:pPr>
            <a:fld id="{BAD77571-02E3-4B23-95F4-D5003A464058}" type="datetime1">
              <a:rPr lang="zh-CN" altLang="en-US" smtClean="0">
                <a:solidFill>
                  <a:prstClr val="black">
                    <a:tint val="75000"/>
                  </a:prstClr>
                </a:solidFill>
                <a:latin typeface="等线" panose="02010600030101010101" charset="-122"/>
                <a:cs typeface="+mn-cs"/>
              </a:rPr>
              <a:pPr defTabSz="914400">
                <a:defRPr/>
              </a:pPr>
              <a:t>2020/12/28</a:t>
            </a:fld>
            <a:endParaRPr lang="zh-CN" altLang="en-US">
              <a:solidFill>
                <a:prstClr val="black">
                  <a:tint val="75000"/>
                </a:prstClr>
              </a:solidFill>
              <a:latin typeface="等线" panose="02010600030101010101" charset="-122"/>
              <a:cs typeface="+mn-cs"/>
            </a:endParaRPr>
          </a:p>
        </p:txBody>
      </p:sp>
      <p:sp>
        <p:nvSpPr>
          <p:cNvPr id="3" name="页脚占位符 2"/>
          <p:cNvSpPr>
            <a:spLocks noGrp="1"/>
          </p:cNvSpPr>
          <p:nvPr>
            <p:ph type="ftr" sz="quarter" idx="11"/>
          </p:nvPr>
        </p:nvSpPr>
        <p:spPr/>
        <p:txBody>
          <a:bodyPr/>
          <a:lstStyle/>
          <a:p>
            <a:pPr defTabSz="914400">
              <a:defRPr/>
            </a:pPr>
            <a:endParaRPr lang="zh-CN" altLang="en-US">
              <a:solidFill>
                <a:prstClr val="black">
                  <a:tint val="75000"/>
                </a:prstClr>
              </a:solidFill>
              <a:latin typeface="等线" panose="02010600030101010101" charset="-122"/>
              <a:cs typeface="+mn-cs"/>
            </a:endParaRPr>
          </a:p>
        </p:txBody>
      </p:sp>
      <p:sp>
        <p:nvSpPr>
          <p:cNvPr id="4" name="灯片编号占位符 3"/>
          <p:cNvSpPr>
            <a:spLocks noGrp="1"/>
          </p:cNvSpPr>
          <p:nvPr>
            <p:ph type="sldNum" sz="quarter" idx="12"/>
          </p:nvPr>
        </p:nvSpPr>
        <p:spPr/>
        <p:txBody>
          <a:bodyPr/>
          <a:lstStyle/>
          <a:p>
            <a:pPr defTabSz="914400">
              <a:defRPr/>
            </a:pPr>
            <a:fld id="{F2357ACE-CC3F-4EB8-8897-299C2E1B55B1}" type="slidenum">
              <a:rPr lang="zh-CN" altLang="en-US" smtClean="0">
                <a:solidFill>
                  <a:prstClr val="black">
                    <a:tint val="75000"/>
                  </a:prstClr>
                </a:solidFill>
                <a:latin typeface="等线" panose="02010600030101010101" charset="-122"/>
                <a:cs typeface="+mn-cs"/>
              </a:rPr>
              <a:pPr defTabSz="914400">
                <a:defRPr/>
              </a:pPr>
              <a:t>‹#›</a:t>
            </a:fld>
            <a:endParaRPr lang="zh-CN" altLang="en-US">
              <a:solidFill>
                <a:prstClr val="black">
                  <a:tint val="75000"/>
                </a:prstClr>
              </a:solidFill>
              <a:latin typeface="等线" panose="02010600030101010101" charset="-122"/>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pPr defTabSz="914400">
              <a:defRPr/>
            </a:pPr>
            <a:fld id="{D216344F-9F0A-452E-A4C5-A68FEF9D4CD1}" type="datetime1">
              <a:rPr lang="zh-CN" altLang="en-US" smtClean="0">
                <a:solidFill>
                  <a:prstClr val="black">
                    <a:tint val="75000"/>
                  </a:prstClr>
                </a:solidFill>
                <a:latin typeface="等线" panose="02010600030101010101" charset="-122"/>
                <a:cs typeface="+mn-cs"/>
              </a:rPr>
              <a:pPr defTabSz="914400">
                <a:defRPr/>
              </a:pPr>
              <a:t>2020/12/28</a:t>
            </a:fld>
            <a:endParaRPr lang="zh-CN" altLang="en-US">
              <a:solidFill>
                <a:prstClr val="black">
                  <a:tint val="75000"/>
                </a:prstClr>
              </a:solidFill>
              <a:latin typeface="等线" panose="02010600030101010101" charset="-122"/>
              <a:cs typeface="+mn-cs"/>
            </a:endParaRPr>
          </a:p>
        </p:txBody>
      </p:sp>
      <p:sp>
        <p:nvSpPr>
          <p:cNvPr id="6" name="页脚占位符 5"/>
          <p:cNvSpPr>
            <a:spLocks noGrp="1"/>
          </p:cNvSpPr>
          <p:nvPr>
            <p:ph type="ftr" sz="quarter" idx="11"/>
          </p:nvPr>
        </p:nvSpPr>
        <p:spPr/>
        <p:txBody>
          <a:bodyPr/>
          <a:lstStyle/>
          <a:p>
            <a:pPr defTabSz="914400">
              <a:defRPr/>
            </a:pPr>
            <a:endParaRPr lang="zh-CN" altLang="en-US">
              <a:solidFill>
                <a:prstClr val="black">
                  <a:tint val="75000"/>
                </a:prstClr>
              </a:solidFill>
              <a:latin typeface="等线" panose="02010600030101010101" charset="-122"/>
              <a:cs typeface="+mn-cs"/>
            </a:endParaRPr>
          </a:p>
        </p:txBody>
      </p:sp>
      <p:sp>
        <p:nvSpPr>
          <p:cNvPr id="7" name="灯片编号占位符 6"/>
          <p:cNvSpPr>
            <a:spLocks noGrp="1"/>
          </p:cNvSpPr>
          <p:nvPr>
            <p:ph type="sldNum" sz="quarter" idx="12"/>
          </p:nvPr>
        </p:nvSpPr>
        <p:spPr/>
        <p:txBody>
          <a:bodyPr/>
          <a:lstStyle/>
          <a:p>
            <a:pPr defTabSz="914400">
              <a:defRPr/>
            </a:pPr>
            <a:fld id="{F2357ACE-CC3F-4EB8-8897-299C2E1B55B1}" type="slidenum">
              <a:rPr lang="zh-CN" altLang="en-US" smtClean="0">
                <a:solidFill>
                  <a:prstClr val="black">
                    <a:tint val="75000"/>
                  </a:prstClr>
                </a:solidFill>
                <a:latin typeface="等线" panose="02010600030101010101" charset="-122"/>
                <a:cs typeface="+mn-cs"/>
              </a:rPr>
              <a:pPr defTabSz="914400">
                <a:defRPr/>
              </a:pPr>
              <a:t>‹#›</a:t>
            </a:fld>
            <a:endParaRPr lang="zh-CN" altLang="en-US">
              <a:solidFill>
                <a:prstClr val="black">
                  <a:tint val="75000"/>
                </a:prstClr>
              </a:solidFill>
              <a:latin typeface="等线" panose="02010600030101010101" charset="-122"/>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pPr defTabSz="914400">
              <a:defRPr/>
            </a:pPr>
            <a:fld id="{9B2A690A-2168-44B8-8BC5-878BC8BC385F}" type="datetime1">
              <a:rPr lang="zh-CN" altLang="en-US" smtClean="0">
                <a:solidFill>
                  <a:prstClr val="black">
                    <a:tint val="75000"/>
                  </a:prstClr>
                </a:solidFill>
                <a:latin typeface="等线" panose="02010600030101010101" charset="-122"/>
                <a:cs typeface="+mn-cs"/>
              </a:rPr>
              <a:pPr defTabSz="914400">
                <a:defRPr/>
              </a:pPr>
              <a:t>2020/12/28</a:t>
            </a:fld>
            <a:endParaRPr lang="zh-CN" altLang="en-US">
              <a:solidFill>
                <a:prstClr val="black">
                  <a:tint val="75000"/>
                </a:prstClr>
              </a:solidFill>
              <a:latin typeface="等线" panose="02010600030101010101" charset="-122"/>
              <a:cs typeface="+mn-cs"/>
            </a:endParaRPr>
          </a:p>
        </p:txBody>
      </p:sp>
      <p:sp>
        <p:nvSpPr>
          <p:cNvPr id="6" name="页脚占位符 5"/>
          <p:cNvSpPr>
            <a:spLocks noGrp="1"/>
          </p:cNvSpPr>
          <p:nvPr>
            <p:ph type="ftr" sz="quarter" idx="11"/>
          </p:nvPr>
        </p:nvSpPr>
        <p:spPr/>
        <p:txBody>
          <a:bodyPr/>
          <a:lstStyle/>
          <a:p>
            <a:pPr defTabSz="914400">
              <a:defRPr/>
            </a:pPr>
            <a:endParaRPr lang="zh-CN" altLang="en-US">
              <a:solidFill>
                <a:prstClr val="black">
                  <a:tint val="75000"/>
                </a:prstClr>
              </a:solidFill>
              <a:latin typeface="等线" panose="02010600030101010101" charset="-122"/>
              <a:cs typeface="+mn-cs"/>
            </a:endParaRPr>
          </a:p>
        </p:txBody>
      </p:sp>
      <p:sp>
        <p:nvSpPr>
          <p:cNvPr id="7" name="灯片编号占位符 6"/>
          <p:cNvSpPr>
            <a:spLocks noGrp="1"/>
          </p:cNvSpPr>
          <p:nvPr>
            <p:ph type="sldNum" sz="quarter" idx="12"/>
          </p:nvPr>
        </p:nvSpPr>
        <p:spPr/>
        <p:txBody>
          <a:bodyPr/>
          <a:lstStyle/>
          <a:p>
            <a:pPr defTabSz="914400">
              <a:defRPr/>
            </a:pPr>
            <a:fld id="{F2357ACE-CC3F-4EB8-8897-299C2E1B55B1}" type="slidenum">
              <a:rPr lang="zh-CN" altLang="en-US" smtClean="0">
                <a:solidFill>
                  <a:prstClr val="black">
                    <a:tint val="75000"/>
                  </a:prstClr>
                </a:solidFill>
                <a:latin typeface="等线" panose="02010600030101010101" charset="-122"/>
                <a:cs typeface="+mn-cs"/>
              </a:rPr>
              <a:pPr defTabSz="914400">
                <a:defRPr/>
              </a:pPr>
              <a:t>‹#›</a:t>
            </a:fld>
            <a:endParaRPr lang="zh-CN" altLang="en-US">
              <a:solidFill>
                <a:prstClr val="black">
                  <a:tint val="75000"/>
                </a:prstClr>
              </a:solidFill>
              <a:latin typeface="等线" panose="02010600030101010101" charset="-122"/>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914400">
              <a:defRPr/>
            </a:pPr>
            <a:fld id="{1A99B27E-A3F9-4542-A509-D4CDD9AF9F6F}" type="datetime1">
              <a:rPr lang="zh-CN" altLang="en-US" smtClean="0">
                <a:solidFill>
                  <a:prstClr val="black">
                    <a:tint val="75000"/>
                  </a:prstClr>
                </a:solidFill>
                <a:latin typeface="等线" panose="02010600030101010101" charset="-122"/>
                <a:cs typeface="+mn-cs"/>
              </a:rPr>
              <a:pPr defTabSz="914400">
                <a:defRPr/>
              </a:pPr>
              <a:t>2020/12/28</a:t>
            </a:fld>
            <a:endParaRPr lang="zh-CN" altLang="en-US">
              <a:solidFill>
                <a:prstClr val="black">
                  <a:tint val="75000"/>
                </a:prstClr>
              </a:solidFill>
              <a:latin typeface="等线" panose="02010600030101010101" charset="-122"/>
              <a:cs typeface="+mn-cs"/>
            </a:endParaRPr>
          </a:p>
        </p:txBody>
      </p:sp>
      <p:sp>
        <p:nvSpPr>
          <p:cNvPr id="5" name="页脚占位符 4"/>
          <p:cNvSpPr>
            <a:spLocks noGrp="1"/>
          </p:cNvSpPr>
          <p:nvPr>
            <p:ph type="ftr" sz="quarter" idx="11"/>
          </p:nvPr>
        </p:nvSpPr>
        <p:spPr/>
        <p:txBody>
          <a:bodyPr/>
          <a:lstStyle/>
          <a:p>
            <a:pPr defTabSz="914400">
              <a:defRPr/>
            </a:pPr>
            <a:endParaRPr lang="zh-CN" altLang="en-US">
              <a:solidFill>
                <a:prstClr val="black">
                  <a:tint val="75000"/>
                </a:prstClr>
              </a:solidFill>
              <a:latin typeface="等线" panose="02010600030101010101" charset="-122"/>
              <a:cs typeface="+mn-cs"/>
            </a:endParaRPr>
          </a:p>
        </p:txBody>
      </p:sp>
      <p:sp>
        <p:nvSpPr>
          <p:cNvPr id="6" name="灯片编号占位符 5"/>
          <p:cNvSpPr>
            <a:spLocks noGrp="1"/>
          </p:cNvSpPr>
          <p:nvPr>
            <p:ph type="sldNum" sz="quarter" idx="12"/>
          </p:nvPr>
        </p:nvSpPr>
        <p:spPr/>
        <p:txBody>
          <a:bodyPr/>
          <a:lstStyle/>
          <a:p>
            <a:pPr defTabSz="914400">
              <a:defRPr/>
            </a:pPr>
            <a:fld id="{F2357ACE-CC3F-4EB8-8897-299C2E1B55B1}" type="slidenum">
              <a:rPr lang="zh-CN" altLang="en-US" smtClean="0">
                <a:solidFill>
                  <a:prstClr val="black">
                    <a:tint val="75000"/>
                  </a:prstClr>
                </a:solidFill>
                <a:latin typeface="等线" panose="02010600030101010101" charset="-122"/>
                <a:cs typeface="+mn-cs"/>
              </a:rPr>
              <a:pPr defTabSz="914400">
                <a:defRPr/>
              </a:pPr>
              <a:t>‹#›</a:t>
            </a:fld>
            <a:endParaRPr lang="zh-CN" altLang="en-US">
              <a:solidFill>
                <a:prstClr val="black">
                  <a:tint val="75000"/>
                </a:prstClr>
              </a:solidFill>
              <a:latin typeface="等线" panose="02010600030101010101" charset="-122"/>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914400">
              <a:defRPr/>
            </a:pPr>
            <a:fld id="{2227CDCA-4143-47E0-BDDC-85B71385BF32}" type="datetime1">
              <a:rPr lang="zh-CN" altLang="en-US" smtClean="0">
                <a:solidFill>
                  <a:prstClr val="black">
                    <a:tint val="75000"/>
                  </a:prstClr>
                </a:solidFill>
                <a:latin typeface="等线" panose="02010600030101010101" charset="-122"/>
                <a:cs typeface="+mn-cs"/>
              </a:rPr>
              <a:pPr defTabSz="914400">
                <a:defRPr/>
              </a:pPr>
              <a:t>2020/12/28</a:t>
            </a:fld>
            <a:endParaRPr lang="zh-CN" altLang="en-US">
              <a:solidFill>
                <a:prstClr val="black">
                  <a:tint val="75000"/>
                </a:prstClr>
              </a:solidFill>
              <a:latin typeface="等线" panose="02010600030101010101" charset="-122"/>
              <a:cs typeface="+mn-cs"/>
            </a:endParaRPr>
          </a:p>
        </p:txBody>
      </p:sp>
      <p:sp>
        <p:nvSpPr>
          <p:cNvPr id="5" name="页脚占位符 4"/>
          <p:cNvSpPr>
            <a:spLocks noGrp="1"/>
          </p:cNvSpPr>
          <p:nvPr>
            <p:ph type="ftr" sz="quarter" idx="11"/>
          </p:nvPr>
        </p:nvSpPr>
        <p:spPr/>
        <p:txBody>
          <a:bodyPr/>
          <a:lstStyle/>
          <a:p>
            <a:pPr defTabSz="914400">
              <a:defRPr/>
            </a:pPr>
            <a:endParaRPr lang="zh-CN" altLang="en-US">
              <a:solidFill>
                <a:prstClr val="black">
                  <a:tint val="75000"/>
                </a:prstClr>
              </a:solidFill>
              <a:latin typeface="等线" panose="02010600030101010101" charset="-122"/>
              <a:cs typeface="+mn-cs"/>
            </a:endParaRPr>
          </a:p>
        </p:txBody>
      </p:sp>
      <p:sp>
        <p:nvSpPr>
          <p:cNvPr id="6" name="灯片编号占位符 5"/>
          <p:cNvSpPr>
            <a:spLocks noGrp="1"/>
          </p:cNvSpPr>
          <p:nvPr>
            <p:ph type="sldNum" sz="quarter" idx="12"/>
          </p:nvPr>
        </p:nvSpPr>
        <p:spPr/>
        <p:txBody>
          <a:bodyPr/>
          <a:lstStyle/>
          <a:p>
            <a:pPr defTabSz="914400">
              <a:defRPr/>
            </a:pPr>
            <a:fld id="{F2357ACE-CC3F-4EB8-8897-299C2E1B55B1}" type="slidenum">
              <a:rPr lang="zh-CN" altLang="en-US" smtClean="0">
                <a:solidFill>
                  <a:prstClr val="black">
                    <a:tint val="75000"/>
                  </a:prstClr>
                </a:solidFill>
                <a:latin typeface="等线" panose="02010600030101010101" charset="-122"/>
                <a:cs typeface="+mn-cs"/>
              </a:rPr>
              <a:pPr defTabSz="914400">
                <a:defRPr/>
              </a:pPr>
              <a:t>‹#›</a:t>
            </a:fld>
            <a:endParaRPr lang="zh-CN" altLang="en-US">
              <a:solidFill>
                <a:prstClr val="black">
                  <a:tint val="75000"/>
                </a:prstClr>
              </a:solidFill>
              <a:latin typeface="等线" panose="02010600030101010101" charset="-122"/>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a:t>单击此处编辑母版标题样式</a:t>
            </a:r>
          </a:p>
        </p:txBody>
      </p:sp>
      <p:sp>
        <p:nvSpPr>
          <p:cNvPr id="3" name="文本占位符 2"/>
          <p:cNvSpPr>
            <a:spLocks noGrp="1"/>
          </p:cNvSpPr>
          <p:nvPr>
            <p:ph type="body" sz="half" idx="1" hasCustomPrompt="1"/>
          </p:nvPr>
        </p:nvSpPr>
        <p:spPr>
          <a:xfrm>
            <a:off x="609600" y="1600201"/>
            <a:ext cx="5384800" cy="4525963"/>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97600" y="1600201"/>
            <a:ext cx="5384800" cy="4525963"/>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245225"/>
            <a:ext cx="2844800" cy="476250"/>
          </a:xfrm>
        </p:spPr>
        <p:txBody>
          <a:bodyPr/>
          <a:lstStyle>
            <a:lvl1pPr>
              <a:defRPr/>
            </a:lvl1pPr>
          </a:lstStyle>
          <a:p>
            <a:fld id="{4D4DB4BB-7DF1-4C12-A15D-EEB6800A97E5}" type="datetime1">
              <a:rPr lang="zh-CN" altLang="en-US" smtClean="0"/>
              <a:pPr/>
              <a:t>2020/12/28</a:t>
            </a:fld>
            <a:endParaRPr lang="zh-CN" altLang="en-US"/>
          </a:p>
        </p:txBody>
      </p:sp>
      <p:sp>
        <p:nvSpPr>
          <p:cNvPr id="6" name="页脚占位符 5"/>
          <p:cNvSpPr>
            <a:spLocks noGrp="1"/>
          </p:cNvSpPr>
          <p:nvPr>
            <p:ph type="ftr" sz="quarter" idx="11"/>
          </p:nvPr>
        </p:nvSpPr>
        <p:spPr>
          <a:xfrm>
            <a:off x="4165600" y="6245225"/>
            <a:ext cx="3860800" cy="476250"/>
          </a:xfrm>
        </p:spPr>
        <p:txBody>
          <a:bodyPr/>
          <a:lstStyle>
            <a:lvl1pPr>
              <a:defRPr/>
            </a:lvl1pPr>
          </a:lstStyle>
          <a:p>
            <a:endParaRPr lang="en-US" altLang="zh-CN"/>
          </a:p>
        </p:txBody>
      </p:sp>
      <p:sp>
        <p:nvSpPr>
          <p:cNvPr id="7" name="灯片编号占位符 6"/>
          <p:cNvSpPr>
            <a:spLocks noGrp="1"/>
          </p:cNvSpPr>
          <p:nvPr>
            <p:ph type="sldNum" sz="quarter" idx="12"/>
          </p:nvPr>
        </p:nvSpPr>
        <p:spPr>
          <a:xfrm>
            <a:off x="8737600" y="6245225"/>
            <a:ext cx="2844800" cy="476250"/>
          </a:xfrm>
        </p:spPr>
        <p:txBody>
          <a:bodyPr/>
          <a:lstStyle>
            <a:lvl1pPr>
              <a:defRPr/>
            </a:lvl1pPr>
          </a:lstStyle>
          <a:p>
            <a:fld id="{B033FAFD-D72A-47AA-BC24-D1D7DFCDE6AA}" type="slidenum">
              <a:rPr lang="zh-CN" altLang="en-US"/>
              <a:pPr/>
              <a:t>‹#›</a:t>
            </a:fld>
            <a:endParaRPr lang="en-US" altLang="zh-CN"/>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24000" y="3602038"/>
            <a:ext cx="9144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zh-CN" altLang="en-US"/>
              <a:t>单击以编辑母版副标题样式</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F6808669-AFDE-402B-991E-EED2938D5385}" type="datetimeFigureOut">
              <a:rPr lang="zh-CN" altLang="en-US" smtClean="0"/>
              <a:pPr/>
              <a:t>2020/12/28</a:t>
            </a:fld>
            <a:endParaRPr lang="zh-CN" alt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p:txBody>
          <a:bodyPr/>
          <a:lstStyle/>
          <a:p>
            <a:fld id="{9D4335EE-BD33-4D2B-92EE-A4EAAE51E3BD}" type="slidenum">
              <a:rPr lang="zh-CN" altLang="en-US" smtClean="0"/>
              <a:pPr/>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F6808669-AFDE-402B-991E-EED2938D5385}" type="datetimeFigureOut">
              <a:rPr lang="zh-CN" altLang="en-US" smtClean="0"/>
              <a:pPr/>
              <a:t>2020/12/28</a:t>
            </a:fld>
            <a:endParaRPr lang="zh-CN" alt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p:txBody>
          <a:bodyPr/>
          <a:lstStyle/>
          <a:p>
            <a:fld id="{9D4335EE-BD33-4D2B-92EE-A4EAAE51E3BD}" type="slidenum">
              <a:rPr lang="zh-CN" altLang="en-US" smtClean="0"/>
              <a:pPr/>
              <a:t>‹#›</a:t>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p:spPr>
        <p:txBody>
          <a:bodyPr anchor="b">
            <a:normAutofit/>
          </a:bodyPr>
          <a:lstStyle>
            <a:lvl1pPr>
              <a:defRPr sz="4500" b="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1" y="4552635"/>
            <a:ext cx="105156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F6808669-AFDE-402B-991E-EED2938D5385}" type="datetimeFigureOut">
              <a:rPr lang="zh-CN" altLang="en-US" smtClean="0"/>
              <a:pPr/>
              <a:t>2020/12/28</a:t>
            </a:fld>
            <a:endParaRPr lang="zh-CN" alt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p:txBody>
          <a:bodyPr/>
          <a:lstStyle/>
          <a:p>
            <a:fld id="{9D4335EE-BD33-4D2B-92EE-A4EAAE51E3BD}" type="slidenum">
              <a:rPr lang="zh-CN" altLang="en-US" smtClean="0"/>
              <a:pPr/>
              <a:t>‹#›</a:t>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45127" y="1828802"/>
            <a:ext cx="5181600" cy="435133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8802"/>
            <a:ext cx="5181600" cy="435133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F6808669-AFDE-402B-991E-EED2938D5385}" type="datetimeFigureOut">
              <a:rPr lang="zh-CN" altLang="en-US" smtClean="0"/>
              <a:pPr/>
              <a:t>2020/12/28</a:t>
            </a:fld>
            <a:endParaRPr lang="zh-CN" alt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p:txBody>
          <a:bodyPr/>
          <a:lstStyle/>
          <a:p>
            <a:fld id="{9D4335EE-BD33-4D2B-92EE-A4EAAE51E3BD}"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45127" y="1828803"/>
            <a:ext cx="5181600" cy="435133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8803"/>
            <a:ext cx="5181600" cy="435133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p>
            <a:pPr>
              <a:defRPr/>
            </a:pPr>
            <a:fld id="{EC010E92-B4B6-4B8A-8F1E-A9FB61294123}" type="datetime1">
              <a:rPr lang="zh-CN" altLang="en-US" smtClean="0">
                <a:solidFill>
                  <a:prstClr val="black"/>
                </a:solidFill>
              </a:rPr>
              <a:pPr>
                <a:defRPr/>
              </a:pPr>
              <a:t>2020/12/28</a:t>
            </a:fld>
            <a:endParaRPr lang="zh-CN" altLang="en-US">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pPr>
              <a:defRPr/>
            </a:pPr>
            <a:endParaRPr lang="zh-CN" altLang="en-US">
              <a:solidFill>
                <a:prstClr val="black"/>
              </a:solidFill>
            </a:endParaRPr>
          </a:p>
        </p:txBody>
      </p:sp>
      <p:sp>
        <p:nvSpPr>
          <p:cNvPr id="7" name="Slide Number Placeholder 6"/>
          <p:cNvSpPr>
            <a:spLocks noGrp="1"/>
          </p:cNvSpPr>
          <p:nvPr>
            <p:ph type="sldNum" sz="quarter" idx="12"/>
          </p:nvPr>
        </p:nvSpPr>
        <p:spPr/>
        <p:txBody>
          <a:bodyPr/>
          <a:lstStyle/>
          <a:p>
            <a:pPr>
              <a:defRPr/>
            </a:pPr>
            <a:fld id="{9D4335EE-BD33-4D2B-92EE-A4EAAE51E3BD}"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45127" y="1681852"/>
            <a:ext cx="515620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845127" y="2507552"/>
            <a:ext cx="5156200" cy="36805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1" y="1681851"/>
            <a:ext cx="51816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6172201" y="2507552"/>
            <a:ext cx="5181601" cy="36805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F6808669-AFDE-402B-991E-EED2938D5385}" type="datetimeFigureOut">
              <a:rPr lang="zh-CN" altLang="en-US" smtClean="0"/>
              <a:pPr/>
              <a:t>2020/12/28</a:t>
            </a:fld>
            <a:endParaRPr lang="zh-CN" alt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p:txBody>
          <a:bodyPr/>
          <a:lstStyle/>
          <a:p>
            <a:fld id="{9D4335EE-BD33-4D2B-92EE-A4EAAE51E3BD}" type="slidenum">
              <a:rPr lang="zh-CN" altLang="en-US" smtClean="0"/>
              <a:pPr/>
              <a:t>‹#›</a:t>
            </a:fld>
            <a:endParaRPr lang="zh-CN" altLang="en-US"/>
          </a:p>
        </p:txBody>
      </p:sp>
      <p:sp>
        <p:nvSpPr>
          <p:cNvPr id="10" name="Title 9"/>
          <p:cNvSpPr>
            <a:spLocks noGrp="1"/>
          </p:cNvSpPr>
          <p:nvPr>
            <p:ph type="title"/>
          </p:nvPr>
        </p:nvSpPr>
        <p:spPr/>
        <p:txBody>
          <a:bodyPr/>
          <a:lstStyle/>
          <a:p>
            <a:r>
              <a:rPr lang="zh-CN" altLang="en-US"/>
              <a:t>单击此处编辑母版标题样式</a:t>
            </a:r>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2"/>
            <a:ext cx="2743200" cy="365125"/>
          </a:xfrm>
          <a:prstGeom prst="rect">
            <a:avLst/>
          </a:prstGeom>
        </p:spPr>
        <p:txBody>
          <a:bodyPr/>
          <a:lstStyle/>
          <a:p>
            <a:fld id="{F6808669-AFDE-402B-991E-EED2938D5385}" type="datetimeFigureOut">
              <a:rPr lang="zh-CN" altLang="en-US" smtClean="0"/>
              <a:pPr/>
              <a:t>2020/12/28</a:t>
            </a:fld>
            <a:endParaRPr lang="zh-CN" alt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p:txBody>
          <a:bodyPr/>
          <a:lstStyle/>
          <a:p>
            <a:fld id="{9D4335EE-BD33-4D2B-92EE-A4EAAE51E3BD}" type="slidenum">
              <a:rPr lang="zh-CN" altLang="en-US" smtClean="0"/>
              <a:pPr/>
              <a:t>‹#›</a:t>
            </a:fld>
            <a:endParaRPr lang="zh-CN" altLang="en-US"/>
          </a:p>
        </p:txBody>
      </p:sp>
      <p:sp>
        <p:nvSpPr>
          <p:cNvPr id="6" name="Title 5"/>
          <p:cNvSpPr>
            <a:spLocks noGrp="1"/>
          </p:cNvSpPr>
          <p:nvPr>
            <p:ph type="title"/>
          </p:nvPr>
        </p:nvSpPr>
        <p:spPr/>
        <p:txBody>
          <a:bodyPr/>
          <a:lstStyle/>
          <a:p>
            <a:r>
              <a:rPr lang="zh-CN" altLang="en-US"/>
              <a:t>单击此处编辑母版标题样式</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F6808669-AFDE-402B-991E-EED2938D5385}" type="datetimeFigureOut">
              <a:rPr lang="zh-CN" altLang="en-US" smtClean="0"/>
              <a:pPr/>
              <a:t>2020/12/28</a:t>
            </a:fld>
            <a:endParaRPr lang="zh-CN" alt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p:txBody>
          <a:bodyPr/>
          <a:lstStyle/>
          <a:p>
            <a:fld id="{9D4335EE-BD33-4D2B-92EE-A4EAAE51E3BD}" type="slidenum">
              <a:rPr lang="zh-CN" altLang="en-US" smtClean="0"/>
              <a:pPr/>
              <a:t>‹#›</a:t>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2"/>
            <a:ext cx="3931920" cy="1600197"/>
          </a:xfrm>
        </p:spPr>
        <p:txBody>
          <a:bodyPr anchor="b">
            <a:normAutofit/>
          </a:bodyPr>
          <a:lstStyle>
            <a:lvl1pPr>
              <a:defRPr sz="2400" b="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1600" y="990600"/>
            <a:ext cx="617220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41248" y="2057399"/>
            <a:ext cx="393192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F6808669-AFDE-402B-991E-EED2938D5385}" type="datetimeFigureOut">
              <a:rPr lang="zh-CN" altLang="en-US" smtClean="0"/>
              <a:pPr/>
              <a:t>2020/12/28</a:t>
            </a:fld>
            <a:endParaRPr lang="zh-CN" alt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p:txBody>
          <a:bodyPr/>
          <a:lstStyle/>
          <a:p>
            <a:fld id="{9D4335EE-BD33-4D2B-92EE-A4EAAE51E3BD}" type="slidenum">
              <a:rPr lang="zh-CN" altLang="en-US" smtClean="0"/>
              <a:pPr/>
              <a:t>‹#›</a:t>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2400" b="0"/>
            </a:lvl1pPr>
          </a:lstStyle>
          <a:p>
            <a:r>
              <a:rPr lang="zh-CN" altLang="en-US"/>
              <a:t>单击此处编辑母版标题样式</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41248" y="2057400"/>
            <a:ext cx="393192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F6808669-AFDE-402B-991E-EED2938D5385}" type="datetimeFigureOut">
              <a:rPr lang="zh-CN" altLang="en-US" smtClean="0"/>
              <a:pPr/>
              <a:t>2020/12/28</a:t>
            </a:fld>
            <a:endParaRPr lang="zh-CN" alt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p:txBody>
          <a:bodyPr/>
          <a:lstStyle/>
          <a:p>
            <a:fld id="{9D4335EE-BD33-4D2B-92EE-A4EAAE51E3BD}" type="slidenum">
              <a:rPr lang="zh-CN" altLang="en-US" smtClean="0"/>
              <a:pPr/>
              <a:t>‹#›</a:t>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F6808669-AFDE-402B-991E-EED2938D5385}" type="datetimeFigureOut">
              <a:rPr lang="zh-CN" altLang="en-US" smtClean="0"/>
              <a:pPr/>
              <a:t>2020/12/28</a:t>
            </a:fld>
            <a:endParaRPr lang="zh-CN" alt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p:txBody>
          <a:bodyPr/>
          <a:lstStyle/>
          <a:p>
            <a:fld id="{9D4335EE-BD33-4D2B-92EE-A4EAAE51E3BD}" type="slidenum">
              <a:rPr lang="zh-CN" altLang="en-US" smtClean="0"/>
              <a:pPr/>
              <a:t>‹#›</a:t>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0362"/>
            <a:ext cx="2628900"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a:xfrm>
            <a:off x="838201" y="360364"/>
            <a:ext cx="7734300" cy="5811837"/>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F6808669-AFDE-402B-991E-EED2938D5385}" type="datetimeFigureOut">
              <a:rPr lang="zh-CN" altLang="en-US" smtClean="0"/>
              <a:pPr/>
              <a:t>2020/12/28</a:t>
            </a:fld>
            <a:endParaRPr lang="zh-CN" alt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p:txBody>
          <a:bodyPr/>
          <a:lstStyle/>
          <a:p>
            <a:fld id="{9D4335EE-BD33-4D2B-92EE-A4EAAE51E3BD}" type="slidenum">
              <a:rPr lang="zh-CN" altLang="en-US" smtClean="0"/>
              <a:pPr/>
              <a:t>‹#›</a:t>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Rectangle 6"/>
          <p:cNvSpPr>
            <a:spLocks noGrp="1" noChangeArrowheads="1"/>
          </p:cNvSpPr>
          <p:nvPr>
            <p:ph type="dt" sz="half" idx="10"/>
          </p:nvPr>
        </p:nvSpPr>
        <p:spPr/>
        <p:txBody>
          <a:bodyPr/>
          <a:lstStyle>
            <a:lvl1pPr>
              <a:defRPr/>
            </a:lvl1pPr>
          </a:lstStyle>
          <a:p>
            <a:pPr>
              <a:defRPr/>
            </a:pPr>
            <a:fld id="{E7A4558A-3073-4139-ADA0-F48D8A6737E4}" type="datetime1">
              <a:rPr lang="zh-CN" altLang="en-US"/>
              <a:pPr>
                <a:defRPr/>
              </a:pPr>
              <a:t>2020/12/28</a:t>
            </a:fld>
            <a:endParaRPr lang="en-US" altLang="zh-CN"/>
          </a:p>
        </p:txBody>
      </p:sp>
      <p:sp>
        <p:nvSpPr>
          <p:cNvPr id="5" name="Rectangle 7"/>
          <p:cNvSpPr>
            <a:spLocks noGrp="1" noChangeArrowheads="1"/>
          </p:cNvSpPr>
          <p:nvPr>
            <p:ph type="ftr" sz="quarter" idx="11"/>
          </p:nvPr>
        </p:nvSpPr>
        <p:spPr>
          <a:xfrm>
            <a:off x="4165600" y="6381750"/>
            <a:ext cx="3860800" cy="476250"/>
          </a:xfrm>
          <a:prstGeom prst="rect">
            <a:avLst/>
          </a:prstGeom>
        </p:spPr>
        <p:txBody>
          <a:bodyPr/>
          <a:lstStyle>
            <a:lvl1pPr>
              <a:defRPr/>
            </a:lvl1pPr>
          </a:lstStyle>
          <a:p>
            <a:pPr>
              <a:defRPr/>
            </a:pPr>
            <a:r>
              <a:rPr lang="en-US" altLang="zh-CN" dirty="0" err="1"/>
              <a:t>北京大学重粒子物理研究所</a:t>
            </a:r>
            <a:endParaRPr lang="en-US" altLang="zh-CN" dirty="0"/>
          </a:p>
        </p:txBody>
      </p:sp>
      <p:sp>
        <p:nvSpPr>
          <p:cNvPr id="6" name="Rectangle 8"/>
          <p:cNvSpPr>
            <a:spLocks noGrp="1" noChangeArrowheads="1"/>
          </p:cNvSpPr>
          <p:nvPr>
            <p:ph type="sldNum" sz="quarter" idx="12"/>
          </p:nvPr>
        </p:nvSpPr>
        <p:spPr/>
        <p:txBody>
          <a:bodyPr/>
          <a:lstStyle>
            <a:lvl1pPr>
              <a:defRPr/>
            </a:lvl1pPr>
          </a:lstStyle>
          <a:p>
            <a:fld id="{DB87DD8A-6C96-4D71-8872-84B5280BA819}"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45127" y="1681853"/>
            <a:ext cx="515620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845127" y="2507552"/>
            <a:ext cx="5156200" cy="36805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2" y="1681851"/>
            <a:ext cx="5181601" cy="825699"/>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6172202" y="2507552"/>
            <a:ext cx="5181601" cy="36805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6"/>
          <p:cNvSpPr>
            <a:spLocks noGrp="1"/>
          </p:cNvSpPr>
          <p:nvPr>
            <p:ph type="dt" sz="half" idx="10"/>
          </p:nvPr>
        </p:nvSpPr>
        <p:spPr>
          <a:xfrm>
            <a:off x="838200" y="6356352"/>
            <a:ext cx="2743200" cy="365125"/>
          </a:xfrm>
          <a:prstGeom prst="rect">
            <a:avLst/>
          </a:prstGeom>
        </p:spPr>
        <p:txBody>
          <a:bodyPr/>
          <a:lstStyle/>
          <a:p>
            <a:pPr>
              <a:defRPr/>
            </a:pPr>
            <a:fld id="{04072C1C-1C20-4C00-AE71-166A58E31CBE}" type="datetime1">
              <a:rPr lang="zh-CN" altLang="en-US" smtClean="0">
                <a:solidFill>
                  <a:prstClr val="black"/>
                </a:solidFill>
              </a:rPr>
              <a:pPr>
                <a:defRPr/>
              </a:pPr>
              <a:t>2020/12/28</a:t>
            </a:fld>
            <a:endParaRPr lang="zh-CN" altLang="en-US">
              <a:solidFill>
                <a:prstClr val="black"/>
              </a:solidFill>
            </a:endParaRPr>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pPr>
              <a:defRPr/>
            </a:pPr>
            <a:endParaRPr lang="zh-CN" altLang="en-US">
              <a:solidFill>
                <a:prstClr val="black"/>
              </a:solidFill>
            </a:endParaRPr>
          </a:p>
        </p:txBody>
      </p:sp>
      <p:sp>
        <p:nvSpPr>
          <p:cNvPr id="9" name="Slide Number Placeholder 8"/>
          <p:cNvSpPr>
            <a:spLocks noGrp="1"/>
          </p:cNvSpPr>
          <p:nvPr>
            <p:ph type="sldNum" sz="quarter" idx="12"/>
          </p:nvPr>
        </p:nvSpPr>
        <p:spPr/>
        <p:txBody>
          <a:bodyPr/>
          <a:lstStyle/>
          <a:p>
            <a:pPr>
              <a:defRPr/>
            </a:pPr>
            <a:fld id="{9D4335EE-BD33-4D2B-92EE-A4EAAE51E3BD}" type="slidenum">
              <a:rPr lang="zh-CN" altLang="en-US" smtClean="0">
                <a:solidFill>
                  <a:prstClr val="black">
                    <a:tint val="75000"/>
                  </a:prstClr>
                </a:solidFill>
              </a:rPr>
              <a:pPr>
                <a:defRPr/>
              </a:pPr>
              <a:t>‹#›</a:t>
            </a:fld>
            <a:endParaRPr lang="zh-CN" altLang="en-US">
              <a:solidFill>
                <a:prstClr val="black">
                  <a:tint val="75000"/>
                </a:prstClr>
              </a:solidFill>
            </a:endParaRPr>
          </a:p>
        </p:txBody>
      </p:sp>
      <p:sp>
        <p:nvSpPr>
          <p:cNvPr id="10" name="Title 9"/>
          <p:cNvSpPr>
            <a:spLocks noGrp="1"/>
          </p:cNvSpPr>
          <p:nvPr>
            <p:ph type="title"/>
          </p:nvPr>
        </p:nvSpPr>
        <p:spPr/>
        <p:txBody>
          <a:bodyPr/>
          <a:lstStyle/>
          <a:p>
            <a:r>
              <a:rPr lang="zh-CN" altLang="en-US"/>
              <a:t>单击此处编辑母版标题样式</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2"/>
            <a:ext cx="2743200" cy="365125"/>
          </a:xfrm>
          <a:prstGeom prst="rect">
            <a:avLst/>
          </a:prstGeom>
        </p:spPr>
        <p:txBody>
          <a:bodyPr/>
          <a:lstStyle/>
          <a:p>
            <a:pPr>
              <a:defRPr/>
            </a:pPr>
            <a:fld id="{020EDD76-28E6-466F-A5D6-DCFC9397DA1B}" type="datetime1">
              <a:rPr lang="zh-CN" altLang="en-US" smtClean="0">
                <a:solidFill>
                  <a:prstClr val="black"/>
                </a:solidFill>
              </a:rPr>
              <a:pPr>
                <a:defRPr/>
              </a:pPr>
              <a:t>2020/12/28</a:t>
            </a:fld>
            <a:endParaRPr lang="zh-CN" altLang="en-US">
              <a:solidFill>
                <a:prstClr val="black"/>
              </a:solidFill>
            </a:endParaRPr>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pPr>
              <a:defRPr/>
            </a:pPr>
            <a:endParaRPr lang="zh-CN" altLang="en-US">
              <a:solidFill>
                <a:prstClr val="black"/>
              </a:solidFill>
            </a:endParaRPr>
          </a:p>
        </p:txBody>
      </p:sp>
      <p:sp>
        <p:nvSpPr>
          <p:cNvPr id="5" name="Slide Number Placeholder 4"/>
          <p:cNvSpPr>
            <a:spLocks noGrp="1"/>
          </p:cNvSpPr>
          <p:nvPr>
            <p:ph type="sldNum" sz="quarter" idx="12"/>
          </p:nvPr>
        </p:nvSpPr>
        <p:spPr/>
        <p:txBody>
          <a:bodyPr/>
          <a:lstStyle/>
          <a:p>
            <a:pPr>
              <a:defRPr/>
            </a:pPr>
            <a:fld id="{9D4335EE-BD33-4D2B-92EE-A4EAAE51E3BD}" type="slidenum">
              <a:rPr lang="zh-CN" altLang="en-US" smtClean="0">
                <a:solidFill>
                  <a:prstClr val="black">
                    <a:tint val="75000"/>
                  </a:prstClr>
                </a:solidFill>
              </a:rPr>
              <a:pPr>
                <a:defRPr/>
              </a:pPr>
              <a:t>‹#›</a:t>
            </a:fld>
            <a:endParaRPr lang="zh-CN" altLang="en-US">
              <a:solidFill>
                <a:prstClr val="black">
                  <a:tint val="75000"/>
                </a:prstClr>
              </a:solidFill>
            </a:endParaRPr>
          </a:p>
        </p:txBody>
      </p:sp>
      <p:sp>
        <p:nvSpPr>
          <p:cNvPr id="6" name="Title 5"/>
          <p:cNvSpPr>
            <a:spLocks noGrp="1"/>
          </p:cNvSpPr>
          <p:nvPr>
            <p:ph type="title"/>
          </p:nvPr>
        </p:nvSpPr>
        <p:spPr/>
        <p:txBody>
          <a:bodyPr/>
          <a:lstStyle/>
          <a:p>
            <a:r>
              <a:rPr lang="zh-CN" altLang="en-US"/>
              <a:t>单击此处编辑母版标题样式</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pPr>
              <a:defRPr/>
            </a:pPr>
            <a:fld id="{5454FBF2-6549-4977-AD97-9B508EAAED2D}" type="datetime1">
              <a:rPr lang="zh-CN" altLang="en-US" smtClean="0">
                <a:solidFill>
                  <a:prstClr val="black"/>
                </a:solidFill>
              </a:rPr>
              <a:pPr>
                <a:defRPr/>
              </a:pPr>
              <a:t>2020/12/28</a:t>
            </a:fld>
            <a:endParaRPr lang="zh-CN" altLang="en-US">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pPr>
              <a:defRPr/>
            </a:pPr>
            <a:endParaRPr lang="zh-CN" altLang="en-US">
              <a:solidFill>
                <a:prstClr val="black"/>
              </a:solidFill>
            </a:endParaRPr>
          </a:p>
        </p:txBody>
      </p:sp>
      <p:sp>
        <p:nvSpPr>
          <p:cNvPr id="4" name="Slide Number Placeholder 3"/>
          <p:cNvSpPr>
            <a:spLocks noGrp="1"/>
          </p:cNvSpPr>
          <p:nvPr>
            <p:ph type="sldNum" sz="quarter" idx="12"/>
          </p:nvPr>
        </p:nvSpPr>
        <p:spPr/>
        <p:txBody>
          <a:bodyPr/>
          <a:lstStyle/>
          <a:p>
            <a:pPr>
              <a:defRPr/>
            </a:pPr>
            <a:fld id="{9D4335EE-BD33-4D2B-92EE-A4EAAE51E3BD}"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3"/>
            <a:ext cx="3931920" cy="1600197"/>
          </a:xfrm>
        </p:spPr>
        <p:txBody>
          <a:bodyPr anchor="b">
            <a:normAutofit/>
          </a:bodyPr>
          <a:lstStyle>
            <a:lvl1pPr>
              <a:defRPr sz="2400" b="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1600" y="990600"/>
            <a:ext cx="617220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41248" y="2057399"/>
            <a:ext cx="393192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pPr>
              <a:defRPr/>
            </a:pPr>
            <a:fld id="{FE673EE7-7B41-4E8E-B4F6-D077AC880CC0}" type="datetime1">
              <a:rPr lang="zh-CN" altLang="en-US" smtClean="0">
                <a:solidFill>
                  <a:prstClr val="black"/>
                </a:solidFill>
              </a:rPr>
              <a:pPr>
                <a:defRPr/>
              </a:pPr>
              <a:t>2020/12/28</a:t>
            </a:fld>
            <a:endParaRPr lang="zh-CN" altLang="en-US">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pPr>
              <a:defRPr/>
            </a:pPr>
            <a:endParaRPr lang="zh-CN" altLang="en-US">
              <a:solidFill>
                <a:prstClr val="black"/>
              </a:solidFill>
            </a:endParaRPr>
          </a:p>
        </p:txBody>
      </p:sp>
      <p:sp>
        <p:nvSpPr>
          <p:cNvPr id="7" name="Slide Number Placeholder 6"/>
          <p:cNvSpPr>
            <a:spLocks noGrp="1"/>
          </p:cNvSpPr>
          <p:nvPr>
            <p:ph type="sldNum" sz="quarter" idx="12"/>
          </p:nvPr>
        </p:nvSpPr>
        <p:spPr/>
        <p:txBody>
          <a:bodyPr/>
          <a:lstStyle/>
          <a:p>
            <a:pPr>
              <a:defRPr/>
            </a:pPr>
            <a:fld id="{9D4335EE-BD33-4D2B-92EE-A4EAAE51E3BD}"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2400" b="0"/>
            </a:lvl1pPr>
          </a:lstStyle>
          <a:p>
            <a:r>
              <a:rPr lang="zh-CN" altLang="en-US"/>
              <a:t>单击此处编辑母版标题样式</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41248" y="2057400"/>
            <a:ext cx="393192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编辑母版文本样式</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pPr>
              <a:defRPr/>
            </a:pPr>
            <a:fld id="{64480B15-96CC-4254-A86E-992242A993F3}" type="datetime1">
              <a:rPr lang="zh-CN" altLang="en-US" smtClean="0">
                <a:solidFill>
                  <a:prstClr val="black"/>
                </a:solidFill>
              </a:rPr>
              <a:pPr>
                <a:defRPr/>
              </a:pPr>
              <a:t>2020/12/28</a:t>
            </a:fld>
            <a:endParaRPr lang="zh-CN" altLang="en-US">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pPr>
              <a:defRPr/>
            </a:pPr>
            <a:endParaRPr lang="zh-CN" altLang="en-US">
              <a:solidFill>
                <a:prstClr val="black"/>
              </a:solidFill>
            </a:endParaRPr>
          </a:p>
        </p:txBody>
      </p:sp>
      <p:sp>
        <p:nvSpPr>
          <p:cNvPr id="7" name="Slide Number Placeholder 6"/>
          <p:cNvSpPr>
            <a:spLocks noGrp="1"/>
          </p:cNvSpPr>
          <p:nvPr>
            <p:ph type="sldNum" sz="quarter" idx="12"/>
          </p:nvPr>
        </p:nvSpPr>
        <p:spPr/>
        <p:txBody>
          <a:bodyPr/>
          <a:lstStyle/>
          <a:p>
            <a:pPr>
              <a:defRPr/>
            </a:pPr>
            <a:fld id="{9D4335EE-BD33-4D2B-92EE-A4EAAE51E3BD}"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235131"/>
            <a:ext cx="10515600" cy="1079864"/>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580572" y="1410788"/>
            <a:ext cx="11112136" cy="5082087"/>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p:txBody>
      </p:sp>
      <p:sp>
        <p:nvSpPr>
          <p:cNvPr id="6" name="Slide Number Placeholder 5"/>
          <p:cNvSpPr>
            <a:spLocks noGrp="1"/>
          </p:cNvSpPr>
          <p:nvPr>
            <p:ph type="sldNum" sz="quarter" idx="4"/>
          </p:nvPr>
        </p:nvSpPr>
        <p:spPr>
          <a:xfrm>
            <a:off x="9441939" y="6492876"/>
            <a:ext cx="27432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a:defRPr/>
            </a:pPr>
            <a:fld id="{9D4335EE-BD33-4D2B-92EE-A4EAAE51E3BD}"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685800" rtl="0" eaLnBrk="1" latinLnBrk="0" hangingPunct="1">
        <a:lnSpc>
          <a:spcPct val="90000"/>
        </a:lnSpc>
        <a:spcBef>
          <a:spcPct val="0"/>
        </a:spcBef>
        <a:buNone/>
        <a:defRPr sz="4000" b="0" kern="1200">
          <a:solidFill>
            <a:schemeClr val="tx1"/>
          </a:solidFill>
          <a:latin typeface="+mn-ea"/>
          <a:ea typeface="+mn-ea"/>
          <a:cs typeface="+mj-cs"/>
        </a:defRPr>
      </a:lvl1pPr>
    </p:titleStyle>
    <p:bodyStyle>
      <a:lvl1pPr marL="288290" indent="-288290" algn="l" defTabSz="685800" rtl="0" eaLnBrk="1" latinLnBrk="0" hangingPunct="1">
        <a:lnSpc>
          <a:spcPct val="130000"/>
        </a:lnSpc>
        <a:spcBef>
          <a:spcPts val="0"/>
        </a:spcBef>
        <a:buFont typeface="Wingdings 2" panose="05020102010507070707" pitchFamily="18" charset="2"/>
        <a:buChar char=""/>
        <a:defRPr sz="2400" kern="1200" baseline="0">
          <a:solidFill>
            <a:schemeClr val="tx1"/>
          </a:solidFill>
          <a:latin typeface="+mn-ea"/>
          <a:ea typeface="+mn-ea"/>
          <a:cs typeface="+mn-cs"/>
        </a:defRPr>
      </a:lvl1pPr>
      <a:lvl2pPr marL="626745" indent="-266700" algn="l" defTabSz="685800" rtl="0" eaLnBrk="1" latinLnBrk="0" hangingPunct="1">
        <a:lnSpc>
          <a:spcPct val="130000"/>
        </a:lnSpc>
        <a:spcBef>
          <a:spcPts val="0"/>
        </a:spcBef>
        <a:buFontTx/>
        <a:buChar char="−"/>
        <a:defRPr sz="2000" kern="1200" baseline="0">
          <a:solidFill>
            <a:schemeClr val="tx1"/>
          </a:solidFill>
          <a:latin typeface="+mn-ea"/>
          <a:ea typeface="+mn-ea"/>
          <a:cs typeface="+mn-cs"/>
        </a:defRPr>
      </a:lvl2pPr>
      <a:lvl3pPr marL="628650" indent="0" algn="l" defTabSz="685800" rtl="0" eaLnBrk="1" latinLnBrk="0" hangingPunct="1">
        <a:lnSpc>
          <a:spcPct val="130000"/>
        </a:lnSpc>
        <a:spcBef>
          <a:spcPts val="0"/>
        </a:spcBef>
        <a:buFont typeface="Wingdings 2" panose="05020102010507070707" pitchFamily="18" charset="2"/>
        <a:buNone/>
        <a:defRPr sz="1600" kern="1200" baseline="0">
          <a:solidFill>
            <a:schemeClr val="tx1"/>
          </a:solidFill>
          <a:latin typeface="+mn-ea"/>
          <a:ea typeface="+mn-ea"/>
          <a:cs typeface="+mn-cs"/>
        </a:defRPr>
      </a:lvl3pPr>
      <a:lvl4pPr marL="1200150" indent="-171450" algn="l" defTabSz="685800" rtl="0" eaLnBrk="1" latinLnBrk="0" hangingPunct="1">
        <a:lnSpc>
          <a:spcPct val="120000"/>
        </a:lnSpc>
        <a:spcBef>
          <a:spcPts val="600"/>
        </a:spcBef>
        <a:buFont typeface="Wingdings 2" panose="05020102010507070707" pitchFamily="18" charset="2"/>
        <a:buChar char=""/>
        <a:defRPr sz="1400" kern="1200" baseline="0">
          <a:solidFill>
            <a:schemeClr val="tx1"/>
          </a:solidFill>
          <a:latin typeface="+mn-ea"/>
          <a:ea typeface="+mn-ea"/>
          <a:cs typeface="+mn-cs"/>
        </a:defRPr>
      </a:lvl4pPr>
      <a:lvl5pPr marL="1543050" indent="-171450" algn="l" defTabSz="685800" rtl="0" eaLnBrk="1" latinLnBrk="0" hangingPunct="1">
        <a:lnSpc>
          <a:spcPct val="120000"/>
        </a:lnSpc>
        <a:spcBef>
          <a:spcPts val="600"/>
        </a:spcBef>
        <a:buFont typeface="Wingdings 2" panose="05020102010507070707" pitchFamily="18" charset="2"/>
        <a:buChar char=""/>
        <a:defRPr sz="1400" kern="1200" baseline="0">
          <a:solidFill>
            <a:schemeClr val="tx1"/>
          </a:solidFill>
          <a:latin typeface="+mn-ea"/>
          <a:ea typeface="+mn-ea"/>
          <a:cs typeface="+mn-cs"/>
        </a:defRPr>
      </a:lvl5pPr>
      <a:lvl6pPr marL="1885950" indent="-171450" algn="l" defTabSz="685800" rtl="0" eaLnBrk="1" latinLnBrk="0" hangingPunct="1">
        <a:spcBef>
          <a:spcPct val="20000"/>
        </a:spcBef>
        <a:buFont typeface="Wingdings 2" panose="05020102010507070707"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anose="05020102010507070707"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anose="05020102010507070707"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anose="05020102010507070707"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74B26FF-A9DE-4F8B-9716-56AFF8320E35}" type="datetime1">
              <a:rPr lang="zh-CN" altLang="en-US" smtClean="0">
                <a:solidFill>
                  <a:prstClr val="black">
                    <a:tint val="75000"/>
                  </a:prstClr>
                </a:solidFill>
              </a:rPr>
              <a:pPr>
                <a:defRPr/>
              </a:pPr>
              <a:t>2020/12/28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EE761477-B414-4D65-A24A-071C008E7636}" type="slidenum">
              <a:rPr lang="zh-CN" altLang="en-US" smtClean="0"/>
              <a:pPr fontAlgn="base">
                <a:spcBef>
                  <a:spcPct val="0"/>
                </a:spcBef>
                <a:spcAft>
                  <a:spcPct val="0"/>
                </a:spcAft>
                <a:defRPr/>
              </a:pPr>
              <a:t>‹#›</a:t>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pPr>
              <a:defRPr/>
            </a:pPr>
            <a:fld id="{D8689BE7-367E-4ACA-A02B-D244114F0CD3}" type="datetime1">
              <a:rPr lang="zh-CN" altLang="en-US" smtClean="0">
                <a:solidFill>
                  <a:prstClr val="black">
                    <a:tint val="75000"/>
                  </a:prstClr>
                </a:solidFill>
              </a:rPr>
              <a:pPr>
                <a:defRPr/>
              </a:pPr>
              <a:t>2020/12/28</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pPr>
              <a:defRPr/>
            </a:pPr>
            <a:fld id="{F2357ACE-CC3F-4EB8-8897-299C2E1B55B1}"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ctr"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355600" indent="-355600" algn="l" defTabSz="685800" rtl="0" eaLnBrk="1" latinLnBrk="0" hangingPunct="1">
        <a:lnSpc>
          <a:spcPct val="120000"/>
        </a:lnSpc>
        <a:spcBef>
          <a:spcPts val="75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19455" indent="-349250" algn="l" defTabSz="719455" rtl="0" eaLnBrk="1" latinLnBrk="0" hangingPunct="1">
        <a:lnSpc>
          <a:spcPct val="120000"/>
        </a:lnSpc>
        <a:spcBef>
          <a:spcPts val="375"/>
        </a:spcBef>
        <a:buFont typeface="微软雅黑" panose="020B0503020204020204" pitchFamily="34" charset="-122"/>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2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235130"/>
            <a:ext cx="10515600" cy="1079864"/>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580572" y="1410789"/>
            <a:ext cx="11112136" cy="5082086"/>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p:txBody>
      </p:sp>
      <p:sp>
        <p:nvSpPr>
          <p:cNvPr id="6" name="Slide Number Placeholder 5"/>
          <p:cNvSpPr>
            <a:spLocks noGrp="1"/>
          </p:cNvSpPr>
          <p:nvPr>
            <p:ph type="sldNum" sz="quarter" idx="4"/>
          </p:nvPr>
        </p:nvSpPr>
        <p:spPr>
          <a:xfrm>
            <a:off x="9441939" y="6492876"/>
            <a:ext cx="27432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9D4335EE-BD33-4D2B-92EE-A4EAAE51E3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defTabSz="685800" rtl="0" eaLnBrk="1" latinLnBrk="0" hangingPunct="1">
        <a:lnSpc>
          <a:spcPct val="90000"/>
        </a:lnSpc>
        <a:spcBef>
          <a:spcPct val="0"/>
        </a:spcBef>
        <a:buNone/>
        <a:defRPr sz="3600" b="0" kern="1200">
          <a:solidFill>
            <a:schemeClr val="tx1"/>
          </a:solidFill>
          <a:latin typeface="+mn-ea"/>
          <a:ea typeface="+mn-ea"/>
          <a:cs typeface="+mj-cs"/>
        </a:defRPr>
      </a:lvl1pPr>
    </p:titleStyle>
    <p:bodyStyle>
      <a:lvl1pPr marL="288290" indent="-288290" algn="l" defTabSz="685800" rtl="0" eaLnBrk="1" latinLnBrk="0" hangingPunct="1">
        <a:lnSpc>
          <a:spcPct val="130000"/>
        </a:lnSpc>
        <a:spcBef>
          <a:spcPts val="0"/>
        </a:spcBef>
        <a:buFont typeface="Wingdings 2" panose="05020102010507070707" pitchFamily="18" charset="2"/>
        <a:buChar char=""/>
        <a:defRPr sz="2400" kern="1200" baseline="0">
          <a:solidFill>
            <a:schemeClr val="tx1"/>
          </a:solidFill>
          <a:latin typeface="+mn-ea"/>
          <a:ea typeface="+mn-ea"/>
          <a:cs typeface="+mn-cs"/>
        </a:defRPr>
      </a:lvl1pPr>
      <a:lvl2pPr marL="627380" indent="-266700" algn="l" defTabSz="685800" rtl="0" eaLnBrk="1" latinLnBrk="0" hangingPunct="1">
        <a:lnSpc>
          <a:spcPct val="130000"/>
        </a:lnSpc>
        <a:spcBef>
          <a:spcPts val="0"/>
        </a:spcBef>
        <a:buFontTx/>
        <a:buChar char="−"/>
        <a:defRPr sz="2000" kern="1200" baseline="0">
          <a:solidFill>
            <a:schemeClr val="tx1"/>
          </a:solidFill>
          <a:latin typeface="+mn-ea"/>
          <a:ea typeface="+mn-ea"/>
          <a:cs typeface="+mn-cs"/>
        </a:defRPr>
      </a:lvl2pPr>
      <a:lvl3pPr marL="628650" indent="0" algn="l" defTabSz="685800" rtl="0" eaLnBrk="1" latinLnBrk="0" hangingPunct="1">
        <a:lnSpc>
          <a:spcPct val="130000"/>
        </a:lnSpc>
        <a:spcBef>
          <a:spcPts val="0"/>
        </a:spcBef>
        <a:buFont typeface="Wingdings 2" panose="05020102010507070707" pitchFamily="18" charset="2"/>
        <a:buNone/>
        <a:defRPr sz="1600" kern="1200" baseline="0">
          <a:solidFill>
            <a:schemeClr val="tx1"/>
          </a:solidFill>
          <a:latin typeface="+mn-ea"/>
          <a:ea typeface="+mn-ea"/>
          <a:cs typeface="+mn-cs"/>
        </a:defRPr>
      </a:lvl3pPr>
      <a:lvl4pPr marL="1200150" indent="-171450" algn="l" defTabSz="685800" rtl="0" eaLnBrk="1" latinLnBrk="0" hangingPunct="1">
        <a:lnSpc>
          <a:spcPct val="120000"/>
        </a:lnSpc>
        <a:spcBef>
          <a:spcPts val="600"/>
        </a:spcBef>
        <a:buFont typeface="Wingdings 2" panose="05020102010507070707" pitchFamily="18" charset="2"/>
        <a:buChar char=""/>
        <a:defRPr sz="1400" kern="1200" baseline="0">
          <a:solidFill>
            <a:schemeClr val="tx1"/>
          </a:solidFill>
          <a:latin typeface="+mn-ea"/>
          <a:ea typeface="+mn-ea"/>
          <a:cs typeface="+mn-cs"/>
        </a:defRPr>
      </a:lvl4pPr>
      <a:lvl5pPr marL="1543050" indent="-171450" algn="l" defTabSz="685800" rtl="0" eaLnBrk="1" latinLnBrk="0" hangingPunct="1">
        <a:lnSpc>
          <a:spcPct val="120000"/>
        </a:lnSpc>
        <a:spcBef>
          <a:spcPts val="600"/>
        </a:spcBef>
        <a:buFont typeface="Wingdings 2" panose="05020102010507070707" pitchFamily="18" charset="2"/>
        <a:buChar char=""/>
        <a:defRPr sz="1400" kern="1200" baseline="0">
          <a:solidFill>
            <a:schemeClr val="tx1"/>
          </a:solidFill>
          <a:latin typeface="+mn-ea"/>
          <a:ea typeface="+mn-ea"/>
          <a:cs typeface="+mn-cs"/>
        </a:defRPr>
      </a:lvl5pPr>
      <a:lvl6pPr marL="1885950" indent="-171450" algn="l" defTabSz="685800" rtl="0" eaLnBrk="1" latinLnBrk="0" hangingPunct="1">
        <a:spcBef>
          <a:spcPct val="20000"/>
        </a:spcBef>
        <a:buFont typeface="Wingdings 2" panose="05020102010507070707"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anose="05020102010507070707"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anose="05020102010507070707"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anose="05020102010507070707"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5.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hyperlink" Target="https://arxiv.org/abs/2012.04817v1" TargetMode="External"/><Relationship Id="rId2" Type="http://schemas.openxmlformats.org/officeDocument/2006/relationships/image" Target="../media/image36.png"/><Relationship Id="rId1" Type="http://schemas.openxmlformats.org/officeDocument/2006/relationships/slideLayout" Target="../slideLayouts/slideLayout25.xml"/><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5.xml"/><Relationship Id="rId5" Type="http://schemas.openxmlformats.org/officeDocument/2006/relationships/image" Target="../media/image43.jpe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5.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8.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image" Target="../media/image51.jpeg"/><Relationship Id="rId1" Type="http://schemas.openxmlformats.org/officeDocument/2006/relationships/slideLayout" Target="../slideLayouts/slideLayout25.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 Id="rId9" Type="http://schemas.openxmlformats.org/officeDocument/2006/relationships/image" Target="../media/image58.jpeg"/></Relationships>
</file>

<file path=ppt/slides/_rels/slide19.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image" Target="../media/image59.jpeg"/><Relationship Id="rId1" Type="http://schemas.openxmlformats.org/officeDocument/2006/relationships/slideLayout" Target="../slideLayouts/slideLayout25.xml"/><Relationship Id="rId6" Type="http://schemas.openxmlformats.org/officeDocument/2006/relationships/image" Target="../media/image63.jpeg"/><Relationship Id="rId5" Type="http://schemas.openxmlformats.org/officeDocument/2006/relationships/image" Target="../media/image62.png"/><Relationship Id="rId4" Type="http://schemas.openxmlformats.org/officeDocument/2006/relationships/image" Target="../media/image6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5.xml"/><Relationship Id="rId4" Type="http://schemas.openxmlformats.org/officeDocument/2006/relationships/image" Target="../media/image69.png"/></Relationships>
</file>

<file path=ppt/slides/_rels/slide2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5.xml"/><Relationship Id="rId4" Type="http://schemas.openxmlformats.org/officeDocument/2006/relationships/image" Target="../media/image72.png"/></Relationships>
</file>

<file path=ppt/slides/_rels/slide24.xml.rels><?xml version="1.0" encoding="UTF-8" standalone="yes"?>
<Relationships xmlns="http://schemas.openxmlformats.org/package/2006/relationships"><Relationship Id="rId3" Type="http://schemas.openxmlformats.org/officeDocument/2006/relationships/image" Target="../media/image74.jpe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25.xml"/><Relationship Id="rId6" Type="http://schemas.openxmlformats.org/officeDocument/2006/relationships/image" Target="../media/image77.png"/><Relationship Id="rId5" Type="http://schemas.openxmlformats.org/officeDocument/2006/relationships/image" Target="../media/image76.jpeg"/><Relationship Id="rId4" Type="http://schemas.openxmlformats.org/officeDocument/2006/relationships/image" Target="../media/image75.png"/></Relationships>
</file>

<file path=ppt/slides/_rels/slide25.xml.rels><?xml version="1.0" encoding="UTF-8" standalone="yes"?>
<Relationships xmlns="http://schemas.openxmlformats.org/package/2006/relationships"><Relationship Id="rId3" Type="http://schemas.openxmlformats.org/officeDocument/2006/relationships/image" Target="../media/image80.jpeg"/><Relationship Id="rId7" Type="http://schemas.openxmlformats.org/officeDocument/2006/relationships/image" Target="../media/image84.png"/><Relationship Id="rId2" Type="http://schemas.openxmlformats.org/officeDocument/2006/relationships/image" Target="../media/image79.jpeg"/><Relationship Id="rId1" Type="http://schemas.openxmlformats.org/officeDocument/2006/relationships/slideLayout" Target="../slideLayouts/slideLayout25.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image" Target="../media/image85.emf"/><Relationship Id="rId1" Type="http://schemas.openxmlformats.org/officeDocument/2006/relationships/slideLayout" Target="../slideLayouts/slideLayout25.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28.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png"/><Relationship Id="rId1" Type="http://schemas.openxmlformats.org/officeDocument/2006/relationships/slideLayout" Target="../slideLayouts/slideLayout25.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jpeg"/></Relationships>
</file>

<file path=ppt/slides/_rels/slide2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5.xml"/><Relationship Id="rId5" Type="http://schemas.openxmlformats.org/officeDocument/2006/relationships/image" Target="../media/image98.png"/><Relationship Id="rId4" Type="http://schemas.openxmlformats.org/officeDocument/2006/relationships/image" Target="../media/image97.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5.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5.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5.xml"/><Relationship Id="rId5" Type="http://schemas.openxmlformats.org/officeDocument/2006/relationships/image" Target="../media/image24.jpe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32377" y="818008"/>
            <a:ext cx="11772899" cy="5219535"/>
          </a:xfrm>
          <a:noFill/>
          <a:ln>
            <a:noFill/>
          </a:ln>
        </p:spPr>
        <p:style>
          <a:lnRef idx="0">
            <a:scrgbClr r="0" g="0" b="0"/>
          </a:lnRef>
          <a:fillRef idx="0">
            <a:scrgbClr r="0" g="0" b="0"/>
          </a:fillRef>
          <a:effectRef idx="0">
            <a:scrgbClr r="0" g="0" b="0"/>
          </a:effectRef>
          <a:fontRef idx="minor">
            <a:schemeClr val="lt1"/>
          </a:fontRef>
        </p:style>
        <p:txBody>
          <a:bodyPr>
            <a:noAutofit/>
          </a:bodyPr>
          <a:lstStyle/>
          <a:p>
            <a:pPr>
              <a:lnSpc>
                <a:spcPct val="100000"/>
              </a:lnSpc>
              <a:spcBef>
                <a:spcPts val="0"/>
              </a:spcBef>
            </a:pPr>
            <a:r>
              <a:rPr lang="en-US" altLang="zh-CN" sz="4000" b="1" dirty="0">
                <a:solidFill>
                  <a:srgbClr val="C00000"/>
                </a:solidFill>
                <a:latin typeface="Arial" panose="020B0604020202020204" pitchFamily="34" charset="0"/>
                <a:cs typeface="Arial" panose="020B0604020202020204" pitchFamily="34" charset="0"/>
              </a:rPr>
              <a:t>CEPC cavity high field &amp; high Q performance increasing study status and plans  </a:t>
            </a:r>
            <a:br>
              <a:rPr lang="en-US" altLang="zh-CN" sz="4000" b="1" dirty="0">
                <a:solidFill>
                  <a:srgbClr val="C00000"/>
                </a:solidFill>
                <a:latin typeface="Arial" panose="020B0604020202020204" pitchFamily="34" charset="0"/>
                <a:cs typeface="Arial" panose="020B0604020202020204" pitchFamily="34" charset="0"/>
              </a:rPr>
            </a:br>
            <a:br>
              <a:rPr lang="en-US" altLang="zh-CN" sz="4000" b="1" dirty="0">
                <a:solidFill>
                  <a:srgbClr val="C00000"/>
                </a:solidFill>
                <a:latin typeface="Arial" panose="020B0604020202020204" pitchFamily="34" charset="0"/>
                <a:cs typeface="Arial" panose="020B0604020202020204" pitchFamily="34" charset="0"/>
              </a:rPr>
            </a:br>
            <a:br>
              <a:rPr lang="en-US" altLang="zh-CN" sz="5400" dirty="0">
                <a:solidFill>
                  <a:srgbClr val="652114"/>
                </a:solidFill>
                <a:latin typeface="Arial" panose="020B0604020202020204" pitchFamily="34" charset="0"/>
                <a:cs typeface="Arial" panose="020B0604020202020204" pitchFamily="34" charset="0"/>
              </a:rPr>
            </a:br>
            <a:r>
              <a:rPr lang="zh-CN" altLang="en-US" sz="2800" dirty="0">
                <a:solidFill>
                  <a:srgbClr val="652114"/>
                </a:solidFill>
                <a:latin typeface="Arial" panose="020B0604020202020204" pitchFamily="34" charset="0"/>
                <a:cs typeface="Arial" panose="020B0604020202020204" pitchFamily="34" charset="0"/>
              </a:rPr>
              <a:t>沙鹏，</a:t>
            </a:r>
            <a:r>
              <a:rPr lang="en-US" altLang="zh-CN" sz="2800" dirty="0">
                <a:solidFill>
                  <a:srgbClr val="652114"/>
                </a:solidFill>
                <a:latin typeface="Arial" panose="020B0604020202020204" pitchFamily="34" charset="0"/>
                <a:cs typeface="Arial" panose="020B0604020202020204" pitchFamily="34" charset="0"/>
              </a:rPr>
              <a:t>20201228</a:t>
            </a:r>
            <a:br>
              <a:rPr lang="en-US" altLang="zh-CN" sz="2800" dirty="0">
                <a:solidFill>
                  <a:srgbClr val="652114"/>
                </a:solidFill>
                <a:latin typeface="Arial" panose="020B0604020202020204" pitchFamily="34" charset="0"/>
                <a:cs typeface="Arial" panose="020B0604020202020204" pitchFamily="34" charset="0"/>
              </a:rPr>
            </a:br>
            <a:br>
              <a:rPr lang="en-US" altLang="zh-CN" sz="2800" dirty="0">
                <a:solidFill>
                  <a:srgbClr val="652114"/>
                </a:solidFill>
                <a:latin typeface="Arial" panose="020B0604020202020204" pitchFamily="34" charset="0"/>
                <a:cs typeface="Arial" panose="020B0604020202020204" pitchFamily="34" charset="0"/>
              </a:rPr>
            </a:br>
            <a:r>
              <a:rPr lang="en-US" altLang="zh-CN" sz="2800" dirty="0">
                <a:solidFill>
                  <a:srgbClr val="652114"/>
                </a:solidFill>
                <a:latin typeface="Arial" panose="020B0604020202020204" pitchFamily="34" charset="0"/>
                <a:cs typeface="Arial" panose="020B0604020202020204" pitchFamily="34" charset="0"/>
              </a:rPr>
              <a:t>on behalf of SRF GROUP, Accelerator Division, IHEP</a:t>
            </a:r>
            <a:br>
              <a:rPr lang="en-US" altLang="zh-CN" sz="2800" dirty="0">
                <a:solidFill>
                  <a:srgbClr val="652114"/>
                </a:solidFill>
                <a:latin typeface="Arial" panose="020B0604020202020204" pitchFamily="34" charset="0"/>
                <a:cs typeface="Arial" panose="020B0604020202020204" pitchFamily="34" charset="0"/>
              </a:rPr>
            </a:br>
            <a:br>
              <a:rPr lang="en-US" altLang="zh-CN" sz="3600" dirty="0">
                <a:solidFill>
                  <a:srgbClr val="652114"/>
                </a:solidFill>
                <a:latin typeface="Arial" panose="020B0604020202020204" pitchFamily="34" charset="0"/>
                <a:cs typeface="Arial" panose="020B0604020202020204" pitchFamily="34" charset="0"/>
              </a:rPr>
            </a:br>
            <a:br>
              <a:rPr lang="en-US" altLang="zh-CN" sz="2400" dirty="0">
                <a:solidFill>
                  <a:srgbClr val="652114"/>
                </a:solidFill>
                <a:latin typeface="Arial" panose="020B0604020202020204" pitchFamily="34" charset="0"/>
                <a:cs typeface="Arial" panose="020B0604020202020204" pitchFamily="34" charset="0"/>
              </a:rPr>
            </a:br>
            <a:endParaRPr lang="zh-CN" altLang="en-US" sz="2000" dirty="0">
              <a:solidFill>
                <a:srgbClr val="65211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7237" y="234080"/>
            <a:ext cx="10515600" cy="766642"/>
          </a:xfrm>
        </p:spPr>
        <p:txBody>
          <a:bodyPr>
            <a:normAutofit/>
          </a:bodyPr>
          <a:lstStyle/>
          <a:p>
            <a:pPr algn="ctr"/>
            <a:r>
              <a:rPr lang="en-US" altLang="zh-CN" sz="3600" dirty="0">
                <a:latin typeface="Arial" panose="020B0604020202020204" pitchFamily="34" charset="0"/>
                <a:cs typeface="Arial" panose="020B0604020202020204" pitchFamily="34" charset="0"/>
              </a:rPr>
              <a:t>The furnace for 9-cell cavities at PAPS</a:t>
            </a:r>
            <a:endParaRPr lang="zh-CN" altLang="en-US" sz="3600" dirty="0">
              <a:latin typeface="Arial" panose="020B0604020202020204" pitchFamily="34" charset="0"/>
              <a:cs typeface="Arial" panose="020B0604020202020204" pitchFamily="34" charset="0"/>
            </a:endParaRPr>
          </a:p>
        </p:txBody>
      </p:sp>
      <p:sp>
        <p:nvSpPr>
          <p:cNvPr id="3" name="灯片编号占位符 2"/>
          <p:cNvSpPr>
            <a:spLocks noGrp="1"/>
          </p:cNvSpPr>
          <p:nvPr>
            <p:ph type="sldNum" sz="quarter" idx="12"/>
          </p:nvPr>
        </p:nvSpPr>
        <p:spPr/>
        <p:txBody>
          <a:bodyPr/>
          <a:lstStyle/>
          <a:p>
            <a:fld id="{D89A2282-63F6-4AF6-B1C3-3128B4649CFC}" type="slidenum">
              <a:rPr lang="zh-CN" altLang="en-US" smtClean="0"/>
              <a:pPr/>
              <a:t>10</a:t>
            </a:fld>
            <a:endParaRPr lang="zh-CN" altLang="en-US" dirty="0"/>
          </a:p>
        </p:txBody>
      </p:sp>
      <p:sp>
        <p:nvSpPr>
          <p:cNvPr id="19" name="文本框 12"/>
          <p:cNvSpPr txBox="1"/>
          <p:nvPr/>
        </p:nvSpPr>
        <p:spPr>
          <a:xfrm>
            <a:off x="9003324" y="6017135"/>
            <a:ext cx="2359536" cy="400108"/>
          </a:xfrm>
          <a:prstGeom prst="rect">
            <a:avLst/>
          </a:prstGeom>
          <a:noFill/>
        </p:spPr>
        <p:txBody>
          <a:bodyPr wrap="square" lIns="91438" tIns="45719" rIns="91438" bIns="45719" rtlCol="0">
            <a:spAutoFit/>
          </a:bodyPr>
          <a:lstStyle/>
          <a:p>
            <a:pPr algn="ctr"/>
            <a:r>
              <a:rPr lang="en-US" altLang="zh-CN" sz="2000" dirty="0">
                <a:solidFill>
                  <a:srgbClr val="C00000"/>
                </a:solidFill>
                <a:latin typeface="Arial" panose="020B0604020202020204" pitchFamily="34" charset="0"/>
                <a:cs typeface="Arial" panose="020B0604020202020204" pitchFamily="34" charset="0"/>
              </a:rPr>
              <a:t>Nov, 2020</a:t>
            </a:r>
            <a:endParaRPr lang="zh-CN" altLang="en-US" sz="2000" dirty="0">
              <a:solidFill>
                <a:srgbClr val="C00000"/>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315294" y="3496468"/>
            <a:ext cx="3335314" cy="2501485"/>
          </a:xfrm>
          <a:prstGeom prst="rect">
            <a:avLst/>
          </a:prstGeom>
          <a:noFill/>
          <a:ln w="9525">
            <a:noFill/>
            <a:miter lim="800000"/>
            <a:headEnd/>
            <a:tailEnd/>
          </a:ln>
          <a:effectLst/>
        </p:spPr>
      </p:pic>
      <p:pic>
        <p:nvPicPr>
          <p:cNvPr id="15" name="图片 14" descr="C:\Users\Dell\AppData\Local\Temp\IMG_0315.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11920" y="999985"/>
            <a:ext cx="3193926" cy="2395444"/>
          </a:xfrm>
          <a:prstGeom prst="rect">
            <a:avLst/>
          </a:prstGeom>
          <a:noFill/>
          <a:ln w="9525">
            <a:noFill/>
            <a:miter lim="800000"/>
            <a:headEnd/>
            <a:tailEnd/>
          </a:ln>
        </p:spPr>
      </p:pic>
      <p:pic>
        <p:nvPicPr>
          <p:cNvPr id="1027"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5159" y="933581"/>
            <a:ext cx="3299516" cy="2474637"/>
          </a:xfrm>
          <a:prstGeom prst="rect">
            <a:avLst/>
          </a:prstGeom>
          <a:noFill/>
          <a:ln w="9525">
            <a:noFill/>
            <a:miter lim="800000"/>
            <a:headEnd/>
            <a:tailEnd/>
          </a:ln>
          <a:effectLst/>
        </p:spPr>
      </p:pic>
      <p:sp>
        <p:nvSpPr>
          <p:cNvPr id="20" name="文本框 12"/>
          <p:cNvSpPr txBox="1"/>
          <p:nvPr/>
        </p:nvSpPr>
        <p:spPr>
          <a:xfrm>
            <a:off x="360995" y="3437961"/>
            <a:ext cx="3354931" cy="400108"/>
          </a:xfrm>
          <a:prstGeom prst="rect">
            <a:avLst/>
          </a:prstGeom>
          <a:noFill/>
        </p:spPr>
        <p:txBody>
          <a:bodyPr wrap="square" lIns="91438" tIns="45719" rIns="91438" bIns="45719" rtlCol="0">
            <a:spAutoFit/>
          </a:bodyPr>
          <a:lstStyle/>
          <a:p>
            <a:pPr algn="ctr"/>
            <a:r>
              <a:rPr lang="en-US" altLang="zh-CN" sz="2000" dirty="0">
                <a:solidFill>
                  <a:srgbClr val="C00000"/>
                </a:solidFill>
                <a:latin typeface="Arial" panose="020B0604020202020204" pitchFamily="34" charset="0"/>
                <a:cs typeface="Arial" panose="020B0604020202020204" pitchFamily="34" charset="0"/>
              </a:rPr>
              <a:t>Jul, 2020</a:t>
            </a:r>
            <a:endParaRPr lang="zh-CN" altLang="en-US" sz="2000" dirty="0">
              <a:solidFill>
                <a:srgbClr val="C00000"/>
              </a:solidFill>
              <a:latin typeface="Arial" panose="020B0604020202020204" pitchFamily="34" charset="0"/>
              <a:cs typeface="Arial" panose="020B0604020202020204" pitchFamily="34" charset="0"/>
            </a:endParaRPr>
          </a:p>
        </p:txBody>
      </p:sp>
      <p:pic>
        <p:nvPicPr>
          <p:cNvPr id="1029"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58640" y="971101"/>
            <a:ext cx="3335383" cy="2501537"/>
          </a:xfrm>
          <a:prstGeom prst="rect">
            <a:avLst/>
          </a:prstGeom>
          <a:noFill/>
          <a:ln w="9525">
            <a:noFill/>
            <a:miter lim="800000"/>
            <a:headEnd/>
            <a:tailEnd/>
          </a:ln>
          <a:effectLst/>
        </p:spPr>
      </p:pic>
      <p:sp>
        <p:nvSpPr>
          <p:cNvPr id="21" name="文本框 12"/>
          <p:cNvSpPr txBox="1"/>
          <p:nvPr/>
        </p:nvSpPr>
        <p:spPr>
          <a:xfrm>
            <a:off x="4295092" y="3414012"/>
            <a:ext cx="3354931" cy="400108"/>
          </a:xfrm>
          <a:prstGeom prst="rect">
            <a:avLst/>
          </a:prstGeom>
          <a:noFill/>
        </p:spPr>
        <p:txBody>
          <a:bodyPr wrap="square" lIns="91438" tIns="45719" rIns="91438" bIns="45719" rtlCol="0">
            <a:spAutoFit/>
          </a:bodyPr>
          <a:lstStyle/>
          <a:p>
            <a:pPr algn="ctr"/>
            <a:r>
              <a:rPr lang="en-US" altLang="zh-CN" sz="2000" dirty="0">
                <a:solidFill>
                  <a:srgbClr val="C00000"/>
                </a:solidFill>
                <a:latin typeface="Arial" panose="020B0604020202020204" pitchFamily="34" charset="0"/>
                <a:cs typeface="Arial" panose="020B0604020202020204" pitchFamily="34" charset="0"/>
              </a:rPr>
              <a:t>Aug, 2020</a:t>
            </a:r>
            <a:endParaRPr lang="zh-CN" altLang="en-US" sz="2000" dirty="0">
              <a:solidFill>
                <a:srgbClr val="C00000"/>
              </a:solidFill>
              <a:latin typeface="Arial" panose="020B0604020202020204" pitchFamily="34" charset="0"/>
              <a:cs typeface="Arial" panose="020B0604020202020204" pitchFamily="34" charset="0"/>
            </a:endParaRPr>
          </a:p>
        </p:txBody>
      </p:sp>
      <p:pic>
        <p:nvPicPr>
          <p:cNvPr id="1030" name="Picture 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31075" y="3860074"/>
            <a:ext cx="3387633" cy="2540725"/>
          </a:xfrm>
          <a:prstGeom prst="rect">
            <a:avLst/>
          </a:prstGeom>
          <a:noFill/>
          <a:ln w="9525">
            <a:noFill/>
            <a:miter lim="800000"/>
            <a:headEnd/>
            <a:tailEnd/>
          </a:ln>
          <a:effectLst/>
        </p:spPr>
      </p:pic>
      <p:sp>
        <p:nvSpPr>
          <p:cNvPr id="22" name="文本框 12"/>
          <p:cNvSpPr txBox="1"/>
          <p:nvPr/>
        </p:nvSpPr>
        <p:spPr>
          <a:xfrm>
            <a:off x="450258" y="6342269"/>
            <a:ext cx="3354931" cy="400108"/>
          </a:xfrm>
          <a:prstGeom prst="rect">
            <a:avLst/>
          </a:prstGeom>
          <a:noFill/>
        </p:spPr>
        <p:txBody>
          <a:bodyPr wrap="square" lIns="91438" tIns="45719" rIns="91438" bIns="45719" rtlCol="0">
            <a:spAutoFit/>
          </a:bodyPr>
          <a:lstStyle/>
          <a:p>
            <a:pPr algn="ctr"/>
            <a:r>
              <a:rPr lang="en-US" altLang="zh-CN" sz="2000" dirty="0">
                <a:solidFill>
                  <a:srgbClr val="C00000"/>
                </a:solidFill>
                <a:latin typeface="Arial" panose="020B0604020202020204" pitchFamily="34" charset="0"/>
                <a:cs typeface="Arial" panose="020B0604020202020204" pitchFamily="34" charset="0"/>
              </a:rPr>
              <a:t>Sep, 2020</a:t>
            </a:r>
            <a:endParaRPr lang="zh-CN" altLang="en-US" sz="2000" dirty="0">
              <a:solidFill>
                <a:srgbClr val="C00000"/>
              </a:solidFill>
              <a:latin typeface="Arial" panose="020B0604020202020204" pitchFamily="34" charset="0"/>
              <a:cs typeface="Arial" panose="020B0604020202020204" pitchFamily="34" charset="0"/>
            </a:endParaRPr>
          </a:p>
        </p:txBody>
      </p:sp>
      <p:sp>
        <p:nvSpPr>
          <p:cNvPr id="24" name="文本框 12"/>
          <p:cNvSpPr txBox="1"/>
          <p:nvPr/>
        </p:nvSpPr>
        <p:spPr>
          <a:xfrm>
            <a:off x="4351576" y="6316007"/>
            <a:ext cx="3354931" cy="400108"/>
          </a:xfrm>
          <a:prstGeom prst="rect">
            <a:avLst/>
          </a:prstGeom>
          <a:noFill/>
        </p:spPr>
        <p:txBody>
          <a:bodyPr wrap="square" lIns="91438" tIns="45719" rIns="91438" bIns="45719" rtlCol="0">
            <a:spAutoFit/>
          </a:bodyPr>
          <a:lstStyle/>
          <a:p>
            <a:pPr algn="ctr"/>
            <a:r>
              <a:rPr lang="en-US" altLang="zh-CN" sz="2000" dirty="0">
                <a:solidFill>
                  <a:srgbClr val="C00000"/>
                </a:solidFill>
                <a:latin typeface="Arial" panose="020B0604020202020204" pitchFamily="34" charset="0"/>
                <a:cs typeface="Arial" panose="020B0604020202020204" pitchFamily="34" charset="0"/>
              </a:rPr>
              <a:t>Oct, 2020</a:t>
            </a:r>
            <a:endParaRPr lang="zh-CN" altLang="en-US" sz="2000" dirty="0">
              <a:solidFill>
                <a:srgbClr val="C00000"/>
              </a:solidFill>
              <a:latin typeface="Arial" panose="020B0604020202020204" pitchFamily="34" charset="0"/>
              <a:cs typeface="Arial" panose="020B0604020202020204" pitchFamily="34" charset="0"/>
            </a:endParaRPr>
          </a:p>
        </p:txBody>
      </p:sp>
      <p:pic>
        <p:nvPicPr>
          <p:cNvPr id="1033" name="Picture 9"/>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330322" y="3867148"/>
            <a:ext cx="3330175" cy="2497631"/>
          </a:xfrm>
          <a:prstGeom prst="rect">
            <a:avLst/>
          </a:prstGeom>
          <a:noFill/>
          <a:ln w="9525">
            <a:noFill/>
            <a:miter lim="800000"/>
            <a:headEnd/>
            <a:tailEnd/>
          </a:ln>
          <a:effectLst/>
        </p:spPr>
      </p:pic>
      <p:pic>
        <p:nvPicPr>
          <p:cNvPr id="16" name="Picture 3"/>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200079" y="5009727"/>
            <a:ext cx="1955180" cy="1353902"/>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20201223two.png"/>
          <p:cNvPicPr>
            <a:picLocks noChangeAspect="1" noChangeArrowheads="1"/>
          </p:cNvPicPr>
          <p:nvPr/>
        </p:nvPicPr>
        <p:blipFill>
          <a:blip r:embed="rId2" cstate="screen">
            <a:extLst>
              <a:ext uri="{28A0092B-C50C-407E-A947-70E740481C1C}">
                <a14:useLocalDpi xmlns:a14="http://schemas.microsoft.com/office/drawing/2010/main"/>
              </a:ext>
            </a:extLst>
          </a:blip>
          <a:srcRect l="8374" t="21124" r="11770" b="6923"/>
          <a:stretch>
            <a:fillRect/>
          </a:stretch>
        </p:blipFill>
        <p:spPr bwMode="auto">
          <a:xfrm>
            <a:off x="0" y="1776761"/>
            <a:ext cx="6684196" cy="4163122"/>
          </a:xfrm>
          <a:prstGeom prst="rect">
            <a:avLst/>
          </a:prstGeom>
          <a:noFill/>
        </p:spPr>
      </p:pic>
      <p:sp>
        <p:nvSpPr>
          <p:cNvPr id="2" name="标题 1"/>
          <p:cNvSpPr>
            <a:spLocks noGrp="1"/>
          </p:cNvSpPr>
          <p:nvPr>
            <p:ph type="title"/>
          </p:nvPr>
        </p:nvSpPr>
        <p:spPr>
          <a:xfrm>
            <a:off x="763632" y="374757"/>
            <a:ext cx="10515600" cy="766642"/>
          </a:xfrm>
        </p:spPr>
        <p:txBody>
          <a:bodyPr>
            <a:normAutofit/>
          </a:bodyPr>
          <a:lstStyle/>
          <a:p>
            <a:r>
              <a:rPr lang="en-US" altLang="zh-CN" sz="3600" dirty="0">
                <a:latin typeface="Arial" panose="020B0604020202020204" pitchFamily="34" charset="0"/>
                <a:cs typeface="Arial" panose="020B0604020202020204" pitchFamily="34" charset="0"/>
              </a:rPr>
              <a:t>Mid-T furnace bake </a:t>
            </a:r>
            <a:r>
              <a:rPr lang="en-US" altLang="zh-CN" sz="3600" dirty="0"/>
              <a:t>of 1.3 GHz 9-cell cavity</a:t>
            </a:r>
            <a:endParaRPr lang="zh-CN" altLang="en-US" sz="3600" dirty="0">
              <a:latin typeface="Arial" panose="020B0604020202020204" pitchFamily="34" charset="0"/>
              <a:cs typeface="Arial" panose="020B0604020202020204" pitchFamily="34" charset="0"/>
            </a:endParaRPr>
          </a:p>
        </p:txBody>
      </p:sp>
      <p:sp>
        <p:nvSpPr>
          <p:cNvPr id="13" name="内容占位符 9"/>
          <p:cNvSpPr txBox="1">
            <a:spLocks/>
          </p:cNvSpPr>
          <p:nvPr/>
        </p:nvSpPr>
        <p:spPr>
          <a:xfrm>
            <a:off x="148206" y="946640"/>
            <a:ext cx="11323358" cy="1195486"/>
          </a:xfrm>
          <a:prstGeom prst="rect">
            <a:avLst/>
          </a:prstGeom>
        </p:spPr>
        <p:txBody>
          <a:bodyPr vert="horz" lIns="91440" tIns="45720" rIns="91440" bIns="45720" rtlCol="0">
            <a:noAutofit/>
          </a:bodyPr>
          <a:lstStyle/>
          <a:p>
            <a:pPr marL="355600" indent="-355600" defTabSz="685800">
              <a:lnSpc>
                <a:spcPct val="120000"/>
              </a:lnSpc>
              <a:spcBef>
                <a:spcPts val="750"/>
              </a:spcBef>
              <a:buFont typeface="Arial" panose="020B0604020202020204" pitchFamily="34" charset="0"/>
              <a:buChar char="•"/>
              <a:defRPr/>
            </a:pPr>
            <a:r>
              <a:rPr lang="en-US" altLang="zh-CN" dirty="0">
                <a:latin typeface="Arial" panose="020B0604020202020204" pitchFamily="34" charset="0"/>
                <a:cs typeface="Arial" panose="020B0604020202020204" pitchFamily="34" charset="0"/>
              </a:rPr>
              <a:t>Six 1.3 GHz 9-cell cavities all received mid-T furnace bake of 300C at a new big furnace of PAPS. The average quality factor has reached 3.8E10 @16 MV/m , which is as good as LCLS-II HE.</a:t>
            </a:r>
            <a:endParaRPr kumimoji="0" lang="en-US" altLang="zh-CN" sz="180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355600" marR="0" lvl="0" indent="-355600" algn="l" defTabSz="685800" rtl="0" eaLnBrk="1" fontAlgn="auto" latinLnBrk="0" hangingPunct="1">
              <a:lnSpc>
                <a:spcPct val="120000"/>
              </a:lnSpc>
              <a:spcBef>
                <a:spcPts val="750"/>
              </a:spcBef>
              <a:spcAft>
                <a:spcPts val="0"/>
              </a:spcAft>
              <a:buClrTx/>
              <a:buSzTx/>
              <a:buFont typeface="Arial" panose="020B0604020202020204" pitchFamily="34" charset="0"/>
              <a:buChar char="•"/>
              <a:tabLst/>
              <a:defRPr/>
            </a:pPr>
            <a:endParaRPr kumimoji="0" lang="en-US" altLang="zh-CN"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p>
            <a:pPr marL="355600" marR="0" lvl="0" indent="-355600" algn="l" defTabSz="685800" rtl="0" eaLnBrk="1" fontAlgn="auto" latinLnBrk="0" hangingPunct="1">
              <a:lnSpc>
                <a:spcPct val="120000"/>
              </a:lnSpc>
              <a:spcBef>
                <a:spcPts val="750"/>
              </a:spcBef>
              <a:spcAft>
                <a:spcPts val="0"/>
              </a:spcAft>
              <a:buClrTx/>
              <a:buSzTx/>
              <a:buFont typeface="Arial" panose="020B0604020202020204" pitchFamily="34" charset="0"/>
              <a:buChar char="•"/>
              <a:tabLst/>
              <a:defRPr/>
            </a:pPr>
            <a:endParaRPr kumimoji="0" lang="zh-CN" altLang="en-US" sz="2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灯片编号占位符 2"/>
          <p:cNvSpPr>
            <a:spLocks noGrp="1"/>
          </p:cNvSpPr>
          <p:nvPr>
            <p:ph type="sldNum" sz="quarter" idx="12"/>
          </p:nvPr>
        </p:nvSpPr>
        <p:spPr/>
        <p:txBody>
          <a:bodyPr/>
          <a:lstStyle/>
          <a:p>
            <a:fld id="{D89A2282-63F6-4AF6-B1C3-3128B4649CFC}" type="slidenum">
              <a:rPr lang="zh-CN" altLang="en-US" smtClean="0"/>
              <a:pPr/>
              <a:t>11</a:t>
            </a:fld>
            <a:endParaRPr lang="zh-CN" altLang="en-US" dirty="0"/>
          </a:p>
        </p:txBody>
      </p:sp>
      <p:sp>
        <p:nvSpPr>
          <p:cNvPr id="21" name="文本框 12"/>
          <p:cNvSpPr txBox="1"/>
          <p:nvPr/>
        </p:nvSpPr>
        <p:spPr>
          <a:xfrm>
            <a:off x="661640" y="6036269"/>
            <a:ext cx="5092390" cy="338552"/>
          </a:xfrm>
          <a:prstGeom prst="rect">
            <a:avLst/>
          </a:prstGeom>
          <a:noFill/>
        </p:spPr>
        <p:txBody>
          <a:bodyPr wrap="square" lIns="91438" tIns="45719" rIns="91438" bIns="45719" rtlCol="0">
            <a:spAutoFit/>
          </a:bodyPr>
          <a:lstStyle/>
          <a:p>
            <a:pPr algn="ctr"/>
            <a:r>
              <a:rPr lang="en-US" altLang="zh-CN" sz="1600" dirty="0">
                <a:solidFill>
                  <a:srgbClr val="C00000"/>
                </a:solidFill>
                <a:latin typeface="Arial" panose="020B0604020202020204" pitchFamily="34" charset="0"/>
                <a:cs typeface="Arial" panose="020B0604020202020204" pitchFamily="34" charset="0"/>
              </a:rPr>
              <a:t>Vertical test results of 1.3 GHz 9-cell cavities at IHEP</a:t>
            </a:r>
            <a:endParaRPr lang="zh-CN" altLang="en-US" sz="1600" dirty="0">
              <a:solidFill>
                <a:srgbClr val="C00000"/>
              </a:solidFill>
              <a:latin typeface="Arial" panose="020B0604020202020204" pitchFamily="34" charset="0"/>
              <a:cs typeface="Arial" panose="020B0604020202020204" pitchFamily="34" charset="0"/>
            </a:endParaRPr>
          </a:p>
        </p:txBody>
      </p:sp>
      <p:grpSp>
        <p:nvGrpSpPr>
          <p:cNvPr id="4" name="组合 15"/>
          <p:cNvGrpSpPr/>
          <p:nvPr/>
        </p:nvGrpSpPr>
        <p:grpSpPr>
          <a:xfrm>
            <a:off x="3149091" y="2997773"/>
            <a:ext cx="1914115" cy="1491145"/>
            <a:chOff x="8224644" y="3331486"/>
            <a:chExt cx="1611674" cy="1578632"/>
          </a:xfrm>
        </p:grpSpPr>
        <p:cxnSp>
          <p:nvCxnSpPr>
            <p:cNvPr id="11" name="直接箭头连接符 10"/>
            <p:cNvCxnSpPr/>
            <p:nvPr/>
          </p:nvCxnSpPr>
          <p:spPr>
            <a:xfrm rot="5400000" flipH="1" flipV="1">
              <a:off x="7829949" y="4018884"/>
              <a:ext cx="1381192" cy="6395"/>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2" name="文本框 12"/>
            <p:cNvSpPr txBox="1"/>
            <p:nvPr/>
          </p:nvSpPr>
          <p:spPr>
            <a:xfrm>
              <a:off x="8224644" y="4386901"/>
              <a:ext cx="1611674" cy="523217"/>
            </a:xfrm>
            <a:prstGeom prst="rect">
              <a:avLst/>
            </a:prstGeom>
            <a:noFill/>
          </p:spPr>
          <p:txBody>
            <a:bodyPr wrap="square" lIns="91438" tIns="45719" rIns="91438" bIns="45719" rtlCol="0">
              <a:spAutoFit/>
            </a:bodyPr>
            <a:lstStyle/>
            <a:p>
              <a:pPr algn="ctr"/>
              <a:r>
                <a:rPr lang="en-US" altLang="zh-CN" sz="1400" b="1" dirty="0">
                  <a:solidFill>
                    <a:srgbClr val="0070C0"/>
                  </a:solidFill>
                  <a:latin typeface="Arial" panose="020B0604020202020204" pitchFamily="34" charset="0"/>
                  <a:cs typeface="Arial" panose="020B0604020202020204" pitchFamily="34" charset="0"/>
                </a:rPr>
                <a:t>Q increase by 100%~200%</a:t>
              </a:r>
              <a:endParaRPr lang="zh-CN" altLang="en-US" sz="1400" b="1" dirty="0">
                <a:solidFill>
                  <a:srgbClr val="0070C0"/>
                </a:solidFill>
                <a:latin typeface="Arial" panose="020B0604020202020204" pitchFamily="34" charset="0"/>
                <a:cs typeface="Arial" panose="020B0604020202020204" pitchFamily="34" charset="0"/>
              </a:endParaRPr>
            </a:p>
          </p:txBody>
        </p:sp>
      </p:grpSp>
      <p:sp>
        <p:nvSpPr>
          <p:cNvPr id="18" name="文本框 12"/>
          <p:cNvSpPr txBox="1"/>
          <p:nvPr/>
        </p:nvSpPr>
        <p:spPr>
          <a:xfrm>
            <a:off x="7705275" y="6020959"/>
            <a:ext cx="3521014" cy="584773"/>
          </a:xfrm>
          <a:prstGeom prst="rect">
            <a:avLst/>
          </a:prstGeom>
          <a:noFill/>
        </p:spPr>
        <p:txBody>
          <a:bodyPr wrap="square" lIns="91438" tIns="45719" rIns="91438" bIns="45719" rtlCol="0">
            <a:spAutoFit/>
          </a:bodyPr>
          <a:lstStyle/>
          <a:p>
            <a:r>
              <a:rPr lang="en-US" altLang="zh-CN" sz="1600" dirty="0">
                <a:solidFill>
                  <a:srgbClr val="C00000"/>
                </a:solidFill>
                <a:latin typeface="Arial" panose="020B0604020202020204" pitchFamily="34" charset="0"/>
                <a:cs typeface="Arial" panose="020B0604020202020204" pitchFamily="34" charset="0"/>
              </a:rPr>
              <a:t>The latest results of 1.3 GHz 9-cell </a:t>
            </a:r>
          </a:p>
          <a:p>
            <a:r>
              <a:rPr lang="en-US" altLang="zh-CN" sz="1600" dirty="0">
                <a:solidFill>
                  <a:srgbClr val="C00000"/>
                </a:solidFill>
                <a:latin typeface="Arial" panose="020B0604020202020204" pitchFamily="34" charset="0"/>
                <a:cs typeface="Arial" panose="020B0604020202020204" pitchFamily="34" charset="0"/>
              </a:rPr>
              <a:t>cavities N-doped for LCLS-II HE</a:t>
            </a:r>
            <a:endParaRPr lang="zh-CN" altLang="en-US" sz="1600" dirty="0">
              <a:solidFill>
                <a:srgbClr val="C00000"/>
              </a:solidFill>
              <a:latin typeface="Arial" panose="020B0604020202020204" pitchFamily="34" charset="0"/>
              <a:cs typeface="Arial" panose="020B0604020202020204" pitchFamily="34" charset="0"/>
            </a:endParaRPr>
          </a:p>
        </p:txBody>
      </p:sp>
      <p:pic>
        <p:nvPicPr>
          <p:cNvPr id="14" name="Picture 6">
            <a:extLst>
              <a:ext uri="{FF2B5EF4-FFF2-40B4-BE49-F238E27FC236}">
                <a16:creationId xmlns:a16="http://schemas.microsoft.com/office/drawing/2014/main" id="{48032C4C-0EB6-4844-9C28-3614AA1B34E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76835" y="1821364"/>
            <a:ext cx="5377487" cy="4185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48335" y="952767"/>
            <a:ext cx="6533817" cy="5630274"/>
          </a:xfrm>
          <a:prstGeom prst="rect">
            <a:avLst/>
          </a:prstGeom>
          <a:noFill/>
          <a:ln w="9525">
            <a:noFill/>
            <a:miter lim="800000"/>
            <a:headEnd/>
            <a:tailEnd/>
          </a:ln>
          <a:effectLst/>
        </p:spPr>
      </p:pic>
      <p:sp>
        <p:nvSpPr>
          <p:cNvPr id="2" name="标题 1"/>
          <p:cNvSpPr>
            <a:spLocks noGrp="1"/>
          </p:cNvSpPr>
          <p:nvPr>
            <p:ph type="title"/>
          </p:nvPr>
        </p:nvSpPr>
        <p:spPr>
          <a:xfrm>
            <a:off x="789209" y="195713"/>
            <a:ext cx="10515600" cy="766642"/>
          </a:xfrm>
        </p:spPr>
        <p:txBody>
          <a:bodyPr>
            <a:normAutofit/>
          </a:bodyPr>
          <a:lstStyle/>
          <a:p>
            <a:r>
              <a:rPr lang="en-US" altLang="zh-CN" sz="3600" dirty="0">
                <a:latin typeface="Arial" panose="020B0604020202020204" pitchFamily="34" charset="0"/>
                <a:cs typeface="Arial" panose="020B0604020202020204" pitchFamily="34" charset="0"/>
              </a:rPr>
              <a:t>Mid-T furnace bake </a:t>
            </a:r>
            <a:r>
              <a:rPr lang="en-US" altLang="zh-CN" sz="3600" dirty="0"/>
              <a:t>of 1.3 GHz 9-cell cavity</a:t>
            </a:r>
            <a:endParaRPr lang="zh-CN" altLang="en-US" sz="3600" dirty="0">
              <a:latin typeface="Arial" panose="020B0604020202020204" pitchFamily="34" charset="0"/>
              <a:cs typeface="Arial" panose="020B0604020202020204" pitchFamily="34" charset="0"/>
            </a:endParaRPr>
          </a:p>
        </p:txBody>
      </p:sp>
      <p:sp>
        <p:nvSpPr>
          <p:cNvPr id="3" name="灯片编号占位符 2"/>
          <p:cNvSpPr>
            <a:spLocks noGrp="1"/>
          </p:cNvSpPr>
          <p:nvPr>
            <p:ph type="sldNum" sz="quarter" idx="12"/>
          </p:nvPr>
        </p:nvSpPr>
        <p:spPr/>
        <p:txBody>
          <a:bodyPr/>
          <a:lstStyle/>
          <a:p>
            <a:fld id="{D89A2282-63F6-4AF6-B1C3-3128B4649CFC}" type="slidenum">
              <a:rPr lang="zh-CN" altLang="en-US" smtClean="0"/>
              <a:pPr/>
              <a:t>12</a:t>
            </a:fld>
            <a:endParaRPr lang="zh-CN" altLang="en-US" dirty="0"/>
          </a:p>
        </p:txBody>
      </p:sp>
      <p:sp>
        <p:nvSpPr>
          <p:cNvPr id="19" name="矩形 18"/>
          <p:cNvSpPr/>
          <p:nvPr/>
        </p:nvSpPr>
        <p:spPr>
          <a:xfrm>
            <a:off x="8109671" y="5786013"/>
            <a:ext cx="3911343" cy="363176"/>
          </a:xfrm>
          <a:prstGeom prst="rect">
            <a:avLst/>
          </a:prstGeom>
        </p:spPr>
        <p:txBody>
          <a:bodyPr wrap="square">
            <a:spAutoFit/>
          </a:bodyPr>
          <a:lstStyle/>
          <a:p>
            <a:pPr marL="342900" indent="-342900">
              <a:lnSpc>
                <a:spcPct val="110000"/>
              </a:lnSpc>
              <a:spcAft>
                <a:spcPts val="1000"/>
              </a:spcAft>
              <a:buClr>
                <a:srgbClr val="FFC000"/>
              </a:buClr>
              <a:buSzPct val="80000"/>
              <a:buFont typeface="Wingdings" pitchFamily="2" charset="2"/>
              <a:buChar char="n"/>
            </a:pPr>
            <a:r>
              <a:rPr lang="zh-CN" altLang="en-US" sz="1600" b="1" dirty="0">
                <a:latin typeface="微软雅黑" panose="020B0503020204020204" pitchFamily="34" charset="-122"/>
                <a:ea typeface="微软雅黑" pitchFamily="34" charset="-122"/>
              </a:rPr>
              <a:t>期刊文章投稿中</a:t>
            </a:r>
          </a:p>
        </p:txBody>
      </p:sp>
      <p:sp>
        <p:nvSpPr>
          <p:cNvPr id="17" name="矩形 16"/>
          <p:cNvSpPr/>
          <p:nvPr/>
        </p:nvSpPr>
        <p:spPr>
          <a:xfrm>
            <a:off x="3582465" y="5821280"/>
            <a:ext cx="4349268" cy="369332"/>
          </a:xfrm>
          <a:prstGeom prst="rect">
            <a:avLst/>
          </a:prstGeom>
        </p:spPr>
        <p:txBody>
          <a:bodyPr wrap="none">
            <a:spAutoFit/>
          </a:bodyPr>
          <a:lstStyle/>
          <a:p>
            <a:r>
              <a:rPr lang="en-US" altLang="zh-CN" b="1" dirty="0">
                <a:hlinkClick r:id="rId3"/>
              </a:rPr>
              <a:t>https://arxiv.org/abs/2012.04817v1</a:t>
            </a:r>
            <a:endParaRPr lang="en-US" altLang="zh-CN" b="1" dirty="0"/>
          </a:p>
        </p:txBody>
      </p:sp>
      <p:pic>
        <p:nvPicPr>
          <p:cNvPr id="7" name="内容占位符 4">
            <a:extLst>
              <a:ext uri="{FF2B5EF4-FFF2-40B4-BE49-F238E27FC236}">
                <a16:creationId xmlns:a16="http://schemas.microsoft.com/office/drawing/2014/main" id="{6D399A1D-3253-4F8F-AB94-84D0A3651879}"/>
              </a:ext>
            </a:extLst>
          </p:cNvPr>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a:stretch/>
        </p:blipFill>
        <p:spPr>
          <a:xfrm>
            <a:off x="6854803" y="1290531"/>
            <a:ext cx="4597577" cy="2476531"/>
          </a:xfrm>
          <a:prstGeom prst="rect">
            <a:avLst/>
          </a:prstGeom>
        </p:spPr>
      </p:pic>
      <p:sp>
        <p:nvSpPr>
          <p:cNvPr id="8" name="文本框 12"/>
          <p:cNvSpPr txBox="1"/>
          <p:nvPr/>
        </p:nvSpPr>
        <p:spPr>
          <a:xfrm>
            <a:off x="6992205" y="4029543"/>
            <a:ext cx="4648732" cy="923328"/>
          </a:xfrm>
          <a:prstGeom prst="rect">
            <a:avLst/>
          </a:prstGeom>
          <a:noFill/>
        </p:spPr>
        <p:txBody>
          <a:bodyPr wrap="square" lIns="91438" tIns="45719" rIns="91438" bIns="45719" rtlCol="0">
            <a:spAutoFit/>
          </a:bodyPr>
          <a:lstStyle/>
          <a:p>
            <a:r>
              <a:rPr lang="zh-CN" altLang="en-US" b="1" dirty="0">
                <a:solidFill>
                  <a:srgbClr val="C00000"/>
                </a:solidFill>
                <a:latin typeface="Arial" panose="020B0604020202020204" pitchFamily="34" charset="0"/>
                <a:cs typeface="Arial" panose="020B0604020202020204" pitchFamily="34" charset="0"/>
              </a:rPr>
              <a:t>高能所</a:t>
            </a:r>
            <a:r>
              <a:rPr lang="en-US" altLang="zh-CN" b="1" dirty="0">
                <a:solidFill>
                  <a:srgbClr val="C00000"/>
                </a:solidFill>
                <a:latin typeface="Arial" panose="020B0604020202020204" pitchFamily="34" charset="0"/>
                <a:cs typeface="Arial" panose="020B0604020202020204" pitchFamily="34" charset="0"/>
              </a:rPr>
              <a:t>1.3 GHz</a:t>
            </a:r>
            <a:r>
              <a:rPr lang="zh-CN" altLang="en-US" b="1" dirty="0">
                <a:solidFill>
                  <a:srgbClr val="C00000"/>
                </a:solidFill>
                <a:latin typeface="Arial" panose="020B0604020202020204" pitchFamily="34" charset="0"/>
                <a:cs typeface="Arial" panose="020B0604020202020204" pitchFamily="34" charset="0"/>
              </a:rPr>
              <a:t>高性能超导腔团队</a:t>
            </a:r>
            <a:endParaRPr lang="en-US" altLang="zh-CN" b="1" dirty="0">
              <a:solidFill>
                <a:srgbClr val="C00000"/>
              </a:solidFill>
              <a:latin typeface="Arial" panose="020B0604020202020204" pitchFamily="34" charset="0"/>
              <a:cs typeface="Arial" panose="020B0604020202020204" pitchFamily="34" charset="0"/>
            </a:endParaRPr>
          </a:p>
          <a:p>
            <a:r>
              <a:rPr lang="zh-CN" altLang="en-US" b="1" dirty="0">
                <a:solidFill>
                  <a:srgbClr val="C00000"/>
                </a:solidFill>
                <a:latin typeface="Arial" panose="020B0604020202020204" pitchFamily="34" charset="0"/>
                <a:cs typeface="Arial" panose="020B0604020202020204" pitchFamily="34" charset="0"/>
              </a:rPr>
              <a:t>（项目负责人：潘卫民研究员；</a:t>
            </a:r>
            <a:endParaRPr lang="en-US" altLang="zh-CN" b="1" dirty="0">
              <a:solidFill>
                <a:srgbClr val="C00000"/>
              </a:solidFill>
              <a:latin typeface="Arial" panose="020B0604020202020204" pitchFamily="34" charset="0"/>
              <a:cs typeface="Arial" panose="020B0604020202020204" pitchFamily="34" charset="0"/>
            </a:endParaRPr>
          </a:p>
          <a:p>
            <a:r>
              <a:rPr lang="zh-CN" altLang="en-US" b="1" dirty="0">
                <a:solidFill>
                  <a:srgbClr val="C00000"/>
                </a:solidFill>
                <a:latin typeface="Arial" panose="020B0604020202020204" pitchFamily="34" charset="0"/>
                <a:cs typeface="Arial" panose="020B0604020202020204" pitchFamily="34" charset="0"/>
              </a:rPr>
              <a:t>技术负责人：贺斐思青年研究员）</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2000" y="486315"/>
            <a:ext cx="11125200" cy="1325563"/>
          </a:xfrm>
        </p:spPr>
        <p:txBody>
          <a:bodyPr>
            <a:normAutofit/>
          </a:bodyPr>
          <a:lstStyle/>
          <a:p>
            <a:pPr algn="ctr"/>
            <a:r>
              <a:rPr lang="en-US" altLang="zh-CN" sz="4000" dirty="0">
                <a:latin typeface="Arial" panose="020B0604020202020204" pitchFamily="34" charset="0"/>
                <a:cs typeface="Arial" panose="020B0604020202020204" pitchFamily="34" charset="0"/>
              </a:rPr>
              <a:t>Outline</a:t>
            </a:r>
            <a:endParaRPr lang="zh-CN" altLang="en-US" sz="4000" dirty="0">
              <a:latin typeface="Arial" panose="020B0604020202020204" pitchFamily="34" charset="0"/>
              <a:cs typeface="Arial" panose="020B0604020202020204" pitchFamily="34" charset="0"/>
            </a:endParaRPr>
          </a:p>
        </p:txBody>
      </p:sp>
      <p:sp>
        <p:nvSpPr>
          <p:cNvPr id="3" name="内容占位符 2"/>
          <p:cNvSpPr>
            <a:spLocks noGrp="1"/>
          </p:cNvSpPr>
          <p:nvPr>
            <p:ph idx="1"/>
          </p:nvPr>
        </p:nvSpPr>
        <p:spPr>
          <a:xfrm>
            <a:off x="627985" y="1576907"/>
            <a:ext cx="10661872" cy="4351339"/>
          </a:xfrm>
        </p:spPr>
        <p:txBody>
          <a:bodyPr>
            <a:normAutofit/>
          </a:bodyPr>
          <a:lstStyle/>
          <a:p>
            <a:r>
              <a:rPr lang="en-US" altLang="zh-CN" sz="2800" dirty="0"/>
              <a:t>R&amp;D of 1.3 GHz  cavities</a:t>
            </a:r>
          </a:p>
          <a:p>
            <a:r>
              <a:rPr lang="en-US" altLang="zh-CN" sz="2800" b="1" dirty="0">
                <a:solidFill>
                  <a:srgbClr val="C00000"/>
                </a:solidFill>
              </a:rPr>
              <a:t>R&amp;D of 650 MHz cavities</a:t>
            </a:r>
          </a:p>
          <a:p>
            <a:r>
              <a:rPr lang="en-US" altLang="zh-CN" sz="2800" dirty="0"/>
              <a:t>Nb3Sn</a:t>
            </a:r>
          </a:p>
          <a:p>
            <a:r>
              <a:rPr lang="en-US" altLang="zh-CN" sz="2800" dirty="0"/>
              <a:t>Others</a:t>
            </a:r>
          </a:p>
          <a:p>
            <a:r>
              <a:rPr lang="en-US" altLang="zh-CN" sz="2800" dirty="0"/>
              <a:t>Plans</a:t>
            </a:r>
          </a:p>
          <a:p>
            <a:endParaRPr lang="en-US" altLang="zh-CN" sz="2800" dirty="0"/>
          </a:p>
        </p:txBody>
      </p:sp>
      <p:sp>
        <p:nvSpPr>
          <p:cNvPr id="4" name="灯片编号占位符 3"/>
          <p:cNvSpPr>
            <a:spLocks noGrp="1"/>
          </p:cNvSpPr>
          <p:nvPr>
            <p:ph type="sldNum" sz="quarter" idx="12"/>
          </p:nvPr>
        </p:nvSpPr>
        <p:spPr/>
        <p:txBody>
          <a:bodyPr/>
          <a:lstStyle/>
          <a:p>
            <a:fld id="{672E488A-81DB-4A5F-B4BA-D0957D335647}" type="slidenum">
              <a:rPr lang="zh-CN" altLang="en-US" smtClean="0"/>
              <a:pPr/>
              <a:t>13</a:t>
            </a:fld>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0E721B-38D5-49CB-B8CD-8EC17A3B5041}"/>
              </a:ext>
            </a:extLst>
          </p:cNvPr>
          <p:cNvSpPr>
            <a:spLocks noGrp="1"/>
          </p:cNvSpPr>
          <p:nvPr>
            <p:ph type="title"/>
          </p:nvPr>
        </p:nvSpPr>
        <p:spPr>
          <a:xfrm>
            <a:off x="0" y="136525"/>
            <a:ext cx="12192000" cy="1075241"/>
          </a:xfrm>
        </p:spPr>
        <p:txBody>
          <a:bodyPr>
            <a:normAutofit/>
          </a:bodyPr>
          <a:lstStyle/>
          <a:p>
            <a:pPr algn="ctr"/>
            <a:r>
              <a:rPr lang="en-US" altLang="zh-CN" sz="3600" dirty="0">
                <a:latin typeface="Arial" panose="020B0604020202020204" pitchFamily="34" charset="0"/>
                <a:cs typeface="Arial" panose="020B0604020202020204" pitchFamily="34" charset="0"/>
              </a:rPr>
              <a:t>N-infusion of 650 MHz 2-cell Cavity</a:t>
            </a:r>
            <a:endParaRPr lang="zh-CN" altLang="en-US" sz="3600"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437D1212-BBCA-40EA-80A6-97DF4F364097}"/>
              </a:ext>
            </a:extLst>
          </p:cNvPr>
          <p:cNvSpPr>
            <a:spLocks noGrp="1"/>
          </p:cNvSpPr>
          <p:nvPr>
            <p:ph idx="1"/>
          </p:nvPr>
        </p:nvSpPr>
        <p:spPr>
          <a:xfrm>
            <a:off x="694488" y="979905"/>
            <a:ext cx="11497511" cy="4413971"/>
          </a:xfrm>
        </p:spPr>
        <p:txBody>
          <a:bodyPr>
            <a:normAutofit/>
          </a:bodyPr>
          <a:lstStyle/>
          <a:p>
            <a:r>
              <a:rPr lang="en-US" altLang="zh-CN" sz="2000" dirty="0"/>
              <a:t>Nitrogen-infusion of the BCP cavity: </a:t>
            </a:r>
            <a:r>
              <a:rPr lang="en-US" altLang="zh-CN" sz="2000" dirty="0">
                <a:solidFill>
                  <a:srgbClr val="C00000"/>
                </a:solidFill>
              </a:rPr>
              <a:t>6E10@22MV/m, exceed CEPC spec</a:t>
            </a:r>
            <a:r>
              <a:rPr lang="en-US" altLang="zh-CN" sz="2000" dirty="0"/>
              <a:t> (4E10@Eacc=22MV/m)</a:t>
            </a:r>
          </a:p>
          <a:p>
            <a:r>
              <a:rPr lang="en-US" altLang="zh-CN" sz="2000" dirty="0">
                <a:solidFill>
                  <a:srgbClr val="FF0000"/>
                </a:solidFill>
              </a:rPr>
              <a:t>World record in BCP cavity</a:t>
            </a:r>
            <a:r>
              <a:rPr lang="en-US" altLang="zh-CN" sz="2000" dirty="0"/>
              <a:t>. EP to further improve the gradient and Q. </a:t>
            </a:r>
          </a:p>
        </p:txBody>
      </p:sp>
      <p:sp>
        <p:nvSpPr>
          <p:cNvPr id="4" name="灯片编号占位符 3">
            <a:extLst>
              <a:ext uri="{FF2B5EF4-FFF2-40B4-BE49-F238E27FC236}">
                <a16:creationId xmlns:a16="http://schemas.microsoft.com/office/drawing/2014/main" id="{3AED1AE3-F013-48E6-B11B-E0E5BD6642E1}"/>
              </a:ext>
            </a:extLst>
          </p:cNvPr>
          <p:cNvSpPr>
            <a:spLocks noGrp="1"/>
          </p:cNvSpPr>
          <p:nvPr>
            <p:ph type="sldNum" sz="quarter" idx="12"/>
          </p:nvPr>
        </p:nvSpPr>
        <p:spPr/>
        <p:txBody>
          <a:bodyPr/>
          <a:lstStyle/>
          <a:p>
            <a:fld id="{D81A5892-4DC8-4C24-8E36-6364759EFE91}" type="slidenum">
              <a:rPr lang="zh-CN" altLang="en-US" smtClean="0"/>
              <a:pPr/>
              <a:t>14</a:t>
            </a:fld>
            <a:endParaRPr lang="zh-CN" altLang="en-US" dirty="0"/>
          </a:p>
        </p:txBody>
      </p:sp>
      <p:pic>
        <p:nvPicPr>
          <p:cNvPr id="6" name="Picture 4">
            <a:extLst>
              <a:ext uri="{FF2B5EF4-FFF2-40B4-BE49-F238E27FC236}">
                <a16:creationId xmlns:a16="http://schemas.microsoft.com/office/drawing/2014/main" id="{B21BDE2F-4044-42A3-A5C1-593042BAD349}"/>
              </a:ext>
            </a:extLst>
          </p:cNvPr>
          <p:cNvPicPr>
            <a:picLocks noChangeAspect="1" noChangeArrowheads="1"/>
          </p:cNvPicPr>
          <p:nvPr/>
        </p:nvPicPr>
        <p:blipFill>
          <a:blip r:embed="rId2"/>
          <a:srcRect/>
          <a:stretch>
            <a:fillRect/>
          </a:stretch>
        </p:blipFill>
        <p:spPr bwMode="auto">
          <a:xfrm>
            <a:off x="6762167" y="2351075"/>
            <a:ext cx="4667659" cy="3492163"/>
          </a:xfrm>
          <a:prstGeom prst="rect">
            <a:avLst/>
          </a:prstGeom>
          <a:noFill/>
          <a:ln w="9525">
            <a:noFill/>
            <a:miter lim="800000"/>
            <a:headEnd/>
            <a:tailEnd/>
          </a:ln>
          <a:effectLst/>
        </p:spPr>
      </p:pic>
      <p:sp>
        <p:nvSpPr>
          <p:cNvPr id="9" name="文本框 12"/>
          <p:cNvSpPr txBox="1"/>
          <p:nvPr/>
        </p:nvSpPr>
        <p:spPr>
          <a:xfrm>
            <a:off x="6981598" y="5757004"/>
            <a:ext cx="3480376" cy="400108"/>
          </a:xfrm>
          <a:prstGeom prst="rect">
            <a:avLst/>
          </a:prstGeom>
          <a:noFill/>
        </p:spPr>
        <p:txBody>
          <a:bodyPr wrap="square" lIns="91438" tIns="45719" rIns="91438" bIns="45719" rtlCol="0">
            <a:spAutoFit/>
          </a:bodyPr>
          <a:lstStyle/>
          <a:p>
            <a:pPr algn="ctr"/>
            <a:r>
              <a:rPr lang="en-US" altLang="zh-CN" sz="2000" dirty="0">
                <a:solidFill>
                  <a:srgbClr val="C00000"/>
                </a:solidFill>
                <a:latin typeface="Arial" panose="020B0604020202020204" pitchFamily="34" charset="0"/>
                <a:cs typeface="Arial" panose="020B0604020202020204" pitchFamily="34" charset="0"/>
              </a:rPr>
              <a:t>N-infusion: 160C 48h</a:t>
            </a:r>
            <a:endParaRPr lang="zh-CN" altLang="en-US" sz="2000" dirty="0">
              <a:solidFill>
                <a:srgbClr val="C00000"/>
              </a:solidFill>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63301" y="2288306"/>
            <a:ext cx="5115195" cy="4246051"/>
          </a:xfrm>
          <a:prstGeom prst="rect">
            <a:avLst/>
          </a:prstGeom>
          <a:noFill/>
          <a:ln w="9525">
            <a:noFill/>
            <a:miter lim="800000"/>
            <a:headEnd/>
            <a:tailEnd/>
          </a:ln>
          <a:effectLst/>
        </p:spPr>
      </p:pic>
      <p:sp>
        <p:nvSpPr>
          <p:cNvPr id="11" name="文本框 12"/>
          <p:cNvSpPr txBox="1"/>
          <p:nvPr/>
        </p:nvSpPr>
        <p:spPr>
          <a:xfrm>
            <a:off x="2361277" y="3612252"/>
            <a:ext cx="1459874" cy="307775"/>
          </a:xfrm>
          <a:prstGeom prst="rect">
            <a:avLst/>
          </a:prstGeom>
          <a:solidFill>
            <a:schemeClr val="bg1"/>
          </a:solidFill>
        </p:spPr>
        <p:txBody>
          <a:bodyPr wrap="square" lIns="91438" tIns="45719" rIns="91438" bIns="45719" rtlCol="0">
            <a:spAutoFit/>
          </a:bodyPr>
          <a:lstStyle/>
          <a:p>
            <a:pPr algn="ctr"/>
            <a:r>
              <a:rPr lang="en-US" altLang="zh-CN" sz="1400" b="1" dirty="0" err="1">
                <a:solidFill>
                  <a:srgbClr val="0070C0"/>
                </a:solidFill>
                <a:latin typeface="Arial" panose="020B0604020202020204" pitchFamily="34" charset="0"/>
                <a:cs typeface="Arial" panose="020B0604020202020204" pitchFamily="34" charset="0"/>
              </a:rPr>
              <a:t>Multipacting</a:t>
            </a:r>
            <a:endParaRPr lang="zh-CN" altLang="en-US" sz="1400" b="1" dirty="0">
              <a:solidFill>
                <a:srgbClr val="0070C0"/>
              </a:solidFill>
              <a:latin typeface="Arial" panose="020B0604020202020204" pitchFamily="34" charset="0"/>
              <a:cs typeface="Arial" panose="020B0604020202020204" pitchFamily="34" charset="0"/>
            </a:endParaRPr>
          </a:p>
        </p:txBody>
      </p:sp>
      <p:cxnSp>
        <p:nvCxnSpPr>
          <p:cNvPr id="13" name="直接箭头连接符 12"/>
          <p:cNvCxnSpPr/>
          <p:nvPr/>
        </p:nvCxnSpPr>
        <p:spPr>
          <a:xfrm flipV="1">
            <a:off x="3523785" y="3256156"/>
            <a:ext cx="416313" cy="371707"/>
          </a:xfrm>
          <a:prstGeom prst="straightConnector1">
            <a:avLst/>
          </a:prstGeom>
          <a:ln w="317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4" name="五角星 13"/>
          <p:cNvSpPr/>
          <p:nvPr/>
        </p:nvSpPr>
        <p:spPr>
          <a:xfrm>
            <a:off x="4916081" y="3301201"/>
            <a:ext cx="230957" cy="237751"/>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0"/>
          <p:cNvSpPr txBox="1"/>
          <p:nvPr/>
        </p:nvSpPr>
        <p:spPr>
          <a:xfrm>
            <a:off x="4098366" y="3567668"/>
            <a:ext cx="1401290" cy="338554"/>
          </a:xfrm>
          <a:prstGeom prst="rect">
            <a:avLst/>
          </a:prstGeom>
          <a:noFill/>
        </p:spPr>
        <p:txBody>
          <a:bodyPr wrap="square" rtlCol="0">
            <a:spAutoFit/>
          </a:bodyPr>
          <a:lstStyle/>
          <a:p>
            <a:pPr algn="ctr"/>
            <a:r>
              <a:rPr lang="en-US" altLang="zh-CN" sz="1600" b="1" dirty="0">
                <a:solidFill>
                  <a:srgbClr val="C00000"/>
                </a:solidFill>
                <a:latin typeface="Arial" panose="020B0604020202020204" pitchFamily="34" charset="0"/>
                <a:cs typeface="Arial" panose="020B0604020202020204" pitchFamily="34" charset="0"/>
              </a:rPr>
              <a:t>CEPC Spec</a:t>
            </a:r>
            <a:endParaRPr lang="zh-CN" altLang="en-US" sz="16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7468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28621"/>
            <a:ext cx="12192000" cy="994172"/>
          </a:xfrm>
        </p:spPr>
        <p:txBody>
          <a:bodyPr>
            <a:normAutofit/>
          </a:bodyPr>
          <a:lstStyle/>
          <a:p>
            <a:pPr algn="ctr"/>
            <a:r>
              <a:rPr lang="en-US" altLang="zh-CN" sz="3600" dirty="0">
                <a:latin typeface="Arial" panose="020B0604020202020204" pitchFamily="34" charset="0"/>
                <a:cs typeface="Arial" panose="020B0604020202020204" pitchFamily="34" charset="0"/>
              </a:rPr>
              <a:t> New 650 MHz 2-cell cavities for PAPS</a:t>
            </a:r>
            <a:endParaRPr lang="zh-CN" altLang="en-US" sz="3600" dirty="0">
              <a:latin typeface="Arial" panose="020B0604020202020204" pitchFamily="34" charset="0"/>
              <a:cs typeface="Arial" panose="020B0604020202020204" pitchFamily="34" charset="0"/>
            </a:endParaRPr>
          </a:p>
        </p:txBody>
      </p:sp>
      <p:sp>
        <p:nvSpPr>
          <p:cNvPr id="15" name="内容占位符 2">
            <a:extLst>
              <a:ext uri="{FF2B5EF4-FFF2-40B4-BE49-F238E27FC236}">
                <a16:creationId xmlns:a16="http://schemas.microsoft.com/office/drawing/2014/main" id="{205BC412-7135-44B0-BCDF-0BD5660D9CFC}"/>
              </a:ext>
            </a:extLst>
          </p:cNvPr>
          <p:cNvSpPr>
            <a:spLocks noGrp="1"/>
          </p:cNvSpPr>
          <p:nvPr>
            <p:ph idx="1"/>
          </p:nvPr>
        </p:nvSpPr>
        <p:spPr>
          <a:xfrm>
            <a:off x="236033" y="911523"/>
            <a:ext cx="7665611" cy="2022929"/>
          </a:xfrm>
        </p:spPr>
        <p:txBody>
          <a:bodyPr>
            <a:noAutofit/>
          </a:bodyPr>
          <a:lstStyle/>
          <a:p>
            <a:r>
              <a:rPr lang="en-US" altLang="zh-CN" sz="1800" dirty="0"/>
              <a:t>3 new 650 MHz 2-cell cavities have been completed and received post process (BCP). </a:t>
            </a:r>
          </a:p>
          <a:p>
            <a:r>
              <a:rPr lang="en-US" altLang="zh-CN" sz="1800" dirty="0"/>
              <a:t>Cell shape (CEPC-V2) has been optimized to inhibit </a:t>
            </a:r>
            <a:r>
              <a:rPr lang="en-US" altLang="zh-CN" sz="1800" dirty="0" err="1"/>
              <a:t>multipacting</a:t>
            </a:r>
            <a:r>
              <a:rPr lang="en-US" altLang="zh-CN" sz="1800" dirty="0"/>
              <a:t>. The field propagation of the TE121 and TM012 modes also appears to be better than that of the old design (CEPC-V1).</a:t>
            </a:r>
            <a:endParaRPr lang="zh-CN" altLang="en-US" sz="2000" dirty="0"/>
          </a:p>
        </p:txBody>
      </p:sp>
      <p:pic>
        <p:nvPicPr>
          <p:cNvPr id="23" name="Picture 2">
            <a:extLst>
              <a:ext uri="{FF2B5EF4-FFF2-40B4-BE49-F238E27FC236}">
                <a16:creationId xmlns:a16="http://schemas.microsoft.com/office/drawing/2014/main" id="{95EC8F37-5561-42F6-A5E6-F7F454D1829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3007882"/>
            <a:ext cx="4553227" cy="3485002"/>
          </a:xfrm>
          <a:prstGeom prst="rect">
            <a:avLst/>
          </a:prstGeom>
          <a:noFill/>
          <a:ln w="9525">
            <a:noFill/>
            <a:miter lim="800000"/>
            <a:headEnd/>
            <a:tailEnd/>
          </a:ln>
          <a:effectLst/>
        </p:spPr>
      </p:pic>
      <p:sp>
        <p:nvSpPr>
          <p:cNvPr id="25" name="文本框 9">
            <a:extLst>
              <a:ext uri="{FF2B5EF4-FFF2-40B4-BE49-F238E27FC236}">
                <a16:creationId xmlns:a16="http://schemas.microsoft.com/office/drawing/2014/main" id="{33352025-DCC2-4A9E-82B6-2CCB5D842A54}"/>
              </a:ext>
            </a:extLst>
          </p:cNvPr>
          <p:cNvSpPr txBox="1"/>
          <p:nvPr/>
        </p:nvSpPr>
        <p:spPr>
          <a:xfrm>
            <a:off x="2310316" y="4830850"/>
            <a:ext cx="1357322" cy="338554"/>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9pPr>
          </a:lstStyle>
          <a:p>
            <a:r>
              <a:rPr lang="en-US" altLang="zh-CN" sz="1600" b="1" dirty="0">
                <a:solidFill>
                  <a:srgbClr val="C00000"/>
                </a:solidFill>
              </a:rPr>
              <a:t>CEPC-V1</a:t>
            </a:r>
          </a:p>
        </p:txBody>
      </p:sp>
      <p:pic>
        <p:nvPicPr>
          <p:cNvPr id="26" name="Picture 4">
            <a:extLst>
              <a:ext uri="{FF2B5EF4-FFF2-40B4-BE49-F238E27FC236}">
                <a16:creationId xmlns:a16="http://schemas.microsoft.com/office/drawing/2014/main" id="{D128DB52-D269-40F9-80B1-746508CFB9C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08518" y="2998519"/>
            <a:ext cx="4553228" cy="3485002"/>
          </a:xfrm>
          <a:prstGeom prst="rect">
            <a:avLst/>
          </a:prstGeom>
          <a:noFill/>
          <a:ln w="9525">
            <a:noFill/>
            <a:miter lim="800000"/>
            <a:headEnd/>
            <a:tailEnd/>
          </a:ln>
          <a:effectLst/>
        </p:spPr>
      </p:pic>
      <p:sp>
        <p:nvSpPr>
          <p:cNvPr id="27" name="文本框 9">
            <a:extLst>
              <a:ext uri="{FF2B5EF4-FFF2-40B4-BE49-F238E27FC236}">
                <a16:creationId xmlns:a16="http://schemas.microsoft.com/office/drawing/2014/main" id="{892AF82A-8E5C-4398-813D-180F1875E3E3}"/>
              </a:ext>
            </a:extLst>
          </p:cNvPr>
          <p:cNvSpPr txBox="1"/>
          <p:nvPr/>
        </p:nvSpPr>
        <p:spPr>
          <a:xfrm>
            <a:off x="5417339" y="4826059"/>
            <a:ext cx="1357322" cy="338554"/>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9pPr>
          </a:lstStyle>
          <a:p>
            <a:r>
              <a:rPr lang="en-US" altLang="zh-CN" sz="1600" b="1" dirty="0">
                <a:solidFill>
                  <a:srgbClr val="C00000"/>
                </a:solidFill>
              </a:rPr>
              <a:t>CEPC-V2</a:t>
            </a:r>
          </a:p>
        </p:txBody>
      </p:sp>
      <p:pic>
        <p:nvPicPr>
          <p:cNvPr id="3" name="图片 2">
            <a:extLst>
              <a:ext uri="{FF2B5EF4-FFF2-40B4-BE49-F238E27FC236}">
                <a16:creationId xmlns:a16="http://schemas.microsoft.com/office/drawing/2014/main" id="{85D715EC-BA02-4735-9518-781BF0BAE4D0}"/>
              </a:ext>
            </a:extLst>
          </p:cNvPr>
          <p:cNvPicPr>
            <a:picLocks noChangeAspect="1"/>
          </p:cNvPicPr>
          <p:nvPr/>
        </p:nvPicPr>
        <p:blipFill>
          <a:blip r:embed="rId4"/>
          <a:stretch>
            <a:fillRect/>
          </a:stretch>
        </p:blipFill>
        <p:spPr>
          <a:xfrm>
            <a:off x="7923790" y="1164478"/>
            <a:ext cx="4253786" cy="1368887"/>
          </a:xfrm>
          <a:prstGeom prst="rect">
            <a:avLst/>
          </a:prstGeom>
        </p:spPr>
      </p:pic>
      <p:pic>
        <p:nvPicPr>
          <p:cNvPr id="3074"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452625" y="3404839"/>
            <a:ext cx="3598554" cy="2126166"/>
          </a:xfrm>
          <a:prstGeom prst="rect">
            <a:avLst/>
          </a:prstGeom>
          <a:noFill/>
          <a:ln w="9525">
            <a:noFill/>
            <a:miter lim="800000"/>
            <a:headEnd/>
            <a:tailEnd/>
          </a:ln>
          <a:effectLst/>
        </p:spPr>
      </p:pic>
    </p:spTree>
    <p:extLst>
      <p:ext uri="{BB962C8B-B14F-4D97-AF65-F5344CB8AC3E}">
        <p14:creationId xmlns:p14="http://schemas.microsoft.com/office/powerpoint/2010/main" val="3200737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44594" y="155022"/>
            <a:ext cx="10515600" cy="766642"/>
          </a:xfrm>
        </p:spPr>
        <p:txBody>
          <a:bodyPr/>
          <a:lstStyle/>
          <a:p>
            <a:pPr algn="ctr"/>
            <a:r>
              <a:rPr lang="en-US" altLang="zh-CN" dirty="0">
                <a:latin typeface="Arial" panose="020B0604020202020204" pitchFamily="34" charset="0"/>
                <a:cs typeface="Arial" panose="020B0604020202020204" pitchFamily="34" charset="0"/>
              </a:rPr>
              <a:t>650 MHz 2-cell Cavity Vertical Test</a:t>
            </a:r>
            <a:endParaRPr lang="zh-CN" altLang="en-US" dirty="0">
              <a:latin typeface="Arial" panose="020B0604020202020204" pitchFamily="34" charset="0"/>
              <a:cs typeface="Arial" panose="020B0604020202020204" pitchFamily="34" charset="0"/>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72E488A-81DB-4A5F-B4BA-D0957D335647}"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16</a:t>
            </a:fld>
            <a:endParaRPr kumimoji="0" lang="zh-CN" altLang="en-US"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charset="-122"/>
              <a:cs typeface="+mn-cs"/>
            </a:endParaRPr>
          </a:p>
        </p:txBody>
      </p:sp>
      <p:sp>
        <p:nvSpPr>
          <p:cNvPr id="13" name="内容占位符 9"/>
          <p:cNvSpPr txBox="1">
            <a:spLocks/>
          </p:cNvSpPr>
          <p:nvPr/>
        </p:nvSpPr>
        <p:spPr>
          <a:xfrm>
            <a:off x="214281" y="799301"/>
            <a:ext cx="11692102" cy="5384909"/>
          </a:xfrm>
          <a:prstGeom prst="rect">
            <a:avLst/>
          </a:prstGeom>
        </p:spPr>
        <p:txBody>
          <a:bodyPr vert="horz" lIns="91440" tIns="45720" rIns="91440" bIns="45720" rtlCol="0">
            <a:normAutofit/>
          </a:bodyPr>
          <a:lstStyle/>
          <a:p>
            <a:pPr marL="355600" indent="-355600" defTabSz="685800">
              <a:lnSpc>
                <a:spcPct val="120000"/>
              </a:lnSpc>
              <a:spcBef>
                <a:spcPts val="750"/>
              </a:spcBef>
              <a:buFont typeface="Arial" panose="020B0604020202020204" pitchFamily="34" charset="0"/>
              <a:buChar char="•"/>
              <a:defRPr/>
            </a:pPr>
            <a:r>
              <a:rPr lang="en-US" altLang="zh-CN" dirty="0">
                <a:latin typeface="Arial" panose="020B0604020202020204" pitchFamily="34" charset="0"/>
                <a:cs typeface="Arial" panose="020B0604020202020204" pitchFamily="34" charset="0"/>
              </a:rPr>
              <a:t>The vertical test results of three 650 MHz 2-cell cavities (BCP process) all reached </a:t>
            </a:r>
            <a:r>
              <a:rPr lang="en-US" altLang="zh-CN" b="1" dirty="0">
                <a:solidFill>
                  <a:srgbClr val="C00000"/>
                </a:solidFill>
                <a:latin typeface="Arial" panose="020B0604020202020204" pitchFamily="34" charset="0"/>
                <a:cs typeface="Arial" panose="020B0604020202020204" pitchFamily="34" charset="0"/>
              </a:rPr>
              <a:t>3E10@20MV/m</a:t>
            </a:r>
            <a:r>
              <a:rPr lang="en-US" altLang="zh-CN" dirty="0">
                <a:latin typeface="Arial" panose="020B0604020202020204" pitchFamily="34" charset="0"/>
                <a:cs typeface="Arial" panose="020B0604020202020204" pitchFamily="34" charset="0"/>
              </a:rPr>
              <a:t>, which is similar as ESS 704 MHz </a:t>
            </a:r>
            <a:r>
              <a:rPr lang="it-IT" dirty="0">
                <a:latin typeface="Symbol" pitchFamily="2" charset="2"/>
              </a:rPr>
              <a:t>b</a:t>
            </a:r>
            <a:r>
              <a:rPr lang="en-US" altLang="zh-CN" dirty="0">
                <a:latin typeface="Arial" panose="020B0604020202020204" pitchFamily="34" charset="0"/>
                <a:cs typeface="Arial" panose="020B0604020202020204" pitchFamily="34" charset="0"/>
              </a:rPr>
              <a:t>=</a:t>
            </a:r>
            <a:r>
              <a:rPr lang="it-IT" altLang="zh-CN" dirty="0">
                <a:latin typeface="Arial" panose="020B0604020202020204" pitchFamily="34" charset="0"/>
                <a:cs typeface="Arial" panose="020B0604020202020204" pitchFamily="34" charset="0"/>
              </a:rPr>
              <a:t>0</a:t>
            </a:r>
            <a:r>
              <a:rPr lang="en-US" altLang="zh-CN" dirty="0">
                <a:latin typeface="Arial" panose="020B0604020202020204" pitchFamily="34" charset="0"/>
                <a:cs typeface="Arial" panose="020B0604020202020204" pitchFamily="34" charset="0"/>
              </a:rPr>
              <a:t>.</a:t>
            </a:r>
            <a:r>
              <a:rPr lang="it-IT" altLang="zh-CN" dirty="0">
                <a:latin typeface="Arial" panose="020B0604020202020204" pitchFamily="34" charset="0"/>
                <a:cs typeface="Arial" panose="020B0604020202020204" pitchFamily="34" charset="0"/>
              </a:rPr>
              <a:t>67 6-cell cavities. </a:t>
            </a:r>
            <a:endParaRPr lang="en-US" altLang="zh-CN" dirty="0">
              <a:latin typeface="Arial" panose="020B0604020202020204" pitchFamily="34" charset="0"/>
              <a:cs typeface="Arial" panose="020B0604020202020204" pitchFamily="34" charset="0"/>
            </a:endParaRPr>
          </a:p>
          <a:p>
            <a:pPr marL="355600" marR="0" lvl="0" indent="-355600" algn="l" defTabSz="685800" rtl="0" eaLnBrk="1" fontAlgn="auto" latinLnBrk="0" hangingPunct="1">
              <a:lnSpc>
                <a:spcPct val="120000"/>
              </a:lnSpc>
              <a:spcBef>
                <a:spcPts val="750"/>
              </a:spcBef>
              <a:spcAft>
                <a:spcPts val="0"/>
              </a:spcAft>
              <a:buClrTx/>
              <a:buSzTx/>
              <a:buFont typeface="Arial" panose="020B0604020202020204" pitchFamily="34" charset="0"/>
              <a:buChar char="•"/>
              <a:tabLst/>
              <a:defRPr/>
            </a:pPr>
            <a:endParaRPr kumimoji="0" lang="en-US" altLang="zh-CN" sz="1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p>
            <a:pPr marR="0" lvl="0" algn="l" defTabSz="685800" rtl="0" eaLnBrk="1" fontAlgn="auto" latinLnBrk="0" hangingPunct="1">
              <a:lnSpc>
                <a:spcPct val="120000"/>
              </a:lnSpc>
              <a:spcBef>
                <a:spcPts val="750"/>
              </a:spcBef>
              <a:spcAft>
                <a:spcPts val="0"/>
              </a:spcAft>
              <a:buClrTx/>
              <a:buSzTx/>
              <a:tabLst/>
              <a:defRPr/>
            </a:pPr>
            <a:endParaRPr kumimoji="0" lang="en-US" altLang="zh-CN"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p>
            <a:pPr marL="355600" marR="0" lvl="0" indent="-355600" algn="l" defTabSz="685800" rtl="0" eaLnBrk="1" fontAlgn="auto" latinLnBrk="0" hangingPunct="1">
              <a:lnSpc>
                <a:spcPct val="120000"/>
              </a:lnSpc>
              <a:spcBef>
                <a:spcPts val="750"/>
              </a:spcBef>
              <a:spcAft>
                <a:spcPts val="0"/>
              </a:spcAft>
              <a:buClrTx/>
              <a:buSzTx/>
              <a:buFont typeface="Arial" panose="020B0604020202020204" pitchFamily="34" charset="0"/>
              <a:buChar char="•"/>
              <a:tabLst/>
              <a:defRPr/>
            </a:pPr>
            <a:endParaRPr kumimoji="0" lang="zh-CN" altLang="en-US" sz="2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205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66851" y="1683891"/>
            <a:ext cx="5925149" cy="3435030"/>
          </a:xfrm>
          <a:prstGeom prst="rect">
            <a:avLst/>
          </a:prstGeom>
          <a:noFill/>
          <a:ln w="9525">
            <a:noFill/>
            <a:miter lim="800000"/>
            <a:headEnd/>
            <a:tailEnd/>
          </a:ln>
          <a:effectLst/>
        </p:spPr>
      </p:pic>
      <p:sp>
        <p:nvSpPr>
          <p:cNvPr id="9" name="CasellaDiTesto 10">
            <a:extLst>
              <a:ext uri="{FF2B5EF4-FFF2-40B4-BE49-F238E27FC236}">
                <a16:creationId xmlns:a16="http://schemas.microsoft.com/office/drawing/2014/main" id="{83B5AEB3-35C5-F445-A7BF-E750FD06C946}"/>
              </a:ext>
            </a:extLst>
          </p:cNvPr>
          <p:cNvSpPr txBox="1"/>
          <p:nvPr/>
        </p:nvSpPr>
        <p:spPr>
          <a:xfrm>
            <a:off x="6657402" y="5137427"/>
            <a:ext cx="5364081" cy="1426031"/>
          </a:xfrm>
          <a:prstGeom prst="rect">
            <a:avLst/>
          </a:prstGeom>
          <a:noFill/>
          <a:ln w="12700">
            <a:solidFill>
              <a:srgbClr val="4371C3"/>
            </a:solidFill>
          </a:ln>
        </p:spPr>
        <p:txBody>
          <a:bodyPr wrap="square" rtlCol="0">
            <a:spAutoFit/>
          </a:bodyPr>
          <a:lstStyle/>
          <a:p>
            <a:pPr>
              <a:lnSpc>
                <a:spcPts val="2600"/>
              </a:lnSpc>
            </a:pPr>
            <a:r>
              <a:rPr lang="it-IT" sz="2400" dirty="0">
                <a:solidFill>
                  <a:srgbClr val="0070C0"/>
                </a:solidFill>
              </a:rPr>
              <a:t>Scaling</a:t>
            </a:r>
            <a:r>
              <a:rPr lang="it-IT" sz="2400" b="0" dirty="0">
                <a:solidFill>
                  <a:srgbClr val="0070C0"/>
                </a:solidFill>
              </a:rPr>
              <a:t> R/Q and frequency to 650 MHZ @ </a:t>
            </a:r>
            <a:r>
              <a:rPr lang="it-IT" sz="2400" b="0" dirty="0">
                <a:solidFill>
                  <a:srgbClr val="0070C0"/>
                </a:solidFill>
                <a:latin typeface="Symbol" pitchFamily="2" charset="2"/>
              </a:rPr>
              <a:t>b</a:t>
            </a:r>
            <a:r>
              <a:rPr lang="it-IT" sz="2400" b="0" dirty="0">
                <a:solidFill>
                  <a:srgbClr val="0070C0"/>
                </a:solidFill>
              </a:rPr>
              <a:t>=1 a </a:t>
            </a:r>
            <a:r>
              <a:rPr lang="it-IT" sz="2400" dirty="0">
                <a:solidFill>
                  <a:srgbClr val="0070C0"/>
                </a:solidFill>
              </a:rPr>
              <a:t>Q</a:t>
            </a:r>
            <a:r>
              <a:rPr lang="it-IT" sz="2400" baseline="-25000" dirty="0">
                <a:solidFill>
                  <a:srgbClr val="0070C0"/>
                </a:solidFill>
              </a:rPr>
              <a:t>0</a:t>
            </a:r>
            <a:r>
              <a:rPr lang="it-IT" sz="2400" dirty="0">
                <a:solidFill>
                  <a:srgbClr val="0070C0"/>
                </a:solidFill>
              </a:rPr>
              <a:t> = 3-4</a:t>
            </a:r>
            <a:r>
              <a:rPr lang="en-US" altLang="zh-CN" sz="2400" dirty="0">
                <a:solidFill>
                  <a:srgbClr val="0070C0"/>
                </a:solidFill>
              </a:rPr>
              <a:t>E10</a:t>
            </a:r>
            <a:r>
              <a:rPr lang="it-IT" sz="2400" dirty="0">
                <a:solidFill>
                  <a:srgbClr val="0070C0"/>
                </a:solidFill>
              </a:rPr>
              <a:t> </a:t>
            </a:r>
            <a:r>
              <a:rPr lang="it-IT" sz="2400" b="0" dirty="0">
                <a:solidFill>
                  <a:srgbClr val="0070C0"/>
                </a:solidFill>
              </a:rPr>
              <a:t>is expected </a:t>
            </a:r>
            <a:r>
              <a:rPr lang="it-IT" sz="2400" dirty="0">
                <a:solidFill>
                  <a:srgbClr val="0070C0"/>
                </a:solidFill>
              </a:rPr>
              <a:t>@</a:t>
            </a:r>
            <a:r>
              <a:rPr lang="it-IT" sz="2400" b="0" dirty="0">
                <a:solidFill>
                  <a:srgbClr val="0070C0"/>
                </a:solidFill>
              </a:rPr>
              <a:t> </a:t>
            </a:r>
            <a:r>
              <a:rPr lang="it-IT" sz="2400" dirty="0">
                <a:solidFill>
                  <a:srgbClr val="0070C0"/>
                </a:solidFill>
              </a:rPr>
              <a:t>17 MV/m</a:t>
            </a:r>
            <a:r>
              <a:rPr lang="zh-CN" altLang="en-US" sz="2400" dirty="0">
                <a:solidFill>
                  <a:srgbClr val="0070C0"/>
                </a:solidFill>
              </a:rPr>
              <a:t>，</a:t>
            </a:r>
            <a:r>
              <a:rPr lang="en-US" altLang="zh-CN" dirty="0">
                <a:solidFill>
                  <a:srgbClr val="C00000"/>
                </a:solidFill>
              </a:rPr>
              <a:t>Carlo </a:t>
            </a:r>
            <a:r>
              <a:rPr lang="en-US" altLang="zh-CN" dirty="0" err="1">
                <a:solidFill>
                  <a:srgbClr val="C00000"/>
                </a:solidFill>
              </a:rPr>
              <a:t>Pagni</a:t>
            </a:r>
            <a:r>
              <a:rPr lang="en-US" altLang="zh-CN" dirty="0">
                <a:solidFill>
                  <a:srgbClr val="C00000"/>
                </a:solidFill>
              </a:rPr>
              <a:t>, CEPC 2019 workshop.</a:t>
            </a:r>
            <a:endParaRPr lang="it-IT" dirty="0">
              <a:solidFill>
                <a:srgbClr val="C00000"/>
              </a:solidFill>
            </a:endParaRPr>
          </a:p>
        </p:txBody>
      </p:sp>
      <p:sp>
        <p:nvSpPr>
          <p:cNvPr id="8" name="文本框 12"/>
          <p:cNvSpPr txBox="1"/>
          <p:nvPr/>
        </p:nvSpPr>
        <p:spPr>
          <a:xfrm>
            <a:off x="509629" y="6250621"/>
            <a:ext cx="5480006" cy="400108"/>
          </a:xfrm>
          <a:prstGeom prst="rect">
            <a:avLst/>
          </a:prstGeom>
          <a:noFill/>
        </p:spPr>
        <p:txBody>
          <a:bodyPr wrap="square" lIns="91438" tIns="45719" rIns="91438" bIns="45719" rtlCol="0">
            <a:spAutoFit/>
          </a:bodyPr>
          <a:lstStyle/>
          <a:p>
            <a:pPr algn="ctr"/>
            <a:r>
              <a:rPr lang="en-US" altLang="zh-CN" sz="2000" dirty="0">
                <a:solidFill>
                  <a:srgbClr val="C00000"/>
                </a:solidFill>
                <a:latin typeface="Arial" panose="020B0604020202020204" pitchFamily="34" charset="0"/>
                <a:cs typeface="Arial" panose="020B0604020202020204" pitchFamily="34" charset="0"/>
              </a:rPr>
              <a:t>Vertical test results of 650 MHz 2-cell cavities</a:t>
            </a:r>
            <a:endParaRPr lang="zh-CN" altLang="en-US" sz="2000" dirty="0">
              <a:solidFill>
                <a:srgbClr val="C00000"/>
              </a:solidFill>
              <a:latin typeface="Arial" panose="020B0604020202020204" pitchFamily="34" charset="0"/>
              <a:cs typeface="Arial" panose="020B0604020202020204" pitchFamily="34" charset="0"/>
            </a:endParaRPr>
          </a:p>
        </p:txBody>
      </p:sp>
      <p:pic>
        <p:nvPicPr>
          <p:cNvPr id="3075" name="Picture 3" descr="G:\20201225-650D4-6.png"/>
          <p:cNvPicPr>
            <a:picLocks noChangeAspect="1" noChangeArrowheads="1"/>
          </p:cNvPicPr>
          <p:nvPr/>
        </p:nvPicPr>
        <p:blipFill>
          <a:blip r:embed="rId3" cstate="screen">
            <a:extLst>
              <a:ext uri="{28A0092B-C50C-407E-A947-70E740481C1C}">
                <a14:useLocalDpi xmlns:a14="http://schemas.microsoft.com/office/drawing/2010/main"/>
              </a:ext>
            </a:extLst>
          </a:blip>
          <a:srcRect l="6402" r="14349" b="11878"/>
          <a:stretch>
            <a:fillRect/>
          </a:stretch>
        </p:blipFill>
        <p:spPr bwMode="auto">
          <a:xfrm>
            <a:off x="304800" y="1569010"/>
            <a:ext cx="5389755" cy="4585858"/>
          </a:xfrm>
          <a:prstGeom prst="rect">
            <a:avLst/>
          </a:prstGeom>
          <a:noFill/>
        </p:spPr>
      </p:pic>
    </p:spTree>
    <p:extLst>
      <p:ext uri="{BB962C8B-B14F-4D97-AF65-F5344CB8AC3E}">
        <p14:creationId xmlns:p14="http://schemas.microsoft.com/office/powerpoint/2010/main" val="4095894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282CB0-24F8-485D-9AD6-E916F021BAB2}"/>
              </a:ext>
            </a:extLst>
          </p:cNvPr>
          <p:cNvSpPr>
            <a:spLocks noGrp="1"/>
          </p:cNvSpPr>
          <p:nvPr>
            <p:ph type="title"/>
          </p:nvPr>
        </p:nvSpPr>
        <p:spPr>
          <a:xfrm>
            <a:off x="0" y="254255"/>
            <a:ext cx="12124266" cy="839461"/>
          </a:xfrm>
        </p:spPr>
        <p:txBody>
          <a:bodyPr>
            <a:normAutofit/>
          </a:bodyPr>
          <a:lstStyle/>
          <a:p>
            <a:pPr algn="ctr"/>
            <a:r>
              <a:rPr lang="en-US" altLang="zh-CN" sz="3600" dirty="0">
                <a:latin typeface="Arial" panose="020B0604020202020204" pitchFamily="34" charset="0"/>
                <a:cs typeface="Arial" panose="020B0604020202020204" pitchFamily="34" charset="0"/>
              </a:rPr>
              <a:t>650 MHz 2-cell Cavity Vertical Test with HOM Couplers</a:t>
            </a:r>
            <a:endParaRPr lang="zh-CN" altLang="en-US" sz="3600" dirty="0">
              <a:latin typeface="Arial" panose="020B0604020202020204" pitchFamily="34" charset="0"/>
              <a:cs typeface="Arial" panose="020B0604020202020204" pitchFamily="34" charset="0"/>
            </a:endParaRPr>
          </a:p>
        </p:txBody>
      </p:sp>
      <p:pic>
        <p:nvPicPr>
          <p:cNvPr id="12" name="图片 11">
            <a:extLst>
              <a:ext uri="{FF2B5EF4-FFF2-40B4-BE49-F238E27FC236}">
                <a16:creationId xmlns:a16="http://schemas.microsoft.com/office/drawing/2014/main" id="{4A2DB739-CD2E-49F9-AFD3-C165DC8BBF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82592" y="1668940"/>
            <a:ext cx="2454467" cy="3190808"/>
          </a:xfrm>
          <a:prstGeom prst="rect">
            <a:avLst/>
          </a:prstGeom>
        </p:spPr>
      </p:pic>
      <p:sp>
        <p:nvSpPr>
          <p:cNvPr id="18" name="文本框 17">
            <a:extLst>
              <a:ext uri="{FF2B5EF4-FFF2-40B4-BE49-F238E27FC236}">
                <a16:creationId xmlns:a16="http://schemas.microsoft.com/office/drawing/2014/main" id="{8BDEFBF4-BAD2-4FAF-B338-EDEEAE7E41B4}"/>
              </a:ext>
            </a:extLst>
          </p:cNvPr>
          <p:cNvSpPr txBox="1"/>
          <p:nvPr/>
        </p:nvSpPr>
        <p:spPr>
          <a:xfrm>
            <a:off x="650871" y="5761269"/>
            <a:ext cx="11141517" cy="584775"/>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altLang="zh-CN" sz="1600" dirty="0">
                <a:solidFill>
                  <a:srgbClr val="C00000"/>
                </a:solidFill>
                <a:latin typeface="Arial" panose="020B0604020202020204" pitchFamily="34" charset="0"/>
                <a:cs typeface="Arial" panose="020B0604020202020204" pitchFamily="34" charset="0"/>
              </a:rPr>
              <a:t>The Q-</a:t>
            </a:r>
            <a:r>
              <a:rPr lang="en-US" altLang="zh-CN" sz="1600" dirty="0" err="1">
                <a:solidFill>
                  <a:srgbClr val="C00000"/>
                </a:solidFill>
                <a:latin typeface="Arial" panose="020B0604020202020204" pitchFamily="34" charset="0"/>
                <a:cs typeface="Arial" panose="020B0604020202020204" pitchFamily="34" charset="0"/>
              </a:rPr>
              <a:t>Eacc</a:t>
            </a:r>
            <a:r>
              <a:rPr lang="en-US" altLang="zh-CN" sz="1600" dirty="0">
                <a:solidFill>
                  <a:srgbClr val="C00000"/>
                </a:solidFill>
                <a:latin typeface="Arial" panose="020B0604020202020204" pitchFamily="34" charset="0"/>
                <a:cs typeface="Arial" panose="020B0604020202020204" pitchFamily="34" charset="0"/>
              </a:rPr>
              <a:t> curve remained the same after install HOM coupler. Field emission increased at low field, which may be resulted from the assemble with HOM coupler. The performance of HOM coupler was also verified at 2.0 K. </a:t>
            </a:r>
          </a:p>
        </p:txBody>
      </p:sp>
      <p:sp>
        <p:nvSpPr>
          <p:cNvPr id="4" name="灯片编号占位符 3"/>
          <p:cNvSpPr>
            <a:spLocks noGrp="1"/>
          </p:cNvSpPr>
          <p:nvPr>
            <p:ph type="sldNum" sz="quarter" idx="12"/>
          </p:nvPr>
        </p:nvSpPr>
        <p:spPr/>
        <p:txBody>
          <a:bodyPr/>
          <a:lstStyle/>
          <a:p>
            <a:fld id="{D81A5892-4DC8-4C24-8E36-6364759EFE91}" type="slidenum">
              <a:rPr lang="zh-CN" altLang="en-US" smtClean="0"/>
              <a:pPr/>
              <a:t>17</a:t>
            </a:fld>
            <a:endParaRPr lang="zh-CN" altLang="en-US"/>
          </a:p>
        </p:txBody>
      </p:sp>
      <p:pic>
        <p:nvPicPr>
          <p:cNvPr id="1028"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24300" y="966439"/>
            <a:ext cx="6045494" cy="4699959"/>
          </a:xfrm>
          <a:prstGeom prst="rect">
            <a:avLst/>
          </a:prstGeom>
          <a:noFill/>
          <a:ln w="9525">
            <a:noFill/>
            <a:miter lim="800000"/>
            <a:headEnd/>
            <a:tailEnd/>
          </a:ln>
          <a:effectLst/>
        </p:spPr>
      </p:pic>
      <p:sp>
        <p:nvSpPr>
          <p:cNvPr id="17" name="文本框 12"/>
          <p:cNvSpPr txBox="1"/>
          <p:nvPr/>
        </p:nvSpPr>
        <p:spPr>
          <a:xfrm>
            <a:off x="3168584" y="5101058"/>
            <a:ext cx="2634496" cy="400108"/>
          </a:xfrm>
          <a:prstGeom prst="rect">
            <a:avLst/>
          </a:prstGeom>
          <a:noFill/>
        </p:spPr>
        <p:txBody>
          <a:bodyPr wrap="square" lIns="91438" tIns="45719" rIns="91438" bIns="45719" rtlCol="0">
            <a:spAutoFit/>
          </a:bodyPr>
          <a:lstStyle/>
          <a:p>
            <a:pPr algn="ctr"/>
            <a:r>
              <a:rPr lang="en-US" altLang="zh-CN" sz="2000" dirty="0">
                <a:solidFill>
                  <a:srgbClr val="C00000"/>
                </a:solidFill>
                <a:latin typeface="Arial" panose="020B0604020202020204" pitchFamily="34" charset="0"/>
                <a:cs typeface="Arial" panose="020B0604020202020204" pitchFamily="34" charset="0"/>
              </a:rPr>
              <a:t>Vertical test</a:t>
            </a:r>
            <a:endParaRPr lang="zh-CN" altLang="en-US" sz="2000" dirty="0">
              <a:solidFill>
                <a:srgbClr val="C00000"/>
              </a:solidFill>
              <a:latin typeface="Arial" panose="020B0604020202020204" pitchFamily="34" charset="0"/>
              <a:cs typeface="Arial" panose="020B0604020202020204" pitchFamily="34" charset="0"/>
            </a:endParaRPr>
          </a:p>
        </p:txBody>
      </p:sp>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0720" y="1023366"/>
            <a:ext cx="2951345" cy="1102800"/>
          </a:xfrm>
          <a:prstGeom prst="rect">
            <a:avLst/>
          </a:prstGeom>
        </p:spPr>
      </p:pic>
      <p:pic>
        <p:nvPicPr>
          <p:cNvPr id="11"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3001" y="3898900"/>
            <a:ext cx="2458881" cy="1844160"/>
          </a:xfrm>
          <a:prstGeom prst="rect">
            <a:avLst/>
          </a:prstGeom>
          <a:noFill/>
          <a:ln w="9525">
            <a:noFill/>
            <a:miter lim="800000"/>
            <a:headEnd/>
            <a:tailEnd/>
          </a:ln>
          <a:effectLst/>
        </p:spPr>
      </p:pic>
      <p:pic>
        <p:nvPicPr>
          <p:cNvPr id="13" name="Picture 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18132" y="2021034"/>
            <a:ext cx="2481186" cy="1860889"/>
          </a:xfrm>
          <a:prstGeom prst="rect">
            <a:avLst/>
          </a:prstGeom>
          <a:noFill/>
          <a:ln w="9525">
            <a:noFill/>
            <a:miter lim="800000"/>
            <a:headEnd/>
            <a:tailEnd/>
          </a:ln>
          <a:effectLst/>
        </p:spPr>
      </p:pic>
      <p:sp>
        <p:nvSpPr>
          <p:cNvPr id="16" name="圆角矩形 15"/>
          <p:cNvSpPr/>
          <p:nvPr/>
        </p:nvSpPr>
        <p:spPr>
          <a:xfrm>
            <a:off x="1867088" y="2916811"/>
            <a:ext cx="889889" cy="78118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1841069" y="4630382"/>
            <a:ext cx="889889" cy="78118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40439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44594" y="155022"/>
            <a:ext cx="10515600" cy="766642"/>
          </a:xfrm>
        </p:spPr>
        <p:txBody>
          <a:bodyPr/>
          <a:lstStyle/>
          <a:p>
            <a:pPr algn="ctr"/>
            <a:r>
              <a:rPr lang="en-US" altLang="zh-CN" dirty="0">
                <a:latin typeface="Arial" panose="020B0604020202020204" pitchFamily="34" charset="0"/>
                <a:cs typeface="Arial" panose="020B0604020202020204" pitchFamily="34" charset="0"/>
              </a:rPr>
              <a:t>650 MHz 2-cell Cavity with Helium vessel</a:t>
            </a:r>
            <a:endParaRPr lang="zh-CN" altLang="en-US" dirty="0">
              <a:latin typeface="Arial" panose="020B0604020202020204" pitchFamily="34" charset="0"/>
              <a:cs typeface="Arial" panose="020B0604020202020204" pitchFamily="34" charset="0"/>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72E488A-81DB-4A5F-B4BA-D0957D335647}"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18</a:t>
            </a:fld>
            <a:endParaRPr kumimoji="0" lang="zh-CN" altLang="en-US"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charset="-122"/>
              <a:cs typeface="+mn-cs"/>
            </a:endParaRPr>
          </a:p>
        </p:txBody>
      </p:sp>
      <p:pic>
        <p:nvPicPr>
          <p:cNvPr id="10" name="内容占位符 5">
            <a:extLst>
              <a:ext uri="{FF2B5EF4-FFF2-40B4-BE49-F238E27FC236}">
                <a16:creationId xmlns:a16="http://schemas.microsoft.com/office/drawing/2014/main" id="{73970129-E47A-4AF7-BEDF-E6E65B732740}"/>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84370" y="876647"/>
            <a:ext cx="3117991" cy="2338493"/>
          </a:xfrm>
        </p:spPr>
      </p:pic>
      <p:sp>
        <p:nvSpPr>
          <p:cNvPr id="11" name="文本框 12"/>
          <p:cNvSpPr txBox="1"/>
          <p:nvPr/>
        </p:nvSpPr>
        <p:spPr>
          <a:xfrm>
            <a:off x="306931" y="3200122"/>
            <a:ext cx="3465767" cy="369330"/>
          </a:xfrm>
          <a:prstGeom prst="rect">
            <a:avLst/>
          </a:prstGeom>
          <a:noFill/>
        </p:spPr>
        <p:txBody>
          <a:bodyPr wrap="square" lIns="121917" tIns="60959" rIns="121917" bIns="60959" rtlCol="0">
            <a:spAutoFit/>
          </a:bodyPr>
          <a:lstStyle/>
          <a:p>
            <a:pPr algn="ctr"/>
            <a:r>
              <a:rPr lang="en-US" altLang="zh-CN" sz="1600" b="1" dirty="0">
                <a:solidFill>
                  <a:srgbClr val="C00000"/>
                </a:solidFill>
                <a:latin typeface="Arial" panose="020B0604020202020204" pitchFamily="34" charset="0"/>
                <a:cs typeface="Arial" panose="020B0604020202020204" pitchFamily="34" charset="0"/>
              </a:rPr>
              <a:t>Cavity + 3 flux gates &amp; 4 </a:t>
            </a:r>
            <a:r>
              <a:rPr lang="en-US" altLang="zh-CN" sz="1600" b="1" dirty="0" err="1">
                <a:solidFill>
                  <a:srgbClr val="C00000"/>
                </a:solidFill>
                <a:latin typeface="Arial" panose="020B0604020202020204" pitchFamily="34" charset="0"/>
                <a:cs typeface="Arial" panose="020B0604020202020204" pitchFamily="34" charset="0"/>
              </a:rPr>
              <a:t>cernox</a:t>
            </a:r>
            <a:endParaRPr lang="zh-CN" altLang="en-US" sz="1600" b="1" dirty="0">
              <a:solidFill>
                <a:srgbClr val="C00000"/>
              </a:solidFill>
              <a:latin typeface="Arial" panose="020B0604020202020204" pitchFamily="34" charset="0"/>
              <a:cs typeface="Arial" panose="020B0604020202020204" pitchFamily="34" charset="0"/>
            </a:endParaRPr>
          </a:p>
        </p:txBody>
      </p:sp>
      <p:pic>
        <p:nvPicPr>
          <p:cNvPr id="12" name="图片 11">
            <a:extLst>
              <a:ext uri="{FF2B5EF4-FFF2-40B4-BE49-F238E27FC236}">
                <a16:creationId xmlns:a16="http://schemas.microsoft.com/office/drawing/2014/main" id="{63AFB60A-2E05-4F15-8D0D-ECB07CE05E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71910" y="1038366"/>
            <a:ext cx="2831520" cy="2123641"/>
          </a:xfrm>
          <a:prstGeom prst="rect">
            <a:avLst/>
          </a:prstGeom>
        </p:spPr>
      </p:pic>
      <p:sp>
        <p:nvSpPr>
          <p:cNvPr id="14" name="文本框 12"/>
          <p:cNvSpPr txBox="1"/>
          <p:nvPr/>
        </p:nvSpPr>
        <p:spPr>
          <a:xfrm>
            <a:off x="3910310" y="3110757"/>
            <a:ext cx="3811065" cy="369330"/>
          </a:xfrm>
          <a:prstGeom prst="rect">
            <a:avLst/>
          </a:prstGeom>
          <a:noFill/>
        </p:spPr>
        <p:txBody>
          <a:bodyPr wrap="square" lIns="121917" tIns="60959" rIns="121917" bIns="60959" rtlCol="0">
            <a:spAutoFit/>
          </a:bodyPr>
          <a:lstStyle/>
          <a:p>
            <a:pPr algn="ctr"/>
            <a:r>
              <a:rPr lang="en-US" altLang="zh-CN" sz="1600" b="1" dirty="0">
                <a:solidFill>
                  <a:srgbClr val="C00000"/>
                </a:solidFill>
                <a:latin typeface="Arial" panose="020B0604020202020204" pitchFamily="34" charset="0"/>
                <a:cs typeface="Arial" panose="020B0604020202020204" pitchFamily="34" charset="0"/>
              </a:rPr>
              <a:t>Measurement of magnetic shielding</a:t>
            </a:r>
            <a:endParaRPr lang="zh-CN" altLang="en-US" sz="1600" b="1" dirty="0">
              <a:solidFill>
                <a:srgbClr val="C00000"/>
              </a:solidFill>
              <a:latin typeface="Arial" panose="020B0604020202020204" pitchFamily="34" charset="0"/>
              <a:cs typeface="Arial" panose="020B0604020202020204" pitchFamily="34" charset="0"/>
            </a:endParaRPr>
          </a:p>
        </p:txBody>
      </p:sp>
      <p:pic>
        <p:nvPicPr>
          <p:cNvPr id="15"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169756" y="580385"/>
            <a:ext cx="1784351" cy="2379135"/>
          </a:xfrm>
          <a:prstGeom prst="rect">
            <a:avLst/>
          </a:prstGeom>
          <a:noFill/>
          <a:ln w="9525">
            <a:noFill/>
            <a:miter lim="800000"/>
            <a:headEnd/>
            <a:tailEnd/>
          </a:ln>
          <a:effectLst/>
        </p:spPr>
      </p:pic>
      <p:sp>
        <p:nvSpPr>
          <p:cNvPr id="16" name="文本框 12"/>
          <p:cNvSpPr txBox="1"/>
          <p:nvPr/>
        </p:nvSpPr>
        <p:spPr>
          <a:xfrm>
            <a:off x="8768524" y="3092172"/>
            <a:ext cx="2754402" cy="369330"/>
          </a:xfrm>
          <a:prstGeom prst="rect">
            <a:avLst/>
          </a:prstGeom>
          <a:noFill/>
        </p:spPr>
        <p:txBody>
          <a:bodyPr wrap="square" lIns="121917" tIns="60959" rIns="121917" bIns="60959" rtlCol="0">
            <a:spAutoFit/>
          </a:bodyPr>
          <a:lstStyle/>
          <a:p>
            <a:pPr algn="ctr"/>
            <a:r>
              <a:rPr lang="en-US" altLang="zh-CN" sz="1600" b="1" dirty="0">
                <a:solidFill>
                  <a:srgbClr val="C00000"/>
                </a:solidFill>
                <a:latin typeface="Arial" panose="020B0604020202020204" pitchFamily="34" charset="0"/>
                <a:cs typeface="Arial" panose="020B0604020202020204" pitchFamily="34" charset="0"/>
              </a:rPr>
              <a:t>BCP (inside/outside) </a:t>
            </a:r>
            <a:endParaRPr lang="zh-CN" altLang="en-US" sz="1600" b="1" dirty="0">
              <a:solidFill>
                <a:srgbClr val="C00000"/>
              </a:solidFill>
              <a:latin typeface="Arial" panose="020B0604020202020204" pitchFamily="34" charset="0"/>
              <a:cs typeface="Arial" panose="020B0604020202020204" pitchFamily="34" charset="0"/>
            </a:endParaRPr>
          </a:p>
        </p:txBody>
      </p:sp>
      <p:pic>
        <p:nvPicPr>
          <p:cNvPr id="17"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60706" y="1224073"/>
            <a:ext cx="2382825" cy="1787119"/>
          </a:xfrm>
          <a:prstGeom prst="rect">
            <a:avLst/>
          </a:prstGeom>
          <a:noFill/>
          <a:ln w="9525">
            <a:noFill/>
            <a:miter lim="800000"/>
            <a:headEnd/>
            <a:tailEnd/>
          </a:ln>
          <a:effectLst/>
        </p:spPr>
      </p:pic>
      <p:pic>
        <p:nvPicPr>
          <p:cNvPr id="5122"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17036" y="3556543"/>
            <a:ext cx="2049560" cy="2732746"/>
          </a:xfrm>
          <a:prstGeom prst="rect">
            <a:avLst/>
          </a:prstGeom>
          <a:noFill/>
          <a:ln w="9525">
            <a:noFill/>
            <a:miter lim="800000"/>
            <a:headEnd/>
            <a:tailEnd/>
          </a:ln>
          <a:effectLst/>
        </p:spPr>
      </p:pic>
      <p:sp>
        <p:nvSpPr>
          <p:cNvPr id="18" name="文本框 12"/>
          <p:cNvSpPr txBox="1"/>
          <p:nvPr/>
        </p:nvSpPr>
        <p:spPr>
          <a:xfrm>
            <a:off x="200671" y="6314874"/>
            <a:ext cx="2754402" cy="369330"/>
          </a:xfrm>
          <a:prstGeom prst="rect">
            <a:avLst/>
          </a:prstGeom>
          <a:noFill/>
        </p:spPr>
        <p:txBody>
          <a:bodyPr wrap="square" lIns="121917" tIns="60959" rIns="121917" bIns="60959" rtlCol="0">
            <a:spAutoFit/>
          </a:bodyPr>
          <a:lstStyle/>
          <a:p>
            <a:pPr algn="ctr"/>
            <a:r>
              <a:rPr lang="en-US" altLang="zh-CN" sz="1600" b="1" dirty="0">
                <a:solidFill>
                  <a:srgbClr val="C00000"/>
                </a:solidFill>
                <a:latin typeface="Arial" panose="020B0604020202020204" pitchFamily="34" charset="0"/>
                <a:cs typeface="Arial" panose="020B0604020202020204" pitchFamily="34" charset="0"/>
              </a:rPr>
              <a:t>High pressure rinse</a:t>
            </a:r>
            <a:endParaRPr lang="zh-CN" altLang="en-US" sz="1600" b="1" dirty="0">
              <a:solidFill>
                <a:srgbClr val="C00000"/>
              </a:solidFill>
              <a:latin typeface="Arial" panose="020B0604020202020204" pitchFamily="34" charset="0"/>
              <a:cs typeface="Arial" panose="020B0604020202020204" pitchFamily="34" charset="0"/>
            </a:endParaRPr>
          </a:p>
        </p:txBody>
      </p:sp>
      <p:pic>
        <p:nvPicPr>
          <p:cNvPr id="5123" name="Picture 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226100" y="3808546"/>
            <a:ext cx="2798954" cy="2099215"/>
          </a:xfrm>
          <a:prstGeom prst="rect">
            <a:avLst/>
          </a:prstGeom>
          <a:noFill/>
          <a:ln w="9525">
            <a:noFill/>
            <a:miter lim="800000"/>
            <a:headEnd/>
            <a:tailEnd/>
          </a:ln>
          <a:effectLst/>
        </p:spPr>
      </p:pic>
      <p:sp>
        <p:nvSpPr>
          <p:cNvPr id="19" name="文本框 12"/>
          <p:cNvSpPr txBox="1"/>
          <p:nvPr/>
        </p:nvSpPr>
        <p:spPr>
          <a:xfrm>
            <a:off x="4664877" y="5976620"/>
            <a:ext cx="2754402" cy="369330"/>
          </a:xfrm>
          <a:prstGeom prst="rect">
            <a:avLst/>
          </a:prstGeom>
          <a:noFill/>
        </p:spPr>
        <p:txBody>
          <a:bodyPr wrap="square" lIns="121917" tIns="60959" rIns="121917" bIns="60959" rtlCol="0">
            <a:spAutoFit/>
          </a:bodyPr>
          <a:lstStyle/>
          <a:p>
            <a:pPr algn="ctr"/>
            <a:r>
              <a:rPr lang="en-US" altLang="zh-CN" sz="1600" b="1" dirty="0">
                <a:solidFill>
                  <a:srgbClr val="C00000"/>
                </a:solidFill>
                <a:latin typeface="Arial" panose="020B0604020202020204" pitchFamily="34" charset="0"/>
                <a:cs typeface="Arial" panose="020B0604020202020204" pitchFamily="34" charset="0"/>
              </a:rPr>
              <a:t>Assembly in Clean room</a:t>
            </a:r>
            <a:endParaRPr lang="zh-CN" altLang="en-US" sz="1600" b="1" dirty="0">
              <a:solidFill>
                <a:srgbClr val="C00000"/>
              </a:solidFill>
              <a:latin typeface="Arial" panose="020B0604020202020204" pitchFamily="34" charset="0"/>
              <a:cs typeface="Arial" panose="020B0604020202020204" pitchFamily="34" charset="0"/>
            </a:endParaRPr>
          </a:p>
        </p:txBody>
      </p:sp>
      <p:pic>
        <p:nvPicPr>
          <p:cNvPr id="5124" name="Picture 4"/>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767439" y="3782548"/>
            <a:ext cx="3288256" cy="2142467"/>
          </a:xfrm>
          <a:prstGeom prst="rect">
            <a:avLst/>
          </a:prstGeom>
          <a:noFill/>
          <a:ln w="9525">
            <a:noFill/>
            <a:miter lim="800000"/>
            <a:headEnd/>
            <a:tailEnd/>
          </a:ln>
          <a:effectLst/>
        </p:spPr>
      </p:pic>
      <p:pic>
        <p:nvPicPr>
          <p:cNvPr id="5125" name="Picture 5"/>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340078" y="3491495"/>
            <a:ext cx="2087194" cy="2782926"/>
          </a:xfrm>
          <a:prstGeom prst="rect">
            <a:avLst/>
          </a:prstGeom>
          <a:noFill/>
          <a:ln w="9525">
            <a:noFill/>
            <a:miter lim="800000"/>
            <a:headEnd/>
            <a:tailEnd/>
          </a:ln>
          <a:effectLst/>
        </p:spPr>
      </p:pic>
      <p:sp>
        <p:nvSpPr>
          <p:cNvPr id="22" name="文本框 12"/>
          <p:cNvSpPr txBox="1"/>
          <p:nvPr/>
        </p:nvSpPr>
        <p:spPr>
          <a:xfrm>
            <a:off x="8965531" y="6277703"/>
            <a:ext cx="2754402" cy="369330"/>
          </a:xfrm>
          <a:prstGeom prst="rect">
            <a:avLst/>
          </a:prstGeom>
          <a:noFill/>
        </p:spPr>
        <p:txBody>
          <a:bodyPr wrap="square" lIns="121917" tIns="60959" rIns="121917" bIns="60959" rtlCol="0">
            <a:spAutoFit/>
          </a:bodyPr>
          <a:lstStyle/>
          <a:p>
            <a:pPr algn="ctr"/>
            <a:r>
              <a:rPr lang="en-US" altLang="zh-CN" sz="1600" b="1" dirty="0">
                <a:solidFill>
                  <a:srgbClr val="C00000"/>
                </a:solidFill>
                <a:latin typeface="Arial" panose="020B0604020202020204" pitchFamily="34" charset="0"/>
                <a:cs typeface="Arial" panose="020B0604020202020204" pitchFamily="34" charset="0"/>
              </a:rPr>
              <a:t>Vertical test (ongoing)</a:t>
            </a:r>
            <a:endParaRPr lang="zh-CN" altLang="en-US" sz="16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5894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27677"/>
            <a:ext cx="10515600" cy="766642"/>
          </a:xfrm>
        </p:spPr>
        <p:txBody>
          <a:bodyPr/>
          <a:lstStyle/>
          <a:p>
            <a:pPr algn="ctr"/>
            <a:r>
              <a:rPr lang="en-US" altLang="zh-CN" sz="3200" dirty="0">
                <a:latin typeface="Arial" panose="020B0604020202020204" pitchFamily="34" charset="0"/>
                <a:cs typeface="Arial" panose="020B0604020202020204" pitchFamily="34" charset="0"/>
              </a:rPr>
              <a:t>650 MHz 1-cell cavity (large grain)</a:t>
            </a:r>
            <a:endParaRPr lang="zh-CN" altLang="en-US" sz="3000" b="1" dirty="0">
              <a:solidFill>
                <a:srgbClr val="003399"/>
              </a:solidFill>
            </a:endParaRPr>
          </a:p>
        </p:txBody>
      </p:sp>
      <p:sp>
        <p:nvSpPr>
          <p:cNvPr id="4" name="灯片编号占位符 3"/>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672E488A-81DB-4A5F-B4BA-D0957D335647}"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17" name="内容占位符 2"/>
          <p:cNvSpPr txBox="1">
            <a:spLocks/>
          </p:cNvSpPr>
          <p:nvPr/>
        </p:nvSpPr>
        <p:spPr>
          <a:xfrm>
            <a:off x="273277" y="849622"/>
            <a:ext cx="11918723" cy="1373781"/>
          </a:xfrm>
          <a:prstGeom prst="rect">
            <a:avLst/>
          </a:prstGeom>
        </p:spPr>
        <p:txBody>
          <a:bodyPr vert="horz" lIns="91440" tIns="45720" rIns="91440" bIns="45720" rtlCol="0">
            <a:normAutofit/>
          </a:bodyPr>
          <a:lstStyle/>
          <a:p>
            <a:pPr marL="228600" indent="-228600" defTabSz="914400">
              <a:lnSpc>
                <a:spcPct val="90000"/>
              </a:lnSpc>
              <a:spcBef>
                <a:spcPts val="1000"/>
              </a:spcBef>
              <a:buFont typeface="Arial" panose="020B0604020202020204" pitchFamily="34" charset="0"/>
              <a:buChar char="•"/>
              <a:defRPr/>
            </a:pPr>
            <a:r>
              <a:rPr kumimoji="0" lang="en-US" altLang="zh-CN" sz="2200" b="0" i="0" u="none" strike="noStrike" kern="1200" cap="none" spc="0" normalizeH="0" noProof="0" dirty="0">
                <a:ln>
                  <a:noFill/>
                </a:ln>
                <a:solidFill>
                  <a:schemeClr val="tx1"/>
                </a:solidFill>
                <a:effectLst/>
                <a:uLnTx/>
                <a:uFillTx/>
                <a:latin typeface="+mn-lt"/>
                <a:ea typeface="+mn-ea"/>
                <a:cs typeface="+mn-cs"/>
              </a:rPr>
              <a:t>BCP </a:t>
            </a:r>
            <a:r>
              <a:rPr lang="en-US" altLang="zh-CN" sz="2200" dirty="0"/>
              <a:t>p</a:t>
            </a:r>
            <a:r>
              <a:rPr kumimoji="0" lang="en-US" altLang="zh-CN" sz="2200" b="0" i="0" u="none" strike="noStrike" kern="1200" cap="none" spc="0" normalizeH="0" noProof="0" dirty="0" err="1">
                <a:ln>
                  <a:noFill/>
                </a:ln>
                <a:solidFill>
                  <a:schemeClr val="tx1"/>
                </a:solidFill>
                <a:effectLst/>
                <a:uLnTx/>
                <a:uFillTx/>
                <a:latin typeface="+mn-lt"/>
                <a:ea typeface="+mn-ea"/>
                <a:cs typeface="+mn-cs"/>
              </a:rPr>
              <a:t>rocess</a:t>
            </a:r>
            <a:r>
              <a:rPr kumimoji="0" lang="en-US" altLang="zh-CN" sz="2200" b="0" i="0" u="none" strike="noStrike" kern="1200" cap="none" spc="0" normalizeH="0" noProof="0" dirty="0">
                <a:ln>
                  <a:noFill/>
                </a:ln>
                <a:solidFill>
                  <a:schemeClr val="tx1"/>
                </a:solidFill>
                <a:effectLst/>
                <a:uLnTx/>
                <a:uFillTx/>
                <a:latin typeface="+mn-lt"/>
                <a:ea typeface="+mn-ea"/>
                <a:cs typeface="+mn-cs"/>
              </a:rPr>
              <a:t> and vertical test</a:t>
            </a:r>
            <a:r>
              <a:rPr lang="en-US" altLang="zh-CN" sz="2200" dirty="0"/>
              <a:t>: </a:t>
            </a:r>
            <a:r>
              <a:rPr lang="en-US" altLang="zh-CN" sz="2200" dirty="0">
                <a:solidFill>
                  <a:srgbClr val="FF0000"/>
                </a:solidFill>
              </a:rPr>
              <a:t>4.8E10@26MV/m</a:t>
            </a:r>
            <a:r>
              <a:rPr lang="en-US" altLang="zh-CN" sz="2200" dirty="0"/>
              <a:t> </a:t>
            </a:r>
            <a:endParaRPr kumimoji="0" lang="en-US" altLang="zh-CN" sz="22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CN" alt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19"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5632" y="3819549"/>
            <a:ext cx="2785174" cy="2088881"/>
          </a:xfrm>
          <a:prstGeom prst="rect">
            <a:avLst/>
          </a:prstGeom>
          <a:noFill/>
          <a:ln w="9525">
            <a:noFill/>
            <a:miter lim="800000"/>
            <a:headEnd/>
            <a:tailEnd/>
          </a:ln>
          <a:effectLst/>
        </p:spPr>
      </p:pic>
      <p:pic>
        <p:nvPicPr>
          <p:cNvPr id="21"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16184" y="3779583"/>
            <a:ext cx="3045714" cy="2103825"/>
          </a:xfrm>
          <a:prstGeom prst="rect">
            <a:avLst/>
          </a:prstGeom>
          <a:noFill/>
          <a:ln w="9525">
            <a:noFill/>
            <a:miter lim="800000"/>
            <a:headEnd/>
            <a:tailEnd/>
          </a:ln>
          <a:effectLst/>
        </p:spPr>
      </p:pic>
      <p:pic>
        <p:nvPicPr>
          <p:cNvPr id="22"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75823" y="1309242"/>
            <a:ext cx="2799610" cy="2006388"/>
          </a:xfrm>
          <a:prstGeom prst="rect">
            <a:avLst/>
          </a:prstGeom>
          <a:noFill/>
          <a:ln w="9525">
            <a:noFill/>
            <a:miter lim="800000"/>
            <a:headEnd/>
            <a:tailEnd/>
          </a:ln>
          <a:effectLst/>
        </p:spPr>
      </p:pic>
      <p:sp>
        <p:nvSpPr>
          <p:cNvPr id="23" name="文本框 10"/>
          <p:cNvSpPr txBox="1"/>
          <p:nvPr/>
        </p:nvSpPr>
        <p:spPr>
          <a:xfrm>
            <a:off x="3826002" y="3344950"/>
            <a:ext cx="1643074" cy="338554"/>
          </a:xfrm>
          <a:prstGeom prst="rect">
            <a:avLst/>
          </a:prstGeom>
          <a:noFill/>
        </p:spPr>
        <p:txBody>
          <a:bodyPr wrap="square" rtlCol="0">
            <a:spAutoFit/>
          </a:bodyPr>
          <a:lstStyle/>
          <a:p>
            <a:pPr algn="ctr"/>
            <a:r>
              <a:rPr lang="en-US" altLang="zh-CN" sz="1600" b="1" dirty="0">
                <a:solidFill>
                  <a:srgbClr val="C00000"/>
                </a:solidFill>
                <a:latin typeface="Arial" panose="020B0604020202020204" pitchFamily="34" charset="0"/>
                <a:cs typeface="Arial" panose="020B0604020202020204" pitchFamily="34" charset="0"/>
              </a:rPr>
              <a:t>Inspection</a:t>
            </a:r>
            <a:endParaRPr lang="zh-CN" altLang="en-US" sz="1600" b="1" dirty="0">
              <a:solidFill>
                <a:srgbClr val="C00000"/>
              </a:solidFill>
              <a:latin typeface="Arial" panose="020B0604020202020204" pitchFamily="34" charset="0"/>
              <a:cs typeface="Arial" panose="020B0604020202020204" pitchFamily="34" charset="0"/>
            </a:endParaRPr>
          </a:p>
        </p:txBody>
      </p:sp>
      <p:sp>
        <p:nvSpPr>
          <p:cNvPr id="24" name="文本框 10"/>
          <p:cNvSpPr txBox="1"/>
          <p:nvPr/>
        </p:nvSpPr>
        <p:spPr>
          <a:xfrm>
            <a:off x="587339" y="6002917"/>
            <a:ext cx="1643074" cy="584775"/>
          </a:xfrm>
          <a:prstGeom prst="rect">
            <a:avLst/>
          </a:prstGeom>
          <a:noFill/>
        </p:spPr>
        <p:txBody>
          <a:bodyPr wrap="square" rtlCol="0">
            <a:spAutoFit/>
          </a:bodyPr>
          <a:lstStyle/>
          <a:p>
            <a:pPr algn="ctr"/>
            <a:r>
              <a:rPr lang="en-US" altLang="zh-CN" sz="1600" b="1" dirty="0">
                <a:solidFill>
                  <a:srgbClr val="C00000"/>
                </a:solidFill>
                <a:latin typeface="Arial" panose="020B0604020202020204" pitchFamily="34" charset="0"/>
                <a:cs typeface="Arial" panose="020B0604020202020204" pitchFamily="34" charset="0"/>
              </a:rPr>
              <a:t>Cell after BCP of LG grain</a:t>
            </a:r>
            <a:endParaRPr lang="zh-CN" altLang="en-US" sz="1600" b="1" dirty="0">
              <a:solidFill>
                <a:srgbClr val="C00000"/>
              </a:solidFill>
              <a:latin typeface="Arial" panose="020B0604020202020204" pitchFamily="34" charset="0"/>
              <a:cs typeface="Arial" panose="020B0604020202020204" pitchFamily="34" charset="0"/>
            </a:endParaRPr>
          </a:p>
        </p:txBody>
      </p:sp>
      <p:sp>
        <p:nvSpPr>
          <p:cNvPr id="25" name="文本框 10"/>
          <p:cNvSpPr txBox="1"/>
          <p:nvPr/>
        </p:nvSpPr>
        <p:spPr>
          <a:xfrm>
            <a:off x="3329473" y="5963484"/>
            <a:ext cx="2726030" cy="584775"/>
          </a:xfrm>
          <a:prstGeom prst="rect">
            <a:avLst/>
          </a:prstGeom>
          <a:noFill/>
        </p:spPr>
        <p:txBody>
          <a:bodyPr wrap="square" rtlCol="0">
            <a:spAutoFit/>
          </a:bodyPr>
          <a:lstStyle/>
          <a:p>
            <a:pPr algn="ctr"/>
            <a:r>
              <a:rPr lang="en-US" altLang="zh-CN" sz="1600" b="1" dirty="0">
                <a:solidFill>
                  <a:srgbClr val="C00000"/>
                </a:solidFill>
                <a:latin typeface="Arial" panose="020B0604020202020204" pitchFamily="34" charset="0"/>
                <a:cs typeface="Arial" panose="020B0604020202020204" pitchFamily="34" charset="0"/>
              </a:rPr>
              <a:t>Cell after BCP of fine grain (for comparison)</a:t>
            </a:r>
            <a:endParaRPr lang="zh-CN" altLang="en-US" sz="1600" b="1" dirty="0">
              <a:solidFill>
                <a:srgbClr val="C00000"/>
              </a:solidFill>
              <a:latin typeface="Arial" panose="020B0604020202020204" pitchFamily="34" charset="0"/>
              <a:cs typeface="Arial" panose="020B0604020202020204" pitchFamily="34" charset="0"/>
            </a:endParaRPr>
          </a:p>
        </p:txBody>
      </p:sp>
      <p:sp>
        <p:nvSpPr>
          <p:cNvPr id="26" name="文本框 10"/>
          <p:cNvSpPr txBox="1"/>
          <p:nvPr/>
        </p:nvSpPr>
        <p:spPr>
          <a:xfrm>
            <a:off x="179137" y="3244121"/>
            <a:ext cx="3198149" cy="338554"/>
          </a:xfrm>
          <a:prstGeom prst="rect">
            <a:avLst/>
          </a:prstGeom>
          <a:noFill/>
        </p:spPr>
        <p:txBody>
          <a:bodyPr wrap="square" rtlCol="0">
            <a:spAutoFit/>
          </a:bodyPr>
          <a:lstStyle/>
          <a:p>
            <a:pPr algn="ctr"/>
            <a:r>
              <a:rPr lang="en-US" altLang="zh-CN" sz="1600" b="1" dirty="0">
                <a:solidFill>
                  <a:srgbClr val="C00000"/>
                </a:solidFill>
                <a:latin typeface="Arial" panose="020B0604020202020204" pitchFamily="34" charset="0"/>
                <a:cs typeface="Arial" panose="020B0604020202020204" pitchFamily="34" charset="0"/>
              </a:rPr>
              <a:t>Cell after deep-drawing</a:t>
            </a:r>
            <a:endParaRPr lang="zh-CN" altLang="en-US" sz="1600" b="1" dirty="0">
              <a:solidFill>
                <a:srgbClr val="C00000"/>
              </a:solidFill>
              <a:latin typeface="Arial" panose="020B0604020202020204" pitchFamily="34" charset="0"/>
              <a:cs typeface="Arial" panose="020B0604020202020204" pitchFamily="34" charset="0"/>
            </a:endParaRPr>
          </a:p>
        </p:txBody>
      </p:sp>
      <p:grpSp>
        <p:nvGrpSpPr>
          <p:cNvPr id="18" name="组合 17"/>
          <p:cNvGrpSpPr>
            <a:grpSpLocks noChangeAspect="1"/>
          </p:cNvGrpSpPr>
          <p:nvPr/>
        </p:nvGrpSpPr>
        <p:grpSpPr>
          <a:xfrm>
            <a:off x="6539372" y="2518675"/>
            <a:ext cx="5361083" cy="4127451"/>
            <a:chOff x="6852540" y="2518676"/>
            <a:chExt cx="5046606" cy="3885338"/>
          </a:xfrm>
        </p:grpSpPr>
        <p:pic>
          <p:nvPicPr>
            <p:cNvPr id="3"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52540" y="2518676"/>
              <a:ext cx="4789333" cy="3885338"/>
            </a:xfrm>
            <a:prstGeom prst="rect">
              <a:avLst/>
            </a:prstGeom>
            <a:noFill/>
            <a:ln w="9525">
              <a:noFill/>
              <a:miter lim="800000"/>
              <a:headEnd/>
              <a:tailEnd/>
            </a:ln>
            <a:effectLst/>
          </p:spPr>
        </p:pic>
        <p:sp>
          <p:nvSpPr>
            <p:cNvPr id="27" name="五角星 26"/>
            <p:cNvSpPr/>
            <p:nvPr/>
          </p:nvSpPr>
          <p:spPr>
            <a:xfrm>
              <a:off x="11335807" y="3549218"/>
              <a:ext cx="217409" cy="223805"/>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10"/>
            <p:cNvSpPr txBox="1"/>
            <p:nvPr/>
          </p:nvSpPr>
          <p:spPr>
            <a:xfrm>
              <a:off x="10580055" y="3807052"/>
              <a:ext cx="1319091" cy="338554"/>
            </a:xfrm>
            <a:prstGeom prst="rect">
              <a:avLst/>
            </a:prstGeom>
            <a:noFill/>
          </p:spPr>
          <p:txBody>
            <a:bodyPr wrap="square" rtlCol="0">
              <a:spAutoFit/>
            </a:bodyPr>
            <a:lstStyle/>
            <a:p>
              <a:pPr algn="ctr"/>
              <a:r>
                <a:rPr lang="en-US" altLang="zh-CN" sz="1600" b="1" dirty="0">
                  <a:solidFill>
                    <a:srgbClr val="C00000"/>
                  </a:solidFill>
                  <a:latin typeface="Arial" panose="020B0604020202020204" pitchFamily="34" charset="0"/>
                  <a:cs typeface="Arial" panose="020B0604020202020204" pitchFamily="34" charset="0"/>
                </a:rPr>
                <a:t>CEPC Spec</a:t>
              </a:r>
              <a:endParaRPr lang="zh-CN" altLang="en-US" sz="1600" b="1" dirty="0">
                <a:solidFill>
                  <a:srgbClr val="C00000"/>
                </a:solidFill>
                <a:latin typeface="Arial" panose="020B0604020202020204" pitchFamily="34" charset="0"/>
                <a:cs typeface="Arial" panose="020B0604020202020204" pitchFamily="34" charset="0"/>
              </a:endParaRPr>
            </a:p>
          </p:txBody>
        </p:sp>
      </p:grpSp>
      <p:pic>
        <p:nvPicPr>
          <p:cNvPr id="20" name="图片 19">
            <a:extLst>
              <a:ext uri="{FF2B5EF4-FFF2-40B4-BE49-F238E27FC236}">
                <a16:creationId xmlns:a16="http://schemas.microsoft.com/office/drawing/2014/main" id="{286F0A74-581F-4CFA-A8D4-9D22191EEE2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600000">
            <a:off x="498177" y="1315751"/>
            <a:ext cx="2505218" cy="1878914"/>
          </a:xfrm>
          <a:prstGeom prst="rect">
            <a:avLst/>
          </a:prstGeom>
        </p:spPr>
      </p:pic>
      <p:pic>
        <p:nvPicPr>
          <p:cNvPr id="29" name="图片 28">
            <a:extLst>
              <a:ext uri="{FF2B5EF4-FFF2-40B4-BE49-F238E27FC236}">
                <a16:creationId xmlns:a16="http://schemas.microsoft.com/office/drawing/2014/main" id="{8CDB19AA-8A87-4FB4-AE7A-CBACA07747E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434269" y="829419"/>
            <a:ext cx="2145309" cy="1608981"/>
          </a:xfrm>
          <a:prstGeom prst="rect">
            <a:avLst/>
          </a:prstGeom>
        </p:spPr>
      </p:pic>
      <p:pic>
        <p:nvPicPr>
          <p:cNvPr id="1027" name="Picture 3"/>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540780" y="776815"/>
            <a:ext cx="1573484" cy="1769032"/>
          </a:xfrm>
          <a:prstGeom prst="rect">
            <a:avLst/>
          </a:prstGeom>
          <a:noFill/>
          <a:ln w="9525">
            <a:noFill/>
            <a:miter lim="800000"/>
            <a:headEnd/>
            <a:tailEnd/>
          </a:ln>
          <a:effectLst/>
        </p:spPr>
      </p:pic>
    </p:spTree>
    <p:extLst>
      <p:ext uri="{BB962C8B-B14F-4D97-AF65-F5344CB8AC3E}">
        <p14:creationId xmlns:p14="http://schemas.microsoft.com/office/powerpoint/2010/main" val="908024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2000" y="486315"/>
            <a:ext cx="11125200" cy="1325563"/>
          </a:xfrm>
        </p:spPr>
        <p:txBody>
          <a:bodyPr>
            <a:normAutofit/>
          </a:bodyPr>
          <a:lstStyle/>
          <a:p>
            <a:pPr algn="ctr"/>
            <a:r>
              <a:rPr lang="en-US" altLang="zh-CN" sz="4000" dirty="0">
                <a:latin typeface="Arial" panose="020B0604020202020204" pitchFamily="34" charset="0"/>
                <a:cs typeface="Arial" panose="020B0604020202020204" pitchFamily="34" charset="0"/>
              </a:rPr>
              <a:t>Outline</a:t>
            </a:r>
            <a:endParaRPr lang="zh-CN" altLang="en-US" sz="4000" dirty="0">
              <a:latin typeface="Arial" panose="020B0604020202020204" pitchFamily="34" charset="0"/>
              <a:cs typeface="Arial" panose="020B0604020202020204" pitchFamily="34" charset="0"/>
            </a:endParaRPr>
          </a:p>
        </p:txBody>
      </p:sp>
      <p:sp>
        <p:nvSpPr>
          <p:cNvPr id="3" name="内容占位符 2"/>
          <p:cNvSpPr>
            <a:spLocks noGrp="1"/>
          </p:cNvSpPr>
          <p:nvPr>
            <p:ph idx="1"/>
          </p:nvPr>
        </p:nvSpPr>
        <p:spPr>
          <a:xfrm>
            <a:off x="627985" y="1576907"/>
            <a:ext cx="10661872" cy="4351339"/>
          </a:xfrm>
        </p:spPr>
        <p:txBody>
          <a:bodyPr>
            <a:normAutofit/>
          </a:bodyPr>
          <a:lstStyle/>
          <a:p>
            <a:r>
              <a:rPr lang="en-US" altLang="zh-CN" sz="2800" b="1" dirty="0">
                <a:solidFill>
                  <a:srgbClr val="C00000"/>
                </a:solidFill>
              </a:rPr>
              <a:t>R&amp;D of 1.3 GHz  cavities</a:t>
            </a:r>
          </a:p>
          <a:p>
            <a:r>
              <a:rPr lang="en-US" altLang="zh-CN" sz="2800" dirty="0"/>
              <a:t>R&amp;D of 650 MHz cavities</a:t>
            </a:r>
          </a:p>
          <a:p>
            <a:r>
              <a:rPr lang="en-US" altLang="zh-CN" sz="2800" dirty="0"/>
              <a:t>Nb3Sn</a:t>
            </a:r>
          </a:p>
          <a:p>
            <a:r>
              <a:rPr lang="en-US" altLang="zh-CN" sz="2800" dirty="0"/>
              <a:t>Others</a:t>
            </a:r>
          </a:p>
          <a:p>
            <a:r>
              <a:rPr lang="en-US" altLang="zh-CN" sz="2800" dirty="0"/>
              <a:t>Plans</a:t>
            </a:r>
          </a:p>
          <a:p>
            <a:endParaRPr lang="en-US" altLang="zh-CN" sz="2800" dirty="0"/>
          </a:p>
        </p:txBody>
      </p:sp>
      <p:sp>
        <p:nvSpPr>
          <p:cNvPr id="4" name="灯片编号占位符 3"/>
          <p:cNvSpPr>
            <a:spLocks noGrp="1"/>
          </p:cNvSpPr>
          <p:nvPr>
            <p:ph type="sldNum" sz="quarter" idx="12"/>
          </p:nvPr>
        </p:nvSpPr>
        <p:spPr/>
        <p:txBody>
          <a:bodyPr/>
          <a:lstStyle/>
          <a:p>
            <a:fld id="{672E488A-81DB-4A5F-B4BA-D0957D335647}" type="slidenum">
              <a:rPr lang="zh-CN" altLang="en-US" smtClean="0"/>
              <a:pPr/>
              <a:t>2</a:t>
            </a:fld>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0E721B-38D5-49CB-B8CD-8EC17A3B5041}"/>
              </a:ext>
            </a:extLst>
          </p:cNvPr>
          <p:cNvSpPr>
            <a:spLocks noGrp="1"/>
          </p:cNvSpPr>
          <p:nvPr>
            <p:ph type="title"/>
          </p:nvPr>
        </p:nvSpPr>
        <p:spPr>
          <a:xfrm>
            <a:off x="0" y="136526"/>
            <a:ext cx="12192000" cy="748614"/>
          </a:xfrm>
        </p:spPr>
        <p:txBody>
          <a:bodyPr>
            <a:normAutofit/>
          </a:bodyPr>
          <a:lstStyle/>
          <a:p>
            <a:pPr algn="ctr"/>
            <a:r>
              <a:rPr lang="en-US" altLang="zh-CN" sz="3600" dirty="0"/>
              <a:t>High gradient 650 MHz 1-cell cavity (large grain)</a:t>
            </a:r>
            <a:endParaRPr lang="zh-CN" altLang="en-US" sz="3600" dirty="0">
              <a:latin typeface="Arial" panose="020B0604020202020204" pitchFamily="34" charset="0"/>
              <a:cs typeface="Arial" panose="020B0604020202020204" pitchFamily="34" charset="0"/>
            </a:endParaRPr>
          </a:p>
        </p:txBody>
      </p:sp>
      <p:sp>
        <p:nvSpPr>
          <p:cNvPr id="3" name="内容占位符 2">
            <a:extLst>
              <a:ext uri="{FF2B5EF4-FFF2-40B4-BE49-F238E27FC236}">
                <a16:creationId xmlns:a16="http://schemas.microsoft.com/office/drawing/2014/main" id="{437D1212-BBCA-40EA-80A6-97DF4F364097}"/>
              </a:ext>
            </a:extLst>
          </p:cNvPr>
          <p:cNvSpPr>
            <a:spLocks noGrp="1"/>
          </p:cNvSpPr>
          <p:nvPr>
            <p:ph idx="1"/>
          </p:nvPr>
        </p:nvSpPr>
        <p:spPr>
          <a:xfrm>
            <a:off x="694489" y="833602"/>
            <a:ext cx="11497511" cy="4413971"/>
          </a:xfrm>
        </p:spPr>
        <p:txBody>
          <a:bodyPr>
            <a:normAutofit/>
          </a:bodyPr>
          <a:lstStyle/>
          <a:p>
            <a:r>
              <a:rPr lang="en-US" altLang="zh-CN" sz="2000" dirty="0"/>
              <a:t>Two 1-cell LG cavities have completed Flexible polishing.</a:t>
            </a:r>
          </a:p>
          <a:p>
            <a:r>
              <a:rPr lang="en-US" altLang="zh-CN" sz="2000" dirty="0"/>
              <a:t>EP of 1-cell cavity is under commissioning, which began at 16 Nov 2020.</a:t>
            </a:r>
          </a:p>
          <a:p>
            <a:endParaRPr lang="en-US" altLang="zh-CN" sz="2000" dirty="0"/>
          </a:p>
          <a:p>
            <a:endParaRPr lang="en-US" altLang="zh-CN" sz="2000" dirty="0"/>
          </a:p>
        </p:txBody>
      </p:sp>
      <p:sp>
        <p:nvSpPr>
          <p:cNvPr id="4" name="灯片编号占位符 3">
            <a:extLst>
              <a:ext uri="{FF2B5EF4-FFF2-40B4-BE49-F238E27FC236}">
                <a16:creationId xmlns:a16="http://schemas.microsoft.com/office/drawing/2014/main" id="{3AED1AE3-F013-48E6-B11B-E0E5BD6642E1}"/>
              </a:ext>
            </a:extLst>
          </p:cNvPr>
          <p:cNvSpPr>
            <a:spLocks noGrp="1"/>
          </p:cNvSpPr>
          <p:nvPr>
            <p:ph type="sldNum" sz="quarter" idx="12"/>
          </p:nvPr>
        </p:nvSpPr>
        <p:spPr/>
        <p:txBody>
          <a:bodyPr/>
          <a:lstStyle/>
          <a:p>
            <a:fld id="{D81A5892-4DC8-4C24-8E36-6364759EFE91}" type="slidenum">
              <a:rPr lang="zh-CN" altLang="en-US" smtClean="0"/>
              <a:pPr/>
              <a:t>20</a:t>
            </a:fld>
            <a:endParaRPr lang="zh-CN" altLang="en-US" dirty="0"/>
          </a:p>
        </p:txBody>
      </p:sp>
      <p:pic>
        <p:nvPicPr>
          <p:cNvPr id="12" name="Picture 2">
            <a:extLst>
              <a:ext uri="{FF2B5EF4-FFF2-40B4-BE49-F238E27FC236}">
                <a16:creationId xmlns:a16="http://schemas.microsoft.com/office/drawing/2014/main" id="{B339B489-C77A-4979-A769-FF70A99B590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23635" y="3224698"/>
            <a:ext cx="4262996" cy="2989403"/>
          </a:xfrm>
          <a:prstGeom prst="rect">
            <a:avLst/>
          </a:prstGeom>
          <a:noFill/>
          <a:ln w="9525">
            <a:noFill/>
            <a:miter lim="800000"/>
            <a:headEnd/>
            <a:tailEnd/>
          </a:ln>
          <a:effectLst/>
        </p:spPr>
      </p:pic>
      <p:sp>
        <p:nvSpPr>
          <p:cNvPr id="17" name="内容占位符 3">
            <a:extLst>
              <a:ext uri="{FF2B5EF4-FFF2-40B4-BE49-F238E27FC236}">
                <a16:creationId xmlns:a16="http://schemas.microsoft.com/office/drawing/2014/main" id="{7EAF5B97-018B-49C5-9C03-A00530759EA3}"/>
              </a:ext>
            </a:extLst>
          </p:cNvPr>
          <p:cNvSpPr txBox="1">
            <a:spLocks/>
          </p:cNvSpPr>
          <p:nvPr/>
        </p:nvSpPr>
        <p:spPr>
          <a:xfrm>
            <a:off x="4763682" y="1666842"/>
            <a:ext cx="7079627" cy="5191158"/>
          </a:xfrm>
          <a:prstGeom prst="rect">
            <a:avLst/>
          </a:prstGeom>
        </p:spPr>
        <p:txBody>
          <a:bodyPr>
            <a:noAutofit/>
          </a:bodyPr>
          <a:lstStyle/>
          <a:p>
            <a:pPr marL="355600" marR="0" lvl="0" indent="-355600" algn="l" defTabSz="685800" rtl="0" eaLnBrk="1" fontAlgn="auto" latinLnBrk="0" hangingPunct="1">
              <a:lnSpc>
                <a:spcPct val="120000"/>
              </a:lnSpc>
              <a:spcBef>
                <a:spcPts val="750"/>
              </a:spcBef>
              <a:spcAft>
                <a:spcPts val="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Abnormal EP current curves</a:t>
            </a:r>
          </a:p>
          <a:p>
            <a:pPr marL="719455" marR="0" lvl="1" indent="-349250" algn="l" defTabSz="719455" rtl="0" eaLnBrk="1" fontAlgn="auto" latinLnBrk="0" hangingPunct="1">
              <a:lnSpc>
                <a:spcPct val="120000"/>
              </a:lnSpc>
              <a:spcBef>
                <a:spcPts val="375"/>
              </a:spcBef>
              <a:spcAft>
                <a:spcPts val="0"/>
              </a:spcAft>
              <a:buClrTx/>
              <a:buSzTx/>
              <a:buFont typeface="微软雅黑" panose="020B0503020204020204" pitchFamily="34" charset="-122"/>
              <a:buChar char="‐"/>
              <a:tabLst/>
              <a:defRPr/>
            </a:pP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Wrong ratio of acids were found</a:t>
            </a:r>
          </a:p>
          <a:p>
            <a:pPr marL="719455" marR="0" lvl="1" indent="-349250" algn="l" defTabSz="719455" rtl="0" eaLnBrk="1" fontAlgn="auto" latinLnBrk="0" hangingPunct="1">
              <a:lnSpc>
                <a:spcPct val="120000"/>
              </a:lnSpc>
              <a:spcBef>
                <a:spcPts val="375"/>
              </a:spcBef>
              <a:spcAft>
                <a:spcPts val="0"/>
              </a:spcAft>
              <a:buClrTx/>
              <a:buSzTx/>
              <a:buFont typeface="微软雅黑" panose="020B0503020204020204" pitchFamily="34" charset="-122"/>
              <a:buChar char="‐"/>
              <a:tabLst/>
              <a:defRPr/>
            </a:pP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Flow meters were wrong</a:t>
            </a:r>
          </a:p>
          <a:p>
            <a:pPr marL="719455" marR="0" lvl="1" indent="-349250" algn="l" defTabSz="719455" rtl="0" eaLnBrk="1" fontAlgn="auto" latinLnBrk="0" hangingPunct="1">
              <a:lnSpc>
                <a:spcPct val="120000"/>
              </a:lnSpc>
              <a:spcBef>
                <a:spcPts val="375"/>
              </a:spcBef>
              <a:spcAft>
                <a:spcPts val="0"/>
              </a:spcAft>
              <a:buClrTx/>
              <a:buSzTx/>
              <a:buFont typeface="微软雅黑" panose="020B0503020204020204" pitchFamily="34" charset="-122"/>
              <a:buChar char="‐"/>
              <a:tabLst/>
              <a:defRPr/>
            </a:pP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Water found in gas source maybe lead some valve wrong.</a:t>
            </a:r>
          </a:p>
          <a:p>
            <a:pPr marL="355600" marR="0" lvl="0" indent="-355600" algn="l" defTabSz="685800" rtl="0" eaLnBrk="1" fontAlgn="auto" latinLnBrk="0" hangingPunct="1">
              <a:lnSpc>
                <a:spcPct val="120000"/>
              </a:lnSpc>
              <a:spcBef>
                <a:spcPts val="750"/>
              </a:spcBef>
              <a:spcAft>
                <a:spcPts val="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The backflow rate abnormal for 2 times</a:t>
            </a:r>
          </a:p>
          <a:p>
            <a:pPr marL="719455" marR="0" lvl="1" indent="-349250" algn="l" defTabSz="719455" rtl="0" eaLnBrk="1" fontAlgn="auto" latinLnBrk="0" hangingPunct="1">
              <a:lnSpc>
                <a:spcPct val="120000"/>
              </a:lnSpc>
              <a:spcBef>
                <a:spcPts val="375"/>
              </a:spcBef>
              <a:spcAft>
                <a:spcPts val="0"/>
              </a:spcAft>
              <a:buClrTx/>
              <a:buSzTx/>
              <a:buFont typeface="微软雅黑" panose="020B0503020204020204" pitchFamily="34" charset="-122"/>
              <a:buChar char="‐"/>
              <a:tabLst/>
              <a:defRPr/>
            </a:pP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Pipes, pumps, components like flow meter were checked. A broken</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pipe was found</a:t>
            </a:r>
          </a:p>
          <a:p>
            <a:pPr marL="719455" marR="0" lvl="1" indent="-349250" algn="l" defTabSz="719455" rtl="0" eaLnBrk="1" fontAlgn="auto" latinLnBrk="0" hangingPunct="1">
              <a:lnSpc>
                <a:spcPct val="120000"/>
              </a:lnSpc>
              <a:spcBef>
                <a:spcPts val="375"/>
              </a:spcBef>
              <a:spcAft>
                <a:spcPts val="0"/>
              </a:spcAft>
              <a:buClrTx/>
              <a:buSzTx/>
              <a:buFont typeface="微软雅黑" panose="020B0503020204020204" pitchFamily="34" charset="-122"/>
              <a:buChar char="‐"/>
              <a:tabLst/>
              <a:defRPr/>
            </a:pP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The overflow hole on rotating sleeves are wrong.</a:t>
            </a:r>
          </a:p>
          <a:p>
            <a:pPr marL="355600" marR="0" lvl="0" indent="-355600" algn="l" defTabSz="685800" rtl="0" eaLnBrk="1" fontAlgn="auto" latinLnBrk="0" hangingPunct="1">
              <a:lnSpc>
                <a:spcPct val="120000"/>
              </a:lnSpc>
              <a:spcBef>
                <a:spcPts val="750"/>
              </a:spcBef>
              <a:spcAft>
                <a:spcPts val="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Acid leaking for 2 times</a:t>
            </a:r>
          </a:p>
          <a:p>
            <a:pPr marL="719455" marR="0" lvl="1" indent="-349250" algn="l" defTabSz="719455" rtl="0" eaLnBrk="1" fontAlgn="auto" latinLnBrk="0" hangingPunct="1">
              <a:lnSpc>
                <a:spcPct val="120000"/>
              </a:lnSpc>
              <a:spcBef>
                <a:spcPts val="375"/>
              </a:spcBef>
              <a:spcAft>
                <a:spcPts val="0"/>
              </a:spcAft>
              <a:buClrTx/>
              <a:buSzTx/>
              <a:buFont typeface="微软雅黑" panose="020B0503020204020204" pitchFamily="34" charset="-122"/>
              <a:buChar char="‐"/>
              <a:tabLst/>
              <a:defRPr/>
            </a:pP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FKM(</a:t>
            </a:r>
            <a:r>
              <a:rPr kumimoji="0" lang="zh-CN" alt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氟橡胶）</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seals are aged.</a:t>
            </a:r>
          </a:p>
          <a:p>
            <a:pPr marL="719455" marR="0" lvl="1" indent="-349250" algn="l" defTabSz="719455" rtl="0" eaLnBrk="1" fontAlgn="auto" latinLnBrk="0" hangingPunct="1">
              <a:lnSpc>
                <a:spcPct val="120000"/>
              </a:lnSpc>
              <a:spcBef>
                <a:spcPts val="375"/>
              </a:spcBef>
              <a:spcAft>
                <a:spcPts val="0"/>
              </a:spcAft>
              <a:buClrTx/>
              <a:buSzTx/>
              <a:buFont typeface="微软雅黑" panose="020B0503020204020204" pitchFamily="34" charset="-122"/>
              <a:buChar char="‐"/>
              <a:tabLst/>
              <a:defRPr/>
            </a:pP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 connector were not tighten in the upgrade</a:t>
            </a:r>
          </a:p>
          <a:p>
            <a:pPr marL="355600" marR="0" lvl="0" indent="-355600" algn="l" defTabSz="685800" rtl="0" eaLnBrk="1" fontAlgn="auto" latinLnBrk="0" hangingPunct="1">
              <a:lnSpc>
                <a:spcPct val="120000"/>
              </a:lnSpc>
              <a:spcBef>
                <a:spcPts val="750"/>
              </a:spcBef>
              <a:spcAft>
                <a:spcPts val="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Pollution were found in acid for 3 times</a:t>
            </a:r>
          </a:p>
          <a:p>
            <a:pPr marL="719455" marR="0" lvl="1" indent="-349250" algn="l" defTabSz="719455" rtl="0" eaLnBrk="1" fontAlgn="auto" latinLnBrk="0" hangingPunct="1">
              <a:lnSpc>
                <a:spcPct val="120000"/>
              </a:lnSpc>
              <a:spcBef>
                <a:spcPts val="375"/>
              </a:spcBef>
              <a:spcAft>
                <a:spcPts val="0"/>
              </a:spcAft>
              <a:buClrTx/>
              <a:buSzTx/>
              <a:buFont typeface="微软雅黑" panose="020B0503020204020204" pitchFamily="34" charset="-122"/>
              <a:buChar char="‐"/>
              <a:tabLst/>
              <a:defRPr/>
            </a:pP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Once, it came from gear that the seal structure is not good.</a:t>
            </a:r>
          </a:p>
          <a:p>
            <a:pPr marL="719455" marR="0" lvl="1" indent="-349250" algn="l" defTabSz="719455" rtl="0" eaLnBrk="1" fontAlgn="auto" latinLnBrk="0" hangingPunct="1">
              <a:lnSpc>
                <a:spcPct val="120000"/>
              </a:lnSpc>
              <a:spcBef>
                <a:spcPts val="375"/>
              </a:spcBef>
              <a:spcAft>
                <a:spcPts val="0"/>
              </a:spcAft>
              <a:buClrTx/>
              <a:buSzTx/>
              <a:buFont typeface="微软雅黑" panose="020B0503020204020204" pitchFamily="34" charset="-122"/>
              <a:buChar char="‐"/>
              <a:tabLst/>
              <a:defRPr/>
            </a:pP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The other two times: because</a:t>
            </a:r>
            <a:r>
              <a:rPr kumimoji="0" lang="en-US" altLang="zh-CN" sz="1600" b="0" i="0" u="none" strike="noStrike" kern="1200" cap="none" spc="0" normalizeH="0" noProof="0" dirty="0">
                <a:ln>
                  <a:noFill/>
                </a:ln>
                <a:solidFill>
                  <a:schemeClr val="tx1"/>
                </a:solidFill>
                <a:effectLst/>
                <a:uLnTx/>
                <a:uFillTx/>
                <a:latin typeface="Arial" panose="020B0604020202020204" pitchFamily="34" charset="0"/>
                <a:ea typeface="+mn-ea"/>
                <a:cs typeface="Arial" panose="020B0604020202020204" pitchFamily="34" charset="0"/>
              </a:rPr>
              <a:t> of </a:t>
            </a:r>
            <a:r>
              <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cathode</a:t>
            </a:r>
            <a:r>
              <a:rPr lang="en-US" altLang="zh-CN" sz="1600" dirty="0">
                <a:latin typeface="Arial" panose="020B0604020202020204" pitchFamily="34" charset="0"/>
                <a:cs typeface="Arial" panose="020B0604020202020204" pitchFamily="34" charset="0"/>
              </a:rPr>
              <a:t>.</a:t>
            </a:r>
            <a:endParaRPr kumimoji="0" lang="en-US" altLang="zh-CN"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719455" marR="0" lvl="1" indent="-349250" algn="l" defTabSz="719455" rtl="0" eaLnBrk="1" fontAlgn="auto" latinLnBrk="0" hangingPunct="1">
              <a:lnSpc>
                <a:spcPct val="120000"/>
              </a:lnSpc>
              <a:spcBef>
                <a:spcPts val="375"/>
              </a:spcBef>
              <a:spcAft>
                <a:spcPts val="0"/>
              </a:spcAft>
              <a:buClrTx/>
              <a:buSzTx/>
              <a:buFont typeface="微软雅黑" panose="020B0503020204020204" pitchFamily="34" charset="-122"/>
              <a:buChar char="‐"/>
              <a:tabLst/>
              <a:defRPr/>
            </a:pPr>
            <a:endParaRPr kumimoji="0" lang="en-US" altLang="zh-CN"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719455" marR="0" lvl="1" indent="-349250" algn="l" defTabSz="719455" rtl="0" eaLnBrk="1" fontAlgn="auto" latinLnBrk="0" hangingPunct="1">
              <a:lnSpc>
                <a:spcPct val="120000"/>
              </a:lnSpc>
              <a:spcBef>
                <a:spcPts val="375"/>
              </a:spcBef>
              <a:spcAft>
                <a:spcPts val="0"/>
              </a:spcAft>
              <a:buClrTx/>
              <a:buSzTx/>
              <a:buFont typeface="微软雅黑" panose="020B0503020204020204" pitchFamily="34" charset="-122"/>
              <a:buChar char="‐"/>
              <a:tabLst/>
              <a:defRPr/>
            </a:pPr>
            <a:endParaRPr kumimoji="0" lang="en-US" altLang="zh-CN"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719455" marR="0" lvl="1" indent="-349250" algn="l" defTabSz="719455" rtl="0" eaLnBrk="1" fontAlgn="auto" latinLnBrk="0" hangingPunct="1">
              <a:lnSpc>
                <a:spcPct val="120000"/>
              </a:lnSpc>
              <a:spcBef>
                <a:spcPts val="375"/>
              </a:spcBef>
              <a:spcAft>
                <a:spcPts val="0"/>
              </a:spcAft>
              <a:buClrTx/>
              <a:buSzTx/>
              <a:buFont typeface="微软雅黑" panose="020B0503020204020204" pitchFamily="34" charset="-122"/>
              <a:buChar char="‐"/>
              <a:tabLst/>
              <a:defRPr/>
            </a:pPr>
            <a:endParaRPr kumimoji="0" lang="en-US" altLang="zh-CN"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8" name="矩形 17"/>
          <p:cNvSpPr/>
          <p:nvPr/>
        </p:nvSpPr>
        <p:spPr>
          <a:xfrm>
            <a:off x="319430" y="1898826"/>
            <a:ext cx="4442765" cy="1200329"/>
          </a:xfrm>
          <a:prstGeom prst="rect">
            <a:avLst/>
          </a:prstGeom>
        </p:spPr>
        <p:txBody>
          <a:bodyPr wrap="square" anchor="t">
            <a:spAutoFit/>
          </a:bodyPr>
          <a:lstStyle/>
          <a:p>
            <a:pPr marL="355600" indent="-355600" defTabSz="685800">
              <a:lnSpc>
                <a:spcPct val="120000"/>
              </a:lnSpc>
              <a:spcBef>
                <a:spcPts val="750"/>
              </a:spcBef>
              <a:buFont typeface="Arial" pitchFamily="34" charset="0"/>
              <a:buChar char="•"/>
            </a:pPr>
            <a:r>
              <a:rPr lang="en-US" altLang="zh-CN" sz="2000" dirty="0">
                <a:solidFill>
                  <a:srgbClr val="C00000"/>
                </a:solidFill>
                <a:latin typeface="Arial" panose="020B0604020202020204" pitchFamily="34" charset="0"/>
                <a:cs typeface="Arial" panose="020B0604020202020204" pitchFamily="34" charset="0"/>
              </a:rPr>
              <a:t>The two 1-cell LG cavities may receive EP process between Jan 4</a:t>
            </a:r>
            <a:r>
              <a:rPr lang="en-US" altLang="zh-CN" sz="2000" baseline="30000" dirty="0">
                <a:solidFill>
                  <a:srgbClr val="C00000"/>
                </a:solidFill>
                <a:latin typeface="Arial" panose="020B0604020202020204" pitchFamily="34" charset="0"/>
                <a:cs typeface="Arial" panose="020B0604020202020204" pitchFamily="34" charset="0"/>
              </a:rPr>
              <a:t>th</a:t>
            </a:r>
            <a:r>
              <a:rPr lang="en-US" altLang="zh-CN" sz="2000" dirty="0">
                <a:solidFill>
                  <a:srgbClr val="C00000"/>
                </a:solidFill>
                <a:latin typeface="Arial" panose="020B0604020202020204" pitchFamily="34" charset="0"/>
                <a:cs typeface="Arial" panose="020B0604020202020204" pitchFamily="34" charset="0"/>
              </a:rPr>
              <a:t> and 10th, 2021.</a:t>
            </a:r>
            <a:endParaRPr lang="zh-CN" altLang="en-US" sz="20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7468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2000" y="486315"/>
            <a:ext cx="11125200" cy="1325563"/>
          </a:xfrm>
        </p:spPr>
        <p:txBody>
          <a:bodyPr>
            <a:normAutofit/>
          </a:bodyPr>
          <a:lstStyle/>
          <a:p>
            <a:pPr algn="ctr"/>
            <a:r>
              <a:rPr lang="en-US" altLang="zh-CN" sz="4000" dirty="0">
                <a:latin typeface="Arial" panose="020B0604020202020204" pitchFamily="34" charset="0"/>
                <a:cs typeface="Arial" panose="020B0604020202020204" pitchFamily="34" charset="0"/>
              </a:rPr>
              <a:t>Outline</a:t>
            </a:r>
            <a:endParaRPr lang="zh-CN" altLang="en-US" sz="4000" dirty="0">
              <a:latin typeface="Arial" panose="020B0604020202020204" pitchFamily="34" charset="0"/>
              <a:cs typeface="Arial" panose="020B0604020202020204" pitchFamily="34" charset="0"/>
            </a:endParaRPr>
          </a:p>
        </p:txBody>
      </p:sp>
      <p:sp>
        <p:nvSpPr>
          <p:cNvPr id="3" name="内容占位符 2"/>
          <p:cNvSpPr>
            <a:spLocks noGrp="1"/>
          </p:cNvSpPr>
          <p:nvPr>
            <p:ph idx="1"/>
          </p:nvPr>
        </p:nvSpPr>
        <p:spPr>
          <a:xfrm>
            <a:off x="627985" y="1576907"/>
            <a:ext cx="10661872" cy="4351339"/>
          </a:xfrm>
        </p:spPr>
        <p:txBody>
          <a:bodyPr>
            <a:normAutofit/>
          </a:bodyPr>
          <a:lstStyle/>
          <a:p>
            <a:r>
              <a:rPr lang="en-US" altLang="zh-CN" sz="2800" dirty="0"/>
              <a:t>R&amp;D of 1.3 GHz  cavities</a:t>
            </a:r>
          </a:p>
          <a:p>
            <a:r>
              <a:rPr lang="en-US" altLang="zh-CN" sz="2800" dirty="0"/>
              <a:t>R&amp;D of 650 MHz cavities</a:t>
            </a:r>
          </a:p>
          <a:p>
            <a:r>
              <a:rPr lang="en-US" altLang="zh-CN" sz="2800" b="1" dirty="0">
                <a:solidFill>
                  <a:srgbClr val="C00000"/>
                </a:solidFill>
              </a:rPr>
              <a:t>Nb3Sn</a:t>
            </a:r>
          </a:p>
          <a:p>
            <a:r>
              <a:rPr lang="en-US" altLang="zh-CN" sz="2800" dirty="0"/>
              <a:t>Others</a:t>
            </a:r>
          </a:p>
          <a:p>
            <a:r>
              <a:rPr lang="en-US" altLang="zh-CN" sz="2800" dirty="0"/>
              <a:t>Plans</a:t>
            </a:r>
          </a:p>
          <a:p>
            <a:endParaRPr lang="en-US" altLang="zh-CN" sz="2800" dirty="0"/>
          </a:p>
        </p:txBody>
      </p:sp>
      <p:sp>
        <p:nvSpPr>
          <p:cNvPr id="4" name="灯片编号占位符 3"/>
          <p:cNvSpPr>
            <a:spLocks noGrp="1"/>
          </p:cNvSpPr>
          <p:nvPr>
            <p:ph type="sldNum" sz="quarter" idx="12"/>
          </p:nvPr>
        </p:nvSpPr>
        <p:spPr/>
        <p:txBody>
          <a:bodyPr/>
          <a:lstStyle/>
          <a:p>
            <a:fld id="{672E488A-81DB-4A5F-B4BA-D0957D335647}" type="slidenum">
              <a:rPr lang="zh-CN" altLang="en-US" smtClean="0"/>
              <a:pPr/>
              <a:t>21</a:t>
            </a:fld>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5C786D-DA5B-4219-A00E-1C979E333934}"/>
              </a:ext>
            </a:extLst>
          </p:cNvPr>
          <p:cNvSpPr>
            <a:spLocks noGrp="1"/>
          </p:cNvSpPr>
          <p:nvPr>
            <p:ph type="title"/>
          </p:nvPr>
        </p:nvSpPr>
        <p:spPr>
          <a:xfrm>
            <a:off x="823332" y="115231"/>
            <a:ext cx="10515600" cy="784302"/>
          </a:xfrm>
        </p:spPr>
        <p:txBody>
          <a:bodyPr/>
          <a:lstStyle/>
          <a:p>
            <a:r>
              <a:rPr lang="en-US" altLang="zh-CN" dirty="0"/>
              <a:t>1.3 GHz Nb3Sn cavities</a:t>
            </a:r>
            <a:endParaRPr lang="zh-CN" altLang="en-US" dirty="0"/>
          </a:p>
        </p:txBody>
      </p:sp>
      <p:sp>
        <p:nvSpPr>
          <p:cNvPr id="4" name="灯片编号占位符 3">
            <a:extLst>
              <a:ext uri="{FF2B5EF4-FFF2-40B4-BE49-F238E27FC236}">
                <a16:creationId xmlns:a16="http://schemas.microsoft.com/office/drawing/2014/main" id="{73C3D142-7182-4AC4-8E3D-AAB3832D08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1A5892-4DC8-4C24-8E36-6364759EFE91}"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等线" panose="02010600030101010101" pitchFamily="2" charset="-122"/>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11" name="文本框 12"/>
          <p:cNvSpPr txBox="1"/>
          <p:nvPr/>
        </p:nvSpPr>
        <p:spPr>
          <a:xfrm>
            <a:off x="1" y="6182870"/>
            <a:ext cx="5486400" cy="338552"/>
          </a:xfrm>
          <a:prstGeom prst="rect">
            <a:avLst/>
          </a:prstGeom>
          <a:noFill/>
        </p:spPr>
        <p:txBody>
          <a:bodyPr wrap="square" lIns="91438" tIns="45719" rIns="91438" bIns="45719" rtlCol="0">
            <a:spAutoFit/>
          </a:bodyPr>
          <a:lstStyle/>
          <a:p>
            <a:pPr algn="ctr"/>
            <a:r>
              <a:rPr lang="en-US" altLang="zh-CN" sz="1600" dirty="0">
                <a:solidFill>
                  <a:srgbClr val="C00000"/>
                </a:solidFill>
                <a:latin typeface="Arial" panose="020B0604020202020204" pitchFamily="34" charset="0"/>
                <a:cs typeface="Arial" panose="020B0604020202020204" pitchFamily="34" charset="0"/>
              </a:rPr>
              <a:t>1.3 GHz 9-cell cavity coating with Nb3Sn film at FNAL </a:t>
            </a:r>
            <a:endParaRPr lang="zh-CN" altLang="en-US" sz="1600" dirty="0">
              <a:solidFill>
                <a:srgbClr val="C00000"/>
              </a:solidFill>
              <a:latin typeface="Arial" panose="020B0604020202020204" pitchFamily="34" charset="0"/>
              <a:cs typeface="Arial" panose="020B0604020202020204" pitchFamily="34" charset="0"/>
            </a:endParaRPr>
          </a:p>
        </p:txBody>
      </p:sp>
      <p:sp>
        <p:nvSpPr>
          <p:cNvPr id="20" name="矩形 19"/>
          <p:cNvSpPr/>
          <p:nvPr/>
        </p:nvSpPr>
        <p:spPr>
          <a:xfrm>
            <a:off x="5701991" y="6012585"/>
            <a:ext cx="5687121" cy="584775"/>
          </a:xfrm>
          <a:prstGeom prst="rect">
            <a:avLst/>
          </a:prstGeom>
          <a:solidFill>
            <a:srgbClr val="FEF2CF"/>
          </a:solidFill>
        </p:spPr>
        <p:txBody>
          <a:bodyPr wrap="square">
            <a:spAutoFit/>
          </a:bodyPr>
          <a:lstStyle/>
          <a:p>
            <a:pPr algn="ctr"/>
            <a:r>
              <a:rPr lang="fr-FR" altLang="zh-CN" sz="1600" dirty="0">
                <a:solidFill>
                  <a:srgbClr val="C00000"/>
                </a:solidFill>
                <a:latin typeface="Arial" panose="020B0604020202020204" pitchFamily="34" charset="0"/>
                <a:cs typeface="Arial" panose="020B0604020202020204" pitchFamily="34" charset="0"/>
              </a:rPr>
              <a:t>Sam Posen, </a:t>
            </a:r>
            <a:r>
              <a:rPr lang="en-US" altLang="zh-CN" sz="1600" dirty="0">
                <a:solidFill>
                  <a:srgbClr val="C00000"/>
                </a:solidFill>
                <a:latin typeface="Arial" panose="020B0604020202020204" pitchFamily="34" charset="0"/>
                <a:cs typeface="Arial" panose="020B0604020202020204" pitchFamily="34" charset="0"/>
              </a:rPr>
              <a:t> Recent Nb3Sn Cavity Results from </a:t>
            </a:r>
            <a:r>
              <a:rPr lang="en-US" altLang="zh-CN" sz="1600" dirty="0" err="1">
                <a:solidFill>
                  <a:srgbClr val="C00000"/>
                </a:solidFill>
                <a:latin typeface="Arial" panose="020B0604020202020204" pitchFamily="34" charset="0"/>
                <a:cs typeface="Arial" panose="020B0604020202020204" pitchFamily="34" charset="0"/>
              </a:rPr>
              <a:t>Fermilab</a:t>
            </a:r>
            <a:r>
              <a:rPr lang="en-US" altLang="zh-CN" sz="1600" dirty="0">
                <a:solidFill>
                  <a:srgbClr val="C00000"/>
                </a:solidFill>
                <a:latin typeface="Arial" panose="020B0604020202020204" pitchFamily="34" charset="0"/>
                <a:cs typeface="Arial" panose="020B0604020202020204" pitchFamily="34" charset="0"/>
              </a:rPr>
              <a:t>, </a:t>
            </a:r>
            <a:r>
              <a:rPr lang="fr-FR" altLang="zh-CN" sz="1600" dirty="0">
                <a:solidFill>
                  <a:srgbClr val="C00000"/>
                </a:solidFill>
                <a:latin typeface="Arial" panose="020B0604020202020204" pitchFamily="34" charset="0"/>
                <a:cs typeface="Arial" panose="020B0604020202020204" pitchFamily="34" charset="0"/>
              </a:rPr>
              <a:t>Nb3Sn SRF 20, 13 Nov 2020</a:t>
            </a:r>
            <a:endParaRPr lang="zh-CN" altLang="en-US" sz="1600" dirty="0">
              <a:solidFill>
                <a:srgbClr val="C00000"/>
              </a:solidFill>
              <a:latin typeface="Arial" panose="020B0604020202020204" pitchFamily="34" charset="0"/>
              <a:cs typeface="Arial" panose="020B0604020202020204" pitchFamily="34" charset="0"/>
            </a:endParaRPr>
          </a:p>
        </p:txBody>
      </p:sp>
      <p:pic>
        <p:nvPicPr>
          <p:cNvPr id="1029" name="Picture 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7003" y="3333817"/>
            <a:ext cx="4095982" cy="2704042"/>
          </a:xfrm>
          <a:prstGeom prst="rect">
            <a:avLst/>
          </a:prstGeom>
          <a:noFill/>
          <a:ln w="9525">
            <a:noFill/>
            <a:miter lim="800000"/>
            <a:headEnd/>
            <a:tailEnd/>
          </a:ln>
          <a:effectLst/>
        </p:spPr>
      </p:pic>
      <p:pic>
        <p:nvPicPr>
          <p:cNvPr id="1030"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744988"/>
            <a:ext cx="4747747" cy="2485033"/>
          </a:xfrm>
          <a:prstGeom prst="rect">
            <a:avLst/>
          </a:prstGeom>
          <a:noFill/>
          <a:ln w="9525">
            <a:noFill/>
            <a:miter lim="800000"/>
            <a:headEnd/>
            <a:tailEnd/>
          </a:ln>
          <a:effectLst/>
        </p:spPr>
      </p:pic>
      <p:pic>
        <p:nvPicPr>
          <p:cNvPr id="1031" name="Picture 7"/>
          <p:cNvPicPr>
            <a:picLocks noChangeAspect="1" noChangeArrowheads="1"/>
          </p:cNvPicPr>
          <p:nvPr/>
        </p:nvPicPr>
        <p:blipFill>
          <a:blip r:embed="rId4"/>
          <a:srcRect/>
          <a:stretch>
            <a:fillRect/>
          </a:stretch>
        </p:blipFill>
        <p:spPr bwMode="auto">
          <a:xfrm>
            <a:off x="5030594" y="1038921"/>
            <a:ext cx="6276743" cy="4753904"/>
          </a:xfrm>
          <a:prstGeom prst="rect">
            <a:avLst/>
          </a:prstGeom>
          <a:noFill/>
          <a:ln w="9525">
            <a:noFill/>
            <a:miter lim="800000"/>
            <a:headEnd/>
            <a:tailEnd/>
          </a:ln>
          <a:effectLst/>
        </p:spPr>
      </p:pic>
      <p:sp>
        <p:nvSpPr>
          <p:cNvPr id="9" name="椭圆 8"/>
          <p:cNvSpPr/>
          <p:nvPr/>
        </p:nvSpPr>
        <p:spPr>
          <a:xfrm>
            <a:off x="9701561" y="2929055"/>
            <a:ext cx="550127" cy="4906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892AF82A-8E5C-4398-813D-180F1875E3E3}"/>
              </a:ext>
            </a:extLst>
          </p:cNvPr>
          <p:cNvSpPr txBox="1"/>
          <p:nvPr/>
        </p:nvSpPr>
        <p:spPr>
          <a:xfrm>
            <a:off x="9216187" y="3502781"/>
            <a:ext cx="1697139" cy="338554"/>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ern="1200">
                <a:solidFill>
                  <a:schemeClr val="tx1"/>
                </a:solidFill>
                <a:latin typeface="Times New Roman" panose="02020603050405020304" pitchFamily="18" charset="0"/>
                <a:ea typeface="宋体" panose="02010600030101010101" pitchFamily="2" charset="-122"/>
                <a:cs typeface="+mn-cs"/>
              </a:defRPr>
            </a:lvl9pPr>
          </a:lstStyle>
          <a:p>
            <a:r>
              <a:rPr lang="en-US" altLang="zh-CN" sz="1600" b="1" dirty="0">
                <a:solidFill>
                  <a:srgbClr val="C00000"/>
                </a:solidFill>
              </a:rPr>
              <a:t>1E10@15MV/m</a:t>
            </a:r>
          </a:p>
        </p:txBody>
      </p:sp>
    </p:spTree>
    <p:extLst>
      <p:ext uri="{BB962C8B-B14F-4D97-AF65-F5344CB8AC3E}">
        <p14:creationId xmlns:p14="http://schemas.microsoft.com/office/powerpoint/2010/main" val="3728781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904623" y="695178"/>
            <a:ext cx="4647098" cy="3735573"/>
          </a:xfrm>
          <a:prstGeom prst="rect">
            <a:avLst/>
          </a:prstGeom>
          <a:noFill/>
          <a:ln w="9525">
            <a:noFill/>
            <a:miter lim="800000"/>
            <a:headEnd/>
            <a:tailEnd/>
          </a:ln>
          <a:effectLst/>
        </p:spPr>
      </p:pic>
      <p:sp>
        <p:nvSpPr>
          <p:cNvPr id="17" name="文本框 12"/>
          <p:cNvSpPr txBox="1"/>
          <p:nvPr/>
        </p:nvSpPr>
        <p:spPr>
          <a:xfrm>
            <a:off x="5824654" y="4519941"/>
            <a:ext cx="5646234" cy="1200327"/>
          </a:xfrm>
          <a:prstGeom prst="rect">
            <a:avLst/>
          </a:prstGeom>
          <a:noFill/>
        </p:spPr>
        <p:txBody>
          <a:bodyPr wrap="square" lIns="91438" tIns="45719" rIns="91438" bIns="45719" rtlCol="0">
            <a:spAutoFit/>
          </a:bodyPr>
          <a:lstStyle/>
          <a:p>
            <a:r>
              <a:rPr lang="en-US" altLang="zh-CN" dirty="0"/>
              <a:t>Schematic of a compact, meter-long e-beam SRF accelerator. The accelerator has a 4.5-cell 650 MHz cavity conductively coupled to the 4 K stage of four 2 W </a:t>
            </a:r>
            <a:r>
              <a:rPr lang="en-US" altLang="zh-CN" dirty="0" err="1"/>
              <a:t>cryocoolers</a:t>
            </a:r>
            <a:r>
              <a:rPr lang="en-US" altLang="zh-CN" dirty="0"/>
              <a:t>. </a:t>
            </a:r>
            <a:endParaRPr lang="zh-CN" altLang="en-US" dirty="0">
              <a:solidFill>
                <a:srgbClr val="C00000"/>
              </a:solidFill>
              <a:latin typeface="Arial" panose="020B0604020202020204" pitchFamily="34" charset="0"/>
              <a:cs typeface="Arial" panose="020B0604020202020204" pitchFamily="34" charset="0"/>
            </a:endParaRPr>
          </a:p>
        </p:txBody>
      </p:sp>
      <p:sp>
        <p:nvSpPr>
          <p:cNvPr id="2" name="标题 1">
            <a:extLst>
              <a:ext uri="{FF2B5EF4-FFF2-40B4-BE49-F238E27FC236}">
                <a16:creationId xmlns:a16="http://schemas.microsoft.com/office/drawing/2014/main" id="{1B5C786D-DA5B-4219-A00E-1C979E333934}"/>
              </a:ext>
            </a:extLst>
          </p:cNvPr>
          <p:cNvSpPr>
            <a:spLocks noGrp="1"/>
          </p:cNvSpPr>
          <p:nvPr>
            <p:ph type="title"/>
          </p:nvPr>
        </p:nvSpPr>
        <p:spPr>
          <a:xfrm>
            <a:off x="823332" y="115231"/>
            <a:ext cx="10515600" cy="784302"/>
          </a:xfrm>
        </p:spPr>
        <p:txBody>
          <a:bodyPr/>
          <a:lstStyle/>
          <a:p>
            <a:r>
              <a:rPr lang="en-US" altLang="zh-CN" dirty="0"/>
              <a:t>650 MHz Nb3Sn cavities</a:t>
            </a:r>
            <a:endParaRPr lang="zh-CN" altLang="en-US" dirty="0"/>
          </a:p>
        </p:txBody>
      </p:sp>
      <p:sp>
        <p:nvSpPr>
          <p:cNvPr id="4" name="灯片编号占位符 3">
            <a:extLst>
              <a:ext uri="{FF2B5EF4-FFF2-40B4-BE49-F238E27FC236}">
                <a16:creationId xmlns:a16="http://schemas.microsoft.com/office/drawing/2014/main" id="{73C3D142-7182-4AC4-8E3D-AAB3832D08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1A5892-4DC8-4C24-8E36-6364759EFE91}"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等线" panose="02010600030101010101" pitchFamily="2" charset="-122"/>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等线" panose="02010600030101010101" pitchFamily="2" charset="-122"/>
              <a:cs typeface="Arial" panose="020B0604020202020204" pitchFamily="34" charset="0"/>
            </a:endParaRPr>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38448" y="827594"/>
            <a:ext cx="3254411" cy="234678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193288" y="3139374"/>
            <a:ext cx="4813171" cy="3135045"/>
          </a:xfrm>
          <a:prstGeom prst="rect">
            <a:avLst/>
          </a:prstGeom>
          <a:noFill/>
          <a:ln w="9525">
            <a:noFill/>
            <a:miter lim="800000"/>
            <a:headEnd/>
            <a:tailEnd/>
          </a:ln>
          <a:effectLst/>
        </p:spPr>
      </p:pic>
      <p:sp>
        <p:nvSpPr>
          <p:cNvPr id="11" name="文本框 12"/>
          <p:cNvSpPr txBox="1"/>
          <p:nvPr/>
        </p:nvSpPr>
        <p:spPr>
          <a:xfrm>
            <a:off x="104079" y="6212606"/>
            <a:ext cx="5486400" cy="338552"/>
          </a:xfrm>
          <a:prstGeom prst="rect">
            <a:avLst/>
          </a:prstGeom>
          <a:noFill/>
        </p:spPr>
        <p:txBody>
          <a:bodyPr wrap="square" lIns="91438" tIns="45719" rIns="91438" bIns="45719" rtlCol="0">
            <a:spAutoFit/>
          </a:bodyPr>
          <a:lstStyle/>
          <a:p>
            <a:pPr algn="ctr"/>
            <a:r>
              <a:rPr lang="en-US" altLang="zh-CN" sz="1600" dirty="0">
                <a:solidFill>
                  <a:srgbClr val="C00000"/>
                </a:solidFill>
                <a:latin typeface="Arial" panose="020B0604020202020204" pitchFamily="34" charset="0"/>
                <a:cs typeface="Arial" panose="020B0604020202020204" pitchFamily="34" charset="0"/>
              </a:rPr>
              <a:t>Vertical test result of 650 MHz 1-cell Nb3Sn cavity at FNAL  </a:t>
            </a:r>
            <a:endParaRPr lang="zh-CN" altLang="en-US" sz="1600" dirty="0">
              <a:solidFill>
                <a:srgbClr val="C00000"/>
              </a:solidFill>
              <a:latin typeface="Arial" panose="020B0604020202020204" pitchFamily="34" charset="0"/>
              <a:cs typeface="Arial" panose="020B0604020202020204" pitchFamily="34" charset="0"/>
            </a:endParaRPr>
          </a:p>
        </p:txBody>
      </p:sp>
      <p:sp>
        <p:nvSpPr>
          <p:cNvPr id="14" name="文本框 12"/>
          <p:cNvSpPr txBox="1"/>
          <p:nvPr/>
        </p:nvSpPr>
        <p:spPr>
          <a:xfrm>
            <a:off x="3118407" y="3775846"/>
            <a:ext cx="1007545" cy="338552"/>
          </a:xfrm>
          <a:prstGeom prst="rect">
            <a:avLst/>
          </a:prstGeom>
          <a:noFill/>
        </p:spPr>
        <p:txBody>
          <a:bodyPr wrap="square" lIns="91438" tIns="45719" rIns="91438" bIns="45719" rtlCol="0">
            <a:spAutoFit/>
          </a:bodyPr>
          <a:lstStyle/>
          <a:p>
            <a:r>
              <a:rPr lang="en-US" altLang="zh-CN" sz="1600" dirty="0">
                <a:solidFill>
                  <a:srgbClr val="C00000"/>
                </a:solidFill>
                <a:latin typeface="Arial" panose="020B0604020202020204" pitchFamily="34" charset="0"/>
                <a:cs typeface="Arial" panose="020B0604020202020204" pitchFamily="34" charset="0"/>
              </a:rPr>
              <a:t>At 4.2K</a:t>
            </a:r>
            <a:endParaRPr lang="zh-CN" altLang="en-US" sz="1600" dirty="0">
              <a:solidFill>
                <a:srgbClr val="C00000"/>
              </a:solidFill>
              <a:latin typeface="Arial" panose="020B0604020202020204" pitchFamily="34" charset="0"/>
              <a:cs typeface="Arial" panose="020B0604020202020204" pitchFamily="34" charset="0"/>
            </a:endParaRPr>
          </a:p>
        </p:txBody>
      </p:sp>
      <p:cxnSp>
        <p:nvCxnSpPr>
          <p:cNvPr id="16" name="直接箭头连接符 15"/>
          <p:cNvCxnSpPr/>
          <p:nvPr/>
        </p:nvCxnSpPr>
        <p:spPr>
          <a:xfrm>
            <a:off x="4720683" y="2014655"/>
            <a:ext cx="877229" cy="22301"/>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5642518" y="5759825"/>
            <a:ext cx="6096000" cy="338554"/>
          </a:xfrm>
          <a:prstGeom prst="rect">
            <a:avLst/>
          </a:prstGeom>
          <a:solidFill>
            <a:srgbClr val="FEF2CF"/>
          </a:solidFill>
        </p:spPr>
        <p:txBody>
          <a:bodyPr>
            <a:spAutoFit/>
          </a:bodyPr>
          <a:lstStyle/>
          <a:p>
            <a:pPr algn="ctr"/>
            <a:r>
              <a:rPr lang="fr-FR" altLang="zh-CN" sz="1600" dirty="0">
                <a:solidFill>
                  <a:srgbClr val="C00000"/>
                </a:solidFill>
                <a:latin typeface="Arial" panose="020B0604020202020204" pitchFamily="34" charset="0"/>
                <a:cs typeface="Arial" panose="020B0604020202020204" pitchFamily="34" charset="0"/>
              </a:rPr>
              <a:t>R C Dhuley et al 2020 Supercond. Sci. Technol. 33 06LT01</a:t>
            </a:r>
            <a:endParaRPr lang="zh-CN" altLang="en-US" sz="16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8781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5C786D-DA5B-4219-A00E-1C979E333934}"/>
              </a:ext>
            </a:extLst>
          </p:cNvPr>
          <p:cNvSpPr>
            <a:spLocks noGrp="1"/>
          </p:cNvSpPr>
          <p:nvPr>
            <p:ph type="title"/>
          </p:nvPr>
        </p:nvSpPr>
        <p:spPr>
          <a:xfrm>
            <a:off x="823332" y="115231"/>
            <a:ext cx="10515600" cy="784302"/>
          </a:xfrm>
        </p:spPr>
        <p:txBody>
          <a:bodyPr/>
          <a:lstStyle/>
          <a:p>
            <a:r>
              <a:rPr lang="en-US" altLang="zh-CN" dirty="0" err="1"/>
              <a:t>Nb</a:t>
            </a:r>
            <a:r>
              <a:rPr lang="en-US" altLang="zh-CN" dirty="0"/>
              <a:t> cavity coating with Nb3Sn film at IHEP</a:t>
            </a:r>
            <a:endParaRPr lang="zh-CN" altLang="en-US" dirty="0"/>
          </a:p>
        </p:txBody>
      </p:sp>
      <p:sp>
        <p:nvSpPr>
          <p:cNvPr id="4" name="灯片编号占位符 3">
            <a:extLst>
              <a:ext uri="{FF2B5EF4-FFF2-40B4-BE49-F238E27FC236}">
                <a16:creationId xmlns:a16="http://schemas.microsoft.com/office/drawing/2014/main" id="{73C3D142-7182-4AC4-8E3D-AAB3832D08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1A5892-4DC8-4C24-8E36-6364759EFE91}"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等线" panose="02010600030101010101" pitchFamily="2" charset="-122"/>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等线" panose="02010600030101010101" pitchFamily="2" charset="-122"/>
              <a:cs typeface="Arial" panose="020B0604020202020204" pitchFamily="34" charset="0"/>
            </a:endParaRPr>
          </a:p>
        </p:txBody>
      </p:sp>
      <p:pic>
        <p:nvPicPr>
          <p:cNvPr id="205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5590" y="4030817"/>
            <a:ext cx="3634949" cy="2827183"/>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505" y="968841"/>
            <a:ext cx="2316666" cy="3088888"/>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08106" y="952036"/>
            <a:ext cx="4714875" cy="4076700"/>
          </a:xfrm>
          <a:prstGeom prst="rect">
            <a:avLst/>
          </a:prstGeom>
          <a:noFill/>
          <a:ln w="9525">
            <a:noFill/>
            <a:miter lim="800000"/>
            <a:headEnd/>
            <a:tailEnd/>
          </a:ln>
          <a:effectLst/>
        </p:spPr>
      </p:pic>
      <p:sp>
        <p:nvSpPr>
          <p:cNvPr id="12" name="文本框 12"/>
          <p:cNvSpPr txBox="1"/>
          <p:nvPr/>
        </p:nvSpPr>
        <p:spPr>
          <a:xfrm>
            <a:off x="3776546" y="5045445"/>
            <a:ext cx="4222595" cy="338552"/>
          </a:xfrm>
          <a:prstGeom prst="rect">
            <a:avLst/>
          </a:prstGeom>
          <a:noFill/>
        </p:spPr>
        <p:txBody>
          <a:bodyPr wrap="square" lIns="91438" tIns="45719" rIns="91438" bIns="45719" rtlCol="0">
            <a:spAutoFit/>
          </a:bodyPr>
          <a:lstStyle/>
          <a:p>
            <a:pPr algn="ctr"/>
            <a:r>
              <a:rPr lang="en-US" altLang="zh-CN" sz="1600" dirty="0">
                <a:solidFill>
                  <a:srgbClr val="C00000"/>
                </a:solidFill>
                <a:latin typeface="Arial" panose="020B0604020202020204" pitchFamily="34" charset="0"/>
                <a:cs typeface="Arial" panose="020B0604020202020204" pitchFamily="34" charset="0"/>
              </a:rPr>
              <a:t>XRD of Samples: nice polycrystalline Nb3Sn.</a:t>
            </a:r>
            <a:endParaRPr lang="zh-CN" altLang="en-US" sz="1600" dirty="0">
              <a:solidFill>
                <a:srgbClr val="C00000"/>
              </a:solidFill>
              <a:latin typeface="Arial" panose="020B0604020202020204" pitchFamily="34" charset="0"/>
              <a:cs typeface="Arial" panose="020B0604020202020204" pitchFamily="34" charset="0"/>
            </a:endParaRPr>
          </a:p>
        </p:txBody>
      </p:sp>
      <p:pic>
        <p:nvPicPr>
          <p:cNvPr id="2053"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94848" y="770217"/>
            <a:ext cx="1090147" cy="1854269"/>
          </a:xfrm>
          <a:prstGeom prst="rect">
            <a:avLst/>
          </a:prstGeom>
          <a:noFill/>
          <a:ln w="9525">
            <a:noFill/>
            <a:miter lim="800000"/>
            <a:headEnd/>
            <a:tailEnd/>
          </a:ln>
          <a:effectLst/>
        </p:spPr>
      </p:pic>
      <p:pic>
        <p:nvPicPr>
          <p:cNvPr id="15" name="Picture 4"/>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8440285" y="3784677"/>
            <a:ext cx="3514588" cy="2779674"/>
          </a:xfrm>
          <a:prstGeom prst="rect">
            <a:avLst/>
          </a:prstGeom>
          <a:noFill/>
          <a:ln>
            <a:noFill/>
          </a:ln>
          <a:effectLst/>
        </p:spPr>
      </p:pic>
      <p:pic>
        <p:nvPicPr>
          <p:cNvPr id="16" name="Picture 8"/>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8399191" y="944343"/>
            <a:ext cx="3614389" cy="2850201"/>
          </a:xfrm>
          <a:prstGeom prst="rect">
            <a:avLst/>
          </a:prstGeom>
          <a:noFill/>
          <a:ln>
            <a:noFill/>
          </a:ln>
          <a:effectLst/>
        </p:spPr>
      </p:pic>
      <p:sp>
        <p:nvSpPr>
          <p:cNvPr id="2054" name="椭圆 17"/>
          <p:cNvSpPr>
            <a:spLocks noChangeArrowheads="1"/>
          </p:cNvSpPr>
          <p:nvPr/>
        </p:nvSpPr>
        <p:spPr bwMode="auto">
          <a:xfrm>
            <a:off x="9817719" y="5184543"/>
            <a:ext cx="374650" cy="361950"/>
          </a:xfrm>
          <a:prstGeom prst="ellipse">
            <a:avLst/>
          </a:prstGeom>
          <a:noFill/>
          <a:ln w="25400">
            <a:solidFill>
              <a:srgbClr val="000000"/>
            </a:solidFill>
            <a:round/>
            <a:headEnd/>
            <a:tailEnd/>
          </a:ln>
        </p:spPr>
        <p:txBody>
          <a:bodyPr vert="horz" wrap="square" lIns="91440" tIns="45720" rIns="91440" bIns="45720" numCol="1" anchor="ctr" anchorCtr="0" compatLnSpc="1">
            <a:prstTxWarp prst="textNoShape">
              <a:avLst/>
            </a:prstTxWarp>
          </a:bodyPr>
          <a:lstStyle/>
          <a:p>
            <a:endParaRPr lang="zh-CN" altLang="en-US"/>
          </a:p>
        </p:txBody>
      </p:sp>
      <p:sp>
        <p:nvSpPr>
          <p:cNvPr id="18" name="椭圆 17"/>
          <p:cNvSpPr>
            <a:spLocks noChangeArrowheads="1"/>
          </p:cNvSpPr>
          <p:nvPr/>
        </p:nvSpPr>
        <p:spPr bwMode="auto">
          <a:xfrm>
            <a:off x="9709924" y="2452494"/>
            <a:ext cx="374650" cy="361950"/>
          </a:xfrm>
          <a:prstGeom prst="ellipse">
            <a:avLst/>
          </a:prstGeom>
          <a:noFill/>
          <a:ln w="25400">
            <a:solidFill>
              <a:srgbClr val="000000"/>
            </a:solidFill>
            <a:round/>
            <a:headEnd/>
            <a:tailEnd/>
          </a:ln>
        </p:spPr>
        <p:txBody>
          <a:bodyPr vert="horz" wrap="square" lIns="91440" tIns="45720" rIns="91440" bIns="45720" numCol="1" anchor="ctr" anchorCtr="0" compatLnSpc="1">
            <a:prstTxWarp prst="textNoShape">
              <a:avLst/>
            </a:prstTxWarp>
          </a:bodyPr>
          <a:lstStyle/>
          <a:p>
            <a:endParaRPr lang="zh-CN" altLang="en-US"/>
          </a:p>
        </p:txBody>
      </p:sp>
      <p:sp>
        <p:nvSpPr>
          <p:cNvPr id="21" name="文本框 12"/>
          <p:cNvSpPr txBox="1"/>
          <p:nvPr/>
        </p:nvSpPr>
        <p:spPr>
          <a:xfrm>
            <a:off x="8448907" y="4476732"/>
            <a:ext cx="3412273" cy="338552"/>
          </a:xfrm>
          <a:prstGeom prst="rect">
            <a:avLst/>
          </a:prstGeom>
          <a:noFill/>
        </p:spPr>
        <p:txBody>
          <a:bodyPr wrap="square" lIns="91438" tIns="45719" rIns="91438" bIns="45719" rtlCol="0">
            <a:spAutoFit/>
          </a:bodyPr>
          <a:lstStyle/>
          <a:p>
            <a:pPr algn="ctr"/>
            <a:r>
              <a:rPr lang="en-US" altLang="zh-CN" sz="1600" b="1" dirty="0">
                <a:solidFill>
                  <a:srgbClr val="C00000"/>
                </a:solidFill>
                <a:latin typeface="Arial" panose="020B0604020202020204" pitchFamily="34" charset="0"/>
                <a:cs typeface="Arial" panose="020B0604020202020204" pitchFamily="34" charset="0"/>
              </a:rPr>
              <a:t>1#: T</a:t>
            </a:r>
            <a:r>
              <a:rPr lang="en-US" altLang="zh-CN" sz="1600" b="1" baseline="-25000" dirty="0">
                <a:solidFill>
                  <a:srgbClr val="C00000"/>
                </a:solidFill>
                <a:latin typeface="Arial" panose="020B0604020202020204" pitchFamily="34" charset="0"/>
                <a:cs typeface="Arial" panose="020B0604020202020204" pitchFamily="34" charset="0"/>
              </a:rPr>
              <a:t>C</a:t>
            </a:r>
            <a:r>
              <a:rPr lang="en-US" altLang="zh-CN" sz="1600" b="1" dirty="0">
                <a:solidFill>
                  <a:srgbClr val="C00000"/>
                </a:solidFill>
                <a:latin typeface="Arial" panose="020B0604020202020204" pitchFamily="34" charset="0"/>
                <a:cs typeface="Arial" panose="020B0604020202020204" pitchFamily="34" charset="0"/>
              </a:rPr>
              <a:t> ~18K</a:t>
            </a:r>
            <a:endParaRPr lang="zh-CN" altLang="en-US" sz="1600" b="1" dirty="0">
              <a:solidFill>
                <a:srgbClr val="C00000"/>
              </a:solidFill>
              <a:latin typeface="Arial" panose="020B0604020202020204" pitchFamily="34" charset="0"/>
              <a:cs typeface="Arial" panose="020B0604020202020204" pitchFamily="34" charset="0"/>
            </a:endParaRPr>
          </a:p>
        </p:txBody>
      </p:sp>
      <p:sp>
        <p:nvSpPr>
          <p:cNvPr id="22" name="文本框 12"/>
          <p:cNvSpPr txBox="1"/>
          <p:nvPr/>
        </p:nvSpPr>
        <p:spPr>
          <a:xfrm>
            <a:off x="8378283" y="1804156"/>
            <a:ext cx="3412273" cy="338552"/>
          </a:xfrm>
          <a:prstGeom prst="rect">
            <a:avLst/>
          </a:prstGeom>
          <a:noFill/>
        </p:spPr>
        <p:txBody>
          <a:bodyPr wrap="square" lIns="91438" tIns="45719" rIns="91438" bIns="45719" rtlCol="0">
            <a:spAutoFit/>
          </a:bodyPr>
          <a:lstStyle/>
          <a:p>
            <a:pPr algn="ctr"/>
            <a:r>
              <a:rPr lang="en-US" altLang="zh-CN" sz="1600" b="1" dirty="0">
                <a:solidFill>
                  <a:srgbClr val="C00000"/>
                </a:solidFill>
                <a:latin typeface="Arial" panose="020B0604020202020204" pitchFamily="34" charset="0"/>
                <a:cs typeface="Arial" panose="020B0604020202020204" pitchFamily="34" charset="0"/>
              </a:rPr>
              <a:t>3#: T</a:t>
            </a:r>
            <a:r>
              <a:rPr lang="en-US" altLang="zh-CN" sz="1600" b="1" baseline="-25000" dirty="0">
                <a:solidFill>
                  <a:srgbClr val="C00000"/>
                </a:solidFill>
                <a:latin typeface="Arial" panose="020B0604020202020204" pitchFamily="34" charset="0"/>
                <a:cs typeface="Arial" panose="020B0604020202020204" pitchFamily="34" charset="0"/>
              </a:rPr>
              <a:t>C</a:t>
            </a:r>
            <a:r>
              <a:rPr lang="en-US" altLang="zh-CN" sz="1600" b="1" dirty="0">
                <a:solidFill>
                  <a:srgbClr val="C00000"/>
                </a:solidFill>
                <a:latin typeface="Arial" panose="020B0604020202020204" pitchFamily="34" charset="0"/>
                <a:cs typeface="Arial" panose="020B0604020202020204" pitchFamily="34" charset="0"/>
              </a:rPr>
              <a:t> ~18K</a:t>
            </a:r>
            <a:endParaRPr lang="zh-CN" altLang="en-US" sz="1600" b="1" dirty="0">
              <a:solidFill>
                <a:srgbClr val="C00000"/>
              </a:solidFill>
              <a:latin typeface="Arial" panose="020B0604020202020204" pitchFamily="34" charset="0"/>
              <a:cs typeface="Arial" panose="020B0604020202020204" pitchFamily="34" charset="0"/>
            </a:endParaRPr>
          </a:p>
        </p:txBody>
      </p:sp>
      <p:cxnSp>
        <p:nvCxnSpPr>
          <p:cNvPr id="25" name="直接箭头连接符 24"/>
          <p:cNvCxnSpPr>
            <a:stCxn id="21" idx="2"/>
          </p:cNvCxnSpPr>
          <p:nvPr/>
        </p:nvCxnSpPr>
        <p:spPr>
          <a:xfrm rot="5400000">
            <a:off x="9912412" y="4898082"/>
            <a:ext cx="325430" cy="15983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rot="5400000">
            <a:off x="9722841" y="2210638"/>
            <a:ext cx="325430" cy="15983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8781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0721" y="832625"/>
            <a:ext cx="4788131" cy="3591098"/>
          </a:xfrm>
          <a:prstGeom prst="rect">
            <a:avLst/>
          </a:prstGeom>
          <a:noFill/>
          <a:ln w="9525">
            <a:noFill/>
            <a:miter lim="800000"/>
            <a:headEnd/>
            <a:tailEnd/>
          </a:ln>
          <a:effectLst/>
        </p:spPr>
      </p:pic>
      <p:sp>
        <p:nvSpPr>
          <p:cNvPr id="2" name="标题 1">
            <a:extLst>
              <a:ext uri="{FF2B5EF4-FFF2-40B4-BE49-F238E27FC236}">
                <a16:creationId xmlns:a16="http://schemas.microsoft.com/office/drawing/2014/main" id="{1B5C786D-DA5B-4219-A00E-1C979E333934}"/>
              </a:ext>
            </a:extLst>
          </p:cNvPr>
          <p:cNvSpPr>
            <a:spLocks noGrp="1"/>
          </p:cNvSpPr>
          <p:nvPr>
            <p:ph type="title"/>
          </p:nvPr>
        </p:nvSpPr>
        <p:spPr>
          <a:xfrm>
            <a:off x="823332" y="115231"/>
            <a:ext cx="10515600" cy="784302"/>
          </a:xfrm>
        </p:spPr>
        <p:txBody>
          <a:bodyPr/>
          <a:lstStyle/>
          <a:p>
            <a:r>
              <a:rPr lang="en-US" altLang="zh-CN" dirty="0"/>
              <a:t>Cu cavity coating with </a:t>
            </a:r>
            <a:r>
              <a:rPr lang="en-US" altLang="zh-CN" dirty="0" err="1"/>
              <a:t>Nb</a:t>
            </a:r>
            <a:r>
              <a:rPr lang="en-US" altLang="zh-CN" dirty="0"/>
              <a:t>/Nb3Sn film at IHEP</a:t>
            </a:r>
            <a:endParaRPr lang="zh-CN" altLang="en-US" dirty="0"/>
          </a:p>
        </p:txBody>
      </p:sp>
      <p:sp>
        <p:nvSpPr>
          <p:cNvPr id="4" name="灯片编号占位符 3">
            <a:extLst>
              <a:ext uri="{FF2B5EF4-FFF2-40B4-BE49-F238E27FC236}">
                <a16:creationId xmlns:a16="http://schemas.microsoft.com/office/drawing/2014/main" id="{73C3D142-7182-4AC4-8E3D-AAB3832D08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1A5892-4DC8-4C24-8E36-6364759EFE91}"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等线" panose="02010600030101010101" pitchFamily="2" charset="-122"/>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21" name="文本框 12"/>
          <p:cNvSpPr txBox="1"/>
          <p:nvPr/>
        </p:nvSpPr>
        <p:spPr>
          <a:xfrm>
            <a:off x="2646556" y="990118"/>
            <a:ext cx="1787912" cy="338552"/>
          </a:xfrm>
          <a:prstGeom prst="rect">
            <a:avLst/>
          </a:prstGeom>
          <a:solidFill>
            <a:schemeClr val="bg1"/>
          </a:solidFill>
        </p:spPr>
        <p:txBody>
          <a:bodyPr wrap="square" lIns="91438" tIns="45719" rIns="91438" bIns="45719" rtlCol="0">
            <a:spAutoFit/>
          </a:bodyPr>
          <a:lstStyle/>
          <a:p>
            <a:pPr algn="ctr"/>
            <a:r>
              <a:rPr lang="en-US" altLang="zh-CN" sz="1600" b="1" dirty="0" err="1">
                <a:solidFill>
                  <a:srgbClr val="C00000"/>
                </a:solidFill>
                <a:latin typeface="Arial" panose="020B0604020202020204" pitchFamily="34" charset="0"/>
                <a:cs typeface="Arial" panose="020B0604020202020204" pitchFamily="34" charset="0"/>
              </a:rPr>
              <a:t>Nb</a:t>
            </a:r>
            <a:r>
              <a:rPr lang="en-US" altLang="zh-CN" sz="1600" b="1" dirty="0">
                <a:solidFill>
                  <a:srgbClr val="C00000"/>
                </a:solidFill>
                <a:latin typeface="Arial" panose="020B0604020202020204" pitchFamily="34" charset="0"/>
                <a:cs typeface="Arial" panose="020B0604020202020204" pitchFamily="34" charset="0"/>
              </a:rPr>
              <a:t> film coating</a:t>
            </a:r>
            <a:endParaRPr lang="zh-CN" altLang="en-US" sz="1600" b="1" dirty="0">
              <a:solidFill>
                <a:srgbClr val="C00000"/>
              </a:solidFill>
              <a:latin typeface="Arial" panose="020B0604020202020204" pitchFamily="34" charset="0"/>
              <a:cs typeface="Arial" panose="020B0604020202020204" pitchFamily="34" charset="0"/>
            </a:endParaRPr>
          </a:p>
        </p:txBody>
      </p:sp>
      <p:sp>
        <p:nvSpPr>
          <p:cNvPr id="28" name="文本框 12"/>
          <p:cNvSpPr txBox="1"/>
          <p:nvPr/>
        </p:nvSpPr>
        <p:spPr>
          <a:xfrm>
            <a:off x="4207727" y="5019425"/>
            <a:ext cx="3456878" cy="584773"/>
          </a:xfrm>
          <a:prstGeom prst="rect">
            <a:avLst/>
          </a:prstGeom>
          <a:noFill/>
        </p:spPr>
        <p:txBody>
          <a:bodyPr wrap="square" lIns="91438" tIns="45719" rIns="91438" bIns="45719" rtlCol="0">
            <a:spAutoFit/>
          </a:bodyPr>
          <a:lstStyle/>
          <a:p>
            <a:pPr algn="ctr"/>
            <a:r>
              <a:rPr lang="en-US" altLang="zh-CN" sz="1600" dirty="0">
                <a:solidFill>
                  <a:srgbClr val="C00000"/>
                </a:solidFill>
                <a:latin typeface="Arial" panose="020B0604020202020204" pitchFamily="34" charset="0"/>
                <a:cs typeface="Arial" panose="020B0604020202020204" pitchFamily="34" charset="0"/>
              </a:rPr>
              <a:t>Cu cavity coating with </a:t>
            </a:r>
            <a:r>
              <a:rPr lang="en-US" altLang="zh-CN" sz="1600" dirty="0" err="1">
                <a:solidFill>
                  <a:srgbClr val="C00000"/>
                </a:solidFill>
                <a:latin typeface="Arial" panose="020B0604020202020204" pitchFamily="34" charset="0"/>
                <a:cs typeface="Arial" panose="020B0604020202020204" pitchFamily="34" charset="0"/>
              </a:rPr>
              <a:t>Nb</a:t>
            </a:r>
            <a:r>
              <a:rPr lang="en-US" altLang="zh-CN" sz="1600" dirty="0">
                <a:solidFill>
                  <a:srgbClr val="C00000"/>
                </a:solidFill>
                <a:latin typeface="Arial" panose="020B0604020202020204" pitchFamily="34" charset="0"/>
                <a:cs typeface="Arial" panose="020B0604020202020204" pitchFamily="34" charset="0"/>
              </a:rPr>
              <a:t>/Nb3Sn by magnetron sputtering</a:t>
            </a:r>
            <a:endParaRPr lang="zh-CN" altLang="en-US" sz="1600" dirty="0">
              <a:solidFill>
                <a:srgbClr val="C00000"/>
              </a:solidFill>
              <a:latin typeface="Arial" panose="020B0604020202020204" pitchFamily="34" charset="0"/>
              <a:cs typeface="Arial" panose="020B0604020202020204" pitchFamily="34" charset="0"/>
            </a:endParaRPr>
          </a:p>
        </p:txBody>
      </p:sp>
      <p:sp>
        <p:nvSpPr>
          <p:cNvPr id="19" name="文本框 12"/>
          <p:cNvSpPr txBox="1"/>
          <p:nvPr/>
        </p:nvSpPr>
        <p:spPr>
          <a:xfrm>
            <a:off x="234176" y="3811377"/>
            <a:ext cx="2107581" cy="338552"/>
          </a:xfrm>
          <a:prstGeom prst="rect">
            <a:avLst/>
          </a:prstGeom>
          <a:solidFill>
            <a:schemeClr val="bg1"/>
          </a:solidFill>
        </p:spPr>
        <p:txBody>
          <a:bodyPr wrap="square" lIns="91438" tIns="45719" rIns="91438" bIns="45719" rtlCol="0">
            <a:spAutoFit/>
          </a:bodyPr>
          <a:lstStyle/>
          <a:p>
            <a:pPr algn="ctr"/>
            <a:r>
              <a:rPr lang="en-US" altLang="zh-CN" sz="1600" b="1" dirty="0">
                <a:solidFill>
                  <a:srgbClr val="C00000"/>
                </a:solidFill>
                <a:latin typeface="Arial" panose="020B0604020202020204" pitchFamily="34" charset="0"/>
                <a:cs typeface="Arial" panose="020B0604020202020204" pitchFamily="34" charset="0"/>
              </a:rPr>
              <a:t>Nb3Sn film coating</a:t>
            </a:r>
            <a:endParaRPr lang="zh-CN" altLang="en-US" sz="1600" b="1" dirty="0">
              <a:solidFill>
                <a:srgbClr val="C00000"/>
              </a:solidFill>
              <a:latin typeface="Arial" panose="020B0604020202020204" pitchFamily="34" charset="0"/>
              <a:cs typeface="Arial" panose="020B0604020202020204" pitchFamily="34" charset="0"/>
            </a:endParaRPr>
          </a:p>
        </p:txBody>
      </p:sp>
      <p:pic>
        <p:nvPicPr>
          <p:cNvPr id="307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14576" y="4453054"/>
            <a:ext cx="1675529" cy="2113853"/>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99720" y="929166"/>
            <a:ext cx="2829157" cy="2912081"/>
          </a:xfrm>
          <a:prstGeom prst="rect">
            <a:avLst/>
          </a:prstGeom>
          <a:noFill/>
          <a:ln w="9525">
            <a:noFill/>
            <a:miter lim="800000"/>
            <a:headEnd/>
            <a:tailEnd/>
          </a:ln>
          <a:effectLst/>
        </p:spPr>
      </p:pic>
      <p:sp>
        <p:nvSpPr>
          <p:cNvPr id="23" name="文本框 12"/>
          <p:cNvSpPr txBox="1"/>
          <p:nvPr/>
        </p:nvSpPr>
        <p:spPr>
          <a:xfrm>
            <a:off x="5326566" y="4056702"/>
            <a:ext cx="2668858" cy="584773"/>
          </a:xfrm>
          <a:prstGeom prst="rect">
            <a:avLst/>
          </a:prstGeom>
          <a:noFill/>
        </p:spPr>
        <p:txBody>
          <a:bodyPr wrap="square" lIns="91438" tIns="45719" rIns="91438" bIns="45719" rtlCol="0">
            <a:spAutoFit/>
          </a:bodyPr>
          <a:lstStyle/>
          <a:p>
            <a:pPr algn="ctr"/>
            <a:r>
              <a:rPr lang="en-US" altLang="zh-CN" sz="1600" dirty="0">
                <a:solidFill>
                  <a:srgbClr val="C00000"/>
                </a:solidFill>
                <a:latin typeface="Arial" panose="020B0604020202020204" pitchFamily="34" charset="0"/>
                <a:cs typeface="Arial" panose="020B0604020202020204" pitchFamily="34" charset="0"/>
              </a:rPr>
              <a:t>Niobium plated cavity surface</a:t>
            </a:r>
            <a:endParaRPr lang="zh-CN" altLang="en-US" sz="1600" dirty="0">
              <a:solidFill>
                <a:srgbClr val="C00000"/>
              </a:solidFill>
              <a:latin typeface="Arial" panose="020B0604020202020204" pitchFamily="34" charset="0"/>
              <a:cs typeface="Arial" panose="020B0604020202020204" pitchFamily="34" charset="0"/>
            </a:endParaRPr>
          </a:p>
        </p:txBody>
      </p:sp>
      <p:pic>
        <p:nvPicPr>
          <p:cNvPr id="3077"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50837" y="4334108"/>
            <a:ext cx="1371249" cy="2392651"/>
          </a:xfrm>
          <a:prstGeom prst="rect">
            <a:avLst/>
          </a:prstGeom>
          <a:noFill/>
          <a:ln w="9525">
            <a:noFill/>
            <a:miter lim="800000"/>
            <a:headEnd/>
            <a:tailEnd/>
          </a:ln>
          <a:effectLst/>
        </p:spPr>
      </p:pic>
      <p:pic>
        <p:nvPicPr>
          <p:cNvPr id="3078" name="Picture 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062333" y="919564"/>
            <a:ext cx="3899209" cy="2228681"/>
          </a:xfrm>
          <a:prstGeom prst="rect">
            <a:avLst/>
          </a:prstGeom>
          <a:noFill/>
          <a:ln w="9525">
            <a:noFill/>
            <a:miter lim="800000"/>
            <a:headEnd/>
            <a:tailEnd/>
          </a:ln>
          <a:effectLst/>
        </p:spPr>
      </p:pic>
      <p:sp>
        <p:nvSpPr>
          <p:cNvPr id="26" name="矩形 25"/>
          <p:cNvSpPr/>
          <p:nvPr/>
        </p:nvSpPr>
        <p:spPr>
          <a:xfrm>
            <a:off x="8237034" y="3160623"/>
            <a:ext cx="3791415" cy="338554"/>
          </a:xfrm>
          <a:prstGeom prst="rect">
            <a:avLst/>
          </a:prstGeom>
        </p:spPr>
        <p:txBody>
          <a:bodyPr wrap="square">
            <a:spAutoFit/>
          </a:bodyPr>
          <a:lstStyle/>
          <a:p>
            <a:pPr algn="ctr"/>
            <a:r>
              <a:rPr lang="en-US" altLang="zh-CN" sz="1600" dirty="0">
                <a:solidFill>
                  <a:srgbClr val="C00000"/>
                </a:solidFill>
                <a:latin typeface="Arial" panose="020B0604020202020204" pitchFamily="34" charset="0"/>
                <a:cs typeface="Arial" panose="020B0604020202020204" pitchFamily="34" charset="0"/>
              </a:rPr>
              <a:t>XRD showed the </a:t>
            </a:r>
            <a:r>
              <a:rPr lang="en-US" altLang="zh-CN" sz="1600" dirty="0" err="1">
                <a:solidFill>
                  <a:srgbClr val="C00000"/>
                </a:solidFill>
                <a:latin typeface="Arial" panose="020B0604020202020204" pitchFamily="34" charset="0"/>
                <a:cs typeface="Arial" panose="020B0604020202020204" pitchFamily="34" charset="0"/>
              </a:rPr>
              <a:t>Nb</a:t>
            </a:r>
            <a:r>
              <a:rPr lang="en-US" altLang="zh-CN" sz="1600" dirty="0">
                <a:solidFill>
                  <a:srgbClr val="C00000"/>
                </a:solidFill>
                <a:latin typeface="Arial" panose="020B0604020202020204" pitchFamily="34" charset="0"/>
                <a:cs typeface="Arial" panose="020B0604020202020204" pitchFamily="34" charset="0"/>
              </a:rPr>
              <a:t> film crystallized. </a:t>
            </a:r>
          </a:p>
        </p:txBody>
      </p:sp>
      <p:pic>
        <p:nvPicPr>
          <p:cNvPr id="3080" name="Picture 8"/>
          <p:cNvPicPr>
            <a:picLocks noChangeAspect="1" noChangeArrowheads="1"/>
          </p:cNvPicPr>
          <p:nvPr/>
        </p:nvPicPr>
        <p:blipFill>
          <a:blip r:embed="rId7"/>
          <a:srcRect/>
          <a:stretch>
            <a:fillRect/>
          </a:stretch>
        </p:blipFill>
        <p:spPr bwMode="auto">
          <a:xfrm>
            <a:off x="8387808" y="3607493"/>
            <a:ext cx="3514084" cy="2473639"/>
          </a:xfrm>
          <a:prstGeom prst="rect">
            <a:avLst/>
          </a:prstGeom>
          <a:noFill/>
          <a:ln w="9525">
            <a:noFill/>
            <a:miter lim="800000"/>
            <a:headEnd/>
            <a:tailEnd/>
          </a:ln>
          <a:effectLst/>
        </p:spPr>
      </p:pic>
      <p:sp>
        <p:nvSpPr>
          <p:cNvPr id="29" name="矩形 28"/>
          <p:cNvSpPr/>
          <p:nvPr/>
        </p:nvSpPr>
        <p:spPr>
          <a:xfrm>
            <a:off x="8177561" y="6145432"/>
            <a:ext cx="4014439" cy="338554"/>
          </a:xfrm>
          <a:prstGeom prst="rect">
            <a:avLst/>
          </a:prstGeom>
        </p:spPr>
        <p:txBody>
          <a:bodyPr wrap="square">
            <a:spAutoFit/>
          </a:bodyPr>
          <a:lstStyle/>
          <a:p>
            <a:pPr algn="ctr"/>
            <a:r>
              <a:rPr lang="en-US" altLang="zh-CN" sz="1600" dirty="0">
                <a:solidFill>
                  <a:srgbClr val="C00000"/>
                </a:solidFill>
                <a:latin typeface="Arial" panose="020B0604020202020204" pitchFamily="34" charset="0"/>
                <a:cs typeface="Arial" panose="020B0604020202020204" pitchFamily="34" charset="0"/>
              </a:rPr>
              <a:t>XRD showed the Nb3Sn film crystallized. </a:t>
            </a:r>
          </a:p>
        </p:txBody>
      </p:sp>
      <p:sp>
        <p:nvSpPr>
          <p:cNvPr id="30" name="矩形 29"/>
          <p:cNvSpPr/>
          <p:nvPr/>
        </p:nvSpPr>
        <p:spPr>
          <a:xfrm>
            <a:off x="4557135" y="5774691"/>
            <a:ext cx="3100036" cy="584775"/>
          </a:xfrm>
          <a:prstGeom prst="rect">
            <a:avLst/>
          </a:prstGeom>
          <a:solidFill>
            <a:srgbClr val="FEF2CF"/>
          </a:solidFill>
        </p:spPr>
        <p:txBody>
          <a:bodyPr wrap="square">
            <a:spAutoFit/>
          </a:bodyPr>
          <a:lstStyle/>
          <a:p>
            <a:pPr algn="ctr"/>
            <a:r>
              <a:rPr lang="zh-CN" altLang="en-US" sz="1600" dirty="0">
                <a:solidFill>
                  <a:srgbClr val="C00000"/>
                </a:solidFill>
                <a:latin typeface="Arial" panose="020B0604020202020204" pitchFamily="34" charset="0"/>
                <a:cs typeface="Arial" panose="020B0604020202020204" pitchFamily="34" charset="0"/>
              </a:rPr>
              <a:t>张沛、戴劲、马永胜、杨馥羽、陈双凯</a:t>
            </a:r>
            <a:r>
              <a:rPr lang="en-US" altLang="zh-CN" sz="1600" dirty="0">
                <a:solidFill>
                  <a:srgbClr val="C00000"/>
                </a:solidFill>
                <a:latin typeface="Arial" panose="020B0604020202020204" pitchFamily="34" charset="0"/>
                <a:cs typeface="Arial" panose="020B0604020202020204" pitchFamily="34" charset="0"/>
              </a:rPr>
              <a:t>……</a:t>
            </a:r>
            <a:endParaRPr lang="zh-CN" altLang="en-US" sz="16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8781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2000" y="486315"/>
            <a:ext cx="11125200" cy="1325563"/>
          </a:xfrm>
        </p:spPr>
        <p:txBody>
          <a:bodyPr>
            <a:normAutofit/>
          </a:bodyPr>
          <a:lstStyle/>
          <a:p>
            <a:pPr algn="ctr"/>
            <a:r>
              <a:rPr lang="en-US" altLang="zh-CN" sz="4000" dirty="0">
                <a:latin typeface="Arial" panose="020B0604020202020204" pitchFamily="34" charset="0"/>
                <a:cs typeface="Arial" panose="020B0604020202020204" pitchFamily="34" charset="0"/>
              </a:rPr>
              <a:t>Outline</a:t>
            </a:r>
            <a:endParaRPr lang="zh-CN" altLang="en-US" sz="4000" dirty="0">
              <a:latin typeface="Arial" panose="020B0604020202020204" pitchFamily="34" charset="0"/>
              <a:cs typeface="Arial" panose="020B0604020202020204" pitchFamily="34" charset="0"/>
            </a:endParaRPr>
          </a:p>
        </p:txBody>
      </p:sp>
      <p:sp>
        <p:nvSpPr>
          <p:cNvPr id="3" name="内容占位符 2"/>
          <p:cNvSpPr>
            <a:spLocks noGrp="1"/>
          </p:cNvSpPr>
          <p:nvPr>
            <p:ph idx="1"/>
          </p:nvPr>
        </p:nvSpPr>
        <p:spPr>
          <a:xfrm>
            <a:off x="627985" y="1576907"/>
            <a:ext cx="10661872" cy="4351339"/>
          </a:xfrm>
        </p:spPr>
        <p:txBody>
          <a:bodyPr>
            <a:normAutofit/>
          </a:bodyPr>
          <a:lstStyle/>
          <a:p>
            <a:r>
              <a:rPr lang="en-US" altLang="zh-CN" sz="2800" dirty="0"/>
              <a:t>R&amp;D of 1.3 GHz  cavities</a:t>
            </a:r>
          </a:p>
          <a:p>
            <a:r>
              <a:rPr lang="en-US" altLang="zh-CN" sz="2800" dirty="0"/>
              <a:t>R&amp;D of 650 MHz cavities</a:t>
            </a:r>
          </a:p>
          <a:p>
            <a:r>
              <a:rPr lang="en-US" altLang="zh-CN" sz="2800" dirty="0"/>
              <a:t>Nb3Sn</a:t>
            </a:r>
          </a:p>
          <a:p>
            <a:r>
              <a:rPr lang="en-US" altLang="zh-CN" sz="2800" b="1" dirty="0">
                <a:solidFill>
                  <a:srgbClr val="C00000"/>
                </a:solidFill>
              </a:rPr>
              <a:t>Others</a:t>
            </a:r>
          </a:p>
          <a:p>
            <a:r>
              <a:rPr lang="en-US" altLang="zh-CN" sz="2800" dirty="0"/>
              <a:t>Plans</a:t>
            </a:r>
          </a:p>
          <a:p>
            <a:endParaRPr lang="en-US" altLang="zh-CN" sz="2800" dirty="0"/>
          </a:p>
        </p:txBody>
      </p:sp>
      <p:sp>
        <p:nvSpPr>
          <p:cNvPr id="4" name="灯片编号占位符 3"/>
          <p:cNvSpPr>
            <a:spLocks noGrp="1"/>
          </p:cNvSpPr>
          <p:nvPr>
            <p:ph type="sldNum" sz="quarter" idx="12"/>
          </p:nvPr>
        </p:nvSpPr>
        <p:spPr/>
        <p:txBody>
          <a:bodyPr/>
          <a:lstStyle/>
          <a:p>
            <a:fld id="{672E488A-81DB-4A5F-B4BA-D0957D335647}" type="slidenum">
              <a:rPr lang="zh-CN" altLang="en-US" smtClean="0"/>
              <a:pPr/>
              <a:t>26</a:t>
            </a:fld>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72E488A-81DB-4A5F-B4BA-D0957D335647}"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27</a:t>
            </a:fld>
            <a:endParaRPr kumimoji="0" lang="zh-CN" altLang="en-US"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charset="-122"/>
              <a:cs typeface="+mn-cs"/>
            </a:endParaRPr>
          </a:p>
        </p:txBody>
      </p:sp>
      <p:cxnSp>
        <p:nvCxnSpPr>
          <p:cNvPr id="14" name="直接连接符 13"/>
          <p:cNvCxnSpPr/>
          <p:nvPr/>
        </p:nvCxnSpPr>
        <p:spPr>
          <a:xfrm>
            <a:off x="419022" y="793609"/>
            <a:ext cx="10565501" cy="46309"/>
          </a:xfrm>
          <a:prstGeom prst="line">
            <a:avLst/>
          </a:prstGeom>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标题 1"/>
          <p:cNvSpPr>
            <a:spLocks noGrp="1"/>
          </p:cNvSpPr>
          <p:nvPr>
            <p:ph type="title"/>
          </p:nvPr>
        </p:nvSpPr>
        <p:spPr>
          <a:xfrm>
            <a:off x="838200" y="41222"/>
            <a:ext cx="10515600" cy="766642"/>
          </a:xfrm>
        </p:spPr>
        <p:txBody>
          <a:bodyPr>
            <a:normAutofit/>
          </a:bodyPr>
          <a:lstStyle/>
          <a:p>
            <a:r>
              <a:rPr lang="en-US" altLang="zh-CN" sz="3600" dirty="0" err="1"/>
              <a:t>FeSe-Nb</a:t>
            </a:r>
            <a:r>
              <a:rPr lang="en-US" altLang="zh-CN" sz="3600" dirty="0"/>
              <a:t> </a:t>
            </a:r>
            <a:r>
              <a:rPr lang="zh-CN" altLang="en-US" sz="3600" dirty="0"/>
              <a:t>（</a:t>
            </a:r>
            <a:r>
              <a:rPr lang="en-US" altLang="zh-CN" sz="3600" dirty="0"/>
              <a:t>S-S</a:t>
            </a:r>
            <a:r>
              <a:rPr lang="zh-CN" altLang="en-US" sz="3600" dirty="0"/>
              <a:t>）结构的制备和表征</a:t>
            </a:r>
          </a:p>
        </p:txBody>
      </p:sp>
      <p:pic>
        <p:nvPicPr>
          <p:cNvPr id="16" name="图片 15"/>
          <p:cNvPicPr>
            <a:picLocks noChangeAspect="1"/>
          </p:cNvPicPr>
          <p:nvPr/>
        </p:nvPicPr>
        <p:blipFill rotWithShape="1">
          <a:blip r:embed="rId2" cstate="screen">
            <a:extLst>
              <a:ext uri="{28A0092B-C50C-407E-A947-70E740481C1C}">
                <a14:useLocalDpi xmlns:a14="http://schemas.microsoft.com/office/drawing/2010/main"/>
              </a:ext>
            </a:extLst>
          </a:blip>
          <a:srcRect l="10267" t="7121" r="19248" b="6211"/>
          <a:stretch>
            <a:fillRect/>
          </a:stretch>
        </p:blipFill>
        <p:spPr>
          <a:xfrm>
            <a:off x="297387" y="843871"/>
            <a:ext cx="4960125" cy="3171816"/>
          </a:xfrm>
          <a:prstGeom prst="rect">
            <a:avLst/>
          </a:prstGeom>
        </p:spPr>
      </p:pic>
      <p:sp>
        <p:nvSpPr>
          <p:cNvPr id="17" name="文本框 10"/>
          <p:cNvSpPr txBox="1"/>
          <p:nvPr/>
        </p:nvSpPr>
        <p:spPr>
          <a:xfrm>
            <a:off x="6004347" y="5045353"/>
            <a:ext cx="6081079" cy="1569660"/>
          </a:xfrm>
          <a:prstGeom prst="rect">
            <a:avLst/>
          </a:prstGeom>
          <a:noFill/>
        </p:spPr>
        <p:txBody>
          <a:bodyPr wrap="square" rtlCol="0">
            <a:spAutoFit/>
          </a:bodyPr>
          <a:lstStyle/>
          <a:p>
            <a:pPr marL="285750" indent="-285750">
              <a:buClr>
                <a:schemeClr val="accent1"/>
              </a:buClr>
              <a:buFont typeface="Wingdings" panose="05000000000000000000" pitchFamily="2" charset="2"/>
              <a:buChar char="Ø"/>
            </a:pPr>
            <a:r>
              <a:rPr lang="zh-CN" altLang="en-US" sz="2400" dirty="0">
                <a:solidFill>
                  <a:srgbClr val="002060"/>
                </a:solidFill>
                <a:latin typeface="Times New Roman" panose="02020603050405020304" pitchFamily="18" charset="0"/>
                <a:ea typeface="楷体" panose="02010609060101010101" pitchFamily="49" charset="-122"/>
              </a:rPr>
              <a:t>国际上首次在</a:t>
            </a:r>
            <a:r>
              <a:rPr lang="en-US" altLang="zh-CN" sz="2400" dirty="0">
                <a:solidFill>
                  <a:srgbClr val="002060"/>
                </a:solidFill>
                <a:latin typeface="Times New Roman" panose="02020603050405020304" pitchFamily="18" charset="0"/>
                <a:ea typeface="楷体" panose="02010609060101010101" pitchFamily="49" charset="-122"/>
              </a:rPr>
              <a:t>Nb</a:t>
            </a:r>
            <a:r>
              <a:rPr lang="zh-CN" altLang="en-US" sz="2400" dirty="0">
                <a:solidFill>
                  <a:srgbClr val="002060"/>
                </a:solidFill>
                <a:latin typeface="Times New Roman" panose="02020603050405020304" pitchFamily="18" charset="0"/>
                <a:ea typeface="楷体" panose="02010609060101010101" pitchFamily="49" charset="-122"/>
              </a:rPr>
              <a:t>上生长出超导的</a:t>
            </a:r>
            <a:r>
              <a:rPr lang="en-US" altLang="zh-CN" sz="2400" dirty="0" err="1">
                <a:solidFill>
                  <a:srgbClr val="002060"/>
                </a:solidFill>
                <a:latin typeface="Times New Roman" panose="02020603050405020304" pitchFamily="18" charset="0"/>
                <a:ea typeface="楷体" panose="02010609060101010101" pitchFamily="49" charset="-122"/>
              </a:rPr>
              <a:t>FeSe</a:t>
            </a:r>
            <a:r>
              <a:rPr lang="zh-CN" altLang="en-US" sz="2400" dirty="0">
                <a:solidFill>
                  <a:srgbClr val="002060"/>
                </a:solidFill>
                <a:latin typeface="Times New Roman" panose="02020603050405020304" pitchFamily="18" charset="0"/>
                <a:ea typeface="楷体" panose="02010609060101010101" pitchFamily="49" charset="-122"/>
              </a:rPr>
              <a:t>。</a:t>
            </a:r>
            <a:endParaRPr lang="en-US" altLang="zh-CN" sz="2400" dirty="0">
              <a:solidFill>
                <a:srgbClr val="002060"/>
              </a:solidFill>
              <a:latin typeface="Times New Roman" panose="02020603050405020304" pitchFamily="18" charset="0"/>
              <a:ea typeface="楷体" panose="02010609060101010101" pitchFamily="49" charset="-122"/>
            </a:endParaRPr>
          </a:p>
          <a:p>
            <a:pPr marL="285750" indent="-285750">
              <a:buClr>
                <a:schemeClr val="accent1"/>
              </a:buClr>
              <a:buFont typeface="Wingdings" panose="05000000000000000000" pitchFamily="2" charset="2"/>
              <a:buChar char="Ø"/>
            </a:pPr>
            <a:r>
              <a:rPr lang="en-US" altLang="zh-CN" sz="2400" dirty="0" err="1">
                <a:solidFill>
                  <a:srgbClr val="002060"/>
                </a:solidFill>
                <a:latin typeface="Times New Roman" panose="02020603050405020304" pitchFamily="18" charset="0"/>
                <a:ea typeface="楷体" panose="02010609060101010101" pitchFamily="49" charset="-122"/>
              </a:rPr>
              <a:t>FeSe</a:t>
            </a:r>
            <a:r>
              <a:rPr lang="en-US" altLang="zh-CN" sz="2400" dirty="0">
                <a:solidFill>
                  <a:srgbClr val="002060"/>
                </a:solidFill>
                <a:latin typeface="Times New Roman" panose="02020603050405020304" pitchFamily="18" charset="0"/>
                <a:ea typeface="楷体" panose="02010609060101010101" pitchFamily="49" charset="-122"/>
              </a:rPr>
              <a:t>-Nb</a:t>
            </a:r>
            <a:r>
              <a:rPr lang="zh-CN" altLang="en-US" sz="2400" dirty="0">
                <a:solidFill>
                  <a:srgbClr val="002060"/>
                </a:solidFill>
                <a:latin typeface="Times New Roman" panose="02020603050405020304" pitchFamily="18" charset="0"/>
                <a:ea typeface="楷体" panose="02010609060101010101" pitchFamily="49" charset="-122"/>
              </a:rPr>
              <a:t>结构的</a:t>
            </a:r>
            <a:r>
              <a:rPr lang="en-US" altLang="zh-CN" sz="2400" i="1" dirty="0">
                <a:solidFill>
                  <a:srgbClr val="002060"/>
                </a:solidFill>
                <a:latin typeface="Times New Roman" panose="02020603050405020304" pitchFamily="18" charset="0"/>
                <a:ea typeface="楷体" panose="02010609060101010101" pitchFamily="49" charset="-122"/>
              </a:rPr>
              <a:t>B</a:t>
            </a:r>
            <a:r>
              <a:rPr lang="en-US" altLang="zh-CN" sz="2400" baseline="-25000" dirty="0">
                <a:solidFill>
                  <a:srgbClr val="002060"/>
                </a:solidFill>
                <a:latin typeface="Times New Roman" panose="02020603050405020304" pitchFamily="18" charset="0"/>
                <a:ea typeface="楷体" panose="02010609060101010101" pitchFamily="49" charset="-122"/>
              </a:rPr>
              <a:t>c1</a:t>
            </a:r>
            <a:r>
              <a:rPr lang="zh-CN" altLang="en-US" sz="2400" dirty="0">
                <a:solidFill>
                  <a:srgbClr val="002060"/>
                </a:solidFill>
                <a:latin typeface="Times New Roman" panose="02020603050405020304" pitchFamily="18" charset="0"/>
                <a:ea typeface="楷体" panose="02010609060101010101" pitchFamily="49" charset="-122"/>
              </a:rPr>
              <a:t>高于单层薄膜。</a:t>
            </a:r>
            <a:endParaRPr lang="en-US" altLang="zh-CN" sz="2400" dirty="0">
              <a:solidFill>
                <a:srgbClr val="002060"/>
              </a:solidFill>
              <a:latin typeface="Times New Roman" panose="02020603050405020304" pitchFamily="18" charset="0"/>
              <a:ea typeface="楷体" panose="02010609060101010101" pitchFamily="49" charset="-122"/>
            </a:endParaRPr>
          </a:p>
          <a:p>
            <a:pPr marL="285750" indent="-285750">
              <a:buClr>
                <a:schemeClr val="accent1"/>
              </a:buClr>
              <a:buFont typeface="Wingdings" panose="05000000000000000000" pitchFamily="2" charset="2"/>
              <a:buChar char="Ø"/>
            </a:pPr>
            <a:r>
              <a:rPr lang="en-US" altLang="zh-CN" sz="2400" dirty="0" err="1">
                <a:solidFill>
                  <a:srgbClr val="002060"/>
                </a:solidFill>
                <a:latin typeface="Times New Roman" panose="02020603050405020304" pitchFamily="18" charset="0"/>
                <a:ea typeface="楷体" panose="02010609060101010101" pitchFamily="49" charset="-122"/>
              </a:rPr>
              <a:t>FeSe</a:t>
            </a:r>
            <a:r>
              <a:rPr lang="zh-CN" altLang="en-US" sz="2400" dirty="0">
                <a:solidFill>
                  <a:srgbClr val="002060"/>
                </a:solidFill>
                <a:latin typeface="Times New Roman" panose="02020603050405020304" pitchFamily="18" charset="0"/>
                <a:ea typeface="楷体" panose="02010609060101010101" pitchFamily="49" charset="-122"/>
              </a:rPr>
              <a:t>薄膜能生长在弯曲的</a:t>
            </a:r>
            <a:r>
              <a:rPr lang="en-US" altLang="zh-CN" sz="2400" dirty="0">
                <a:solidFill>
                  <a:srgbClr val="002060"/>
                </a:solidFill>
                <a:latin typeface="Times New Roman" panose="02020603050405020304" pitchFamily="18" charset="0"/>
                <a:ea typeface="楷体" panose="02010609060101010101" pitchFamily="49" charset="-122"/>
              </a:rPr>
              <a:t>Nb</a:t>
            </a:r>
            <a:r>
              <a:rPr lang="zh-CN" altLang="en-US" sz="2400" dirty="0">
                <a:solidFill>
                  <a:srgbClr val="002060"/>
                </a:solidFill>
                <a:latin typeface="Times New Roman" panose="02020603050405020304" pitchFamily="18" charset="0"/>
                <a:ea typeface="楷体" panose="02010609060101010101" pitchFamily="49" charset="-122"/>
              </a:rPr>
              <a:t>衬底，且结合力强。</a:t>
            </a:r>
          </a:p>
        </p:txBody>
      </p:sp>
      <p:sp>
        <p:nvSpPr>
          <p:cNvPr id="18" name="文本框 20"/>
          <p:cNvSpPr txBox="1"/>
          <p:nvPr/>
        </p:nvSpPr>
        <p:spPr>
          <a:xfrm>
            <a:off x="2020600" y="3831848"/>
            <a:ext cx="1914307" cy="338554"/>
          </a:xfrm>
          <a:prstGeom prst="rect">
            <a:avLst/>
          </a:prstGeom>
          <a:noFill/>
        </p:spPr>
        <p:txBody>
          <a:bodyPr wrap="none" rtlCol="0">
            <a:spAutoFit/>
          </a:bodyPr>
          <a:lstStyle/>
          <a:p>
            <a:r>
              <a:rPr lang="en-US" altLang="zh-CN" sz="1600" b="1" dirty="0">
                <a:solidFill>
                  <a:srgbClr val="C00000"/>
                </a:solidFill>
                <a:latin typeface="Arial" panose="020B0604020202020204" pitchFamily="34" charset="0"/>
                <a:cs typeface="Arial" panose="020B0604020202020204" pitchFamily="34" charset="0"/>
              </a:rPr>
              <a:t>XRD</a:t>
            </a:r>
            <a:r>
              <a:rPr lang="zh-CN" altLang="en-US" sz="1600" b="1" dirty="0">
                <a:solidFill>
                  <a:srgbClr val="C00000"/>
                </a:solidFill>
                <a:latin typeface="Arial" panose="020B0604020202020204" pitchFamily="34" charset="0"/>
                <a:cs typeface="Arial" panose="020B0604020202020204" pitchFamily="34" charset="0"/>
              </a:rPr>
              <a:t>、</a:t>
            </a:r>
            <a:r>
              <a:rPr lang="en-US" altLang="zh-CN" sz="1600" b="1" dirty="0">
                <a:solidFill>
                  <a:srgbClr val="C00000"/>
                </a:solidFill>
                <a:latin typeface="Arial" panose="020B0604020202020204" pitchFamily="34" charset="0"/>
                <a:cs typeface="Arial" panose="020B0604020202020204" pitchFamily="34" charset="0"/>
              </a:rPr>
              <a:t>SEM</a:t>
            </a:r>
            <a:r>
              <a:rPr lang="zh-CN" altLang="en-US" sz="1600" b="1" dirty="0">
                <a:solidFill>
                  <a:srgbClr val="C00000"/>
                </a:solidFill>
                <a:latin typeface="Arial" panose="020B0604020202020204" pitchFamily="34" charset="0"/>
                <a:cs typeface="Arial" panose="020B0604020202020204" pitchFamily="34" charset="0"/>
              </a:rPr>
              <a:t>、</a:t>
            </a:r>
            <a:r>
              <a:rPr lang="en-US" altLang="zh-CN" sz="1600" b="1" dirty="0">
                <a:solidFill>
                  <a:srgbClr val="C00000"/>
                </a:solidFill>
                <a:latin typeface="Arial" panose="020B0604020202020204" pitchFamily="34" charset="0"/>
                <a:cs typeface="Arial" panose="020B0604020202020204" pitchFamily="34" charset="0"/>
              </a:rPr>
              <a:t>AFM</a:t>
            </a:r>
            <a:endParaRPr lang="zh-CN" altLang="en-US" sz="1600" b="1" dirty="0">
              <a:solidFill>
                <a:srgbClr val="C00000"/>
              </a:solidFill>
              <a:latin typeface="Arial" panose="020B0604020202020204" pitchFamily="34" charset="0"/>
              <a:cs typeface="Arial" panose="020B0604020202020204" pitchFamily="34" charset="0"/>
            </a:endParaRPr>
          </a:p>
        </p:txBody>
      </p:sp>
      <p:pic>
        <p:nvPicPr>
          <p:cNvPr id="19" name="图片 18"/>
          <p:cNvPicPr>
            <a:picLocks noChangeAspect="1"/>
          </p:cNvPicPr>
          <p:nvPr/>
        </p:nvPicPr>
        <p:blipFill rotWithShape="1">
          <a:blip r:embed="rId3" cstate="screen">
            <a:extLst>
              <a:ext uri="{28A0092B-C50C-407E-A947-70E740481C1C}">
                <a14:useLocalDpi xmlns:a14="http://schemas.microsoft.com/office/drawing/2010/main"/>
              </a:ext>
            </a:extLst>
          </a:blip>
          <a:srcRect l="5406" t="6343" r="9327" b="45502"/>
          <a:stretch>
            <a:fillRect/>
          </a:stretch>
        </p:blipFill>
        <p:spPr>
          <a:xfrm>
            <a:off x="5660685" y="1978998"/>
            <a:ext cx="5894773" cy="2626174"/>
          </a:xfrm>
          <a:prstGeom prst="rect">
            <a:avLst/>
          </a:prstGeom>
        </p:spPr>
      </p:pic>
      <p:sp>
        <p:nvSpPr>
          <p:cNvPr id="20" name="文本框 14"/>
          <p:cNvSpPr txBox="1"/>
          <p:nvPr/>
        </p:nvSpPr>
        <p:spPr>
          <a:xfrm>
            <a:off x="7297931" y="4599597"/>
            <a:ext cx="1980351" cy="338554"/>
          </a:xfrm>
          <a:prstGeom prst="rect">
            <a:avLst/>
          </a:prstGeom>
          <a:noFill/>
        </p:spPr>
        <p:txBody>
          <a:bodyPr wrap="square" rtlCol="0">
            <a:spAutoFit/>
          </a:bodyPr>
          <a:lstStyle/>
          <a:p>
            <a:r>
              <a:rPr lang="en-US" altLang="zh-CN" sz="1600" b="1" dirty="0">
                <a:solidFill>
                  <a:srgbClr val="C00000"/>
                </a:solidFill>
                <a:latin typeface="Arial" panose="020B0604020202020204" pitchFamily="34" charset="0"/>
                <a:cs typeface="Arial" panose="020B0604020202020204" pitchFamily="34" charset="0"/>
              </a:rPr>
              <a:t>M-H </a:t>
            </a:r>
            <a:r>
              <a:rPr lang="zh-CN" altLang="en-US" sz="1600" b="1" dirty="0">
                <a:solidFill>
                  <a:srgbClr val="C00000"/>
                </a:solidFill>
                <a:latin typeface="Arial" panose="020B0604020202020204" pitchFamily="34" charset="0"/>
                <a:cs typeface="Arial" panose="020B0604020202020204" pitchFamily="34" charset="0"/>
              </a:rPr>
              <a:t>测试</a:t>
            </a:r>
          </a:p>
        </p:txBody>
      </p:sp>
      <p:pic>
        <p:nvPicPr>
          <p:cNvPr id="21" name="图片 20"/>
          <p:cNvPicPr>
            <a:picLocks noChangeAspect="1"/>
          </p:cNvPicPr>
          <p:nvPr/>
        </p:nvPicPr>
        <p:blipFill>
          <a:blip r:embed="rId4"/>
          <a:stretch>
            <a:fillRect/>
          </a:stretch>
        </p:blipFill>
        <p:spPr>
          <a:xfrm>
            <a:off x="6828240" y="899627"/>
            <a:ext cx="3736123" cy="923330"/>
          </a:xfrm>
          <a:prstGeom prst="rect">
            <a:avLst/>
          </a:prstGeom>
        </p:spPr>
      </p:pic>
      <p:pic>
        <p:nvPicPr>
          <p:cNvPr id="22" name="图片 21"/>
          <p:cNvPicPr>
            <a:picLocks noChangeAspect="1"/>
          </p:cNvPicPr>
          <p:nvPr/>
        </p:nvPicPr>
        <p:blipFill>
          <a:blip r:embed="rId5"/>
          <a:stretch>
            <a:fillRect/>
          </a:stretch>
        </p:blipFill>
        <p:spPr>
          <a:xfrm>
            <a:off x="9519160" y="4646690"/>
            <a:ext cx="2573093" cy="270421"/>
          </a:xfrm>
          <a:prstGeom prst="rect">
            <a:avLst/>
          </a:prstGeom>
        </p:spPr>
      </p:pic>
      <p:sp>
        <p:nvSpPr>
          <p:cNvPr id="23" name="矩形 22"/>
          <p:cNvSpPr/>
          <p:nvPr/>
        </p:nvSpPr>
        <p:spPr>
          <a:xfrm>
            <a:off x="379141" y="6074808"/>
            <a:ext cx="5040351" cy="369332"/>
          </a:xfrm>
          <a:prstGeom prst="rect">
            <a:avLst/>
          </a:prstGeom>
        </p:spPr>
        <p:txBody>
          <a:bodyPr wrap="square">
            <a:spAutoFit/>
          </a:bodyPr>
          <a:lstStyle/>
          <a:p>
            <a:r>
              <a:rPr lang="fr-FR" altLang="zh-CN" i="1" dirty="0"/>
              <a:t>Supercond. Sci. Technol. </a:t>
            </a:r>
            <a:r>
              <a:rPr lang="fr-FR" altLang="zh-CN" b="1" i="1" dirty="0"/>
              <a:t>34,015001 (2021) </a:t>
            </a:r>
          </a:p>
        </p:txBody>
      </p:sp>
      <p:pic>
        <p:nvPicPr>
          <p:cNvPr id="7172" name="Picture 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47675" y="4439910"/>
            <a:ext cx="4667018" cy="1588949"/>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72E488A-81DB-4A5F-B4BA-D0957D335647}"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28</a:t>
            </a:fld>
            <a:endParaRPr kumimoji="0" lang="zh-CN" altLang="en-US"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charset="-122"/>
              <a:cs typeface="+mn-cs"/>
            </a:endParaRPr>
          </a:p>
        </p:txBody>
      </p:sp>
      <p:cxnSp>
        <p:nvCxnSpPr>
          <p:cNvPr id="8" name="直接连接符 7"/>
          <p:cNvCxnSpPr/>
          <p:nvPr/>
        </p:nvCxnSpPr>
        <p:spPr>
          <a:xfrm>
            <a:off x="419022" y="793609"/>
            <a:ext cx="10565501" cy="46309"/>
          </a:xfrm>
          <a:prstGeom prst="line">
            <a:avLst/>
          </a:prstGeom>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标题 1"/>
          <p:cNvSpPr>
            <a:spLocks noGrp="1"/>
          </p:cNvSpPr>
          <p:nvPr>
            <p:ph type="title"/>
          </p:nvPr>
        </p:nvSpPr>
        <p:spPr>
          <a:xfrm>
            <a:off x="410278" y="151664"/>
            <a:ext cx="10946185" cy="515815"/>
          </a:xfrm>
        </p:spPr>
        <p:txBody>
          <a:bodyPr>
            <a:noAutofit/>
          </a:bodyPr>
          <a:lstStyle/>
          <a:p>
            <a:r>
              <a:rPr lang="en-US" altLang="zh-CN" sz="3600" dirty="0"/>
              <a:t>Fe(</a:t>
            </a:r>
            <a:r>
              <a:rPr lang="en-US" altLang="zh-CN" sz="3600" dirty="0" err="1"/>
              <a:t>Se,Te</a:t>
            </a:r>
            <a:r>
              <a:rPr lang="en-US" altLang="zh-CN" sz="3600" dirty="0"/>
              <a:t>)-CeO2-Nb  S-I-S </a:t>
            </a:r>
            <a:r>
              <a:rPr lang="zh-CN" altLang="en-US" sz="3600" dirty="0"/>
              <a:t>结构制备和表征</a:t>
            </a:r>
          </a:p>
        </p:txBody>
      </p:sp>
      <p:pic>
        <p:nvPicPr>
          <p:cNvPr id="7" name="图片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4576" y="864598"/>
            <a:ext cx="3355142" cy="2643683"/>
          </a:xfrm>
          <a:prstGeom prst="rect">
            <a:avLst/>
          </a:prstGeom>
        </p:spPr>
      </p:pic>
      <p:pic>
        <p:nvPicPr>
          <p:cNvPr id="10" name="图片 9"/>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6331143" y="1055257"/>
            <a:ext cx="1603311" cy="1598270"/>
          </a:xfrm>
          <a:prstGeom prst="rect">
            <a:avLst/>
          </a:prstGeom>
        </p:spPr>
      </p:pic>
      <p:pic>
        <p:nvPicPr>
          <p:cNvPr id="11" name="图片 10"/>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10161390" y="1069041"/>
            <a:ext cx="1603311" cy="1603645"/>
          </a:xfrm>
          <a:prstGeom prst="rect">
            <a:avLst/>
          </a:prstGeom>
        </p:spPr>
      </p:pic>
      <p:pic>
        <p:nvPicPr>
          <p:cNvPr id="12" name="图片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55631" y="3846479"/>
            <a:ext cx="2998740" cy="2708016"/>
          </a:xfrm>
          <a:prstGeom prst="rect">
            <a:avLst/>
          </a:prstGeom>
        </p:spPr>
      </p:pic>
      <p:sp>
        <p:nvSpPr>
          <p:cNvPr id="13" name="文本框 24"/>
          <p:cNvSpPr txBox="1"/>
          <p:nvPr/>
        </p:nvSpPr>
        <p:spPr>
          <a:xfrm>
            <a:off x="5025827" y="1304067"/>
            <a:ext cx="1327608" cy="646331"/>
          </a:xfrm>
          <a:prstGeom prst="rect">
            <a:avLst/>
          </a:prstGeom>
          <a:noFill/>
        </p:spPr>
        <p:txBody>
          <a:bodyPr wrap="none" rtlCol="0">
            <a:spAutoFit/>
          </a:bodyPr>
          <a:lstStyle/>
          <a:p>
            <a:pPr algn="ctr"/>
            <a:r>
              <a:rPr lang="en-US" altLang="zh-CN" dirty="0">
                <a:latin typeface="Times New Roman" panose="02020603050405020304" pitchFamily="18" charset="0"/>
                <a:cs typeface="Times New Roman" panose="02020603050405020304" pitchFamily="18" charset="0"/>
              </a:rPr>
              <a:t>Nb film</a:t>
            </a:r>
            <a:endParaRPr lang="en-US" altLang="zh-CN" baseline="-25000" dirty="0">
              <a:latin typeface="Times New Roman" panose="02020603050405020304" pitchFamily="18" charset="0"/>
              <a:cs typeface="Times New Roman" panose="02020603050405020304" pitchFamily="18" charset="0"/>
            </a:endParaRPr>
          </a:p>
          <a:p>
            <a:pPr algn="ctr"/>
            <a:r>
              <a:rPr lang="en-US" altLang="zh-CN" dirty="0">
                <a:latin typeface="Times New Roman" panose="02020603050405020304" pitchFamily="18" charset="0"/>
                <a:cs typeface="Times New Roman" panose="02020603050405020304" pitchFamily="18" charset="0"/>
              </a:rPr>
              <a:t>Ra=2.83 nm</a:t>
            </a:r>
            <a:endParaRPr lang="zh-CN" altLang="en-US" dirty="0">
              <a:latin typeface="Times New Roman" panose="02020603050405020304" pitchFamily="18" charset="0"/>
              <a:cs typeface="Times New Roman" panose="02020603050405020304" pitchFamily="18" charset="0"/>
            </a:endParaRPr>
          </a:p>
        </p:txBody>
      </p:sp>
      <p:sp>
        <p:nvSpPr>
          <p:cNvPr id="14" name="文本框 26"/>
          <p:cNvSpPr txBox="1"/>
          <p:nvPr/>
        </p:nvSpPr>
        <p:spPr>
          <a:xfrm>
            <a:off x="8830498" y="1301849"/>
            <a:ext cx="1327608" cy="646331"/>
          </a:xfrm>
          <a:prstGeom prst="rect">
            <a:avLst/>
          </a:prstGeom>
          <a:noFill/>
        </p:spPr>
        <p:txBody>
          <a:bodyPr wrap="none" rtlCol="0">
            <a:spAutoFit/>
          </a:bodyPr>
          <a:lstStyle/>
          <a:p>
            <a:pPr algn="ctr"/>
            <a:r>
              <a:rPr lang="en-US" altLang="zh-CN" dirty="0">
                <a:latin typeface="Times New Roman" panose="02020603050405020304" pitchFamily="18" charset="0"/>
                <a:cs typeface="Times New Roman" panose="02020603050405020304" pitchFamily="18" charset="0"/>
              </a:rPr>
              <a:t>CeO</a:t>
            </a:r>
            <a:r>
              <a:rPr lang="en-US" altLang="zh-CN" baseline="-25000" dirty="0">
                <a:latin typeface="Times New Roman" panose="02020603050405020304" pitchFamily="18" charset="0"/>
                <a:cs typeface="Times New Roman" panose="02020603050405020304" pitchFamily="18" charset="0"/>
              </a:rPr>
              <a:t>2</a:t>
            </a:r>
            <a:r>
              <a:rPr lang="en-US" altLang="zh-CN" dirty="0">
                <a:latin typeface="Times New Roman" panose="02020603050405020304" pitchFamily="18" charset="0"/>
                <a:cs typeface="Times New Roman" panose="02020603050405020304" pitchFamily="18" charset="0"/>
              </a:rPr>
              <a:t>-Nb</a:t>
            </a:r>
          </a:p>
          <a:p>
            <a:pPr algn="ctr"/>
            <a:r>
              <a:rPr lang="en-US" altLang="zh-CN" dirty="0">
                <a:latin typeface="Times New Roman" panose="02020603050405020304" pitchFamily="18" charset="0"/>
                <a:cs typeface="Times New Roman" panose="02020603050405020304" pitchFamily="18" charset="0"/>
              </a:rPr>
              <a:t>Ra=3.46 nm</a:t>
            </a:r>
            <a:endParaRPr lang="zh-CN" altLang="en-US" dirty="0">
              <a:latin typeface="Times New Roman" panose="02020603050405020304" pitchFamily="18" charset="0"/>
              <a:cs typeface="Times New Roman" panose="02020603050405020304" pitchFamily="18" charset="0"/>
            </a:endParaRPr>
          </a:p>
        </p:txBody>
      </p:sp>
      <p:sp>
        <p:nvSpPr>
          <p:cNvPr id="15" name="文本框 10"/>
          <p:cNvSpPr txBox="1"/>
          <p:nvPr/>
        </p:nvSpPr>
        <p:spPr>
          <a:xfrm>
            <a:off x="4389860" y="3692995"/>
            <a:ext cx="4887954" cy="2308324"/>
          </a:xfrm>
          <a:prstGeom prst="rect">
            <a:avLst/>
          </a:prstGeom>
          <a:noFill/>
        </p:spPr>
        <p:txBody>
          <a:bodyPr wrap="square" rtlCol="0">
            <a:spAutoFit/>
          </a:bodyPr>
          <a:lstStyle/>
          <a:p>
            <a:pPr marL="285750" indent="-285750">
              <a:buClr>
                <a:schemeClr val="accent1"/>
              </a:buClr>
              <a:buFont typeface="Wingdings" panose="05000000000000000000" pitchFamily="2" charset="2"/>
              <a:buChar char="Ø"/>
            </a:pPr>
            <a:r>
              <a:rPr lang="en-US" altLang="zh-CN" sz="2400" dirty="0">
                <a:solidFill>
                  <a:srgbClr val="002060"/>
                </a:solidFill>
                <a:latin typeface="Times New Roman" panose="02020603050405020304" pitchFamily="18" charset="0"/>
                <a:ea typeface="楷体" panose="02010609060101010101" pitchFamily="49" charset="-122"/>
              </a:rPr>
              <a:t>Fe(</a:t>
            </a:r>
            <a:r>
              <a:rPr lang="en-US" altLang="zh-CN" sz="2400" dirty="0" err="1">
                <a:solidFill>
                  <a:srgbClr val="002060"/>
                </a:solidFill>
                <a:latin typeface="Times New Roman" panose="02020603050405020304" pitchFamily="18" charset="0"/>
                <a:ea typeface="楷体" panose="02010609060101010101" pitchFamily="49" charset="-122"/>
              </a:rPr>
              <a:t>Se,Te</a:t>
            </a:r>
            <a:r>
              <a:rPr lang="en-US" altLang="zh-CN" sz="2400" dirty="0">
                <a:solidFill>
                  <a:srgbClr val="002060"/>
                </a:solidFill>
                <a:latin typeface="Times New Roman" panose="02020603050405020304" pitchFamily="18" charset="0"/>
                <a:ea typeface="楷体" panose="02010609060101010101" pitchFamily="49" charset="-122"/>
              </a:rPr>
              <a:t>)</a:t>
            </a:r>
            <a:r>
              <a:rPr lang="zh-CN" altLang="en-US" sz="2400" dirty="0">
                <a:solidFill>
                  <a:srgbClr val="002060"/>
                </a:solidFill>
                <a:latin typeface="Times New Roman" panose="02020603050405020304" pitchFamily="18" charset="0"/>
                <a:ea typeface="楷体" panose="02010609060101010101" pitchFamily="49" charset="-122"/>
              </a:rPr>
              <a:t>成</a:t>
            </a:r>
            <a:r>
              <a:rPr lang="en-US" altLang="zh-CN" sz="2400" dirty="0">
                <a:solidFill>
                  <a:srgbClr val="002060"/>
                </a:solidFill>
                <a:latin typeface="Times New Roman" panose="02020603050405020304" pitchFamily="18" charset="0"/>
                <a:ea typeface="楷体" panose="02010609060101010101" pitchFamily="49" charset="-122"/>
              </a:rPr>
              <a:t>&lt;00l&gt;</a:t>
            </a:r>
            <a:r>
              <a:rPr lang="zh-CN" altLang="en-US" sz="2400" dirty="0">
                <a:solidFill>
                  <a:srgbClr val="002060"/>
                </a:solidFill>
                <a:latin typeface="Times New Roman" panose="02020603050405020304" pitchFamily="18" charset="0"/>
                <a:ea typeface="楷体" panose="02010609060101010101" pitchFamily="49" charset="-122"/>
              </a:rPr>
              <a:t>取向</a:t>
            </a:r>
            <a:endParaRPr lang="en-US" altLang="zh-CN" sz="2400" dirty="0">
              <a:solidFill>
                <a:srgbClr val="002060"/>
              </a:solidFill>
              <a:latin typeface="Times New Roman" panose="02020603050405020304" pitchFamily="18" charset="0"/>
              <a:ea typeface="楷体" panose="02010609060101010101" pitchFamily="49" charset="-122"/>
            </a:endParaRPr>
          </a:p>
          <a:p>
            <a:pPr marL="285750" indent="-285750">
              <a:buClr>
                <a:schemeClr val="accent1"/>
              </a:buClr>
              <a:buFont typeface="Wingdings" panose="05000000000000000000" pitchFamily="2" charset="2"/>
              <a:buChar char="Ø"/>
            </a:pPr>
            <a:r>
              <a:rPr lang="zh-CN" altLang="en-US" sz="2400" dirty="0">
                <a:solidFill>
                  <a:srgbClr val="002060"/>
                </a:solidFill>
                <a:latin typeface="Times New Roman" panose="02020603050405020304" pitchFamily="18" charset="0"/>
                <a:ea typeface="楷体" panose="02010609060101010101" pitchFamily="49" charset="-122"/>
              </a:rPr>
              <a:t>绝缘层</a:t>
            </a:r>
            <a:r>
              <a:rPr lang="en-US" altLang="zh-CN" sz="2400" dirty="0">
                <a:solidFill>
                  <a:srgbClr val="002060"/>
                </a:solidFill>
                <a:latin typeface="Times New Roman" panose="02020603050405020304" pitchFamily="18" charset="0"/>
                <a:ea typeface="楷体" panose="02010609060101010101" pitchFamily="49" charset="-122"/>
              </a:rPr>
              <a:t>CeO2</a:t>
            </a:r>
            <a:r>
              <a:rPr lang="zh-CN" altLang="en-US" sz="2400" dirty="0">
                <a:solidFill>
                  <a:srgbClr val="002060"/>
                </a:solidFill>
                <a:latin typeface="Times New Roman" panose="02020603050405020304" pitchFamily="18" charset="0"/>
                <a:ea typeface="楷体" panose="02010609060101010101" pitchFamily="49" charset="-122"/>
              </a:rPr>
              <a:t>平整度与</a:t>
            </a:r>
            <a:r>
              <a:rPr lang="en-US" altLang="zh-CN" sz="2400" dirty="0">
                <a:solidFill>
                  <a:srgbClr val="002060"/>
                </a:solidFill>
                <a:latin typeface="Times New Roman" panose="02020603050405020304" pitchFamily="18" charset="0"/>
                <a:ea typeface="楷体" panose="02010609060101010101" pitchFamily="49" charset="-122"/>
              </a:rPr>
              <a:t>Nb</a:t>
            </a:r>
            <a:r>
              <a:rPr lang="zh-CN" altLang="en-US" sz="2400" dirty="0">
                <a:solidFill>
                  <a:srgbClr val="002060"/>
                </a:solidFill>
                <a:latin typeface="Times New Roman" panose="02020603050405020304" pitchFamily="18" charset="0"/>
                <a:ea typeface="楷体" panose="02010609060101010101" pitchFamily="49" charset="-122"/>
              </a:rPr>
              <a:t>层相当，厚度约</a:t>
            </a:r>
            <a:r>
              <a:rPr lang="en-US" altLang="zh-CN" sz="2400" dirty="0">
                <a:solidFill>
                  <a:srgbClr val="002060"/>
                </a:solidFill>
                <a:latin typeface="Times New Roman" panose="02020603050405020304" pitchFamily="18" charset="0"/>
                <a:ea typeface="楷体" panose="02010609060101010101" pitchFamily="49" charset="-122"/>
              </a:rPr>
              <a:t>50nm</a:t>
            </a:r>
          </a:p>
          <a:p>
            <a:pPr marL="285750" indent="-285750">
              <a:buClr>
                <a:schemeClr val="accent1"/>
              </a:buClr>
              <a:buFont typeface="Wingdings" panose="05000000000000000000" pitchFamily="2" charset="2"/>
              <a:buChar char="Ø"/>
            </a:pPr>
            <a:r>
              <a:rPr lang="zh-CN" altLang="en-US" sz="2400" b="1" dirty="0">
                <a:solidFill>
                  <a:srgbClr val="FF0000"/>
                </a:solidFill>
                <a:latin typeface="Times New Roman" panose="02020603050405020304" pitchFamily="18" charset="0"/>
                <a:ea typeface="楷体" panose="02010609060101010101" pitchFamily="49" charset="-122"/>
              </a:rPr>
              <a:t>初步制备出超导的</a:t>
            </a:r>
            <a:r>
              <a:rPr lang="en-US" altLang="zh-CN" sz="2400" b="1" dirty="0">
                <a:solidFill>
                  <a:srgbClr val="FF0000"/>
                </a:solidFill>
                <a:latin typeface="Times New Roman" panose="02020603050405020304" pitchFamily="18" charset="0"/>
                <a:ea typeface="楷体" panose="02010609060101010101" pitchFamily="49" charset="-122"/>
              </a:rPr>
              <a:t>Fe(</a:t>
            </a:r>
            <a:r>
              <a:rPr lang="en-US" altLang="zh-CN" sz="2400" b="1" dirty="0" err="1">
                <a:solidFill>
                  <a:srgbClr val="FF0000"/>
                </a:solidFill>
                <a:latin typeface="Times New Roman" panose="02020603050405020304" pitchFamily="18" charset="0"/>
                <a:ea typeface="楷体" panose="02010609060101010101" pitchFamily="49" charset="-122"/>
              </a:rPr>
              <a:t>Se,Te</a:t>
            </a:r>
            <a:r>
              <a:rPr lang="en-US" altLang="zh-CN" sz="2400" b="1" dirty="0">
                <a:solidFill>
                  <a:srgbClr val="FF0000"/>
                </a:solidFill>
                <a:latin typeface="Times New Roman" panose="02020603050405020304" pitchFamily="18" charset="0"/>
                <a:ea typeface="楷体" panose="02010609060101010101" pitchFamily="49" charset="-122"/>
              </a:rPr>
              <a:t>)</a:t>
            </a:r>
            <a:r>
              <a:rPr lang="zh-CN" altLang="en-US" sz="2400" b="1" dirty="0">
                <a:solidFill>
                  <a:srgbClr val="FF0000"/>
                </a:solidFill>
                <a:latin typeface="Times New Roman" panose="02020603050405020304" pitchFamily="18" charset="0"/>
                <a:ea typeface="楷体" panose="02010609060101010101" pitchFamily="49" charset="-122"/>
              </a:rPr>
              <a:t>，</a:t>
            </a:r>
            <a:r>
              <a:rPr lang="en-US" altLang="zh-CN" sz="2400" b="1" dirty="0">
                <a:solidFill>
                  <a:srgbClr val="FF0000"/>
                </a:solidFill>
                <a:latin typeface="Times New Roman" panose="02020603050405020304" pitchFamily="18" charset="0"/>
                <a:ea typeface="楷体" panose="02010609060101010101" pitchFamily="49" charset="-122"/>
              </a:rPr>
              <a:t>Tc</a:t>
            </a:r>
            <a:r>
              <a:rPr lang="zh-CN" altLang="en-US" sz="2400" b="1" dirty="0">
                <a:solidFill>
                  <a:srgbClr val="FF0000"/>
                </a:solidFill>
                <a:latin typeface="Times New Roman" panose="02020603050405020304" pitchFamily="18" charset="0"/>
                <a:ea typeface="楷体" panose="02010609060101010101" pitchFamily="49" charset="-122"/>
              </a:rPr>
              <a:t>约为</a:t>
            </a:r>
            <a:r>
              <a:rPr lang="en-US" altLang="zh-CN" sz="2400" b="1" dirty="0">
                <a:solidFill>
                  <a:srgbClr val="FF0000"/>
                </a:solidFill>
                <a:latin typeface="Times New Roman" panose="02020603050405020304" pitchFamily="18" charset="0"/>
                <a:ea typeface="楷体" panose="02010609060101010101" pitchFamily="49" charset="-122"/>
              </a:rPr>
              <a:t>4 K</a:t>
            </a:r>
          </a:p>
          <a:p>
            <a:pPr marL="285750" indent="-285750">
              <a:buClr>
                <a:schemeClr val="accent1"/>
              </a:buClr>
              <a:buFont typeface="Wingdings" panose="05000000000000000000" pitchFamily="2" charset="2"/>
              <a:buChar char="Ø"/>
            </a:pPr>
            <a:r>
              <a:rPr lang="zh-CN" altLang="en-US" sz="2400" dirty="0">
                <a:solidFill>
                  <a:srgbClr val="002060"/>
                </a:solidFill>
                <a:latin typeface="Times New Roman" panose="02020603050405020304" pitchFamily="18" charset="0"/>
                <a:ea typeface="楷体" panose="02010609060101010101" pitchFamily="49" charset="-122"/>
              </a:rPr>
              <a:t>下一步：提高</a:t>
            </a:r>
            <a:r>
              <a:rPr lang="en-US" altLang="zh-CN" sz="2400" dirty="0">
                <a:solidFill>
                  <a:srgbClr val="002060"/>
                </a:solidFill>
                <a:latin typeface="Times New Roman" panose="02020603050405020304" pitchFamily="18" charset="0"/>
                <a:ea typeface="楷体" panose="02010609060101010101" pitchFamily="49" charset="-122"/>
              </a:rPr>
              <a:t>Fe(</a:t>
            </a:r>
            <a:r>
              <a:rPr lang="en-US" altLang="zh-CN" sz="2400" dirty="0" err="1">
                <a:solidFill>
                  <a:srgbClr val="002060"/>
                </a:solidFill>
                <a:latin typeface="Times New Roman" panose="02020603050405020304" pitchFamily="18" charset="0"/>
                <a:ea typeface="楷体" panose="02010609060101010101" pitchFamily="49" charset="-122"/>
              </a:rPr>
              <a:t>Se,Te</a:t>
            </a:r>
            <a:r>
              <a:rPr lang="en-US" altLang="zh-CN" sz="2400" dirty="0">
                <a:solidFill>
                  <a:srgbClr val="002060"/>
                </a:solidFill>
                <a:latin typeface="Times New Roman" panose="02020603050405020304" pitchFamily="18" charset="0"/>
                <a:ea typeface="楷体" panose="02010609060101010101" pitchFamily="49" charset="-122"/>
              </a:rPr>
              <a:t>)</a:t>
            </a:r>
            <a:r>
              <a:rPr lang="zh-CN" altLang="en-US" sz="2400" dirty="0">
                <a:solidFill>
                  <a:srgbClr val="002060"/>
                </a:solidFill>
                <a:latin typeface="Times New Roman" panose="02020603050405020304" pitchFamily="18" charset="0"/>
                <a:ea typeface="楷体" panose="02010609060101010101" pitchFamily="49" charset="-122"/>
              </a:rPr>
              <a:t>薄膜质量</a:t>
            </a:r>
          </a:p>
        </p:txBody>
      </p:sp>
      <p:sp>
        <p:nvSpPr>
          <p:cNvPr id="16" name="文本框 9"/>
          <p:cNvSpPr txBox="1"/>
          <p:nvPr/>
        </p:nvSpPr>
        <p:spPr>
          <a:xfrm>
            <a:off x="271136" y="4726037"/>
            <a:ext cx="960519" cy="338554"/>
          </a:xfrm>
          <a:prstGeom prst="rect">
            <a:avLst/>
          </a:prstGeom>
          <a:noFill/>
        </p:spPr>
        <p:txBody>
          <a:bodyPr wrap="none" rtlCol="0">
            <a:spAutoFit/>
          </a:bodyPr>
          <a:lstStyle/>
          <a:p>
            <a:r>
              <a:rPr lang="en-US" altLang="zh-CN" sz="1600" b="1" dirty="0">
                <a:solidFill>
                  <a:srgbClr val="C00000"/>
                </a:solidFill>
                <a:latin typeface="Arial" panose="020B0604020202020204" pitchFamily="34" charset="0"/>
                <a:cs typeface="Arial" panose="020B0604020202020204" pitchFamily="34" charset="0"/>
              </a:rPr>
              <a:t>M-T</a:t>
            </a:r>
            <a:r>
              <a:rPr lang="zh-CN" altLang="en-US" sz="1600" b="1" dirty="0">
                <a:solidFill>
                  <a:srgbClr val="C00000"/>
                </a:solidFill>
                <a:latin typeface="Arial" panose="020B0604020202020204" pitchFamily="34" charset="0"/>
                <a:cs typeface="Arial" panose="020B0604020202020204" pitchFamily="34" charset="0"/>
              </a:rPr>
              <a:t>测试</a:t>
            </a:r>
          </a:p>
        </p:txBody>
      </p:sp>
      <p:sp>
        <p:nvSpPr>
          <p:cNvPr id="17" name="文本框 9"/>
          <p:cNvSpPr txBox="1"/>
          <p:nvPr/>
        </p:nvSpPr>
        <p:spPr>
          <a:xfrm>
            <a:off x="302042" y="2071292"/>
            <a:ext cx="615874" cy="338554"/>
          </a:xfrm>
          <a:prstGeom prst="rect">
            <a:avLst/>
          </a:prstGeom>
          <a:noFill/>
        </p:spPr>
        <p:txBody>
          <a:bodyPr wrap="none" rtlCol="0">
            <a:spAutoFit/>
          </a:bodyPr>
          <a:lstStyle/>
          <a:p>
            <a:r>
              <a:rPr lang="en-US" altLang="zh-CN" sz="1600" b="1" dirty="0">
                <a:solidFill>
                  <a:srgbClr val="C00000"/>
                </a:solidFill>
                <a:latin typeface="Arial" panose="020B0604020202020204" pitchFamily="34" charset="0"/>
                <a:cs typeface="Arial" panose="020B0604020202020204" pitchFamily="34" charset="0"/>
              </a:rPr>
              <a:t>XRD</a:t>
            </a:r>
            <a:endParaRPr lang="zh-CN" altLang="en-US" sz="1600" b="1" dirty="0">
              <a:solidFill>
                <a:srgbClr val="C00000"/>
              </a:solidFill>
              <a:latin typeface="Arial" panose="020B0604020202020204" pitchFamily="34" charset="0"/>
              <a:cs typeface="Arial" panose="020B0604020202020204" pitchFamily="34" charset="0"/>
            </a:endParaRPr>
          </a:p>
        </p:txBody>
      </p:sp>
      <p:sp>
        <p:nvSpPr>
          <p:cNvPr id="18" name="文本框 9"/>
          <p:cNvSpPr txBox="1"/>
          <p:nvPr/>
        </p:nvSpPr>
        <p:spPr>
          <a:xfrm>
            <a:off x="6791298" y="2767217"/>
            <a:ext cx="628698" cy="338554"/>
          </a:xfrm>
          <a:prstGeom prst="rect">
            <a:avLst/>
          </a:prstGeom>
          <a:noFill/>
        </p:spPr>
        <p:txBody>
          <a:bodyPr wrap="none" rtlCol="0">
            <a:spAutoFit/>
          </a:bodyPr>
          <a:lstStyle/>
          <a:p>
            <a:r>
              <a:rPr lang="en-US" altLang="zh-CN" sz="1600" b="1" dirty="0">
                <a:solidFill>
                  <a:srgbClr val="C00000"/>
                </a:solidFill>
                <a:latin typeface="Arial" panose="020B0604020202020204" pitchFamily="34" charset="0"/>
                <a:cs typeface="Arial" panose="020B0604020202020204" pitchFamily="34" charset="0"/>
              </a:rPr>
              <a:t>AFM</a:t>
            </a:r>
            <a:endParaRPr lang="zh-CN" altLang="en-US" sz="1600" b="1" dirty="0">
              <a:solidFill>
                <a:srgbClr val="C00000"/>
              </a:solidFill>
              <a:latin typeface="Arial" panose="020B0604020202020204" pitchFamily="34" charset="0"/>
              <a:cs typeface="Arial" panose="020B0604020202020204" pitchFamily="34" charset="0"/>
            </a:endParaRPr>
          </a:p>
        </p:txBody>
      </p:sp>
      <p:sp>
        <p:nvSpPr>
          <p:cNvPr id="19" name="文本框 9"/>
          <p:cNvSpPr txBox="1"/>
          <p:nvPr/>
        </p:nvSpPr>
        <p:spPr>
          <a:xfrm>
            <a:off x="10639665" y="2849279"/>
            <a:ext cx="628698" cy="338554"/>
          </a:xfrm>
          <a:prstGeom prst="rect">
            <a:avLst/>
          </a:prstGeom>
          <a:noFill/>
        </p:spPr>
        <p:txBody>
          <a:bodyPr wrap="none" rtlCol="0">
            <a:spAutoFit/>
          </a:bodyPr>
          <a:lstStyle/>
          <a:p>
            <a:r>
              <a:rPr lang="en-US" altLang="zh-CN" sz="1600" b="1" dirty="0">
                <a:solidFill>
                  <a:srgbClr val="C00000"/>
                </a:solidFill>
                <a:latin typeface="Arial" panose="020B0604020202020204" pitchFamily="34" charset="0"/>
                <a:cs typeface="Arial" panose="020B0604020202020204" pitchFamily="34" charset="0"/>
              </a:rPr>
              <a:t>AFM</a:t>
            </a:r>
            <a:endParaRPr lang="zh-CN" altLang="en-US" sz="1600" b="1" dirty="0">
              <a:solidFill>
                <a:srgbClr val="C00000"/>
              </a:solidFill>
              <a:latin typeface="Arial" panose="020B0604020202020204" pitchFamily="34" charset="0"/>
              <a:cs typeface="Arial" panose="020B0604020202020204" pitchFamily="34" charset="0"/>
            </a:endParaRPr>
          </a:p>
        </p:txBody>
      </p:sp>
      <p:pic>
        <p:nvPicPr>
          <p:cNvPr id="8194"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246337" y="3179495"/>
            <a:ext cx="2468044" cy="2792684"/>
          </a:xfrm>
          <a:prstGeom prst="rect">
            <a:avLst/>
          </a:prstGeom>
          <a:noFill/>
          <a:ln w="9525">
            <a:noFill/>
            <a:miter lim="800000"/>
            <a:headEnd/>
            <a:tailEnd/>
          </a:ln>
          <a:effectLst/>
        </p:spPr>
      </p:pic>
      <p:sp>
        <p:nvSpPr>
          <p:cNvPr id="20" name="文本框 14"/>
          <p:cNvSpPr txBox="1"/>
          <p:nvPr/>
        </p:nvSpPr>
        <p:spPr>
          <a:xfrm>
            <a:off x="9034271" y="5996801"/>
            <a:ext cx="2996793" cy="338554"/>
          </a:xfrm>
          <a:prstGeom prst="rect">
            <a:avLst/>
          </a:prstGeom>
          <a:noFill/>
        </p:spPr>
        <p:txBody>
          <a:bodyPr wrap="square" rtlCol="0">
            <a:spAutoFit/>
          </a:bodyPr>
          <a:lstStyle/>
          <a:p>
            <a:r>
              <a:rPr lang="zh-CN" altLang="en-US" sz="1600" b="1" dirty="0">
                <a:solidFill>
                  <a:srgbClr val="C00000"/>
                </a:solidFill>
                <a:latin typeface="Arial" panose="020B0604020202020204" pitchFamily="34" charset="0"/>
                <a:cs typeface="Arial" panose="020B0604020202020204" pitchFamily="34" charset="0"/>
              </a:rPr>
              <a:t>铁基超导腔模型（</a:t>
            </a:r>
            <a:r>
              <a:rPr lang="en-US" altLang="zh-CN" sz="1600" b="1" dirty="0">
                <a:solidFill>
                  <a:srgbClr val="C00000"/>
                </a:solidFill>
                <a:latin typeface="Arial" panose="020B0604020202020204" pitchFamily="34" charset="0"/>
                <a:cs typeface="Arial" panose="020B0604020202020204" pitchFamily="34" charset="0"/>
              </a:rPr>
              <a:t>~200MV/m</a:t>
            </a:r>
            <a:r>
              <a:rPr lang="zh-CN" altLang="en-US" sz="1600" b="1" dirty="0">
                <a:solidFill>
                  <a:srgbClr val="C00000"/>
                </a:solidFill>
                <a:latin typeface="Arial" panose="020B0604020202020204" pitchFamily="34" charset="0"/>
                <a:cs typeface="Arial" panose="020B0604020202020204" pitchFamily="34" charset="0"/>
              </a:rPr>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8763" y="136864"/>
            <a:ext cx="10515600" cy="766642"/>
          </a:xfrm>
        </p:spPr>
        <p:txBody>
          <a:bodyPr>
            <a:normAutofit/>
          </a:bodyPr>
          <a:lstStyle/>
          <a:p>
            <a:r>
              <a:rPr lang="zh-CN" altLang="en-US" sz="3600" dirty="0"/>
              <a:t>超导腔用于暗物质（轴子）探测</a:t>
            </a:r>
            <a:endParaRPr lang="zh-CN" altLang="en-US" sz="3600" dirty="0">
              <a:latin typeface="Arial" panose="020B0604020202020204" pitchFamily="34" charset="0"/>
              <a:cs typeface="Arial" panose="020B0604020202020204" pitchFamily="34" charset="0"/>
            </a:endParaRPr>
          </a:p>
        </p:txBody>
      </p:sp>
      <p:sp>
        <p:nvSpPr>
          <p:cNvPr id="13" name="内容占位符 9"/>
          <p:cNvSpPr txBox="1">
            <a:spLocks/>
          </p:cNvSpPr>
          <p:nvPr/>
        </p:nvSpPr>
        <p:spPr>
          <a:xfrm>
            <a:off x="148206" y="879732"/>
            <a:ext cx="11323358" cy="1195486"/>
          </a:xfrm>
          <a:prstGeom prst="rect">
            <a:avLst/>
          </a:prstGeom>
        </p:spPr>
        <p:txBody>
          <a:bodyPr vert="horz" lIns="91440" tIns="45720" rIns="91440" bIns="45720" rtlCol="0">
            <a:noAutofit/>
          </a:bodyPr>
          <a:lstStyle/>
          <a:p>
            <a:pPr marL="355600" indent="-355600" defTabSz="685800">
              <a:lnSpc>
                <a:spcPct val="120000"/>
              </a:lnSpc>
              <a:spcBef>
                <a:spcPts val="750"/>
              </a:spcBef>
              <a:buFont typeface="Arial" panose="020B0604020202020204" pitchFamily="34" charset="0"/>
              <a:buChar char="•"/>
              <a:defRPr/>
            </a:pPr>
            <a:r>
              <a:rPr kumimoji="0" lang="zh-CN" altLang="en-US" sz="1800" i="0" u="none" strike="noStrike" kern="1200" cap="none" spc="0" normalizeH="0" baseline="0" noProof="0" dirty="0">
                <a:ln>
                  <a:noFill/>
                </a:ln>
                <a:effectLst/>
                <a:uLnTx/>
                <a:uFillTx/>
                <a:latin typeface="Arial" panose="020B0604020202020204" pitchFamily="34" charset="0"/>
                <a:cs typeface="Arial" panose="020B0604020202020204" pitchFamily="34" charset="0"/>
              </a:rPr>
              <a:t>经过调研，确定了技术方案：首选</a:t>
            </a:r>
            <a:r>
              <a:rPr kumimoji="0" lang="en-US" altLang="zh-CN" sz="1800" i="0" u="none" strike="noStrike" kern="1200" cap="none" spc="0" normalizeH="0" baseline="0" noProof="0" dirty="0">
                <a:ln>
                  <a:noFill/>
                </a:ln>
                <a:effectLst/>
                <a:uLnTx/>
                <a:uFillTx/>
                <a:latin typeface="Arial" panose="020B0604020202020204" pitchFamily="34" charset="0"/>
                <a:cs typeface="Arial" panose="020B0604020202020204" pitchFamily="34" charset="0"/>
              </a:rPr>
              <a:t>YBCO</a:t>
            </a:r>
            <a:r>
              <a:rPr kumimoji="0" lang="zh-CN" altLang="en-US" sz="1800" i="0" u="none" strike="noStrike" kern="1200" cap="none" spc="0" normalizeH="0" baseline="0" noProof="0" dirty="0">
                <a:ln>
                  <a:noFill/>
                </a:ln>
                <a:effectLst/>
                <a:uLnTx/>
                <a:uFillTx/>
                <a:latin typeface="Arial" panose="020B0604020202020204" pitchFamily="34" charset="0"/>
                <a:cs typeface="Arial" panose="020B0604020202020204" pitchFamily="34" charset="0"/>
              </a:rPr>
              <a:t>（</a:t>
            </a:r>
            <a:r>
              <a:rPr kumimoji="0" lang="en-US" altLang="zh-CN" sz="1800" i="0" u="none" strike="noStrike" kern="1200" cap="none" spc="0" normalizeH="0" baseline="0" noProof="0" dirty="0">
                <a:ln>
                  <a:noFill/>
                </a:ln>
                <a:effectLst/>
                <a:uLnTx/>
                <a:uFillTx/>
                <a:latin typeface="Arial" panose="020B0604020202020204" pitchFamily="34" charset="0"/>
                <a:cs typeface="Arial" panose="020B0604020202020204" pitchFamily="34" charset="0"/>
              </a:rPr>
              <a:t>H</a:t>
            </a:r>
            <a:r>
              <a:rPr kumimoji="0" lang="en-US" altLang="zh-CN" sz="1800" i="0" u="none" strike="noStrike" kern="1200" cap="none" spc="0" normalizeH="0" baseline="-25000" noProof="0" dirty="0">
                <a:ln>
                  <a:noFill/>
                </a:ln>
                <a:effectLst/>
                <a:uLnTx/>
                <a:uFillTx/>
                <a:latin typeface="Arial" panose="020B0604020202020204" pitchFamily="34" charset="0"/>
                <a:cs typeface="Arial" panose="020B0604020202020204" pitchFamily="34" charset="0"/>
              </a:rPr>
              <a:t>C2</a:t>
            </a:r>
            <a:r>
              <a:rPr kumimoji="0" lang="zh-CN" altLang="en-US" sz="1800" i="0" u="none" strike="noStrike" kern="1200" cap="none" spc="0" normalizeH="0" baseline="0" noProof="0" dirty="0">
                <a:ln>
                  <a:noFill/>
                </a:ln>
                <a:effectLst/>
                <a:uLnTx/>
                <a:uFillTx/>
                <a:latin typeface="Arial" panose="020B0604020202020204" pitchFamily="34" charset="0"/>
                <a:cs typeface="Arial" panose="020B0604020202020204" pitchFamily="34" charset="0"/>
              </a:rPr>
              <a:t>最高），其次是铁基和</a:t>
            </a:r>
            <a:r>
              <a:rPr kumimoji="0" lang="en-US" altLang="zh-CN" sz="1800" i="0" u="none" strike="noStrike" kern="1200" cap="none" spc="0" normalizeH="0" baseline="0" noProof="0" dirty="0">
                <a:ln>
                  <a:noFill/>
                </a:ln>
                <a:effectLst/>
                <a:uLnTx/>
                <a:uFillTx/>
                <a:latin typeface="Arial" panose="020B0604020202020204" pitchFamily="34" charset="0"/>
                <a:cs typeface="Arial" panose="020B0604020202020204" pitchFamily="34" charset="0"/>
              </a:rPr>
              <a:t>N</a:t>
            </a:r>
            <a:r>
              <a:rPr lang="en-US" altLang="zh-CN" dirty="0">
                <a:latin typeface="Arial" panose="020B0604020202020204" pitchFamily="34" charset="0"/>
                <a:cs typeface="Arial" panose="020B0604020202020204" pitchFamily="34" charset="0"/>
              </a:rPr>
              <a:t>b3Sn</a:t>
            </a:r>
            <a:r>
              <a:rPr lang="zh-CN" altLang="en-US" dirty="0">
                <a:latin typeface="Arial" panose="020B0604020202020204" pitchFamily="34" charset="0"/>
                <a:cs typeface="Arial" panose="020B0604020202020204" pitchFamily="34" charset="0"/>
              </a:rPr>
              <a:t>。</a:t>
            </a:r>
            <a:endParaRPr lang="en-US" altLang="zh-CN" dirty="0">
              <a:latin typeface="Arial" panose="020B0604020202020204" pitchFamily="34" charset="0"/>
              <a:cs typeface="Arial" panose="020B0604020202020204" pitchFamily="34" charset="0"/>
            </a:endParaRPr>
          </a:p>
          <a:p>
            <a:pPr marL="355600" indent="-355600" defTabSz="685800">
              <a:lnSpc>
                <a:spcPct val="120000"/>
              </a:lnSpc>
              <a:spcBef>
                <a:spcPts val="750"/>
              </a:spcBef>
              <a:buFont typeface="Arial" panose="020B0604020202020204" pitchFamily="34" charset="0"/>
              <a:buChar char="•"/>
              <a:defRPr/>
            </a:pPr>
            <a:r>
              <a:rPr lang="zh-CN" altLang="en-US" dirty="0">
                <a:latin typeface="Arial" panose="020B0604020202020204" pitchFamily="34" charset="0"/>
                <a:cs typeface="Arial" panose="020B0604020202020204" pitchFamily="34" charset="0"/>
              </a:rPr>
              <a:t>已经订购材料，准备采用加热和高压的方法，研制</a:t>
            </a:r>
            <a:r>
              <a:rPr lang="en-US" altLang="zh-CN" dirty="0">
                <a:latin typeface="Arial" panose="020B0604020202020204" pitchFamily="34" charset="0"/>
                <a:cs typeface="Arial" panose="020B0604020202020204" pitchFamily="34" charset="0"/>
              </a:rPr>
              <a:t>YBCO</a:t>
            </a:r>
            <a:r>
              <a:rPr lang="zh-CN" altLang="en-US" dirty="0">
                <a:latin typeface="Arial" panose="020B0604020202020204" pitchFamily="34" charset="0"/>
                <a:cs typeface="Arial" panose="020B0604020202020204" pitchFamily="34" charset="0"/>
              </a:rPr>
              <a:t>块材的谐振腔，频率</a:t>
            </a:r>
            <a:r>
              <a:rPr lang="en-US" altLang="zh-CN" dirty="0">
                <a:latin typeface="Arial" panose="020B0604020202020204" pitchFamily="34" charset="0"/>
                <a:cs typeface="Arial" panose="020B0604020202020204" pitchFamily="34" charset="0"/>
              </a:rPr>
              <a:t>~7GHz</a:t>
            </a:r>
            <a:r>
              <a:rPr lang="zh-CN" altLang="en-US" dirty="0">
                <a:latin typeface="Arial" panose="020B0604020202020204" pitchFamily="34" charset="0"/>
                <a:cs typeface="Arial" panose="020B0604020202020204" pitchFamily="34" charset="0"/>
              </a:rPr>
              <a:t>。</a:t>
            </a:r>
            <a:endParaRPr kumimoji="0" lang="en-US" altLang="zh-CN" sz="180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355600" indent="-355600" defTabSz="685800">
              <a:lnSpc>
                <a:spcPct val="120000"/>
              </a:lnSpc>
              <a:spcBef>
                <a:spcPts val="750"/>
              </a:spcBef>
              <a:buFont typeface="Arial" panose="020B0604020202020204" pitchFamily="34" charset="0"/>
              <a:buChar char="•"/>
              <a:defRPr/>
            </a:pPr>
            <a:r>
              <a:rPr kumimoji="0" lang="en-US" altLang="zh-CN" sz="1800" i="0" u="none" strike="noStrike" kern="1200" cap="none" spc="0" normalizeH="0" baseline="0" noProof="0" dirty="0">
                <a:ln>
                  <a:noFill/>
                </a:ln>
                <a:effectLst/>
                <a:uLnTx/>
                <a:uFillTx/>
                <a:latin typeface="Arial" panose="020B0604020202020204" pitchFamily="34" charset="0"/>
                <a:cs typeface="Arial" panose="020B0604020202020204" pitchFamily="34" charset="0"/>
              </a:rPr>
              <a:t>2020</a:t>
            </a:r>
            <a:r>
              <a:rPr kumimoji="0" lang="zh-CN" altLang="en-US" sz="1800" i="0" u="none" strike="noStrike" kern="1200" cap="none" spc="0" normalizeH="0" baseline="0" noProof="0" dirty="0">
                <a:ln>
                  <a:noFill/>
                </a:ln>
                <a:effectLst/>
                <a:uLnTx/>
                <a:uFillTx/>
                <a:latin typeface="Arial" panose="020B0604020202020204" pitchFamily="34" charset="0"/>
                <a:cs typeface="Arial" panose="020B0604020202020204" pitchFamily="34" charset="0"/>
              </a:rPr>
              <a:t>年，获批一项自然科学基金面上项目（超导材料用于轴子探测的前沿研究，</a:t>
            </a:r>
            <a:r>
              <a:rPr kumimoji="0" lang="en-US" altLang="zh-CN" sz="1800" i="0" u="none" strike="noStrike" kern="1200" cap="none" spc="0" normalizeH="0" baseline="0" noProof="0" dirty="0">
                <a:ln>
                  <a:noFill/>
                </a:ln>
                <a:effectLst/>
                <a:uLnTx/>
                <a:uFillTx/>
                <a:latin typeface="Arial" panose="020B0604020202020204" pitchFamily="34" charset="0"/>
                <a:cs typeface="Arial" panose="020B0604020202020204" pitchFamily="34" charset="0"/>
              </a:rPr>
              <a:t>12075270</a:t>
            </a:r>
            <a:r>
              <a:rPr kumimoji="0" lang="zh-CN" altLang="en-US" sz="1800" i="0" u="none" strike="noStrike" kern="1200" cap="none" spc="0" normalizeH="0" baseline="0" noProof="0" dirty="0">
                <a:ln>
                  <a:noFill/>
                </a:ln>
                <a:effectLst/>
                <a:uLnTx/>
                <a:uFillTx/>
                <a:latin typeface="Arial" panose="020B0604020202020204" pitchFamily="34" charset="0"/>
                <a:cs typeface="Arial" panose="020B0604020202020204" pitchFamily="34" charset="0"/>
              </a:rPr>
              <a:t>）。</a:t>
            </a:r>
            <a:endParaRPr kumimoji="0" lang="en-US" altLang="zh-CN" sz="180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355600" marR="0" lvl="0" indent="-355600" algn="l" defTabSz="685800" rtl="0" eaLnBrk="1" fontAlgn="auto" latinLnBrk="0" hangingPunct="1">
              <a:lnSpc>
                <a:spcPct val="120000"/>
              </a:lnSpc>
              <a:spcBef>
                <a:spcPts val="750"/>
              </a:spcBef>
              <a:spcAft>
                <a:spcPts val="0"/>
              </a:spcAft>
              <a:buClrTx/>
              <a:buSzTx/>
              <a:buFont typeface="Arial" panose="020B0604020202020204" pitchFamily="34" charset="0"/>
              <a:buChar char="•"/>
              <a:tabLst/>
              <a:defRPr/>
            </a:pPr>
            <a:endParaRPr kumimoji="0" lang="en-US" altLang="zh-CN"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p>
            <a:pPr marL="355600" marR="0" lvl="0" indent="-355600" algn="l" defTabSz="685800" rtl="0" eaLnBrk="1" fontAlgn="auto" latinLnBrk="0" hangingPunct="1">
              <a:lnSpc>
                <a:spcPct val="120000"/>
              </a:lnSpc>
              <a:spcBef>
                <a:spcPts val="750"/>
              </a:spcBef>
              <a:spcAft>
                <a:spcPts val="0"/>
              </a:spcAft>
              <a:buClrTx/>
              <a:buSzTx/>
              <a:buFont typeface="Arial" panose="020B0604020202020204" pitchFamily="34" charset="0"/>
              <a:buChar char="•"/>
              <a:tabLst/>
              <a:defRPr/>
            </a:pPr>
            <a:endParaRPr kumimoji="0" lang="zh-CN" altLang="en-US" sz="2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灯片编号占位符 2"/>
          <p:cNvSpPr>
            <a:spLocks noGrp="1"/>
          </p:cNvSpPr>
          <p:nvPr>
            <p:ph type="sldNum" sz="quarter" idx="12"/>
          </p:nvPr>
        </p:nvSpPr>
        <p:spPr/>
        <p:txBody>
          <a:bodyPr/>
          <a:lstStyle/>
          <a:p>
            <a:fld id="{D89A2282-63F6-4AF6-B1C3-3128B4649CFC}" type="slidenum">
              <a:rPr lang="zh-CN" altLang="en-US" smtClean="0"/>
              <a:pPr/>
              <a:t>29</a:t>
            </a:fld>
            <a:endParaRPr lang="zh-CN" altLang="en-US" dirty="0"/>
          </a:p>
        </p:txBody>
      </p:sp>
      <p:sp>
        <p:nvSpPr>
          <p:cNvPr id="18" name="文本框 12"/>
          <p:cNvSpPr txBox="1"/>
          <p:nvPr/>
        </p:nvSpPr>
        <p:spPr>
          <a:xfrm>
            <a:off x="7987772" y="5783067"/>
            <a:ext cx="3521014" cy="584773"/>
          </a:xfrm>
          <a:prstGeom prst="rect">
            <a:avLst/>
          </a:prstGeom>
          <a:noFill/>
        </p:spPr>
        <p:txBody>
          <a:bodyPr wrap="square" lIns="91438" tIns="45719" rIns="91438" bIns="45719" rtlCol="0">
            <a:spAutoFit/>
          </a:bodyPr>
          <a:lstStyle/>
          <a:p>
            <a:pPr algn="ctr"/>
            <a:r>
              <a:rPr lang="zh-CN" altLang="en-US" sz="1600" dirty="0">
                <a:solidFill>
                  <a:srgbClr val="C00000"/>
                </a:solidFill>
              </a:rPr>
              <a:t>韩国</a:t>
            </a:r>
            <a:r>
              <a:rPr lang="en-US" altLang="zh-CN" sz="1600" dirty="0">
                <a:solidFill>
                  <a:srgbClr val="C00000"/>
                </a:solidFill>
              </a:rPr>
              <a:t>CAPP</a:t>
            </a:r>
            <a:r>
              <a:rPr lang="zh-CN" altLang="en-US" sz="1600" dirty="0">
                <a:solidFill>
                  <a:srgbClr val="C00000"/>
                </a:solidFill>
              </a:rPr>
              <a:t>实验的超导腔（</a:t>
            </a:r>
            <a:r>
              <a:rPr lang="en-US" altLang="zh-CN" sz="1600" dirty="0">
                <a:solidFill>
                  <a:srgbClr val="C00000"/>
                </a:solidFill>
              </a:rPr>
              <a:t>YBCO</a:t>
            </a:r>
            <a:r>
              <a:rPr lang="zh-CN" altLang="en-US" sz="1600" dirty="0">
                <a:solidFill>
                  <a:srgbClr val="C00000"/>
                </a:solidFill>
              </a:rPr>
              <a:t>带材）（</a:t>
            </a:r>
            <a:r>
              <a:rPr lang="en-US" altLang="zh-CN" sz="1600" dirty="0">
                <a:solidFill>
                  <a:srgbClr val="C00000"/>
                </a:solidFill>
                <a:latin typeface="Times New Roman" panose="02020603050405020304" pitchFamily="18" charset="0"/>
                <a:cs typeface="Times New Roman" panose="02020603050405020304" pitchFamily="18" charset="0"/>
              </a:rPr>
              <a:t>TM010:</a:t>
            </a:r>
            <a:r>
              <a:rPr lang="zh-CN" altLang="en-US" sz="1600" dirty="0">
                <a:solidFill>
                  <a:srgbClr val="C00000"/>
                </a:solidFill>
                <a:latin typeface="Times New Roman" panose="02020603050405020304" pitchFamily="18" charset="0"/>
                <a:cs typeface="Times New Roman" panose="02020603050405020304" pitchFamily="18" charset="0"/>
              </a:rPr>
              <a:t> </a:t>
            </a:r>
            <a:r>
              <a:rPr lang="en-US" altLang="zh-CN" sz="1600" dirty="0">
                <a:solidFill>
                  <a:srgbClr val="C00000"/>
                </a:solidFill>
                <a:latin typeface="Times New Roman" panose="02020603050405020304" pitchFamily="18" charset="0"/>
                <a:cs typeface="Times New Roman" panose="02020603050405020304" pitchFamily="18" charset="0"/>
              </a:rPr>
              <a:t>6.89GHz;</a:t>
            </a:r>
            <a:r>
              <a:rPr lang="zh-CN" altLang="en-US" sz="1600" dirty="0">
                <a:solidFill>
                  <a:srgbClr val="C00000"/>
                </a:solidFill>
                <a:latin typeface="Times New Roman" panose="02020603050405020304" pitchFamily="18" charset="0"/>
                <a:cs typeface="Times New Roman" panose="02020603050405020304" pitchFamily="18" charset="0"/>
              </a:rPr>
              <a:t> </a:t>
            </a:r>
            <a:r>
              <a:rPr lang="en-US" altLang="zh-CN" sz="1600" dirty="0">
                <a:solidFill>
                  <a:srgbClr val="C00000"/>
                </a:solidFill>
                <a:latin typeface="Times New Roman" panose="02020603050405020304" pitchFamily="18" charset="0"/>
                <a:cs typeface="Times New Roman" panose="02020603050405020304" pitchFamily="18" charset="0"/>
              </a:rPr>
              <a:t>TM011:</a:t>
            </a:r>
            <a:r>
              <a:rPr lang="zh-CN" altLang="en-US" sz="1600" dirty="0">
                <a:solidFill>
                  <a:srgbClr val="C00000"/>
                </a:solidFill>
                <a:latin typeface="Times New Roman" panose="02020603050405020304" pitchFamily="18" charset="0"/>
                <a:cs typeface="Times New Roman" panose="02020603050405020304" pitchFamily="18" charset="0"/>
              </a:rPr>
              <a:t> </a:t>
            </a:r>
            <a:r>
              <a:rPr lang="en-US" altLang="zh-CN" sz="1600" dirty="0">
                <a:solidFill>
                  <a:srgbClr val="C00000"/>
                </a:solidFill>
                <a:latin typeface="Times New Roman" panose="02020603050405020304" pitchFamily="18" charset="0"/>
                <a:cs typeface="Times New Roman" panose="02020603050405020304" pitchFamily="18" charset="0"/>
              </a:rPr>
              <a:t>7.23GHz</a:t>
            </a:r>
            <a:r>
              <a:rPr lang="zh-CN" altLang="en-US" sz="1600" dirty="0">
                <a:solidFill>
                  <a:srgbClr val="C00000"/>
                </a:solidFill>
              </a:rPr>
              <a:t>）</a:t>
            </a:r>
          </a:p>
        </p:txBody>
      </p:sp>
      <p:pic>
        <p:nvPicPr>
          <p:cNvPr id="4098" name="图片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7630" y="2408663"/>
            <a:ext cx="4302125" cy="2454275"/>
          </a:xfrm>
          <a:prstGeom prst="rect">
            <a:avLst/>
          </a:prstGeom>
          <a:noFill/>
          <a:ln w="9525">
            <a:noFill/>
            <a:miter lim="800000"/>
            <a:headEnd/>
            <a:tailEnd/>
          </a:ln>
        </p:spPr>
      </p:pic>
      <p:pic>
        <p:nvPicPr>
          <p:cNvPr id="4099" name="图片 2"/>
          <p:cNvPicPr>
            <a:picLocks noChangeAspect="1" noChangeArrowheads="1"/>
          </p:cNvPicPr>
          <p:nvPr/>
        </p:nvPicPr>
        <p:blipFill>
          <a:blip r:embed="rId3"/>
          <a:srcRect/>
          <a:stretch>
            <a:fillRect/>
          </a:stretch>
        </p:blipFill>
        <p:spPr bwMode="auto">
          <a:xfrm>
            <a:off x="423745" y="4973445"/>
            <a:ext cx="4039645" cy="691376"/>
          </a:xfrm>
          <a:prstGeom prst="rect">
            <a:avLst/>
          </a:prstGeom>
          <a:noFill/>
          <a:ln w="9525">
            <a:noFill/>
            <a:miter lim="800000"/>
            <a:headEnd/>
            <a:tailEnd/>
          </a:ln>
        </p:spPr>
      </p:pic>
      <p:sp>
        <p:nvSpPr>
          <p:cNvPr id="16" name="文本框 12"/>
          <p:cNvSpPr txBox="1"/>
          <p:nvPr/>
        </p:nvSpPr>
        <p:spPr>
          <a:xfrm>
            <a:off x="416095" y="5928032"/>
            <a:ext cx="4081564" cy="584773"/>
          </a:xfrm>
          <a:prstGeom prst="rect">
            <a:avLst/>
          </a:prstGeom>
          <a:noFill/>
        </p:spPr>
        <p:txBody>
          <a:bodyPr wrap="square" lIns="91438" tIns="45719" rIns="91438" bIns="45719" rtlCol="0">
            <a:spAutoFit/>
          </a:bodyPr>
          <a:lstStyle/>
          <a:p>
            <a:r>
              <a:rPr lang="zh-CN" altLang="en-US" sz="1600" dirty="0">
                <a:solidFill>
                  <a:srgbClr val="C00000"/>
                </a:solidFill>
                <a:latin typeface="Arial" panose="020B0604020202020204" pitchFamily="34" charset="0"/>
                <a:cs typeface="Arial" panose="020B0604020202020204" pitchFamily="34" charset="0"/>
              </a:rPr>
              <a:t>超导腔工作在</a:t>
            </a:r>
            <a:r>
              <a:rPr lang="en-US" altLang="zh-CN" sz="1600" dirty="0">
                <a:solidFill>
                  <a:srgbClr val="C00000"/>
                </a:solidFill>
                <a:latin typeface="Arial" panose="020B0604020202020204" pitchFamily="34" charset="0"/>
                <a:cs typeface="Arial" panose="020B0604020202020204" pitchFamily="34" charset="0"/>
              </a:rPr>
              <a:t>~20T</a:t>
            </a:r>
            <a:r>
              <a:rPr lang="zh-CN" altLang="en-US" sz="1600" dirty="0">
                <a:solidFill>
                  <a:srgbClr val="C00000"/>
                </a:solidFill>
                <a:latin typeface="Arial" panose="020B0604020202020204" pitchFamily="34" charset="0"/>
                <a:cs typeface="Arial" panose="020B0604020202020204" pitchFamily="34" charset="0"/>
              </a:rPr>
              <a:t>的强磁场里，其高</a:t>
            </a:r>
            <a:r>
              <a:rPr lang="en-US" altLang="zh-CN" sz="1600" dirty="0">
                <a:solidFill>
                  <a:srgbClr val="C00000"/>
                </a:solidFill>
                <a:latin typeface="Arial" panose="020B0604020202020204" pitchFamily="34" charset="0"/>
                <a:cs typeface="Arial" panose="020B0604020202020204" pitchFamily="34" charset="0"/>
              </a:rPr>
              <a:t>Q</a:t>
            </a:r>
            <a:r>
              <a:rPr lang="zh-CN" altLang="en-US" sz="1600" dirty="0">
                <a:solidFill>
                  <a:srgbClr val="C00000"/>
                </a:solidFill>
                <a:latin typeface="Arial" panose="020B0604020202020204" pitchFamily="34" charset="0"/>
                <a:cs typeface="Arial" panose="020B0604020202020204" pitchFamily="34" charset="0"/>
              </a:rPr>
              <a:t>特性可以大幅提高轴子探测的灵敏度！</a:t>
            </a:r>
          </a:p>
        </p:txBody>
      </p:sp>
      <p:pic>
        <p:nvPicPr>
          <p:cNvPr id="4100"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72709" y="2326889"/>
            <a:ext cx="2359991" cy="3315641"/>
          </a:xfrm>
          <a:prstGeom prst="rect">
            <a:avLst/>
          </a:prstGeom>
          <a:noFill/>
          <a:ln w="9525">
            <a:noFill/>
            <a:miter lim="800000"/>
            <a:headEnd/>
            <a:tailEnd/>
          </a:ln>
          <a:effectLst/>
        </p:spPr>
      </p:pic>
      <p:pic>
        <p:nvPicPr>
          <p:cNvPr id="17" name="图片 16">
            <a:extLst>
              <a:ext uri="{FF2B5EF4-FFF2-40B4-BE49-F238E27FC236}">
                <a16:creationId xmlns:a16="http://schemas.microsoft.com/office/drawing/2014/main" id="{6F54208A-ACE0-4390-B8AC-0E17680B79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47569" y="2420625"/>
            <a:ext cx="4510310" cy="3259450"/>
          </a:xfrm>
          <a:prstGeom prst="rect">
            <a:avLst/>
          </a:prstGeom>
        </p:spPr>
      </p:pic>
      <p:sp>
        <p:nvSpPr>
          <p:cNvPr id="14" name="文本框 12"/>
          <p:cNvSpPr txBox="1"/>
          <p:nvPr/>
        </p:nvSpPr>
        <p:spPr>
          <a:xfrm>
            <a:off x="9597484" y="378443"/>
            <a:ext cx="2505306" cy="1323437"/>
          </a:xfrm>
          <a:prstGeom prst="rect">
            <a:avLst/>
          </a:prstGeom>
          <a:solidFill>
            <a:srgbClr val="FFFF00"/>
          </a:solidFill>
        </p:spPr>
        <p:txBody>
          <a:bodyPr wrap="square" lIns="91438" tIns="45719" rIns="91438" bIns="45719" rtlCol="0">
            <a:spAutoFit/>
          </a:bodyPr>
          <a:lstStyle/>
          <a:p>
            <a:pPr>
              <a:buFont typeface="Arial" pitchFamily="34" charset="0"/>
              <a:buChar char="•"/>
            </a:pPr>
            <a:r>
              <a:rPr lang="en-US" altLang="zh-CN" sz="2000" b="1" dirty="0">
                <a:solidFill>
                  <a:srgbClr val="C00000"/>
                </a:solidFill>
              </a:rPr>
              <a:t> High Q</a:t>
            </a:r>
          </a:p>
          <a:p>
            <a:pPr>
              <a:buFont typeface="Arial" pitchFamily="34" charset="0"/>
              <a:buChar char="•"/>
            </a:pPr>
            <a:r>
              <a:rPr lang="zh-CN" altLang="en-US" sz="2000" b="1" dirty="0">
                <a:solidFill>
                  <a:srgbClr val="C00000"/>
                </a:solidFill>
              </a:rPr>
              <a:t> </a:t>
            </a:r>
            <a:r>
              <a:rPr lang="en-US" altLang="zh-CN" sz="2000" b="1" dirty="0">
                <a:solidFill>
                  <a:srgbClr val="C00000"/>
                </a:solidFill>
              </a:rPr>
              <a:t>“0” gradient</a:t>
            </a:r>
          </a:p>
          <a:p>
            <a:pPr>
              <a:buFont typeface="Arial" pitchFamily="34" charset="0"/>
              <a:buChar char="•"/>
            </a:pPr>
            <a:r>
              <a:rPr lang="en-US" altLang="zh-CN" sz="2000" b="1" dirty="0">
                <a:solidFill>
                  <a:srgbClr val="C00000"/>
                </a:solidFill>
              </a:rPr>
              <a:t> Strong B field</a:t>
            </a:r>
          </a:p>
          <a:p>
            <a:pPr>
              <a:buFont typeface="Arial" pitchFamily="34" charset="0"/>
              <a:buChar char="•"/>
            </a:pPr>
            <a:r>
              <a:rPr lang="en-US" altLang="zh-CN" sz="2000" b="1" dirty="0">
                <a:solidFill>
                  <a:srgbClr val="C00000"/>
                </a:solidFill>
              </a:rPr>
              <a:t>Low temperature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E128F9-27CD-4798-BA92-698FFE7E93D9}"/>
              </a:ext>
            </a:extLst>
          </p:cNvPr>
          <p:cNvSpPr>
            <a:spLocks noGrp="1"/>
          </p:cNvSpPr>
          <p:nvPr>
            <p:ph type="title"/>
          </p:nvPr>
        </p:nvSpPr>
        <p:spPr>
          <a:xfrm>
            <a:off x="838200" y="99498"/>
            <a:ext cx="10515600" cy="1325563"/>
          </a:xfrm>
        </p:spPr>
        <p:txBody>
          <a:bodyPr/>
          <a:lstStyle/>
          <a:p>
            <a:r>
              <a:rPr lang="en-US" altLang="zh-CN" dirty="0"/>
              <a:t>High Gradient 1.3 GHz 1-cell Cavity (EP)</a:t>
            </a:r>
            <a:endParaRPr lang="zh-CN" altLang="en-US" dirty="0"/>
          </a:p>
        </p:txBody>
      </p:sp>
      <p:sp>
        <p:nvSpPr>
          <p:cNvPr id="4" name="灯片编号占位符 3">
            <a:extLst>
              <a:ext uri="{FF2B5EF4-FFF2-40B4-BE49-F238E27FC236}">
                <a16:creationId xmlns:a16="http://schemas.microsoft.com/office/drawing/2014/main" id="{97C2110F-6295-46A8-89F5-B247FB264C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1A5892-4DC8-4C24-8E36-6364759EFE91}"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等线" panose="02010600030101010101" pitchFamily="2" charset="-122"/>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等线" panose="02010600030101010101" pitchFamily="2" charset="-122"/>
              <a:cs typeface="Arial" panose="020B0604020202020204" pitchFamily="34" charset="0"/>
            </a:endParaRPr>
          </a:p>
        </p:txBody>
      </p:sp>
      <p:pic>
        <p:nvPicPr>
          <p:cNvPr id="5" name="内容占位符 4">
            <a:extLst>
              <a:ext uri="{FF2B5EF4-FFF2-40B4-BE49-F238E27FC236}">
                <a16:creationId xmlns:a16="http://schemas.microsoft.com/office/drawing/2014/main" id="{6186DAB2-FF99-40AB-A0F0-6A740931619D}"/>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463215" y="1535148"/>
            <a:ext cx="5541497" cy="3605213"/>
          </a:xfrm>
          <a:prstGeom prst="rect">
            <a:avLst/>
          </a:prstGeom>
        </p:spPr>
      </p:pic>
      <p:sp>
        <p:nvSpPr>
          <p:cNvPr id="6" name="文本框 5">
            <a:extLst>
              <a:ext uri="{FF2B5EF4-FFF2-40B4-BE49-F238E27FC236}">
                <a16:creationId xmlns:a16="http://schemas.microsoft.com/office/drawing/2014/main" id="{D1097C3B-A4A9-435E-8758-99FEFD567673}"/>
              </a:ext>
            </a:extLst>
          </p:cNvPr>
          <p:cNvSpPr txBox="1"/>
          <p:nvPr/>
        </p:nvSpPr>
        <p:spPr>
          <a:xfrm>
            <a:off x="540417" y="5202247"/>
            <a:ext cx="5355590" cy="90794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altLang="zh-CN" sz="1600" dirty="0">
                <a:solidFill>
                  <a:prstClr val="black"/>
                </a:solidFill>
                <a:latin typeface="Arial" panose="020B0604020202020204" pitchFamily="34" charset="0"/>
                <a:ea typeface="等线" panose="02010600030101010101" pitchFamily="2" charset="-122"/>
                <a:cs typeface="Arial" panose="020B0604020202020204" pitchFamily="34" charset="0"/>
              </a:rPr>
              <a:t>Gradient increased rapidly (from BCP to EP, from initial EP to optimized EP).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panose="020B0604020202020204" pitchFamily="34" charset="0"/>
              </a:rPr>
              <a:t>All 12 single-cell cavities &gt; 40 MV/m. </a:t>
            </a:r>
          </a:p>
        </p:txBody>
      </p:sp>
      <p:pic>
        <p:nvPicPr>
          <p:cNvPr id="7" name="图片 6">
            <a:extLst>
              <a:ext uri="{FF2B5EF4-FFF2-40B4-BE49-F238E27FC236}">
                <a16:creationId xmlns:a16="http://schemas.microsoft.com/office/drawing/2014/main" id="{6AB82674-8CE5-497C-A569-A09B5AD0FB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53698" y="1528753"/>
            <a:ext cx="3416689" cy="2413913"/>
          </a:xfrm>
          <a:prstGeom prst="rect">
            <a:avLst/>
          </a:prstGeom>
        </p:spPr>
      </p:pic>
      <p:pic>
        <p:nvPicPr>
          <p:cNvPr id="3" name="图片 2">
            <a:extLst>
              <a:ext uri="{FF2B5EF4-FFF2-40B4-BE49-F238E27FC236}">
                <a16:creationId xmlns:a16="http://schemas.microsoft.com/office/drawing/2014/main" id="{CE76832C-63D7-49EE-ACDA-51254996017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9005"/>
          <a:stretch/>
        </p:blipFill>
        <p:spPr>
          <a:xfrm>
            <a:off x="6011106" y="4064160"/>
            <a:ext cx="5326990" cy="2382600"/>
          </a:xfrm>
          <a:prstGeom prst="rect">
            <a:avLst/>
          </a:prstGeom>
        </p:spPr>
      </p:pic>
    </p:spTree>
    <p:extLst>
      <p:ext uri="{BB962C8B-B14F-4D97-AF65-F5344CB8AC3E}">
        <p14:creationId xmlns:p14="http://schemas.microsoft.com/office/powerpoint/2010/main" val="4031504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2000" y="486315"/>
            <a:ext cx="11125200" cy="1325563"/>
          </a:xfrm>
        </p:spPr>
        <p:txBody>
          <a:bodyPr>
            <a:normAutofit/>
          </a:bodyPr>
          <a:lstStyle/>
          <a:p>
            <a:pPr algn="ctr"/>
            <a:r>
              <a:rPr lang="en-US" altLang="zh-CN" sz="4000" dirty="0">
                <a:latin typeface="Arial" panose="020B0604020202020204" pitchFamily="34" charset="0"/>
                <a:cs typeface="Arial" panose="020B0604020202020204" pitchFamily="34" charset="0"/>
              </a:rPr>
              <a:t>Outline</a:t>
            </a:r>
            <a:endParaRPr lang="zh-CN" altLang="en-US" sz="4000" dirty="0">
              <a:latin typeface="Arial" panose="020B0604020202020204" pitchFamily="34" charset="0"/>
              <a:cs typeface="Arial" panose="020B0604020202020204" pitchFamily="34" charset="0"/>
            </a:endParaRPr>
          </a:p>
        </p:txBody>
      </p:sp>
      <p:sp>
        <p:nvSpPr>
          <p:cNvPr id="3" name="内容占位符 2"/>
          <p:cNvSpPr>
            <a:spLocks noGrp="1"/>
          </p:cNvSpPr>
          <p:nvPr>
            <p:ph idx="1"/>
          </p:nvPr>
        </p:nvSpPr>
        <p:spPr>
          <a:xfrm>
            <a:off x="627985" y="1576907"/>
            <a:ext cx="10661872" cy="4351339"/>
          </a:xfrm>
        </p:spPr>
        <p:txBody>
          <a:bodyPr>
            <a:normAutofit/>
          </a:bodyPr>
          <a:lstStyle/>
          <a:p>
            <a:r>
              <a:rPr lang="en-US" altLang="zh-CN" sz="2800" dirty="0"/>
              <a:t>R&amp;D of 1.3 GHz  cavities</a:t>
            </a:r>
          </a:p>
          <a:p>
            <a:r>
              <a:rPr lang="en-US" altLang="zh-CN" sz="2800" dirty="0"/>
              <a:t>R&amp;D of 650 MHz cavities</a:t>
            </a:r>
          </a:p>
          <a:p>
            <a:r>
              <a:rPr lang="en-US" altLang="zh-CN" sz="2800" dirty="0"/>
              <a:t>Nb3Sn</a:t>
            </a:r>
          </a:p>
          <a:p>
            <a:r>
              <a:rPr lang="en-US" altLang="zh-CN" sz="2800" dirty="0"/>
              <a:t>Others</a:t>
            </a:r>
          </a:p>
          <a:p>
            <a:r>
              <a:rPr lang="en-US" altLang="zh-CN" sz="2800" b="1" dirty="0">
                <a:solidFill>
                  <a:srgbClr val="C00000"/>
                </a:solidFill>
              </a:rPr>
              <a:t>Plans</a:t>
            </a:r>
          </a:p>
          <a:p>
            <a:endParaRPr lang="en-US" altLang="zh-CN" sz="2800" dirty="0"/>
          </a:p>
        </p:txBody>
      </p:sp>
      <p:sp>
        <p:nvSpPr>
          <p:cNvPr id="4" name="灯片编号占位符 3"/>
          <p:cNvSpPr>
            <a:spLocks noGrp="1"/>
          </p:cNvSpPr>
          <p:nvPr>
            <p:ph type="sldNum" sz="quarter" idx="12"/>
          </p:nvPr>
        </p:nvSpPr>
        <p:spPr/>
        <p:txBody>
          <a:bodyPr/>
          <a:lstStyle/>
          <a:p>
            <a:fld id="{672E488A-81DB-4A5F-B4BA-D0957D335647}" type="slidenum">
              <a:rPr lang="zh-CN" altLang="en-US" smtClean="0"/>
              <a:pPr/>
              <a:t>30</a:t>
            </a:fld>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5C5F5B-6993-4BED-8CA5-F65380FC8C6F}"/>
              </a:ext>
            </a:extLst>
          </p:cNvPr>
          <p:cNvSpPr>
            <a:spLocks noGrp="1"/>
          </p:cNvSpPr>
          <p:nvPr>
            <p:ph type="title"/>
          </p:nvPr>
        </p:nvSpPr>
        <p:spPr>
          <a:xfrm>
            <a:off x="528639" y="89692"/>
            <a:ext cx="11210924" cy="1325563"/>
          </a:xfrm>
        </p:spPr>
        <p:txBody>
          <a:bodyPr>
            <a:normAutofit/>
          </a:bodyPr>
          <a:lstStyle/>
          <a:p>
            <a:pPr algn="ctr"/>
            <a:r>
              <a:rPr lang="en-US" altLang="zh-CN" sz="3600" dirty="0">
                <a:latin typeface="微软雅黑" panose="020B0503020204020204" pitchFamily="34" charset="-122"/>
                <a:ea typeface="微软雅黑" panose="020B0503020204020204" pitchFamily="34" charset="-122"/>
                <a:cs typeface="Arial" panose="020B0604020202020204" pitchFamily="34" charset="0"/>
              </a:rPr>
              <a:t>CEPC</a:t>
            </a:r>
            <a:r>
              <a:rPr lang="zh-CN" altLang="en-US" sz="3600" dirty="0">
                <a:latin typeface="微软雅黑" panose="020B0503020204020204" pitchFamily="34" charset="-122"/>
                <a:ea typeface="微软雅黑" panose="020B0503020204020204" pitchFamily="34" charset="-122"/>
                <a:cs typeface="Arial" panose="020B0604020202020204" pitchFamily="34" charset="0"/>
              </a:rPr>
              <a:t>超导高频系统五年规划（</a:t>
            </a:r>
            <a:r>
              <a:rPr lang="en-US" altLang="zh-CN" sz="3600" dirty="0">
                <a:latin typeface="微软雅黑" panose="020B0503020204020204" pitchFamily="34" charset="-122"/>
                <a:ea typeface="微软雅黑" panose="020B0503020204020204" pitchFamily="34" charset="-122"/>
                <a:cs typeface="Arial" panose="020B0604020202020204" pitchFamily="34" charset="0"/>
              </a:rPr>
              <a:t>2021-2025</a:t>
            </a:r>
            <a:r>
              <a:rPr lang="zh-CN" altLang="en-US" sz="3600" dirty="0">
                <a:latin typeface="微软雅黑" panose="020B0503020204020204" pitchFamily="34" charset="-122"/>
                <a:ea typeface="微软雅黑" panose="020B0503020204020204" pitchFamily="34" charset="-122"/>
                <a:cs typeface="Arial" panose="020B0604020202020204" pitchFamily="34" charset="0"/>
              </a:rPr>
              <a:t>）</a:t>
            </a:r>
          </a:p>
        </p:txBody>
      </p:sp>
      <p:sp>
        <p:nvSpPr>
          <p:cNvPr id="3" name="内容占位符 2">
            <a:extLst>
              <a:ext uri="{FF2B5EF4-FFF2-40B4-BE49-F238E27FC236}">
                <a16:creationId xmlns:a16="http://schemas.microsoft.com/office/drawing/2014/main" id="{92A6B32B-652C-429A-BA8E-05D4DAE5FBBD}"/>
              </a:ext>
            </a:extLst>
          </p:cNvPr>
          <p:cNvSpPr>
            <a:spLocks noGrp="1"/>
          </p:cNvSpPr>
          <p:nvPr>
            <p:ph idx="1"/>
          </p:nvPr>
        </p:nvSpPr>
        <p:spPr>
          <a:xfrm>
            <a:off x="423863" y="1426582"/>
            <a:ext cx="11420476" cy="5341725"/>
          </a:xfrm>
        </p:spPr>
        <p:txBody>
          <a:bodyPr>
            <a:normAutofit/>
          </a:bodyPr>
          <a:lstStyle/>
          <a:p>
            <a:pPr marL="0" indent="0" eaLnBrk="0" hangingPunct="0">
              <a:lnSpc>
                <a:spcPct val="110000"/>
              </a:lnSpc>
              <a:spcAft>
                <a:spcPts val="600"/>
              </a:spcAft>
              <a:buNone/>
            </a:pPr>
            <a:r>
              <a:rPr lang="en-US" altLang="zh-CN" sz="1800" b="1" u="sng" dirty="0">
                <a:latin typeface="Arial" panose="020B0604020202020204" pitchFamily="34" charset="0"/>
                <a:cs typeface="Arial" panose="020B0604020202020204" pitchFamily="34" charset="0"/>
              </a:rPr>
              <a:t>TDR Phase 1:</a:t>
            </a:r>
            <a:r>
              <a:rPr lang="zh-CN" altLang="en-US" sz="1800" b="1" u="sng" dirty="0">
                <a:latin typeface="Arial" panose="020B0604020202020204" pitchFamily="34" charset="0"/>
                <a:cs typeface="Arial" panose="020B0604020202020204" pitchFamily="34" charset="0"/>
              </a:rPr>
              <a:t> </a:t>
            </a:r>
            <a:r>
              <a:rPr lang="en-US" altLang="zh-CN" sz="1800" b="1" u="sng" dirty="0">
                <a:latin typeface="Arial" panose="020B0604020202020204" pitchFamily="34" charset="0"/>
                <a:cs typeface="Arial" panose="020B0604020202020204" pitchFamily="34" charset="0"/>
              </a:rPr>
              <a:t>2019-2020 (Components Prototyping)</a:t>
            </a:r>
          </a:p>
          <a:p>
            <a:pPr eaLnBrk="0" hangingPunct="0">
              <a:lnSpc>
                <a:spcPct val="110000"/>
              </a:lnSpc>
              <a:spcBef>
                <a:spcPts val="0"/>
              </a:spcBef>
              <a:buClr>
                <a:srgbClr val="00B050"/>
              </a:buClr>
              <a:buFont typeface="Wingdings" panose="05000000000000000000" pitchFamily="2" charset="2"/>
              <a:buChar char="ü"/>
            </a:pPr>
            <a:r>
              <a:rPr lang="en-US" altLang="zh-CN" sz="1800" dirty="0">
                <a:latin typeface="Arial" panose="020B0604020202020204" pitchFamily="34" charset="0"/>
                <a:cs typeface="Arial" panose="020B0604020202020204" pitchFamily="34" charset="0"/>
              </a:rPr>
              <a:t> SRF system TDR design and optimization</a:t>
            </a:r>
          </a:p>
          <a:p>
            <a:pPr eaLnBrk="0" hangingPunct="0">
              <a:lnSpc>
                <a:spcPct val="110000"/>
              </a:lnSpc>
              <a:spcBef>
                <a:spcPts val="0"/>
              </a:spcBef>
              <a:buClr>
                <a:srgbClr val="00B050"/>
              </a:buClr>
              <a:buFont typeface="Wingdings" panose="05000000000000000000" pitchFamily="2" charset="2"/>
              <a:buChar char="ü"/>
            </a:pPr>
            <a:r>
              <a:rPr lang="en-US" altLang="zh-CN" sz="1800" dirty="0">
                <a:latin typeface="Arial" panose="020B0604020202020204" pitchFamily="34" charset="0"/>
                <a:cs typeface="Arial" panose="020B0604020202020204" pitchFamily="34" charset="0"/>
              </a:rPr>
              <a:t> High Q, high gradient cavity, high power components and other key technology R&amp;D</a:t>
            </a:r>
          </a:p>
          <a:p>
            <a:pPr eaLnBrk="0" hangingPunct="0">
              <a:lnSpc>
                <a:spcPct val="110000"/>
              </a:lnSpc>
              <a:spcBef>
                <a:spcPts val="0"/>
              </a:spcBef>
              <a:buClr>
                <a:srgbClr val="00B050"/>
              </a:buClr>
              <a:buFont typeface="Wingdings" panose="05000000000000000000" pitchFamily="2" charset="2"/>
              <a:buChar char="ü"/>
            </a:pPr>
            <a:r>
              <a:rPr lang="en-US" altLang="zh-CN" sz="1800" dirty="0">
                <a:latin typeface="Arial" panose="020B0604020202020204" pitchFamily="34" charset="0"/>
                <a:cs typeface="Arial" panose="020B0604020202020204" pitchFamily="34" charset="0"/>
              </a:rPr>
              <a:t> 650 MHz high Q short cryomodule prototyping</a:t>
            </a:r>
          </a:p>
          <a:p>
            <a:pPr eaLnBrk="0" hangingPunct="0">
              <a:lnSpc>
                <a:spcPct val="110000"/>
              </a:lnSpc>
              <a:spcBef>
                <a:spcPts val="0"/>
              </a:spcBef>
              <a:buClr>
                <a:srgbClr val="00B050"/>
              </a:buClr>
              <a:buFont typeface="Wingdings" panose="05000000000000000000" pitchFamily="2" charset="2"/>
              <a:buChar char="ü"/>
            </a:pPr>
            <a:r>
              <a:rPr lang="en-US" altLang="zh-CN" sz="1800" dirty="0">
                <a:latin typeface="Arial" panose="020B0604020202020204" pitchFamily="34" charset="0"/>
                <a:cs typeface="Arial" panose="020B0604020202020204" pitchFamily="34" charset="0"/>
              </a:rPr>
              <a:t> PAPS SRF facility construction</a:t>
            </a:r>
          </a:p>
          <a:p>
            <a:pPr marL="0" indent="0" eaLnBrk="0" hangingPunct="0">
              <a:lnSpc>
                <a:spcPct val="110000"/>
              </a:lnSpc>
              <a:spcBef>
                <a:spcPts val="1200"/>
              </a:spcBef>
              <a:spcAft>
                <a:spcPts val="600"/>
              </a:spcAft>
              <a:buNone/>
            </a:pPr>
            <a:r>
              <a:rPr lang="en-US" altLang="zh-CN" sz="1800" b="1" u="sng" dirty="0">
                <a:latin typeface="Arial" panose="020B0604020202020204" pitchFamily="34" charset="0"/>
                <a:ea typeface="微软雅黑" panose="020B0503020204020204" pitchFamily="34" charset="-122"/>
                <a:cs typeface="Arial" panose="020B0604020202020204" pitchFamily="34" charset="0"/>
              </a:rPr>
              <a:t>TDR Phase 2: 2021-2022 (System TDR Design, Cryomodule Prototyping)</a:t>
            </a:r>
          </a:p>
          <a:p>
            <a:pPr eaLnBrk="0" hangingPunct="0">
              <a:lnSpc>
                <a:spcPct val="110000"/>
              </a:lnSpc>
              <a:spcBef>
                <a:spcPts val="0"/>
              </a:spcBef>
              <a:buClr>
                <a:srgbClr val="0070C0"/>
              </a:buClr>
              <a:buFont typeface="Wingdings" panose="05000000000000000000" pitchFamily="2" charset="2"/>
              <a:buChar char="p"/>
            </a:pPr>
            <a:r>
              <a:rPr lang="en-US" altLang="zh-CN" sz="1800" dirty="0">
                <a:latin typeface="Arial" panose="020B0604020202020204" pitchFamily="34" charset="0"/>
                <a:ea typeface="微软雅黑" panose="020B0503020204020204" pitchFamily="34" charset="-122"/>
                <a:cs typeface="Arial" panose="020B0604020202020204" pitchFamily="34" charset="0"/>
              </a:rPr>
              <a:t> SRF system TDR design re-baseline and optimization</a:t>
            </a:r>
          </a:p>
          <a:p>
            <a:pPr eaLnBrk="0" hangingPunct="0">
              <a:lnSpc>
                <a:spcPct val="110000"/>
              </a:lnSpc>
              <a:spcBef>
                <a:spcPts val="0"/>
              </a:spcBef>
              <a:buClr>
                <a:srgbClr val="0070C0"/>
              </a:buClr>
              <a:buFont typeface="Wingdings" panose="05000000000000000000" pitchFamily="2" charset="2"/>
              <a:buChar char="p"/>
            </a:pPr>
            <a:r>
              <a:rPr lang="en-US" altLang="zh-CN" sz="1800" dirty="0">
                <a:latin typeface="Arial" panose="020B0604020202020204" pitchFamily="34" charset="0"/>
                <a:ea typeface="微软雅黑" panose="020B0503020204020204" pitchFamily="34" charset="-122"/>
                <a:cs typeface="Arial" panose="020B0604020202020204" pitchFamily="34" charset="0"/>
              </a:rPr>
              <a:t> 650 MHz high Q short cryomodule operation and improvement (to meet CEPC spec)</a:t>
            </a:r>
          </a:p>
          <a:p>
            <a:pPr eaLnBrk="0" hangingPunct="0">
              <a:lnSpc>
                <a:spcPct val="110000"/>
              </a:lnSpc>
              <a:spcBef>
                <a:spcPts val="0"/>
              </a:spcBef>
              <a:buClr>
                <a:srgbClr val="0070C0"/>
              </a:buClr>
              <a:buFont typeface="Wingdings" panose="05000000000000000000" pitchFamily="2" charset="2"/>
              <a:buChar char="p"/>
            </a:pPr>
            <a:r>
              <a:rPr lang="en-US" altLang="zh-CN" sz="1800" dirty="0">
                <a:latin typeface="Arial" panose="020B0604020202020204" pitchFamily="34" charset="0"/>
                <a:ea typeface="微软雅黑" panose="020B0503020204020204" pitchFamily="34" charset="-122"/>
                <a:cs typeface="Arial" panose="020B0604020202020204" pitchFamily="34" charset="0"/>
              </a:rPr>
              <a:t> 1.3 GHz high Q full cryomodule prototyping (to meet CEPC spec)</a:t>
            </a:r>
          </a:p>
          <a:p>
            <a:pPr eaLnBrk="0" hangingPunct="0">
              <a:lnSpc>
                <a:spcPct val="110000"/>
              </a:lnSpc>
              <a:spcBef>
                <a:spcPts val="0"/>
              </a:spcBef>
              <a:buClr>
                <a:srgbClr val="0070C0"/>
              </a:buClr>
              <a:buFont typeface="Wingdings" panose="05000000000000000000" pitchFamily="2" charset="2"/>
              <a:buChar char="p"/>
            </a:pPr>
            <a:r>
              <a:rPr lang="en-US" altLang="zh-CN" sz="1800" dirty="0">
                <a:latin typeface="Arial" panose="020B0604020202020204" pitchFamily="34" charset="0"/>
                <a:ea typeface="微软雅黑" panose="020B0503020204020204" pitchFamily="34" charset="-122"/>
                <a:cs typeface="Arial" panose="020B0604020202020204" pitchFamily="34" charset="0"/>
              </a:rPr>
              <a:t> SRF facility (PAPS commissioning, operation and upgrade)</a:t>
            </a:r>
          </a:p>
          <a:p>
            <a:pPr eaLnBrk="0" hangingPunct="0">
              <a:lnSpc>
                <a:spcPct val="110000"/>
              </a:lnSpc>
              <a:spcBef>
                <a:spcPts val="0"/>
              </a:spcBef>
              <a:buClr>
                <a:srgbClr val="0070C0"/>
              </a:buClr>
              <a:buFont typeface="Wingdings" panose="05000000000000000000" pitchFamily="2" charset="2"/>
              <a:buChar char="p"/>
            </a:pPr>
            <a:r>
              <a:rPr lang="en-US" altLang="zh-CN" sz="1800" dirty="0">
                <a:latin typeface="Arial" panose="020B0604020202020204" pitchFamily="34" charset="0"/>
                <a:ea typeface="微软雅黑" panose="020B0503020204020204" pitchFamily="34" charset="-122"/>
                <a:cs typeface="Arial" panose="020B0604020202020204" pitchFamily="34" charset="0"/>
              </a:rPr>
              <a:t> Industrialization (in synergy with other SRF projects in China)</a:t>
            </a:r>
          </a:p>
          <a:p>
            <a:pPr marL="0" indent="0" eaLnBrk="0" hangingPunct="0">
              <a:lnSpc>
                <a:spcPct val="110000"/>
              </a:lnSpc>
              <a:spcBef>
                <a:spcPts val="1200"/>
              </a:spcBef>
              <a:spcAft>
                <a:spcPts val="600"/>
              </a:spcAft>
              <a:buNone/>
            </a:pPr>
            <a:r>
              <a:rPr lang="en-US" altLang="zh-CN" sz="1800" b="1" u="sng" dirty="0">
                <a:latin typeface="Arial" panose="020B0604020202020204" pitchFamily="34" charset="0"/>
                <a:ea typeface="微软雅黑" panose="020B0503020204020204" pitchFamily="34" charset="-122"/>
                <a:cs typeface="Arial" panose="020B0604020202020204" pitchFamily="34" charset="0"/>
              </a:rPr>
              <a:t>Post-TDR: 2023-2025 (Cryomodule Prototyping, Mass-Production Preparation)</a:t>
            </a:r>
          </a:p>
          <a:p>
            <a:pPr eaLnBrk="0" hangingPunct="0">
              <a:lnSpc>
                <a:spcPct val="110000"/>
              </a:lnSpc>
              <a:spcBef>
                <a:spcPts val="0"/>
              </a:spcBef>
            </a:pPr>
            <a:r>
              <a:rPr lang="en-US" altLang="zh-CN" sz="1800" dirty="0">
                <a:latin typeface="Arial" panose="020B0604020202020204" pitchFamily="34" charset="0"/>
                <a:cs typeface="Arial" panose="020B0604020202020204" pitchFamily="34" charset="0"/>
              </a:rPr>
              <a:t>650 MHz full cryomodule prototyping?, engineering design, mass-production technology preparation</a:t>
            </a:r>
          </a:p>
          <a:p>
            <a:pPr eaLnBrk="0" hangingPunct="0">
              <a:lnSpc>
                <a:spcPct val="110000"/>
              </a:lnSpc>
              <a:spcBef>
                <a:spcPts val="0"/>
              </a:spcBef>
            </a:pPr>
            <a:r>
              <a:rPr lang="en-US" altLang="zh-CN" sz="1800" dirty="0">
                <a:latin typeface="Arial" panose="020B0604020202020204" pitchFamily="34" charset="0"/>
                <a:ea typeface="微软雅黑" panose="020B0503020204020204" pitchFamily="34" charset="-122"/>
                <a:cs typeface="Arial" panose="020B0604020202020204" pitchFamily="34" charset="0"/>
              </a:rPr>
              <a:t>650 MHz Z-pole high current cryomodule design</a:t>
            </a:r>
          </a:p>
        </p:txBody>
      </p:sp>
      <p:sp>
        <p:nvSpPr>
          <p:cNvPr id="4" name="灯片编号占位符 3">
            <a:extLst>
              <a:ext uri="{FF2B5EF4-FFF2-40B4-BE49-F238E27FC236}">
                <a16:creationId xmlns:a16="http://schemas.microsoft.com/office/drawing/2014/main" id="{F608F551-0C49-4F98-921C-0EBC6E920F09}"/>
              </a:ext>
            </a:extLst>
          </p:cNvPr>
          <p:cNvSpPr>
            <a:spLocks noGrp="1"/>
          </p:cNvSpPr>
          <p:nvPr>
            <p:ph type="sldNum" sz="quarter" idx="12"/>
          </p:nvPr>
        </p:nvSpPr>
        <p:spPr/>
        <p:txBody>
          <a:bodyPr/>
          <a:lstStyle/>
          <a:p>
            <a:fld id="{D81A5892-4DC8-4C24-8E36-6364759EFE91}" type="slidenum">
              <a:rPr lang="zh-CN" altLang="en-US" smtClean="0">
                <a:latin typeface="Arial" panose="020B0604020202020204" pitchFamily="34" charset="0"/>
                <a:cs typeface="Arial" panose="020B0604020202020204" pitchFamily="34" charset="0"/>
              </a:rPr>
              <a:pPr/>
              <a:t>31</a:t>
            </a:fld>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5089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F1605F-9391-45CD-89DD-F245CE0A17B4}"/>
              </a:ext>
            </a:extLst>
          </p:cNvPr>
          <p:cNvSpPr>
            <a:spLocks noGrp="1"/>
          </p:cNvSpPr>
          <p:nvPr>
            <p:ph type="title"/>
          </p:nvPr>
        </p:nvSpPr>
        <p:spPr>
          <a:xfrm>
            <a:off x="114300" y="59872"/>
            <a:ext cx="12007849" cy="1325563"/>
          </a:xfrm>
        </p:spPr>
        <p:txBody>
          <a:bodyPr>
            <a:normAutofit/>
          </a:bodyPr>
          <a:lstStyle/>
          <a:p>
            <a:pPr algn="ctr">
              <a:defRPr/>
            </a:pPr>
            <a:r>
              <a:rPr lang="zh-CN" altLang="en-US" sz="3600" dirty="0">
                <a:latin typeface="微软雅黑" panose="020B0503020204020204" pitchFamily="34" charset="-122"/>
                <a:ea typeface="微软雅黑" panose="020B0503020204020204" pitchFamily="34" charset="-122"/>
                <a:cs typeface="Arial" panose="020B0604020202020204" pitchFamily="34" charset="0"/>
              </a:rPr>
              <a:t>十四五规划</a:t>
            </a:r>
            <a:r>
              <a:rPr lang="en-US" altLang="zh-CN" sz="3600" dirty="0">
                <a:latin typeface="微软雅黑" panose="020B0503020204020204" pitchFamily="34" charset="-122"/>
                <a:ea typeface="微软雅黑" panose="020B0503020204020204" pitchFamily="34" charset="-122"/>
                <a:cs typeface="Arial" panose="020B0604020202020204" pitchFamily="34" charset="0"/>
              </a:rPr>
              <a:t>-</a:t>
            </a:r>
            <a:r>
              <a:rPr lang="zh-CN" altLang="en-US" sz="3600" dirty="0">
                <a:latin typeface="微软雅黑" panose="020B0503020204020204" pitchFamily="34" charset="-122"/>
                <a:ea typeface="微软雅黑" panose="020B0503020204020204" pitchFamily="34" charset="-122"/>
                <a:cs typeface="Arial" panose="020B0604020202020204" pitchFamily="34" charset="0"/>
              </a:rPr>
              <a:t>重点培育（</a:t>
            </a:r>
            <a:r>
              <a:rPr lang="en-US" altLang="zh-CN" sz="3600" dirty="0">
                <a:latin typeface="微软雅黑" panose="020B0503020204020204" pitchFamily="34" charset="-122"/>
                <a:ea typeface="微软雅黑" panose="020B0503020204020204" pitchFamily="34" charset="-122"/>
                <a:cs typeface="Arial" panose="020B0604020202020204" pitchFamily="34" charset="0"/>
              </a:rPr>
              <a:t>CEPC</a:t>
            </a:r>
            <a:r>
              <a:rPr lang="zh-CN" altLang="en-US" sz="3600" dirty="0">
                <a:latin typeface="微软雅黑" panose="020B0503020204020204" pitchFamily="34" charset="-122"/>
                <a:ea typeface="微软雅黑" panose="020B0503020204020204" pitchFamily="34" charset="-122"/>
                <a:cs typeface="Arial" panose="020B0604020202020204" pitchFamily="34" charset="0"/>
              </a:rPr>
              <a:t>牵引）</a:t>
            </a:r>
            <a:endParaRPr sz="3600" dirty="0">
              <a:latin typeface="微软雅黑" panose="020B0503020204020204" pitchFamily="34" charset="-122"/>
              <a:ea typeface="微软雅黑" panose="020B0503020204020204" pitchFamily="34" charset="-122"/>
            </a:endParaRPr>
          </a:p>
        </p:txBody>
      </p:sp>
      <p:sp>
        <p:nvSpPr>
          <p:cNvPr id="3" name="文本框 2">
            <a:extLst>
              <a:ext uri="{FF2B5EF4-FFF2-40B4-BE49-F238E27FC236}">
                <a16:creationId xmlns:a16="http://schemas.microsoft.com/office/drawing/2014/main" id="{D01266E8-F616-4F9B-9643-1EE19EC1BAE9}"/>
              </a:ext>
            </a:extLst>
          </p:cNvPr>
          <p:cNvSpPr txBox="1"/>
          <p:nvPr/>
        </p:nvSpPr>
        <p:spPr>
          <a:xfrm>
            <a:off x="370773" y="1420438"/>
            <a:ext cx="11593330" cy="728982"/>
          </a:xfrm>
          <a:prstGeom prst="rect">
            <a:avLst/>
          </a:prstGeom>
          <a:noFill/>
        </p:spPr>
        <p:txBody>
          <a:bodyPr wrap="square" rtlCol="0">
            <a:spAutoFit/>
          </a:bodyPr>
          <a:lstStyle/>
          <a:p>
            <a:pPr>
              <a:lnSpc>
                <a:spcPct val="120000"/>
              </a:lnSpc>
              <a:spcBef>
                <a:spcPts val="0"/>
              </a:spcBef>
              <a:spcAft>
                <a:spcPts val="0"/>
              </a:spcAft>
            </a:pPr>
            <a:r>
              <a:rPr lang="en-US" altLang="zh-CN" b="1" dirty="0">
                <a:solidFill>
                  <a:srgbClr val="FF0000"/>
                </a:solidFill>
                <a:latin typeface="微软雅黑" panose="020B0503020204020204" pitchFamily="34" charset="-122"/>
                <a:ea typeface="微软雅黑" panose="020B0503020204020204" pitchFamily="34" charset="-122"/>
              </a:rPr>
              <a:t>2021</a:t>
            </a:r>
            <a:r>
              <a:rPr lang="zh-CN" altLang="en-US" b="1" dirty="0">
                <a:solidFill>
                  <a:srgbClr val="FF0000"/>
                </a:solidFill>
                <a:latin typeface="微软雅黑" panose="020B0503020204020204" pitchFamily="34" charset="-122"/>
                <a:ea typeface="微软雅黑" panose="020B0503020204020204" pitchFamily="34" charset="-122"/>
              </a:rPr>
              <a:t>年</a:t>
            </a:r>
            <a:r>
              <a:rPr lang="en-US" altLang="zh-CN" b="1" dirty="0">
                <a:solidFill>
                  <a:srgbClr val="FF0000"/>
                </a:solidFill>
                <a:latin typeface="微软雅黑" panose="020B0503020204020204" pitchFamily="34" charset="-122"/>
                <a:ea typeface="微软雅黑" panose="020B0503020204020204" pitchFamily="34" charset="-122"/>
              </a:rPr>
              <a:t>-2025</a:t>
            </a:r>
            <a:r>
              <a:rPr lang="zh-CN" altLang="en-US" b="1" dirty="0">
                <a:solidFill>
                  <a:srgbClr val="FF0000"/>
                </a:solidFill>
                <a:latin typeface="微软雅黑" panose="020B0503020204020204" pitchFamily="34" charset="-122"/>
                <a:ea typeface="微软雅黑" panose="020B0503020204020204" pitchFamily="34" charset="-122"/>
              </a:rPr>
              <a:t>年的发展目标</a:t>
            </a:r>
            <a:r>
              <a:rPr lang="zh-CN" altLang="en-US" dirty="0">
                <a:latin typeface="微软雅黑" panose="020B0503020204020204" pitchFamily="34" charset="-122"/>
                <a:ea typeface="微软雅黑" panose="020B0503020204020204" pitchFamily="34" charset="-122"/>
              </a:rPr>
              <a:t>：国际先进的高梯度、高品质因数超导腔及</a:t>
            </a:r>
            <a:r>
              <a:rPr lang="zh-CN" altLang="zh-CN" dirty="0">
                <a:latin typeface="微软雅黑" panose="020B0503020204020204" pitchFamily="34" charset="-122"/>
                <a:ea typeface="微软雅黑" panose="020B0503020204020204" pitchFamily="34" charset="-122"/>
              </a:rPr>
              <a:t>模组</a:t>
            </a:r>
            <a:r>
              <a:rPr lang="zh-CN" altLang="en-US" dirty="0">
                <a:latin typeface="微软雅黑" panose="020B0503020204020204" pitchFamily="34" charset="-122"/>
                <a:ea typeface="微软雅黑" panose="020B0503020204020204" pitchFamily="34" charset="-122"/>
              </a:rPr>
              <a:t>预研和产业化，批量用于国内大型超导加速器。同时，新材料超导腔研发取得突破。</a:t>
            </a:r>
            <a:endParaRPr lang="en-US" altLang="zh-CN" dirty="0">
              <a:latin typeface="微软雅黑" panose="020B0503020204020204" pitchFamily="34" charset="-122"/>
              <a:ea typeface="微软雅黑" panose="020B0503020204020204" pitchFamily="34" charset="-122"/>
            </a:endParaRPr>
          </a:p>
        </p:txBody>
      </p:sp>
      <p:sp>
        <p:nvSpPr>
          <p:cNvPr id="54" name="文本框 53">
            <a:extLst>
              <a:ext uri="{FF2B5EF4-FFF2-40B4-BE49-F238E27FC236}">
                <a16:creationId xmlns:a16="http://schemas.microsoft.com/office/drawing/2014/main" id="{151A5410-7FE1-4E7E-9EA4-D1D4090E6A7B}"/>
              </a:ext>
            </a:extLst>
          </p:cNvPr>
          <p:cNvSpPr txBox="1"/>
          <p:nvPr/>
        </p:nvSpPr>
        <p:spPr>
          <a:xfrm>
            <a:off x="6403974" y="3325677"/>
            <a:ext cx="5718175" cy="2416046"/>
          </a:xfrm>
          <a:prstGeom prst="rect">
            <a:avLst/>
          </a:prstGeom>
          <a:noFill/>
        </p:spPr>
        <p:txBody>
          <a:bodyPr wrap="square" rtlCol="0">
            <a:spAutoFit/>
          </a:bodyPr>
          <a:lstStyle/>
          <a:p>
            <a:pPr marL="457200" indent="-457200">
              <a:spcBef>
                <a:spcPts val="1200"/>
              </a:spcBef>
              <a:buFont typeface="+mj-lt"/>
              <a:buAutoNum type="arabicPeriod"/>
            </a:pPr>
            <a:r>
              <a:rPr lang="en-US" altLang="zh-CN" dirty="0">
                <a:latin typeface="微软雅黑" panose="020B0503020204020204" pitchFamily="34" charset="-122"/>
                <a:ea typeface="微软雅黑" panose="020B0503020204020204" pitchFamily="34" charset="-122"/>
              </a:rPr>
              <a:t>650 MHz</a:t>
            </a:r>
            <a:r>
              <a:rPr lang="zh-CN" altLang="en-US" dirty="0">
                <a:latin typeface="微软雅黑" panose="020B0503020204020204" pitchFamily="34" charset="-122"/>
                <a:ea typeface="微软雅黑" panose="020B0503020204020204" pitchFamily="34" charset="-122"/>
              </a:rPr>
              <a:t>大晶粒腔达到</a:t>
            </a:r>
            <a:r>
              <a:rPr lang="en-US" altLang="zh-CN" dirty="0">
                <a:latin typeface="微软雅黑" panose="020B0503020204020204" pitchFamily="34" charset="-122"/>
                <a:ea typeface="微软雅黑" panose="020B0503020204020204" pitchFamily="34" charset="-122"/>
              </a:rPr>
              <a:t>3E10@40 MV/m</a:t>
            </a:r>
          </a:p>
          <a:p>
            <a:pPr marL="457200" indent="-457200">
              <a:spcBef>
                <a:spcPts val="1200"/>
              </a:spcBef>
              <a:buFont typeface="+mj-lt"/>
              <a:buAutoNum type="arabicPeriod"/>
            </a:pPr>
            <a:r>
              <a:rPr lang="en-US" altLang="zh-CN" dirty="0">
                <a:latin typeface="微软雅黑" panose="020B0503020204020204" pitchFamily="34" charset="-122"/>
                <a:ea typeface="微软雅黑" panose="020B0503020204020204" pitchFamily="34" charset="-122"/>
              </a:rPr>
              <a:t>650 MHz 2x2-cell</a:t>
            </a:r>
            <a:r>
              <a:rPr lang="zh-CN" altLang="en-US" dirty="0">
                <a:latin typeface="微软雅黑" panose="020B0503020204020204" pitchFamily="34" charset="-122"/>
                <a:ea typeface="微软雅黑" panose="020B0503020204020204" pitchFamily="34" charset="-122"/>
              </a:rPr>
              <a:t>模组达到</a:t>
            </a:r>
            <a:r>
              <a:rPr lang="en-US" altLang="zh-CN" dirty="0">
                <a:latin typeface="微软雅黑" panose="020B0503020204020204" pitchFamily="34" charset="-122"/>
                <a:ea typeface="微软雅黑" panose="020B0503020204020204" pitchFamily="34" charset="-122"/>
              </a:rPr>
              <a:t>CEPC</a:t>
            </a:r>
            <a:r>
              <a:rPr lang="zh-CN" altLang="en-US" dirty="0">
                <a:latin typeface="微软雅黑" panose="020B0503020204020204" pitchFamily="34" charset="-122"/>
                <a:ea typeface="微软雅黑" panose="020B0503020204020204" pitchFamily="34" charset="-122"/>
              </a:rPr>
              <a:t>指标</a:t>
            </a:r>
            <a:endParaRPr lang="en-US" altLang="zh-CN" dirty="0">
              <a:latin typeface="微软雅黑" panose="020B0503020204020204" pitchFamily="34" charset="-122"/>
              <a:ea typeface="微软雅黑" panose="020B0503020204020204" pitchFamily="34" charset="-122"/>
            </a:endParaRPr>
          </a:p>
          <a:p>
            <a:pPr marL="457200" indent="-457200">
              <a:spcBef>
                <a:spcPts val="1200"/>
              </a:spcBef>
              <a:buFont typeface="+mj-lt"/>
              <a:buAutoNum type="arabicPeriod"/>
            </a:pPr>
            <a:r>
              <a:rPr lang="en-US" altLang="zh-CN" dirty="0">
                <a:latin typeface="微软雅黑" panose="020B0503020204020204" pitchFamily="34" charset="-122"/>
                <a:ea typeface="微软雅黑" panose="020B0503020204020204" pitchFamily="34" charset="-122"/>
              </a:rPr>
              <a:t>1.3 GHz</a:t>
            </a:r>
            <a:r>
              <a:rPr lang="zh-CN" altLang="en-US" dirty="0">
                <a:latin typeface="微软雅黑" panose="020B0503020204020204" pitchFamily="34" charset="-122"/>
                <a:ea typeface="微软雅黑" panose="020B0503020204020204" pitchFamily="34" charset="-122"/>
              </a:rPr>
              <a:t>高梯度</a:t>
            </a:r>
            <a:r>
              <a:rPr lang="en-US" altLang="zh-CN" dirty="0">
                <a:latin typeface="微软雅黑" panose="020B0503020204020204" pitchFamily="34" charset="-122"/>
                <a:ea typeface="微软雅黑" panose="020B0503020204020204" pitchFamily="34" charset="-122"/>
              </a:rPr>
              <a:t>9-cell</a:t>
            </a:r>
            <a:r>
              <a:rPr lang="zh-CN" altLang="en-US" dirty="0">
                <a:latin typeface="微软雅黑" panose="020B0503020204020204" pitchFamily="34" charset="-122"/>
                <a:ea typeface="微软雅黑" panose="020B0503020204020204" pitchFamily="34" charset="-122"/>
              </a:rPr>
              <a:t>腔批量超过</a:t>
            </a:r>
            <a:r>
              <a:rPr lang="en-US" altLang="zh-CN" dirty="0">
                <a:latin typeface="微软雅黑" panose="020B0503020204020204" pitchFamily="34" charset="-122"/>
                <a:ea typeface="微软雅黑" panose="020B0503020204020204" pitchFamily="34" charset="-122"/>
              </a:rPr>
              <a:t>ILC</a:t>
            </a:r>
            <a:r>
              <a:rPr lang="zh-CN" altLang="en-US" dirty="0">
                <a:latin typeface="微软雅黑" panose="020B0503020204020204" pitchFamily="34" charset="-122"/>
                <a:ea typeface="微软雅黑" panose="020B0503020204020204" pitchFamily="34" charset="-122"/>
              </a:rPr>
              <a:t>指标</a:t>
            </a:r>
            <a:endParaRPr lang="en-US" altLang="zh-CN" dirty="0">
              <a:latin typeface="微软雅黑" panose="020B0503020204020204" pitchFamily="34" charset="-122"/>
              <a:ea typeface="微软雅黑" panose="020B0503020204020204" pitchFamily="34" charset="-122"/>
            </a:endParaRPr>
          </a:p>
          <a:p>
            <a:pPr marL="457200" indent="-457200">
              <a:spcBef>
                <a:spcPts val="1200"/>
              </a:spcBef>
              <a:buFont typeface="+mj-lt"/>
              <a:buAutoNum type="arabicPeriod"/>
            </a:pPr>
            <a:r>
              <a:rPr lang="en-US" altLang="zh-CN" dirty="0">
                <a:latin typeface="微软雅黑" panose="020B0503020204020204" pitchFamily="34" charset="-122"/>
                <a:ea typeface="微软雅黑" panose="020B0503020204020204" pitchFamily="34" charset="-122"/>
              </a:rPr>
              <a:t>1.3 GHz</a:t>
            </a:r>
            <a:r>
              <a:rPr lang="zh-CN" altLang="en-US" dirty="0">
                <a:latin typeface="微软雅黑" panose="020B0503020204020204" pitchFamily="34" charset="-122"/>
                <a:ea typeface="微软雅黑" panose="020B0503020204020204" pitchFamily="34" charset="-122"/>
              </a:rPr>
              <a:t>高</a:t>
            </a:r>
            <a:r>
              <a:rPr lang="en-US" altLang="zh-CN" dirty="0">
                <a:latin typeface="微软雅黑" panose="020B0503020204020204" pitchFamily="34" charset="-122"/>
                <a:ea typeface="微软雅黑" panose="020B0503020204020204" pitchFamily="34" charset="-122"/>
              </a:rPr>
              <a:t>Q 9-cell</a:t>
            </a:r>
            <a:r>
              <a:rPr lang="zh-CN" altLang="en-US" dirty="0">
                <a:latin typeface="微软雅黑" panose="020B0503020204020204" pitchFamily="34" charset="-122"/>
                <a:ea typeface="微软雅黑" panose="020B0503020204020204" pitchFamily="34" charset="-122"/>
              </a:rPr>
              <a:t>腔模组批量达标并运行</a:t>
            </a:r>
            <a:endParaRPr lang="en-US" altLang="zh-CN" dirty="0">
              <a:latin typeface="微软雅黑" panose="020B0503020204020204" pitchFamily="34" charset="-122"/>
              <a:ea typeface="微软雅黑" panose="020B0503020204020204" pitchFamily="34" charset="-122"/>
            </a:endParaRPr>
          </a:p>
          <a:p>
            <a:pPr marL="457200" indent="-457200">
              <a:spcBef>
                <a:spcPts val="1200"/>
              </a:spcBef>
              <a:buFont typeface="+mj-lt"/>
              <a:buAutoNum type="arabicPeriod"/>
            </a:pPr>
            <a:r>
              <a:rPr lang="zh-CN" altLang="en-US" dirty="0">
                <a:latin typeface="微软雅黑" panose="020B0503020204020204" pitchFamily="34" charset="-122"/>
                <a:ea typeface="微软雅黑" panose="020B0503020204020204" pitchFamily="34" charset="-122"/>
              </a:rPr>
              <a:t>铌三锡超导腔达到</a:t>
            </a:r>
            <a:r>
              <a:rPr lang="en-US" altLang="zh-CN" dirty="0">
                <a:latin typeface="微软雅黑" panose="020B0503020204020204" pitchFamily="34" charset="-122"/>
                <a:ea typeface="微软雅黑" panose="020B0503020204020204" pitchFamily="34" charset="-122"/>
              </a:rPr>
              <a:t>1E10@20 MV/m@4.2K</a:t>
            </a:r>
          </a:p>
          <a:p>
            <a:pPr marL="457200" indent="-457200">
              <a:spcBef>
                <a:spcPts val="600"/>
              </a:spcBef>
              <a:buFont typeface="+mj-lt"/>
              <a:buAutoNum type="arabicPeriod"/>
            </a:pPr>
            <a:endParaRPr lang="zh-CN" altLang="en-US" sz="1600" dirty="0">
              <a:latin typeface="微软雅黑" panose="020B0503020204020204" pitchFamily="34" charset="-122"/>
              <a:ea typeface="微软雅黑" panose="020B0503020204020204" pitchFamily="34" charset="-122"/>
            </a:endParaRPr>
          </a:p>
        </p:txBody>
      </p:sp>
      <p:sp>
        <p:nvSpPr>
          <p:cNvPr id="55" name="矩形 54">
            <a:extLst>
              <a:ext uri="{FF2B5EF4-FFF2-40B4-BE49-F238E27FC236}">
                <a16:creationId xmlns:a16="http://schemas.microsoft.com/office/drawing/2014/main" id="{802D797A-1C08-42AB-8812-D7CBFE90BF00}"/>
              </a:ext>
            </a:extLst>
          </p:cNvPr>
          <p:cNvSpPr/>
          <p:nvPr/>
        </p:nvSpPr>
        <p:spPr>
          <a:xfrm>
            <a:off x="7334781" y="2788863"/>
            <a:ext cx="3042821" cy="369332"/>
          </a:xfrm>
          <a:prstGeom prst="rect">
            <a:avLst/>
          </a:prstGeom>
        </p:spPr>
        <p:txBody>
          <a:bodyPr wrap="none">
            <a:spAutoFit/>
          </a:bodyPr>
          <a:lstStyle/>
          <a:p>
            <a:r>
              <a:rPr lang="en-US" altLang="zh-CN" b="1" dirty="0">
                <a:solidFill>
                  <a:srgbClr val="FF0000"/>
                </a:solidFill>
                <a:latin typeface="微软雅黑" panose="020B0503020204020204" pitchFamily="34" charset="-122"/>
                <a:ea typeface="微软雅黑" panose="020B0503020204020204" pitchFamily="34" charset="-122"/>
              </a:rPr>
              <a:t>2021</a:t>
            </a:r>
            <a:r>
              <a:rPr lang="zh-CN" altLang="en-US" b="1" dirty="0">
                <a:solidFill>
                  <a:srgbClr val="FF0000"/>
                </a:solidFill>
                <a:latin typeface="微软雅黑" panose="020B0503020204020204" pitchFamily="34" charset="-122"/>
                <a:ea typeface="微软雅黑" panose="020B0503020204020204" pitchFamily="34" charset="-122"/>
              </a:rPr>
              <a:t>年</a:t>
            </a:r>
            <a:r>
              <a:rPr lang="en-US" altLang="zh-CN" b="1" dirty="0">
                <a:solidFill>
                  <a:srgbClr val="FF0000"/>
                </a:solidFill>
                <a:latin typeface="微软雅黑" panose="020B0503020204020204" pitchFamily="34" charset="-122"/>
                <a:ea typeface="微软雅黑" panose="020B0503020204020204" pitchFamily="34" charset="-122"/>
              </a:rPr>
              <a:t>-2025</a:t>
            </a:r>
            <a:r>
              <a:rPr lang="zh-CN" altLang="en-US" b="1" dirty="0">
                <a:solidFill>
                  <a:srgbClr val="FF0000"/>
                </a:solidFill>
                <a:latin typeface="微软雅黑" panose="020B0503020204020204" pitchFamily="34" charset="-122"/>
                <a:ea typeface="微软雅黑" panose="020B0503020204020204" pitchFamily="34" charset="-122"/>
              </a:rPr>
              <a:t>年的预期成果</a:t>
            </a:r>
          </a:p>
        </p:txBody>
      </p:sp>
      <p:pic>
        <p:nvPicPr>
          <p:cNvPr id="5" name="图片 4">
            <a:extLst>
              <a:ext uri="{FF2B5EF4-FFF2-40B4-BE49-F238E27FC236}">
                <a16:creationId xmlns:a16="http://schemas.microsoft.com/office/drawing/2014/main" id="{56B8101B-3295-4500-862A-88EEB81AA32F}"/>
              </a:ext>
            </a:extLst>
          </p:cNvPr>
          <p:cNvPicPr>
            <a:picLocks noChangeAspect="1"/>
          </p:cNvPicPr>
          <p:nvPr/>
        </p:nvPicPr>
        <p:blipFill>
          <a:blip r:embed="rId2"/>
          <a:stretch>
            <a:fillRect/>
          </a:stretch>
        </p:blipFill>
        <p:spPr>
          <a:xfrm>
            <a:off x="290336" y="2429680"/>
            <a:ext cx="5827888" cy="4252405"/>
          </a:xfrm>
          <a:prstGeom prst="rect">
            <a:avLst/>
          </a:prstGeom>
        </p:spPr>
      </p:pic>
    </p:spTree>
    <p:extLst>
      <p:ext uri="{BB962C8B-B14F-4D97-AF65-F5344CB8AC3E}">
        <p14:creationId xmlns:p14="http://schemas.microsoft.com/office/powerpoint/2010/main" val="15661826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49A998CA-4B8D-4E80-9C75-FE140B580FFA}"/>
              </a:ext>
            </a:extLst>
          </p:cNvPr>
          <p:cNvSpPr txBox="1"/>
          <p:nvPr/>
        </p:nvSpPr>
        <p:spPr>
          <a:xfrm>
            <a:off x="464073" y="1775866"/>
            <a:ext cx="11089232" cy="4360746"/>
          </a:xfrm>
          <a:prstGeom prst="rect">
            <a:avLst/>
          </a:prstGeom>
          <a:noFill/>
        </p:spPr>
        <p:txBody>
          <a:bodyPr wrap="square" rtlCol="0">
            <a:spAutoFit/>
          </a:bodyPr>
          <a:lstStyle/>
          <a:p>
            <a:pPr lvl="0">
              <a:lnSpc>
                <a:spcPct val="120000"/>
              </a:lnSpc>
              <a:spcBef>
                <a:spcPts val="600"/>
              </a:spcBef>
            </a:pPr>
            <a:r>
              <a:rPr lang="zh-CN" altLang="zh-CN" b="1" dirty="0">
                <a:latin typeface="微软雅黑" panose="020B0503020204020204" pitchFamily="34" charset="-122"/>
                <a:ea typeface="微软雅黑" panose="020B0503020204020204" pitchFamily="34" charset="-122"/>
                <a:cs typeface="Arial" panose="020B0604020202020204" pitchFamily="34" charset="0"/>
              </a:rPr>
              <a:t>高性能超导腔</a:t>
            </a:r>
            <a:r>
              <a:rPr lang="zh-CN" altLang="en-US" b="1" dirty="0">
                <a:latin typeface="微软雅黑" panose="020B0503020204020204" pitchFamily="34" charset="-122"/>
                <a:ea typeface="微软雅黑" panose="020B0503020204020204" pitchFamily="34" charset="-122"/>
                <a:cs typeface="Arial" panose="020B0604020202020204" pitchFamily="34" charset="0"/>
              </a:rPr>
              <a:t>和超导模组</a:t>
            </a:r>
            <a:r>
              <a:rPr lang="zh-CN" altLang="zh-CN" b="1" dirty="0">
                <a:latin typeface="微软雅黑" panose="020B0503020204020204" pitchFamily="34" charset="-122"/>
                <a:ea typeface="微软雅黑" panose="020B0503020204020204" pitchFamily="34" charset="-122"/>
                <a:cs typeface="Arial" panose="020B0604020202020204" pitchFamily="34" charset="0"/>
              </a:rPr>
              <a:t>研</a:t>
            </a:r>
            <a:r>
              <a:rPr lang="zh-CN" altLang="en-US" b="1" dirty="0">
                <a:latin typeface="微软雅黑" panose="020B0503020204020204" pitchFamily="34" charset="-122"/>
                <a:ea typeface="微软雅黑" panose="020B0503020204020204" pitchFamily="34" charset="-122"/>
                <a:cs typeface="Arial" panose="020B0604020202020204" pitchFamily="34" charset="0"/>
              </a:rPr>
              <a:t>发及</a:t>
            </a:r>
            <a:r>
              <a:rPr lang="zh-CN" altLang="zh-CN" b="1" dirty="0">
                <a:latin typeface="微软雅黑" panose="020B0503020204020204" pitchFamily="34" charset="-122"/>
                <a:ea typeface="微软雅黑" panose="020B0503020204020204" pitchFamily="34" charset="-122"/>
                <a:cs typeface="Arial" panose="020B0604020202020204" pitchFamily="34" charset="0"/>
              </a:rPr>
              <a:t>应用</a:t>
            </a:r>
            <a:r>
              <a:rPr lang="zh-CN" altLang="en-US" b="1" dirty="0">
                <a:latin typeface="微软雅黑" panose="020B0503020204020204" pitchFamily="34" charset="-122"/>
                <a:ea typeface="微软雅黑" panose="020B0503020204020204" pitchFamily="34" charset="-122"/>
                <a:cs typeface="Arial" panose="020B0604020202020204" pitchFamily="34" charset="0"/>
              </a:rPr>
              <a:t>。</a:t>
            </a:r>
            <a:r>
              <a:rPr lang="zh-CN" altLang="zh-CN" dirty="0">
                <a:latin typeface="微软雅黑" panose="020B0503020204020204" pitchFamily="34" charset="-122"/>
                <a:ea typeface="微软雅黑" panose="020B0503020204020204" pitchFamily="34" charset="-122"/>
                <a:cs typeface="Arial" panose="020B0604020202020204" pitchFamily="34" charset="0"/>
              </a:rPr>
              <a:t>在高品质因数、高加速梯度、高功率超导腔及相关技术前沿取得突破，</a:t>
            </a:r>
            <a:r>
              <a:rPr lang="zh-CN" altLang="en-US" dirty="0">
                <a:latin typeface="微软雅黑" panose="020B0503020204020204" pitchFamily="34" charset="-122"/>
                <a:ea typeface="微软雅黑" panose="020B0503020204020204" pitchFamily="34" charset="-122"/>
                <a:cs typeface="Arial" panose="020B0604020202020204" pitchFamily="34" charset="0"/>
              </a:rPr>
              <a:t>部分</a:t>
            </a:r>
            <a:r>
              <a:rPr lang="zh-CN" altLang="zh-CN" dirty="0">
                <a:latin typeface="微软雅黑" panose="020B0503020204020204" pitchFamily="34" charset="-122"/>
                <a:ea typeface="微软雅黑" panose="020B0503020204020204" pitchFamily="34" charset="-122"/>
                <a:cs typeface="Arial" panose="020B0604020202020204" pitchFamily="34" charset="0"/>
              </a:rPr>
              <a:t>实现国际领先</a:t>
            </a:r>
            <a:r>
              <a:rPr lang="zh-CN" altLang="en-US" dirty="0">
                <a:latin typeface="微软雅黑" panose="020B0503020204020204" pitchFamily="34" charset="-122"/>
                <a:ea typeface="微软雅黑" panose="020B0503020204020204" pitchFamily="34" charset="-122"/>
                <a:cs typeface="Arial" panose="020B0604020202020204" pitchFamily="34" charset="0"/>
              </a:rPr>
              <a:t>。完成</a:t>
            </a:r>
            <a:r>
              <a:rPr lang="zh-CN" altLang="zh-CN" dirty="0">
                <a:latin typeface="微软雅黑" panose="020B0503020204020204" pitchFamily="34" charset="-122"/>
                <a:ea typeface="微软雅黑" panose="020B0503020204020204" pitchFamily="34" charset="-122"/>
                <a:cs typeface="Arial" panose="020B0604020202020204" pitchFamily="34" charset="0"/>
              </a:rPr>
              <a:t>高性能超导腔模组的研制及产业化</a:t>
            </a:r>
            <a:r>
              <a:rPr lang="zh-CN" altLang="en-US" dirty="0">
                <a:latin typeface="微软雅黑" panose="020B0503020204020204" pitchFamily="34" charset="-122"/>
                <a:ea typeface="微软雅黑" panose="020B0503020204020204" pitchFamily="34" charset="-122"/>
                <a:cs typeface="Arial" panose="020B0604020202020204" pitchFamily="34" charset="0"/>
              </a:rPr>
              <a:t>批量</a:t>
            </a:r>
            <a:r>
              <a:rPr lang="zh-CN" altLang="zh-CN" dirty="0">
                <a:latin typeface="微软雅黑" panose="020B0503020204020204" pitchFamily="34" charset="-122"/>
                <a:ea typeface="微软雅黑" panose="020B0503020204020204" pitchFamily="34" charset="-122"/>
                <a:cs typeface="Arial" panose="020B0604020202020204" pitchFamily="34" charset="0"/>
              </a:rPr>
              <a:t>制造，满足五年内国内</a:t>
            </a:r>
            <a:r>
              <a:rPr lang="zh-CN" altLang="en-US" dirty="0">
                <a:latin typeface="微软雅黑" panose="020B0503020204020204" pitchFamily="34" charset="-122"/>
                <a:ea typeface="微软雅黑" panose="020B0503020204020204" pitchFamily="34" charset="-122"/>
                <a:cs typeface="Arial" panose="020B0604020202020204" pitchFamily="34" charset="0"/>
              </a:rPr>
              <a:t>大型超导加速器建设</a:t>
            </a:r>
            <a:r>
              <a:rPr lang="zh-CN" altLang="zh-CN" dirty="0">
                <a:latin typeface="微软雅黑" panose="020B0503020204020204" pitchFamily="34" charset="-122"/>
                <a:ea typeface="微软雅黑" panose="020B0503020204020204" pitchFamily="34" charset="-122"/>
                <a:cs typeface="Arial" panose="020B0604020202020204" pitchFamily="34" charset="0"/>
              </a:rPr>
              <a:t>的迫切需求</a:t>
            </a:r>
            <a:r>
              <a:rPr lang="zh-CN" altLang="en-US" dirty="0">
                <a:latin typeface="微软雅黑" panose="020B0503020204020204" pitchFamily="34" charset="-122"/>
                <a:ea typeface="微软雅黑" panose="020B0503020204020204" pitchFamily="34" charset="-122"/>
                <a:cs typeface="Arial" panose="020B0604020202020204" pitchFamily="34" charset="0"/>
              </a:rPr>
              <a:t>，为</a:t>
            </a:r>
            <a:r>
              <a:rPr lang="en-US" altLang="zh-CN" dirty="0">
                <a:latin typeface="微软雅黑" panose="020B0503020204020204" pitchFamily="34" charset="-122"/>
                <a:ea typeface="微软雅黑" panose="020B0503020204020204" pitchFamily="34" charset="-122"/>
                <a:cs typeface="Arial" panose="020B0604020202020204" pitchFamily="34" charset="0"/>
              </a:rPr>
              <a:t>CEPC</a:t>
            </a:r>
            <a:r>
              <a:rPr lang="zh-CN" altLang="en-US" dirty="0">
                <a:latin typeface="微软雅黑" panose="020B0503020204020204" pitchFamily="34" charset="-122"/>
                <a:ea typeface="微软雅黑" panose="020B0503020204020204" pitchFamily="34" charset="-122"/>
                <a:cs typeface="Arial" panose="020B0604020202020204" pitchFamily="34" charset="0"/>
              </a:rPr>
              <a:t>和</a:t>
            </a:r>
            <a:r>
              <a:rPr lang="en-US" altLang="zh-CN" dirty="0">
                <a:latin typeface="微软雅黑" panose="020B0503020204020204" pitchFamily="34" charset="-122"/>
                <a:ea typeface="微软雅黑" panose="020B0503020204020204" pitchFamily="34" charset="-122"/>
                <a:cs typeface="Arial" panose="020B0604020202020204" pitchFamily="34" charset="0"/>
              </a:rPr>
              <a:t>ILC</a:t>
            </a:r>
            <a:r>
              <a:rPr lang="zh-CN" altLang="en-US" dirty="0">
                <a:latin typeface="微软雅黑" panose="020B0503020204020204" pitchFamily="34" charset="-122"/>
                <a:ea typeface="微软雅黑" panose="020B0503020204020204" pitchFamily="34" charset="-122"/>
                <a:cs typeface="Arial" panose="020B0604020202020204" pitchFamily="34" charset="0"/>
              </a:rPr>
              <a:t>建造做技术和人才储备。</a:t>
            </a:r>
            <a:endParaRPr lang="en-US" altLang="zh-CN" dirty="0">
              <a:latin typeface="微软雅黑" panose="020B0503020204020204" pitchFamily="34" charset="-122"/>
              <a:ea typeface="微软雅黑" panose="020B0503020204020204" pitchFamily="34" charset="-122"/>
              <a:cs typeface="Arial" panose="020B0604020202020204" pitchFamily="34" charset="0"/>
            </a:endParaRPr>
          </a:p>
          <a:p>
            <a:pPr>
              <a:lnSpc>
                <a:spcPct val="120000"/>
              </a:lnSpc>
              <a:spcBef>
                <a:spcPts val="600"/>
              </a:spcBef>
            </a:pPr>
            <a:r>
              <a:rPr lang="zh-CN" altLang="en-US" b="1" dirty="0">
                <a:latin typeface="微软雅黑" panose="020B0503020204020204" pitchFamily="34" charset="-122"/>
                <a:ea typeface="微软雅黑" panose="020B0503020204020204" pitchFamily="34" charset="-122"/>
                <a:cs typeface="Arial" panose="020B0604020202020204" pitchFamily="34" charset="0"/>
              </a:rPr>
              <a:t>射频</a:t>
            </a:r>
            <a:r>
              <a:rPr lang="zh-CN" altLang="zh-CN" b="1" dirty="0">
                <a:latin typeface="微软雅黑" panose="020B0503020204020204" pitchFamily="34" charset="-122"/>
                <a:ea typeface="微软雅黑" panose="020B0503020204020204" pitchFamily="34" charset="-122"/>
                <a:cs typeface="Arial" panose="020B0604020202020204" pitchFamily="34" charset="0"/>
              </a:rPr>
              <a:t>超导新材料、新技术研发</a:t>
            </a:r>
            <a:r>
              <a:rPr lang="zh-CN" altLang="en-US" b="1" dirty="0">
                <a:latin typeface="微软雅黑" panose="020B0503020204020204" pitchFamily="34" charset="-122"/>
                <a:ea typeface="微软雅黑" panose="020B0503020204020204" pitchFamily="34" charset="-122"/>
                <a:cs typeface="Arial" panose="020B0604020202020204" pitchFamily="34" charset="0"/>
              </a:rPr>
              <a:t>。</a:t>
            </a:r>
            <a:r>
              <a:rPr lang="zh-CN" altLang="zh-CN" dirty="0">
                <a:latin typeface="微软雅黑" panose="020B0503020204020204" pitchFamily="34" charset="-122"/>
                <a:ea typeface="微软雅黑" panose="020B0503020204020204" pitchFamily="34" charset="-122"/>
                <a:cs typeface="Arial" panose="020B0604020202020204" pitchFamily="34" charset="0"/>
              </a:rPr>
              <a:t>包括铜腔镀铌、铌三锡镀膜、高温超导薄膜、</a:t>
            </a:r>
            <a:r>
              <a:rPr lang="zh-CN" altLang="en-US" dirty="0">
                <a:latin typeface="微软雅黑" panose="020B0503020204020204" pitchFamily="34" charset="-122"/>
                <a:ea typeface="微软雅黑" panose="020B0503020204020204" pitchFamily="34" charset="-122"/>
                <a:cs typeface="Arial" panose="020B0604020202020204" pitchFamily="34" charset="0"/>
              </a:rPr>
              <a:t>柔性抛光</a:t>
            </a:r>
            <a:r>
              <a:rPr lang="zh-CN" altLang="zh-CN" dirty="0">
                <a:latin typeface="微软雅黑" panose="020B0503020204020204" pitchFamily="34" charset="-122"/>
                <a:ea typeface="微软雅黑" panose="020B0503020204020204" pitchFamily="34" charset="-122"/>
                <a:cs typeface="Arial" panose="020B0604020202020204" pitchFamily="34" charset="0"/>
              </a:rPr>
              <a:t>等，并将其应用到加速器超导腔、暗物质探测等领域</a:t>
            </a:r>
            <a:r>
              <a:rPr lang="zh-CN" altLang="en-US" dirty="0">
                <a:latin typeface="微软雅黑" panose="020B0503020204020204" pitchFamily="34" charset="-122"/>
                <a:ea typeface="微软雅黑" panose="020B0503020204020204" pitchFamily="34" charset="-122"/>
                <a:cs typeface="Arial" panose="020B0604020202020204" pitchFamily="34" charset="0"/>
              </a:rPr>
              <a:t>，用于</a:t>
            </a:r>
            <a:r>
              <a:rPr lang="en-US" altLang="zh-CN" dirty="0">
                <a:latin typeface="微软雅黑" panose="020B0503020204020204" pitchFamily="34" charset="-122"/>
                <a:ea typeface="微软雅黑" panose="020B0503020204020204" pitchFamily="34" charset="-122"/>
                <a:cs typeface="Arial" panose="020B0604020202020204" pitchFamily="34" charset="0"/>
              </a:rPr>
              <a:t>CEPC</a:t>
            </a:r>
            <a:r>
              <a:rPr lang="zh-CN" altLang="en-US" dirty="0">
                <a:latin typeface="微软雅黑" panose="020B0503020204020204" pitchFamily="34" charset="-122"/>
                <a:ea typeface="微软雅黑" panose="020B0503020204020204" pitchFamily="34" charset="-122"/>
                <a:cs typeface="Arial" panose="020B0604020202020204" pitchFamily="34" charset="0"/>
              </a:rPr>
              <a:t>超导腔或升级</a:t>
            </a:r>
            <a:r>
              <a:rPr lang="zh-CN" altLang="zh-CN" dirty="0">
                <a:latin typeface="微软雅黑" panose="020B0503020204020204" pitchFamily="34" charset="-122"/>
                <a:ea typeface="微软雅黑" panose="020B0503020204020204" pitchFamily="34" charset="-122"/>
                <a:cs typeface="Arial" panose="020B0604020202020204" pitchFamily="34" charset="0"/>
              </a:rPr>
              <a:t>。</a:t>
            </a:r>
            <a:endParaRPr lang="en-US" altLang="zh-CN" dirty="0">
              <a:latin typeface="微软雅黑" panose="020B0503020204020204" pitchFamily="34" charset="-122"/>
              <a:ea typeface="微软雅黑" panose="020B0503020204020204" pitchFamily="34" charset="-122"/>
              <a:cs typeface="Arial" panose="020B0604020202020204" pitchFamily="34" charset="0"/>
            </a:endParaRPr>
          </a:p>
          <a:p>
            <a:pPr lvl="0" algn="just">
              <a:lnSpc>
                <a:spcPct val="120000"/>
              </a:lnSpc>
              <a:spcBef>
                <a:spcPts val="600"/>
              </a:spcBef>
            </a:pPr>
            <a:r>
              <a:rPr lang="zh-CN" altLang="zh-CN" b="1" dirty="0">
                <a:latin typeface="微软雅黑" panose="020B0503020204020204" pitchFamily="34" charset="-122"/>
                <a:ea typeface="微软雅黑" panose="020B0503020204020204" pitchFamily="34" charset="-122"/>
              </a:rPr>
              <a:t>现有资源条件</a:t>
            </a:r>
            <a:r>
              <a:rPr lang="zh-CN" altLang="zh-CN" dirty="0">
                <a:latin typeface="微软雅黑" panose="020B0503020204020204" pitchFamily="34" charset="-122"/>
                <a:ea typeface="微软雅黑" panose="020B0503020204020204" pitchFamily="34" charset="-122"/>
              </a:rPr>
              <a:t>：高频组现有职工</a:t>
            </a:r>
            <a:r>
              <a:rPr lang="en-US" altLang="zh-CN" dirty="0">
                <a:latin typeface="微软雅黑" panose="020B0503020204020204" pitchFamily="34" charset="-122"/>
                <a:ea typeface="微软雅黑" panose="020B0503020204020204" pitchFamily="34" charset="-122"/>
              </a:rPr>
              <a:t>21</a:t>
            </a:r>
            <a:r>
              <a:rPr lang="zh-CN" altLang="zh-CN" dirty="0">
                <a:latin typeface="微软雅黑" panose="020B0503020204020204" pitchFamily="34" charset="-122"/>
                <a:ea typeface="微软雅黑" panose="020B0503020204020204" pitchFamily="34" charset="-122"/>
              </a:rPr>
              <a:t>人，研究生</a:t>
            </a:r>
            <a:r>
              <a:rPr lang="en-US" altLang="zh-CN" dirty="0">
                <a:latin typeface="微软雅黑" panose="020B0503020204020204" pitchFamily="34" charset="-122"/>
                <a:ea typeface="微软雅黑" panose="020B0503020204020204" pitchFamily="34" charset="-122"/>
              </a:rPr>
              <a:t>12</a:t>
            </a:r>
            <a:r>
              <a:rPr lang="zh-CN" altLang="zh-CN" dirty="0">
                <a:latin typeface="微软雅黑" panose="020B0503020204020204" pitchFamily="34" charset="-122"/>
                <a:ea typeface="微软雅黑" panose="020B0503020204020204" pitchFamily="34" charset="-122"/>
              </a:rPr>
              <a:t>人，共计</a:t>
            </a:r>
            <a:r>
              <a:rPr lang="en-US" altLang="zh-CN" dirty="0">
                <a:latin typeface="微软雅黑" panose="020B0503020204020204" pitchFamily="34" charset="-122"/>
                <a:ea typeface="微软雅黑" panose="020B0503020204020204" pitchFamily="34" charset="-122"/>
              </a:rPr>
              <a:t>33</a:t>
            </a:r>
            <a:r>
              <a:rPr lang="zh-CN" altLang="zh-CN" dirty="0">
                <a:latin typeface="微软雅黑" panose="020B0503020204020204" pitchFamily="34" charset="-122"/>
                <a:ea typeface="微软雅黑" panose="020B0503020204020204" pitchFamily="34" charset="-122"/>
              </a:rPr>
              <a:t>人。除高能光源外，主要依靠横向项目和自主申请的竞争性小项目。已建立玉泉路园区和怀柔平台两处超导高频实验设施。</a:t>
            </a:r>
          </a:p>
          <a:p>
            <a:pPr lvl="0" algn="just">
              <a:lnSpc>
                <a:spcPct val="120000"/>
              </a:lnSpc>
              <a:spcBef>
                <a:spcPts val="600"/>
              </a:spcBef>
            </a:pPr>
            <a:r>
              <a:rPr lang="zh-CN" altLang="zh-CN" b="1" dirty="0">
                <a:latin typeface="微软雅黑" panose="020B0503020204020204" pitchFamily="34" charset="-122"/>
                <a:ea typeface="微软雅黑" panose="020B0503020204020204" pitchFamily="34" charset="-122"/>
              </a:rPr>
              <a:t>国内外地位</a:t>
            </a:r>
            <a:r>
              <a:rPr lang="zh-CN" altLang="zh-CN" dirty="0">
                <a:latin typeface="微软雅黑" panose="020B0503020204020204" pitchFamily="34" charset="-122"/>
                <a:ea typeface="微软雅黑" panose="020B0503020204020204" pitchFamily="34" charset="-122"/>
              </a:rPr>
              <a:t>：因国内外大型先进超导加速器项目纷纷上马</a:t>
            </a:r>
            <a:r>
              <a:rPr lang="zh-CN" altLang="en-US"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竞争激烈，高能所处于项目劣势，需</a:t>
            </a:r>
            <a:r>
              <a:rPr lang="zh-CN" altLang="en-US" dirty="0">
                <a:latin typeface="微软雅黑" panose="020B0503020204020204" pitchFamily="34" charset="-122"/>
                <a:ea typeface="微软雅黑" panose="020B0503020204020204" pitchFamily="34" charset="-122"/>
              </a:rPr>
              <a:t>凝练研究方向、</a:t>
            </a:r>
            <a:r>
              <a:rPr lang="zh-CN" altLang="zh-CN" dirty="0">
                <a:latin typeface="微软雅黑" panose="020B0503020204020204" pitchFamily="34" charset="-122"/>
                <a:ea typeface="微软雅黑" panose="020B0503020204020204" pitchFamily="34" charset="-122"/>
              </a:rPr>
              <a:t>持续进行前沿技术攻关并深度参与国内项目建设，方可确保目前的国内领先地位，并进入世界前列。以铌三锡为代表的下一代超导腔技术发展迅速并可能实现民用，</a:t>
            </a:r>
            <a:r>
              <a:rPr lang="zh-CN" altLang="en-US" dirty="0">
                <a:latin typeface="微软雅黑" panose="020B0503020204020204" pitchFamily="34" charset="-122"/>
                <a:ea typeface="微软雅黑" panose="020B0503020204020204" pitchFamily="34" charset="-122"/>
              </a:rPr>
              <a:t>必须</a:t>
            </a:r>
            <a:r>
              <a:rPr lang="zh-CN" altLang="zh-CN" dirty="0">
                <a:latin typeface="微软雅黑" panose="020B0503020204020204" pitchFamily="34" charset="-122"/>
                <a:ea typeface="微软雅黑" panose="020B0503020204020204" pitchFamily="34" charset="-122"/>
              </a:rPr>
              <a:t>在这一领域有所突破，才能跟上国际发展。</a:t>
            </a:r>
          </a:p>
          <a:p>
            <a:pPr lvl="0" algn="just">
              <a:lnSpc>
                <a:spcPct val="120000"/>
              </a:lnSpc>
              <a:spcBef>
                <a:spcPts val="600"/>
              </a:spcBef>
            </a:pPr>
            <a:r>
              <a:rPr lang="zh-CN" altLang="zh-CN" b="1" dirty="0">
                <a:latin typeface="微软雅黑" panose="020B0503020204020204" pitchFamily="34" charset="-122"/>
                <a:ea typeface="微软雅黑" panose="020B0503020204020204" pitchFamily="34" charset="-122"/>
              </a:rPr>
              <a:t>所需保障措施</a:t>
            </a:r>
            <a:r>
              <a:rPr lang="zh-CN" altLang="zh-CN" dirty="0">
                <a:latin typeface="微软雅黑" panose="020B0503020204020204" pitchFamily="34" charset="-122"/>
                <a:ea typeface="微软雅黑" panose="020B0503020204020204" pitchFamily="34" charset="-122"/>
              </a:rPr>
              <a:t>：扩充支撑人员及培养企业人员，铌三锡超导腔有关设备，怀柔平台运行和升级费用。</a:t>
            </a:r>
          </a:p>
          <a:p>
            <a:pPr marL="457200" indent="-457200">
              <a:lnSpc>
                <a:spcPct val="120000"/>
              </a:lnSpc>
              <a:buFont typeface="+mj-lt"/>
              <a:buAutoNum type="arabicPeriod"/>
            </a:pPr>
            <a:endParaRPr lang="zh-CN" altLang="zh-CN"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标题 4">
            <a:extLst>
              <a:ext uri="{FF2B5EF4-FFF2-40B4-BE49-F238E27FC236}">
                <a16:creationId xmlns:a16="http://schemas.microsoft.com/office/drawing/2014/main" id="{21BE78D9-8F78-4D27-965C-AB255E845E3E}"/>
              </a:ext>
            </a:extLst>
          </p:cNvPr>
          <p:cNvSpPr>
            <a:spLocks noGrp="1"/>
          </p:cNvSpPr>
          <p:nvPr>
            <p:ph type="title"/>
          </p:nvPr>
        </p:nvSpPr>
        <p:spPr>
          <a:xfrm>
            <a:off x="838200" y="754309"/>
            <a:ext cx="10515600" cy="596900"/>
          </a:xfrm>
        </p:spPr>
        <p:txBody>
          <a:bodyPr>
            <a:noAutofit/>
          </a:bodyPr>
          <a:lstStyle/>
          <a:p>
            <a:pPr algn="ctr"/>
            <a:r>
              <a:rPr lang="zh-CN" altLang="en-US" sz="3600" dirty="0">
                <a:latin typeface="微软雅黑" panose="020B0503020204020204" pitchFamily="34" charset="-122"/>
                <a:ea typeface="微软雅黑" panose="020B0503020204020204" pitchFamily="34" charset="-122"/>
                <a:cs typeface="Arial" panose="020B0604020202020204" pitchFamily="34" charset="0"/>
              </a:rPr>
              <a:t>十四五规划</a:t>
            </a:r>
            <a:r>
              <a:rPr lang="en-US" altLang="zh-CN" sz="3600" dirty="0">
                <a:latin typeface="微软雅黑" panose="020B0503020204020204" pitchFamily="34" charset="-122"/>
                <a:ea typeface="微软雅黑" panose="020B0503020204020204" pitchFamily="34" charset="-122"/>
                <a:cs typeface="Arial" panose="020B0604020202020204" pitchFamily="34" charset="0"/>
              </a:rPr>
              <a:t>-</a:t>
            </a:r>
            <a:r>
              <a:rPr lang="zh-CN" altLang="en-US" sz="3600" dirty="0">
                <a:latin typeface="微软雅黑" panose="020B0503020204020204" pitchFamily="34" charset="-122"/>
                <a:ea typeface="微软雅黑" panose="020B0503020204020204" pitchFamily="34" charset="-122"/>
                <a:cs typeface="Arial" panose="020B0604020202020204" pitchFamily="34" charset="0"/>
              </a:rPr>
              <a:t>重点培育（</a:t>
            </a:r>
            <a:r>
              <a:rPr lang="en-US" altLang="zh-CN" sz="3600" dirty="0">
                <a:latin typeface="微软雅黑" panose="020B0503020204020204" pitchFamily="34" charset="-122"/>
                <a:ea typeface="微软雅黑" panose="020B0503020204020204" pitchFamily="34" charset="-122"/>
                <a:cs typeface="Arial" panose="020B0604020202020204" pitchFamily="34" charset="0"/>
              </a:rPr>
              <a:t>CEPC</a:t>
            </a:r>
            <a:r>
              <a:rPr lang="zh-CN" altLang="en-US" sz="3600" dirty="0">
                <a:latin typeface="微软雅黑" panose="020B0503020204020204" pitchFamily="34" charset="-122"/>
                <a:ea typeface="微软雅黑" panose="020B0503020204020204" pitchFamily="34" charset="-122"/>
                <a:cs typeface="Arial" panose="020B0604020202020204" pitchFamily="34" charset="0"/>
              </a:rPr>
              <a:t>牵引）</a:t>
            </a:r>
          </a:p>
        </p:txBody>
      </p:sp>
    </p:spTree>
    <p:extLst>
      <p:ext uri="{BB962C8B-B14F-4D97-AF65-F5344CB8AC3E}">
        <p14:creationId xmlns:p14="http://schemas.microsoft.com/office/powerpoint/2010/main" val="94064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176C06FA-FB14-4AF0-98EE-283302959F94}"/>
              </a:ext>
            </a:extLst>
          </p:cNvPr>
          <p:cNvSpPr>
            <a:spLocks noGrp="1"/>
          </p:cNvSpPr>
          <p:nvPr>
            <p:ph type="sldNum" sz="quarter" idx="12"/>
          </p:nvPr>
        </p:nvSpPr>
        <p:spPr/>
        <p:txBody>
          <a:bodyPr/>
          <a:lstStyle/>
          <a:p>
            <a:pPr defTabSz="914400">
              <a:defRPr/>
            </a:pPr>
            <a:fld id="{F2357ACE-CC3F-4EB8-8897-299C2E1B55B1}" type="slidenum">
              <a:rPr lang="zh-CN" altLang="en-US" smtClean="0">
                <a:solidFill>
                  <a:prstClr val="black">
                    <a:tint val="75000"/>
                  </a:prstClr>
                </a:solidFill>
                <a:latin typeface="等线" panose="02010600030101010101" charset="-122"/>
                <a:cs typeface="+mn-cs"/>
              </a:rPr>
              <a:pPr defTabSz="914400">
                <a:defRPr/>
              </a:pPr>
              <a:t>34</a:t>
            </a:fld>
            <a:endParaRPr lang="zh-CN" altLang="en-US">
              <a:solidFill>
                <a:prstClr val="black">
                  <a:tint val="75000"/>
                </a:prstClr>
              </a:solidFill>
              <a:latin typeface="等线" panose="02010600030101010101" charset="-122"/>
              <a:cs typeface="+mn-cs"/>
            </a:endParaRPr>
          </a:p>
        </p:txBody>
      </p:sp>
      <p:graphicFrame>
        <p:nvGraphicFramePr>
          <p:cNvPr id="5" name="表格 4">
            <a:extLst>
              <a:ext uri="{FF2B5EF4-FFF2-40B4-BE49-F238E27FC236}">
                <a16:creationId xmlns:a16="http://schemas.microsoft.com/office/drawing/2014/main" id="{0BD82731-928B-4AEA-9A82-3714B87FD112}"/>
              </a:ext>
            </a:extLst>
          </p:cNvPr>
          <p:cNvGraphicFramePr>
            <a:graphicFrameLocks noGrp="1"/>
          </p:cNvGraphicFramePr>
          <p:nvPr>
            <p:extLst>
              <p:ext uri="{D42A27DB-BD31-4B8C-83A1-F6EECF244321}">
                <p14:modId xmlns:p14="http://schemas.microsoft.com/office/powerpoint/2010/main" val="429345664"/>
              </p:ext>
            </p:extLst>
          </p:nvPr>
        </p:nvGraphicFramePr>
        <p:xfrm>
          <a:off x="214313" y="284199"/>
          <a:ext cx="11644312" cy="6289601"/>
        </p:xfrm>
        <a:graphic>
          <a:graphicData uri="http://schemas.openxmlformats.org/drawingml/2006/table">
            <a:tbl>
              <a:tblPr/>
              <a:tblGrid>
                <a:gridCol w="1491955">
                  <a:extLst>
                    <a:ext uri="{9D8B030D-6E8A-4147-A177-3AD203B41FA5}">
                      <a16:colId xmlns:a16="http://schemas.microsoft.com/office/drawing/2014/main" val="1186675534"/>
                    </a:ext>
                  </a:extLst>
                </a:gridCol>
                <a:gridCol w="2948597">
                  <a:extLst>
                    <a:ext uri="{9D8B030D-6E8A-4147-A177-3AD203B41FA5}">
                      <a16:colId xmlns:a16="http://schemas.microsoft.com/office/drawing/2014/main" val="66143952"/>
                    </a:ext>
                  </a:extLst>
                </a:gridCol>
                <a:gridCol w="2745550">
                  <a:extLst>
                    <a:ext uri="{9D8B030D-6E8A-4147-A177-3AD203B41FA5}">
                      <a16:colId xmlns:a16="http://schemas.microsoft.com/office/drawing/2014/main" val="3208959340"/>
                    </a:ext>
                  </a:extLst>
                </a:gridCol>
                <a:gridCol w="2593691">
                  <a:extLst>
                    <a:ext uri="{9D8B030D-6E8A-4147-A177-3AD203B41FA5}">
                      <a16:colId xmlns:a16="http://schemas.microsoft.com/office/drawing/2014/main" val="467138409"/>
                    </a:ext>
                  </a:extLst>
                </a:gridCol>
                <a:gridCol w="1864519">
                  <a:extLst>
                    <a:ext uri="{9D8B030D-6E8A-4147-A177-3AD203B41FA5}">
                      <a16:colId xmlns:a16="http://schemas.microsoft.com/office/drawing/2014/main" val="4030023069"/>
                    </a:ext>
                  </a:extLst>
                </a:gridCol>
              </a:tblGrid>
              <a:tr h="1600045">
                <a:tc>
                  <a:txBody>
                    <a:bodyPr/>
                    <a:lstStyle/>
                    <a:p>
                      <a:pPr algn="l" fontAlgn="ctr" latinLnBrk="0"/>
                      <a:r>
                        <a:rPr lang="en-US" altLang="zh-CN" sz="1600" dirty="0">
                          <a:solidFill>
                            <a:srgbClr val="000000"/>
                          </a:solidFill>
                          <a:effectLst/>
                          <a:latin typeface="Microsoft YaHei" panose="020B0503020204020204" pitchFamily="34" charset="-122"/>
                          <a:ea typeface="Microsoft YaHei" panose="020B0503020204020204" pitchFamily="34" charset="-122"/>
                        </a:rPr>
                        <a:t>1</a:t>
                      </a:r>
                      <a:r>
                        <a:rPr lang="zh-CN" altLang="en-US" sz="1600" dirty="0">
                          <a:solidFill>
                            <a:srgbClr val="000000"/>
                          </a:solidFill>
                          <a:effectLst/>
                          <a:latin typeface="Microsoft YaHei" panose="020B0503020204020204" pitchFamily="34" charset="-122"/>
                          <a:ea typeface="Microsoft YaHei" panose="020B0503020204020204" pitchFamily="34" charset="-122"/>
                        </a:rPr>
                        <a:t>、高性能纯铌超导腔</a:t>
                      </a:r>
                    </a:p>
                  </a:txBody>
                  <a:tcPr marL="56595" marR="56595" marT="28298" marB="28298">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latinLnBrk="0"/>
                      <a:r>
                        <a:rPr lang="zh-CN" altLang="en-US" sz="1600" dirty="0">
                          <a:solidFill>
                            <a:srgbClr val="000000"/>
                          </a:solidFill>
                          <a:effectLst/>
                          <a:latin typeface="Microsoft YaHei" panose="020B0503020204020204" pitchFamily="34" charset="-122"/>
                          <a:ea typeface="Microsoft YaHei" panose="020B0503020204020204" pitchFamily="34" charset="-122"/>
                        </a:rPr>
                        <a:t>电抛光、柔性抛光、大晶粒铌材、掺氮和中温退火、新工艺</a:t>
                      </a:r>
                    </a:p>
                  </a:txBody>
                  <a:tcPr marL="56595" marR="56595" marT="28298" marB="2829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latinLnBrk="0"/>
                      <a:r>
                        <a:rPr lang="en-US" sz="1600" dirty="0">
                          <a:solidFill>
                            <a:srgbClr val="000000"/>
                          </a:solidFill>
                          <a:effectLst/>
                          <a:latin typeface="Microsoft YaHei" panose="020B0503020204020204" pitchFamily="34" charset="-122"/>
                          <a:ea typeface="Microsoft YaHei" panose="020B0503020204020204" pitchFamily="34" charset="-122"/>
                        </a:rPr>
                        <a:t>650 MHz</a:t>
                      </a:r>
                      <a:r>
                        <a:rPr lang="zh-CN" altLang="en-US" sz="1600" dirty="0">
                          <a:solidFill>
                            <a:srgbClr val="000000"/>
                          </a:solidFill>
                          <a:effectLst/>
                          <a:latin typeface="Microsoft YaHei" panose="020B0503020204020204" pitchFamily="34" charset="-122"/>
                          <a:ea typeface="Microsoft YaHei" panose="020B0503020204020204" pitchFamily="34" charset="-122"/>
                        </a:rPr>
                        <a:t>超导腔达到</a:t>
                      </a:r>
                      <a:r>
                        <a:rPr lang="en-US" altLang="zh-CN" sz="1600" dirty="0">
                          <a:solidFill>
                            <a:srgbClr val="000000"/>
                          </a:solidFill>
                          <a:effectLst/>
                          <a:latin typeface="Microsoft YaHei" panose="020B0503020204020204" pitchFamily="34" charset="-122"/>
                          <a:ea typeface="Microsoft YaHei" panose="020B0503020204020204" pitchFamily="34" charset="-122"/>
                        </a:rPr>
                        <a:t>3</a:t>
                      </a:r>
                      <a:r>
                        <a:rPr lang="en-US" sz="1600" dirty="0">
                          <a:solidFill>
                            <a:srgbClr val="000000"/>
                          </a:solidFill>
                          <a:effectLst/>
                          <a:latin typeface="Microsoft YaHei" panose="020B0503020204020204" pitchFamily="34" charset="-122"/>
                          <a:ea typeface="Microsoft YaHei" panose="020B0503020204020204" pitchFamily="34" charset="-122"/>
                        </a:rPr>
                        <a:t>E10@40MV/m</a:t>
                      </a:r>
                      <a:br>
                        <a:rPr lang="en-US" sz="1600" dirty="0">
                          <a:solidFill>
                            <a:srgbClr val="000000"/>
                          </a:solidFill>
                          <a:effectLst/>
                          <a:latin typeface="Microsoft YaHei" panose="020B0503020204020204" pitchFamily="34" charset="-122"/>
                          <a:ea typeface="Microsoft YaHei" panose="020B0503020204020204" pitchFamily="34" charset="-122"/>
                        </a:rPr>
                      </a:br>
                      <a:r>
                        <a:rPr lang="en-US" sz="1600" dirty="0">
                          <a:solidFill>
                            <a:srgbClr val="000000"/>
                          </a:solidFill>
                          <a:effectLst/>
                          <a:latin typeface="Microsoft YaHei" panose="020B0503020204020204" pitchFamily="34" charset="-122"/>
                          <a:ea typeface="Microsoft YaHei" panose="020B0503020204020204" pitchFamily="34" charset="-122"/>
                        </a:rPr>
                        <a:t>1.3 GHz</a:t>
                      </a:r>
                      <a:r>
                        <a:rPr lang="zh-CN" altLang="en-US" sz="1600" dirty="0">
                          <a:solidFill>
                            <a:srgbClr val="000000"/>
                          </a:solidFill>
                          <a:effectLst/>
                          <a:latin typeface="Microsoft YaHei" panose="020B0503020204020204" pitchFamily="34" charset="-122"/>
                          <a:ea typeface="Microsoft YaHei" panose="020B0503020204020204" pitchFamily="34" charset="-122"/>
                        </a:rPr>
                        <a:t>超导腔达到</a:t>
                      </a:r>
                      <a:r>
                        <a:rPr lang="en-US" altLang="zh-CN" sz="1600" dirty="0">
                          <a:solidFill>
                            <a:srgbClr val="000000"/>
                          </a:solidFill>
                          <a:effectLst/>
                          <a:latin typeface="Microsoft YaHei" panose="020B0503020204020204" pitchFamily="34" charset="-122"/>
                          <a:ea typeface="Microsoft YaHei" panose="020B0503020204020204" pitchFamily="34" charset="-122"/>
                        </a:rPr>
                        <a:t>2</a:t>
                      </a:r>
                      <a:r>
                        <a:rPr lang="en-US" sz="1600" dirty="0">
                          <a:solidFill>
                            <a:srgbClr val="000000"/>
                          </a:solidFill>
                          <a:effectLst/>
                          <a:latin typeface="Microsoft YaHei" panose="020B0503020204020204" pitchFamily="34" charset="-122"/>
                          <a:ea typeface="Microsoft YaHei" panose="020B0503020204020204" pitchFamily="34" charset="-122"/>
                        </a:rPr>
                        <a:t>E10@45MV/m</a:t>
                      </a:r>
                    </a:p>
                  </a:txBody>
                  <a:tcPr marL="56595" marR="56595" marT="28298" marB="2829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latinLnBrk="0"/>
                      <a:r>
                        <a:rPr lang="en-US" altLang="zh-CN" sz="1600">
                          <a:solidFill>
                            <a:srgbClr val="000000"/>
                          </a:solidFill>
                          <a:effectLst/>
                          <a:latin typeface="Microsoft YaHei" panose="020B0503020204020204" pitchFamily="34" charset="-122"/>
                          <a:ea typeface="Microsoft YaHei" panose="020B0503020204020204" pitchFamily="34" charset="-122"/>
                        </a:rPr>
                        <a:t>CEPC</a:t>
                      </a:r>
                      <a:r>
                        <a:rPr lang="zh-CN" altLang="en-US" sz="1600">
                          <a:solidFill>
                            <a:srgbClr val="000000"/>
                          </a:solidFill>
                          <a:effectLst/>
                          <a:latin typeface="Microsoft YaHei" panose="020B0503020204020204" pitchFamily="34" charset="-122"/>
                          <a:ea typeface="Microsoft YaHei" panose="020B0503020204020204" pitchFamily="34" charset="-122"/>
                        </a:rPr>
                        <a:t>以及其它射频超导加速器</a:t>
                      </a:r>
                    </a:p>
                  </a:txBody>
                  <a:tcPr marL="56595" marR="56595" marT="28298" marB="2829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latinLnBrk="0"/>
                      <a:endParaRPr lang="zh-CN" altLang="en-US" sz="1600">
                        <a:solidFill>
                          <a:srgbClr val="000000"/>
                        </a:solidFill>
                        <a:effectLst/>
                        <a:latin typeface="Microsoft YaHei" panose="020B0503020204020204" pitchFamily="34" charset="-122"/>
                        <a:ea typeface="Microsoft YaHei" panose="020B0503020204020204" pitchFamily="34" charset="-122"/>
                      </a:endParaRPr>
                    </a:p>
                  </a:txBody>
                  <a:tcPr marL="56595" marR="56595" marT="28298" marB="28298">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1416759"/>
                  </a:ext>
                </a:extLst>
              </a:tr>
              <a:tr h="4290194">
                <a:tc>
                  <a:txBody>
                    <a:bodyPr/>
                    <a:lstStyle/>
                    <a:p>
                      <a:pPr algn="l" fontAlgn="ctr" latinLnBrk="0"/>
                      <a:r>
                        <a:rPr lang="en-US" altLang="zh-CN" sz="1600">
                          <a:solidFill>
                            <a:srgbClr val="000000"/>
                          </a:solidFill>
                          <a:effectLst/>
                          <a:latin typeface="Microsoft YaHei" panose="020B0503020204020204" pitchFamily="34" charset="-122"/>
                          <a:ea typeface="Microsoft YaHei" panose="020B0503020204020204" pitchFamily="34" charset="-122"/>
                        </a:rPr>
                        <a:t>2</a:t>
                      </a:r>
                      <a:r>
                        <a:rPr lang="zh-CN" altLang="en-US" sz="1600">
                          <a:solidFill>
                            <a:srgbClr val="000000"/>
                          </a:solidFill>
                          <a:effectLst/>
                          <a:latin typeface="Microsoft YaHei" panose="020B0503020204020204" pitchFamily="34" charset="-122"/>
                          <a:ea typeface="Microsoft YaHei" panose="020B0503020204020204" pitchFamily="34" charset="-122"/>
                        </a:rPr>
                        <a:t>、铌三锡薄膜超导腔及超导腔镀膜技术研究</a:t>
                      </a:r>
                    </a:p>
                  </a:txBody>
                  <a:tcPr marL="56595" marR="56595" marT="28298" marB="28298">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latinLnBrk="0"/>
                      <a:r>
                        <a:rPr lang="zh-CN" altLang="en-US" sz="1600" dirty="0">
                          <a:solidFill>
                            <a:srgbClr val="000000"/>
                          </a:solidFill>
                          <a:effectLst/>
                          <a:latin typeface="Microsoft YaHei" panose="020B0503020204020204" pitchFamily="34" charset="-122"/>
                          <a:ea typeface="Microsoft YaHei" panose="020B0503020204020204" pitchFamily="34" charset="-122"/>
                        </a:rPr>
                        <a:t>一、采用不同镀膜方法（高温蒸镀、高功率脉冲磁控溅射、直流磁控溅射）和基底（高纯铌、高纯无氧铜）制备不同频率的薄膜超导腔。液氦浸泡冷却下达到垂直测试指标。</a:t>
                      </a:r>
                      <a:br>
                        <a:rPr lang="zh-CN" altLang="en-US" sz="1600" dirty="0">
                          <a:solidFill>
                            <a:srgbClr val="000000"/>
                          </a:solidFill>
                          <a:effectLst/>
                          <a:latin typeface="Microsoft YaHei" panose="020B0503020204020204" pitchFamily="34" charset="-122"/>
                          <a:ea typeface="Microsoft YaHei" panose="020B0503020204020204" pitchFamily="34" charset="-122"/>
                        </a:rPr>
                      </a:br>
                      <a:r>
                        <a:rPr lang="zh-CN" altLang="en-US" sz="1600" dirty="0">
                          <a:solidFill>
                            <a:srgbClr val="000000"/>
                          </a:solidFill>
                          <a:effectLst/>
                          <a:latin typeface="Microsoft YaHei" panose="020B0503020204020204" pitchFamily="34" charset="-122"/>
                          <a:ea typeface="Microsoft YaHei" panose="020B0503020204020204" pitchFamily="34" charset="-122"/>
                        </a:rPr>
                        <a:t>二、搭建超导腔传导冷却垂直测试系统（无液氦），进行垂直测试。</a:t>
                      </a:r>
                      <a:br>
                        <a:rPr lang="zh-CN" altLang="en-US" sz="1600" dirty="0">
                          <a:solidFill>
                            <a:srgbClr val="000000"/>
                          </a:solidFill>
                          <a:effectLst/>
                          <a:latin typeface="Microsoft YaHei" panose="020B0503020204020204" pitchFamily="34" charset="-122"/>
                          <a:ea typeface="Microsoft YaHei" panose="020B0503020204020204" pitchFamily="34" charset="-122"/>
                        </a:rPr>
                      </a:br>
                      <a:r>
                        <a:rPr lang="zh-CN" altLang="en-US" sz="1600" dirty="0">
                          <a:solidFill>
                            <a:srgbClr val="000000"/>
                          </a:solidFill>
                          <a:effectLst/>
                          <a:latin typeface="Microsoft YaHei" panose="020B0503020204020204" pitchFamily="34" charset="-122"/>
                          <a:ea typeface="Microsoft YaHei" panose="020B0503020204020204" pitchFamily="34" charset="-122"/>
                        </a:rPr>
                        <a:t>三、设计和研制铌三锡超导腔模组（液氦浸泡或传导冷却），进行水平测试、争取进行束流实验。</a:t>
                      </a:r>
                    </a:p>
                  </a:txBody>
                  <a:tcPr marL="56595" marR="56595" marT="28298" marB="2829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latinLnBrk="0"/>
                      <a:r>
                        <a:rPr lang="zh-CN" altLang="en-US" sz="1600" dirty="0">
                          <a:solidFill>
                            <a:srgbClr val="000000"/>
                          </a:solidFill>
                          <a:effectLst/>
                          <a:latin typeface="Microsoft YaHei" panose="020B0503020204020204" pitchFamily="34" charset="-122"/>
                          <a:ea typeface="Microsoft YaHei" panose="020B0503020204020204" pitchFamily="34" charset="-122"/>
                        </a:rPr>
                        <a:t>一、掌握薄膜超导腔的关键技术。</a:t>
                      </a:r>
                      <a:br>
                        <a:rPr lang="zh-CN" altLang="en-US" sz="1600" dirty="0">
                          <a:solidFill>
                            <a:srgbClr val="000000"/>
                          </a:solidFill>
                          <a:effectLst/>
                          <a:latin typeface="Microsoft YaHei" panose="020B0503020204020204" pitchFamily="34" charset="-122"/>
                          <a:ea typeface="Microsoft YaHei" panose="020B0503020204020204" pitchFamily="34" charset="-122"/>
                        </a:rPr>
                      </a:br>
                      <a:r>
                        <a:rPr lang="zh-CN" altLang="en-US" sz="1600" dirty="0">
                          <a:solidFill>
                            <a:srgbClr val="000000"/>
                          </a:solidFill>
                          <a:effectLst/>
                          <a:latin typeface="Microsoft YaHei" panose="020B0503020204020204" pitchFamily="34" charset="-122"/>
                          <a:ea typeface="Microsoft YaHei" panose="020B0503020204020204" pitchFamily="34" charset="-122"/>
                        </a:rPr>
                        <a:t>二、</a:t>
                      </a:r>
                      <a:r>
                        <a:rPr lang="en-US" altLang="zh-CN" sz="1600" dirty="0">
                          <a:solidFill>
                            <a:srgbClr val="000000"/>
                          </a:solidFill>
                          <a:effectLst/>
                          <a:latin typeface="Microsoft YaHei" panose="020B0503020204020204" pitchFamily="34" charset="-122"/>
                          <a:ea typeface="Microsoft YaHei" panose="020B0503020204020204" pitchFamily="34" charset="-122"/>
                        </a:rPr>
                        <a:t>4.2K</a:t>
                      </a:r>
                      <a:r>
                        <a:rPr lang="zh-CN" altLang="en-US" sz="1600" dirty="0">
                          <a:solidFill>
                            <a:srgbClr val="000000"/>
                          </a:solidFill>
                          <a:effectLst/>
                          <a:latin typeface="Microsoft YaHei" panose="020B0503020204020204" pitchFamily="34" charset="-122"/>
                          <a:ea typeface="Microsoft YaHei" panose="020B0503020204020204" pitchFamily="34" charset="-122"/>
                        </a:rPr>
                        <a:t>温度下垂直测试，</a:t>
                      </a:r>
                      <a:r>
                        <a:rPr lang="en-US" altLang="zh-CN" sz="1600" dirty="0">
                          <a:solidFill>
                            <a:srgbClr val="000000"/>
                          </a:solidFill>
                          <a:effectLst/>
                          <a:latin typeface="Microsoft YaHei" panose="020B0503020204020204" pitchFamily="34" charset="-122"/>
                          <a:ea typeface="Microsoft YaHei" panose="020B0503020204020204" pitchFamily="34" charset="-122"/>
                        </a:rPr>
                        <a:t>1.3 GHz</a:t>
                      </a:r>
                      <a:r>
                        <a:rPr lang="zh-CN" altLang="en-US" sz="1600" dirty="0">
                          <a:solidFill>
                            <a:srgbClr val="000000"/>
                          </a:solidFill>
                          <a:effectLst/>
                          <a:latin typeface="Microsoft YaHei" panose="020B0503020204020204" pitchFamily="34" charset="-122"/>
                          <a:ea typeface="Microsoft YaHei" panose="020B0503020204020204" pitchFamily="34" charset="-122"/>
                        </a:rPr>
                        <a:t>铌三锡超导腔达到</a:t>
                      </a:r>
                      <a:r>
                        <a:rPr lang="en-US" altLang="zh-CN" sz="1600" dirty="0">
                          <a:solidFill>
                            <a:srgbClr val="000000"/>
                          </a:solidFill>
                          <a:effectLst/>
                          <a:latin typeface="Microsoft YaHei" panose="020B0503020204020204" pitchFamily="34" charset="-122"/>
                          <a:ea typeface="Microsoft YaHei" panose="020B0503020204020204" pitchFamily="34" charset="-122"/>
                        </a:rPr>
                        <a:t>1E10@20MV/m</a:t>
                      </a:r>
                      <a:r>
                        <a:rPr lang="zh-CN" altLang="en-US" sz="1600" dirty="0">
                          <a:solidFill>
                            <a:srgbClr val="000000"/>
                          </a:solidFill>
                          <a:effectLst/>
                          <a:latin typeface="Microsoft YaHei" panose="020B0503020204020204" pitchFamily="34" charset="-122"/>
                          <a:ea typeface="Microsoft YaHei" panose="020B0503020204020204" pitchFamily="34" charset="-122"/>
                        </a:rPr>
                        <a:t>，</a:t>
                      </a:r>
                      <a:r>
                        <a:rPr lang="en-US" altLang="zh-CN" sz="1600" dirty="0">
                          <a:solidFill>
                            <a:srgbClr val="000000"/>
                          </a:solidFill>
                          <a:effectLst/>
                          <a:latin typeface="Microsoft YaHei" panose="020B0503020204020204" pitchFamily="34" charset="-122"/>
                          <a:ea typeface="Microsoft YaHei" panose="020B0503020204020204" pitchFamily="34" charset="-122"/>
                        </a:rPr>
                        <a:t>650 MHz</a:t>
                      </a:r>
                      <a:r>
                        <a:rPr lang="zh-CN" altLang="en-US" sz="1600" dirty="0">
                          <a:solidFill>
                            <a:srgbClr val="000000"/>
                          </a:solidFill>
                          <a:effectLst/>
                          <a:latin typeface="Microsoft YaHei" panose="020B0503020204020204" pitchFamily="34" charset="-122"/>
                          <a:ea typeface="Microsoft YaHei" panose="020B0503020204020204" pitchFamily="34" charset="-122"/>
                        </a:rPr>
                        <a:t>铌三锡超导腔达到</a:t>
                      </a:r>
                      <a:r>
                        <a:rPr lang="en-US" altLang="zh-CN" sz="1600" dirty="0">
                          <a:solidFill>
                            <a:srgbClr val="000000"/>
                          </a:solidFill>
                          <a:effectLst/>
                          <a:latin typeface="Microsoft YaHei" panose="020B0503020204020204" pitchFamily="34" charset="-122"/>
                          <a:ea typeface="Microsoft YaHei" panose="020B0503020204020204" pitchFamily="34" charset="-122"/>
                        </a:rPr>
                        <a:t>1.5E10@20MV/m</a:t>
                      </a:r>
                      <a:r>
                        <a:rPr lang="zh-CN" altLang="en-US" sz="1600" dirty="0">
                          <a:solidFill>
                            <a:srgbClr val="000000"/>
                          </a:solidFill>
                          <a:effectLst/>
                          <a:latin typeface="Microsoft YaHei" panose="020B0503020204020204" pitchFamily="34" charset="-122"/>
                          <a:ea typeface="Microsoft YaHei" panose="020B0503020204020204" pitchFamily="34" charset="-122"/>
                        </a:rPr>
                        <a:t>。</a:t>
                      </a:r>
                      <a:br>
                        <a:rPr lang="zh-CN" altLang="en-US" sz="1600" dirty="0">
                          <a:solidFill>
                            <a:srgbClr val="000000"/>
                          </a:solidFill>
                          <a:effectLst/>
                          <a:latin typeface="Microsoft YaHei" panose="020B0503020204020204" pitchFamily="34" charset="-122"/>
                          <a:ea typeface="Microsoft YaHei" panose="020B0503020204020204" pitchFamily="34" charset="-122"/>
                        </a:rPr>
                      </a:br>
                      <a:r>
                        <a:rPr lang="zh-CN" altLang="en-US" sz="1600" dirty="0">
                          <a:solidFill>
                            <a:srgbClr val="000000"/>
                          </a:solidFill>
                          <a:effectLst/>
                          <a:latin typeface="Microsoft YaHei" panose="020B0503020204020204" pitchFamily="34" charset="-122"/>
                          <a:ea typeface="Microsoft YaHei" panose="020B0503020204020204" pitchFamily="34" charset="-122"/>
                        </a:rPr>
                        <a:t>三、完成一台铌三锡超导腔模组。</a:t>
                      </a:r>
                    </a:p>
                  </a:txBody>
                  <a:tcPr marL="56595" marR="56595" marT="28298" marB="2829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latinLnBrk="0"/>
                      <a:r>
                        <a:rPr lang="zh-CN" altLang="en-US" sz="1600" dirty="0">
                          <a:solidFill>
                            <a:srgbClr val="000000"/>
                          </a:solidFill>
                          <a:effectLst/>
                          <a:latin typeface="Microsoft YaHei" panose="020B0503020204020204" pitchFamily="34" charset="-122"/>
                          <a:ea typeface="Microsoft YaHei" panose="020B0503020204020204" pitchFamily="34" charset="-122"/>
                        </a:rPr>
                        <a:t>一、运行在</a:t>
                      </a:r>
                      <a:r>
                        <a:rPr lang="en-US" altLang="zh-CN" sz="1600" dirty="0">
                          <a:solidFill>
                            <a:srgbClr val="000000"/>
                          </a:solidFill>
                          <a:effectLst/>
                          <a:latin typeface="Microsoft YaHei" panose="020B0503020204020204" pitchFamily="34" charset="-122"/>
                          <a:ea typeface="Microsoft YaHei" panose="020B0503020204020204" pitchFamily="34" charset="-122"/>
                        </a:rPr>
                        <a:t>4.2K</a:t>
                      </a:r>
                      <a:r>
                        <a:rPr lang="zh-CN" altLang="en-US" sz="1600" dirty="0">
                          <a:solidFill>
                            <a:srgbClr val="000000"/>
                          </a:solidFill>
                          <a:effectLst/>
                          <a:latin typeface="Microsoft YaHei" panose="020B0503020204020204" pitchFamily="34" charset="-122"/>
                          <a:ea typeface="Microsoft YaHei" panose="020B0503020204020204" pitchFamily="34" charset="-122"/>
                        </a:rPr>
                        <a:t>的铌三锡超导腔将使</a:t>
                      </a:r>
                      <a:r>
                        <a:rPr lang="en-US" altLang="zh-CN" sz="1600" dirty="0">
                          <a:solidFill>
                            <a:srgbClr val="000000"/>
                          </a:solidFill>
                          <a:effectLst/>
                          <a:latin typeface="Microsoft YaHei" panose="020B0503020204020204" pitchFamily="34" charset="-122"/>
                          <a:ea typeface="Microsoft YaHei" panose="020B0503020204020204" pitchFamily="34" charset="-122"/>
                        </a:rPr>
                        <a:t>CEPC</a:t>
                      </a:r>
                      <a:r>
                        <a:rPr lang="zh-CN" altLang="en-US" sz="1600" dirty="0">
                          <a:solidFill>
                            <a:srgbClr val="000000"/>
                          </a:solidFill>
                          <a:effectLst/>
                          <a:latin typeface="Microsoft YaHei" panose="020B0503020204020204" pitchFamily="34" charset="-122"/>
                          <a:ea typeface="Microsoft YaHei" panose="020B0503020204020204" pitchFamily="34" charset="-122"/>
                        </a:rPr>
                        <a:t>的低温功耗相比铌降低</a:t>
                      </a:r>
                      <a:r>
                        <a:rPr lang="en-US" altLang="zh-CN" sz="1600" dirty="0">
                          <a:solidFill>
                            <a:srgbClr val="000000"/>
                          </a:solidFill>
                          <a:effectLst/>
                          <a:latin typeface="Microsoft YaHei" panose="020B0503020204020204" pitchFamily="34" charset="-122"/>
                          <a:ea typeface="Microsoft YaHei" panose="020B0503020204020204" pitchFamily="34" charset="-122"/>
                        </a:rPr>
                        <a:t>3</a:t>
                      </a:r>
                      <a:r>
                        <a:rPr lang="zh-CN" altLang="en-US" sz="1600" dirty="0">
                          <a:solidFill>
                            <a:srgbClr val="000000"/>
                          </a:solidFill>
                          <a:effectLst/>
                          <a:latin typeface="Microsoft YaHei" panose="020B0503020204020204" pitchFamily="34" charset="-122"/>
                          <a:ea typeface="Microsoft YaHei" panose="020B0503020204020204" pitchFamily="34" charset="-122"/>
                        </a:rPr>
                        <a:t>倍以上，大幅降低</a:t>
                      </a:r>
                      <a:r>
                        <a:rPr lang="en-US" altLang="zh-CN" sz="1600" dirty="0">
                          <a:solidFill>
                            <a:srgbClr val="000000"/>
                          </a:solidFill>
                          <a:effectLst/>
                          <a:latin typeface="Microsoft YaHei" panose="020B0503020204020204" pitchFamily="34" charset="-122"/>
                          <a:ea typeface="Microsoft YaHei" panose="020B0503020204020204" pitchFamily="34" charset="-122"/>
                        </a:rPr>
                        <a:t>CEPC</a:t>
                      </a:r>
                      <a:r>
                        <a:rPr lang="zh-CN" altLang="en-US" sz="1600" dirty="0">
                          <a:solidFill>
                            <a:srgbClr val="000000"/>
                          </a:solidFill>
                          <a:effectLst/>
                          <a:latin typeface="Microsoft YaHei" panose="020B0503020204020204" pitchFamily="34" charset="-122"/>
                          <a:ea typeface="Microsoft YaHei" panose="020B0503020204020204" pitchFamily="34" charset="-122"/>
                        </a:rPr>
                        <a:t>的建造和运行费用，尤其是</a:t>
                      </a:r>
                      <a:r>
                        <a:rPr lang="en-US" altLang="zh-CN" sz="1600" dirty="0">
                          <a:solidFill>
                            <a:srgbClr val="000000"/>
                          </a:solidFill>
                          <a:effectLst/>
                          <a:latin typeface="Microsoft YaHei" panose="020B0503020204020204" pitchFamily="34" charset="-122"/>
                          <a:ea typeface="Microsoft YaHei" panose="020B0503020204020204" pitchFamily="34" charset="-122"/>
                        </a:rPr>
                        <a:t>ttbar</a:t>
                      </a:r>
                      <a:r>
                        <a:rPr lang="zh-CN" altLang="en-US" sz="1600" dirty="0">
                          <a:solidFill>
                            <a:srgbClr val="000000"/>
                          </a:solidFill>
                          <a:effectLst/>
                          <a:latin typeface="Microsoft YaHei" panose="020B0503020204020204" pitchFamily="34" charset="-122"/>
                          <a:ea typeface="Microsoft YaHei" panose="020B0503020204020204" pitchFamily="34" charset="-122"/>
                        </a:rPr>
                        <a:t>升级。</a:t>
                      </a:r>
                      <a:r>
                        <a:rPr lang="en-US" altLang="zh-CN" sz="1600" dirty="0">
                          <a:solidFill>
                            <a:srgbClr val="000000"/>
                          </a:solidFill>
                          <a:effectLst/>
                          <a:latin typeface="Microsoft YaHei" panose="020B0503020204020204" pitchFamily="34" charset="-122"/>
                          <a:ea typeface="Microsoft YaHei" panose="020B0503020204020204" pitchFamily="34" charset="-122"/>
                        </a:rPr>
                        <a:t>CEPC</a:t>
                      </a:r>
                      <a:r>
                        <a:rPr lang="zh-CN" altLang="en-US" sz="1600" dirty="0">
                          <a:solidFill>
                            <a:srgbClr val="000000"/>
                          </a:solidFill>
                          <a:effectLst/>
                          <a:latin typeface="Microsoft YaHei" panose="020B0503020204020204" pitchFamily="34" charset="-122"/>
                          <a:ea typeface="Microsoft YaHei" panose="020B0503020204020204" pitchFamily="34" charset="-122"/>
                        </a:rPr>
                        <a:t>若使用铌三锡薄膜超导腔，将是对高能对撞机和加速器技术发展的重大贡献。铌三锡潜在的高梯度性能（两倍于铌）也将为未来高能超导加速器提供必需的技术。</a:t>
                      </a:r>
                      <a:br>
                        <a:rPr lang="zh-CN" altLang="en-US" sz="1600" dirty="0">
                          <a:solidFill>
                            <a:srgbClr val="000000"/>
                          </a:solidFill>
                          <a:effectLst/>
                          <a:latin typeface="Microsoft YaHei" panose="020B0503020204020204" pitchFamily="34" charset="-122"/>
                          <a:ea typeface="Microsoft YaHei" panose="020B0503020204020204" pitchFamily="34" charset="-122"/>
                        </a:rPr>
                      </a:br>
                      <a:r>
                        <a:rPr lang="zh-CN" altLang="en-US" sz="1600" dirty="0">
                          <a:solidFill>
                            <a:srgbClr val="000000"/>
                          </a:solidFill>
                          <a:effectLst/>
                          <a:latin typeface="Microsoft YaHei" panose="020B0503020204020204" pitchFamily="34" charset="-122"/>
                          <a:ea typeface="Microsoft YaHei" panose="020B0503020204020204" pitchFamily="34" charset="-122"/>
                        </a:rPr>
                        <a:t>二、因</a:t>
                      </a:r>
                      <a:r>
                        <a:rPr lang="en-US" altLang="zh-CN" sz="1600" dirty="0">
                          <a:solidFill>
                            <a:srgbClr val="000000"/>
                          </a:solidFill>
                          <a:effectLst/>
                          <a:latin typeface="Microsoft YaHei" panose="020B0503020204020204" pitchFamily="34" charset="-122"/>
                          <a:ea typeface="Microsoft YaHei" panose="020B0503020204020204" pitchFamily="34" charset="-122"/>
                        </a:rPr>
                        <a:t>4.2K</a:t>
                      </a:r>
                      <a:r>
                        <a:rPr lang="zh-CN" altLang="en-US" sz="1600" dirty="0">
                          <a:solidFill>
                            <a:srgbClr val="000000"/>
                          </a:solidFill>
                          <a:effectLst/>
                          <a:latin typeface="Microsoft YaHei" panose="020B0503020204020204" pitchFamily="34" charset="-122"/>
                          <a:ea typeface="Microsoft YaHei" panose="020B0503020204020204" pitchFamily="34" charset="-122"/>
                        </a:rPr>
                        <a:t>下</a:t>
                      </a:r>
                      <a:r>
                        <a:rPr lang="en-US" altLang="zh-CN" sz="1600" dirty="0">
                          <a:solidFill>
                            <a:srgbClr val="000000"/>
                          </a:solidFill>
                          <a:effectLst/>
                          <a:latin typeface="Microsoft YaHei" panose="020B0503020204020204" pitchFamily="34" charset="-122"/>
                          <a:ea typeface="Microsoft YaHei" panose="020B0503020204020204" pitchFamily="34" charset="-122"/>
                        </a:rPr>
                        <a:t>Q</a:t>
                      </a:r>
                      <a:r>
                        <a:rPr lang="zh-CN" altLang="en-US" sz="1600" dirty="0">
                          <a:solidFill>
                            <a:srgbClr val="000000"/>
                          </a:solidFill>
                          <a:effectLst/>
                          <a:latin typeface="Microsoft YaHei" panose="020B0503020204020204" pitchFamily="34" charset="-122"/>
                          <a:ea typeface="Microsoft YaHei" panose="020B0503020204020204" pitchFamily="34" charset="-122"/>
                        </a:rPr>
                        <a:t>值很高，铌三锡超导腔可采用脉管制冷机传导冷却，将使超导加速器首次摆脱庞大而昂贵的大型液氦制冷机系统，实现超导腔小型化，改变全球加速器产业格局。</a:t>
                      </a:r>
                    </a:p>
                  </a:txBody>
                  <a:tcPr marL="56595" marR="56595" marT="28298" marB="2829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latinLnBrk="0"/>
                      <a:r>
                        <a:rPr lang="zh-CN" altLang="en-US" sz="1600" dirty="0">
                          <a:solidFill>
                            <a:srgbClr val="000000"/>
                          </a:solidFill>
                          <a:effectLst/>
                          <a:latin typeface="Microsoft YaHei" panose="020B0503020204020204" pitchFamily="34" charset="-122"/>
                          <a:ea typeface="Microsoft YaHei" panose="020B0503020204020204" pitchFamily="34" charset="-122"/>
                        </a:rPr>
                        <a:t>因超导腔比常温腔具有能量效率高的显著优势（微波功率几乎全部被束流吸收，而不是大部分损耗在腔壁上），采用脉管制冷机的铌三锡超导加速器的造价和运行费用甚至低于常温加速器，有望取代相当一部分常温加速器，广泛应用于工业和医疗等领域，具有巨大的应用需求。</a:t>
                      </a:r>
                    </a:p>
                  </a:txBody>
                  <a:tcPr marL="56595" marR="56595" marT="28298" marB="28298">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4999189"/>
                  </a:ext>
                </a:extLst>
              </a:tr>
            </a:tbl>
          </a:graphicData>
        </a:graphic>
      </p:graphicFrame>
    </p:spTree>
    <p:extLst>
      <p:ext uri="{BB962C8B-B14F-4D97-AF65-F5344CB8AC3E}">
        <p14:creationId xmlns:p14="http://schemas.microsoft.com/office/powerpoint/2010/main" val="4966658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668587"/>
            <a:ext cx="10515600" cy="1323975"/>
          </a:xfrm>
        </p:spPr>
        <p:txBody>
          <a:bodyPr>
            <a:normAutofit fontScale="90000"/>
          </a:bodyPr>
          <a:lstStyle/>
          <a:p>
            <a:r>
              <a:rPr lang="en-US" altLang="zh-CN" sz="6600" b="1" dirty="0">
                <a:solidFill>
                  <a:srgbClr val="C00000"/>
                </a:solidFill>
                <a:latin typeface="Arial" panose="020B0604020202020204" pitchFamily="34" charset="0"/>
                <a:cs typeface="Arial" panose="020B0604020202020204" pitchFamily="34" charset="0"/>
              </a:rPr>
              <a:t>Thanks for your attention!</a:t>
            </a:r>
            <a:br>
              <a:rPr lang="en-US" altLang="zh-CN" sz="6600" b="1" dirty="0">
                <a:solidFill>
                  <a:srgbClr val="C00000"/>
                </a:solidFill>
                <a:latin typeface="Arial" panose="020B0604020202020204" pitchFamily="34" charset="0"/>
                <a:cs typeface="Arial" panose="020B0604020202020204" pitchFamily="34" charset="0"/>
              </a:rPr>
            </a:br>
            <a:endParaRPr lang="zh-CN" altLang="en-US" sz="6600" b="1" dirty="0">
              <a:solidFill>
                <a:srgbClr val="C00000"/>
              </a:solidFill>
              <a:latin typeface="Arial" panose="020B0604020202020204" pitchFamily="34" charset="0"/>
              <a:cs typeface="Arial" panose="020B0604020202020204" pitchFamily="34" charset="0"/>
            </a:endParaRPr>
          </a:p>
        </p:txBody>
      </p:sp>
      <p:sp>
        <p:nvSpPr>
          <p:cNvPr id="4" name="灯片编号占位符 3"/>
          <p:cNvSpPr>
            <a:spLocks noGrp="1"/>
          </p:cNvSpPr>
          <p:nvPr>
            <p:ph type="sldNum" sz="quarter" idx="12"/>
          </p:nvPr>
        </p:nvSpPr>
        <p:spPr/>
        <p:txBody>
          <a:bodyPr/>
          <a:lstStyle/>
          <a:p>
            <a:pPr>
              <a:defRPr/>
            </a:pPr>
            <a:fld id="{9D4335EE-BD33-4D2B-92EE-A4EAAE51E3BD}" type="slidenum">
              <a:rPr lang="zh-CN" altLang="en-US" smtClean="0">
                <a:solidFill>
                  <a:prstClr val="black">
                    <a:tint val="75000"/>
                  </a:prstClr>
                </a:solidFill>
              </a:rPr>
              <a:pPr>
                <a:defRPr/>
              </a:pPr>
              <a:t>35</a:t>
            </a:fld>
            <a:endParaRPr lang="zh-CN" altLang="en-US">
              <a:solidFill>
                <a:prstClr val="black">
                  <a:tint val="75000"/>
                </a:prstClr>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9D4335EE-BD33-4D2B-92EE-A4EAAE51E3BD}" type="slidenum">
              <a:rPr lang="zh-CN" altLang="en-US" smtClean="0">
                <a:solidFill>
                  <a:prstClr val="black">
                    <a:tint val="75000"/>
                  </a:prstClr>
                </a:solidFill>
              </a:rPr>
              <a:pPr>
                <a:defRPr/>
              </a:pPr>
              <a:t>36</a:t>
            </a:fld>
            <a:endParaRPr lang="zh-CN" altLang="en-US">
              <a:solidFill>
                <a:prstClr val="black">
                  <a:tint val="75000"/>
                </a:prstClr>
              </a:solidFill>
            </a:endParaRPr>
          </a:p>
        </p:txBody>
      </p:sp>
      <p:pic>
        <p:nvPicPr>
          <p:cNvPr id="307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971271" y="1646595"/>
            <a:ext cx="7131973" cy="3328254"/>
          </a:xfrm>
          <a:prstGeom prst="rect">
            <a:avLst/>
          </a:prstGeom>
          <a:noFill/>
          <a:ln w="9525">
            <a:noFill/>
            <a:miter lim="800000"/>
            <a:headEnd/>
            <a:tailEnd/>
          </a:ln>
          <a:effectLst/>
        </p:spPr>
      </p:pic>
      <p:sp>
        <p:nvSpPr>
          <p:cNvPr id="6" name="文本框 10"/>
          <p:cNvSpPr txBox="1"/>
          <p:nvPr/>
        </p:nvSpPr>
        <p:spPr>
          <a:xfrm>
            <a:off x="7185181" y="5067219"/>
            <a:ext cx="3184413" cy="338554"/>
          </a:xfrm>
          <a:prstGeom prst="rect">
            <a:avLst/>
          </a:prstGeom>
          <a:solidFill>
            <a:schemeClr val="bg1"/>
          </a:solidFill>
        </p:spPr>
        <p:txBody>
          <a:bodyPr wrap="square" rtlCol="0">
            <a:spAutoFit/>
          </a:bodyPr>
          <a:lstStyle/>
          <a:p>
            <a:pPr algn="ctr"/>
            <a:r>
              <a:rPr lang="en-US" altLang="zh-CN" sz="1600" b="1" dirty="0">
                <a:solidFill>
                  <a:srgbClr val="C00000"/>
                </a:solidFill>
                <a:latin typeface="Arial" panose="020B0604020202020204" pitchFamily="34" charset="0"/>
                <a:cs typeface="Arial" panose="020B0604020202020204" pitchFamily="34" charset="0"/>
              </a:rPr>
              <a:t>LCLS-II</a:t>
            </a:r>
            <a:r>
              <a:rPr lang="zh-CN" altLang="en-US" sz="1600" b="1" dirty="0">
                <a:solidFill>
                  <a:srgbClr val="C00000"/>
                </a:solidFill>
                <a:latin typeface="Arial" panose="020B0604020202020204" pitchFamily="34" charset="0"/>
                <a:cs typeface="Arial" panose="020B0604020202020204" pitchFamily="34" charset="0"/>
              </a:rPr>
              <a:t>布局</a:t>
            </a:r>
          </a:p>
        </p:txBody>
      </p:sp>
      <p:pic>
        <p:nvPicPr>
          <p:cNvPr id="307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3834" y="1345816"/>
            <a:ext cx="3558786" cy="4376133"/>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44594" y="0"/>
            <a:ext cx="10515600" cy="766642"/>
          </a:xfrm>
        </p:spPr>
        <p:txBody>
          <a:bodyPr/>
          <a:lstStyle/>
          <a:p>
            <a:r>
              <a:rPr lang="en-US" altLang="zh-CN" dirty="0">
                <a:latin typeface="Arial" panose="020B0604020202020204" pitchFamily="34" charset="0"/>
                <a:cs typeface="Arial" panose="020B0604020202020204" pitchFamily="34" charset="0"/>
              </a:rPr>
              <a:t>Flexible polishing of 1.3 GHz 1-cell cavity </a:t>
            </a:r>
            <a:endParaRPr lang="zh-CN" altLang="en-US" dirty="0">
              <a:latin typeface="Arial" panose="020B0604020202020204" pitchFamily="34" charset="0"/>
              <a:cs typeface="Arial" panose="020B0604020202020204" pitchFamily="34" charset="0"/>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72E488A-81DB-4A5F-B4BA-D0957D335647}"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defRPr/>
              </a:pPr>
              <a:t>4</a:t>
            </a:fld>
            <a:endParaRPr kumimoji="0" lang="zh-CN" altLang="en-US" sz="1200" b="0" i="0" u="none" strike="noStrike" kern="1200" cap="none" spc="0" normalizeH="0" baseline="0" noProof="0" dirty="0">
              <a:ln>
                <a:noFill/>
              </a:ln>
              <a:solidFill>
                <a:prstClr val="black">
                  <a:tint val="75000"/>
                </a:prstClr>
              </a:solidFill>
              <a:effectLst/>
              <a:uLnTx/>
              <a:uFillTx/>
              <a:latin typeface="Calibri" panose="020F0502020204030204"/>
              <a:ea typeface="等线" panose="02010600030101010101" charset="-122"/>
              <a:cs typeface="+mn-cs"/>
            </a:endParaRPr>
          </a:p>
        </p:txBody>
      </p:sp>
      <p:sp>
        <p:nvSpPr>
          <p:cNvPr id="13" name="内容占位符 9"/>
          <p:cNvSpPr txBox="1">
            <a:spLocks/>
          </p:cNvSpPr>
          <p:nvPr/>
        </p:nvSpPr>
        <p:spPr>
          <a:xfrm>
            <a:off x="176955" y="659290"/>
            <a:ext cx="11026303" cy="1161623"/>
          </a:xfrm>
          <a:prstGeom prst="rect">
            <a:avLst/>
          </a:prstGeom>
        </p:spPr>
        <p:txBody>
          <a:bodyPr vert="horz" lIns="91440" tIns="45720" rIns="91440" bIns="45720" rtlCol="0">
            <a:normAutofit/>
          </a:bodyPr>
          <a:lstStyle/>
          <a:p>
            <a:pPr marL="355600" marR="0" lvl="0" indent="-355600" algn="l" defTabSz="685800" rtl="0" eaLnBrk="1" fontAlgn="auto" latinLnBrk="0" hangingPunct="1">
              <a:spcBef>
                <a:spcPts val="750"/>
              </a:spcBef>
              <a:spcAft>
                <a:spcPts val="0"/>
              </a:spcAft>
              <a:buClrTx/>
              <a:buSzTx/>
              <a:buFont typeface="Arial" panose="020B0604020202020204" pitchFamily="34" charset="0"/>
              <a:buChar char="•"/>
              <a:tabLst/>
              <a:defRPr/>
            </a:pPr>
            <a:r>
              <a:rPr lang="en-US" altLang="zh-CN" dirty="0">
                <a:latin typeface="Arial" panose="020B0604020202020204" pitchFamily="34" charset="0"/>
                <a:cs typeface="Arial" panose="020B0604020202020204" pitchFamily="34" charset="0"/>
              </a:rPr>
              <a:t>Flexible polishing (FP)</a:t>
            </a:r>
            <a:r>
              <a:rPr lang="zh-CN" altLang="en-US" dirty="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reached 46 MV/m for 1.3 GHz 1-cell cavity, which can be adopted instead of bulk EP.</a:t>
            </a:r>
          </a:p>
          <a:p>
            <a:pPr marL="355600" indent="-355600" defTabSz="685800">
              <a:spcBef>
                <a:spcPts val="750"/>
              </a:spcBef>
              <a:buFont typeface="Arial" panose="020B0604020202020204" pitchFamily="34" charset="0"/>
              <a:buChar char="•"/>
              <a:defRPr/>
            </a:pPr>
            <a:r>
              <a:rPr lang="en-US" altLang="zh-CN" dirty="0">
                <a:latin typeface="Arial" panose="020B0604020202020204" pitchFamily="34" charset="0"/>
                <a:cs typeface="Arial" panose="020B0604020202020204" pitchFamily="34" charset="0"/>
              </a:rPr>
              <a:t>Advantage of flexible polishing:</a:t>
            </a:r>
            <a:r>
              <a:rPr lang="en-US" altLang="zh-CN" b="1" dirty="0">
                <a:solidFill>
                  <a:srgbClr val="C00000"/>
                </a:solidFill>
                <a:latin typeface="Arial" panose="020B0604020202020204" pitchFamily="34" charset="0"/>
                <a:cs typeface="Arial" panose="020B0604020202020204" pitchFamily="34" charset="0"/>
              </a:rPr>
              <a:t> high efficiency, environmental friendly, low cost</a:t>
            </a:r>
            <a:endParaRPr kumimoji="0" lang="en-US" altLang="zh-CN"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p>
            <a:pPr marL="355600" marR="0" lvl="0" indent="-355600" algn="l" defTabSz="685800" rtl="0" eaLnBrk="1" fontAlgn="auto" latinLnBrk="0" hangingPunct="1">
              <a:lnSpc>
                <a:spcPct val="120000"/>
              </a:lnSpc>
              <a:spcBef>
                <a:spcPts val="750"/>
              </a:spcBef>
              <a:spcAft>
                <a:spcPts val="0"/>
              </a:spcAft>
              <a:buClrTx/>
              <a:buSzTx/>
              <a:buFont typeface="Arial" panose="020B0604020202020204" pitchFamily="34" charset="0"/>
              <a:buChar char="•"/>
              <a:tabLst/>
              <a:defRPr/>
            </a:pPr>
            <a:endParaRPr kumimoji="0" lang="zh-CN" altLang="en-US" sz="2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7" name="文本框 10"/>
          <p:cNvSpPr txBox="1"/>
          <p:nvPr/>
        </p:nvSpPr>
        <p:spPr>
          <a:xfrm>
            <a:off x="6983253" y="5274813"/>
            <a:ext cx="4399351" cy="338554"/>
          </a:xfrm>
          <a:prstGeom prst="rect">
            <a:avLst/>
          </a:prstGeom>
          <a:solidFill>
            <a:schemeClr val="bg1"/>
          </a:solidFill>
        </p:spPr>
        <p:txBody>
          <a:bodyPr wrap="square" rtlCol="0">
            <a:spAutoFit/>
          </a:bodyPr>
          <a:lstStyle/>
          <a:p>
            <a:r>
              <a:rPr lang="en-US" altLang="zh-CN" sz="1600" b="1" dirty="0">
                <a:solidFill>
                  <a:srgbClr val="C00000"/>
                </a:solidFill>
                <a:latin typeface="Arial" panose="020B0604020202020204" pitchFamily="34" charset="0"/>
                <a:cs typeface="Arial" panose="020B0604020202020204" pitchFamily="34" charset="0"/>
              </a:rPr>
              <a:t>Vertical test result of 1.3 GHz 1-cell cavity</a:t>
            </a:r>
          </a:p>
        </p:txBody>
      </p:sp>
      <p:sp>
        <p:nvSpPr>
          <p:cNvPr id="18" name="文本框 10"/>
          <p:cNvSpPr txBox="1"/>
          <p:nvPr/>
        </p:nvSpPr>
        <p:spPr>
          <a:xfrm>
            <a:off x="1861767" y="4963914"/>
            <a:ext cx="4687593" cy="338554"/>
          </a:xfrm>
          <a:prstGeom prst="rect">
            <a:avLst/>
          </a:prstGeom>
          <a:solidFill>
            <a:schemeClr val="bg1"/>
          </a:solidFill>
        </p:spPr>
        <p:txBody>
          <a:bodyPr wrap="square" rtlCol="0">
            <a:spAutoFit/>
          </a:bodyPr>
          <a:lstStyle/>
          <a:p>
            <a:pPr algn="ctr"/>
            <a:r>
              <a:rPr lang="en-US" altLang="zh-CN" sz="1600" b="1" dirty="0">
                <a:solidFill>
                  <a:srgbClr val="C00000"/>
                </a:solidFill>
                <a:latin typeface="Arial" panose="020B0604020202020204" pitchFamily="34" charset="0"/>
                <a:cs typeface="Arial" panose="020B0604020202020204" pitchFamily="34" charset="0"/>
              </a:rPr>
              <a:t>Inspection of equator of 1.3GHz 1-cell cavity </a:t>
            </a:r>
          </a:p>
        </p:txBody>
      </p:sp>
      <p:pic>
        <p:nvPicPr>
          <p:cNvPr id="19" name="图片 18">
            <a:extLst>
              <a:ext uri="{FF2B5EF4-FFF2-40B4-BE49-F238E27FC236}">
                <a16:creationId xmlns:a16="http://schemas.microsoft.com/office/drawing/2014/main" id="{6BF6598A-35ED-45F4-8F51-AA97E31814A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19047" y="2948468"/>
            <a:ext cx="1755027" cy="1316270"/>
          </a:xfrm>
          <a:prstGeom prst="rect">
            <a:avLst/>
          </a:prstGeom>
        </p:spPr>
      </p:pic>
      <p:sp>
        <p:nvSpPr>
          <p:cNvPr id="31" name="文本框 10"/>
          <p:cNvSpPr txBox="1"/>
          <p:nvPr/>
        </p:nvSpPr>
        <p:spPr>
          <a:xfrm>
            <a:off x="2156826" y="4368447"/>
            <a:ext cx="1862650" cy="307777"/>
          </a:xfrm>
          <a:prstGeom prst="rect">
            <a:avLst/>
          </a:prstGeom>
          <a:solidFill>
            <a:schemeClr val="bg1"/>
          </a:solidFill>
        </p:spPr>
        <p:txBody>
          <a:bodyPr wrap="square" rtlCol="0">
            <a:spAutoFit/>
          </a:bodyPr>
          <a:lstStyle/>
          <a:p>
            <a:pPr algn="ctr"/>
            <a:r>
              <a:rPr lang="en-US" altLang="zh-CN" sz="1400" b="1" dirty="0">
                <a:solidFill>
                  <a:srgbClr val="C00000"/>
                </a:solidFill>
                <a:latin typeface="Arial" panose="020B0604020202020204" pitchFamily="34" charset="0"/>
                <a:cs typeface="Arial" panose="020B0604020202020204" pitchFamily="34" charset="0"/>
              </a:rPr>
              <a:t>Initial</a:t>
            </a:r>
          </a:p>
        </p:txBody>
      </p:sp>
      <p:sp>
        <p:nvSpPr>
          <p:cNvPr id="42" name="文本框 10"/>
          <p:cNvSpPr txBox="1"/>
          <p:nvPr/>
        </p:nvSpPr>
        <p:spPr>
          <a:xfrm>
            <a:off x="4340136" y="4403698"/>
            <a:ext cx="1967156" cy="523220"/>
          </a:xfrm>
          <a:prstGeom prst="rect">
            <a:avLst/>
          </a:prstGeom>
          <a:solidFill>
            <a:schemeClr val="bg1"/>
          </a:solidFill>
        </p:spPr>
        <p:txBody>
          <a:bodyPr wrap="square" rtlCol="0">
            <a:spAutoFit/>
          </a:bodyPr>
          <a:lstStyle/>
          <a:p>
            <a:pPr algn="ctr"/>
            <a:r>
              <a:rPr lang="en-US" altLang="zh-CN" sz="1400" b="1" dirty="0">
                <a:solidFill>
                  <a:srgbClr val="C00000"/>
                </a:solidFill>
                <a:latin typeface="Arial" panose="020B0604020202020204" pitchFamily="34" charset="0"/>
                <a:cs typeface="Arial" panose="020B0604020202020204" pitchFamily="34" charset="0"/>
              </a:rPr>
              <a:t>After flexible polishing</a:t>
            </a:r>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46063" y="4071489"/>
            <a:ext cx="243405" cy="117506"/>
          </a:xfrm>
          <a:prstGeom prst="rect">
            <a:avLst/>
          </a:prstGeom>
          <a:noFill/>
          <a:ln w="9525">
            <a:noFill/>
            <a:miter lim="800000"/>
            <a:headEnd/>
            <a:tailEnd/>
          </a:ln>
          <a:effectLst/>
        </p:spPr>
      </p:pic>
      <p:sp>
        <p:nvSpPr>
          <p:cNvPr id="51" name="文本框 10"/>
          <p:cNvSpPr txBox="1"/>
          <p:nvPr/>
        </p:nvSpPr>
        <p:spPr>
          <a:xfrm>
            <a:off x="0" y="1713318"/>
            <a:ext cx="2924730" cy="338554"/>
          </a:xfrm>
          <a:prstGeom prst="rect">
            <a:avLst/>
          </a:prstGeom>
          <a:solidFill>
            <a:schemeClr val="bg1"/>
          </a:solidFill>
        </p:spPr>
        <p:txBody>
          <a:bodyPr wrap="square" rtlCol="0">
            <a:spAutoFit/>
          </a:bodyPr>
          <a:lstStyle/>
          <a:p>
            <a:pPr algn="ctr"/>
            <a:r>
              <a:rPr lang="en-US" altLang="zh-CN" sz="1600" b="1" dirty="0">
                <a:solidFill>
                  <a:srgbClr val="FF0000"/>
                </a:solidFill>
                <a:latin typeface="Arial" panose="020B0604020202020204" pitchFamily="34" charset="0"/>
                <a:cs typeface="Arial" panose="020B0604020202020204" pitchFamily="34" charset="0"/>
              </a:rPr>
              <a:t>Conventional recipe</a:t>
            </a:r>
          </a:p>
        </p:txBody>
      </p:sp>
      <p:sp>
        <p:nvSpPr>
          <p:cNvPr id="52" name="文本框 10"/>
          <p:cNvSpPr txBox="1"/>
          <p:nvPr/>
        </p:nvSpPr>
        <p:spPr>
          <a:xfrm>
            <a:off x="3132887" y="1742416"/>
            <a:ext cx="2924730" cy="369332"/>
          </a:xfrm>
          <a:prstGeom prst="rect">
            <a:avLst/>
          </a:prstGeom>
          <a:solidFill>
            <a:schemeClr val="bg1"/>
          </a:solidFill>
        </p:spPr>
        <p:txBody>
          <a:bodyPr wrap="square" rtlCol="0">
            <a:spAutoFit/>
          </a:bodyPr>
          <a:lstStyle/>
          <a:p>
            <a:pPr algn="ctr"/>
            <a:r>
              <a:rPr lang="en-US" altLang="zh-CN" b="1" dirty="0">
                <a:solidFill>
                  <a:srgbClr val="0070C0"/>
                </a:solidFill>
                <a:latin typeface="Arial" panose="020B0604020202020204" pitchFamily="34" charset="0"/>
                <a:cs typeface="Arial" panose="020B0604020202020204" pitchFamily="34" charset="0"/>
              </a:rPr>
              <a:t>New recipe</a:t>
            </a:r>
          </a:p>
        </p:txBody>
      </p:sp>
      <p:sp>
        <p:nvSpPr>
          <p:cNvPr id="39" name="文本框 10">
            <a:extLst>
              <a:ext uri="{FF2B5EF4-FFF2-40B4-BE49-F238E27FC236}">
                <a16:creationId xmlns:a16="http://schemas.microsoft.com/office/drawing/2014/main" id="{54C6A571-EDFE-4FDF-A071-80AD9422C737}"/>
              </a:ext>
            </a:extLst>
          </p:cNvPr>
          <p:cNvSpPr txBox="1"/>
          <p:nvPr/>
        </p:nvSpPr>
        <p:spPr>
          <a:xfrm>
            <a:off x="447280" y="2238178"/>
            <a:ext cx="1867296" cy="338554"/>
          </a:xfrm>
          <a:prstGeom prst="rect">
            <a:avLst/>
          </a:prstGeom>
          <a:noFill/>
          <a:ln w="19050">
            <a:solidFill>
              <a:srgbClr val="C00000"/>
            </a:solidFill>
          </a:ln>
        </p:spPr>
        <p:txBody>
          <a:bodyPr wrap="square" rtlCol="0">
            <a:spAutoFit/>
          </a:bodyPr>
          <a:lstStyle/>
          <a:p>
            <a:r>
              <a:rPr lang="en-US" altLang="zh-CN" sz="1600" b="1" dirty="0">
                <a:solidFill>
                  <a:srgbClr val="C00000"/>
                </a:solidFill>
                <a:latin typeface="Arial" panose="020B0604020202020204" pitchFamily="34" charset="0"/>
                <a:cs typeface="Arial" panose="020B0604020202020204" pitchFamily="34" charset="0"/>
              </a:rPr>
              <a:t>Bulk EP (~150um)</a:t>
            </a:r>
            <a:endParaRPr lang="zh-CN" altLang="en-US" sz="1600" b="1" dirty="0">
              <a:solidFill>
                <a:srgbClr val="C00000"/>
              </a:solidFill>
              <a:latin typeface="Arial" panose="020B0604020202020204" pitchFamily="34" charset="0"/>
              <a:cs typeface="Arial" panose="020B0604020202020204" pitchFamily="34" charset="0"/>
            </a:endParaRPr>
          </a:p>
        </p:txBody>
      </p:sp>
      <p:sp>
        <p:nvSpPr>
          <p:cNvPr id="48" name="文本框 10">
            <a:extLst>
              <a:ext uri="{FF2B5EF4-FFF2-40B4-BE49-F238E27FC236}">
                <a16:creationId xmlns:a16="http://schemas.microsoft.com/office/drawing/2014/main" id="{9C61382E-D699-48C9-9F29-C654E7209C88}"/>
              </a:ext>
            </a:extLst>
          </p:cNvPr>
          <p:cNvSpPr txBox="1"/>
          <p:nvPr/>
        </p:nvSpPr>
        <p:spPr>
          <a:xfrm>
            <a:off x="3852495" y="2215374"/>
            <a:ext cx="1376757" cy="338554"/>
          </a:xfrm>
          <a:prstGeom prst="rect">
            <a:avLst/>
          </a:prstGeom>
          <a:noFill/>
          <a:ln w="19050">
            <a:solidFill>
              <a:srgbClr val="0070C0"/>
            </a:solidFill>
          </a:ln>
        </p:spPr>
        <p:txBody>
          <a:bodyPr wrap="square" rtlCol="0">
            <a:spAutoFit/>
          </a:bodyPr>
          <a:lstStyle/>
          <a:p>
            <a:r>
              <a:rPr lang="en-US" altLang="zh-CN" sz="1600" b="1" dirty="0">
                <a:solidFill>
                  <a:srgbClr val="0070C0"/>
                </a:solidFill>
                <a:latin typeface="Arial" panose="020B0604020202020204" pitchFamily="34" charset="0"/>
                <a:cs typeface="Arial" panose="020B0604020202020204" pitchFamily="34" charset="0"/>
              </a:rPr>
              <a:t>FP (~150um)</a:t>
            </a:r>
            <a:endParaRPr lang="zh-CN" altLang="en-US" sz="1600" b="1" dirty="0">
              <a:solidFill>
                <a:srgbClr val="0070C0"/>
              </a:solidFill>
              <a:latin typeface="Arial" panose="020B0604020202020204" pitchFamily="34" charset="0"/>
              <a:cs typeface="Arial" panose="020B0604020202020204" pitchFamily="34" charset="0"/>
            </a:endParaRPr>
          </a:p>
        </p:txBody>
      </p:sp>
      <p:cxnSp>
        <p:nvCxnSpPr>
          <p:cNvPr id="55" name="直接连接符 54">
            <a:extLst>
              <a:ext uri="{FF2B5EF4-FFF2-40B4-BE49-F238E27FC236}">
                <a16:creationId xmlns:a16="http://schemas.microsoft.com/office/drawing/2014/main" id="{FB52A483-6E0F-4AB7-8AA5-C1DF5F0BD675}"/>
              </a:ext>
            </a:extLst>
          </p:cNvPr>
          <p:cNvCxnSpPr/>
          <p:nvPr/>
        </p:nvCxnSpPr>
        <p:spPr>
          <a:xfrm flipH="1">
            <a:off x="727338" y="2091678"/>
            <a:ext cx="1339587" cy="5675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F186D6C7-2126-4581-A101-E80366B20295}"/>
              </a:ext>
            </a:extLst>
          </p:cNvPr>
          <p:cNvCxnSpPr/>
          <p:nvPr/>
        </p:nvCxnSpPr>
        <p:spPr>
          <a:xfrm>
            <a:off x="727338" y="2091678"/>
            <a:ext cx="1339587" cy="567508"/>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0" name="组合 58">
            <a:extLst>
              <a:ext uri="{FF2B5EF4-FFF2-40B4-BE49-F238E27FC236}">
                <a16:creationId xmlns:a16="http://schemas.microsoft.com/office/drawing/2014/main" id="{954B5A72-BE9D-4FBA-BBBC-C6C6708BC41B}"/>
              </a:ext>
            </a:extLst>
          </p:cNvPr>
          <p:cNvGrpSpPr/>
          <p:nvPr/>
        </p:nvGrpSpPr>
        <p:grpSpPr>
          <a:xfrm>
            <a:off x="2284315" y="2970513"/>
            <a:ext cx="1734387" cy="1300790"/>
            <a:chOff x="69891" y="4327382"/>
            <a:chExt cx="1734387" cy="1300790"/>
          </a:xfrm>
        </p:grpSpPr>
        <p:pic>
          <p:nvPicPr>
            <p:cNvPr id="60" name="图片 59">
              <a:extLst>
                <a:ext uri="{FF2B5EF4-FFF2-40B4-BE49-F238E27FC236}">
                  <a16:creationId xmlns:a16="http://schemas.microsoft.com/office/drawing/2014/main" id="{A4D0ABF1-42D6-4788-BAF7-64D4F06DE2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891" y="4327382"/>
              <a:ext cx="1734387" cy="1300790"/>
            </a:xfrm>
            <a:prstGeom prst="rect">
              <a:avLst/>
            </a:prstGeom>
          </p:spPr>
        </p:pic>
        <p:pic>
          <p:nvPicPr>
            <p:cNvPr id="61" name="Picture 2">
              <a:extLst>
                <a:ext uri="{FF2B5EF4-FFF2-40B4-BE49-F238E27FC236}">
                  <a16:creationId xmlns:a16="http://schemas.microsoft.com/office/drawing/2014/main" id="{76301233-FD13-4A20-893C-DCD59D79ED3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04289" y="5471500"/>
              <a:ext cx="243405" cy="117506"/>
            </a:xfrm>
            <a:prstGeom prst="rect">
              <a:avLst/>
            </a:prstGeom>
            <a:noFill/>
            <a:ln w="9525">
              <a:noFill/>
              <a:miter lim="800000"/>
              <a:headEnd/>
              <a:tailEnd/>
            </a:ln>
            <a:effectLst/>
          </p:spPr>
        </p:pic>
      </p:grpSp>
      <p:grpSp>
        <p:nvGrpSpPr>
          <p:cNvPr id="37" name="组合 36"/>
          <p:cNvGrpSpPr/>
          <p:nvPr/>
        </p:nvGrpSpPr>
        <p:grpSpPr>
          <a:xfrm>
            <a:off x="6352890" y="1911194"/>
            <a:ext cx="5367358" cy="3210910"/>
            <a:chOff x="6397495" y="2639741"/>
            <a:chExt cx="5367358" cy="3210910"/>
          </a:xfrm>
        </p:grpSpPr>
        <p:grpSp>
          <p:nvGrpSpPr>
            <p:cNvPr id="7" name="组合 49"/>
            <p:cNvGrpSpPr>
              <a:grpSpLocks noChangeAspect="1"/>
            </p:cNvGrpSpPr>
            <p:nvPr/>
          </p:nvGrpSpPr>
          <p:grpSpPr>
            <a:xfrm>
              <a:off x="6397495" y="2639741"/>
              <a:ext cx="5367358" cy="3210910"/>
              <a:chOff x="5870065" y="2191409"/>
              <a:chExt cx="6168469" cy="3935132"/>
            </a:xfrm>
          </p:grpSpPr>
          <p:pic>
            <p:nvPicPr>
              <p:cNvPr id="3"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70065" y="2191409"/>
                <a:ext cx="6168469" cy="3935132"/>
              </a:xfrm>
              <a:prstGeom prst="rect">
                <a:avLst/>
              </a:prstGeom>
              <a:noFill/>
              <a:ln w="9525">
                <a:noFill/>
                <a:miter lim="800000"/>
                <a:headEnd/>
                <a:tailEnd/>
              </a:ln>
              <a:effectLst/>
            </p:spPr>
          </p:pic>
          <p:grpSp>
            <p:nvGrpSpPr>
              <p:cNvPr id="9" name="组合 25"/>
              <p:cNvGrpSpPr/>
              <p:nvPr/>
            </p:nvGrpSpPr>
            <p:grpSpPr>
              <a:xfrm>
                <a:off x="9107573" y="2659186"/>
                <a:ext cx="2926498" cy="1233543"/>
                <a:chOff x="8904662" y="2756038"/>
                <a:chExt cx="2926498" cy="1233543"/>
              </a:xfrm>
            </p:grpSpPr>
            <p:sp>
              <p:nvSpPr>
                <p:cNvPr id="20" name="矩形 19"/>
                <p:cNvSpPr/>
                <p:nvPr/>
              </p:nvSpPr>
              <p:spPr>
                <a:xfrm>
                  <a:off x="8904662" y="2756038"/>
                  <a:ext cx="2926498" cy="701733"/>
                </a:xfrm>
                <a:prstGeom prst="rect">
                  <a:avLst/>
                </a:prstGeom>
                <a:solidFill>
                  <a:schemeClr val="bg1"/>
                </a:solidFill>
              </p:spPr>
              <p:txBody>
                <a:bodyPr wrap="square">
                  <a:spAutoFit/>
                </a:bodyPr>
                <a:lstStyle/>
                <a:p>
                  <a:pPr algn="ctr"/>
                  <a:r>
                    <a:rPr lang="en-US" altLang="zh-CN" sz="1600" b="1" dirty="0">
                      <a:solidFill>
                        <a:srgbClr val="FF0000"/>
                      </a:solidFill>
                      <a:latin typeface="Arial" panose="020B0604020202020204" pitchFamily="34" charset="0"/>
                      <a:cs typeface="Arial" panose="020B0604020202020204" pitchFamily="34" charset="0"/>
                    </a:rPr>
                    <a:t>46MV/m, record the highest </a:t>
                  </a:r>
                  <a:r>
                    <a:rPr lang="en-US" altLang="zh-CN" sz="1600" b="1" dirty="0" err="1">
                      <a:solidFill>
                        <a:srgbClr val="FF0000"/>
                      </a:solidFill>
                      <a:latin typeface="Arial" panose="020B0604020202020204" pitchFamily="34" charset="0"/>
                      <a:cs typeface="Arial" panose="020B0604020202020204" pitchFamily="34" charset="0"/>
                    </a:rPr>
                    <a:t>Eacc</a:t>
                  </a:r>
                  <a:r>
                    <a:rPr lang="en-US" altLang="zh-CN" sz="1600" b="1" dirty="0">
                      <a:solidFill>
                        <a:srgbClr val="FF0000"/>
                      </a:solidFill>
                      <a:latin typeface="Arial" panose="020B0604020202020204" pitchFamily="34" charset="0"/>
                      <a:cs typeface="Arial" panose="020B0604020202020204" pitchFamily="34" charset="0"/>
                    </a:rPr>
                    <a:t> in China!</a:t>
                  </a:r>
                  <a:endParaRPr lang="zh-CN" altLang="en-US" sz="1600" b="1" dirty="0">
                    <a:solidFill>
                      <a:srgbClr val="FF0000"/>
                    </a:solidFill>
                    <a:latin typeface="Arial" panose="020B0604020202020204" pitchFamily="34" charset="0"/>
                    <a:cs typeface="Arial" panose="020B0604020202020204" pitchFamily="34" charset="0"/>
                  </a:endParaRPr>
                </a:p>
              </p:txBody>
            </p:sp>
            <p:cxnSp>
              <p:nvCxnSpPr>
                <p:cNvPr id="14" name="直接箭头连接符 13"/>
                <p:cNvCxnSpPr/>
                <p:nvPr/>
              </p:nvCxnSpPr>
              <p:spPr bwMode="auto">
                <a:xfrm rot="16200000" flipH="1">
                  <a:off x="10669329" y="3523032"/>
                  <a:ext cx="654473" cy="278626"/>
                </a:xfrm>
                <a:prstGeom prst="straightConnector1">
                  <a:avLst/>
                </a:prstGeom>
                <a:solidFill>
                  <a:srgbClr val="FF0000"/>
                </a:solidFill>
                <a:ln w="38100" cap="flat" cmpd="sng" algn="ctr">
                  <a:solidFill>
                    <a:srgbClr val="FF0000"/>
                  </a:solidFill>
                  <a:prstDash val="solid"/>
                  <a:round/>
                  <a:headEnd type="none" w="med" len="med"/>
                  <a:tailEnd type="arrow"/>
                </a:ln>
                <a:effectLst/>
              </p:spPr>
            </p:cxnSp>
          </p:grpSp>
        </p:grpSp>
        <p:sp>
          <p:nvSpPr>
            <p:cNvPr id="5" name="TextBox 17">
              <a:extLst>
                <a:ext uri="{FF2B5EF4-FFF2-40B4-BE49-F238E27FC236}">
                  <a16:creationId xmlns:a16="http://schemas.microsoft.com/office/drawing/2014/main" id="{B0C528B9-738C-4C92-BE7D-33519B4724D6}"/>
                </a:ext>
              </a:extLst>
            </p:cNvPr>
            <p:cNvSpPr txBox="1"/>
            <p:nvPr/>
          </p:nvSpPr>
          <p:spPr>
            <a:xfrm>
              <a:off x="10445900" y="4815370"/>
              <a:ext cx="773152" cy="369332"/>
            </a:xfrm>
            <a:prstGeom prst="rect">
              <a:avLst/>
            </a:prstGeom>
            <a:solidFill>
              <a:schemeClr val="bg1"/>
            </a:solidFill>
          </p:spPr>
          <p:txBody>
            <a:bodyPr wrap="square" rtlCol="0">
              <a:spAutoFit/>
            </a:bodyPr>
            <a:lstStyle/>
            <a:p>
              <a:r>
                <a:rPr lang="en-US" altLang="zh-CN" b="1" dirty="0">
                  <a:solidFill>
                    <a:srgbClr val="0070C0"/>
                  </a:solidFill>
                  <a:latin typeface="黑体" pitchFamily="49" charset="-122"/>
                  <a:ea typeface="黑体" pitchFamily="49" charset="-122"/>
                  <a:cs typeface="Times New Roman" pitchFamily="18" charset="0"/>
                </a:rPr>
                <a:t>At 2K</a:t>
              </a:r>
              <a:endParaRPr lang="zh-CN" altLang="en-US" b="1" dirty="0">
                <a:solidFill>
                  <a:srgbClr val="0070C0"/>
                </a:solidFill>
                <a:latin typeface="黑体" pitchFamily="49" charset="-122"/>
                <a:ea typeface="黑体" pitchFamily="49" charset="-122"/>
                <a:cs typeface="Times New Roman" pitchFamily="18" charset="0"/>
              </a:endParaRPr>
            </a:p>
          </p:txBody>
        </p:sp>
      </p:grpSp>
      <p:cxnSp>
        <p:nvCxnSpPr>
          <p:cNvPr id="35" name="直接箭头连接符 34"/>
          <p:cNvCxnSpPr/>
          <p:nvPr/>
        </p:nvCxnSpPr>
        <p:spPr>
          <a:xfrm>
            <a:off x="2426088" y="2370284"/>
            <a:ext cx="1343024" cy="120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文本框 10"/>
          <p:cNvSpPr txBox="1"/>
          <p:nvPr/>
        </p:nvSpPr>
        <p:spPr>
          <a:xfrm>
            <a:off x="1151165" y="5888132"/>
            <a:ext cx="5651079" cy="584775"/>
          </a:xfrm>
          <a:prstGeom prst="rect">
            <a:avLst/>
          </a:prstGeom>
          <a:noFill/>
        </p:spPr>
        <p:txBody>
          <a:bodyPr wrap="square" rtlCol="0">
            <a:spAutoFit/>
          </a:bodyPr>
          <a:lstStyle/>
          <a:p>
            <a:r>
              <a:rPr lang="zh-CN" altLang="en-US" sz="1600" b="1" dirty="0">
                <a:solidFill>
                  <a:srgbClr val="C00000"/>
                </a:solidFill>
                <a:latin typeface="Arial" panose="020B0604020202020204" pitchFamily="34" charset="0"/>
                <a:cs typeface="Arial" panose="020B0604020202020204" pitchFamily="34" charset="0"/>
              </a:rPr>
              <a:t>董超（主要完成人）获批一项自然科学基金青年项目（超导腔高精度流体辅助抛光技术，</a:t>
            </a:r>
            <a:r>
              <a:rPr lang="en-US" altLang="zh-CN" sz="1600" b="1" dirty="0">
                <a:solidFill>
                  <a:srgbClr val="C00000"/>
                </a:solidFill>
                <a:latin typeface="Arial" panose="020B0604020202020204" pitchFamily="34" charset="0"/>
                <a:cs typeface="Arial" panose="020B0604020202020204" pitchFamily="34" charset="0"/>
              </a:rPr>
              <a:t>12005249</a:t>
            </a:r>
            <a:r>
              <a:rPr lang="zh-CN" altLang="en-US" sz="1600" b="1" dirty="0">
                <a:solidFill>
                  <a:srgbClr val="C00000"/>
                </a:solidFill>
                <a:latin typeface="Arial" panose="020B0604020202020204" pitchFamily="34" charset="0"/>
                <a:cs typeface="Arial" panose="020B0604020202020204" pitchFamily="34" charset="0"/>
              </a:rPr>
              <a:t>）</a:t>
            </a:r>
            <a:endParaRPr lang="en-US" altLang="zh-CN" sz="1600" b="1" dirty="0">
              <a:solidFill>
                <a:srgbClr val="C00000"/>
              </a:solidFill>
              <a:latin typeface="Arial" panose="020B0604020202020204" pitchFamily="34" charset="0"/>
              <a:cs typeface="Arial" panose="020B0604020202020204" pitchFamily="34" charset="0"/>
            </a:endParaRPr>
          </a:p>
        </p:txBody>
      </p:sp>
      <p:pic>
        <p:nvPicPr>
          <p:cNvPr id="6146"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5400000">
            <a:off x="-262628" y="3518784"/>
            <a:ext cx="2625380" cy="1252632"/>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5C786D-DA5B-4219-A00E-1C979E333934}"/>
              </a:ext>
            </a:extLst>
          </p:cNvPr>
          <p:cNvSpPr>
            <a:spLocks noGrp="1"/>
          </p:cNvSpPr>
          <p:nvPr>
            <p:ph type="title"/>
          </p:nvPr>
        </p:nvSpPr>
        <p:spPr>
          <a:xfrm>
            <a:off x="838200" y="211873"/>
            <a:ext cx="10515600" cy="1325563"/>
          </a:xfrm>
        </p:spPr>
        <p:txBody>
          <a:bodyPr/>
          <a:lstStyle/>
          <a:p>
            <a:r>
              <a:rPr lang="en-US" altLang="zh-CN" dirty="0"/>
              <a:t>High Gradient 1.3 GHz 9-cell Cavity (EP)</a:t>
            </a:r>
            <a:endParaRPr lang="zh-CN" altLang="en-US" dirty="0"/>
          </a:p>
        </p:txBody>
      </p:sp>
      <p:sp>
        <p:nvSpPr>
          <p:cNvPr id="3" name="内容占位符 2">
            <a:extLst>
              <a:ext uri="{FF2B5EF4-FFF2-40B4-BE49-F238E27FC236}">
                <a16:creationId xmlns:a16="http://schemas.microsoft.com/office/drawing/2014/main" id="{C442609E-4146-45F0-B9B1-6325C25883E2}"/>
              </a:ext>
            </a:extLst>
          </p:cNvPr>
          <p:cNvSpPr>
            <a:spLocks noGrp="1"/>
          </p:cNvSpPr>
          <p:nvPr>
            <p:ph idx="1"/>
          </p:nvPr>
        </p:nvSpPr>
        <p:spPr>
          <a:xfrm>
            <a:off x="472458" y="1353518"/>
            <a:ext cx="7425532" cy="4648086"/>
          </a:xfrm>
        </p:spPr>
        <p:txBody>
          <a:bodyPr>
            <a:normAutofit/>
          </a:bodyPr>
          <a:lstStyle/>
          <a:p>
            <a:pPr>
              <a:lnSpc>
                <a:spcPct val="120000"/>
              </a:lnSpc>
              <a:spcBef>
                <a:spcPts val="0"/>
              </a:spcBef>
            </a:pPr>
            <a:r>
              <a:rPr lang="en-US" altLang="zh-CN" sz="1600" dirty="0">
                <a:solidFill>
                  <a:srgbClr val="C00000"/>
                </a:solidFill>
              </a:rPr>
              <a:t>High gradient is the basis for high Q because of large gradient degradation</a:t>
            </a:r>
          </a:p>
          <a:p>
            <a:pPr>
              <a:lnSpc>
                <a:spcPct val="120000"/>
              </a:lnSpc>
              <a:spcBef>
                <a:spcPts val="0"/>
              </a:spcBef>
            </a:pPr>
            <a:r>
              <a:rPr lang="en-US" altLang="zh-CN" sz="1600" dirty="0"/>
              <a:t>With new EP tool, only 5 months to achieve </a:t>
            </a:r>
            <a:r>
              <a:rPr lang="en-US" altLang="zh-CN" sz="1600" dirty="0">
                <a:solidFill>
                  <a:srgbClr val="C00000"/>
                </a:solidFill>
              </a:rPr>
              <a:t>36 MV/m </a:t>
            </a:r>
            <a:r>
              <a:rPr lang="en-US" altLang="zh-CN" sz="1600" dirty="0"/>
              <a:t>on 9-cell cavity</a:t>
            </a:r>
          </a:p>
          <a:p>
            <a:pPr>
              <a:lnSpc>
                <a:spcPct val="120000"/>
              </a:lnSpc>
              <a:spcBef>
                <a:spcPts val="0"/>
              </a:spcBef>
            </a:pPr>
            <a:r>
              <a:rPr lang="en-US" altLang="zh-CN" sz="1600" dirty="0"/>
              <a:t>All of the five 9-cell cavities &gt; 30 MV/m, cell gradient near or above 40 MV/m</a:t>
            </a:r>
          </a:p>
          <a:p>
            <a:pPr>
              <a:lnSpc>
                <a:spcPct val="120000"/>
              </a:lnSpc>
              <a:spcBef>
                <a:spcPts val="0"/>
              </a:spcBef>
            </a:pPr>
            <a:r>
              <a:rPr lang="en-US" altLang="zh-CN" sz="1600" dirty="0">
                <a:solidFill>
                  <a:srgbClr val="C00000"/>
                </a:solidFill>
              </a:rPr>
              <a:t>Further push the gradient to 35~40 MV/m with 90% yield</a:t>
            </a:r>
          </a:p>
          <a:p>
            <a:endParaRPr lang="en-US" altLang="zh-CN" sz="1800" dirty="0">
              <a:latin typeface="微软雅黑" panose="020B0503020204020204" pitchFamily="34" charset="-122"/>
              <a:ea typeface="微软雅黑" panose="020B0503020204020204" pitchFamily="34" charset="-122"/>
            </a:endParaRPr>
          </a:p>
        </p:txBody>
      </p:sp>
      <p:sp>
        <p:nvSpPr>
          <p:cNvPr id="4" name="灯片编号占位符 3">
            <a:extLst>
              <a:ext uri="{FF2B5EF4-FFF2-40B4-BE49-F238E27FC236}">
                <a16:creationId xmlns:a16="http://schemas.microsoft.com/office/drawing/2014/main" id="{73C3D142-7182-4AC4-8E3D-AAB3832D08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1A5892-4DC8-4C24-8E36-6364759EFE91}"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等线" panose="02010600030101010101" pitchFamily="2" charset="-122"/>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等线" panose="02010600030101010101" pitchFamily="2" charset="-122"/>
              <a:cs typeface="Arial" panose="020B0604020202020204" pitchFamily="34" charset="0"/>
            </a:endParaRPr>
          </a:p>
        </p:txBody>
      </p:sp>
      <p:pic>
        <p:nvPicPr>
          <p:cNvPr id="10" name="图片 9">
            <a:extLst>
              <a:ext uri="{FF2B5EF4-FFF2-40B4-BE49-F238E27FC236}">
                <a16:creationId xmlns:a16="http://schemas.microsoft.com/office/drawing/2014/main" id="{CDADFFFC-C431-47E8-91F3-70333A54554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886974" y="1670049"/>
            <a:ext cx="2821993" cy="4321175"/>
          </a:xfrm>
          <a:prstGeom prst="rect">
            <a:avLst/>
          </a:prstGeom>
        </p:spPr>
      </p:pic>
      <p:pic>
        <p:nvPicPr>
          <p:cNvPr id="12" name="图片 11">
            <a:extLst>
              <a:ext uri="{FF2B5EF4-FFF2-40B4-BE49-F238E27FC236}">
                <a16:creationId xmlns:a16="http://schemas.microsoft.com/office/drawing/2014/main" id="{28D321CE-08DA-433C-A790-73E7554750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961" y="3101975"/>
            <a:ext cx="4428176" cy="3254375"/>
          </a:xfrm>
          <a:prstGeom prst="rect">
            <a:avLst/>
          </a:prstGeom>
        </p:spPr>
      </p:pic>
      <p:pic>
        <p:nvPicPr>
          <p:cNvPr id="13" name="内容占位符 4">
            <a:extLst>
              <a:ext uri="{FF2B5EF4-FFF2-40B4-BE49-F238E27FC236}">
                <a16:creationId xmlns:a16="http://schemas.microsoft.com/office/drawing/2014/main" id="{30DECC1F-6297-4586-B5C2-1D3A9778B4F3}"/>
              </a:ext>
            </a:extLst>
          </p:cNvPr>
          <p:cNvPicPr/>
          <p:nvPr/>
        </p:nvPicPr>
        <p:blipFill rotWithShape="1">
          <a:blip r:embed="rId4" cstate="screen">
            <a:extLst>
              <a:ext uri="{28A0092B-C50C-407E-A947-70E740481C1C}">
                <a14:useLocalDpi xmlns:a14="http://schemas.microsoft.com/office/drawing/2010/main"/>
              </a:ext>
            </a:extLst>
          </a:blip>
          <a:srcRect/>
          <a:stretch/>
        </p:blipFill>
        <p:spPr>
          <a:xfrm>
            <a:off x="4951054" y="3176767"/>
            <a:ext cx="3600809" cy="2814457"/>
          </a:xfrm>
          <a:prstGeom prst="rect">
            <a:avLst/>
          </a:prstGeom>
        </p:spPr>
      </p:pic>
    </p:spTree>
    <p:extLst>
      <p:ext uri="{BB962C8B-B14F-4D97-AF65-F5344CB8AC3E}">
        <p14:creationId xmlns:p14="http://schemas.microsoft.com/office/powerpoint/2010/main" val="3728781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5C786D-DA5B-4219-A00E-1C979E333934}"/>
              </a:ext>
            </a:extLst>
          </p:cNvPr>
          <p:cNvSpPr>
            <a:spLocks noGrp="1"/>
          </p:cNvSpPr>
          <p:nvPr>
            <p:ph type="title"/>
          </p:nvPr>
        </p:nvSpPr>
        <p:spPr>
          <a:xfrm>
            <a:off x="853068" y="0"/>
            <a:ext cx="10515600" cy="724829"/>
          </a:xfrm>
        </p:spPr>
        <p:txBody>
          <a:bodyPr/>
          <a:lstStyle/>
          <a:p>
            <a:r>
              <a:rPr lang="en-US" altLang="zh-CN" dirty="0"/>
              <a:t>Nitrogen doping of 1.3 GHz 1-cell Cavity</a:t>
            </a:r>
            <a:endParaRPr lang="zh-CN" altLang="en-US" dirty="0"/>
          </a:p>
        </p:txBody>
      </p:sp>
      <p:sp>
        <p:nvSpPr>
          <p:cNvPr id="4" name="灯片编号占位符 3">
            <a:extLst>
              <a:ext uri="{FF2B5EF4-FFF2-40B4-BE49-F238E27FC236}">
                <a16:creationId xmlns:a16="http://schemas.microsoft.com/office/drawing/2014/main" id="{73C3D142-7182-4AC4-8E3D-AAB3832D08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1A5892-4DC8-4C24-8E36-6364759EFE91}"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等线" panose="02010600030101010101" pitchFamily="2" charset="-122"/>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11" name="内容占位符 9"/>
          <p:cNvSpPr txBox="1">
            <a:spLocks/>
          </p:cNvSpPr>
          <p:nvPr/>
        </p:nvSpPr>
        <p:spPr>
          <a:xfrm>
            <a:off x="165360" y="851220"/>
            <a:ext cx="11424473" cy="1475668"/>
          </a:xfrm>
          <a:prstGeom prst="rect">
            <a:avLst/>
          </a:prstGeom>
        </p:spPr>
        <p:txBody>
          <a:bodyPr vert="horz" lIns="91440" tIns="45720" rIns="91440" bIns="45720" rtlCol="0">
            <a:normAutofit/>
          </a:bodyPr>
          <a:lstStyle/>
          <a:p>
            <a:pPr marL="355600" marR="0" lvl="0" indent="-355600" algn="l" defTabSz="685800" rtl="0" eaLnBrk="1" fontAlgn="auto" latinLnBrk="0" hangingPunct="1">
              <a:lnSpc>
                <a:spcPct val="120000"/>
              </a:lnSpc>
              <a:spcBef>
                <a:spcPts val="750"/>
              </a:spcBef>
              <a:spcAft>
                <a:spcPts val="0"/>
              </a:spcAft>
              <a:buClrTx/>
              <a:buSzTx/>
              <a:buFont typeface="Arial" panose="020B0604020202020204" pitchFamily="34" charset="0"/>
              <a:buChar char="•"/>
              <a:tabLst/>
              <a:defRPr/>
            </a:pPr>
            <a:r>
              <a:rPr kumimoji="0" lang="en-US" altLang="zh-CN" sz="1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 best result of N-doping reached</a:t>
            </a:r>
            <a:r>
              <a:rPr kumimoji="0" lang="en-US" altLang="zh-CN" sz="1800" i="0"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altLang="zh-CN" sz="1800" i="0" u="none" strike="noStrike" kern="1200" cap="none" spc="0" normalizeH="0" noProof="0" dirty="0">
                <a:ln>
                  <a:noFill/>
                </a:ln>
                <a:solidFill>
                  <a:srgbClr val="C00000"/>
                </a:solidFill>
                <a:effectLst/>
                <a:uLnTx/>
                <a:uFillTx/>
                <a:latin typeface="Arial" panose="020B0604020202020204" pitchFamily="34" charset="0"/>
                <a:ea typeface="+mn-ea"/>
                <a:cs typeface="Arial" panose="020B0604020202020204" pitchFamily="34" charset="0"/>
              </a:rPr>
              <a:t>2.6E10@30MV/m</a:t>
            </a:r>
            <a:r>
              <a:rPr kumimoji="0" lang="en-US" altLang="zh-CN" sz="1800" i="0" u="none" strike="noStrike" kern="1200" cap="none" spc="0" normalizeH="0" noProof="0" dirty="0">
                <a:ln>
                  <a:noFill/>
                </a:ln>
                <a:effectLst/>
                <a:uLnTx/>
                <a:uFillTx/>
                <a:latin typeface="Arial" panose="020B0604020202020204" pitchFamily="34" charset="0"/>
                <a:ea typeface="+mn-ea"/>
                <a:cs typeface="Arial" panose="020B0604020202020204" pitchFamily="34" charset="0"/>
              </a:rPr>
              <a:t>——the best in China.</a:t>
            </a:r>
            <a:endParaRPr kumimoji="0" lang="en-US" altLang="zh-CN" sz="1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355600" lvl="0" indent="-355600" defTabSz="685800">
              <a:lnSpc>
                <a:spcPct val="120000"/>
              </a:lnSpc>
              <a:spcBef>
                <a:spcPts val="750"/>
              </a:spcBef>
              <a:buFont typeface="Arial" panose="020B0604020202020204" pitchFamily="34" charset="0"/>
              <a:buChar char="•"/>
              <a:defRPr/>
            </a:pPr>
            <a:r>
              <a:rPr kumimoji="0" lang="en-US" altLang="zh-CN" sz="1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Two kinds of N-doping recipes is adopted:</a:t>
            </a:r>
            <a:r>
              <a:rPr kumimoji="0" lang="en-US" altLang="zh-CN" sz="1800" i="0" u="none" strike="noStrike" kern="1200" cap="none" spc="0" normalizeH="0" noProof="0" dirty="0">
                <a:ln>
                  <a:noFill/>
                </a:ln>
                <a:effectLst/>
                <a:uLnTx/>
                <a:uFillTx/>
                <a:latin typeface="Arial" panose="020B0604020202020204" pitchFamily="34" charset="0"/>
                <a:ea typeface="+mn-ea"/>
                <a:cs typeface="Arial" panose="020B0604020202020204" pitchFamily="34" charset="0"/>
              </a:rPr>
              <a:t> 800C 3h + 3/60@800C</a:t>
            </a:r>
            <a:r>
              <a:rPr lang="en-US" altLang="zh-CN" dirty="0">
                <a:latin typeface="Arial" panose="020B0604020202020204" pitchFamily="34" charset="0"/>
                <a:cs typeface="Arial" panose="020B0604020202020204" pitchFamily="34" charset="0"/>
              </a:rPr>
              <a:t>, 3/60@800C</a:t>
            </a:r>
            <a:endParaRPr kumimoji="0" lang="en-US" altLang="zh-CN" sz="180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355600" marR="0" lvl="0" indent="-355600" algn="l" defTabSz="685800" rtl="0" eaLnBrk="1" fontAlgn="auto" latinLnBrk="0" hangingPunct="1">
              <a:lnSpc>
                <a:spcPct val="120000"/>
              </a:lnSpc>
              <a:spcBef>
                <a:spcPts val="750"/>
              </a:spcBef>
              <a:spcAft>
                <a:spcPts val="0"/>
              </a:spcAft>
              <a:buClrTx/>
              <a:buSzTx/>
              <a:buFont typeface="Arial" panose="020B0604020202020204" pitchFamily="34" charset="0"/>
              <a:buChar char="•"/>
              <a:tabLst/>
              <a:defRPr/>
            </a:pPr>
            <a:endParaRPr kumimoji="0" lang="en-US" altLang="zh-CN"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p>
            <a:pPr marL="355600" marR="0" lvl="0" indent="-355600" algn="l" defTabSz="685800" rtl="0" eaLnBrk="1" fontAlgn="auto" latinLnBrk="0" hangingPunct="1">
              <a:lnSpc>
                <a:spcPct val="120000"/>
              </a:lnSpc>
              <a:spcBef>
                <a:spcPts val="750"/>
              </a:spcBef>
              <a:spcAft>
                <a:spcPts val="0"/>
              </a:spcAft>
              <a:buClrTx/>
              <a:buSzTx/>
              <a:buFont typeface="Arial" panose="020B0604020202020204" pitchFamily="34" charset="0"/>
              <a:buChar char="•"/>
              <a:tabLst/>
              <a:defRPr/>
            </a:pPr>
            <a:endParaRPr kumimoji="0" lang="zh-CN" altLang="en-US" sz="2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16" name="图片 1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970049"/>
            <a:ext cx="4527667" cy="3051254"/>
          </a:xfrm>
          <a:prstGeom prst="rect">
            <a:avLst/>
          </a:prstGeom>
          <a:noFill/>
          <a:ln>
            <a:noFill/>
          </a:ln>
        </p:spPr>
      </p:pic>
      <p:grpSp>
        <p:nvGrpSpPr>
          <p:cNvPr id="18" name="组合 17"/>
          <p:cNvGrpSpPr/>
          <p:nvPr/>
        </p:nvGrpSpPr>
        <p:grpSpPr>
          <a:xfrm>
            <a:off x="4572286" y="1771461"/>
            <a:ext cx="7239491" cy="4309671"/>
            <a:chOff x="4639193" y="2068827"/>
            <a:chExt cx="7239491" cy="4309671"/>
          </a:xfrm>
        </p:grpSpPr>
        <p:pic>
          <p:nvPicPr>
            <p:cNvPr id="8"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39193" y="2068827"/>
              <a:ext cx="7239491" cy="4309671"/>
            </a:xfrm>
            <a:prstGeom prst="rect">
              <a:avLst/>
            </a:prstGeom>
            <a:noFill/>
            <a:ln w="9525">
              <a:noFill/>
              <a:miter lim="800000"/>
              <a:headEnd/>
              <a:tailEnd/>
            </a:ln>
            <a:effectLst/>
          </p:spPr>
        </p:pic>
        <p:sp>
          <p:nvSpPr>
            <p:cNvPr id="14" name="矩形 13"/>
            <p:cNvSpPr/>
            <p:nvPr/>
          </p:nvSpPr>
          <p:spPr>
            <a:xfrm>
              <a:off x="9504745" y="2323735"/>
              <a:ext cx="1589748" cy="307777"/>
            </a:xfrm>
            <a:prstGeom prst="rect">
              <a:avLst/>
            </a:prstGeom>
            <a:solidFill>
              <a:schemeClr val="bg1"/>
            </a:solidFill>
          </p:spPr>
          <p:txBody>
            <a:bodyPr wrap="square">
              <a:spAutoFit/>
            </a:bodyPr>
            <a:lstStyle/>
            <a:p>
              <a:r>
                <a:rPr lang="en-US" altLang="zh-CN" sz="1400" b="1" dirty="0">
                  <a:solidFill>
                    <a:srgbClr val="FF0000"/>
                  </a:solidFill>
                  <a:latin typeface="Arial" panose="020B0604020202020204" pitchFamily="34" charset="0"/>
                  <a:cs typeface="Arial" panose="020B0604020202020204" pitchFamily="34" charset="0"/>
                </a:rPr>
                <a:t>2.6E10@30MV/m</a:t>
              </a:r>
              <a:r>
                <a:rPr lang="en-US" altLang="zh-CN" sz="1400" dirty="0">
                  <a:solidFill>
                    <a:srgbClr val="FF0000"/>
                  </a:solidFill>
                  <a:latin typeface="Arial" panose="020B0604020202020204" pitchFamily="34" charset="0"/>
                  <a:cs typeface="Arial" panose="020B0604020202020204" pitchFamily="34" charset="0"/>
                </a:rPr>
                <a:t> </a:t>
              </a:r>
              <a:endParaRPr lang="zh-CN" altLang="en-US" sz="1400" b="1" dirty="0">
                <a:solidFill>
                  <a:srgbClr val="FF0000"/>
                </a:solidFill>
                <a:latin typeface="Arial" panose="020B0604020202020204" pitchFamily="34" charset="0"/>
                <a:cs typeface="Arial" panose="020B0604020202020204" pitchFamily="34" charset="0"/>
              </a:endParaRPr>
            </a:p>
          </p:txBody>
        </p:sp>
        <p:cxnSp>
          <p:nvCxnSpPr>
            <p:cNvPr id="15" name="直接箭头连接符 14"/>
            <p:cNvCxnSpPr/>
            <p:nvPr/>
          </p:nvCxnSpPr>
          <p:spPr bwMode="auto">
            <a:xfrm rot="5400000">
              <a:off x="9950717" y="2878733"/>
              <a:ext cx="567333" cy="149129"/>
            </a:xfrm>
            <a:prstGeom prst="straightConnector1">
              <a:avLst/>
            </a:prstGeom>
            <a:solidFill>
              <a:srgbClr val="FF0000"/>
            </a:solidFill>
            <a:ln w="38100" cap="flat" cmpd="sng" algn="ctr">
              <a:solidFill>
                <a:srgbClr val="FF0000"/>
              </a:solidFill>
              <a:prstDash val="solid"/>
              <a:round/>
              <a:headEnd type="none" w="med" len="med"/>
              <a:tailEnd type="arrow"/>
            </a:ln>
            <a:effectLst/>
          </p:spPr>
        </p:cxnSp>
        <p:sp>
          <p:nvSpPr>
            <p:cNvPr id="17" name="文本框 10"/>
            <p:cNvSpPr txBox="1"/>
            <p:nvPr/>
          </p:nvSpPr>
          <p:spPr>
            <a:xfrm>
              <a:off x="6066263" y="4795280"/>
              <a:ext cx="4363843" cy="338554"/>
            </a:xfrm>
            <a:prstGeom prst="rect">
              <a:avLst/>
            </a:prstGeom>
            <a:solidFill>
              <a:schemeClr val="bg1"/>
            </a:solidFill>
          </p:spPr>
          <p:txBody>
            <a:bodyPr wrap="square" rtlCol="0">
              <a:spAutoFit/>
            </a:bodyPr>
            <a:lstStyle/>
            <a:p>
              <a:r>
                <a:rPr lang="en-US" altLang="zh-CN" sz="1600" b="1" dirty="0">
                  <a:solidFill>
                    <a:srgbClr val="C00000"/>
                  </a:solidFill>
                  <a:latin typeface="Arial" panose="020B0604020202020204" pitchFamily="34" charset="0"/>
                  <a:cs typeface="Arial" panose="020B0604020202020204" pitchFamily="34" charset="0"/>
                </a:rPr>
                <a:t>Results of 1.3GHz 1-cell cavities N-doped</a:t>
              </a:r>
            </a:p>
          </p:txBody>
        </p:sp>
      </p:grpSp>
      <p:sp>
        <p:nvSpPr>
          <p:cNvPr id="19" name="文本框 10"/>
          <p:cNvSpPr txBox="1"/>
          <p:nvPr/>
        </p:nvSpPr>
        <p:spPr>
          <a:xfrm>
            <a:off x="1193182" y="5029456"/>
            <a:ext cx="2456985" cy="338554"/>
          </a:xfrm>
          <a:prstGeom prst="rect">
            <a:avLst/>
          </a:prstGeom>
          <a:solidFill>
            <a:schemeClr val="bg1"/>
          </a:solidFill>
        </p:spPr>
        <p:txBody>
          <a:bodyPr wrap="square" rtlCol="0">
            <a:spAutoFit/>
          </a:bodyPr>
          <a:lstStyle/>
          <a:p>
            <a:r>
              <a:rPr lang="en-US" altLang="zh-CN" sz="1600" b="1" dirty="0">
                <a:solidFill>
                  <a:srgbClr val="C00000"/>
                </a:solidFill>
                <a:latin typeface="Arial" panose="020B0604020202020204" pitchFamily="34" charset="0"/>
                <a:cs typeface="Arial" panose="020B0604020202020204" pitchFamily="34" charset="0"/>
              </a:rPr>
              <a:t>800C 3h + 3/60@800C</a:t>
            </a:r>
          </a:p>
        </p:txBody>
      </p:sp>
      <p:pic>
        <p:nvPicPr>
          <p:cNvPr id="20" name="图片 19"/>
          <p:cNvPicPr/>
          <p:nvPr/>
        </p:nvPicPr>
        <p:blipFill>
          <a:blip r:embed="rId4" cstate="screen">
            <a:extLst>
              <a:ext uri="{28A0092B-C50C-407E-A947-70E740481C1C}">
                <a14:useLocalDpi xmlns:a14="http://schemas.microsoft.com/office/drawing/2010/main"/>
              </a:ext>
            </a:extLst>
          </a:blip>
          <a:srcRect/>
          <a:stretch>
            <a:fillRect/>
          </a:stretch>
        </p:blipFill>
        <p:spPr bwMode="auto">
          <a:xfrm>
            <a:off x="9994150" y="170986"/>
            <a:ext cx="2041733" cy="1763973"/>
          </a:xfrm>
          <a:prstGeom prst="rect">
            <a:avLst/>
          </a:prstGeom>
          <a:noFill/>
          <a:ln>
            <a:noFill/>
          </a:ln>
        </p:spPr>
      </p:pic>
    </p:spTree>
    <p:extLst>
      <p:ext uri="{BB962C8B-B14F-4D97-AF65-F5344CB8AC3E}">
        <p14:creationId xmlns:p14="http://schemas.microsoft.com/office/powerpoint/2010/main" val="3728781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8079740" y="3185869"/>
            <a:ext cx="4112260" cy="3571769"/>
            <a:chOff x="8302765" y="539312"/>
            <a:chExt cx="4112260" cy="3571769"/>
          </a:xfrm>
        </p:grpSpPr>
        <p:pic>
          <p:nvPicPr>
            <p:cNvPr id="20" name="图片 19" descr="掺氮样片-相对铌-双横坐标.png"/>
            <p:cNvPicPr>
              <a:picLocks noChangeAspect="1"/>
            </p:cNvPicPr>
            <p:nvPr/>
          </p:nvPicPr>
          <p:blipFill>
            <a:blip r:embed="rId2" cstate="print"/>
            <a:stretch>
              <a:fillRect/>
            </a:stretch>
          </p:blipFill>
          <p:spPr>
            <a:xfrm>
              <a:off x="8302765" y="539312"/>
              <a:ext cx="4112260" cy="3571769"/>
            </a:xfrm>
            <a:prstGeom prst="rect">
              <a:avLst/>
            </a:prstGeom>
          </p:spPr>
        </p:pic>
        <p:sp>
          <p:nvSpPr>
            <p:cNvPr id="26" name="文本框 12"/>
            <p:cNvSpPr txBox="1"/>
            <p:nvPr/>
          </p:nvSpPr>
          <p:spPr>
            <a:xfrm>
              <a:off x="9917882" y="2459545"/>
              <a:ext cx="1914115" cy="338552"/>
            </a:xfrm>
            <a:prstGeom prst="rect">
              <a:avLst/>
            </a:prstGeom>
            <a:noFill/>
          </p:spPr>
          <p:txBody>
            <a:bodyPr wrap="square" lIns="91438" tIns="45719" rIns="91438" bIns="45719" rtlCol="0">
              <a:spAutoFit/>
            </a:bodyPr>
            <a:lstStyle/>
            <a:p>
              <a:pPr algn="ctr"/>
              <a:r>
                <a:rPr lang="en-US" altLang="zh-CN" sz="1600" b="1" dirty="0">
                  <a:solidFill>
                    <a:srgbClr val="0070C0"/>
                  </a:solidFill>
                  <a:latin typeface="Arial" panose="020B0604020202020204" pitchFamily="34" charset="0"/>
                  <a:cs typeface="Arial" panose="020B0604020202020204" pitchFamily="34" charset="0"/>
                </a:rPr>
                <a:t>N-doping</a:t>
              </a:r>
              <a:endParaRPr lang="zh-CN" altLang="en-US" sz="1600" b="1" dirty="0">
                <a:solidFill>
                  <a:srgbClr val="0070C0"/>
                </a:solidFill>
                <a:latin typeface="Arial" panose="020B0604020202020204" pitchFamily="34" charset="0"/>
                <a:cs typeface="Arial" panose="020B0604020202020204" pitchFamily="34" charset="0"/>
              </a:endParaRPr>
            </a:p>
          </p:txBody>
        </p:sp>
      </p:grpSp>
      <p:pic>
        <p:nvPicPr>
          <p:cNvPr id="18" name="图片 17" descr="未掺氮样片-相对铌-双横坐标.png"/>
          <p:cNvPicPr>
            <a:picLocks noChangeAspect="1"/>
          </p:cNvPicPr>
          <p:nvPr/>
        </p:nvPicPr>
        <p:blipFill>
          <a:blip r:embed="rId3" cstate="print"/>
          <a:stretch>
            <a:fillRect/>
          </a:stretch>
        </p:blipFill>
        <p:spPr>
          <a:xfrm>
            <a:off x="7953303" y="0"/>
            <a:ext cx="4238697" cy="3524926"/>
          </a:xfrm>
          <a:prstGeom prst="rect">
            <a:avLst/>
          </a:prstGeom>
        </p:spPr>
      </p:pic>
      <p:sp>
        <p:nvSpPr>
          <p:cNvPr id="2" name="标题 1">
            <a:extLst>
              <a:ext uri="{FF2B5EF4-FFF2-40B4-BE49-F238E27FC236}">
                <a16:creationId xmlns:a16="http://schemas.microsoft.com/office/drawing/2014/main" id="{1B5C786D-DA5B-4219-A00E-1C979E333934}"/>
              </a:ext>
            </a:extLst>
          </p:cNvPr>
          <p:cNvSpPr>
            <a:spLocks noGrp="1"/>
          </p:cNvSpPr>
          <p:nvPr>
            <p:ph type="title"/>
          </p:nvPr>
        </p:nvSpPr>
        <p:spPr>
          <a:xfrm>
            <a:off x="-1176454" y="0"/>
            <a:ext cx="10515600" cy="724829"/>
          </a:xfrm>
        </p:spPr>
        <p:txBody>
          <a:bodyPr>
            <a:normAutofit/>
          </a:bodyPr>
          <a:lstStyle/>
          <a:p>
            <a:r>
              <a:rPr lang="en-US" altLang="zh-CN" dirty="0"/>
              <a:t>Microscopic measurements of N-doping</a:t>
            </a:r>
            <a:endParaRPr lang="zh-CN" altLang="en-US" dirty="0"/>
          </a:p>
        </p:txBody>
      </p:sp>
      <p:sp>
        <p:nvSpPr>
          <p:cNvPr id="4" name="灯片编号占位符 3">
            <a:extLst>
              <a:ext uri="{FF2B5EF4-FFF2-40B4-BE49-F238E27FC236}">
                <a16:creationId xmlns:a16="http://schemas.microsoft.com/office/drawing/2014/main" id="{73C3D142-7182-4AC4-8E3D-AAB3832D08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1A5892-4DC8-4C24-8E36-6364759EFE91}"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等线" panose="02010600030101010101" pitchFamily="2" charset="-122"/>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19" name="文本框 10"/>
          <p:cNvSpPr txBox="1"/>
          <p:nvPr/>
        </p:nvSpPr>
        <p:spPr>
          <a:xfrm>
            <a:off x="9114263" y="1007583"/>
            <a:ext cx="2609386" cy="923330"/>
          </a:xfrm>
          <a:prstGeom prst="rect">
            <a:avLst/>
          </a:prstGeom>
          <a:solidFill>
            <a:schemeClr val="bg1"/>
          </a:solidFill>
        </p:spPr>
        <p:txBody>
          <a:bodyPr wrap="square" rtlCol="0">
            <a:spAutoFit/>
          </a:bodyPr>
          <a:lstStyle/>
          <a:p>
            <a:r>
              <a:rPr lang="en-US" altLang="zh-CN" b="1" dirty="0">
                <a:solidFill>
                  <a:srgbClr val="C00000"/>
                </a:solidFill>
                <a:latin typeface="Arial" panose="020B0604020202020204" pitchFamily="34" charset="0"/>
                <a:cs typeface="Arial" panose="020B0604020202020204" pitchFamily="34" charset="0"/>
              </a:rPr>
              <a:t>SIMS depth profile measurements of </a:t>
            </a:r>
            <a:r>
              <a:rPr lang="en-US" altLang="zh-CN" b="1" dirty="0" err="1">
                <a:solidFill>
                  <a:srgbClr val="C00000"/>
                </a:solidFill>
                <a:latin typeface="Arial" panose="020B0604020202020204" pitchFamily="34" charset="0"/>
                <a:cs typeface="Arial" panose="020B0604020202020204" pitchFamily="34" charset="0"/>
              </a:rPr>
              <a:t>Nb</a:t>
            </a:r>
            <a:r>
              <a:rPr lang="en-US" altLang="zh-CN" b="1" dirty="0">
                <a:solidFill>
                  <a:srgbClr val="C00000"/>
                </a:solidFill>
                <a:latin typeface="Arial" panose="020B0604020202020204" pitchFamily="34" charset="0"/>
                <a:cs typeface="Arial" panose="020B0604020202020204" pitchFamily="34" charset="0"/>
              </a:rPr>
              <a:t> samples </a:t>
            </a:r>
          </a:p>
        </p:txBody>
      </p:sp>
      <p:sp>
        <p:nvSpPr>
          <p:cNvPr id="25" name="文本框 12"/>
          <p:cNvSpPr txBox="1"/>
          <p:nvPr/>
        </p:nvSpPr>
        <p:spPr>
          <a:xfrm>
            <a:off x="9587061" y="1928004"/>
            <a:ext cx="1914115" cy="338552"/>
          </a:xfrm>
          <a:prstGeom prst="rect">
            <a:avLst/>
          </a:prstGeom>
          <a:noFill/>
        </p:spPr>
        <p:txBody>
          <a:bodyPr wrap="square" lIns="91438" tIns="45719" rIns="91438" bIns="45719" rtlCol="0">
            <a:spAutoFit/>
          </a:bodyPr>
          <a:lstStyle/>
          <a:p>
            <a:pPr algn="ctr"/>
            <a:r>
              <a:rPr lang="en-US" altLang="zh-CN" sz="1600" b="1" dirty="0">
                <a:solidFill>
                  <a:srgbClr val="0070C0"/>
                </a:solidFill>
                <a:latin typeface="Arial" panose="020B0604020202020204" pitchFamily="34" charset="0"/>
                <a:cs typeface="Arial" panose="020B0604020202020204" pitchFamily="34" charset="0"/>
              </a:rPr>
              <a:t>No doping</a:t>
            </a:r>
            <a:endParaRPr lang="zh-CN" altLang="en-US" sz="1600" b="1" dirty="0">
              <a:solidFill>
                <a:srgbClr val="0070C0"/>
              </a:solidFill>
              <a:latin typeface="Arial" panose="020B0604020202020204" pitchFamily="34" charset="0"/>
              <a:cs typeface="Arial" panose="020B0604020202020204" pitchFamily="34" charset="0"/>
            </a:endParaRPr>
          </a:p>
        </p:txBody>
      </p:sp>
      <p:pic>
        <p:nvPicPr>
          <p:cNvPr id="29" name="图片 28"/>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4272" y="948499"/>
            <a:ext cx="2646557" cy="2002858"/>
          </a:xfrm>
          <a:prstGeom prst="rect">
            <a:avLst/>
          </a:prstGeom>
          <a:noFill/>
          <a:ln>
            <a:noFill/>
          </a:ln>
        </p:spPr>
      </p:pic>
      <p:pic>
        <p:nvPicPr>
          <p:cNvPr id="30" name="图片 29"/>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0848" y="3922156"/>
            <a:ext cx="2929553" cy="2196148"/>
          </a:xfrm>
          <a:prstGeom prst="rect">
            <a:avLst/>
          </a:prstGeom>
          <a:noFill/>
          <a:ln>
            <a:noFill/>
          </a:ln>
        </p:spPr>
      </p:pic>
      <p:pic>
        <p:nvPicPr>
          <p:cNvPr id="31" name="图片 30"/>
          <p:cNvPicPr/>
          <p:nvPr/>
        </p:nvPicPr>
        <p:blipFill>
          <a:blip r:embed="rId6" cstate="screen">
            <a:extLst>
              <a:ext uri="{28A0092B-C50C-407E-A947-70E740481C1C}">
                <a14:useLocalDpi xmlns:a14="http://schemas.microsoft.com/office/drawing/2010/main"/>
              </a:ext>
            </a:extLst>
          </a:blip>
          <a:srcRect/>
          <a:stretch>
            <a:fillRect/>
          </a:stretch>
        </p:blipFill>
        <p:spPr bwMode="auto">
          <a:xfrm>
            <a:off x="4385646" y="3932663"/>
            <a:ext cx="2713963" cy="2193071"/>
          </a:xfrm>
          <a:prstGeom prst="rect">
            <a:avLst/>
          </a:prstGeom>
          <a:noFill/>
          <a:ln>
            <a:noFill/>
          </a:ln>
        </p:spPr>
      </p:pic>
      <p:sp>
        <p:nvSpPr>
          <p:cNvPr id="32" name="文本框 12"/>
          <p:cNvSpPr txBox="1"/>
          <p:nvPr/>
        </p:nvSpPr>
        <p:spPr>
          <a:xfrm>
            <a:off x="803618" y="3031976"/>
            <a:ext cx="1914115" cy="338552"/>
          </a:xfrm>
          <a:prstGeom prst="rect">
            <a:avLst/>
          </a:prstGeom>
          <a:noFill/>
        </p:spPr>
        <p:txBody>
          <a:bodyPr wrap="square" lIns="91438" tIns="45719" rIns="91438" bIns="45719" rtlCol="0">
            <a:spAutoFit/>
          </a:bodyPr>
          <a:lstStyle/>
          <a:p>
            <a:pPr algn="ctr"/>
            <a:r>
              <a:rPr lang="en-US" altLang="zh-CN" sz="1600" b="1" dirty="0">
                <a:solidFill>
                  <a:srgbClr val="0070C0"/>
                </a:solidFill>
                <a:latin typeface="Arial" panose="020B0604020202020204" pitchFamily="34" charset="0"/>
                <a:cs typeface="Arial" panose="020B0604020202020204" pitchFamily="34" charset="0"/>
              </a:rPr>
              <a:t>No doping</a:t>
            </a:r>
            <a:endParaRPr lang="zh-CN" altLang="en-US" sz="1600" b="1" dirty="0">
              <a:solidFill>
                <a:srgbClr val="0070C0"/>
              </a:solidFill>
              <a:latin typeface="Arial" panose="020B0604020202020204" pitchFamily="34" charset="0"/>
              <a:cs typeface="Arial" panose="020B0604020202020204" pitchFamily="34" charset="0"/>
            </a:endParaRPr>
          </a:p>
        </p:txBody>
      </p:sp>
      <p:sp>
        <p:nvSpPr>
          <p:cNvPr id="33" name="文本框 12"/>
          <p:cNvSpPr txBox="1"/>
          <p:nvPr/>
        </p:nvSpPr>
        <p:spPr>
          <a:xfrm>
            <a:off x="2758798" y="6228657"/>
            <a:ext cx="3054705" cy="400108"/>
          </a:xfrm>
          <a:prstGeom prst="rect">
            <a:avLst/>
          </a:prstGeom>
          <a:noFill/>
        </p:spPr>
        <p:txBody>
          <a:bodyPr wrap="square" lIns="91438" tIns="45719" rIns="91438" bIns="45719" rtlCol="0">
            <a:spAutoFit/>
          </a:bodyPr>
          <a:lstStyle/>
          <a:p>
            <a:pPr algn="ctr"/>
            <a:r>
              <a:rPr lang="en-US" altLang="zh-CN" sz="2000" b="1" dirty="0">
                <a:solidFill>
                  <a:srgbClr val="C00000"/>
                </a:solidFill>
                <a:latin typeface="Arial" panose="020B0604020202020204" pitchFamily="34" charset="0"/>
                <a:cs typeface="Arial" panose="020B0604020202020204" pitchFamily="34" charset="0"/>
              </a:rPr>
              <a:t>SEM Measurements</a:t>
            </a:r>
            <a:endParaRPr lang="zh-CN" altLang="en-US" sz="2000" b="1" dirty="0">
              <a:solidFill>
                <a:srgbClr val="C00000"/>
              </a:solidFill>
              <a:latin typeface="Arial" panose="020B0604020202020204" pitchFamily="34" charset="0"/>
              <a:cs typeface="Arial" panose="020B0604020202020204" pitchFamily="34" charset="0"/>
            </a:endParaRPr>
          </a:p>
        </p:txBody>
      </p:sp>
      <p:sp>
        <p:nvSpPr>
          <p:cNvPr id="34" name="文本框 12"/>
          <p:cNvSpPr txBox="1"/>
          <p:nvPr/>
        </p:nvSpPr>
        <p:spPr>
          <a:xfrm>
            <a:off x="617036" y="3362795"/>
            <a:ext cx="6646125" cy="584773"/>
          </a:xfrm>
          <a:prstGeom prst="rect">
            <a:avLst/>
          </a:prstGeom>
          <a:noFill/>
        </p:spPr>
        <p:txBody>
          <a:bodyPr wrap="square" lIns="91438" tIns="45719" rIns="91438" bIns="45719" rtlCol="0">
            <a:spAutoFit/>
          </a:bodyPr>
          <a:lstStyle/>
          <a:p>
            <a:pPr algn="ctr"/>
            <a:r>
              <a:rPr lang="en-US" altLang="zh-CN" sz="1600" b="1" dirty="0">
                <a:solidFill>
                  <a:srgbClr val="0070C0"/>
                </a:solidFill>
                <a:latin typeface="Arial" panose="020B0604020202020204" pitchFamily="34" charset="0"/>
                <a:cs typeface="Arial" panose="020B0604020202020204" pitchFamily="34" charset="0"/>
              </a:rPr>
              <a:t>N-doping  of fine-grain </a:t>
            </a:r>
            <a:r>
              <a:rPr lang="en-US" altLang="zh-CN" sz="1600" b="1" dirty="0" err="1">
                <a:solidFill>
                  <a:srgbClr val="0070C0"/>
                </a:solidFill>
                <a:latin typeface="Arial" panose="020B0604020202020204" pitchFamily="34" charset="0"/>
                <a:cs typeface="Arial" panose="020B0604020202020204" pitchFamily="34" charset="0"/>
              </a:rPr>
              <a:t>Nb</a:t>
            </a:r>
            <a:r>
              <a:rPr lang="en-US" altLang="zh-CN" sz="1600" b="1" dirty="0">
                <a:solidFill>
                  <a:srgbClr val="0070C0"/>
                </a:solidFill>
                <a:latin typeface="Arial" panose="020B0604020202020204" pitchFamily="34" charset="0"/>
                <a:cs typeface="Arial" panose="020B0604020202020204" pitchFamily="34" charset="0"/>
              </a:rPr>
              <a:t> (right: different sizes of </a:t>
            </a:r>
            <a:r>
              <a:rPr lang="en-US" altLang="zh-CN" sz="1600" b="1" dirty="0" err="1">
                <a:solidFill>
                  <a:srgbClr val="0070C0"/>
                </a:solidFill>
                <a:latin typeface="Arial" panose="020B0604020202020204" pitchFamily="34" charset="0"/>
                <a:cs typeface="Arial" panose="020B0604020202020204" pitchFamily="34" charset="0"/>
              </a:rPr>
              <a:t>NbN</a:t>
            </a:r>
            <a:r>
              <a:rPr lang="en-US" altLang="zh-CN" sz="1600" b="1" dirty="0">
                <a:solidFill>
                  <a:srgbClr val="0070C0"/>
                </a:solidFill>
                <a:latin typeface="Arial" panose="020B0604020202020204" pitchFamily="34" charset="0"/>
                <a:cs typeface="Arial" panose="020B0604020202020204" pitchFamily="34" charset="0"/>
              </a:rPr>
              <a:t> for different crystalline orientation)</a:t>
            </a:r>
            <a:endParaRPr lang="zh-CN" altLang="en-US" sz="1600" b="1" dirty="0">
              <a:solidFill>
                <a:srgbClr val="0070C0"/>
              </a:solidFill>
              <a:latin typeface="Arial" panose="020B0604020202020204" pitchFamily="34" charset="0"/>
              <a:cs typeface="Arial" panose="020B0604020202020204" pitchFamily="34" charset="0"/>
            </a:endParaRPr>
          </a:p>
        </p:txBody>
      </p:sp>
      <p:sp>
        <p:nvSpPr>
          <p:cNvPr id="35" name="圆角矩形 34"/>
          <p:cNvSpPr/>
          <p:nvPr/>
        </p:nvSpPr>
        <p:spPr>
          <a:xfrm>
            <a:off x="1717288" y="4638906"/>
            <a:ext cx="1025912" cy="825191"/>
          </a:xfrm>
          <a:prstGeom prst="round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右箭头 35"/>
          <p:cNvSpPr/>
          <p:nvPr/>
        </p:nvSpPr>
        <p:spPr>
          <a:xfrm>
            <a:off x="3702205" y="4839629"/>
            <a:ext cx="646771" cy="2378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p:cNvPicPr/>
          <p:nvPr/>
        </p:nvPicPr>
        <p:blipFill>
          <a:blip r:embed="rId7" cstate="screen">
            <a:extLst>
              <a:ext uri="{28A0092B-C50C-407E-A947-70E740481C1C}">
                <a14:useLocalDpi xmlns:a14="http://schemas.microsoft.com/office/drawing/2010/main"/>
              </a:ext>
            </a:extLst>
          </a:blip>
          <a:srcRect/>
          <a:stretch>
            <a:fillRect/>
          </a:stretch>
        </p:blipFill>
        <p:spPr bwMode="auto">
          <a:xfrm>
            <a:off x="4036244" y="955932"/>
            <a:ext cx="2639619" cy="1995424"/>
          </a:xfrm>
          <a:prstGeom prst="rect">
            <a:avLst/>
          </a:prstGeom>
          <a:noFill/>
          <a:ln>
            <a:noFill/>
          </a:ln>
        </p:spPr>
      </p:pic>
      <p:sp>
        <p:nvSpPr>
          <p:cNvPr id="38" name="文本框 12"/>
          <p:cNvSpPr txBox="1"/>
          <p:nvPr/>
        </p:nvSpPr>
        <p:spPr>
          <a:xfrm>
            <a:off x="3877637" y="2968785"/>
            <a:ext cx="3169934" cy="338552"/>
          </a:xfrm>
          <a:prstGeom prst="rect">
            <a:avLst/>
          </a:prstGeom>
          <a:noFill/>
        </p:spPr>
        <p:txBody>
          <a:bodyPr wrap="square" lIns="91438" tIns="45719" rIns="91438" bIns="45719" rtlCol="0">
            <a:spAutoFit/>
          </a:bodyPr>
          <a:lstStyle/>
          <a:p>
            <a:pPr algn="ctr"/>
            <a:r>
              <a:rPr lang="en-US" altLang="zh-CN" sz="1600" b="1" dirty="0">
                <a:solidFill>
                  <a:srgbClr val="0070C0"/>
                </a:solidFill>
                <a:latin typeface="Arial" panose="020B0604020202020204" pitchFamily="34" charset="0"/>
                <a:cs typeface="Arial" panose="020B0604020202020204" pitchFamily="34" charset="0"/>
              </a:rPr>
              <a:t>N-doping of large-grain </a:t>
            </a:r>
            <a:r>
              <a:rPr lang="en-US" altLang="zh-CN" sz="1600" b="1" dirty="0" err="1">
                <a:solidFill>
                  <a:srgbClr val="0070C0"/>
                </a:solidFill>
                <a:latin typeface="Arial" panose="020B0604020202020204" pitchFamily="34" charset="0"/>
                <a:cs typeface="Arial" panose="020B0604020202020204" pitchFamily="34" charset="0"/>
              </a:rPr>
              <a:t>Nb</a:t>
            </a:r>
            <a:endParaRPr lang="zh-CN" altLang="en-US" sz="16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8781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D:\文章\Mid-T annealing of 1.3 GHz cavities\Mid-T vacuum curve\20200719 S25 300-3h\RGA.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76945" y="3120471"/>
            <a:ext cx="3574473" cy="2743200"/>
          </a:xfrm>
          <a:prstGeom prst="rect">
            <a:avLst/>
          </a:prstGeom>
          <a:noFill/>
          <a:ln w="9525">
            <a:noFill/>
            <a:miter lim="800000"/>
            <a:headEnd/>
            <a:tailEnd/>
          </a:ln>
        </p:spPr>
      </p:pic>
      <p:pic>
        <p:nvPicPr>
          <p:cNvPr id="8" name="图片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90609" y="1066294"/>
            <a:ext cx="5873132" cy="4260246"/>
          </a:xfrm>
          <a:prstGeom prst="rect">
            <a:avLst/>
          </a:prstGeom>
        </p:spPr>
      </p:pic>
      <p:sp>
        <p:nvSpPr>
          <p:cNvPr id="2" name="标题 1"/>
          <p:cNvSpPr>
            <a:spLocks noGrp="1"/>
          </p:cNvSpPr>
          <p:nvPr>
            <p:ph type="title"/>
          </p:nvPr>
        </p:nvSpPr>
        <p:spPr>
          <a:xfrm>
            <a:off x="757237" y="234080"/>
            <a:ext cx="10515600" cy="766642"/>
          </a:xfrm>
        </p:spPr>
        <p:txBody>
          <a:bodyPr>
            <a:normAutofit/>
          </a:bodyPr>
          <a:lstStyle/>
          <a:p>
            <a:pPr algn="ctr"/>
            <a:r>
              <a:rPr lang="en-US" altLang="zh-CN" sz="3600" dirty="0">
                <a:latin typeface="Arial" panose="020B0604020202020204" pitchFamily="34" charset="0"/>
                <a:cs typeface="Arial" panose="020B0604020202020204" pitchFamily="34" charset="0"/>
              </a:rPr>
              <a:t>Mid-T furnace bake of 1.3 GHz 1-cell cavity</a:t>
            </a:r>
            <a:endParaRPr lang="zh-CN" altLang="en-US" sz="3600" dirty="0">
              <a:latin typeface="Arial" panose="020B0604020202020204" pitchFamily="34" charset="0"/>
              <a:cs typeface="Arial" panose="020B0604020202020204" pitchFamily="34" charset="0"/>
            </a:endParaRPr>
          </a:p>
        </p:txBody>
      </p:sp>
      <p:sp>
        <p:nvSpPr>
          <p:cNvPr id="13" name="内容占位符 9"/>
          <p:cNvSpPr txBox="1">
            <a:spLocks/>
          </p:cNvSpPr>
          <p:nvPr/>
        </p:nvSpPr>
        <p:spPr>
          <a:xfrm>
            <a:off x="218543" y="780385"/>
            <a:ext cx="6047974" cy="1898870"/>
          </a:xfrm>
          <a:prstGeom prst="rect">
            <a:avLst/>
          </a:prstGeom>
        </p:spPr>
        <p:txBody>
          <a:bodyPr vert="horz" lIns="91440" tIns="45720" rIns="91440" bIns="45720" rtlCol="0">
            <a:noAutofit/>
          </a:bodyPr>
          <a:lstStyle/>
          <a:p>
            <a:pPr marL="355600" indent="-355600" defTabSz="685800">
              <a:lnSpc>
                <a:spcPct val="120000"/>
              </a:lnSpc>
              <a:spcBef>
                <a:spcPts val="750"/>
              </a:spcBef>
              <a:buFont typeface="Arial" panose="020B0604020202020204" pitchFamily="34" charset="0"/>
              <a:buChar char="•"/>
              <a:defRPr/>
            </a:pPr>
            <a:r>
              <a:rPr lang="en-US" altLang="zh-CN" dirty="0">
                <a:latin typeface="Arial" panose="020B0604020202020204" pitchFamily="34" charset="0"/>
                <a:cs typeface="Arial" panose="020B0604020202020204" pitchFamily="34" charset="0"/>
              </a:rPr>
              <a:t>Different temperatures have been tried with 1.3 GHz 1-cell cavities at the same furnace for N-doping.</a:t>
            </a:r>
          </a:p>
          <a:p>
            <a:pPr marL="355600" indent="-355600" defTabSz="685800">
              <a:lnSpc>
                <a:spcPct val="120000"/>
              </a:lnSpc>
              <a:spcBef>
                <a:spcPts val="750"/>
              </a:spcBef>
              <a:buFont typeface="Arial" panose="020B0604020202020204" pitchFamily="34" charset="0"/>
              <a:buChar char="•"/>
              <a:defRPr/>
            </a:pPr>
            <a:r>
              <a:rPr lang="en-US" altLang="zh-CN" dirty="0">
                <a:latin typeface="Arial" panose="020B0604020202020204" pitchFamily="34" charset="0"/>
                <a:cs typeface="Arial" panose="020B0604020202020204" pitchFamily="34" charset="0"/>
              </a:rPr>
              <a:t>The average quality factor has reached 3.6E10 when the gradient is 16 MV/m</a:t>
            </a:r>
            <a:r>
              <a:rPr lang="zh-CN" altLang="en-US" dirty="0">
                <a:latin typeface="Arial" panose="020B0604020202020204" pitchFamily="34" charset="0"/>
                <a:cs typeface="Arial" panose="020B0604020202020204" pitchFamily="34" charset="0"/>
              </a:rPr>
              <a:t>，</a:t>
            </a:r>
            <a:r>
              <a:rPr lang="en-US" altLang="zh-CN" dirty="0">
                <a:latin typeface="Arial" panose="020B0604020202020204" pitchFamily="34" charset="0"/>
                <a:cs typeface="Arial" panose="020B0604020202020204" pitchFamily="34" charset="0"/>
              </a:rPr>
              <a:t>while the highest Q is 4.9E10@16MV/m (baking at 300C).</a:t>
            </a:r>
          </a:p>
          <a:p>
            <a:pPr marL="355600" indent="-355600" defTabSz="685800">
              <a:lnSpc>
                <a:spcPct val="120000"/>
              </a:lnSpc>
              <a:spcBef>
                <a:spcPts val="750"/>
              </a:spcBef>
              <a:defRPr/>
            </a:pPr>
            <a:endParaRPr kumimoji="0" lang="en-US" altLang="zh-CN" sz="180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355600" marR="0" lvl="0" indent="-355600" algn="l" defTabSz="685800" rtl="0" eaLnBrk="1" fontAlgn="auto" latinLnBrk="0" hangingPunct="1">
              <a:lnSpc>
                <a:spcPct val="120000"/>
              </a:lnSpc>
              <a:spcBef>
                <a:spcPts val="750"/>
              </a:spcBef>
              <a:spcAft>
                <a:spcPts val="0"/>
              </a:spcAft>
              <a:buClrTx/>
              <a:buSzTx/>
              <a:buFont typeface="Arial" panose="020B0604020202020204" pitchFamily="34" charset="0"/>
              <a:buChar char="•"/>
              <a:tabLst/>
              <a:defRPr/>
            </a:pPr>
            <a:endParaRPr kumimoji="0" lang="en-US" altLang="zh-CN" sz="2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p>
            <a:pPr marL="355600" marR="0" lvl="0" indent="-355600" algn="l" defTabSz="685800" rtl="0" eaLnBrk="1" fontAlgn="auto" latinLnBrk="0" hangingPunct="1">
              <a:lnSpc>
                <a:spcPct val="120000"/>
              </a:lnSpc>
              <a:spcBef>
                <a:spcPts val="750"/>
              </a:spcBef>
              <a:spcAft>
                <a:spcPts val="0"/>
              </a:spcAft>
              <a:buClrTx/>
              <a:buSzTx/>
              <a:buFont typeface="Arial" panose="020B0604020202020204" pitchFamily="34" charset="0"/>
              <a:buChar char="•"/>
              <a:tabLst/>
              <a:defRPr/>
            </a:pPr>
            <a:endParaRPr kumimoji="0" lang="zh-CN" altLang="en-US" sz="2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灯片编号占位符 2"/>
          <p:cNvSpPr>
            <a:spLocks noGrp="1"/>
          </p:cNvSpPr>
          <p:nvPr>
            <p:ph type="sldNum" sz="quarter" idx="12"/>
          </p:nvPr>
        </p:nvSpPr>
        <p:spPr/>
        <p:txBody>
          <a:bodyPr/>
          <a:lstStyle/>
          <a:p>
            <a:fld id="{D89A2282-63F6-4AF6-B1C3-3128B4649CFC}" type="slidenum">
              <a:rPr lang="zh-CN" altLang="en-US" smtClean="0"/>
              <a:pPr/>
              <a:t>8</a:t>
            </a:fld>
            <a:endParaRPr lang="zh-CN" altLang="en-US" dirty="0"/>
          </a:p>
        </p:txBody>
      </p:sp>
      <p:sp>
        <p:nvSpPr>
          <p:cNvPr id="19" name="文本框 12"/>
          <p:cNvSpPr txBox="1"/>
          <p:nvPr/>
        </p:nvSpPr>
        <p:spPr>
          <a:xfrm>
            <a:off x="7218710" y="5465915"/>
            <a:ext cx="4350589" cy="584773"/>
          </a:xfrm>
          <a:prstGeom prst="rect">
            <a:avLst/>
          </a:prstGeom>
          <a:noFill/>
        </p:spPr>
        <p:txBody>
          <a:bodyPr wrap="square" lIns="91438" tIns="45719" rIns="91438" bIns="45719" rtlCol="0">
            <a:spAutoFit/>
          </a:bodyPr>
          <a:lstStyle/>
          <a:p>
            <a:pPr algn="ctr"/>
            <a:r>
              <a:rPr lang="en-US" altLang="zh-CN" sz="1600" dirty="0">
                <a:solidFill>
                  <a:srgbClr val="C00000"/>
                </a:solidFill>
                <a:latin typeface="Arial" panose="020B0604020202020204" pitchFamily="34" charset="0"/>
                <a:cs typeface="Arial" panose="020B0604020202020204" pitchFamily="34" charset="0"/>
              </a:rPr>
              <a:t>Vertical test results of 1.3 GHz 1-cell cavities after mid-T furnace bake</a:t>
            </a:r>
            <a:endParaRPr lang="zh-CN" altLang="en-US" sz="1600" dirty="0">
              <a:solidFill>
                <a:srgbClr val="C00000"/>
              </a:solidFill>
              <a:latin typeface="Arial" panose="020B0604020202020204" pitchFamily="34" charset="0"/>
              <a:cs typeface="Arial" panose="020B0604020202020204" pitchFamily="34" charset="0"/>
            </a:endParaRPr>
          </a:p>
        </p:txBody>
      </p:sp>
      <p:pic>
        <p:nvPicPr>
          <p:cNvPr id="12" name="图片 11" descr="C:\Users\Dell\AppData\Local\Temp\Image.png"/>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3425" y="4424928"/>
            <a:ext cx="1349996" cy="1739279"/>
          </a:xfrm>
          <a:prstGeom prst="rect">
            <a:avLst/>
          </a:prstGeom>
          <a:noFill/>
          <a:ln w="9525">
            <a:noFill/>
            <a:miter lim="800000"/>
            <a:headEnd/>
            <a:tailEnd/>
          </a:ln>
        </p:spPr>
      </p:pic>
      <p:sp>
        <p:nvSpPr>
          <p:cNvPr id="14" name="文本框 12"/>
          <p:cNvSpPr txBox="1"/>
          <p:nvPr/>
        </p:nvSpPr>
        <p:spPr>
          <a:xfrm>
            <a:off x="0" y="6155444"/>
            <a:ext cx="3056526" cy="584773"/>
          </a:xfrm>
          <a:prstGeom prst="rect">
            <a:avLst/>
          </a:prstGeom>
          <a:noFill/>
        </p:spPr>
        <p:txBody>
          <a:bodyPr wrap="square" lIns="91438" tIns="45719" rIns="91438" bIns="45719" rtlCol="0">
            <a:spAutoFit/>
          </a:bodyPr>
          <a:lstStyle/>
          <a:p>
            <a:pPr algn="ctr"/>
            <a:r>
              <a:rPr lang="en-US" altLang="zh-CN" sz="1600" dirty="0">
                <a:solidFill>
                  <a:srgbClr val="C00000"/>
                </a:solidFill>
                <a:latin typeface="Arial" panose="020B0604020202020204" pitchFamily="34" charset="0"/>
                <a:cs typeface="Arial" panose="020B0604020202020204" pitchFamily="34" charset="0"/>
              </a:rPr>
              <a:t>Mid-T Furnace bake at IHEP </a:t>
            </a:r>
            <a:r>
              <a:rPr lang="zh-CN" altLang="en-US" sz="1600" dirty="0">
                <a:solidFill>
                  <a:srgbClr val="C00000"/>
                </a:solidFill>
                <a:latin typeface="Arial" panose="020B0604020202020204" pitchFamily="34" charset="0"/>
                <a:cs typeface="Arial" panose="020B0604020202020204" pitchFamily="34" charset="0"/>
              </a:rPr>
              <a:t>（</a:t>
            </a:r>
            <a:r>
              <a:rPr lang="en-US" altLang="zh-CN" sz="1600" dirty="0" err="1">
                <a:solidFill>
                  <a:srgbClr val="C00000"/>
                </a:solidFill>
                <a:latin typeface="Arial" panose="020B0604020202020204" pitchFamily="34" charset="0"/>
                <a:cs typeface="Arial" panose="020B0604020202020204" pitchFamily="34" charset="0"/>
              </a:rPr>
              <a:t>Yuquan</a:t>
            </a:r>
            <a:r>
              <a:rPr lang="en-US" altLang="zh-CN" sz="1600" dirty="0">
                <a:solidFill>
                  <a:srgbClr val="C00000"/>
                </a:solidFill>
                <a:latin typeface="Arial" panose="020B0604020202020204" pitchFamily="34" charset="0"/>
                <a:cs typeface="Arial" panose="020B0604020202020204" pitchFamily="34" charset="0"/>
              </a:rPr>
              <a:t> campus</a:t>
            </a:r>
            <a:r>
              <a:rPr lang="zh-CN" altLang="en-US" sz="1600" dirty="0">
                <a:solidFill>
                  <a:srgbClr val="C00000"/>
                </a:solidFill>
                <a:latin typeface="Arial" panose="020B0604020202020204" pitchFamily="34" charset="0"/>
                <a:cs typeface="Arial" panose="020B0604020202020204" pitchFamily="34" charset="0"/>
              </a:rPr>
              <a:t>）</a:t>
            </a:r>
          </a:p>
        </p:txBody>
      </p:sp>
      <p:sp>
        <p:nvSpPr>
          <p:cNvPr id="17" name="文本框 12"/>
          <p:cNvSpPr txBox="1"/>
          <p:nvPr/>
        </p:nvSpPr>
        <p:spPr>
          <a:xfrm>
            <a:off x="3458306" y="5796293"/>
            <a:ext cx="2271082" cy="338552"/>
          </a:xfrm>
          <a:prstGeom prst="rect">
            <a:avLst/>
          </a:prstGeom>
          <a:noFill/>
        </p:spPr>
        <p:txBody>
          <a:bodyPr wrap="square" lIns="91438" tIns="45719" rIns="91438" bIns="45719" rtlCol="0">
            <a:spAutoFit/>
          </a:bodyPr>
          <a:lstStyle/>
          <a:p>
            <a:pPr algn="ctr"/>
            <a:r>
              <a:rPr lang="en-US" altLang="zh-CN" sz="1600" dirty="0">
                <a:solidFill>
                  <a:srgbClr val="C00000"/>
                </a:solidFill>
                <a:latin typeface="Arial" panose="020B0604020202020204" pitchFamily="34" charset="0"/>
                <a:cs typeface="Arial" panose="020B0604020202020204" pitchFamily="34" charset="0"/>
              </a:rPr>
              <a:t>RGA data during bake </a:t>
            </a:r>
            <a:endParaRPr lang="zh-CN" altLang="en-US" sz="1600" dirty="0">
              <a:solidFill>
                <a:srgbClr val="C00000"/>
              </a:solidFill>
              <a:latin typeface="Arial" panose="020B0604020202020204" pitchFamily="34" charset="0"/>
              <a:cs typeface="Arial" panose="020B0604020202020204" pitchFamily="34" charset="0"/>
            </a:endParaRPr>
          </a:p>
        </p:txBody>
      </p:sp>
      <p:pic>
        <p:nvPicPr>
          <p:cNvPr id="18" name="图片 17" descr="C:\Users\Dell\AppData\Local\Temp\WeChat Files\9990831679e6ff87feba199d026f4fc.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0871" y="2606838"/>
            <a:ext cx="2325035" cy="174135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5C786D-DA5B-4219-A00E-1C979E333934}"/>
              </a:ext>
            </a:extLst>
          </p:cNvPr>
          <p:cNvSpPr>
            <a:spLocks noGrp="1"/>
          </p:cNvSpPr>
          <p:nvPr>
            <p:ph type="title"/>
          </p:nvPr>
        </p:nvSpPr>
        <p:spPr>
          <a:xfrm>
            <a:off x="823331" y="230459"/>
            <a:ext cx="10515600" cy="724829"/>
          </a:xfrm>
        </p:spPr>
        <p:txBody>
          <a:bodyPr/>
          <a:lstStyle/>
          <a:p>
            <a:r>
              <a:rPr lang="en-US" altLang="zh-CN" dirty="0"/>
              <a:t>Microscopic measurements of </a:t>
            </a:r>
            <a:r>
              <a:rPr lang="en-US" altLang="zh-CN" sz="3200" dirty="0"/>
              <a:t>Mid-T bake</a:t>
            </a:r>
            <a:r>
              <a:rPr lang="en-US" altLang="zh-CN" dirty="0"/>
              <a:t> </a:t>
            </a:r>
            <a:endParaRPr lang="zh-CN" altLang="en-US" dirty="0"/>
          </a:p>
        </p:txBody>
      </p:sp>
      <p:sp>
        <p:nvSpPr>
          <p:cNvPr id="4" name="灯片编号占位符 3">
            <a:extLst>
              <a:ext uri="{FF2B5EF4-FFF2-40B4-BE49-F238E27FC236}">
                <a16:creationId xmlns:a16="http://schemas.microsoft.com/office/drawing/2014/main" id="{73C3D142-7182-4AC4-8E3D-AAB3832D08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1A5892-4DC8-4C24-8E36-6364759EFE91}"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等线" panose="02010600030101010101" pitchFamily="2" charset="-122"/>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等线" panose="02010600030101010101" pitchFamily="2" charset="-122"/>
              <a:cs typeface="Arial" panose="020B0604020202020204" pitchFamily="34" charset="0"/>
            </a:endParaRPr>
          </a:p>
        </p:txBody>
      </p:sp>
      <p:pic>
        <p:nvPicPr>
          <p:cNvPr id="1026" name="Picture 2"/>
          <p:cNvPicPr>
            <a:picLocks noChangeAspect="1" noChangeArrowheads="1"/>
          </p:cNvPicPr>
          <p:nvPr/>
        </p:nvPicPr>
        <p:blipFill>
          <a:blip r:embed="rId2"/>
          <a:srcRect/>
          <a:stretch>
            <a:fillRect/>
          </a:stretch>
        </p:blipFill>
        <p:spPr bwMode="auto">
          <a:xfrm>
            <a:off x="6261991" y="952850"/>
            <a:ext cx="5736721" cy="4657083"/>
          </a:xfrm>
          <a:prstGeom prst="rect">
            <a:avLst/>
          </a:prstGeom>
          <a:noFill/>
          <a:ln w="9525">
            <a:noFill/>
            <a:miter lim="800000"/>
            <a:headEnd/>
            <a:tailEnd/>
          </a:ln>
          <a:effectLst/>
        </p:spPr>
      </p:pic>
      <p:sp>
        <p:nvSpPr>
          <p:cNvPr id="18" name="矩形 17"/>
          <p:cNvSpPr/>
          <p:nvPr/>
        </p:nvSpPr>
        <p:spPr>
          <a:xfrm>
            <a:off x="6809677" y="5528246"/>
            <a:ext cx="5114694" cy="584775"/>
          </a:xfrm>
          <a:prstGeom prst="rect">
            <a:avLst/>
          </a:prstGeom>
        </p:spPr>
        <p:txBody>
          <a:bodyPr wrap="square">
            <a:spAutoFit/>
          </a:bodyPr>
          <a:lstStyle/>
          <a:p>
            <a:pPr algn="ctr"/>
            <a:r>
              <a:rPr lang="en-US" altLang="zh-CN" sz="1600" dirty="0">
                <a:solidFill>
                  <a:srgbClr val="C00000"/>
                </a:solidFill>
                <a:latin typeface="Arial" panose="020B0604020202020204" pitchFamily="34" charset="0"/>
                <a:cs typeface="Arial" panose="020B0604020202020204" pitchFamily="34" charset="0"/>
              </a:rPr>
              <a:t>SIMS depth profile measurements of </a:t>
            </a:r>
          </a:p>
          <a:p>
            <a:pPr algn="ctr"/>
            <a:r>
              <a:rPr lang="en-US" altLang="zh-CN" sz="1600" dirty="0">
                <a:solidFill>
                  <a:srgbClr val="C00000"/>
                </a:solidFill>
                <a:latin typeface="Arial" panose="020B0604020202020204" pitchFamily="34" charset="0"/>
                <a:cs typeface="Arial" panose="020B0604020202020204" pitchFamily="34" charset="0"/>
              </a:rPr>
              <a:t>Nb</a:t>
            </a:r>
            <a:r>
              <a:rPr lang="en-US" altLang="zh-CN" sz="1600" baseline="-25000" dirty="0">
                <a:solidFill>
                  <a:srgbClr val="C00000"/>
                </a:solidFill>
                <a:latin typeface="Arial" panose="020B0604020202020204" pitchFamily="34" charset="0"/>
                <a:cs typeface="Arial" panose="020B0604020202020204" pitchFamily="34" charset="0"/>
              </a:rPr>
              <a:t>2</a:t>
            </a:r>
            <a:r>
              <a:rPr lang="en-US" altLang="zh-CN" sz="1600" dirty="0">
                <a:solidFill>
                  <a:srgbClr val="C00000"/>
                </a:solidFill>
                <a:latin typeface="Arial" panose="020B0604020202020204" pitchFamily="34" charset="0"/>
                <a:cs typeface="Arial" panose="020B0604020202020204" pitchFamily="34" charset="0"/>
              </a:rPr>
              <a:t>O</a:t>
            </a:r>
            <a:r>
              <a:rPr lang="en-US" altLang="zh-CN" sz="1600" baseline="-25000" dirty="0">
                <a:solidFill>
                  <a:srgbClr val="C00000"/>
                </a:solidFill>
                <a:latin typeface="Arial" panose="020B0604020202020204" pitchFamily="34" charset="0"/>
                <a:cs typeface="Arial" panose="020B0604020202020204" pitchFamily="34" charset="0"/>
              </a:rPr>
              <a:t>5</a:t>
            </a:r>
            <a:r>
              <a:rPr lang="en-US" altLang="zh-CN" sz="1600" dirty="0">
                <a:solidFill>
                  <a:srgbClr val="C00000"/>
                </a:solidFill>
                <a:latin typeface="Arial" panose="020B0604020202020204" pitchFamily="34" charset="0"/>
                <a:cs typeface="Arial" panose="020B0604020202020204" pitchFamily="34" charset="0"/>
              </a:rPr>
              <a:t> in niobium sample</a:t>
            </a:r>
            <a:r>
              <a:rPr lang="zh-CN" altLang="en-US" sz="1600" dirty="0">
                <a:solidFill>
                  <a:srgbClr val="C00000"/>
                </a:solidFill>
                <a:latin typeface="Arial" panose="020B0604020202020204" pitchFamily="34" charset="0"/>
                <a:cs typeface="Arial" panose="020B0604020202020204" pitchFamily="34" charset="0"/>
              </a:rPr>
              <a:t> </a:t>
            </a:r>
            <a:r>
              <a:rPr lang="en-US" altLang="zh-CN" sz="1600" dirty="0">
                <a:solidFill>
                  <a:srgbClr val="C00000"/>
                </a:solidFill>
                <a:latin typeface="Arial" panose="020B0604020202020204" pitchFamily="34" charset="0"/>
                <a:cs typeface="Arial" panose="020B0604020202020204" pitchFamily="34" charset="0"/>
              </a:rPr>
              <a:t>(FNAL)</a:t>
            </a:r>
          </a:p>
        </p:txBody>
      </p:sp>
      <p:pic>
        <p:nvPicPr>
          <p:cNvPr id="21" name="图片 20"/>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 y="1114493"/>
            <a:ext cx="6445405" cy="4629555"/>
          </a:xfrm>
          <a:prstGeom prst="rect">
            <a:avLst/>
          </a:prstGeom>
          <a:noFill/>
          <a:ln w="9525">
            <a:noFill/>
            <a:miter lim="800000"/>
            <a:headEnd/>
            <a:tailEnd/>
          </a:ln>
        </p:spPr>
      </p:pic>
      <p:sp>
        <p:nvSpPr>
          <p:cNvPr id="22" name="矩形 21"/>
          <p:cNvSpPr/>
          <p:nvPr/>
        </p:nvSpPr>
        <p:spPr>
          <a:xfrm>
            <a:off x="888379" y="5673213"/>
            <a:ext cx="5114694" cy="584775"/>
          </a:xfrm>
          <a:prstGeom prst="rect">
            <a:avLst/>
          </a:prstGeom>
        </p:spPr>
        <p:txBody>
          <a:bodyPr wrap="square">
            <a:spAutoFit/>
          </a:bodyPr>
          <a:lstStyle/>
          <a:p>
            <a:pPr algn="ctr"/>
            <a:r>
              <a:rPr lang="en-US" altLang="zh-CN" sz="1600" dirty="0">
                <a:solidFill>
                  <a:srgbClr val="C00000"/>
                </a:solidFill>
                <a:latin typeface="Arial" panose="020B0604020202020204" pitchFamily="34" charset="0"/>
                <a:cs typeface="Arial" panose="020B0604020202020204" pitchFamily="34" charset="0"/>
              </a:rPr>
              <a:t>SIMS depth profile measurements of </a:t>
            </a:r>
          </a:p>
          <a:p>
            <a:pPr algn="ctr"/>
            <a:r>
              <a:rPr lang="en-US" altLang="zh-CN" sz="1600" dirty="0">
                <a:solidFill>
                  <a:srgbClr val="C00000"/>
                </a:solidFill>
                <a:latin typeface="Arial" panose="020B0604020202020204" pitchFamily="34" charset="0"/>
                <a:cs typeface="Arial" panose="020B0604020202020204" pitchFamily="34" charset="0"/>
              </a:rPr>
              <a:t>Nb</a:t>
            </a:r>
            <a:r>
              <a:rPr lang="en-US" altLang="zh-CN" sz="1600" baseline="-25000" dirty="0">
                <a:solidFill>
                  <a:srgbClr val="C00000"/>
                </a:solidFill>
                <a:latin typeface="Arial" panose="020B0604020202020204" pitchFamily="34" charset="0"/>
                <a:cs typeface="Arial" panose="020B0604020202020204" pitchFamily="34" charset="0"/>
              </a:rPr>
              <a:t>2</a:t>
            </a:r>
            <a:r>
              <a:rPr lang="en-US" altLang="zh-CN" sz="1600" dirty="0">
                <a:solidFill>
                  <a:srgbClr val="C00000"/>
                </a:solidFill>
                <a:latin typeface="Arial" panose="020B0604020202020204" pitchFamily="34" charset="0"/>
                <a:cs typeface="Arial" panose="020B0604020202020204" pitchFamily="34" charset="0"/>
              </a:rPr>
              <a:t>O</a:t>
            </a:r>
            <a:r>
              <a:rPr lang="en-US" altLang="zh-CN" sz="1600" baseline="-25000" dirty="0">
                <a:solidFill>
                  <a:srgbClr val="C00000"/>
                </a:solidFill>
                <a:latin typeface="Arial" panose="020B0604020202020204" pitchFamily="34" charset="0"/>
                <a:cs typeface="Arial" panose="020B0604020202020204" pitchFamily="34" charset="0"/>
              </a:rPr>
              <a:t>5</a:t>
            </a:r>
            <a:r>
              <a:rPr lang="en-US" altLang="zh-CN" sz="1600" dirty="0">
                <a:solidFill>
                  <a:srgbClr val="C00000"/>
                </a:solidFill>
                <a:latin typeface="Arial" panose="020B0604020202020204" pitchFamily="34" charset="0"/>
                <a:cs typeface="Arial" panose="020B0604020202020204" pitchFamily="34" charset="0"/>
              </a:rPr>
              <a:t> in niobium sample</a:t>
            </a:r>
            <a:r>
              <a:rPr lang="zh-CN" altLang="en-US" sz="1600" dirty="0">
                <a:solidFill>
                  <a:srgbClr val="C00000"/>
                </a:solidFill>
                <a:latin typeface="Arial" panose="020B0604020202020204" pitchFamily="34" charset="0"/>
                <a:cs typeface="Arial" panose="020B0604020202020204" pitchFamily="34" charset="0"/>
              </a:rPr>
              <a:t> </a:t>
            </a:r>
            <a:r>
              <a:rPr lang="en-US" altLang="zh-CN" sz="1600" dirty="0">
                <a:solidFill>
                  <a:srgbClr val="C00000"/>
                </a:solidFill>
                <a:latin typeface="Arial" panose="020B0604020202020204" pitchFamily="34" charset="0"/>
                <a:cs typeface="Arial" panose="020B0604020202020204" pitchFamily="34" charset="0"/>
              </a:rPr>
              <a:t>at IHEP</a:t>
            </a:r>
          </a:p>
        </p:txBody>
      </p:sp>
      <p:sp>
        <p:nvSpPr>
          <p:cNvPr id="23" name="矩形 22"/>
          <p:cNvSpPr/>
          <p:nvPr/>
        </p:nvSpPr>
        <p:spPr>
          <a:xfrm>
            <a:off x="8526964" y="3744051"/>
            <a:ext cx="3070304" cy="338554"/>
          </a:xfrm>
          <a:prstGeom prst="rect">
            <a:avLst/>
          </a:prstGeom>
        </p:spPr>
        <p:txBody>
          <a:bodyPr wrap="square">
            <a:spAutoFit/>
          </a:bodyPr>
          <a:lstStyle/>
          <a:p>
            <a:pPr algn="ctr"/>
            <a:r>
              <a:rPr lang="en-US" altLang="zh-CN" sz="1600" dirty="0">
                <a:solidFill>
                  <a:srgbClr val="C00000"/>
                </a:solidFill>
                <a:latin typeface="Arial" panose="020B0604020202020204" pitchFamily="34" charset="0"/>
                <a:cs typeface="Arial" panose="020B0604020202020204" pitchFamily="34" charset="0"/>
              </a:rPr>
              <a:t>Sputtering speed: 0.1nm/s</a:t>
            </a:r>
          </a:p>
        </p:txBody>
      </p:sp>
    </p:spTree>
    <p:extLst>
      <p:ext uri="{BB962C8B-B14F-4D97-AF65-F5344CB8AC3E}">
        <p14:creationId xmlns:p14="http://schemas.microsoft.com/office/powerpoint/2010/main" val="3728781146"/>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1784</TotalTime>
  <Words>2661</Words>
  <Application>Microsoft Office PowerPoint</Application>
  <PresentationFormat>宽屏</PresentationFormat>
  <Paragraphs>273</Paragraphs>
  <Slides>36</Slides>
  <Notes>0</Notes>
  <HiddenSlides>0</HiddenSlides>
  <MMClips>0</MMClips>
  <ScaleCrop>false</ScaleCrop>
  <HeadingPairs>
    <vt:vector size="6" baseType="variant">
      <vt:variant>
        <vt:lpstr>已用的字体</vt:lpstr>
      </vt:variant>
      <vt:variant>
        <vt:i4>11</vt:i4>
      </vt:variant>
      <vt:variant>
        <vt:lpstr>主题</vt:lpstr>
      </vt:variant>
      <vt:variant>
        <vt:i4>4</vt:i4>
      </vt:variant>
      <vt:variant>
        <vt:lpstr>幻灯片标题</vt:lpstr>
      </vt:variant>
      <vt:variant>
        <vt:i4>36</vt:i4>
      </vt:variant>
    </vt:vector>
  </HeadingPairs>
  <TitlesOfParts>
    <vt:vector size="51" baseType="lpstr">
      <vt:lpstr>等线</vt:lpstr>
      <vt:lpstr>黑体</vt:lpstr>
      <vt:lpstr>微软雅黑</vt:lpstr>
      <vt:lpstr>微软雅黑</vt:lpstr>
      <vt:lpstr>Arial</vt:lpstr>
      <vt:lpstr>Calibri</vt:lpstr>
      <vt:lpstr>Calibri Light</vt:lpstr>
      <vt:lpstr>Symbol</vt:lpstr>
      <vt:lpstr>Times New Roman</vt:lpstr>
      <vt:lpstr>Wingdings</vt:lpstr>
      <vt:lpstr>Wingdings 2</vt:lpstr>
      <vt:lpstr>HDOfficeLightV0</vt:lpstr>
      <vt:lpstr>Office 主题​​</vt:lpstr>
      <vt:lpstr>3_Office 主题​​</vt:lpstr>
      <vt:lpstr>1_HDOfficeLightV0</vt:lpstr>
      <vt:lpstr>CEPC cavity high field &amp; high Q performance increasing study status and plans     沙鹏，20201228  on behalf of SRF GROUP, Accelerator Division, IHEP   </vt:lpstr>
      <vt:lpstr>Outline</vt:lpstr>
      <vt:lpstr>High Gradient 1.3 GHz 1-cell Cavity (EP)</vt:lpstr>
      <vt:lpstr>Flexible polishing of 1.3 GHz 1-cell cavity </vt:lpstr>
      <vt:lpstr>High Gradient 1.3 GHz 9-cell Cavity (EP)</vt:lpstr>
      <vt:lpstr>Nitrogen doping of 1.3 GHz 1-cell Cavity</vt:lpstr>
      <vt:lpstr>Microscopic measurements of N-doping</vt:lpstr>
      <vt:lpstr>Mid-T furnace bake of 1.3 GHz 1-cell cavity</vt:lpstr>
      <vt:lpstr>Microscopic measurements of Mid-T bake </vt:lpstr>
      <vt:lpstr>The furnace for 9-cell cavities at PAPS</vt:lpstr>
      <vt:lpstr>Mid-T furnace bake of 1.3 GHz 9-cell cavity</vt:lpstr>
      <vt:lpstr>Mid-T furnace bake of 1.3 GHz 9-cell cavity</vt:lpstr>
      <vt:lpstr>Outline</vt:lpstr>
      <vt:lpstr>N-infusion of 650 MHz 2-cell Cavity</vt:lpstr>
      <vt:lpstr> New 650 MHz 2-cell cavities for PAPS</vt:lpstr>
      <vt:lpstr>650 MHz 2-cell Cavity Vertical Test</vt:lpstr>
      <vt:lpstr>650 MHz 2-cell Cavity Vertical Test with HOM Couplers</vt:lpstr>
      <vt:lpstr>650 MHz 2-cell Cavity with Helium vessel</vt:lpstr>
      <vt:lpstr>650 MHz 1-cell cavity (large grain)</vt:lpstr>
      <vt:lpstr>High gradient 650 MHz 1-cell cavity (large grain)</vt:lpstr>
      <vt:lpstr>Outline</vt:lpstr>
      <vt:lpstr>1.3 GHz Nb3Sn cavities</vt:lpstr>
      <vt:lpstr>650 MHz Nb3Sn cavities</vt:lpstr>
      <vt:lpstr>Nb cavity coating with Nb3Sn film at IHEP</vt:lpstr>
      <vt:lpstr>Cu cavity coating with Nb/Nb3Sn film at IHEP</vt:lpstr>
      <vt:lpstr>Outline</vt:lpstr>
      <vt:lpstr>FeSe-Nb （S-S）结构的制备和表征</vt:lpstr>
      <vt:lpstr>Fe(Se,Te)-CeO2-Nb  S-I-S 结构制备和表征</vt:lpstr>
      <vt:lpstr>超导腔用于暗物质（轴子）探测</vt:lpstr>
      <vt:lpstr>Outline</vt:lpstr>
      <vt:lpstr>CEPC超导高频系统五年规划（2021-2025）</vt:lpstr>
      <vt:lpstr>十四五规划-重点培育（CEPC牵引）</vt:lpstr>
      <vt:lpstr>十四五规划-重点培育（CEPC牵引）</vt:lpstr>
      <vt:lpstr>PowerPoint 演示文稿</vt:lpstr>
      <vt:lpstr>Thanks for your attention! </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翟纪元</dc:creator>
  <cp:lastModifiedBy>沙 鹏</cp:lastModifiedBy>
  <cp:revision>2497</cp:revision>
  <dcterms:created xsi:type="dcterms:W3CDTF">2017-04-10T08:56:00Z</dcterms:created>
  <dcterms:modified xsi:type="dcterms:W3CDTF">2020-12-28T01:05:32Z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