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0" r:id="rId2"/>
    <p:sldId id="333" r:id="rId3"/>
    <p:sldId id="261" r:id="rId4"/>
    <p:sldId id="263" r:id="rId5"/>
    <p:sldId id="334" r:id="rId6"/>
    <p:sldId id="653" r:id="rId7"/>
    <p:sldId id="643" r:id="rId8"/>
    <p:sldId id="648" r:id="rId9"/>
    <p:sldId id="655" r:id="rId10"/>
    <p:sldId id="656" r:id="rId11"/>
    <p:sldId id="658" r:id="rId12"/>
    <p:sldId id="659" r:id="rId13"/>
    <p:sldId id="660" r:id="rId14"/>
    <p:sldId id="657" r:id="rId15"/>
    <p:sldId id="329" r:id="rId16"/>
    <p:sldId id="654" r:id="rId17"/>
    <p:sldId id="33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2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57215-2965-4734-801C-545BC403BEF9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4FC57-CD9F-48C8-A5D4-487301430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08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C83B-2B3C-4BFC-A8E9-F867E749EA9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C83B-2B3C-4BFC-A8E9-F867E749EA9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C83B-2B3C-4BFC-A8E9-F867E749EA9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4FC57-CD9F-48C8-A5D4-4873014305B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81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4FC57-CD9F-48C8-A5D4-4873014305B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857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3096-4C32-494E-9B98-9FE9E6208CE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85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F6BD-1049-46AC-BEB7-381C362257E8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B18-6005-4D14-AEF6-8A9BE6124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F6BD-1049-46AC-BEB7-381C362257E8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B18-6005-4D14-AEF6-8A9BE6124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F6BD-1049-46AC-BEB7-381C362257E8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B18-6005-4D14-AEF6-8A9BE6124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F6BD-1049-46AC-BEB7-381C362257E8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B18-6005-4D14-AEF6-8A9BE6124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F6BD-1049-46AC-BEB7-381C362257E8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B18-6005-4D14-AEF6-8A9BE6124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F6BD-1049-46AC-BEB7-381C362257E8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B18-6005-4D14-AEF6-8A9BE6124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F6BD-1049-46AC-BEB7-381C362257E8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B18-6005-4D14-AEF6-8A9BE6124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F6BD-1049-46AC-BEB7-381C362257E8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B18-6005-4D14-AEF6-8A9BE6124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F6BD-1049-46AC-BEB7-381C362257E8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B18-6005-4D14-AEF6-8A9BE6124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F6BD-1049-46AC-BEB7-381C362257E8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B18-6005-4D14-AEF6-8A9BE6124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F6BD-1049-46AC-BEB7-381C362257E8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B18-6005-4D14-AEF6-8A9BE6124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FF6BD-1049-46AC-BEB7-381C362257E8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3FB18-6005-4D14-AEF6-8A9BE6124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hwr.org/projects/white-rabbit/wiki/jun2018meeting" TargetMode="External"/><Relationship Id="rId2" Type="http://schemas.openxmlformats.org/officeDocument/2006/relationships/hyperlink" Target="https://ohwr.org/project/white-rabbit/wikis/WRpresenta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913576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hwr.org/projects/white-rabbit/wiki/overview" TargetMode="External"/><Relationship Id="rId2" Type="http://schemas.openxmlformats.org/officeDocument/2006/relationships/hyperlink" Target="https://indico.cern.ch/event/91357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EF2076-B1F5-41EF-BC14-3F44DAB4F8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Collaboration with CERN Control Group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F72D30B-7B3C-4904-8E96-A2B6032E5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Presented by Gang Li</a:t>
            </a:r>
          </a:p>
          <a:p>
            <a:r>
              <a:rPr lang="en-US" altLang="zh-CN" dirty="0"/>
              <a:t>CEPC Day, Dec.28, 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415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6C2143-B185-4D91-A99A-67581AC3BD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4ED8A4-CB51-4F3B-B147-D0580CC779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CA168315-5928-43B4-8072-D2C475D42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Rabbit: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RFoWR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4649F0A-F4C1-4CF6-BE8C-FE499DA35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51" y="1825625"/>
            <a:ext cx="4702883" cy="48974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6ACA1E9-1523-43E0-8F5A-D80835330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713" y="1825625"/>
            <a:ext cx="5430741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56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6C2143-B185-4D91-A99A-67581AC3BD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4ED8A4-CB51-4F3B-B147-D0580CC779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CA168315-5928-43B4-8072-D2C475D42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Rabbit: Component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46C5660-0894-48DA-AFF1-5801A0AF9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17" y="1792409"/>
            <a:ext cx="11699283" cy="44177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0FA8A2-C1E7-4C26-B0AB-933A9D3B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158" y="82116"/>
            <a:ext cx="4216842" cy="230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4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6C2143-B185-4D91-A99A-67581AC3BD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4ED8A4-CB51-4F3B-B147-D0580CC779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CA168315-5928-43B4-8072-D2C475D42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Rabbit: Component costs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32525B9-635B-4C81-9E5F-516C275F0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75" y="2275311"/>
            <a:ext cx="11032250" cy="345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8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E57E7AA0-C4EF-4C6B-A287-B6A3F2A389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74" y="1865381"/>
            <a:ext cx="7908234" cy="4496839"/>
          </a:xfr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CA168315-5928-43B4-8072-D2C475D42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076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White Rabbit VS standard PTP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4580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3C5C30-A1ED-4FCE-B34B-A451A09A3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Collaboration: </a:t>
            </a:r>
            <a:r>
              <a:rPr lang="en-US" altLang="zh-CN" dirty="0">
                <a:solidFill>
                  <a:srgbClr val="7030A0"/>
                </a:solidFill>
              </a:rPr>
              <a:t>What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chemeClr val="accent6"/>
                </a:solidFill>
              </a:rPr>
              <a:t>Who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FF0000"/>
                </a:solidFill>
              </a:rPr>
              <a:t>How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3A411B-D56B-4EDD-8B67-9B1C29382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15178" cy="2221589"/>
          </a:xfrm>
          <a:ln w="22225">
            <a:solidFill>
              <a:srgbClr val="7030A0"/>
            </a:solidFill>
          </a:ln>
        </p:spPr>
        <p:txBody>
          <a:bodyPr/>
          <a:lstStyle/>
          <a:p>
            <a:r>
              <a:rPr lang="en-US" altLang="zh-CN" dirty="0"/>
              <a:t>WR Switch</a:t>
            </a:r>
          </a:p>
          <a:p>
            <a:pPr lvl="1"/>
            <a:r>
              <a:rPr lang="en-US" altLang="zh-CN" dirty="0"/>
              <a:t>COTS</a:t>
            </a:r>
          </a:p>
          <a:p>
            <a:r>
              <a:rPr lang="en-US" altLang="zh-CN" dirty="0"/>
              <a:t>WR Node</a:t>
            </a:r>
          </a:p>
          <a:p>
            <a:pPr lvl="1"/>
            <a:r>
              <a:rPr lang="en-US" altLang="zh-CN" dirty="0"/>
              <a:t>Some of COTS</a:t>
            </a:r>
          </a:p>
          <a:p>
            <a:pPr lvl="1"/>
            <a:r>
              <a:rPr lang="en-US" altLang="zh-CN" dirty="0"/>
              <a:t>Some of customized devices</a:t>
            </a:r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9058883-4E6A-4B34-A1E3-7944307BEABA}"/>
              </a:ext>
            </a:extLst>
          </p:cNvPr>
          <p:cNvSpPr txBox="1">
            <a:spLocks/>
          </p:cNvSpPr>
          <p:nvPr/>
        </p:nvSpPr>
        <p:spPr>
          <a:xfrm>
            <a:off x="6174849" y="1825626"/>
            <a:ext cx="5632837" cy="2460128"/>
          </a:xfrm>
          <a:prstGeom prst="rect">
            <a:avLst/>
          </a:prstGeom>
          <a:ln w="22225">
            <a:solidFill>
              <a:schemeClr val="accent6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更鼓，信科太</a:t>
            </a:r>
            <a:endParaRPr lang="en-US" altLang="zh-CN" dirty="0"/>
          </a:p>
          <a:p>
            <a:pPr lvl="1"/>
            <a:r>
              <a:rPr lang="en-US" altLang="zh-CN" dirty="0"/>
              <a:t>WR Switch</a:t>
            </a:r>
          </a:p>
          <a:p>
            <a:r>
              <a:rPr lang="en-US" altLang="zh-CN" dirty="0"/>
              <a:t>SHINE and IMP</a:t>
            </a:r>
          </a:p>
          <a:p>
            <a:pPr lvl="1"/>
            <a:r>
              <a:rPr lang="en-US" altLang="zh-CN" dirty="0"/>
              <a:t>Customized Node </a:t>
            </a:r>
          </a:p>
          <a:p>
            <a:r>
              <a:rPr lang="en-US" altLang="zh-CN" dirty="0"/>
              <a:t>CERN</a:t>
            </a:r>
          </a:p>
          <a:p>
            <a:pPr lvl="1"/>
            <a:r>
              <a:rPr lang="en-US" altLang="zh-CN" dirty="0"/>
              <a:t>all</a:t>
            </a:r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A5D23785-1CF1-4071-B568-29E9A36E530A}"/>
              </a:ext>
            </a:extLst>
          </p:cNvPr>
          <p:cNvSpPr txBox="1">
            <a:spLocks/>
          </p:cNvSpPr>
          <p:nvPr/>
        </p:nvSpPr>
        <p:spPr>
          <a:xfrm>
            <a:off x="838200" y="4387270"/>
            <a:ext cx="10969486" cy="2221589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CERN and Company</a:t>
            </a:r>
          </a:p>
          <a:p>
            <a:pPr lvl="1"/>
            <a:r>
              <a:rPr lang="en-US" altLang="zh-CN" dirty="0"/>
              <a:t>Send young people to CERN</a:t>
            </a:r>
          </a:p>
          <a:p>
            <a:pPr lvl="1"/>
            <a:r>
              <a:rPr lang="en-US" altLang="zh-CN" dirty="0"/>
              <a:t>Participate in workshop and international meeting</a:t>
            </a:r>
          </a:p>
          <a:p>
            <a:pPr lvl="1"/>
            <a:r>
              <a:rPr lang="en-US" altLang="zh-CN" dirty="0"/>
              <a:t>Prototype based on product from </a:t>
            </a:r>
            <a:r>
              <a:rPr lang="zh-CN" altLang="en-US" dirty="0"/>
              <a:t>更鼓 </a:t>
            </a:r>
            <a:r>
              <a:rPr lang="en-US" altLang="zh-CN" dirty="0"/>
              <a:t>or </a:t>
            </a:r>
            <a:r>
              <a:rPr lang="zh-CN" altLang="en-US" dirty="0"/>
              <a:t>信科太</a:t>
            </a:r>
            <a:endParaRPr lang="en-US" altLang="zh-CN" dirty="0"/>
          </a:p>
          <a:p>
            <a:pPr lvl="1"/>
            <a:r>
              <a:rPr lang="en-US" altLang="zh-CN" dirty="0"/>
              <a:t>Apply for fund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7381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BD088E-5E58-48BA-9F30-6C1778FF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Collaboration: Conference and workshop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9BA269-D395-4896-BECC-655E1AC73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350"/>
            <a:ext cx="10515600" cy="4351338"/>
          </a:xfrm>
        </p:spPr>
        <p:txBody>
          <a:bodyPr/>
          <a:lstStyle/>
          <a:p>
            <a:r>
              <a:rPr lang="en-US" altLang="zh-CN" dirty="0"/>
              <a:t>International conference and workshop </a:t>
            </a:r>
          </a:p>
          <a:p>
            <a:pPr lvl="1"/>
            <a:r>
              <a:rPr lang="en-US" altLang="zh-CN" dirty="0"/>
              <a:t>https://icalepcs.org/conferences.html</a:t>
            </a:r>
          </a:p>
          <a:p>
            <a:pPr lvl="1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D39B34E-414C-4B83-B84F-272797CE5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62" y="2353585"/>
            <a:ext cx="4341895" cy="39597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9C375AF-2195-4CEC-80B5-423B2E562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392" y="3636283"/>
            <a:ext cx="4966996" cy="322425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9E9C15F-75BE-49B1-993E-1460B2576EA3}"/>
              </a:ext>
            </a:extLst>
          </p:cNvPr>
          <p:cNvSpPr txBox="1"/>
          <p:nvPr/>
        </p:nvSpPr>
        <p:spPr>
          <a:xfrm>
            <a:off x="6574851" y="1829001"/>
            <a:ext cx="547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https://ohwr.org/project/white-rabbit/wikis/Workshops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AB94A2B-602D-4791-87E9-CFD01EB68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441" y="2153075"/>
            <a:ext cx="5065856" cy="180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21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BD088E-5E58-48BA-9F30-6C1778FF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9BA269-D395-4896-BECC-655E1AC73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89" y="1825625"/>
            <a:ext cx="11394219" cy="4351338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https://ohwr.org/project/white-rabbit/wikis/WRpresentations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u="sng" dirty="0">
                <a:hlinkClick r:id="rId3"/>
              </a:rPr>
              <a:t>https://www.ohwr.org/projects/white-rabbit/wiki/jun2018meeting</a:t>
            </a:r>
            <a:endParaRPr lang="en-US" altLang="zh-CN" u="sng" dirty="0"/>
          </a:p>
          <a:p>
            <a:r>
              <a:rPr lang="en-US" altLang="zh-CN" u="sng" dirty="0">
                <a:hlinkClick r:id="rId4"/>
              </a:rPr>
              <a:t>https://indico.cern.ch/event/913576/</a:t>
            </a:r>
            <a:endParaRPr lang="zh-CN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8485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</p:spPr>
        <p:txBody>
          <a:bodyPr/>
          <a:lstStyle/>
          <a:p>
            <a:pPr algn="ctr"/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65161"/>
            <a:ext cx="10515600" cy="481180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WR:  CERN and others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EPICS</a:t>
            </a:r>
            <a:r>
              <a:rPr lang="zh-CN" altLang="en-US" dirty="0"/>
              <a:t>：</a:t>
            </a:r>
            <a:r>
              <a:rPr lang="en-US" altLang="zh-CN" dirty="0"/>
              <a:t>Cooperate with EPICS community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0" indent="0" algn="ctr">
              <a:buNone/>
            </a:pPr>
            <a:r>
              <a:rPr lang="en-US" altLang="zh-CN" sz="5400" b="1" dirty="0"/>
              <a:t>Thanks a lot!</a:t>
            </a:r>
            <a:endParaRPr lang="zh-CN" altLang="en-US" sz="5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D79DD-5941-4CF8-B308-E22FCEBA6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13" y="681037"/>
            <a:ext cx="4367646" cy="42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DFFA93-4DC1-47EC-A2DA-3A4E4A15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Collaboration has a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087C2A-094C-4AF2-BD20-C21A7177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CEPC: A super large scale project</a:t>
            </a:r>
          </a:p>
          <a:p>
            <a:r>
              <a:rPr lang="en-US" altLang="zh-CN" dirty="0"/>
              <a:t>Controlled device: Hundreds of thousands</a:t>
            </a:r>
          </a:p>
          <a:p>
            <a:r>
              <a:rPr lang="en-US" altLang="zh-CN" dirty="0"/>
              <a:t>EPICS PV:  Tens of millions</a:t>
            </a:r>
          </a:p>
          <a:p>
            <a:r>
              <a:rPr lang="en-US" altLang="zh-CN" dirty="0"/>
              <a:t>Control system: All in control</a:t>
            </a:r>
          </a:p>
          <a:p>
            <a:r>
              <a:rPr lang="en-US" altLang="zh-CN" dirty="0"/>
              <a:t>The design of control system is iterative, with the development of technology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1650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DFFA93-4DC1-47EC-A2DA-3A4E4A15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Collaboration has a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087C2A-094C-4AF2-BD20-C21A7177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Hardware Platform</a:t>
            </a:r>
          </a:p>
          <a:p>
            <a:pPr lvl="1"/>
            <a:r>
              <a:rPr lang="en-US" altLang="zh-CN" dirty="0"/>
              <a:t>COTS (commercial off-the-shelf):     ATCA/</a:t>
            </a:r>
            <a:r>
              <a:rPr lang="en-US" altLang="zh-CN" dirty="0" err="1"/>
              <a:t>uTCA</a:t>
            </a:r>
            <a:r>
              <a:rPr lang="en-US" altLang="zh-CN" dirty="0"/>
              <a:t>, PLC, </a:t>
            </a:r>
            <a:r>
              <a:rPr lang="en-US" altLang="zh-CN" dirty="0" err="1"/>
              <a:t>etc</a:t>
            </a:r>
            <a:endParaRPr lang="en-US" altLang="zh-CN" dirty="0"/>
          </a:p>
          <a:p>
            <a:pPr lvl="1"/>
            <a:r>
              <a:rPr lang="en-US" altLang="zh-CN" dirty="0"/>
              <a:t>Co-developed or self-developed products:     </a:t>
            </a:r>
            <a:r>
              <a:rPr lang="en-US" altLang="zh-CN" dirty="0" err="1"/>
              <a:t>WhiteRabbit</a:t>
            </a:r>
            <a:r>
              <a:rPr lang="en-US" altLang="zh-CN" dirty="0"/>
              <a:t>, </a:t>
            </a:r>
            <a:r>
              <a:rPr lang="en-US" altLang="zh-CN" dirty="0" err="1"/>
              <a:t>etc</a:t>
            </a:r>
            <a:endParaRPr lang="en-US" altLang="zh-CN" dirty="0"/>
          </a:p>
          <a:p>
            <a:r>
              <a:rPr lang="en-US" altLang="zh-CN" dirty="0"/>
              <a:t>Software Platform</a:t>
            </a:r>
          </a:p>
          <a:p>
            <a:pPr lvl="1"/>
            <a:r>
              <a:rPr lang="en-US" altLang="zh-CN" dirty="0"/>
              <a:t>EPICS</a:t>
            </a:r>
          </a:p>
          <a:p>
            <a:pPr lvl="1"/>
            <a:r>
              <a:rPr lang="en-US" altLang="zh-CN" dirty="0"/>
              <a:t>FESA</a:t>
            </a:r>
          </a:p>
          <a:p>
            <a:pPr lvl="1"/>
            <a:r>
              <a:rPr lang="en-US" altLang="zh-CN" dirty="0"/>
              <a:t>TANGO</a:t>
            </a:r>
          </a:p>
          <a:p>
            <a:pPr lvl="1"/>
            <a:r>
              <a:rPr lang="en-US" altLang="zh-CN" dirty="0" err="1"/>
              <a:t>Etc</a:t>
            </a:r>
            <a:endParaRPr lang="en-US" altLang="zh-CN" dirty="0"/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8639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859D3A-20F1-426E-BC0F-83CC36168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Collaboration: Timing system-WR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93618C-CFF9-494B-A325-491B6650F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</a:t>
            </a:r>
          </a:p>
          <a:p>
            <a:r>
              <a:rPr lang="en-US" altLang="zh-CN" dirty="0"/>
              <a:t>RF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Timestamp</a:t>
            </a:r>
          </a:p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4F5F6E-C414-4C66-8096-EF3B9211B43D}"/>
              </a:ext>
            </a:extLst>
          </p:cNvPr>
          <p:cNvSpPr txBox="1"/>
          <p:nvPr/>
        </p:nvSpPr>
        <p:spPr>
          <a:xfrm>
            <a:off x="5255809" y="1849713"/>
            <a:ext cx="6149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定时系统：</a:t>
            </a:r>
            <a:endParaRPr lang="en-US" altLang="zh-CN" sz="2000" dirty="0"/>
          </a:p>
          <a:p>
            <a:r>
              <a:rPr lang="en-US" altLang="zh-CN" sz="2000" dirty="0"/>
              <a:t>         </a:t>
            </a:r>
            <a:r>
              <a:rPr lang="zh-CN" altLang="en-US" sz="2000" dirty="0"/>
              <a:t>产生一系列精确的时序信号，使加速器的特定设备在重复周期内按照一定的时序工作，确保束团注入到高频俘获区（</a:t>
            </a:r>
            <a:r>
              <a:rPr lang="en-US" altLang="zh-CN" sz="2000" dirty="0"/>
              <a:t>bucket</a:t>
            </a:r>
            <a:r>
              <a:rPr lang="zh-CN" altLang="en-US" sz="2000" dirty="0"/>
              <a:t>）内，使束流强度达到预设值。</a:t>
            </a:r>
            <a:endParaRPr lang="en-US" altLang="zh-CN" sz="2000" dirty="0"/>
          </a:p>
          <a:p>
            <a:r>
              <a:rPr lang="en-US" altLang="zh-CN" sz="2000" dirty="0"/>
              <a:t>         </a:t>
            </a:r>
            <a:r>
              <a:rPr lang="zh-CN" altLang="en-US" sz="2000" dirty="0"/>
              <a:t>向束流测量和谱仪亮度测量等设备发送触发信号和时钟参考信号，为数据获取，提供时间基准。</a:t>
            </a:r>
          </a:p>
        </p:txBody>
      </p:sp>
    </p:spTree>
    <p:extLst>
      <p:ext uri="{BB962C8B-B14F-4D97-AF65-F5344CB8AC3E}">
        <p14:creationId xmlns:p14="http://schemas.microsoft.com/office/powerpoint/2010/main" val="252766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8AE0CA8-0A5A-4653-99C8-B1E80C421192}"/>
              </a:ext>
            </a:extLst>
          </p:cNvPr>
          <p:cNvSpPr/>
          <p:nvPr/>
        </p:nvSpPr>
        <p:spPr>
          <a:xfrm>
            <a:off x="969823" y="5780600"/>
            <a:ext cx="6909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Rabbit materials from </a:t>
            </a:r>
            <a:r>
              <a:rPr lang="zh-CN" alt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https://indico.cern.ch/event/913576/</a:t>
            </a:r>
            <a:endParaRPr lang="en-US" altLang="zh-CN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https://www.ohwr.org/projects/white-rabbit/wiki/overview</a:t>
            </a:r>
            <a:endParaRPr lang="en-US" altLang="zh-CN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https://www.ohwr.org/projects/white-rabbit/wiki/jun2018meeting</a:t>
            </a:r>
            <a:endParaRPr lang="zh-CN" altLang="en-US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7977F8FF-8ACD-4EDB-8354-4E7F747C7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147" y="1520982"/>
            <a:ext cx="6011503" cy="5133314"/>
          </a:xfrm>
        </p:spPr>
        <p:txBody>
          <a:bodyPr>
            <a:noAutofit/>
          </a:bodyPr>
          <a:lstStyle/>
          <a:p>
            <a:pPr marL="169863" indent="-169863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CERN and GSI initiative for control &amp; timing</a:t>
            </a:r>
          </a:p>
          <a:p>
            <a:pPr marL="169863" indent="-169863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Fieldbus</a:t>
            </a:r>
          </a:p>
          <a:p>
            <a:pPr marL="569913" lvl="1" indent="-169863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Ethernet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69913" lvl="1" indent="-169863"/>
            <a:r>
              <a:rPr lang="en-US" altLang="zh-CN" sz="2000" dirty="0">
                <a:solidFill>
                  <a:schemeClr val="accent4">
                    <a:lumMod val="75000"/>
                  </a:schemeClr>
                </a:solidFill>
              </a:rPr>
              <a:t>Determinism &amp; Reliability</a:t>
            </a:r>
          </a:p>
          <a:p>
            <a:pPr marL="569913" lvl="1" indent="-169863"/>
            <a:r>
              <a:rPr lang="en-US" altLang="zh-CN" sz="2000" dirty="0">
                <a:solidFill>
                  <a:srgbClr val="00B050"/>
                </a:solidFill>
              </a:rPr>
              <a:t>Synchronization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69863" indent="-169863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Initial specs: links ≤10 km &amp; ≤2000 nodes</a:t>
            </a:r>
          </a:p>
          <a:p>
            <a:pPr marL="169863" indent="-169863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Many applications worldwide</a:t>
            </a:r>
          </a:p>
          <a:p>
            <a:pPr marL="169863" indent="-169863"/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Timing system: White Rabbit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Fieldbus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D79024E-44AC-467D-AD0A-05F51A7F0164}"/>
              </a:ext>
            </a:extLst>
          </p:cNvPr>
          <p:cNvSpPr/>
          <p:nvPr/>
        </p:nvSpPr>
        <p:spPr>
          <a:xfrm>
            <a:off x="4344097" y="5730966"/>
            <a:ext cx="7822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prototype tested in operation: &lt;10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jitter, ESRF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 prototype: &lt;100 fs jitter and &lt;10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reproducibility over reboots, CERN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altLang="zh-C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6F0F95F-0DFB-4184-91A4-BFCCBFF02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542" y="1426260"/>
            <a:ext cx="4268257" cy="400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7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833565" y="1902515"/>
            <a:ext cx="1905000" cy="55564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Ethernet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0210800" y="6361471"/>
            <a:ext cx="457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93BFD6-B2E1-44C9-9505-B645BF21127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96" name="Rounded Rectangle 195"/>
          <p:cNvSpPr/>
          <p:nvPr/>
        </p:nvSpPr>
        <p:spPr>
          <a:xfrm>
            <a:off x="2205165" y="3632415"/>
            <a:ext cx="457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WR</a:t>
            </a:r>
          </a:p>
          <a:p>
            <a:pPr algn="ctr"/>
            <a:r>
              <a:rPr lang="en-US" sz="1200" dirty="0"/>
              <a:t> node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4643565" y="2641815"/>
            <a:ext cx="457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WR</a:t>
            </a:r>
          </a:p>
          <a:p>
            <a:pPr algn="ctr"/>
            <a:r>
              <a:rPr lang="en-US" sz="1200" dirty="0"/>
              <a:t> node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5253165" y="3251415"/>
            <a:ext cx="457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WR</a:t>
            </a:r>
          </a:p>
          <a:p>
            <a:pPr algn="ctr"/>
            <a:r>
              <a:rPr lang="en-US" sz="1200" dirty="0"/>
              <a:t> node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4795965" y="3632415"/>
            <a:ext cx="457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WR</a:t>
            </a:r>
          </a:p>
          <a:p>
            <a:pPr algn="ctr"/>
            <a:r>
              <a:rPr lang="en-US" sz="1200" dirty="0"/>
              <a:t> node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2738565" y="3937215"/>
            <a:ext cx="457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WR</a:t>
            </a:r>
          </a:p>
          <a:p>
            <a:pPr algn="ctr"/>
            <a:r>
              <a:rPr lang="en-US" sz="1200" dirty="0"/>
              <a:t> node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3500565" y="3099015"/>
            <a:ext cx="457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WR</a:t>
            </a:r>
          </a:p>
          <a:p>
            <a:pPr algn="ctr"/>
            <a:r>
              <a:rPr lang="en-US" sz="1200" dirty="0"/>
              <a:t> node</a:t>
            </a:r>
          </a:p>
        </p:txBody>
      </p:sp>
      <p:cxnSp>
        <p:nvCxnSpPr>
          <p:cNvPr id="205" name="Straight Arrow Connector 204"/>
          <p:cNvCxnSpPr>
            <a:endCxn id="196" idx="0"/>
          </p:cNvCxnSpPr>
          <p:nvPr/>
        </p:nvCxnSpPr>
        <p:spPr>
          <a:xfrm rot="5400000">
            <a:off x="2281365" y="3022815"/>
            <a:ext cx="762000" cy="4572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endCxn id="200" idx="0"/>
          </p:cNvCxnSpPr>
          <p:nvPr/>
        </p:nvCxnSpPr>
        <p:spPr>
          <a:xfrm rot="16200000" flipH="1">
            <a:off x="2395665" y="3365715"/>
            <a:ext cx="1066800" cy="762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endCxn id="202" idx="0"/>
          </p:cNvCxnSpPr>
          <p:nvPr/>
        </p:nvCxnSpPr>
        <p:spPr>
          <a:xfrm rot="16200000" flipH="1">
            <a:off x="3195765" y="2565615"/>
            <a:ext cx="228600" cy="8382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endCxn id="197" idx="0"/>
          </p:cNvCxnSpPr>
          <p:nvPr/>
        </p:nvCxnSpPr>
        <p:spPr>
          <a:xfrm rot="5400000">
            <a:off x="4910265" y="2146515"/>
            <a:ext cx="457200" cy="5334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>
            <a:endCxn id="199" idx="0"/>
          </p:cNvCxnSpPr>
          <p:nvPr/>
        </p:nvCxnSpPr>
        <p:spPr>
          <a:xfrm rot="5400000">
            <a:off x="4491165" y="2718015"/>
            <a:ext cx="1447800" cy="3810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2" name="Rounded Rectangle 211"/>
          <p:cNvSpPr/>
          <p:nvPr/>
        </p:nvSpPr>
        <p:spPr>
          <a:xfrm>
            <a:off x="4262565" y="3175215"/>
            <a:ext cx="457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WR</a:t>
            </a:r>
          </a:p>
          <a:p>
            <a:pPr algn="ctr"/>
            <a:r>
              <a:rPr lang="en-US" sz="1200" dirty="0"/>
              <a:t> node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4110165" y="3861015"/>
            <a:ext cx="457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WR</a:t>
            </a:r>
          </a:p>
          <a:p>
            <a:pPr algn="ctr"/>
            <a:r>
              <a:rPr lang="en-US" sz="1200" dirty="0"/>
              <a:t> node</a:t>
            </a:r>
          </a:p>
        </p:txBody>
      </p:sp>
      <p:cxnSp>
        <p:nvCxnSpPr>
          <p:cNvPr id="214" name="Straight Arrow Connector 213"/>
          <p:cNvCxnSpPr>
            <a:endCxn id="212" idx="0"/>
          </p:cNvCxnSpPr>
          <p:nvPr/>
        </p:nvCxnSpPr>
        <p:spPr>
          <a:xfrm rot="16200000" flipH="1">
            <a:off x="3614865" y="2298915"/>
            <a:ext cx="990600" cy="7620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endCxn id="213" idx="0"/>
          </p:cNvCxnSpPr>
          <p:nvPr/>
        </p:nvCxnSpPr>
        <p:spPr>
          <a:xfrm rot="16200000" flipH="1">
            <a:off x="3195765" y="2718015"/>
            <a:ext cx="1676400" cy="6096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>
            <a:endCxn id="198" idx="0"/>
          </p:cNvCxnSpPr>
          <p:nvPr/>
        </p:nvCxnSpPr>
        <p:spPr>
          <a:xfrm rot="16200000" flipH="1">
            <a:off x="4910265" y="2679915"/>
            <a:ext cx="1066800" cy="762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8" name="Rounded Rectangle 217"/>
          <p:cNvSpPr/>
          <p:nvPr/>
        </p:nvSpPr>
        <p:spPr>
          <a:xfrm>
            <a:off x="6548565" y="3327615"/>
            <a:ext cx="457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WR</a:t>
            </a:r>
          </a:p>
          <a:p>
            <a:pPr algn="ctr"/>
            <a:r>
              <a:rPr lang="en-US" sz="1200" dirty="0"/>
              <a:t> node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6548565" y="4165815"/>
            <a:ext cx="457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WR</a:t>
            </a:r>
          </a:p>
          <a:p>
            <a:pPr algn="ctr"/>
            <a:r>
              <a:rPr lang="en-US" sz="1200" dirty="0"/>
              <a:t> node</a:t>
            </a:r>
          </a:p>
        </p:txBody>
      </p:sp>
      <p:cxnSp>
        <p:nvCxnSpPr>
          <p:cNvPr id="220" name="Straight Arrow Connector 219"/>
          <p:cNvCxnSpPr>
            <a:cxnSpLocks/>
            <a:endCxn id="218" idx="0"/>
          </p:cNvCxnSpPr>
          <p:nvPr/>
        </p:nvCxnSpPr>
        <p:spPr>
          <a:xfrm rot="16200000" flipH="1">
            <a:off x="6243765" y="2794215"/>
            <a:ext cx="381000" cy="6858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>
            <a:cxnSpLocks/>
            <a:endCxn id="219" idx="0"/>
          </p:cNvCxnSpPr>
          <p:nvPr/>
        </p:nvCxnSpPr>
        <p:spPr>
          <a:xfrm rot="16200000" flipH="1">
            <a:off x="5824665" y="3213315"/>
            <a:ext cx="1219200" cy="6858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3" name="Rounded Rectangle 222"/>
          <p:cNvSpPr/>
          <p:nvPr/>
        </p:nvSpPr>
        <p:spPr>
          <a:xfrm>
            <a:off x="5253165" y="5156415"/>
            <a:ext cx="457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WR</a:t>
            </a:r>
          </a:p>
          <a:p>
            <a:pPr algn="ctr"/>
            <a:r>
              <a:rPr lang="en-US" sz="1200" dirty="0"/>
              <a:t> node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6396165" y="4775415"/>
            <a:ext cx="457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WR</a:t>
            </a:r>
          </a:p>
          <a:p>
            <a:pPr algn="ctr"/>
            <a:r>
              <a:rPr lang="en-US" sz="1200" dirty="0"/>
              <a:t> node</a:t>
            </a:r>
          </a:p>
        </p:txBody>
      </p:sp>
      <p:cxnSp>
        <p:nvCxnSpPr>
          <p:cNvPr id="228" name="Straight Arrow Connector 227"/>
          <p:cNvCxnSpPr>
            <a:endCxn id="223" idx="0"/>
          </p:cNvCxnSpPr>
          <p:nvPr/>
        </p:nvCxnSpPr>
        <p:spPr>
          <a:xfrm rot="5400000">
            <a:off x="5291265" y="4661115"/>
            <a:ext cx="685800" cy="3048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>
            <a:endCxn id="225" idx="0"/>
          </p:cNvCxnSpPr>
          <p:nvPr/>
        </p:nvCxnSpPr>
        <p:spPr>
          <a:xfrm rot="16200000" flipH="1">
            <a:off x="6053265" y="4203915"/>
            <a:ext cx="304800" cy="8382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7611387" y="4816312"/>
            <a:ext cx="3200400" cy="502920"/>
          </a:xfrm>
          <a:prstGeom prst="roundRect">
            <a:avLst>
              <a:gd name="adj" fmla="val 14104"/>
            </a:avLst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Content Placeholder 2"/>
          <p:cNvSpPr>
            <a:spLocks noGrp="1"/>
          </p:cNvSpPr>
          <p:nvPr>
            <p:ph sz="half" idx="1"/>
          </p:nvPr>
        </p:nvSpPr>
        <p:spPr>
          <a:xfrm>
            <a:off x="7679967" y="4922992"/>
            <a:ext cx="3208020" cy="327660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1700" dirty="0"/>
              <a:t>Add/ Remove nodes dynamically</a:t>
            </a:r>
          </a:p>
          <a:p>
            <a:pPr lvl="3">
              <a:buNone/>
            </a:pPr>
            <a:endParaRPr lang="en-US" dirty="0"/>
          </a:p>
        </p:txBody>
      </p:sp>
      <p:grpSp>
        <p:nvGrpSpPr>
          <p:cNvPr id="3" name="Group 60"/>
          <p:cNvGrpSpPr/>
          <p:nvPr/>
        </p:nvGrpSpPr>
        <p:grpSpPr>
          <a:xfrm>
            <a:off x="1824165" y="1956015"/>
            <a:ext cx="4800600" cy="3200400"/>
            <a:chOff x="228600" y="1828800"/>
            <a:chExt cx="4800600" cy="3200400"/>
          </a:xfrm>
        </p:grpSpPr>
        <p:sp>
          <p:nvSpPr>
            <p:cNvPr id="16" name="Rounded Rectangle 15"/>
            <p:cNvSpPr/>
            <p:nvPr/>
          </p:nvSpPr>
          <p:spPr>
            <a:xfrm>
              <a:off x="1600200" y="1828800"/>
              <a:ext cx="1066800" cy="2286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WR switch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276600" y="1828800"/>
              <a:ext cx="1066800" cy="2286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WR switch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62000" y="2514600"/>
              <a:ext cx="1066800" cy="2286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WR switch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962400" y="2590800"/>
              <a:ext cx="1066800" cy="2286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WR switch</a:t>
              </a:r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228600" y="3048000"/>
              <a:ext cx="4572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/>
                <a:t>WR</a:t>
              </a:r>
            </a:p>
            <a:p>
              <a:pPr algn="ctr"/>
              <a:r>
                <a:rPr lang="en-US" sz="1200" dirty="0"/>
                <a:t> node</a:t>
              </a: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1676400" y="3505200"/>
              <a:ext cx="4572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/>
                <a:t>WR</a:t>
              </a:r>
            </a:p>
            <a:p>
              <a:pPr algn="ctr"/>
              <a:r>
                <a:rPr lang="en-US" sz="1200" dirty="0"/>
                <a:t> node</a:t>
              </a:r>
            </a:p>
          </p:txBody>
        </p:sp>
        <p:cxnSp>
          <p:nvCxnSpPr>
            <p:cNvPr id="203" name="Straight Arrow Connector 202"/>
            <p:cNvCxnSpPr/>
            <p:nvPr/>
          </p:nvCxnSpPr>
          <p:spPr>
            <a:xfrm rot="5400000">
              <a:off x="1485900" y="1866900"/>
              <a:ext cx="457200" cy="8382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arrow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endCxn id="195" idx="0"/>
            </p:cNvCxnSpPr>
            <p:nvPr/>
          </p:nvCxnSpPr>
          <p:spPr>
            <a:xfrm rot="5400000">
              <a:off x="723900" y="2476500"/>
              <a:ext cx="304800" cy="8382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arrow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>
              <a:endCxn id="201" idx="0"/>
            </p:cNvCxnSpPr>
            <p:nvPr/>
          </p:nvCxnSpPr>
          <p:spPr>
            <a:xfrm rot="16200000" flipH="1">
              <a:off x="1219200" y="2819400"/>
              <a:ext cx="762000" cy="6096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arrow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>
              <a:off x="2667000" y="1943100"/>
              <a:ext cx="609600" cy="1588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arrow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>
            <a:xfrm rot="16200000" flipH="1">
              <a:off x="3886200" y="1981200"/>
              <a:ext cx="533400" cy="6858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arrow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22" name="Rounded Rectangle 221"/>
            <p:cNvSpPr/>
            <p:nvPr/>
          </p:nvSpPr>
          <p:spPr>
            <a:xfrm>
              <a:off x="3124200" y="4648200"/>
              <a:ext cx="4572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/>
                <a:t>WR</a:t>
              </a:r>
            </a:p>
            <a:p>
              <a:pPr algn="ctr"/>
              <a:r>
                <a:rPr lang="en-US" sz="1200" dirty="0"/>
                <a:t> node</a:t>
              </a:r>
            </a:p>
          </p:txBody>
        </p:sp>
        <p:cxnSp>
          <p:nvCxnSpPr>
            <p:cNvPr id="226" name="Straight Arrow Connector 225"/>
            <p:cNvCxnSpPr/>
            <p:nvPr/>
          </p:nvCxnSpPr>
          <p:spPr>
            <a:xfrm rot="5400000">
              <a:off x="3695700" y="3314700"/>
              <a:ext cx="1295400" cy="3048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arrow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3657600" y="4114800"/>
              <a:ext cx="1066800" cy="2286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WR switch</a:t>
              </a:r>
            </a:p>
          </p:txBody>
        </p:sp>
        <p:cxnSp>
          <p:nvCxnSpPr>
            <p:cNvPr id="227" name="Straight Arrow Connector 226"/>
            <p:cNvCxnSpPr>
              <a:endCxn id="222" idx="0"/>
            </p:cNvCxnSpPr>
            <p:nvPr/>
          </p:nvCxnSpPr>
          <p:spPr>
            <a:xfrm rot="5400000">
              <a:off x="3619500" y="4076700"/>
              <a:ext cx="304800" cy="8382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arrow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6" name="Rounded Rectangle 65"/>
          <p:cNvSpPr/>
          <p:nvPr/>
        </p:nvSpPr>
        <p:spPr>
          <a:xfrm>
            <a:off x="7611387" y="4221327"/>
            <a:ext cx="3200400" cy="502920"/>
          </a:xfrm>
          <a:prstGeom prst="roundRect">
            <a:avLst>
              <a:gd name="adj" fmla="val 14104"/>
            </a:avLst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Content Placeholder 2"/>
          <p:cNvSpPr>
            <a:spLocks noGrp="1"/>
          </p:cNvSpPr>
          <p:nvPr>
            <p:ph sz="half" idx="1"/>
          </p:nvPr>
        </p:nvSpPr>
        <p:spPr>
          <a:xfrm>
            <a:off x="7679967" y="4320387"/>
            <a:ext cx="3131820" cy="327660"/>
          </a:xfrm>
        </p:spPr>
        <p:txBody>
          <a:bodyPr vert="horz" lIns="0" tIns="0" rIns="0" bIns="0" rtlCol="0">
            <a:normAutofit/>
          </a:bodyPr>
          <a:lstStyle/>
          <a:p>
            <a:pPr>
              <a:tabLst>
                <a:tab pos="228600" algn="l"/>
              </a:tabLst>
            </a:pPr>
            <a:r>
              <a:rPr lang="en-US" sz="1800" dirty="0"/>
              <a:t>WR switch:  18 ports</a:t>
            </a:r>
            <a:endParaRPr lang="en-US" sz="1600" dirty="0"/>
          </a:p>
          <a:p>
            <a:pPr lvl="3">
              <a:buNone/>
            </a:pP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7611387" y="3618722"/>
            <a:ext cx="3200400" cy="502920"/>
          </a:xfrm>
          <a:prstGeom prst="roundRect">
            <a:avLst>
              <a:gd name="adj" fmla="val 11642"/>
            </a:avLst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Content Placeholder 2"/>
          <p:cNvSpPr>
            <a:spLocks noGrp="1"/>
          </p:cNvSpPr>
          <p:nvPr>
            <p:ph sz="half" idx="1"/>
          </p:nvPr>
        </p:nvSpPr>
        <p:spPr>
          <a:xfrm>
            <a:off x="7679967" y="3736130"/>
            <a:ext cx="3055620" cy="294073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1800" dirty="0"/>
              <a:t>Bandwidth:  1 </a:t>
            </a:r>
            <a:r>
              <a:rPr lang="en-US" sz="1800" dirty="0" err="1"/>
              <a:t>Gbps</a:t>
            </a:r>
            <a:endParaRPr lang="en-US" sz="1800" dirty="0"/>
          </a:p>
        </p:txBody>
      </p:sp>
      <p:sp>
        <p:nvSpPr>
          <p:cNvPr id="70" name="Rounded Rectangle 69"/>
          <p:cNvSpPr/>
          <p:nvPr/>
        </p:nvSpPr>
        <p:spPr>
          <a:xfrm>
            <a:off x="7611387" y="1795667"/>
            <a:ext cx="3200400" cy="502920"/>
          </a:xfrm>
          <a:prstGeom prst="roundRect">
            <a:avLst>
              <a:gd name="adj" fmla="val 11073"/>
            </a:avLst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Content Placeholder 2"/>
          <p:cNvSpPr>
            <a:spLocks noGrp="1"/>
          </p:cNvSpPr>
          <p:nvPr>
            <p:ph sz="half" idx="1"/>
          </p:nvPr>
        </p:nvSpPr>
        <p:spPr>
          <a:xfrm>
            <a:off x="7679967" y="1894727"/>
            <a:ext cx="2322576" cy="403860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1800" dirty="0"/>
              <a:t>Up to 2000 nodes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7611387" y="2405892"/>
            <a:ext cx="3200400" cy="502920"/>
          </a:xfrm>
          <a:prstGeom prst="roundRect">
            <a:avLst>
              <a:gd name="adj" fmla="val 11642"/>
            </a:avLst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Content Placeholder 2"/>
          <p:cNvSpPr>
            <a:spLocks noGrp="1"/>
          </p:cNvSpPr>
          <p:nvPr>
            <p:ph sz="half" idx="1"/>
          </p:nvPr>
        </p:nvSpPr>
        <p:spPr>
          <a:xfrm>
            <a:off x="7679967" y="2535433"/>
            <a:ext cx="3055620" cy="294073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1800" dirty="0"/>
              <a:t>Copper or fiber medium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611387" y="3016117"/>
            <a:ext cx="3200400" cy="502920"/>
          </a:xfrm>
          <a:prstGeom prst="roundRect">
            <a:avLst>
              <a:gd name="adj" fmla="val 11642"/>
            </a:avLst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Content Placeholder 2"/>
          <p:cNvSpPr>
            <a:spLocks noGrp="1"/>
          </p:cNvSpPr>
          <p:nvPr>
            <p:ph sz="half" idx="1"/>
          </p:nvPr>
        </p:nvSpPr>
        <p:spPr>
          <a:xfrm>
            <a:off x="7679967" y="3122798"/>
            <a:ext cx="3055620" cy="294073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1800" dirty="0"/>
              <a:t>Up to 10 Km fiber links</a:t>
            </a:r>
          </a:p>
        </p:txBody>
      </p:sp>
      <p:grpSp>
        <p:nvGrpSpPr>
          <p:cNvPr id="4" name="Group 80"/>
          <p:cNvGrpSpPr/>
          <p:nvPr/>
        </p:nvGrpSpPr>
        <p:grpSpPr>
          <a:xfrm>
            <a:off x="2936685" y="2870415"/>
            <a:ext cx="853440" cy="2590800"/>
            <a:chOff x="1341120" y="2743200"/>
            <a:chExt cx="853440" cy="2590800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1341120" y="2743200"/>
              <a:ext cx="632460" cy="219456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arrow" w="med" len="med"/>
              <a:tailEnd type="arrow" w="med" len="med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0" name="Rounded Rectangle 79"/>
            <p:cNvSpPr/>
            <p:nvPr/>
          </p:nvSpPr>
          <p:spPr>
            <a:xfrm>
              <a:off x="1737360" y="4953000"/>
              <a:ext cx="457200" cy="381000"/>
            </a:xfrm>
            <a:prstGeom prst="round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/>
                <a:t>WR</a:t>
              </a:r>
            </a:p>
            <a:p>
              <a:pPr algn="ctr"/>
              <a:r>
                <a:rPr lang="en-US" sz="1200" dirty="0"/>
                <a:t> node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128965" y="2870415"/>
            <a:ext cx="4724400" cy="3606585"/>
            <a:chOff x="533400" y="2870415"/>
            <a:chExt cx="4724400" cy="3606585"/>
          </a:xfrm>
        </p:grpSpPr>
        <p:cxnSp>
          <p:nvCxnSpPr>
            <p:cNvPr id="63" name="Straight Arrow Connector 62"/>
            <p:cNvCxnSpPr>
              <a:stCxn id="85" idx="2"/>
              <a:endCxn id="64" idx="0"/>
            </p:cNvCxnSpPr>
            <p:nvPr/>
          </p:nvCxnSpPr>
          <p:spPr>
            <a:xfrm>
              <a:off x="4183049" y="4470615"/>
              <a:ext cx="579451" cy="863385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arrow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4267200" y="5334000"/>
              <a:ext cx="990600" cy="304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other </a:t>
              </a:r>
              <a:r>
                <a:rPr lang="en-US" sz="1200" dirty="0" err="1"/>
                <a:t>GbE</a:t>
              </a:r>
              <a:r>
                <a:rPr lang="en-US" sz="1200" dirty="0"/>
                <a:t> switch</a:t>
              </a:r>
            </a:p>
          </p:txBody>
        </p:sp>
        <p:cxnSp>
          <p:nvCxnSpPr>
            <p:cNvPr id="78" name="Straight Arrow Connector 77"/>
            <p:cNvCxnSpPr>
              <a:stCxn id="64" idx="2"/>
              <a:endCxn id="79" idx="0"/>
            </p:cNvCxnSpPr>
            <p:nvPr/>
          </p:nvCxnSpPr>
          <p:spPr>
            <a:xfrm flipH="1">
              <a:off x="4343400" y="5638800"/>
              <a:ext cx="419100" cy="45720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arrow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9" name="Rounded Rectangle 78"/>
            <p:cNvSpPr/>
            <p:nvPr/>
          </p:nvSpPr>
          <p:spPr>
            <a:xfrm>
              <a:off x="4114800" y="6096000"/>
              <a:ext cx="457200" cy="381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/>
                <a:t>other</a:t>
              </a:r>
            </a:p>
            <a:p>
              <a:pPr algn="ctr"/>
              <a:r>
                <a:rPr lang="en-US" sz="1200" dirty="0"/>
                <a:t> node</a:t>
              </a:r>
            </a:p>
          </p:txBody>
        </p:sp>
        <p:cxnSp>
          <p:nvCxnSpPr>
            <p:cNvPr id="81" name="Straight Arrow Connector 80"/>
            <p:cNvCxnSpPr>
              <a:stCxn id="24" idx="2"/>
              <a:endCxn id="84" idx="0"/>
            </p:cNvCxnSpPr>
            <p:nvPr/>
          </p:nvCxnSpPr>
          <p:spPr>
            <a:xfrm flipH="1">
              <a:off x="762000" y="2870415"/>
              <a:ext cx="525449" cy="2768385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arrow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533400" y="5638800"/>
              <a:ext cx="457200" cy="381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/>
                <a:t>other</a:t>
              </a:r>
            </a:p>
            <a:p>
              <a:pPr algn="ctr"/>
              <a:r>
                <a:rPr lang="en-US" sz="1200" dirty="0"/>
                <a:t> node</a:t>
              </a: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4800600" y="6096000"/>
              <a:ext cx="457200" cy="381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/>
                <a:t>other</a:t>
              </a:r>
            </a:p>
            <a:p>
              <a:pPr algn="ctr"/>
              <a:r>
                <a:rPr lang="en-US" sz="1200" dirty="0"/>
                <a:t> node</a:t>
              </a:r>
            </a:p>
          </p:txBody>
        </p:sp>
        <p:cxnSp>
          <p:nvCxnSpPr>
            <p:cNvPr id="88" name="Straight Arrow Connector 87"/>
            <p:cNvCxnSpPr>
              <a:endCxn id="64" idx="2"/>
            </p:cNvCxnSpPr>
            <p:nvPr/>
          </p:nvCxnSpPr>
          <p:spPr>
            <a:xfrm flipH="1" flipV="1">
              <a:off x="4762500" y="5638800"/>
              <a:ext cx="266700" cy="45720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arrow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0" name="Rounded Rectangle 89"/>
          <p:cNvSpPr/>
          <p:nvPr/>
        </p:nvSpPr>
        <p:spPr>
          <a:xfrm>
            <a:off x="7611387" y="5422537"/>
            <a:ext cx="3200400" cy="502920"/>
          </a:xfrm>
          <a:prstGeom prst="roundRect">
            <a:avLst>
              <a:gd name="adj" fmla="val 14104"/>
            </a:avLst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Content Placeholder 2"/>
          <p:cNvSpPr>
            <a:spLocks noGrp="1"/>
          </p:cNvSpPr>
          <p:nvPr>
            <p:ph sz="half" idx="1"/>
          </p:nvPr>
        </p:nvSpPr>
        <p:spPr>
          <a:xfrm>
            <a:off x="7679967" y="5529217"/>
            <a:ext cx="3208020" cy="327660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1700" dirty="0"/>
              <a:t>Non WR devices</a:t>
            </a:r>
          </a:p>
          <a:p>
            <a:pPr lvl="3">
              <a:buNone/>
            </a:pPr>
            <a:endParaRPr lang="en-US" dirty="0"/>
          </a:p>
        </p:txBody>
      </p:sp>
      <p:sp>
        <p:nvSpPr>
          <p:cNvPr id="77" name="标题 1">
            <a:extLst>
              <a:ext uri="{FF2B5EF4-FFF2-40B4-BE49-F238E27FC236}">
                <a16:creationId xmlns:a16="http://schemas.microsoft.com/office/drawing/2014/main" id="{23938F4F-A439-4C54-8701-9AC3C508250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Timing system: White Rabbit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fieldbus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1C9DF278-CB7D-47C3-BD32-435603C39EEB}"/>
              </a:ext>
            </a:extLst>
          </p:cNvPr>
          <p:cNvSpPr txBox="1">
            <a:spLocks/>
          </p:cNvSpPr>
          <p:nvPr/>
        </p:nvSpPr>
        <p:spPr>
          <a:xfrm>
            <a:off x="7642859" y="6005249"/>
            <a:ext cx="3168928" cy="502920"/>
          </a:xfrm>
          <a:prstGeom prst="rect">
            <a:avLst/>
          </a:prstGeom>
          <a:ln cap="flat">
            <a:solidFill>
              <a:schemeClr val="accent1"/>
            </a:solidFill>
            <a:miter lim="800000"/>
          </a:ln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Ethernet Features (VLAN) &amp; Protocols (SNMP)</a:t>
            </a:r>
          </a:p>
          <a:p>
            <a:pPr lvl="3">
              <a:buFont typeface="Arial" panose="020B0604020202090204" pitchFamily="34" charset="0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build="p"/>
      <p:bldP spid="8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981200" y="1951382"/>
            <a:ext cx="8305800" cy="752392"/>
          </a:xfrm>
          <a:prstGeom prst="roundRect">
            <a:avLst>
              <a:gd name="adj" fmla="val 5662"/>
            </a:avLst>
          </a:prstGeom>
          <a:ln w="952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838200" y="1070511"/>
            <a:ext cx="8229600" cy="1140876"/>
          </a:xfrm>
        </p:spPr>
        <p:txBody>
          <a:bodyPr/>
          <a:lstStyle/>
          <a:p>
            <a:r>
              <a:rPr lang="en-US" sz="3500" dirty="0"/>
              <a:t>Deterministic &amp; Reliable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0517263" y="6436209"/>
            <a:ext cx="457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93BFD6-B2E1-44C9-9505-B645BF21127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981200" y="2842685"/>
            <a:ext cx="8305800" cy="1512594"/>
          </a:xfrm>
          <a:prstGeom prst="roundRect">
            <a:avLst>
              <a:gd name="adj" fmla="val 1741"/>
            </a:avLst>
          </a:prstGeom>
          <a:ln w="952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019300" y="2916773"/>
            <a:ext cx="8153400" cy="556260"/>
          </a:xfrm>
        </p:spPr>
        <p:txBody>
          <a:bodyPr vert="horz" lIns="0" tIns="0" rIns="0" bIns="0" rtlCol="0">
            <a:normAutofit/>
          </a:bodyPr>
          <a:lstStyle/>
          <a:p>
            <a:pPr marL="174625" indent="-174625"/>
            <a:r>
              <a:rPr lang="en-US" sz="1800" b="1" u="sng" dirty="0"/>
              <a:t>Reliability</a:t>
            </a:r>
            <a:r>
              <a:rPr lang="en-US" sz="1800" dirty="0"/>
              <a:t> is the ability of a system to provide its services to clients under both </a:t>
            </a:r>
            <a:r>
              <a:rPr lang="en-US" sz="1800" b="1" dirty="0"/>
              <a:t>routine</a:t>
            </a:r>
            <a:r>
              <a:rPr lang="en-US" sz="1800" dirty="0"/>
              <a:t> and </a:t>
            </a:r>
            <a:r>
              <a:rPr lang="en-US" sz="1800" b="1" dirty="0"/>
              <a:t>abnormal</a:t>
            </a:r>
            <a:r>
              <a:rPr lang="en-US" sz="1800" dirty="0"/>
              <a:t> conditions.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2205990" y="3601299"/>
            <a:ext cx="8153400" cy="289560"/>
          </a:xfrm>
        </p:spPr>
        <p:txBody>
          <a:bodyPr vert="horz" lIns="0" tIns="0" rIns="0" bIns="0" rtlCol="0">
            <a:normAutofit/>
          </a:bodyPr>
          <a:lstStyle/>
          <a:p>
            <a:pPr marL="174625" indent="-174625"/>
            <a:r>
              <a:rPr lang="en-US" sz="1800" b="1" dirty="0"/>
              <a:t>Topology Redundancy</a:t>
            </a:r>
            <a:endParaRPr lang="en-US" sz="1800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2205990" y="3976634"/>
            <a:ext cx="8153400" cy="289560"/>
          </a:xfrm>
        </p:spPr>
        <p:txBody>
          <a:bodyPr vert="horz" lIns="0" tIns="0" rIns="0" bIns="0" rtlCol="0">
            <a:normAutofit/>
          </a:bodyPr>
          <a:lstStyle/>
          <a:p>
            <a:pPr marL="174625" indent="-174625"/>
            <a:r>
              <a:rPr lang="en-US" sz="1800" b="1" dirty="0"/>
              <a:t>Data Resilience</a:t>
            </a:r>
            <a:r>
              <a:rPr lang="en-US" sz="1800" dirty="0"/>
              <a:t> with Forward Error Correction schemes 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2090292"/>
            <a:ext cx="8153400" cy="963009"/>
          </a:xfrm>
        </p:spPr>
        <p:txBody>
          <a:bodyPr vert="horz" lIns="0" tIns="0" rIns="0" bIns="0" rtlCol="0">
            <a:normAutofit/>
          </a:bodyPr>
          <a:lstStyle/>
          <a:p>
            <a:pPr marL="174625" indent="-174625"/>
            <a:r>
              <a:rPr lang="en-US" sz="2000" b="1" u="sng" dirty="0"/>
              <a:t>Determinism</a:t>
            </a:r>
            <a:r>
              <a:rPr lang="en-US" sz="2000" dirty="0"/>
              <a:t> is  the guarantee that packet transmission delay between two stations will never exceed a certain </a:t>
            </a:r>
            <a:r>
              <a:rPr lang="en-US" sz="2000" b="1" dirty="0"/>
              <a:t>boundary.</a:t>
            </a:r>
            <a:endParaRPr lang="en-US" sz="1800" dirty="0"/>
          </a:p>
        </p:txBody>
      </p:sp>
      <p:sp>
        <p:nvSpPr>
          <p:cNvPr id="26" name="Rounded Rectangle 25"/>
          <p:cNvSpPr/>
          <p:nvPr/>
        </p:nvSpPr>
        <p:spPr>
          <a:xfrm>
            <a:off x="3276600" y="5694461"/>
            <a:ext cx="1066800" cy="228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WR switch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514600" y="5008661"/>
            <a:ext cx="1066800" cy="228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WR switch</a:t>
            </a:r>
          </a:p>
        </p:txBody>
      </p:sp>
      <p:cxnSp>
        <p:nvCxnSpPr>
          <p:cNvPr id="28" name="Straight Arrow Connector 27"/>
          <p:cNvCxnSpPr>
            <a:stCxn id="26" idx="0"/>
            <a:endCxn id="27" idx="2"/>
          </p:cNvCxnSpPr>
          <p:nvPr/>
        </p:nvCxnSpPr>
        <p:spPr>
          <a:xfrm flipH="1" flipV="1">
            <a:off x="3048000" y="5237261"/>
            <a:ext cx="762000" cy="4572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3810000" y="5008661"/>
            <a:ext cx="1371600" cy="685800"/>
            <a:chOff x="2286000" y="4953000"/>
            <a:chExt cx="1371600" cy="685800"/>
          </a:xfrm>
        </p:grpSpPr>
        <p:sp>
          <p:nvSpPr>
            <p:cNvPr id="29" name="Rounded Rectangle 28"/>
            <p:cNvSpPr/>
            <p:nvPr/>
          </p:nvSpPr>
          <p:spPr>
            <a:xfrm>
              <a:off x="2590800" y="4953000"/>
              <a:ext cx="1066800" cy="2286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WR switch</a:t>
              </a:r>
            </a:p>
          </p:txBody>
        </p:sp>
        <p:cxnSp>
          <p:nvCxnSpPr>
            <p:cNvPr id="30" name="Straight Arrow Connector 29"/>
            <p:cNvCxnSpPr>
              <a:stCxn id="29" idx="2"/>
              <a:endCxn id="26" idx="0"/>
            </p:cNvCxnSpPr>
            <p:nvPr/>
          </p:nvCxnSpPr>
          <p:spPr>
            <a:xfrm flipH="1">
              <a:off x="2286000" y="5181600"/>
              <a:ext cx="838200" cy="4572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arrow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048000" y="5237261"/>
            <a:ext cx="762000" cy="457200"/>
            <a:chOff x="1524000" y="5237261"/>
            <a:chExt cx="762000" cy="457200"/>
          </a:xfrm>
        </p:grpSpPr>
        <p:cxnSp>
          <p:nvCxnSpPr>
            <p:cNvPr id="46" name="Straight Arrow Connector 45"/>
            <p:cNvCxnSpPr>
              <a:stCxn id="27" idx="2"/>
            </p:cNvCxnSpPr>
            <p:nvPr/>
          </p:nvCxnSpPr>
          <p:spPr>
            <a:xfrm>
              <a:off x="1524000" y="5237261"/>
              <a:ext cx="381000" cy="762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arrow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6" idx="0"/>
            </p:cNvCxnSpPr>
            <p:nvPr/>
          </p:nvCxnSpPr>
          <p:spPr>
            <a:xfrm flipH="1" flipV="1">
              <a:off x="2133600" y="5465861"/>
              <a:ext cx="152400" cy="2286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arrow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 flipH="1">
            <a:off x="3810000" y="5237261"/>
            <a:ext cx="838200" cy="4572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7339718" y="4518329"/>
            <a:ext cx="2514600" cy="228600"/>
            <a:chOff x="4724400" y="4953000"/>
            <a:chExt cx="2514600" cy="228600"/>
          </a:xfrm>
        </p:grpSpPr>
        <p:sp>
          <p:nvSpPr>
            <p:cNvPr id="55" name="Rounded Rectangle 54"/>
            <p:cNvSpPr/>
            <p:nvPr/>
          </p:nvSpPr>
          <p:spPr>
            <a:xfrm>
              <a:off x="4724400" y="4953000"/>
              <a:ext cx="2514600" cy="228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876800" y="4953000"/>
              <a:ext cx="152400" cy="2286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044190" y="4953000"/>
              <a:ext cx="152400" cy="2286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5211580" y="4953000"/>
              <a:ext cx="609600" cy="2286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836170" y="4953000"/>
              <a:ext cx="1219200" cy="2286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959968" y="5585129"/>
            <a:ext cx="2971800" cy="228600"/>
            <a:chOff x="5257800" y="5410200"/>
            <a:chExt cx="2971800" cy="228600"/>
          </a:xfrm>
        </p:grpSpPr>
        <p:grpSp>
          <p:nvGrpSpPr>
            <p:cNvPr id="61" name="Group 60"/>
            <p:cNvGrpSpPr/>
            <p:nvPr/>
          </p:nvGrpSpPr>
          <p:grpSpPr>
            <a:xfrm>
              <a:off x="5257800" y="5410200"/>
              <a:ext cx="609600" cy="228600"/>
              <a:chOff x="4724400" y="4953000"/>
              <a:chExt cx="609600" cy="228600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4724400" y="4953000"/>
                <a:ext cx="609600" cy="228600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4876800" y="4953000"/>
                <a:ext cx="152400" cy="228600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044190" y="4953000"/>
                <a:ext cx="152400" cy="228600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6019800" y="5410200"/>
              <a:ext cx="609600" cy="228600"/>
              <a:chOff x="4724400" y="4953000"/>
              <a:chExt cx="609600" cy="228600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4724400" y="4953000"/>
                <a:ext cx="609600" cy="228600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4876800" y="4953000"/>
                <a:ext cx="152400" cy="228600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5044190" y="4953000"/>
                <a:ext cx="152400" cy="22860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6781800" y="5410200"/>
              <a:ext cx="609600" cy="228600"/>
              <a:chOff x="4724400" y="4953000"/>
              <a:chExt cx="609600" cy="228600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4724400" y="4953000"/>
                <a:ext cx="609600" cy="228600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4876800" y="4953000"/>
                <a:ext cx="152400" cy="228600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5044190" y="4953000"/>
                <a:ext cx="152400" cy="228600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7620000" y="5410200"/>
              <a:ext cx="609600" cy="228600"/>
              <a:chOff x="4724400" y="4953000"/>
              <a:chExt cx="609600" cy="228600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4724400" y="4953000"/>
                <a:ext cx="609600" cy="228600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4876800" y="4953000"/>
                <a:ext cx="152400" cy="228600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5044190" y="4953000"/>
                <a:ext cx="152400" cy="22860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8255368" y="4899330"/>
            <a:ext cx="685800" cy="498895"/>
            <a:chOff x="6553200" y="4724400"/>
            <a:chExt cx="685800" cy="498895"/>
          </a:xfrm>
        </p:grpSpPr>
        <p:sp>
          <p:nvSpPr>
            <p:cNvPr id="79" name="Down Arrow 78"/>
            <p:cNvSpPr/>
            <p:nvPr/>
          </p:nvSpPr>
          <p:spPr>
            <a:xfrm>
              <a:off x="6553200" y="4739390"/>
              <a:ext cx="15240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16000" contrast="25000"/>
            </a:blip>
            <a:srcRect/>
            <a:stretch>
              <a:fillRect/>
            </a:stretch>
          </p:blipFill>
          <p:spPr bwMode="auto">
            <a:xfrm>
              <a:off x="6758065" y="4724400"/>
              <a:ext cx="457200" cy="498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TextBox 80"/>
            <p:cNvSpPr txBox="1"/>
            <p:nvPr/>
          </p:nvSpPr>
          <p:spPr>
            <a:xfrm>
              <a:off x="6717895" y="4797278"/>
              <a:ext cx="521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FEC</a:t>
              </a:r>
            </a:p>
          </p:txBody>
        </p:sp>
      </p:grpSp>
      <p:sp>
        <p:nvSpPr>
          <p:cNvPr id="105" name="Rounded Rectangle 104"/>
          <p:cNvSpPr/>
          <p:nvPr/>
        </p:nvSpPr>
        <p:spPr>
          <a:xfrm>
            <a:off x="8483968" y="5432729"/>
            <a:ext cx="7620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6959968" y="5432729"/>
            <a:ext cx="7620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Left Brace 106"/>
          <p:cNvSpPr/>
          <p:nvPr/>
        </p:nvSpPr>
        <p:spPr>
          <a:xfrm rot="16200000">
            <a:off x="8752853" y="4864040"/>
            <a:ext cx="266700" cy="2211050"/>
          </a:xfrm>
          <a:prstGeom prst="leftBrace">
            <a:avLst>
              <a:gd name="adj1" fmla="val 42057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7644518" y="6194729"/>
            <a:ext cx="2514600" cy="228600"/>
            <a:chOff x="4724400" y="4953000"/>
            <a:chExt cx="2514600" cy="228600"/>
          </a:xfrm>
        </p:grpSpPr>
        <p:sp>
          <p:nvSpPr>
            <p:cNvPr id="115" name="Rounded Rectangle 114"/>
            <p:cNvSpPr/>
            <p:nvPr/>
          </p:nvSpPr>
          <p:spPr>
            <a:xfrm>
              <a:off x="4724400" y="4953000"/>
              <a:ext cx="2514600" cy="228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4876800" y="4953000"/>
              <a:ext cx="152400" cy="2286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5044190" y="4953000"/>
              <a:ext cx="152400" cy="2286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5211580" y="4953000"/>
              <a:ext cx="609600" cy="2286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836170" y="4953000"/>
              <a:ext cx="1219200" cy="2286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1" name="Straight Arrow Connector 120"/>
          <p:cNvCxnSpPr>
            <a:stCxn id="27" idx="3"/>
            <a:endCxn id="29" idx="1"/>
          </p:cNvCxnSpPr>
          <p:nvPr/>
        </p:nvCxnSpPr>
        <p:spPr>
          <a:xfrm>
            <a:off x="3581400" y="5122961"/>
            <a:ext cx="533400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3581400" y="5122336"/>
            <a:ext cx="533400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5" name="标题 1">
            <a:extLst>
              <a:ext uri="{FF2B5EF4-FFF2-40B4-BE49-F238E27FC236}">
                <a16:creationId xmlns:a16="http://schemas.microsoft.com/office/drawing/2014/main" id="{67A0382E-7E1E-4FEC-BA06-C9E18E10EA9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Timing system: White Rabbit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8079 L 3.33333E-6 -0.01412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6112 L 0.01667 -0.01366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 animBg="1"/>
      <p:bldP spid="9" grpId="0" build="p"/>
      <p:bldP spid="16" grpId="0" build="p"/>
      <p:bldP spid="18" grpId="0" build="p"/>
      <p:bldP spid="22" grpId="0" build="p"/>
      <p:bldP spid="26" grpId="0" animBg="1"/>
      <p:bldP spid="27" grpId="0" animBg="1"/>
      <p:bldP spid="105" grpId="0" animBg="1"/>
      <p:bldP spid="106" grpId="0" animBg="1"/>
      <p:bldP spid="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855355" y="1487058"/>
            <a:ext cx="8229600" cy="1143000"/>
          </a:xfrm>
        </p:spPr>
        <p:txBody>
          <a:bodyPr/>
          <a:lstStyle/>
          <a:p>
            <a:r>
              <a:rPr lang="en-US" sz="3500" dirty="0"/>
              <a:t>Synchronization</a:t>
            </a:r>
            <a:br>
              <a:rPr lang="en-US" sz="3500" dirty="0"/>
            </a:br>
            <a:r>
              <a:rPr lang="en-US" sz="2500" dirty="0"/>
              <a:t> Offset Adjustment with Enhanced Precision Time Protocol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0210800" y="6361471"/>
            <a:ext cx="457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93BFD6-B2E1-44C9-9505-B645BF21127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941319" y="3883553"/>
            <a:ext cx="1066800" cy="228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WR switch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703319" y="3121553"/>
            <a:ext cx="1143000" cy="381000"/>
          </a:xfrm>
          <a:prstGeom prst="roundRect">
            <a:avLst/>
          </a:prstGeom>
          <a:solidFill>
            <a:srgbClr val="00C85A"/>
          </a:solidFill>
          <a:ln>
            <a:solidFill>
              <a:srgbClr val="00863D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System Timing Master</a:t>
            </a:r>
          </a:p>
        </p:txBody>
      </p:sp>
      <p:cxnSp>
        <p:nvCxnSpPr>
          <p:cNvPr id="63" name="Straight Arrow Connector 62"/>
          <p:cNvCxnSpPr>
            <a:stCxn id="47" idx="2"/>
            <a:endCxn id="16" idx="0"/>
          </p:cNvCxnSpPr>
          <p:nvPr/>
        </p:nvCxnSpPr>
        <p:spPr>
          <a:xfrm rot="5400000">
            <a:off x="3684269" y="3293003"/>
            <a:ext cx="381000" cy="8001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endCxn id="47" idx="1"/>
          </p:cNvCxnSpPr>
          <p:nvPr/>
        </p:nvCxnSpPr>
        <p:spPr>
          <a:xfrm>
            <a:off x="3398519" y="3045353"/>
            <a:ext cx="304800" cy="266700"/>
          </a:xfrm>
          <a:prstGeom prst="bentConnector3">
            <a:avLst>
              <a:gd name="adj1" fmla="val 50000"/>
            </a:avLst>
          </a:prstGeom>
          <a:ln w="19050">
            <a:solidFill>
              <a:srgbClr val="0086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76"/>
          <p:cNvGrpSpPr/>
          <p:nvPr/>
        </p:nvGrpSpPr>
        <p:grpSpPr>
          <a:xfrm>
            <a:off x="2788920" y="2931053"/>
            <a:ext cx="617232" cy="182880"/>
            <a:chOff x="7200900" y="2417064"/>
            <a:chExt cx="914400" cy="304800"/>
          </a:xfrm>
        </p:grpSpPr>
        <p:cxnSp>
          <p:nvCxnSpPr>
            <p:cNvPr id="241" name="Straight Connector 240"/>
            <p:cNvCxnSpPr/>
            <p:nvPr/>
          </p:nvCxnSpPr>
          <p:spPr>
            <a:xfrm>
              <a:off x="7200900" y="24170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5400000" flipH="1" flipV="1">
              <a:off x="7200900" y="2569464"/>
              <a:ext cx="3048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7353300" y="27218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 flipH="1" flipV="1">
              <a:off x="7353300" y="2569464"/>
              <a:ext cx="3048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7505700" y="24170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 flipH="1" flipV="1">
              <a:off x="7505700" y="2569464"/>
              <a:ext cx="3048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7658100" y="27218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 flipH="1" flipV="1">
              <a:off x="7658100" y="2569464"/>
              <a:ext cx="3048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7810500" y="24170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7810500" y="2569464"/>
              <a:ext cx="3048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7962900" y="27218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76"/>
          <p:cNvGrpSpPr/>
          <p:nvPr/>
        </p:nvGrpSpPr>
        <p:grpSpPr>
          <a:xfrm>
            <a:off x="3779519" y="3921653"/>
            <a:ext cx="617232" cy="182880"/>
            <a:chOff x="7200900" y="2417064"/>
            <a:chExt cx="914400" cy="304800"/>
          </a:xfrm>
        </p:grpSpPr>
        <p:cxnSp>
          <p:nvCxnSpPr>
            <p:cNvPr id="253" name="Straight Connector 252"/>
            <p:cNvCxnSpPr/>
            <p:nvPr/>
          </p:nvCxnSpPr>
          <p:spPr>
            <a:xfrm>
              <a:off x="7200900" y="24170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 flipH="1" flipV="1">
              <a:off x="7200900" y="2569464"/>
              <a:ext cx="3048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7353300" y="27218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7353300" y="2569464"/>
              <a:ext cx="3048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7505700" y="24170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 flipH="1" flipV="1">
              <a:off x="7505700" y="2569464"/>
              <a:ext cx="3048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7658100" y="27218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5400000" flipH="1" flipV="1">
              <a:off x="7658100" y="2569464"/>
              <a:ext cx="3048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7810500" y="24170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5400000" flipH="1" flipV="1">
              <a:off x="7810500" y="2569464"/>
              <a:ext cx="3048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7962900" y="27218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76"/>
          <p:cNvGrpSpPr/>
          <p:nvPr/>
        </p:nvGrpSpPr>
        <p:grpSpPr>
          <a:xfrm>
            <a:off x="2788919" y="2931053"/>
            <a:ext cx="617232" cy="182880"/>
            <a:chOff x="7200900" y="2417064"/>
            <a:chExt cx="914400" cy="304800"/>
          </a:xfrm>
        </p:grpSpPr>
        <p:cxnSp>
          <p:nvCxnSpPr>
            <p:cNvPr id="366" name="Straight Connector 365"/>
            <p:cNvCxnSpPr/>
            <p:nvPr/>
          </p:nvCxnSpPr>
          <p:spPr>
            <a:xfrm>
              <a:off x="7200900" y="24170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rot="5400000" flipH="1" flipV="1">
              <a:off x="7200900" y="2569464"/>
              <a:ext cx="3048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>
              <a:off x="7353300" y="27218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rot="5400000" flipH="1" flipV="1">
              <a:off x="7353300" y="2569464"/>
              <a:ext cx="3048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>
              <a:off x="7505700" y="24170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rot="5400000" flipH="1" flipV="1">
              <a:off x="7505700" y="2569464"/>
              <a:ext cx="3048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>
              <a:off x="7658100" y="27218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rot="5400000" flipH="1" flipV="1">
              <a:off x="7658100" y="2569464"/>
              <a:ext cx="3048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>
              <a:off x="7810500" y="24170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rot="5400000" flipH="1" flipV="1">
              <a:off x="7810500" y="2569464"/>
              <a:ext cx="3048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>
              <a:off x="7962900" y="27218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Rounded Rectangle 192"/>
          <p:cNvSpPr/>
          <p:nvPr/>
        </p:nvSpPr>
        <p:spPr>
          <a:xfrm>
            <a:off x="3703319" y="3121553"/>
            <a:ext cx="1143000" cy="381000"/>
          </a:xfrm>
          <a:prstGeom prst="roundRect">
            <a:avLst/>
          </a:prstGeom>
          <a:solidFill>
            <a:srgbClr val="00C85A"/>
          </a:solidFill>
          <a:ln>
            <a:solidFill>
              <a:srgbClr val="00863D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Timing Master</a:t>
            </a:r>
          </a:p>
          <a:p>
            <a:pPr algn="ctr"/>
            <a:r>
              <a:rPr lang="en-US" sz="1200" dirty="0"/>
              <a:t>WR Switch</a:t>
            </a:r>
          </a:p>
        </p:txBody>
      </p:sp>
      <p:grpSp>
        <p:nvGrpSpPr>
          <p:cNvPr id="5" name="Group 176"/>
          <p:cNvGrpSpPr/>
          <p:nvPr/>
        </p:nvGrpSpPr>
        <p:grpSpPr>
          <a:xfrm>
            <a:off x="3779519" y="3921653"/>
            <a:ext cx="617232" cy="182880"/>
            <a:chOff x="7200900" y="2417064"/>
            <a:chExt cx="914400" cy="304800"/>
          </a:xfrm>
        </p:grpSpPr>
        <p:cxnSp>
          <p:nvCxnSpPr>
            <p:cNvPr id="378" name="Straight Connector 377"/>
            <p:cNvCxnSpPr/>
            <p:nvPr/>
          </p:nvCxnSpPr>
          <p:spPr>
            <a:xfrm>
              <a:off x="7200900" y="24170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 rot="5400000" flipH="1" flipV="1">
              <a:off x="7200900" y="2569464"/>
              <a:ext cx="3048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>
            <a:xfrm>
              <a:off x="7353300" y="27218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rot="5400000" flipH="1" flipV="1">
              <a:off x="7353300" y="2569464"/>
              <a:ext cx="3048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>
              <a:off x="7505700" y="24170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rot="5400000" flipH="1" flipV="1">
              <a:off x="7505700" y="2569464"/>
              <a:ext cx="3048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>
              <a:off x="7658100" y="27218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rot="5400000" flipH="1" flipV="1">
              <a:off x="7658100" y="2569464"/>
              <a:ext cx="3048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>
              <a:off x="7810500" y="24170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rot="5400000" flipH="1" flipV="1">
              <a:off x="7810500" y="2569464"/>
              <a:ext cx="3048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>
              <a:off x="7962900" y="2721864"/>
              <a:ext cx="152400" cy="0"/>
            </a:xfrm>
            <a:prstGeom prst="line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32"/>
          <p:cNvGrpSpPr/>
          <p:nvPr/>
        </p:nvGrpSpPr>
        <p:grpSpPr>
          <a:xfrm>
            <a:off x="1569719" y="2931053"/>
            <a:ext cx="3307080" cy="3314700"/>
            <a:chOff x="228600" y="1714500"/>
            <a:chExt cx="3307080" cy="3314700"/>
          </a:xfrm>
        </p:grpSpPr>
        <p:sp>
          <p:nvSpPr>
            <p:cNvPr id="141" name="Rounded Rectangle 140"/>
            <p:cNvSpPr/>
            <p:nvPr/>
          </p:nvSpPr>
          <p:spPr>
            <a:xfrm>
              <a:off x="609600" y="4343400"/>
              <a:ext cx="4572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1200" dirty="0"/>
                <a:t>WR</a:t>
              </a:r>
            </a:p>
            <a:p>
              <a:r>
                <a:rPr lang="en-US" sz="1200" dirty="0"/>
                <a:t> node</a:t>
              </a: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228600" y="3886200"/>
              <a:ext cx="4572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1200" dirty="0"/>
                <a:t>WR</a:t>
              </a:r>
            </a:p>
            <a:p>
              <a:r>
                <a:rPr lang="en-US" sz="1200" dirty="0"/>
                <a:t> node</a:t>
              </a: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1600200" y="2667000"/>
              <a:ext cx="1066800" cy="2286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WR switch</a:t>
              </a: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762000" y="3352800"/>
              <a:ext cx="1066800" cy="2286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WR switch</a:t>
              </a: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1143000" y="4648200"/>
              <a:ext cx="4572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1200" dirty="0"/>
                <a:t>WR</a:t>
              </a:r>
            </a:p>
            <a:p>
              <a:r>
                <a:rPr lang="en-US" sz="1200" dirty="0"/>
                <a:t> node</a:t>
              </a: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1676400" y="4343400"/>
              <a:ext cx="4572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1200" dirty="0"/>
                <a:t>WR</a:t>
              </a:r>
            </a:p>
            <a:p>
              <a:r>
                <a:rPr lang="en-US" sz="1200" dirty="0"/>
                <a:t> node</a:t>
              </a: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1905000" y="3810000"/>
              <a:ext cx="4572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1200" dirty="0"/>
                <a:t>WR</a:t>
              </a:r>
            </a:p>
            <a:p>
              <a:r>
                <a:rPr lang="en-US" sz="1200" dirty="0"/>
                <a:t> node</a:t>
              </a:r>
            </a:p>
          </p:txBody>
        </p:sp>
        <p:cxnSp>
          <p:nvCxnSpPr>
            <p:cNvPr id="147" name="Straight Arrow Connector 146"/>
            <p:cNvCxnSpPr>
              <a:stCxn id="139" idx="3"/>
            </p:cNvCxnSpPr>
            <p:nvPr/>
          </p:nvCxnSpPr>
          <p:spPr>
            <a:xfrm>
              <a:off x="2667000" y="2781300"/>
              <a:ext cx="609600" cy="1588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  <a:alpha val="6000"/>
                </a:schemeClr>
              </a:solidFill>
              <a:headEnd type="arrow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48" name="Rounded Rectangle 147"/>
            <p:cNvSpPr/>
            <p:nvPr/>
          </p:nvSpPr>
          <p:spPr>
            <a:xfrm>
              <a:off x="2667000" y="3886200"/>
              <a:ext cx="4572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1200" dirty="0"/>
                <a:t>WR</a:t>
              </a:r>
            </a:p>
            <a:p>
              <a:r>
                <a:rPr lang="en-US" sz="1200" dirty="0"/>
                <a:t> node</a:t>
              </a: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2514600" y="4572000"/>
              <a:ext cx="4572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1200" dirty="0"/>
                <a:t>WR</a:t>
              </a:r>
            </a:p>
            <a:p>
              <a:r>
                <a:rPr lang="en-US" sz="1200" dirty="0"/>
                <a:t> node</a:t>
              </a:r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2362200" y="1905000"/>
              <a:ext cx="1143000" cy="381000"/>
            </a:xfrm>
            <a:prstGeom prst="roundRect">
              <a:avLst/>
            </a:prstGeom>
            <a:solidFill>
              <a:srgbClr val="00C85A"/>
            </a:solidFill>
            <a:ln>
              <a:solidFill>
                <a:srgbClr val="00863D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Timing Master</a:t>
              </a:r>
            </a:p>
            <a:p>
              <a:pPr algn="ctr"/>
              <a:r>
                <a:rPr lang="en-US" sz="1200" dirty="0"/>
                <a:t>WR Switch</a:t>
              </a:r>
            </a:p>
          </p:txBody>
        </p:sp>
        <p:grpSp>
          <p:nvGrpSpPr>
            <p:cNvPr id="7" name="Group 150"/>
            <p:cNvGrpSpPr/>
            <p:nvPr/>
          </p:nvGrpSpPr>
          <p:grpSpPr>
            <a:xfrm>
              <a:off x="457200" y="2286000"/>
              <a:ext cx="2476500" cy="2362200"/>
              <a:chOff x="457200" y="2286000"/>
              <a:chExt cx="2476500" cy="2362200"/>
            </a:xfrm>
          </p:grpSpPr>
          <p:cxnSp>
            <p:nvCxnSpPr>
              <p:cNvPr id="160" name="Straight Arrow Connector 159"/>
              <p:cNvCxnSpPr>
                <a:stCxn id="139" idx="2"/>
                <a:endCxn id="149" idx="0"/>
              </p:cNvCxnSpPr>
              <p:nvPr/>
            </p:nvCxnSpPr>
            <p:spPr>
              <a:xfrm rot="16200000" flipH="1">
                <a:off x="1600200" y="3429000"/>
                <a:ext cx="1676400" cy="609600"/>
              </a:xfrm>
              <a:prstGeom prst="straightConnector1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arrow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>
                <a:stCxn id="139" idx="2"/>
                <a:endCxn id="142" idx="0"/>
              </p:cNvCxnSpPr>
              <p:nvPr/>
            </p:nvCxnSpPr>
            <p:spPr>
              <a:xfrm rot="5400000">
                <a:off x="1485900" y="2705100"/>
                <a:ext cx="457200" cy="838200"/>
              </a:xfrm>
              <a:prstGeom prst="straightConnector1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arrow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>
                <a:stCxn id="142" idx="2"/>
                <a:endCxn id="140" idx="0"/>
              </p:cNvCxnSpPr>
              <p:nvPr/>
            </p:nvCxnSpPr>
            <p:spPr>
              <a:xfrm rot="5400000">
                <a:off x="723900" y="3314700"/>
                <a:ext cx="304800" cy="838200"/>
              </a:xfrm>
              <a:prstGeom prst="straightConnector1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arrow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>
                <a:stCxn id="142" idx="2"/>
                <a:endCxn id="141" idx="0"/>
              </p:cNvCxnSpPr>
              <p:nvPr/>
            </p:nvCxnSpPr>
            <p:spPr>
              <a:xfrm rot="5400000">
                <a:off x="685800" y="3733800"/>
                <a:ext cx="762000" cy="457200"/>
              </a:xfrm>
              <a:prstGeom prst="straightConnector1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arrow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>
                <a:stCxn id="142" idx="2"/>
                <a:endCxn id="143" idx="0"/>
              </p:cNvCxnSpPr>
              <p:nvPr/>
            </p:nvCxnSpPr>
            <p:spPr>
              <a:xfrm rot="16200000" flipH="1">
                <a:off x="800100" y="4076700"/>
                <a:ext cx="1066800" cy="76200"/>
              </a:xfrm>
              <a:prstGeom prst="straightConnector1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arrow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>
                <a:stCxn id="142" idx="2"/>
                <a:endCxn id="144" idx="0"/>
              </p:cNvCxnSpPr>
              <p:nvPr/>
            </p:nvCxnSpPr>
            <p:spPr>
              <a:xfrm rot="16200000" flipH="1">
                <a:off x="1219200" y="3657600"/>
                <a:ext cx="762000" cy="609600"/>
              </a:xfrm>
              <a:prstGeom prst="straightConnector1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arrow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>
                <a:stCxn id="142" idx="2"/>
                <a:endCxn id="146" idx="0"/>
              </p:cNvCxnSpPr>
              <p:nvPr/>
            </p:nvCxnSpPr>
            <p:spPr>
              <a:xfrm rot="16200000" flipH="1">
                <a:off x="1600200" y="3276600"/>
                <a:ext cx="228600" cy="838200"/>
              </a:xfrm>
              <a:prstGeom prst="straightConnector1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arrow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>
                <a:stCxn id="139" idx="2"/>
                <a:endCxn id="148" idx="0"/>
              </p:cNvCxnSpPr>
              <p:nvPr/>
            </p:nvCxnSpPr>
            <p:spPr>
              <a:xfrm rot="16200000" flipH="1">
                <a:off x="2019300" y="3009900"/>
                <a:ext cx="990600" cy="762000"/>
              </a:xfrm>
              <a:prstGeom prst="straightConnector1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arrow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>
                <a:stCxn id="150" idx="2"/>
                <a:endCxn id="139" idx="0"/>
              </p:cNvCxnSpPr>
              <p:nvPr/>
            </p:nvCxnSpPr>
            <p:spPr>
              <a:xfrm rot="5400000">
                <a:off x="2343150" y="2076450"/>
                <a:ext cx="381000" cy="800100"/>
              </a:xfrm>
              <a:prstGeom prst="straightConnector1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arrow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62" name="Elbow Connector 161"/>
            <p:cNvCxnSpPr>
              <a:endCxn id="150" idx="1"/>
            </p:cNvCxnSpPr>
            <p:nvPr/>
          </p:nvCxnSpPr>
          <p:spPr>
            <a:xfrm>
              <a:off x="2057400" y="1828800"/>
              <a:ext cx="304800" cy="2667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863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76"/>
            <p:cNvGrpSpPr/>
            <p:nvPr/>
          </p:nvGrpSpPr>
          <p:grpSpPr>
            <a:xfrm>
              <a:off x="1447801" y="1714500"/>
              <a:ext cx="617232" cy="182880"/>
              <a:chOff x="7200900" y="2417064"/>
              <a:chExt cx="914400" cy="304800"/>
            </a:xfrm>
          </p:grpSpPr>
          <p:cxnSp>
            <p:nvCxnSpPr>
              <p:cNvPr id="164" name="Straight Connector 163"/>
              <p:cNvCxnSpPr/>
              <p:nvPr/>
            </p:nvCxnSpPr>
            <p:spPr>
              <a:xfrm>
                <a:off x="72009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 flipH="1" flipV="1">
                <a:off x="72009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73533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5400000" flipH="1" flipV="1">
                <a:off x="73533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75057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75057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76581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5400000" flipH="1" flipV="1">
                <a:off x="76581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78105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5400000" flipH="1" flipV="1">
                <a:off x="78105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79629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76"/>
            <p:cNvGrpSpPr/>
            <p:nvPr/>
          </p:nvGrpSpPr>
          <p:grpSpPr>
            <a:xfrm>
              <a:off x="2438400" y="2705100"/>
              <a:ext cx="617232" cy="182880"/>
              <a:chOff x="7200900" y="2417064"/>
              <a:chExt cx="914400" cy="304800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>
                <a:off x="72009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5400000" flipH="1" flipV="1">
                <a:off x="72009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73533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73533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75057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75057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76581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76581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78105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5400000" flipH="1" flipV="1">
                <a:off x="78105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79629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76"/>
            <p:cNvGrpSpPr/>
            <p:nvPr/>
          </p:nvGrpSpPr>
          <p:grpSpPr>
            <a:xfrm>
              <a:off x="1600188" y="3375660"/>
              <a:ext cx="617232" cy="182880"/>
              <a:chOff x="7200900" y="2417064"/>
              <a:chExt cx="914400" cy="304800"/>
            </a:xfrm>
          </p:grpSpPr>
          <p:cxnSp>
            <p:nvCxnSpPr>
              <p:cNvPr id="192" name="Straight Connector 191"/>
              <p:cNvCxnSpPr/>
              <p:nvPr/>
            </p:nvCxnSpPr>
            <p:spPr>
              <a:xfrm>
                <a:off x="72009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5400000" flipH="1" flipV="1">
                <a:off x="72009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73533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73533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75057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75057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76581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5400000" flipH="1" flipV="1">
                <a:off x="76581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78105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78105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79629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76"/>
            <p:cNvGrpSpPr/>
            <p:nvPr/>
          </p:nvGrpSpPr>
          <p:grpSpPr>
            <a:xfrm>
              <a:off x="457200" y="3947160"/>
              <a:ext cx="617232" cy="182880"/>
              <a:chOff x="7200900" y="2417064"/>
              <a:chExt cx="914400" cy="304800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>
                <a:off x="73533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78105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72009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5400000" flipH="1" flipV="1">
                <a:off x="72009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75057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5400000" flipH="1" flipV="1">
                <a:off x="75057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76581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5400000" flipH="1" flipV="1">
                <a:off x="76581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78105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79629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5400000" flipH="1" flipV="1">
                <a:off x="73533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76"/>
            <p:cNvGrpSpPr/>
            <p:nvPr/>
          </p:nvGrpSpPr>
          <p:grpSpPr>
            <a:xfrm>
              <a:off x="2118360" y="3870960"/>
              <a:ext cx="617232" cy="182880"/>
              <a:chOff x="7200900" y="2417064"/>
              <a:chExt cx="914400" cy="304800"/>
            </a:xfrm>
          </p:grpSpPr>
          <p:cxnSp>
            <p:nvCxnSpPr>
              <p:cNvPr id="223" name="Straight Connector 222"/>
              <p:cNvCxnSpPr/>
              <p:nvPr/>
            </p:nvCxnSpPr>
            <p:spPr>
              <a:xfrm>
                <a:off x="72009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72009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73533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5400000" flipH="1" flipV="1">
                <a:off x="73533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75057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5400000" flipH="1" flipV="1">
                <a:off x="75057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76581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rot="5400000" flipH="1" flipV="1">
                <a:off x="76581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>
                <a:off x="78105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 rot="5400000" flipH="1" flipV="1">
                <a:off x="78105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>
                <a:off x="79629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76"/>
            <p:cNvGrpSpPr/>
            <p:nvPr/>
          </p:nvGrpSpPr>
          <p:grpSpPr>
            <a:xfrm>
              <a:off x="2918448" y="3962400"/>
              <a:ext cx="617232" cy="182880"/>
              <a:chOff x="7200900" y="2417064"/>
              <a:chExt cx="914400" cy="304800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>
                <a:off x="72009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72009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73533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73533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75057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5400000" flipH="1" flipV="1">
                <a:off x="75057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>
                <a:off x="76581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5400000" flipH="1" flipV="1">
                <a:off x="76581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>
                <a:off x="78105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5400000" flipH="1" flipV="1">
                <a:off x="78105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79629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76"/>
            <p:cNvGrpSpPr/>
            <p:nvPr/>
          </p:nvGrpSpPr>
          <p:grpSpPr>
            <a:xfrm>
              <a:off x="830580" y="4411980"/>
              <a:ext cx="617232" cy="182880"/>
              <a:chOff x="7200900" y="2417064"/>
              <a:chExt cx="914400" cy="304800"/>
            </a:xfrm>
          </p:grpSpPr>
          <p:cxnSp>
            <p:nvCxnSpPr>
              <p:cNvPr id="282" name="Straight Connector 281"/>
              <p:cNvCxnSpPr/>
              <p:nvPr/>
            </p:nvCxnSpPr>
            <p:spPr>
              <a:xfrm>
                <a:off x="72009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rot="5400000" flipH="1" flipV="1">
                <a:off x="72009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>
                <a:off x="73533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 rot="5400000" flipH="1" flipV="1">
                <a:off x="73533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>
                <a:off x="75057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rot="5400000" flipH="1" flipV="1">
                <a:off x="75057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>
                <a:off x="76581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76581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>
                <a:off x="78105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78105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>
                <a:off x="79629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76"/>
            <p:cNvGrpSpPr/>
            <p:nvPr/>
          </p:nvGrpSpPr>
          <p:grpSpPr>
            <a:xfrm>
              <a:off x="1356360" y="4716780"/>
              <a:ext cx="617232" cy="182880"/>
              <a:chOff x="7200900" y="2417064"/>
              <a:chExt cx="914400" cy="304800"/>
            </a:xfrm>
          </p:grpSpPr>
          <p:cxnSp>
            <p:nvCxnSpPr>
              <p:cNvPr id="295" name="Straight Connector 294"/>
              <p:cNvCxnSpPr/>
              <p:nvPr/>
            </p:nvCxnSpPr>
            <p:spPr>
              <a:xfrm>
                <a:off x="72009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5400000" flipH="1" flipV="1">
                <a:off x="72009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>
                <a:off x="73533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73533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>
                <a:off x="75057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 rot="5400000" flipH="1" flipV="1">
                <a:off x="75057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>
                <a:off x="76581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76581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>
                <a:off x="78105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5400000" flipH="1" flipV="1">
                <a:off x="78105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>
                <a:off x="79629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6"/>
            <p:cNvGrpSpPr/>
            <p:nvPr/>
          </p:nvGrpSpPr>
          <p:grpSpPr>
            <a:xfrm>
              <a:off x="1920240" y="4434840"/>
              <a:ext cx="617232" cy="182880"/>
              <a:chOff x="7200900" y="2417064"/>
              <a:chExt cx="914400" cy="304800"/>
            </a:xfrm>
          </p:grpSpPr>
          <p:cxnSp>
            <p:nvCxnSpPr>
              <p:cNvPr id="308" name="Straight Connector 307"/>
              <p:cNvCxnSpPr/>
              <p:nvPr/>
            </p:nvCxnSpPr>
            <p:spPr>
              <a:xfrm>
                <a:off x="72009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72009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>
                <a:off x="73533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5400000" flipH="1" flipV="1">
                <a:off x="73533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>
                <a:off x="75057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 rot="5400000" flipH="1" flipV="1">
                <a:off x="75057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>
                <a:off x="76581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 rot="5400000" flipH="1" flipV="1">
                <a:off x="76581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>
                <a:off x="78105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rot="5400000" flipH="1" flipV="1">
                <a:off x="78105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>
                <a:off x="79629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76"/>
            <p:cNvGrpSpPr/>
            <p:nvPr/>
          </p:nvGrpSpPr>
          <p:grpSpPr>
            <a:xfrm>
              <a:off x="2766048" y="4663440"/>
              <a:ext cx="617232" cy="182880"/>
              <a:chOff x="7200900" y="2417064"/>
              <a:chExt cx="914400" cy="304800"/>
            </a:xfrm>
          </p:grpSpPr>
          <p:cxnSp>
            <p:nvCxnSpPr>
              <p:cNvPr id="321" name="Straight Connector 320"/>
              <p:cNvCxnSpPr/>
              <p:nvPr/>
            </p:nvCxnSpPr>
            <p:spPr>
              <a:xfrm>
                <a:off x="72009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rot="5400000" flipH="1" flipV="1">
                <a:off x="72009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>
                <a:off x="73533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5400000" flipH="1" flipV="1">
                <a:off x="73533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>
                <a:off x="75057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5400000" flipH="1" flipV="1">
                <a:off x="75057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>
                <a:off x="76581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76581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>
                <a:off x="7810500" y="24170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5400000" flipH="1" flipV="1">
                <a:off x="7810500" y="2569464"/>
                <a:ext cx="3048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>
                <a:off x="7962900" y="2721864"/>
                <a:ext cx="152400" cy="0"/>
              </a:xfrm>
              <a:prstGeom prst="line">
                <a:avLst/>
              </a:prstGeom>
              <a:ln w="1905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460"/>
          <p:cNvGrpSpPr/>
          <p:nvPr/>
        </p:nvGrpSpPr>
        <p:grpSpPr>
          <a:xfrm>
            <a:off x="2026919" y="2664351"/>
            <a:ext cx="838200" cy="1066786"/>
            <a:chOff x="2895600" y="2369134"/>
            <a:chExt cx="533400" cy="678866"/>
          </a:xfrm>
        </p:grpSpPr>
        <p:sp>
          <p:nvSpPr>
            <p:cNvPr id="462" name="Oval 461"/>
            <p:cNvSpPr/>
            <p:nvPr/>
          </p:nvSpPr>
          <p:spPr>
            <a:xfrm>
              <a:off x="2895600" y="2514600"/>
              <a:ext cx="533400" cy="533400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3" name="Straight Connector 462"/>
            <p:cNvCxnSpPr/>
            <p:nvPr/>
          </p:nvCxnSpPr>
          <p:spPr>
            <a:xfrm flipH="1">
              <a:off x="3162301" y="2369134"/>
              <a:ext cx="9005" cy="450274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464" name="Straight Connector 463"/>
            <p:cNvCxnSpPr/>
            <p:nvPr/>
          </p:nvCxnSpPr>
          <p:spPr>
            <a:xfrm flipV="1">
              <a:off x="3177540" y="2636520"/>
              <a:ext cx="152400" cy="152400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465" name="Oval 464"/>
            <p:cNvSpPr/>
            <p:nvPr/>
          </p:nvSpPr>
          <p:spPr>
            <a:xfrm>
              <a:off x="3124200" y="2743200"/>
              <a:ext cx="76200" cy="762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4" name="Rounded Rectangle 403"/>
          <p:cNvSpPr/>
          <p:nvPr/>
        </p:nvSpPr>
        <p:spPr>
          <a:xfrm>
            <a:off x="5562600" y="2512611"/>
            <a:ext cx="4800600" cy="914400"/>
          </a:xfrm>
          <a:prstGeom prst="roundRect">
            <a:avLst>
              <a:gd name="adj" fmla="val 7148"/>
            </a:avLst>
          </a:prstGeom>
          <a:ln w="9525">
            <a:solidFill>
              <a:srgbClr val="00C85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5" name="Content Placeholder 2"/>
          <p:cNvSpPr>
            <a:spLocks noGrp="1"/>
          </p:cNvSpPr>
          <p:nvPr>
            <p:ph sz="half" idx="1"/>
          </p:nvPr>
        </p:nvSpPr>
        <p:spPr>
          <a:xfrm>
            <a:off x="5638800" y="2611671"/>
            <a:ext cx="4495800" cy="358140"/>
          </a:xfrm>
        </p:spPr>
        <p:txBody>
          <a:bodyPr vert="horz" lIns="0" tIns="0" rIns="0" bIns="0" rtlCol="0">
            <a:noAutofit/>
          </a:bodyPr>
          <a:lstStyle/>
          <a:p>
            <a:r>
              <a:rPr lang="en-US" sz="1600" dirty="0"/>
              <a:t>PTP synchronizes the local clocks with the master clock by measuring and compensating the delays introduced by the link.</a:t>
            </a:r>
          </a:p>
        </p:txBody>
      </p:sp>
      <p:sp>
        <p:nvSpPr>
          <p:cNvPr id="406" name="Rounded Rectangle 405"/>
          <p:cNvSpPr/>
          <p:nvPr/>
        </p:nvSpPr>
        <p:spPr>
          <a:xfrm>
            <a:off x="5562600" y="3496591"/>
            <a:ext cx="4800600" cy="457200"/>
          </a:xfrm>
          <a:prstGeom prst="roundRect">
            <a:avLst>
              <a:gd name="adj" fmla="val 12105"/>
            </a:avLst>
          </a:prstGeom>
          <a:ln w="9525">
            <a:solidFill>
              <a:srgbClr val="00C85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7" name="Content Placeholder 2"/>
          <p:cNvSpPr>
            <a:spLocks noGrp="1"/>
          </p:cNvSpPr>
          <p:nvPr>
            <p:ph sz="half" idx="1"/>
          </p:nvPr>
        </p:nvSpPr>
        <p:spPr>
          <a:xfrm>
            <a:off x="5638800" y="3540987"/>
            <a:ext cx="4724400" cy="381000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1600" dirty="0"/>
              <a:t>Common notion of time</a:t>
            </a:r>
          </a:p>
        </p:txBody>
      </p:sp>
      <p:grpSp>
        <p:nvGrpSpPr>
          <p:cNvPr id="409" name="Group 408"/>
          <p:cNvGrpSpPr/>
          <p:nvPr/>
        </p:nvGrpSpPr>
        <p:grpSpPr>
          <a:xfrm>
            <a:off x="1722119" y="3731153"/>
            <a:ext cx="3497580" cy="2819400"/>
            <a:chOff x="381000" y="2514600"/>
            <a:chExt cx="3497580" cy="2819400"/>
          </a:xfrm>
        </p:grpSpPr>
        <p:grpSp>
          <p:nvGrpSpPr>
            <p:cNvPr id="410" name="Group 419"/>
            <p:cNvGrpSpPr/>
            <p:nvPr/>
          </p:nvGrpSpPr>
          <p:grpSpPr>
            <a:xfrm>
              <a:off x="381000" y="4495800"/>
              <a:ext cx="533400" cy="609600"/>
              <a:chOff x="2895600" y="2514600"/>
              <a:chExt cx="533400" cy="609600"/>
            </a:xfrm>
          </p:grpSpPr>
          <p:sp>
            <p:nvSpPr>
              <p:cNvPr id="483" name="Oval 482"/>
              <p:cNvSpPr/>
              <p:nvPr/>
            </p:nvSpPr>
            <p:spPr>
              <a:xfrm>
                <a:off x="2895600" y="2514600"/>
                <a:ext cx="533400" cy="533400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4" name="Straight Connector 483"/>
              <p:cNvCxnSpPr/>
              <p:nvPr/>
            </p:nvCxnSpPr>
            <p:spPr>
              <a:xfrm flipV="1">
                <a:off x="3124200" y="2796540"/>
                <a:ext cx="38100" cy="32766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485" name="Straight Connector 484"/>
              <p:cNvCxnSpPr/>
              <p:nvPr/>
            </p:nvCxnSpPr>
            <p:spPr>
              <a:xfrm flipV="1">
                <a:off x="3177540" y="2773680"/>
                <a:ext cx="155448" cy="762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486" name="Oval 485"/>
              <p:cNvSpPr/>
              <p:nvPr/>
            </p:nvSpPr>
            <p:spPr>
              <a:xfrm>
                <a:off x="3124200" y="2743200"/>
                <a:ext cx="76200" cy="762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1" name="Group 358"/>
            <p:cNvGrpSpPr/>
            <p:nvPr/>
          </p:nvGrpSpPr>
          <p:grpSpPr>
            <a:xfrm>
              <a:off x="1447800" y="4800600"/>
              <a:ext cx="609600" cy="533400"/>
              <a:chOff x="2819400" y="2514600"/>
              <a:chExt cx="609600" cy="533400"/>
            </a:xfrm>
          </p:grpSpPr>
          <p:sp>
            <p:nvSpPr>
              <p:cNvPr id="479" name="Oval 478"/>
              <p:cNvSpPr/>
              <p:nvPr/>
            </p:nvSpPr>
            <p:spPr>
              <a:xfrm>
                <a:off x="2895600" y="2514600"/>
                <a:ext cx="533400" cy="533400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0" name="Straight Connector 479"/>
              <p:cNvCxnSpPr/>
              <p:nvPr/>
            </p:nvCxnSpPr>
            <p:spPr>
              <a:xfrm flipV="1">
                <a:off x="2819400" y="2796540"/>
                <a:ext cx="342900" cy="17526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481" name="Straight Connector 480"/>
              <p:cNvCxnSpPr/>
              <p:nvPr/>
            </p:nvCxnSpPr>
            <p:spPr>
              <a:xfrm flipH="1">
                <a:off x="3162300" y="2720340"/>
                <a:ext cx="15240" cy="26670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482" name="Oval 481"/>
              <p:cNvSpPr/>
              <p:nvPr/>
            </p:nvSpPr>
            <p:spPr>
              <a:xfrm>
                <a:off x="3124200" y="2743200"/>
                <a:ext cx="76200" cy="762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2" name="Group 440"/>
            <p:cNvGrpSpPr/>
            <p:nvPr/>
          </p:nvGrpSpPr>
          <p:grpSpPr>
            <a:xfrm>
              <a:off x="2133600" y="4175760"/>
              <a:ext cx="533400" cy="548640"/>
              <a:chOff x="2895600" y="2499360"/>
              <a:chExt cx="533400" cy="548640"/>
            </a:xfrm>
          </p:grpSpPr>
          <p:sp>
            <p:nvSpPr>
              <p:cNvPr id="475" name="Oval 474"/>
              <p:cNvSpPr/>
              <p:nvPr/>
            </p:nvSpPr>
            <p:spPr>
              <a:xfrm>
                <a:off x="2895600" y="2514600"/>
                <a:ext cx="533400" cy="533400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6" name="Straight Connector 475"/>
              <p:cNvCxnSpPr/>
              <p:nvPr/>
            </p:nvCxnSpPr>
            <p:spPr>
              <a:xfrm flipH="1">
                <a:off x="3154680" y="2499360"/>
                <a:ext cx="175260" cy="30480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>
                <a:off x="3169920" y="2788920"/>
                <a:ext cx="99060" cy="11430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478" name="Oval 477"/>
              <p:cNvSpPr/>
              <p:nvPr/>
            </p:nvSpPr>
            <p:spPr>
              <a:xfrm>
                <a:off x="3124200" y="2743200"/>
                <a:ext cx="76200" cy="762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3" name="Group 445"/>
            <p:cNvGrpSpPr/>
            <p:nvPr/>
          </p:nvGrpSpPr>
          <p:grpSpPr>
            <a:xfrm>
              <a:off x="2194560" y="3505200"/>
              <a:ext cx="624840" cy="533400"/>
              <a:chOff x="2804160" y="2514600"/>
              <a:chExt cx="624840" cy="533400"/>
            </a:xfrm>
          </p:grpSpPr>
          <p:sp>
            <p:nvSpPr>
              <p:cNvPr id="471" name="Oval 470"/>
              <p:cNvSpPr/>
              <p:nvPr/>
            </p:nvSpPr>
            <p:spPr>
              <a:xfrm>
                <a:off x="2895600" y="2514600"/>
                <a:ext cx="533400" cy="533400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2" name="Straight Connector 471"/>
              <p:cNvCxnSpPr/>
              <p:nvPr/>
            </p:nvCxnSpPr>
            <p:spPr>
              <a:xfrm flipV="1">
                <a:off x="2804160" y="2796540"/>
                <a:ext cx="358140" cy="15240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flipV="1">
                <a:off x="3169920" y="2667000"/>
                <a:ext cx="106680" cy="12192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474" name="Oval 473"/>
              <p:cNvSpPr/>
              <p:nvPr/>
            </p:nvSpPr>
            <p:spPr>
              <a:xfrm>
                <a:off x="3124200" y="2743200"/>
                <a:ext cx="76200" cy="762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4" name="Group 424"/>
            <p:cNvGrpSpPr/>
            <p:nvPr/>
          </p:nvGrpSpPr>
          <p:grpSpPr>
            <a:xfrm>
              <a:off x="533400" y="3581400"/>
              <a:ext cx="609600" cy="533400"/>
              <a:chOff x="2819400" y="2514600"/>
              <a:chExt cx="609600" cy="533400"/>
            </a:xfrm>
          </p:grpSpPr>
          <p:sp>
            <p:nvSpPr>
              <p:cNvPr id="467" name="Oval 466"/>
              <p:cNvSpPr/>
              <p:nvPr/>
            </p:nvSpPr>
            <p:spPr>
              <a:xfrm>
                <a:off x="2895600" y="2514600"/>
                <a:ext cx="533400" cy="533400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8" name="Straight Connector 467"/>
              <p:cNvCxnSpPr/>
              <p:nvPr/>
            </p:nvCxnSpPr>
            <p:spPr>
              <a:xfrm flipV="1">
                <a:off x="2819400" y="2796540"/>
                <a:ext cx="342900" cy="17526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flipV="1">
                <a:off x="3177540" y="2773680"/>
                <a:ext cx="155448" cy="762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470" name="Oval 469"/>
              <p:cNvSpPr/>
              <p:nvPr/>
            </p:nvSpPr>
            <p:spPr>
              <a:xfrm>
                <a:off x="3124200" y="2743200"/>
                <a:ext cx="76200" cy="762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7" name="Group 434"/>
            <p:cNvGrpSpPr/>
            <p:nvPr/>
          </p:nvGrpSpPr>
          <p:grpSpPr>
            <a:xfrm>
              <a:off x="3345180" y="3688080"/>
              <a:ext cx="533400" cy="533400"/>
              <a:chOff x="2895600" y="2514600"/>
              <a:chExt cx="533400" cy="533400"/>
            </a:xfrm>
          </p:grpSpPr>
          <p:sp>
            <p:nvSpPr>
              <p:cNvPr id="459" name="Oval 458"/>
              <p:cNvSpPr/>
              <p:nvPr/>
            </p:nvSpPr>
            <p:spPr>
              <a:xfrm>
                <a:off x="2895600" y="2514600"/>
                <a:ext cx="533400" cy="533400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0" name="Straight Connector 459"/>
              <p:cNvCxnSpPr/>
              <p:nvPr/>
            </p:nvCxnSpPr>
            <p:spPr>
              <a:xfrm>
                <a:off x="2895600" y="2537460"/>
                <a:ext cx="281940" cy="28194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flipH="1">
                <a:off x="2996575" y="2758440"/>
                <a:ext cx="196205" cy="180965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466" name="Oval 465"/>
              <p:cNvSpPr/>
              <p:nvPr/>
            </p:nvSpPr>
            <p:spPr>
              <a:xfrm>
                <a:off x="3124200" y="2743200"/>
                <a:ext cx="76200" cy="762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9" name="Group 352"/>
            <p:cNvGrpSpPr/>
            <p:nvPr/>
          </p:nvGrpSpPr>
          <p:grpSpPr>
            <a:xfrm>
              <a:off x="3200400" y="4419600"/>
              <a:ext cx="533400" cy="533400"/>
              <a:chOff x="2895600" y="2514600"/>
              <a:chExt cx="533400" cy="533400"/>
            </a:xfrm>
          </p:grpSpPr>
          <p:sp>
            <p:nvSpPr>
              <p:cNvPr id="455" name="Oval 454"/>
              <p:cNvSpPr/>
              <p:nvPr/>
            </p:nvSpPr>
            <p:spPr>
              <a:xfrm>
                <a:off x="2895600" y="2514600"/>
                <a:ext cx="533400" cy="533400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6" name="Straight Connector 455"/>
              <p:cNvCxnSpPr/>
              <p:nvPr/>
            </p:nvCxnSpPr>
            <p:spPr>
              <a:xfrm>
                <a:off x="2895600" y="2537460"/>
                <a:ext cx="281940" cy="28194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>
                <a:off x="3169920" y="2788920"/>
                <a:ext cx="99060" cy="11430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458" name="Oval 457"/>
              <p:cNvSpPr/>
              <p:nvPr/>
            </p:nvSpPr>
            <p:spPr>
              <a:xfrm>
                <a:off x="3124200" y="2743200"/>
                <a:ext cx="76200" cy="762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0" name="Group 351"/>
            <p:cNvGrpSpPr/>
            <p:nvPr/>
          </p:nvGrpSpPr>
          <p:grpSpPr>
            <a:xfrm>
              <a:off x="2895600" y="2514600"/>
              <a:ext cx="533400" cy="533400"/>
              <a:chOff x="2895600" y="2514600"/>
              <a:chExt cx="533400" cy="533400"/>
            </a:xfrm>
          </p:grpSpPr>
          <p:sp>
            <p:nvSpPr>
              <p:cNvPr id="451" name="Oval 450"/>
              <p:cNvSpPr/>
              <p:nvPr/>
            </p:nvSpPr>
            <p:spPr>
              <a:xfrm>
                <a:off x="2895600" y="2514600"/>
                <a:ext cx="533400" cy="533400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2" name="Straight Connector 451"/>
              <p:cNvCxnSpPr/>
              <p:nvPr/>
            </p:nvCxnSpPr>
            <p:spPr>
              <a:xfrm>
                <a:off x="2895600" y="2537460"/>
                <a:ext cx="281940" cy="28194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453" name="Straight Connector 452"/>
              <p:cNvCxnSpPr/>
              <p:nvPr/>
            </p:nvCxnSpPr>
            <p:spPr>
              <a:xfrm flipV="1">
                <a:off x="3177540" y="2636520"/>
                <a:ext cx="152400" cy="15240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454" name="Oval 453"/>
              <p:cNvSpPr/>
              <p:nvPr/>
            </p:nvSpPr>
            <p:spPr>
              <a:xfrm>
                <a:off x="3124200" y="2743200"/>
                <a:ext cx="76200" cy="762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5" name="Group 429"/>
            <p:cNvGrpSpPr/>
            <p:nvPr/>
          </p:nvGrpSpPr>
          <p:grpSpPr>
            <a:xfrm>
              <a:off x="1676400" y="3048000"/>
              <a:ext cx="609600" cy="533400"/>
              <a:chOff x="2819400" y="2514600"/>
              <a:chExt cx="609600" cy="533400"/>
            </a:xfrm>
          </p:grpSpPr>
          <p:sp>
            <p:nvSpPr>
              <p:cNvPr id="430" name="Oval 429"/>
              <p:cNvSpPr/>
              <p:nvPr/>
            </p:nvSpPr>
            <p:spPr>
              <a:xfrm>
                <a:off x="2895600" y="2514600"/>
                <a:ext cx="533400" cy="533400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5" name="Straight Connector 434"/>
              <p:cNvCxnSpPr/>
              <p:nvPr/>
            </p:nvCxnSpPr>
            <p:spPr>
              <a:xfrm flipV="1">
                <a:off x="2819400" y="2796540"/>
                <a:ext cx="342900" cy="17526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flipV="1">
                <a:off x="3177540" y="2773680"/>
                <a:ext cx="155448" cy="762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446" name="Oval 445"/>
              <p:cNvSpPr/>
              <p:nvPr/>
            </p:nvSpPr>
            <p:spPr>
              <a:xfrm>
                <a:off x="3124200" y="2743200"/>
                <a:ext cx="76200" cy="762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08" name="Group 407"/>
          <p:cNvGrpSpPr/>
          <p:nvPr/>
        </p:nvGrpSpPr>
        <p:grpSpPr>
          <a:xfrm>
            <a:off x="1722119" y="3632093"/>
            <a:ext cx="3505200" cy="2918460"/>
            <a:chOff x="381000" y="2415540"/>
            <a:chExt cx="3505200" cy="2918460"/>
          </a:xfrm>
        </p:grpSpPr>
        <p:grpSp>
          <p:nvGrpSpPr>
            <p:cNvPr id="312" name="Group 311"/>
            <p:cNvGrpSpPr/>
            <p:nvPr/>
          </p:nvGrpSpPr>
          <p:grpSpPr>
            <a:xfrm>
              <a:off x="2895600" y="2415540"/>
              <a:ext cx="533400" cy="632460"/>
              <a:chOff x="2895600" y="2415540"/>
              <a:chExt cx="533400" cy="632460"/>
            </a:xfrm>
          </p:grpSpPr>
          <p:sp>
            <p:nvSpPr>
              <p:cNvPr id="264" name="Oval 263"/>
              <p:cNvSpPr/>
              <p:nvPr/>
            </p:nvSpPr>
            <p:spPr>
              <a:xfrm>
                <a:off x="2895600" y="2514600"/>
                <a:ext cx="533400" cy="533400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8" name="Straight Connector 287"/>
              <p:cNvCxnSpPr/>
              <p:nvPr/>
            </p:nvCxnSpPr>
            <p:spPr>
              <a:xfrm flipV="1">
                <a:off x="3177540" y="2636520"/>
                <a:ext cx="152400" cy="15240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flipV="1">
                <a:off x="3162300" y="2415540"/>
                <a:ext cx="0" cy="36576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34" name="Oval 333"/>
              <p:cNvSpPr/>
              <p:nvPr/>
            </p:nvSpPr>
            <p:spPr>
              <a:xfrm>
                <a:off x="3124200" y="2743200"/>
                <a:ext cx="76200" cy="762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0" name="Group 319"/>
            <p:cNvGrpSpPr/>
            <p:nvPr/>
          </p:nvGrpSpPr>
          <p:grpSpPr>
            <a:xfrm>
              <a:off x="3352800" y="3596640"/>
              <a:ext cx="533400" cy="632460"/>
              <a:chOff x="2895600" y="2415540"/>
              <a:chExt cx="533400" cy="632460"/>
            </a:xfrm>
          </p:grpSpPr>
          <p:sp>
            <p:nvSpPr>
              <p:cNvPr id="324" name="Oval 323"/>
              <p:cNvSpPr/>
              <p:nvPr/>
            </p:nvSpPr>
            <p:spPr>
              <a:xfrm>
                <a:off x="2895600" y="2514600"/>
                <a:ext cx="533400" cy="533400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3" name="Straight Connector 332"/>
              <p:cNvCxnSpPr/>
              <p:nvPr/>
            </p:nvCxnSpPr>
            <p:spPr>
              <a:xfrm flipV="1">
                <a:off x="3177540" y="2636520"/>
                <a:ext cx="152400" cy="15240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 flipV="1">
                <a:off x="3162300" y="2415540"/>
                <a:ext cx="0" cy="36576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36" name="Oval 335"/>
              <p:cNvSpPr/>
              <p:nvPr/>
            </p:nvSpPr>
            <p:spPr>
              <a:xfrm>
                <a:off x="3124200" y="2743200"/>
                <a:ext cx="76200" cy="762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37" name="Group 336"/>
            <p:cNvGrpSpPr/>
            <p:nvPr/>
          </p:nvGrpSpPr>
          <p:grpSpPr>
            <a:xfrm>
              <a:off x="3200400" y="4320540"/>
              <a:ext cx="533400" cy="632460"/>
              <a:chOff x="2895600" y="2415540"/>
              <a:chExt cx="533400" cy="632460"/>
            </a:xfrm>
          </p:grpSpPr>
          <p:sp>
            <p:nvSpPr>
              <p:cNvPr id="338" name="Oval 337"/>
              <p:cNvSpPr/>
              <p:nvPr/>
            </p:nvSpPr>
            <p:spPr>
              <a:xfrm>
                <a:off x="2895600" y="2514600"/>
                <a:ext cx="533400" cy="533400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9" name="Straight Connector 338"/>
              <p:cNvCxnSpPr/>
              <p:nvPr/>
            </p:nvCxnSpPr>
            <p:spPr>
              <a:xfrm flipV="1">
                <a:off x="3177540" y="2636520"/>
                <a:ext cx="152400" cy="15240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flipV="1">
                <a:off x="3162300" y="2415540"/>
                <a:ext cx="0" cy="36576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41" name="Oval 340"/>
              <p:cNvSpPr/>
              <p:nvPr/>
            </p:nvSpPr>
            <p:spPr>
              <a:xfrm>
                <a:off x="3124200" y="2743200"/>
                <a:ext cx="76200" cy="762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2" name="Group 341"/>
            <p:cNvGrpSpPr/>
            <p:nvPr/>
          </p:nvGrpSpPr>
          <p:grpSpPr>
            <a:xfrm>
              <a:off x="1752600" y="2948940"/>
              <a:ext cx="533400" cy="632460"/>
              <a:chOff x="2895600" y="2415540"/>
              <a:chExt cx="533400" cy="632460"/>
            </a:xfrm>
          </p:grpSpPr>
          <p:sp>
            <p:nvSpPr>
              <p:cNvPr id="343" name="Oval 342"/>
              <p:cNvSpPr/>
              <p:nvPr/>
            </p:nvSpPr>
            <p:spPr>
              <a:xfrm>
                <a:off x="2895600" y="2514600"/>
                <a:ext cx="533400" cy="533400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4" name="Straight Connector 343"/>
              <p:cNvCxnSpPr/>
              <p:nvPr/>
            </p:nvCxnSpPr>
            <p:spPr>
              <a:xfrm flipV="1">
                <a:off x="3177540" y="2636520"/>
                <a:ext cx="152400" cy="15240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flipV="1">
                <a:off x="3162300" y="2415540"/>
                <a:ext cx="0" cy="36576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46" name="Oval 345"/>
              <p:cNvSpPr/>
              <p:nvPr/>
            </p:nvSpPr>
            <p:spPr>
              <a:xfrm>
                <a:off x="3124200" y="2743200"/>
                <a:ext cx="76200" cy="762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7" name="Group 346"/>
            <p:cNvGrpSpPr/>
            <p:nvPr/>
          </p:nvGrpSpPr>
          <p:grpSpPr>
            <a:xfrm>
              <a:off x="1524000" y="4701540"/>
              <a:ext cx="533400" cy="632460"/>
              <a:chOff x="2895600" y="2415540"/>
              <a:chExt cx="533400" cy="632460"/>
            </a:xfrm>
          </p:grpSpPr>
          <p:sp>
            <p:nvSpPr>
              <p:cNvPr id="348" name="Oval 347"/>
              <p:cNvSpPr/>
              <p:nvPr/>
            </p:nvSpPr>
            <p:spPr>
              <a:xfrm>
                <a:off x="2895600" y="2514600"/>
                <a:ext cx="533400" cy="533400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9" name="Straight Connector 348"/>
              <p:cNvCxnSpPr/>
              <p:nvPr/>
            </p:nvCxnSpPr>
            <p:spPr>
              <a:xfrm flipV="1">
                <a:off x="3177540" y="2636520"/>
                <a:ext cx="152400" cy="15240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 flipV="1">
                <a:off x="3162300" y="2415540"/>
                <a:ext cx="0" cy="36576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51" name="Oval 350"/>
              <p:cNvSpPr/>
              <p:nvPr/>
            </p:nvSpPr>
            <p:spPr>
              <a:xfrm>
                <a:off x="3124200" y="2743200"/>
                <a:ext cx="76200" cy="762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2133600" y="4091940"/>
              <a:ext cx="533400" cy="632460"/>
              <a:chOff x="2895600" y="2415540"/>
              <a:chExt cx="533400" cy="632460"/>
            </a:xfrm>
          </p:grpSpPr>
          <p:sp>
            <p:nvSpPr>
              <p:cNvPr id="353" name="Oval 352"/>
              <p:cNvSpPr/>
              <p:nvPr/>
            </p:nvSpPr>
            <p:spPr>
              <a:xfrm>
                <a:off x="2895600" y="2514600"/>
                <a:ext cx="533400" cy="533400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8" name="Straight Connector 357"/>
              <p:cNvCxnSpPr/>
              <p:nvPr/>
            </p:nvCxnSpPr>
            <p:spPr>
              <a:xfrm flipV="1">
                <a:off x="3177540" y="2636520"/>
                <a:ext cx="152400" cy="15240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flipV="1">
                <a:off x="3162300" y="2415540"/>
                <a:ext cx="0" cy="36576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64" name="Oval 363"/>
              <p:cNvSpPr/>
              <p:nvPr/>
            </p:nvSpPr>
            <p:spPr>
              <a:xfrm>
                <a:off x="3124200" y="2743200"/>
                <a:ext cx="76200" cy="762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65" name="Group 364"/>
            <p:cNvGrpSpPr/>
            <p:nvPr/>
          </p:nvGrpSpPr>
          <p:grpSpPr>
            <a:xfrm>
              <a:off x="2286000" y="3406140"/>
              <a:ext cx="533400" cy="632460"/>
              <a:chOff x="2895600" y="2415540"/>
              <a:chExt cx="533400" cy="632460"/>
            </a:xfrm>
          </p:grpSpPr>
          <p:sp>
            <p:nvSpPr>
              <p:cNvPr id="377" name="Oval 376"/>
              <p:cNvSpPr/>
              <p:nvPr/>
            </p:nvSpPr>
            <p:spPr>
              <a:xfrm>
                <a:off x="2895600" y="2514600"/>
                <a:ext cx="533400" cy="533400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9" name="Straight Connector 388"/>
              <p:cNvCxnSpPr/>
              <p:nvPr/>
            </p:nvCxnSpPr>
            <p:spPr>
              <a:xfrm flipV="1">
                <a:off x="3177540" y="2636520"/>
                <a:ext cx="152400" cy="15240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390" name="Straight Connector 389"/>
              <p:cNvCxnSpPr/>
              <p:nvPr/>
            </p:nvCxnSpPr>
            <p:spPr>
              <a:xfrm flipV="1">
                <a:off x="3162300" y="2415540"/>
                <a:ext cx="0" cy="36576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91" name="Oval 390"/>
              <p:cNvSpPr/>
              <p:nvPr/>
            </p:nvSpPr>
            <p:spPr>
              <a:xfrm>
                <a:off x="3124200" y="2743200"/>
                <a:ext cx="76200" cy="762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2" name="Group 391"/>
            <p:cNvGrpSpPr/>
            <p:nvPr/>
          </p:nvGrpSpPr>
          <p:grpSpPr>
            <a:xfrm>
              <a:off x="381000" y="4396740"/>
              <a:ext cx="533400" cy="632460"/>
              <a:chOff x="2895600" y="2415540"/>
              <a:chExt cx="533400" cy="632460"/>
            </a:xfrm>
          </p:grpSpPr>
          <p:sp>
            <p:nvSpPr>
              <p:cNvPr id="393" name="Oval 392"/>
              <p:cNvSpPr/>
              <p:nvPr/>
            </p:nvSpPr>
            <p:spPr>
              <a:xfrm>
                <a:off x="2895600" y="2514600"/>
                <a:ext cx="533400" cy="533400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4" name="Straight Connector 393"/>
              <p:cNvCxnSpPr/>
              <p:nvPr/>
            </p:nvCxnSpPr>
            <p:spPr>
              <a:xfrm flipV="1">
                <a:off x="3177540" y="2636520"/>
                <a:ext cx="152400" cy="15240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395" name="Straight Connector 394"/>
              <p:cNvCxnSpPr/>
              <p:nvPr/>
            </p:nvCxnSpPr>
            <p:spPr>
              <a:xfrm flipV="1">
                <a:off x="3162300" y="2415540"/>
                <a:ext cx="0" cy="36576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96" name="Oval 395"/>
              <p:cNvSpPr/>
              <p:nvPr/>
            </p:nvSpPr>
            <p:spPr>
              <a:xfrm>
                <a:off x="3124200" y="2743200"/>
                <a:ext cx="76200" cy="762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7" name="Group 396"/>
            <p:cNvGrpSpPr/>
            <p:nvPr/>
          </p:nvGrpSpPr>
          <p:grpSpPr>
            <a:xfrm>
              <a:off x="609600" y="3482340"/>
              <a:ext cx="533400" cy="632460"/>
              <a:chOff x="2895600" y="2415540"/>
              <a:chExt cx="533400" cy="632460"/>
            </a:xfrm>
          </p:grpSpPr>
          <p:sp>
            <p:nvSpPr>
              <p:cNvPr id="398" name="Oval 397"/>
              <p:cNvSpPr/>
              <p:nvPr/>
            </p:nvSpPr>
            <p:spPr>
              <a:xfrm>
                <a:off x="2895600" y="2514600"/>
                <a:ext cx="533400" cy="533400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9" name="Straight Connector 398"/>
              <p:cNvCxnSpPr/>
              <p:nvPr/>
            </p:nvCxnSpPr>
            <p:spPr>
              <a:xfrm flipV="1">
                <a:off x="3177540" y="2636520"/>
                <a:ext cx="152400" cy="15240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 flipV="1">
                <a:off x="3162300" y="2415540"/>
                <a:ext cx="0" cy="36576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401" name="Oval 400"/>
              <p:cNvSpPr/>
              <p:nvPr/>
            </p:nvSpPr>
            <p:spPr>
              <a:xfrm>
                <a:off x="3124200" y="2743200"/>
                <a:ext cx="76200" cy="762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07" name="标题 1">
            <a:extLst>
              <a:ext uri="{FF2B5EF4-FFF2-40B4-BE49-F238E27FC236}">
                <a16:creationId xmlns:a16="http://schemas.microsoft.com/office/drawing/2014/main" id="{218D65B4-9C67-4DDA-82F4-BA388F25DCB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Timing system: White Rabbit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fieldbus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738AC72-355F-4A77-8212-88A3E8179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477" y="4127001"/>
            <a:ext cx="5373875" cy="2561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" grpId="0" animBg="1"/>
      <p:bldP spid="405" grpId="0" build="p"/>
      <p:bldP spid="406" grpId="0" animBg="1"/>
      <p:bldP spid="4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E26185-33C2-412D-AF13-3B2E9EC89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Rabbit: Trigger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993C30-AFA9-4051-BE45-6E51E46797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C0DE84-92D3-449A-875E-BF79C5ED62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2D89D9D-8EBE-4667-B190-FB367D85D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68" y="1690688"/>
            <a:ext cx="6611410" cy="292925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41BE89F-15A5-4B62-8E8E-8C332094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39" y="4619943"/>
            <a:ext cx="6781138" cy="1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486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8146</TotalTime>
  <Words>719</Words>
  <Application>Microsoft Office PowerPoint</Application>
  <PresentationFormat>宽屏</PresentationFormat>
  <Paragraphs>178</Paragraphs>
  <Slides>17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The Collaboration with CERN Control Group</vt:lpstr>
      <vt:lpstr>Collaboration has a future</vt:lpstr>
      <vt:lpstr>Collaboration has a future</vt:lpstr>
      <vt:lpstr>Collaboration: Timing system-WR</vt:lpstr>
      <vt:lpstr>Timing system: White Rabbit Fieldbus</vt:lpstr>
      <vt:lpstr>Ethernet</vt:lpstr>
      <vt:lpstr>Deterministic &amp; Reliable</vt:lpstr>
      <vt:lpstr>Synchronization  Offset Adjustment with Enhanced Precision Time Protocol</vt:lpstr>
      <vt:lpstr>White Rabbit: Trigger </vt:lpstr>
      <vt:lpstr>White Rabbit: RFoWR</vt:lpstr>
      <vt:lpstr>White Rabbit: Component</vt:lpstr>
      <vt:lpstr>White Rabbit: Component costs</vt:lpstr>
      <vt:lpstr>White Rabbit VS standard PTP</vt:lpstr>
      <vt:lpstr>Collaboration: What and Who and How</vt:lpstr>
      <vt:lpstr>Collaboration: Conference and workshop</vt:lpstr>
      <vt:lpstr>Reference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张玉亮</dc:creator>
  <cp:lastModifiedBy>heps-control</cp:lastModifiedBy>
  <cp:revision>114</cp:revision>
  <dcterms:created xsi:type="dcterms:W3CDTF">2020-11-15T11:46:02Z</dcterms:created>
  <dcterms:modified xsi:type="dcterms:W3CDTF">2020-12-28T01:38:59Z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2052-1.7.0.2619</vt:lpwstr>
  </property>
</Properties>
</file>