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73.jpg" ContentType="image/jpeg"/>
  <Override PartName="/ppt/media/image74.jpg" ContentType="image/jpeg"/>
  <Override PartName="/ppt/media/image75.jpg" ContentType="image/jpeg"/>
  <Override PartName="/ppt/media/image76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6" r:id="rId2"/>
    <p:sldMasterId id="2147483668" r:id="rId3"/>
    <p:sldMasterId id="2147483675" r:id="rId4"/>
  </p:sldMasterIdLst>
  <p:notesMasterIdLst>
    <p:notesMasterId r:id="rId43"/>
  </p:notesMasterIdLst>
  <p:sldIdLst>
    <p:sldId id="256" r:id="rId5"/>
    <p:sldId id="399" r:id="rId6"/>
    <p:sldId id="361" r:id="rId7"/>
    <p:sldId id="431" r:id="rId8"/>
    <p:sldId id="432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40" r:id="rId17"/>
    <p:sldId id="397" r:id="rId18"/>
    <p:sldId id="443" r:id="rId19"/>
    <p:sldId id="441" r:id="rId20"/>
    <p:sldId id="442" r:id="rId21"/>
    <p:sldId id="444" r:id="rId22"/>
    <p:sldId id="445" r:id="rId23"/>
    <p:sldId id="446" r:id="rId24"/>
    <p:sldId id="447" r:id="rId25"/>
    <p:sldId id="448" r:id="rId26"/>
    <p:sldId id="454" r:id="rId27"/>
    <p:sldId id="449" r:id="rId28"/>
    <p:sldId id="450" r:id="rId29"/>
    <p:sldId id="452" r:id="rId30"/>
    <p:sldId id="451" r:id="rId31"/>
    <p:sldId id="455" r:id="rId32"/>
    <p:sldId id="456" r:id="rId33"/>
    <p:sldId id="457" r:id="rId34"/>
    <p:sldId id="458" r:id="rId35"/>
    <p:sldId id="459" r:id="rId36"/>
    <p:sldId id="460" r:id="rId37"/>
    <p:sldId id="461" r:id="rId38"/>
    <p:sldId id="414" r:id="rId39"/>
    <p:sldId id="463" r:id="rId40"/>
    <p:sldId id="429" r:id="rId41"/>
    <p:sldId id="352" r:id="rId4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7878"/>
    <a:srgbClr val="262673"/>
    <a:srgbClr val="7030A0"/>
    <a:srgbClr val="000000"/>
    <a:srgbClr val="333399"/>
    <a:srgbClr val="7A3D87"/>
    <a:srgbClr val="025AAD"/>
    <a:srgbClr val="631288"/>
    <a:srgbClr val="7C371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0" autoAdjust="0"/>
    <p:restoredTop sz="94573" autoAdjust="0"/>
  </p:normalViewPr>
  <p:slideViewPr>
    <p:cSldViewPr>
      <p:cViewPr>
        <p:scale>
          <a:sx n="97" d="100"/>
          <a:sy n="97" d="100"/>
        </p:scale>
        <p:origin x="222" y="51"/>
      </p:cViewPr>
      <p:guideLst>
        <p:guide pos="28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1A0C3-1DAC-4132-9239-1959AA161746}" type="datetimeFigureOut">
              <a:rPr lang="zh-CN" altLang="en-US" smtClean="0"/>
              <a:t>2020/12/28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7B08D-3D29-49D0-B47B-BD762D1B97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5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21D666-3512-4AEE-B77E-74AB9D8BECFA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8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197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18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13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30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3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36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01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6394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85556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31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49987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270B34-DA88-4CF9-9B7C-3ECE0942CB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88" y="260648"/>
            <a:ext cx="887013" cy="89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1792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90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heme" Target="../theme/theme3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23"/>
          <p:cNvSpPr>
            <a:spLocks noChangeShapeType="1"/>
          </p:cNvSpPr>
          <p:nvPr/>
        </p:nvSpPr>
        <p:spPr bwMode="auto">
          <a:xfrm flipH="1">
            <a:off x="0" y="963384"/>
            <a:ext cx="9144000" cy="0"/>
          </a:xfrm>
          <a:prstGeom prst="line">
            <a:avLst/>
          </a:prstGeom>
          <a:noFill/>
          <a:ln w="50800">
            <a:solidFill>
              <a:srgbClr val="B02A3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pic>
        <p:nvPicPr>
          <p:cNvPr id="7178" name="Picture 25" descr="未命名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1430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31" descr="corn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5575"/>
            <a:ext cx="638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Freeform 33"/>
          <p:cNvSpPr>
            <a:spLocks/>
          </p:cNvSpPr>
          <p:nvPr/>
        </p:nvSpPr>
        <p:spPr bwMode="auto">
          <a:xfrm>
            <a:off x="463550" y="6502400"/>
            <a:ext cx="8680450" cy="355600"/>
          </a:xfrm>
          <a:custGeom>
            <a:avLst/>
            <a:gdLst>
              <a:gd name="T0" fmla="*/ 317539688 w 5468"/>
              <a:gd name="T1" fmla="*/ 564515000 h 224"/>
              <a:gd name="T2" fmla="*/ 0 w 5468"/>
              <a:gd name="T3" fmla="*/ 5040313 h 224"/>
              <a:gd name="T4" fmla="*/ 2147483647 w 5468"/>
              <a:gd name="T5" fmla="*/ 0 h 224"/>
              <a:gd name="T6" fmla="*/ 2147483647 w 5468"/>
              <a:gd name="T7" fmla="*/ 564515000 h 224"/>
              <a:gd name="T8" fmla="*/ 317539688 w 5468"/>
              <a:gd name="T9" fmla="*/ 564515000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68" h="224">
                <a:moveTo>
                  <a:pt x="126" y="224"/>
                </a:moveTo>
                <a:lnTo>
                  <a:pt x="0" y="2"/>
                </a:lnTo>
                <a:lnTo>
                  <a:pt x="5468" y="0"/>
                </a:lnTo>
                <a:lnTo>
                  <a:pt x="5468" y="224"/>
                </a:lnTo>
                <a:lnTo>
                  <a:pt x="126" y="224"/>
                </a:lnTo>
                <a:close/>
              </a:path>
            </a:pathLst>
          </a:custGeom>
          <a:solidFill>
            <a:srgbClr val="0071BC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sp>
        <p:nvSpPr>
          <p:cNvPr id="1038" name="Rectangle 34"/>
          <p:cNvSpPr>
            <a:spLocks noChangeArrowheads="1"/>
          </p:cNvSpPr>
          <p:nvPr/>
        </p:nvSpPr>
        <p:spPr bwMode="auto">
          <a:xfrm>
            <a:off x="0" y="6553200"/>
            <a:ext cx="457200" cy="304800"/>
          </a:xfrm>
          <a:prstGeom prst="rect">
            <a:avLst/>
          </a:prstGeom>
          <a:solidFill>
            <a:srgbClr val="131313"/>
          </a:solidFill>
          <a:ln w="9525">
            <a:solidFill>
              <a:srgbClr val="13131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 b="1">
              <a:solidFill>
                <a:srgbClr val="000000"/>
              </a:solidFill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153635" name="Text Box 35"/>
          <p:cNvSpPr txBox="1">
            <a:spLocks noChangeArrowheads="1"/>
          </p:cNvSpPr>
          <p:nvPr/>
        </p:nvSpPr>
        <p:spPr bwMode="auto">
          <a:xfrm>
            <a:off x="762000" y="6525984"/>
            <a:ext cx="73383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131313"/>
                </a:solidFill>
                <a:ea typeface="楷体_GB2312" pitchFamily="49" charset="-122"/>
              </a:rPr>
              <a:t>CEPC Plasma Injector Progress @ 2020 CEPC Day            </a:t>
            </a:r>
            <a:r>
              <a:rPr lang="zh-CN" altLang="en-US" sz="1400" b="1" dirty="0">
                <a:solidFill>
                  <a:srgbClr val="131313"/>
                </a:solidFill>
                <a:ea typeface="楷体_GB2312" pitchFamily="49" charset="-122"/>
              </a:rPr>
              <a:t>     </a:t>
            </a:r>
            <a:r>
              <a:rPr lang="en-US" altLang="zh-CN" sz="1400" b="1" dirty="0">
                <a:solidFill>
                  <a:srgbClr val="131313"/>
                </a:solidFill>
                <a:ea typeface="楷体_GB2312" pitchFamily="49" charset="-122"/>
              </a:rPr>
              <a:t>2020-12-28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2D36FF2-1588-4F95-8C4F-DF0101807D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r="27847" b="58239"/>
          <a:stretch/>
        </p:blipFill>
        <p:spPr>
          <a:xfrm>
            <a:off x="7487984" y="74819"/>
            <a:ext cx="756424" cy="745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9364EF0-1891-4080-B0FD-45BAB80FF2F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7409"/>
            <a:ext cx="810296" cy="8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4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0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7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888"/>
            <a:ext cx="9144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8"/>
          <p:cNvSpPr>
            <a:spLocks noChangeArrowheads="1"/>
          </p:cNvSpPr>
          <p:nvPr userDrawn="1"/>
        </p:nvSpPr>
        <p:spPr bwMode="auto">
          <a:xfrm>
            <a:off x="0" y="1385888"/>
            <a:ext cx="9144000" cy="51054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ja-JP" altLang="en-US" b="1"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2052" name="Freeform 27"/>
          <p:cNvSpPr>
            <a:spLocks/>
          </p:cNvSpPr>
          <p:nvPr userDrawn="1"/>
        </p:nvSpPr>
        <p:spPr bwMode="auto">
          <a:xfrm>
            <a:off x="463550" y="6502400"/>
            <a:ext cx="8680450" cy="355600"/>
          </a:xfrm>
          <a:custGeom>
            <a:avLst/>
            <a:gdLst>
              <a:gd name="T0" fmla="*/ 317539688 w 5468"/>
              <a:gd name="T1" fmla="*/ 564515000 h 224"/>
              <a:gd name="T2" fmla="*/ 0 w 5468"/>
              <a:gd name="T3" fmla="*/ 5040313 h 224"/>
              <a:gd name="T4" fmla="*/ 2147483647 w 5468"/>
              <a:gd name="T5" fmla="*/ 0 h 224"/>
              <a:gd name="T6" fmla="*/ 2147483647 w 5468"/>
              <a:gd name="T7" fmla="*/ 564515000 h 224"/>
              <a:gd name="T8" fmla="*/ 317539688 w 5468"/>
              <a:gd name="T9" fmla="*/ 564515000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68" h="224">
                <a:moveTo>
                  <a:pt x="126" y="224"/>
                </a:moveTo>
                <a:lnTo>
                  <a:pt x="0" y="2"/>
                </a:lnTo>
                <a:lnTo>
                  <a:pt x="5468" y="0"/>
                </a:lnTo>
                <a:lnTo>
                  <a:pt x="5468" y="224"/>
                </a:lnTo>
                <a:lnTo>
                  <a:pt x="126" y="224"/>
                </a:lnTo>
                <a:close/>
              </a:path>
            </a:pathLst>
          </a:custGeom>
          <a:solidFill>
            <a:srgbClr val="0071BC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pic>
        <p:nvPicPr>
          <p:cNvPr id="8197" name="Picture 25" descr="corn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5575"/>
            <a:ext cx="638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Freeform 26"/>
          <p:cNvSpPr>
            <a:spLocks/>
          </p:cNvSpPr>
          <p:nvPr/>
        </p:nvSpPr>
        <p:spPr bwMode="auto">
          <a:xfrm>
            <a:off x="-6350" y="5756275"/>
            <a:ext cx="425450" cy="727075"/>
          </a:xfrm>
          <a:custGeom>
            <a:avLst/>
            <a:gdLst>
              <a:gd name="T0" fmla="*/ 10080625 w 268"/>
              <a:gd name="T1" fmla="*/ 0 h 458"/>
              <a:gd name="T2" fmla="*/ 675401875 w 268"/>
              <a:gd name="T3" fmla="*/ 1154231563 h 458"/>
              <a:gd name="T4" fmla="*/ 5040313 w 268"/>
              <a:gd name="T5" fmla="*/ 1144150938 h 458"/>
              <a:gd name="T6" fmla="*/ 0 w 268"/>
              <a:gd name="T7" fmla="*/ 1003022188 h 458"/>
              <a:gd name="T8" fmla="*/ 5040313 w 268"/>
              <a:gd name="T9" fmla="*/ 695563125 h 458"/>
              <a:gd name="T10" fmla="*/ 10080625 w 268"/>
              <a:gd name="T11" fmla="*/ 0 h 4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8" h="458">
                <a:moveTo>
                  <a:pt x="4" y="0"/>
                </a:moveTo>
                <a:lnTo>
                  <a:pt x="268" y="458"/>
                </a:lnTo>
                <a:lnTo>
                  <a:pt x="2" y="454"/>
                </a:lnTo>
                <a:lnTo>
                  <a:pt x="0" y="398"/>
                </a:lnTo>
                <a:lnTo>
                  <a:pt x="2" y="276"/>
                </a:lnTo>
                <a:lnTo>
                  <a:pt x="4" y="0"/>
                </a:lnTo>
                <a:close/>
              </a:path>
            </a:pathLst>
          </a:custGeom>
          <a:solidFill>
            <a:srgbClr val="B02A30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sp>
        <p:nvSpPr>
          <p:cNvPr id="2055" name="Rectangle 28"/>
          <p:cNvSpPr>
            <a:spLocks noChangeArrowheads="1"/>
          </p:cNvSpPr>
          <p:nvPr/>
        </p:nvSpPr>
        <p:spPr bwMode="auto">
          <a:xfrm>
            <a:off x="0" y="6553200"/>
            <a:ext cx="457200" cy="304800"/>
          </a:xfrm>
          <a:prstGeom prst="rect">
            <a:avLst/>
          </a:prstGeom>
          <a:solidFill>
            <a:srgbClr val="131313"/>
          </a:solidFill>
          <a:ln w="9525">
            <a:solidFill>
              <a:srgbClr val="13131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ja-JP" altLang="en-US" b="1"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2057" name="Line 34"/>
          <p:cNvSpPr>
            <a:spLocks noChangeShapeType="1"/>
          </p:cNvSpPr>
          <p:nvPr/>
        </p:nvSpPr>
        <p:spPr bwMode="auto">
          <a:xfrm flipH="1">
            <a:off x="0" y="1370013"/>
            <a:ext cx="9144000" cy="0"/>
          </a:xfrm>
          <a:prstGeom prst="line">
            <a:avLst/>
          </a:prstGeom>
          <a:noFill/>
          <a:ln w="50800">
            <a:solidFill>
              <a:srgbClr val="B02A3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pic>
        <p:nvPicPr>
          <p:cNvPr id="8203" name="Picture 36" descr="cnq07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6629400" cy="877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8CEA266-C5F5-45B3-AAF2-8CF2A7588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r="27847" b="58239"/>
          <a:stretch/>
        </p:blipFill>
        <p:spPr>
          <a:xfrm>
            <a:off x="6948264" y="321417"/>
            <a:ext cx="864096" cy="8512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93D2AAD-3375-48B5-9031-41759D653D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467" y="294915"/>
            <a:ext cx="887013" cy="89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ü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88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oleObject" Target="../embeddings/oleObject3.bin"/><Relationship Id="rId3" Type="http://schemas.openxmlformats.org/officeDocument/2006/relationships/video" Target="../media/media1.mp4"/><Relationship Id="rId7" Type="http://schemas.openxmlformats.org/officeDocument/2006/relationships/image" Target="../media/image25.gif"/><Relationship Id="rId12" Type="http://schemas.openxmlformats.org/officeDocument/2006/relationships/oleObject" Target="../embeddings/oleObject2.bin"/><Relationship Id="rId2" Type="http://schemas.microsoft.com/office/2007/relationships/media" Target="../media/media1.mp4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wmf"/><Relationship Id="rId5" Type="http://schemas.openxmlformats.org/officeDocument/2006/relationships/video" Target="../media/media2.mp4"/><Relationship Id="rId15" Type="http://schemas.openxmlformats.org/officeDocument/2006/relationships/oleObject" Target="../embeddings/oleObject4.bin"/><Relationship Id="rId10" Type="http://schemas.openxmlformats.org/officeDocument/2006/relationships/oleObject" Target="../embeddings/oleObject1.bin"/><Relationship Id="rId4" Type="http://schemas.microsoft.com/office/2007/relationships/media" Target="../media/media2.mp4"/><Relationship Id="rId9" Type="http://schemas.openxmlformats.org/officeDocument/2006/relationships/image" Target="../media/image27.png"/><Relationship Id="rId1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6804D538-25BA-4114-8BE4-E7BF983A0045}"/>
              </a:ext>
            </a:extLst>
          </p:cNvPr>
          <p:cNvSpPr txBox="1">
            <a:spLocks noChangeArrowheads="1"/>
          </p:cNvSpPr>
          <p:nvPr/>
        </p:nvSpPr>
        <p:spPr>
          <a:xfrm>
            <a:off x="5148064" y="5517232"/>
            <a:ext cx="3816424" cy="792088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SimSun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SimSun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SimSun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en-US" altLang="zh-CN" sz="1800" b="1" kern="0" dirty="0">
                <a:solidFill>
                  <a:srgbClr val="7A3D87"/>
                </a:solidFill>
                <a:latin typeface="Britannic Bold" panose="020B0903060703020204" pitchFamily="34" charset="0"/>
                <a:ea typeface="华文行楷" panose="02010800040101010101" pitchFamily="2" charset="-122"/>
                <a:cs typeface="Times New Roman" panose="02020603050405020304" pitchFamily="18" charset="0"/>
              </a:rPr>
              <a:t>Dr. Dazhang LI from AC, IHEP</a:t>
            </a: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en-US" altLang="zh-CN" sz="1800" b="1" kern="0" dirty="0">
                <a:solidFill>
                  <a:srgbClr val="7A3D87"/>
                </a:solidFill>
                <a:latin typeface="Britannic Bold" panose="020B0903060703020204" pitchFamily="34" charset="0"/>
                <a:ea typeface="华文行楷" panose="02010800040101010101" pitchFamily="2" charset="-122"/>
                <a:cs typeface="Times New Roman" panose="02020603050405020304" pitchFamily="18" charset="0"/>
              </a:rPr>
              <a:t>on behalf of THU-IHEP AAC group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1C171490-543F-48D4-AC8F-E63CE8648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2295128"/>
            <a:ext cx="7488832" cy="185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>
                <a:solidFill>
                  <a:srgbClr val="025AAD"/>
                </a:solidFill>
                <a:latin typeface="Tahoma" panose="020B0604030504040204" pitchFamily="34" charset="0"/>
                <a:ea typeface="楷体_GB2312" pitchFamily="49" charset="-122"/>
              </a:rPr>
              <a:t>Recent Progress on CPI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25AAD"/>
                </a:solidFill>
                <a:latin typeface="Tahoma" panose="020B0604030504040204" pitchFamily="34" charset="0"/>
                <a:ea typeface="楷体_GB2312" pitchFamily="49" charset="-122"/>
              </a:rPr>
              <a:t>e+ Acc. &amp; Experiments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1A4E6D3-AD6E-4181-B581-EBF7D2107237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10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6B355E-3709-43E0-872A-D77A5AC30E2F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e+ acc. V2.0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  <a:sym typeface="Wingdings" panose="05000000000000000000" pitchFamily="2" charset="2"/>
              </a:rPr>
              <a:t> e+ beam loading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E6C700F-FA42-463C-B381-8B9E272E37D5}"/>
              </a:ext>
            </a:extLst>
          </p:cNvPr>
          <p:cNvGrpSpPr/>
          <p:nvPr/>
        </p:nvGrpSpPr>
        <p:grpSpPr>
          <a:xfrm>
            <a:off x="4513058" y="908720"/>
            <a:ext cx="4321361" cy="2809380"/>
            <a:chOff x="78870" y="2955307"/>
            <a:chExt cx="5628203" cy="365897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85A8CD-F703-47DF-9AFA-3E3D0DDE6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0" y="2956544"/>
              <a:ext cx="4572175" cy="365774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CF259E0-A02F-4DC3-8E7D-70FD33218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98" y="2955307"/>
              <a:ext cx="4572175" cy="3657740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AC0A236-C95D-45E4-983A-3695035197CE}"/>
              </a:ext>
            </a:extLst>
          </p:cNvPr>
          <p:cNvGrpSpPr>
            <a:grpSpLocks noChangeAspect="1"/>
          </p:cNvGrpSpPr>
          <p:nvPr/>
        </p:nvGrpSpPr>
        <p:grpSpPr>
          <a:xfrm>
            <a:off x="4514419" y="3359853"/>
            <a:ext cx="4320000" cy="2817894"/>
            <a:chOff x="15914" y="4004128"/>
            <a:chExt cx="5607535" cy="365774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C62EDE3-D883-4F70-91BD-79776767B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4" y="4004128"/>
              <a:ext cx="4572175" cy="365774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8262846-A4E1-4D23-90FB-992E21158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74" y="4004128"/>
              <a:ext cx="4572175" cy="3657740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BE86668-4CD7-49F6-919B-A79B5B4B2421}"/>
              </a:ext>
            </a:extLst>
          </p:cNvPr>
          <p:cNvGrpSpPr>
            <a:grpSpLocks noChangeAspect="1"/>
          </p:cNvGrpSpPr>
          <p:nvPr/>
        </p:nvGrpSpPr>
        <p:grpSpPr>
          <a:xfrm>
            <a:off x="683968" y="3516760"/>
            <a:ext cx="3600000" cy="2504079"/>
            <a:chOff x="6919438" y="1031404"/>
            <a:chExt cx="5546238" cy="365801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633DA15-785B-4019-94C0-D373405E3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438" y="1031680"/>
              <a:ext cx="4572175" cy="365774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04BD169-7A3D-40CC-A3F2-45940DD9C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5075" y="1031542"/>
              <a:ext cx="4572175" cy="365774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451724-576B-4A95-B7B2-CDAAF62AE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501" y="1031404"/>
              <a:ext cx="4572175" cy="365774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D30F772-9800-4ADA-8DF3-ACCF1B026F12}"/>
              </a:ext>
            </a:extLst>
          </p:cNvPr>
          <p:cNvGrpSpPr>
            <a:grpSpLocks noChangeAspect="1"/>
          </p:cNvGrpSpPr>
          <p:nvPr/>
        </p:nvGrpSpPr>
        <p:grpSpPr>
          <a:xfrm>
            <a:off x="683968" y="1078133"/>
            <a:ext cx="3600000" cy="2469604"/>
            <a:chOff x="983470" y="144057"/>
            <a:chExt cx="5623449" cy="365787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1CA11FA-E624-421D-8F89-3AC24DCC8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107" y="144057"/>
              <a:ext cx="4572175" cy="36577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4029073-1F46-4284-9CE7-75DE21D2A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70" y="144195"/>
              <a:ext cx="4572175" cy="365773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57FA2C-A135-4C24-874F-386F99E95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744" y="144057"/>
              <a:ext cx="4572175" cy="3657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8075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1A4E6D3-AD6E-4181-B581-EBF7D2107237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11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6B355E-3709-43E0-872A-D77A5AC30E2F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e+ acc. V2.0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  <a:sym typeface="Wingdings" panose="05000000000000000000" pitchFamily="2" charset="2"/>
              </a:rPr>
              <a:t> e+ beam loading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BE86668-4CD7-49F6-919B-A79B5B4B2421}"/>
              </a:ext>
            </a:extLst>
          </p:cNvPr>
          <p:cNvGrpSpPr>
            <a:grpSpLocks noChangeAspect="1"/>
          </p:cNvGrpSpPr>
          <p:nvPr/>
        </p:nvGrpSpPr>
        <p:grpSpPr>
          <a:xfrm>
            <a:off x="683968" y="3516760"/>
            <a:ext cx="3600000" cy="2504079"/>
            <a:chOff x="6919438" y="1031404"/>
            <a:chExt cx="5546238" cy="365801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633DA15-785B-4019-94C0-D373405E3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438" y="1031680"/>
              <a:ext cx="4572175" cy="365774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04BD169-7A3D-40CC-A3F2-45940DD9C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5075" y="1031542"/>
              <a:ext cx="4572175" cy="365774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451724-576B-4A95-B7B2-CDAAF62AE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501" y="1031404"/>
              <a:ext cx="4572175" cy="365774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D30F772-9800-4ADA-8DF3-ACCF1B026F12}"/>
              </a:ext>
            </a:extLst>
          </p:cNvPr>
          <p:cNvGrpSpPr>
            <a:grpSpLocks noChangeAspect="1"/>
          </p:cNvGrpSpPr>
          <p:nvPr/>
        </p:nvGrpSpPr>
        <p:grpSpPr>
          <a:xfrm>
            <a:off x="683968" y="1078133"/>
            <a:ext cx="3600000" cy="2469604"/>
            <a:chOff x="983470" y="144057"/>
            <a:chExt cx="5623449" cy="365787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1CA11FA-E624-421D-8F89-3AC24DCC8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107" y="144057"/>
              <a:ext cx="4572175" cy="36577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4029073-1F46-4284-9CE7-75DE21D2A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70" y="144195"/>
              <a:ext cx="4572175" cy="365773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57FA2C-A135-4C24-874F-386F99E95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744" y="144057"/>
              <a:ext cx="4572175" cy="3657740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0141E19-558B-4743-B4BC-5D679991047C}"/>
              </a:ext>
            </a:extLst>
          </p:cNvPr>
          <p:cNvGrpSpPr>
            <a:grpSpLocks noChangeAspect="1"/>
          </p:cNvGrpSpPr>
          <p:nvPr/>
        </p:nvGrpSpPr>
        <p:grpSpPr>
          <a:xfrm>
            <a:off x="4514419" y="763525"/>
            <a:ext cx="4320000" cy="3098728"/>
            <a:chOff x="71111" y="5642705"/>
            <a:chExt cx="5107950" cy="366392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050C82B-93D8-4D7D-A1C9-6C0631190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1" y="5648888"/>
              <a:ext cx="4572175" cy="365774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BD52EA1-809E-4387-A37B-5BDD597C1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86" y="5642705"/>
              <a:ext cx="4572175" cy="365774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24E19C5-8199-49B1-ADE6-D8A9FB3C6ECD}"/>
              </a:ext>
            </a:extLst>
          </p:cNvPr>
          <p:cNvGrpSpPr>
            <a:grpSpLocks noChangeAspect="1"/>
          </p:cNvGrpSpPr>
          <p:nvPr/>
        </p:nvGrpSpPr>
        <p:grpSpPr>
          <a:xfrm>
            <a:off x="4514419" y="3201772"/>
            <a:ext cx="4320000" cy="3133866"/>
            <a:chOff x="-1" y="6988923"/>
            <a:chExt cx="5113578" cy="365774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4F49256-AF6D-40D8-B813-E31A694AC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88923"/>
              <a:ext cx="4572175" cy="365774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3D7BBB2-2695-4404-AE64-8B583963B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02" y="6988923"/>
              <a:ext cx="4572175" cy="3657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1820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1A4E6D3-AD6E-4181-B581-EBF7D2107237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12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6B355E-3709-43E0-872A-D77A5AC30E2F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e+ acc. V2.0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  <a:sym typeface="Wingdings" panose="05000000000000000000" pitchFamily="2" charset="2"/>
              </a:rPr>
              <a:t> e+ beam loading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BE86668-4CD7-49F6-919B-A79B5B4B2421}"/>
              </a:ext>
            </a:extLst>
          </p:cNvPr>
          <p:cNvGrpSpPr>
            <a:grpSpLocks noChangeAspect="1"/>
          </p:cNvGrpSpPr>
          <p:nvPr/>
        </p:nvGrpSpPr>
        <p:grpSpPr>
          <a:xfrm>
            <a:off x="683968" y="3516760"/>
            <a:ext cx="3600000" cy="2504079"/>
            <a:chOff x="6919438" y="1031404"/>
            <a:chExt cx="5546238" cy="365801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633DA15-785B-4019-94C0-D373405E3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438" y="1031680"/>
              <a:ext cx="4572175" cy="365774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04BD169-7A3D-40CC-A3F2-45940DD9C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5075" y="1031542"/>
              <a:ext cx="4572175" cy="365774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451724-576B-4A95-B7B2-CDAAF62AE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501" y="1031404"/>
              <a:ext cx="4572175" cy="365774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D30F772-9800-4ADA-8DF3-ACCF1B026F12}"/>
              </a:ext>
            </a:extLst>
          </p:cNvPr>
          <p:cNvGrpSpPr>
            <a:grpSpLocks noChangeAspect="1"/>
          </p:cNvGrpSpPr>
          <p:nvPr/>
        </p:nvGrpSpPr>
        <p:grpSpPr>
          <a:xfrm>
            <a:off x="683968" y="1078133"/>
            <a:ext cx="3600000" cy="2469604"/>
            <a:chOff x="983470" y="144057"/>
            <a:chExt cx="5623449" cy="365787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1CA11FA-E624-421D-8F89-3AC24DCC8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107" y="144057"/>
              <a:ext cx="4572175" cy="36577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4029073-1F46-4284-9CE7-75DE21D2A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70" y="144195"/>
              <a:ext cx="4572175" cy="365773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57FA2C-A135-4C24-874F-386F99E95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744" y="144057"/>
              <a:ext cx="4572175" cy="3657740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F424067-3B45-4692-B3C9-50CFE9491D0E}"/>
              </a:ext>
            </a:extLst>
          </p:cNvPr>
          <p:cNvGrpSpPr>
            <a:grpSpLocks noChangeAspect="1"/>
          </p:cNvGrpSpPr>
          <p:nvPr/>
        </p:nvGrpSpPr>
        <p:grpSpPr>
          <a:xfrm>
            <a:off x="4514419" y="758934"/>
            <a:ext cx="4320000" cy="3107909"/>
            <a:chOff x="78870" y="8329065"/>
            <a:chExt cx="5100192" cy="3669203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C32D1A6-9E13-4548-A5FD-2B7D6FCEF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0" y="8340528"/>
              <a:ext cx="4572175" cy="365774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BF260F-0466-4D66-8B33-E828C7702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87" y="8329065"/>
              <a:ext cx="4572175" cy="3657740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45699C4-6AA6-44BC-AD17-DC8BDDFCFEC5}"/>
              </a:ext>
            </a:extLst>
          </p:cNvPr>
          <p:cNvGrpSpPr>
            <a:grpSpLocks noChangeAspect="1"/>
          </p:cNvGrpSpPr>
          <p:nvPr/>
        </p:nvGrpSpPr>
        <p:grpSpPr>
          <a:xfrm>
            <a:off x="4514419" y="3207972"/>
            <a:ext cx="4320000" cy="3121466"/>
            <a:chOff x="4851717" y="6988923"/>
            <a:chExt cx="5083665" cy="3673262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04CADC6-E9FD-4831-B469-B22FB89DD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717" y="7004445"/>
              <a:ext cx="4572175" cy="3657740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FF4629C2-6CE7-4F5C-84AF-B8030A01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207" y="6988923"/>
              <a:ext cx="4572175" cy="3657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89103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m_loading">
            <a:hlinkClick r:id="" action="ppaction://media"/>
            <a:extLst>
              <a:ext uri="{FF2B5EF4-FFF2-40B4-BE49-F238E27FC236}">
                <a16:creationId xmlns:a16="http://schemas.microsoft.com/office/drawing/2014/main" id="{5B184F95-A86F-4CAF-AAAB-92BD5DF53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632" y="1008492"/>
            <a:ext cx="7604045" cy="47525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00B4780-5CD1-4A19-95AA-CF8A4419486B}"/>
              </a:ext>
            </a:extLst>
          </p:cNvPr>
          <p:cNvSpPr txBox="1"/>
          <p:nvPr/>
        </p:nvSpPr>
        <p:spPr>
          <a:xfrm>
            <a:off x="1320939" y="5611842"/>
            <a:ext cx="649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Gradient~5GV/m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Efficiency &gt;30%, Energy Spread~1.5%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B7FACD-D737-4B4B-B164-F4BABE4FB3CE}"/>
              </a:ext>
            </a:extLst>
          </p:cNvPr>
          <p:cNvSpPr/>
          <p:nvPr/>
        </p:nvSpPr>
        <p:spPr>
          <a:xfrm>
            <a:off x="3779912" y="6171832"/>
            <a:ext cx="51845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S. Y. Zhou, W. Lu, et al., </a:t>
            </a:r>
            <a:r>
              <a:rPr lang="en-US" altLang="zh-CN" sz="10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arXiv</a:t>
            </a:r>
            <a:r>
              <a:rPr lang="en-US" altLang="zh-CN" sz="1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CN" altLang="en-US" sz="1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2012.06095v1,</a:t>
            </a:r>
            <a:r>
              <a:rPr lang="zh-CN" altLang="en-US" sz="1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Submitted to PRL (2020.12)</a:t>
            </a:r>
            <a:endParaRPr lang="zh-CN" altLang="en-US" sz="1000" b="1" dirty="0">
              <a:solidFill>
                <a:srgbClr val="C00000"/>
              </a:solidFill>
            </a:endParaRP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D89D8B41-B853-494B-BD39-8BD963DCA262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13</a:t>
            </a:fld>
            <a:endParaRPr lang="zh-CN" altLang="en-US" sz="1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605A74E-AFD0-4D7D-A872-856B4CBF73E3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High efficiency uniform e+ acc.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02927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C86C684-BD77-449E-B40B-F338FBD8F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3828"/>
            <a:ext cx="8818388" cy="220746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CDC65FF-FDF4-4655-ACB2-DDD5AE1A1B08}"/>
              </a:ext>
            </a:extLst>
          </p:cNvPr>
          <p:cNvSpPr txBox="1"/>
          <p:nvPr/>
        </p:nvSpPr>
        <p:spPr>
          <a:xfrm>
            <a:off x="5669072" y="4916588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</a:rPr>
              <a:t>p1 1.2nC, 2.4 GeV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C42288C-EA50-4A1A-8679-2B80E74078AD}"/>
              </a:ext>
            </a:extLst>
          </p:cNvPr>
          <p:cNvSpPr txBox="1"/>
          <p:nvPr/>
        </p:nvSpPr>
        <p:spPr>
          <a:xfrm>
            <a:off x="1060560" y="3696234"/>
            <a:ext cx="396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e1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A306702-B214-44A9-B2A4-11AF4174D957}"/>
              </a:ext>
            </a:extLst>
          </p:cNvPr>
          <p:cNvSpPr txBox="1"/>
          <p:nvPr/>
        </p:nvSpPr>
        <p:spPr>
          <a:xfrm>
            <a:off x="1078928" y="4094874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e2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92DA077-7C9E-4F49-9709-008C75B94F85}"/>
              </a:ext>
            </a:extLst>
          </p:cNvPr>
          <p:cNvSpPr txBox="1"/>
          <p:nvPr/>
        </p:nvSpPr>
        <p:spPr>
          <a:xfrm>
            <a:off x="1076783" y="4330017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e3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C2EB6F1-699C-4B4D-AFD9-BF5594A741A5}"/>
              </a:ext>
            </a:extLst>
          </p:cNvPr>
          <p:cNvSpPr txBox="1"/>
          <p:nvPr/>
        </p:nvSpPr>
        <p:spPr>
          <a:xfrm>
            <a:off x="1076783" y="4722502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e4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39CE2D-B3A8-4E9D-B6CF-7B936AE99C0C}"/>
              </a:ext>
            </a:extLst>
          </p:cNvPr>
          <p:cNvSpPr txBox="1"/>
          <p:nvPr/>
        </p:nvSpPr>
        <p:spPr>
          <a:xfrm>
            <a:off x="8333368" y="4123519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e3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53C895A-84E4-4F10-93C3-7A638F85D1AC}"/>
              </a:ext>
            </a:extLst>
          </p:cNvPr>
          <p:cNvSpPr txBox="1"/>
          <p:nvPr/>
        </p:nvSpPr>
        <p:spPr>
          <a:xfrm>
            <a:off x="6681947" y="4464507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e4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6F542B7-203A-48F9-BECF-4D5AF33C06FF}"/>
              </a:ext>
            </a:extLst>
          </p:cNvPr>
          <p:cNvSpPr txBox="1"/>
          <p:nvPr/>
        </p:nvSpPr>
        <p:spPr>
          <a:xfrm>
            <a:off x="1156383" y="5232780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p1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E161336-D0CC-460E-9F0E-88A017CA9711}"/>
              </a:ext>
            </a:extLst>
          </p:cNvPr>
          <p:cNvSpPr txBox="1"/>
          <p:nvPr/>
        </p:nvSpPr>
        <p:spPr>
          <a:xfrm>
            <a:off x="8139865" y="4853307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p1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440645-3880-4D5A-BD64-CDDAA87FD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24745"/>
            <a:ext cx="8725210" cy="25202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4864AF5-999C-4E46-AF25-1DEC35BB4707}"/>
              </a:ext>
            </a:extLst>
          </p:cNvPr>
          <p:cNvSpPr/>
          <p:nvPr/>
        </p:nvSpPr>
        <p:spPr>
          <a:xfrm>
            <a:off x="1913262" y="1774985"/>
            <a:ext cx="3168351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700" b="1" dirty="0">
                <a:solidFill>
                  <a:srgbClr val="C00000"/>
                </a:solidFill>
              </a:rPr>
              <a:t>CEPC Plasma Injector V1.0</a:t>
            </a:r>
            <a:endParaRPr lang="zh-CN" altLang="en-US" sz="1700" b="1" dirty="0">
              <a:solidFill>
                <a:srgbClr val="C0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644F1CE-2EE0-448D-A7F4-2DB8372102A0}"/>
              </a:ext>
            </a:extLst>
          </p:cNvPr>
          <p:cNvSpPr/>
          <p:nvPr/>
        </p:nvSpPr>
        <p:spPr>
          <a:xfrm>
            <a:off x="3108710" y="4551632"/>
            <a:ext cx="3168351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700" b="1" dirty="0">
                <a:solidFill>
                  <a:srgbClr val="C00000"/>
                </a:solidFill>
              </a:rPr>
              <a:t>CEPC Plasma Injector V2.0</a:t>
            </a:r>
            <a:endParaRPr lang="zh-CN" altLang="en-US" sz="1700" b="1" dirty="0">
              <a:solidFill>
                <a:srgbClr val="C0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C4C8DD-C8EA-442F-AB13-EA587192ED35}"/>
              </a:ext>
            </a:extLst>
          </p:cNvPr>
          <p:cNvSpPr txBox="1"/>
          <p:nvPr/>
        </p:nvSpPr>
        <p:spPr>
          <a:xfrm>
            <a:off x="5594660" y="3205000"/>
            <a:ext cx="33845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Jianfei</a:t>
            </a:r>
            <a:r>
              <a:rPr lang="en-US" altLang="zh-CN" dirty="0"/>
              <a:t> Hua, AAC, August 2018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1A7054D-77C9-4559-A416-7E34ECCDE51B}"/>
              </a:ext>
            </a:extLst>
          </p:cNvPr>
          <p:cNvSpPr txBox="1"/>
          <p:nvPr/>
        </p:nvSpPr>
        <p:spPr>
          <a:xfrm>
            <a:off x="5196840" y="5733256"/>
            <a:ext cx="3870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Dazhang Li, CPS, September 2019</a:t>
            </a:r>
            <a:endParaRPr lang="zh-CN" altLang="en-US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66E163A-651A-4274-A8BB-A2B60671F183}"/>
              </a:ext>
            </a:extLst>
          </p:cNvPr>
          <p:cNvSpPr/>
          <p:nvPr/>
        </p:nvSpPr>
        <p:spPr>
          <a:xfrm>
            <a:off x="272358" y="1071030"/>
            <a:ext cx="1584176" cy="9178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6690E5-D7C7-414A-B5E9-E3CE5A11918F}"/>
              </a:ext>
            </a:extLst>
          </p:cNvPr>
          <p:cNvSpPr/>
          <p:nvPr/>
        </p:nvSpPr>
        <p:spPr>
          <a:xfrm>
            <a:off x="2216574" y="2228679"/>
            <a:ext cx="158417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30E8378-8E41-4487-8E7F-F54073ECAC57}"/>
              </a:ext>
            </a:extLst>
          </p:cNvPr>
          <p:cNvSpPr/>
          <p:nvPr/>
        </p:nvSpPr>
        <p:spPr>
          <a:xfrm>
            <a:off x="4007248" y="2223159"/>
            <a:ext cx="2385790" cy="9178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975F06-E892-4E1C-88B7-759307DA40C1}"/>
              </a:ext>
            </a:extLst>
          </p:cNvPr>
          <p:cNvSpPr txBox="1"/>
          <p:nvPr/>
        </p:nvSpPr>
        <p:spPr>
          <a:xfrm>
            <a:off x="6393038" y="1681580"/>
            <a:ext cx="7067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C00000"/>
                </a:solidFill>
              </a:rPr>
              <a:t>2nC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B9DAD90E-BF80-45B4-84C6-981B2D0736EF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CPI conceptual Design V1.0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  <a:sym typeface="Wingdings" panose="05000000000000000000" pitchFamily="2" charset="2"/>
              </a:rPr>
              <a:t> V2.0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26" name="灯片编号占位符 1">
            <a:extLst>
              <a:ext uri="{FF2B5EF4-FFF2-40B4-BE49-F238E27FC236}">
                <a16:creationId xmlns:a16="http://schemas.microsoft.com/office/drawing/2014/main" id="{99C30702-5A6C-43D8-8A92-B1A4D585B4CE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14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84649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E1A4E2F2-5F2A-44D4-8138-25439A207A62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Proposals on FACET-II facility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53358731-CB8C-4995-89E2-F796E7E21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8" y="1268760"/>
            <a:ext cx="8923088" cy="2880320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160978EE-4712-43E2-9EB8-A06830318156}"/>
              </a:ext>
            </a:extLst>
          </p:cNvPr>
          <p:cNvSpPr/>
          <p:nvPr/>
        </p:nvSpPr>
        <p:spPr>
          <a:xfrm>
            <a:off x="228672" y="4061971"/>
            <a:ext cx="8693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540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Demonstration of stable transport mode for asymmetric electron beam in hollow plasma channel</a:t>
            </a:r>
            <a:endParaRPr lang="zh-CN" altLang="zh-CN" sz="1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628650" lvl="1" indent="-540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Exploring the robustness of asymmetric electron beam in hollow plasma channel and identifying tolerances for different beam parameters</a:t>
            </a:r>
            <a:endParaRPr lang="zh-CN" altLang="zh-CN" sz="1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628650" lvl="1" indent="-540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Mapping the wakefield structure of this stable mode and demonstrating its capability of positron acceleration and focusing</a:t>
            </a:r>
          </a:p>
          <a:p>
            <a:pPr marL="628650" lvl="1" indent="-540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Also availab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 on SXFEL facility</a:t>
            </a:r>
            <a:endParaRPr lang="zh-CN" altLang="zh-CN" sz="1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53468D2-55A8-4C91-B8BF-C270D26762A5}"/>
              </a:ext>
            </a:extLst>
          </p:cNvPr>
          <p:cNvSpPr/>
          <p:nvPr/>
        </p:nvSpPr>
        <p:spPr>
          <a:xfrm>
            <a:off x="74575" y="980728"/>
            <a:ext cx="5580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Beam Evolution in Hollow Plasma Channel for Stable Positron Acceleration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5" name="灯片编号占位符 1">
            <a:extLst>
              <a:ext uri="{FF2B5EF4-FFF2-40B4-BE49-F238E27FC236}">
                <a16:creationId xmlns:a16="http://schemas.microsoft.com/office/drawing/2014/main" id="{A7140ED9-002D-42A6-AE16-0F087CC8FD91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15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9038442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3F2FD0E-93E4-4945-BB3E-A5EB5C1D3A21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New method under consideration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3AEC95-CCB6-4EB5-98FF-768DA2BC6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56" y="1196752"/>
            <a:ext cx="4449520" cy="37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00E8ACE-A76F-4FFA-817A-5A4069386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" y="1196752"/>
            <a:ext cx="4559533" cy="3780000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36C8FAFA-61F3-4BBF-A401-20746A91B32B}"/>
              </a:ext>
            </a:extLst>
          </p:cNvPr>
          <p:cNvSpPr/>
          <p:nvPr/>
        </p:nvSpPr>
        <p:spPr>
          <a:xfrm>
            <a:off x="2699792" y="2798720"/>
            <a:ext cx="720080" cy="5760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B11D4610-A4CD-497C-BCB2-979B24196439}"/>
              </a:ext>
            </a:extLst>
          </p:cNvPr>
          <p:cNvSpPr/>
          <p:nvPr/>
        </p:nvSpPr>
        <p:spPr>
          <a:xfrm>
            <a:off x="7020272" y="2636912"/>
            <a:ext cx="720080" cy="5760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D0D1A44-248D-4363-B093-638AA1D5C727}"/>
              </a:ext>
            </a:extLst>
          </p:cNvPr>
          <p:cNvSpPr txBox="1"/>
          <p:nvPr/>
        </p:nvSpPr>
        <p:spPr>
          <a:xfrm>
            <a:off x="486594" y="5085184"/>
            <a:ext cx="818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</a:rPr>
              <a:t>Plasma electron filament may help e+ focusing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52BD39FC-D6CE-470E-B268-71B1DE8A5E65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16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8896714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717373D-00B5-435F-B2AD-D350591589F5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New method under consideration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15E42387-5A7B-47FF-88E0-FE13C6AB8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2880320" cy="216024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89905CC-CBAF-48E6-8E83-852E8A1723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0"/>
          <a:stretch/>
        </p:blipFill>
        <p:spPr>
          <a:xfrm>
            <a:off x="1" y="1124745"/>
            <a:ext cx="3698734" cy="19853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9F74B8B4-DD90-43BA-B114-75DBD323C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5"/>
          <a:stretch/>
        </p:blipFill>
        <p:spPr>
          <a:xfrm>
            <a:off x="2987824" y="1132839"/>
            <a:ext cx="3604816" cy="19444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23FEECD-7E37-49EA-96F3-B5F24494F4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13695"/>
          <a:stretch/>
        </p:blipFill>
        <p:spPr>
          <a:xfrm>
            <a:off x="3275856" y="3324030"/>
            <a:ext cx="3604816" cy="217489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9701B032-B1D6-4A45-BF68-587D0CB395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24745"/>
            <a:ext cx="2496275" cy="187220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9ACA92A-9306-49C7-9F90-6B8660C0C2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3391822"/>
            <a:ext cx="2545849" cy="1909387"/>
          </a:xfrm>
          <a:prstGeom prst="rect">
            <a:avLst/>
          </a:prstGeom>
        </p:spPr>
      </p:pic>
      <p:sp>
        <p:nvSpPr>
          <p:cNvPr id="44" name="灯片编号占位符 1">
            <a:extLst>
              <a:ext uri="{FF2B5EF4-FFF2-40B4-BE49-F238E27FC236}">
                <a16:creationId xmlns:a16="http://schemas.microsoft.com/office/drawing/2014/main" id="{07C24491-7DB2-4962-8397-05E0C5662065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17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0109641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611560" y="1268760"/>
            <a:ext cx="8134350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rgbClr val="787878"/>
              </a:buClr>
            </a:pPr>
            <a:r>
              <a:rPr lang="en-US" altLang="zh-CN" sz="2800" b="1" dirty="0">
                <a:solidFill>
                  <a:srgbClr val="787878"/>
                </a:solidFill>
              </a:rPr>
              <a:t>e+ acc.: key issues and our method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altLang="zh-CN" sz="2800" b="1" dirty="0">
                <a:solidFill>
                  <a:srgbClr val="C00000"/>
                </a:solidFill>
              </a:rPr>
              <a:t>Experiments results and timetable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</a:pPr>
            <a:r>
              <a:rPr lang="en-US" altLang="zh-CN" sz="2800" b="1" dirty="0">
                <a:solidFill>
                  <a:srgbClr val="262673"/>
                </a:solidFill>
              </a:rPr>
              <a:t>Brief introduction to e- acc. progress 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</a:pPr>
            <a:r>
              <a:rPr lang="en-US" altLang="zh-CN" sz="2800" b="1" dirty="0">
                <a:solidFill>
                  <a:srgbClr val="262673"/>
                </a:solidFill>
              </a:rPr>
              <a:t>Summary &amp; 2021 plan</a:t>
            </a:r>
          </a:p>
        </p:txBody>
      </p:sp>
    </p:spTree>
    <p:extLst>
      <p:ext uri="{BB962C8B-B14F-4D97-AF65-F5344CB8AC3E}">
        <p14:creationId xmlns:p14="http://schemas.microsoft.com/office/powerpoint/2010/main" val="368286702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4862F1-A8E8-4EBF-BCE2-8B34D9521E08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19</a:t>
            </a:fld>
            <a:endParaRPr lang="zh-CN" altLang="en-US" sz="14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094FF6-881F-40B9-95F3-7177220FEA57}"/>
              </a:ext>
            </a:extLst>
          </p:cNvPr>
          <p:cNvSpPr/>
          <p:nvPr/>
        </p:nvSpPr>
        <p:spPr>
          <a:xfrm>
            <a:off x="5361929" y="5157193"/>
            <a:ext cx="36538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</a:rPr>
              <a:t>Planned to finish it before Feb. but delayed by Covid-19. Finally finished it this month.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526752-51DA-4370-ADFE-D76321D3B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252" y="1020057"/>
            <a:ext cx="3894243" cy="41371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BDA6A6-CB02-4627-8676-F73D22044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" y="1020056"/>
            <a:ext cx="5177834" cy="233693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E27A5A6-1B34-4EFF-8725-65670EE54FCA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Dechirper experiment @ THU lab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grpSp>
        <p:nvGrpSpPr>
          <p:cNvPr id="7" name="组 6">
            <a:extLst>
              <a:ext uri="{FF2B5EF4-FFF2-40B4-BE49-F238E27FC236}">
                <a16:creationId xmlns:a16="http://schemas.microsoft.com/office/drawing/2014/main" id="{F888D943-A13B-4D46-A771-02FFC8B5A25C}"/>
              </a:ext>
            </a:extLst>
          </p:cNvPr>
          <p:cNvGrpSpPr/>
          <p:nvPr/>
        </p:nvGrpSpPr>
        <p:grpSpPr>
          <a:xfrm>
            <a:off x="179512" y="3465953"/>
            <a:ext cx="4965700" cy="2520000"/>
            <a:chOff x="1208741" y="1789210"/>
            <a:chExt cx="6947950" cy="4548672"/>
          </a:xfrm>
        </p:grpSpPr>
        <p:pic>
          <p:nvPicPr>
            <p:cNvPr id="8" name="图片 7" descr="IMG_2835.jpg">
              <a:extLst>
                <a:ext uri="{FF2B5EF4-FFF2-40B4-BE49-F238E27FC236}">
                  <a16:creationId xmlns:a16="http://schemas.microsoft.com/office/drawing/2014/main" id="{9245A7C0-28EE-4176-8F63-A12CACC66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283515" y="1789210"/>
              <a:ext cx="6823009" cy="4548672"/>
            </a:xfrm>
            <a:prstGeom prst="rect">
              <a:avLst/>
            </a:prstGeom>
          </p:spPr>
        </p:pic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F98F4DF0-5EF8-4CF8-9CAA-D97B51DA1F5E}"/>
                </a:ext>
              </a:extLst>
            </p:cNvPr>
            <p:cNvSpPr txBox="1"/>
            <p:nvPr/>
          </p:nvSpPr>
          <p:spPr>
            <a:xfrm rot="1699761">
              <a:off x="3869444" y="4762632"/>
              <a:ext cx="2659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Interaction </a:t>
              </a:r>
            </a:p>
            <a:p>
              <a:r>
                <a:rPr lang="en-US" altLang="zh-CN" dirty="0">
                  <a:solidFill>
                    <a:schemeClr val="bg1"/>
                  </a:solidFill>
                </a:rPr>
                <a:t>chamber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A4E42936-CFEF-42F5-A4FB-EF41106FBAC0}"/>
                </a:ext>
              </a:extLst>
            </p:cNvPr>
            <p:cNvSpPr txBox="1"/>
            <p:nvPr/>
          </p:nvSpPr>
          <p:spPr>
            <a:xfrm rot="684392">
              <a:off x="6715271" y="4043261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Compressor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6DBFF58C-FB68-4D11-A9AE-193689D428A8}"/>
                </a:ext>
              </a:extLst>
            </p:cNvPr>
            <p:cNvSpPr txBox="1"/>
            <p:nvPr/>
          </p:nvSpPr>
          <p:spPr>
            <a:xfrm rot="1498633">
              <a:off x="2887338" y="3317842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Chicane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8C806265-18FA-4F3A-8C3F-39CDC8F3AA7F}"/>
                </a:ext>
              </a:extLst>
            </p:cNvPr>
            <p:cNvSpPr txBox="1"/>
            <p:nvPr/>
          </p:nvSpPr>
          <p:spPr>
            <a:xfrm rot="1663722">
              <a:off x="5635559" y="5172469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Deflecting</a:t>
              </a:r>
            </a:p>
            <a:p>
              <a:r>
                <a:rPr lang="en-US" altLang="zh-CN" dirty="0">
                  <a:solidFill>
                    <a:schemeClr val="bg1"/>
                  </a:solidFill>
                </a:rPr>
                <a:t> cavity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FDB9E6D8-D287-481C-9432-0DCBDE37C9C7}"/>
                </a:ext>
              </a:extLst>
            </p:cNvPr>
            <p:cNvSpPr txBox="1"/>
            <p:nvPr/>
          </p:nvSpPr>
          <p:spPr>
            <a:xfrm rot="1441816">
              <a:off x="7098076" y="554161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Dipole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557AD0-90C9-4378-BFF9-25C9B3E43487}"/>
                </a:ext>
              </a:extLst>
            </p:cNvPr>
            <p:cNvSpPr txBox="1"/>
            <p:nvPr/>
          </p:nvSpPr>
          <p:spPr>
            <a:xfrm rot="1223563">
              <a:off x="1540565" y="3521969"/>
              <a:ext cx="2659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S-band </a:t>
              </a:r>
            </a:p>
            <a:p>
              <a:r>
                <a:rPr lang="en-US" altLang="zh-CN" dirty="0" err="1">
                  <a:solidFill>
                    <a:schemeClr val="bg1"/>
                  </a:solidFill>
                </a:rPr>
                <a:t>linac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B712E5-8FCB-467A-9E64-7FB2ED0E26DC}"/>
                </a:ext>
              </a:extLst>
            </p:cNvPr>
            <p:cNvSpPr txBox="1"/>
            <p:nvPr/>
          </p:nvSpPr>
          <p:spPr>
            <a:xfrm rot="1295237">
              <a:off x="1208741" y="2918459"/>
              <a:ext cx="2659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RF gun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B20E4904-B6BA-426A-94E2-1E377291A4F7}"/>
                </a:ext>
              </a:extLst>
            </p:cNvPr>
            <p:cNvCxnSpPr/>
            <p:nvPr/>
          </p:nvCxnSpPr>
          <p:spPr>
            <a:xfrm>
              <a:off x="2448966" y="4480255"/>
              <a:ext cx="1234034" cy="739445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1AF0A241-A0F9-46D2-AA6E-64B551A2971A}"/>
                </a:ext>
              </a:extLst>
            </p:cNvPr>
            <p:cNvSpPr txBox="1"/>
            <p:nvPr/>
          </p:nvSpPr>
          <p:spPr>
            <a:xfrm rot="1865116">
              <a:off x="2395207" y="4883292"/>
              <a:ext cx="1223918" cy="56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beam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2036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611560" y="1268760"/>
            <a:ext cx="8134350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altLang="zh-CN" sz="2800" b="1" dirty="0">
                <a:solidFill>
                  <a:srgbClr val="C00000"/>
                </a:solidFill>
              </a:rPr>
              <a:t>e+ acc.: key issues and our method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</a:pPr>
            <a:r>
              <a:rPr lang="en-US" altLang="zh-CN" sz="2800" b="1" dirty="0">
                <a:solidFill>
                  <a:srgbClr val="262673"/>
                </a:solidFill>
              </a:rPr>
              <a:t>Experiments results and timetable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</a:pPr>
            <a:r>
              <a:rPr lang="en-US" altLang="zh-CN" sz="2800" b="1" dirty="0">
                <a:solidFill>
                  <a:srgbClr val="262673"/>
                </a:solidFill>
              </a:rPr>
              <a:t>Brief introduction to e- acc. progress 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</a:pPr>
            <a:r>
              <a:rPr lang="en-US" altLang="zh-CN" sz="2800" b="1" dirty="0">
                <a:solidFill>
                  <a:srgbClr val="262673"/>
                </a:solidFill>
              </a:rPr>
              <a:t>Summary &amp; 2021 plan</a:t>
            </a:r>
          </a:p>
        </p:txBody>
      </p:sp>
    </p:spTree>
    <p:extLst>
      <p:ext uri="{BB962C8B-B14F-4D97-AF65-F5344CB8AC3E}">
        <p14:creationId xmlns:p14="http://schemas.microsoft.com/office/powerpoint/2010/main" val="312924044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4862F1-A8E8-4EBF-BCE2-8B34D9521E08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20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3BB450B-8D89-4A97-81D3-C00E56F5AC9E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Dechirper experiment @ THU lab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6EA9270-9CD5-4D10-AB78-C62342DA8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09215"/>
            <a:ext cx="7920880" cy="539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2575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4862F1-A8E8-4EBF-BCE2-8B34D9521E08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21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E02B7FC-12A7-4A6A-835B-E7FB90597259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Dechirper experiment @ THU lab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8F895D-2607-472E-BCC9-5C7E8CFA9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01473"/>
            <a:ext cx="7488832" cy="51610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405189A-ADE2-44C1-A10F-E56A6DDCD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93" y="1767774"/>
            <a:ext cx="3384376" cy="403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3116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4862F1-A8E8-4EBF-BCE2-8B34D9521E08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22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9E2CA3C-0E68-43D5-AB09-2E801209F088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Dechirper experiment @ THU lab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253BC6-9A2F-4E9A-BA10-FE708D31C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794" y="1124744"/>
            <a:ext cx="4087997" cy="309049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4C9D6D3-3AC7-415C-BAB0-84FF519A7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24745"/>
            <a:ext cx="4099992" cy="309049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594726D-3B16-4C52-9468-0A123FF38849}"/>
              </a:ext>
            </a:extLst>
          </p:cNvPr>
          <p:cNvSpPr/>
          <p:nvPr/>
        </p:nvSpPr>
        <p:spPr>
          <a:xfrm>
            <a:off x="1849570" y="2508986"/>
            <a:ext cx="504307" cy="3934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C0F40486-4F76-4AC1-8247-2263B7AEA1B5}"/>
              </a:ext>
            </a:extLst>
          </p:cNvPr>
          <p:cNvCxnSpPr/>
          <p:nvPr/>
        </p:nvCxnSpPr>
        <p:spPr>
          <a:xfrm>
            <a:off x="1899450" y="2902456"/>
            <a:ext cx="3321415" cy="1995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3F472A3-D797-4DBC-A693-3A7B537CE85D}"/>
              </a:ext>
            </a:extLst>
          </p:cNvPr>
          <p:cNvSpPr txBox="1"/>
          <p:nvPr/>
        </p:nvSpPr>
        <p:spPr>
          <a:xfrm>
            <a:off x="342195" y="1428327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电离线</a:t>
            </a:r>
            <a:r>
              <a:rPr lang="en-US" altLang="zh-CN" dirty="0">
                <a:solidFill>
                  <a:schemeClr val="bg1"/>
                </a:solidFill>
              </a:rPr>
              <a:t>(N</a:t>
            </a:r>
            <a:r>
              <a:rPr lang="en-US" altLang="zh-CN" sz="1100" dirty="0">
                <a:solidFill>
                  <a:schemeClr val="bg1"/>
                </a:solidFill>
              </a:rPr>
              <a:t>2</a:t>
            </a:r>
            <a:r>
              <a:rPr lang="en-US" altLang="zh-CN" dirty="0">
                <a:solidFill>
                  <a:schemeClr val="bg1"/>
                </a:solidFill>
              </a:rPr>
              <a:t>)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350BA5A-0F82-47AE-A68C-845B430A5664}"/>
              </a:ext>
            </a:extLst>
          </p:cNvPr>
          <p:cNvSpPr txBox="1"/>
          <p:nvPr/>
        </p:nvSpPr>
        <p:spPr>
          <a:xfrm>
            <a:off x="4930609" y="3845901"/>
            <a:ext cx="398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可以看清楚</a:t>
            </a:r>
            <a:r>
              <a:rPr lang="en-US" altLang="zh-CN" dirty="0"/>
              <a:t>hollow channel</a:t>
            </a:r>
            <a:r>
              <a:rPr lang="zh-CN" altLang="en-US" dirty="0"/>
              <a:t>的两个边沿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3572C0-23FD-47E7-B0A7-29C0C89FE4A8}"/>
              </a:ext>
            </a:extLst>
          </p:cNvPr>
          <p:cNvSpPr/>
          <p:nvPr/>
        </p:nvSpPr>
        <p:spPr>
          <a:xfrm>
            <a:off x="535556" y="4518816"/>
            <a:ext cx="8073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540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 Black" panose="020B0A040201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First generation of plasma hollow channel by using inert gases</a:t>
            </a:r>
            <a:endParaRPr lang="zh-CN" altLang="zh-CN" sz="1400" b="1" dirty="0">
              <a:latin typeface="Arial Black" panose="020B0A040201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628650" lvl="1" indent="-540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effectLst/>
                <a:latin typeface="Arial Black" panose="020B0A040201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First observation of the plasma hollow channel with clear edges</a:t>
            </a:r>
            <a:endParaRPr lang="zh-CN" altLang="zh-CN" sz="1400" b="1" dirty="0">
              <a:effectLst/>
              <a:latin typeface="Arial Black" panose="020B0A040201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1604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4862F1-A8E8-4EBF-BCE2-8B34D9521E08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23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5A2143-4958-4AC2-A31D-C053D9B53564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Bunch length measurement ~ 2ps 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99FDD691-D8C5-44DB-BE66-2C3D01F8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44" y="1124744"/>
            <a:ext cx="7380312" cy="202270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4E18B47-9805-4C0B-B0A1-C4AA6C981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68" y="3356992"/>
            <a:ext cx="8469688" cy="26315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0A472C3-7C2B-46F0-B4A1-61E38D973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700" y="3491071"/>
            <a:ext cx="936104" cy="73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303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4862F1-A8E8-4EBF-BCE2-8B34D9521E08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24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5A2143-4958-4AC2-A31D-C053D9B53564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Energy spread measure: 1%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  <a:sym typeface="Wingdings" panose="05000000000000000000" pitchFamily="2" charset="2"/>
              </a:rPr>
              <a:t>0.1%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953D74B-F90A-4E9B-AC0C-3B9984D3C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44" y="1124744"/>
            <a:ext cx="7380312" cy="202270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450D104-CACF-4E9C-8E4B-3AB3885D7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36" y="3284984"/>
            <a:ext cx="770514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18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4862F1-A8E8-4EBF-BCE2-8B34D9521E08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25</a:t>
            </a:fld>
            <a:endParaRPr lang="zh-CN" altLang="en-US" sz="1400" b="1" dirty="0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1713C0C0-6E62-436F-9D3D-7CB08996DD28}"/>
              </a:ext>
            </a:extLst>
          </p:cNvPr>
          <p:cNvSpPr txBox="1">
            <a:spLocks noChangeArrowheads="1"/>
          </p:cNvSpPr>
          <p:nvPr/>
        </p:nvSpPr>
        <p:spPr>
          <a:xfrm>
            <a:off x="333360" y="1268760"/>
            <a:ext cx="8631128" cy="4114800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400" b="1" kern="0" dirty="0">
                <a:solidFill>
                  <a:srgbClr val="262673"/>
                </a:solidFill>
              </a:rPr>
              <a:t>Experiment goals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800" b="1" kern="0" dirty="0">
                <a:solidFill>
                  <a:srgbClr val="7030A0"/>
                </a:solidFill>
                <a:sym typeface="Wingdings" panose="05000000000000000000" pitchFamily="2" charset="2"/>
              </a:rPr>
              <a:t>Decrease the energy spread from 1% to 0.1% (</a:t>
            </a:r>
            <a:r>
              <a:rPr lang="zh-CN" altLang="en-US" sz="1800" b="1" kern="0" dirty="0">
                <a:solidFill>
                  <a:srgbClr val="7030A0"/>
                </a:solidFill>
                <a:sym typeface="Wingdings" panose="05000000000000000000" pitchFamily="2" charset="2"/>
              </a:rPr>
              <a:t>√</a:t>
            </a:r>
            <a:r>
              <a:rPr lang="en-US" altLang="zh-CN" sz="1800" b="1" kern="0" dirty="0">
                <a:solidFill>
                  <a:srgbClr val="7030A0"/>
                </a:solidFill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800" b="1" kern="0" dirty="0">
                <a:solidFill>
                  <a:srgbClr val="7030A0"/>
                </a:solidFill>
                <a:sym typeface="Wingdings" panose="05000000000000000000" pitchFamily="2" charset="2"/>
              </a:rPr>
              <a:t>Hollow channel impact on beam quality (</a:t>
            </a:r>
            <a:r>
              <a:rPr lang="zh-CN" altLang="en-US" sz="1800" b="1" kern="0" dirty="0">
                <a:solidFill>
                  <a:srgbClr val="7030A0"/>
                </a:solidFill>
                <a:sym typeface="Wingdings" panose="05000000000000000000" pitchFamily="2" charset="2"/>
              </a:rPr>
              <a:t>√</a:t>
            </a:r>
            <a:r>
              <a:rPr lang="en-US" altLang="zh-CN" sz="1800" b="1" kern="0" dirty="0">
                <a:solidFill>
                  <a:srgbClr val="7030A0"/>
                </a:solidFill>
                <a:sym typeface="Wingdings" panose="05000000000000000000" pitchFamily="2" charset="2"/>
              </a:rPr>
              <a:t>, not affect emittance)</a:t>
            </a:r>
            <a:endParaRPr lang="en-US" altLang="zh-CN" sz="1800" b="1" kern="0" dirty="0">
              <a:solidFill>
                <a:srgbClr val="7030A0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400" b="1" kern="0" dirty="0">
                <a:solidFill>
                  <a:srgbClr val="262673"/>
                </a:solidFill>
              </a:rPr>
              <a:t>What to do next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800" b="1" kern="0" dirty="0">
                <a:solidFill>
                  <a:srgbClr val="7030A0"/>
                </a:solidFill>
              </a:rPr>
              <a:t>Asymmetric electrons evolving in hollow channel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800" b="1" kern="0" dirty="0">
                <a:solidFill>
                  <a:srgbClr val="7030A0"/>
                </a:solidFill>
              </a:rPr>
              <a:t>2-bunch e- PWFA exp. with hollow channel (one from LWFA?)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800" b="1" kern="0" dirty="0">
                <a:solidFill>
                  <a:srgbClr val="7030A0"/>
                </a:solidFill>
              </a:rPr>
              <a:t>2-bunch e- HTR (use triangle e- bunch) PWFA experiments</a:t>
            </a:r>
            <a:endParaRPr lang="en-US" altLang="zh-CN" sz="2400" b="1" kern="0" dirty="0">
              <a:solidFill>
                <a:srgbClr val="A5002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8093CA-99DF-4B16-AFEE-582BD78F44C6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Dechirper experiment @ THU lab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9001043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4862F1-A8E8-4EBF-BCE2-8B34D9521E08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26</a:t>
            </a:fld>
            <a:endParaRPr lang="zh-CN" altLang="en-US" sz="14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0F8A4F-2B60-430B-8A12-10AE85376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5747" y="1039720"/>
            <a:ext cx="2579426" cy="19345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5CE5C2-C257-4AC1-9EB2-77BFA4C64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74" y="1082581"/>
            <a:ext cx="2465127" cy="18488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DEF87D-A6A9-4737-90D2-49F18F9BFA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3"/>
          <a:stretch/>
        </p:blipFill>
        <p:spPr>
          <a:xfrm>
            <a:off x="2853040" y="1057374"/>
            <a:ext cx="3546872" cy="19348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1169D7-47F5-484F-B8E4-F3CB18CE48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9"/>
          <a:stretch/>
        </p:blipFill>
        <p:spPr>
          <a:xfrm>
            <a:off x="1214650" y="3149068"/>
            <a:ext cx="6932210" cy="321261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2C86A3A-CF30-4311-9AC4-D43D742EC4B2}"/>
              </a:ext>
            </a:extLst>
          </p:cNvPr>
          <p:cNvSpPr txBox="1"/>
          <p:nvPr/>
        </p:nvSpPr>
        <p:spPr>
          <a:xfrm>
            <a:off x="7563775" y="2451916"/>
            <a:ext cx="95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压缩池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BFCF02C-AA07-4228-898B-6E6D9F082E46}"/>
              </a:ext>
            </a:extLst>
          </p:cNvPr>
          <p:cNvSpPr txBox="1"/>
          <p:nvPr/>
        </p:nvSpPr>
        <p:spPr>
          <a:xfrm>
            <a:off x="4236128" y="2451916"/>
            <a:ext cx="119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主作用室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20DADE-6B9A-4313-A6E9-B5FDE4729069}"/>
              </a:ext>
            </a:extLst>
          </p:cNvPr>
          <p:cNvSpPr txBox="1"/>
          <p:nvPr/>
        </p:nvSpPr>
        <p:spPr>
          <a:xfrm>
            <a:off x="801950" y="2451916"/>
            <a:ext cx="119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束测室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B38449D-D9DC-40B7-9604-D190834D94FE}"/>
              </a:ext>
            </a:extLst>
          </p:cNvPr>
          <p:cNvSpPr txBox="1"/>
          <p:nvPr/>
        </p:nvSpPr>
        <p:spPr>
          <a:xfrm>
            <a:off x="6792348" y="4180006"/>
            <a:ext cx="95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压缩池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4548DA-B7EA-4684-87A9-AD0211F4AAE3}"/>
              </a:ext>
            </a:extLst>
          </p:cNvPr>
          <p:cNvSpPr txBox="1"/>
          <p:nvPr/>
        </p:nvSpPr>
        <p:spPr>
          <a:xfrm>
            <a:off x="5417575" y="3754466"/>
            <a:ext cx="119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主作用室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48B289D-C4FF-4419-862F-365032C679B9}"/>
              </a:ext>
            </a:extLst>
          </p:cNvPr>
          <p:cNvSpPr txBox="1"/>
          <p:nvPr/>
        </p:nvSpPr>
        <p:spPr>
          <a:xfrm>
            <a:off x="1868750" y="3536308"/>
            <a:ext cx="119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束测室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495A2E8-1963-4B7F-9CF4-390EB21A56C2}"/>
              </a:ext>
            </a:extLst>
          </p:cNvPr>
          <p:cNvSpPr/>
          <p:nvPr/>
        </p:nvSpPr>
        <p:spPr>
          <a:xfrm>
            <a:off x="4427984" y="6279123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Slides from Dr. Bo Peng (2020)</a:t>
            </a:r>
            <a:endParaRPr lang="zh-CN" altLang="en-US" sz="10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70092A7-8FF0-4717-A19F-27EEC1F4997E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Experiment preparation @ SXFEL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4166636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4862F1-A8E8-4EBF-BCE2-8B34D9521E08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27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5A2143-4958-4AC2-A31D-C053D9B53564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Experiment preparation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  <a:sym typeface="Wingdings" panose="05000000000000000000" pitchFamily="2" charset="2"/>
              </a:rPr>
              <a:t> laser system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A7E5BF5A-78EF-459E-9D32-40F515339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69" y="1475136"/>
            <a:ext cx="2726421" cy="2057400"/>
          </a:xfrm>
          <a:prstGeom prst="rect">
            <a:avLst/>
          </a:prstGeom>
        </p:spPr>
      </p:pic>
      <p:sp>
        <p:nvSpPr>
          <p:cNvPr id="5" name="文字方塊 5">
            <a:extLst>
              <a:ext uri="{FF2B5EF4-FFF2-40B4-BE49-F238E27FC236}">
                <a16:creationId xmlns:a16="http://schemas.microsoft.com/office/drawing/2014/main" id="{588486ED-43EB-4211-9F3C-4DC6A4F18182}"/>
              </a:ext>
            </a:extLst>
          </p:cNvPr>
          <p:cNvSpPr txBox="1"/>
          <p:nvPr/>
        </p:nvSpPr>
        <p:spPr>
          <a:xfrm>
            <a:off x="683568" y="1096302"/>
            <a:ext cx="336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Amplifier energy</a:t>
            </a:r>
            <a:r>
              <a:rPr lang="zh-TW" altLang="en-US" dirty="0"/>
              <a:t> </a:t>
            </a:r>
            <a:r>
              <a:rPr lang="en-US" altLang="zh-TW" dirty="0"/>
              <a:t>performance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508E10D-464F-4578-BDF6-59DBACB8202E}"/>
              </a:ext>
            </a:extLst>
          </p:cNvPr>
          <p:cNvSpPr/>
          <p:nvPr/>
        </p:nvSpPr>
        <p:spPr>
          <a:xfrm>
            <a:off x="779171" y="1111456"/>
            <a:ext cx="2990467" cy="25382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12">
            <a:extLst>
              <a:ext uri="{FF2B5EF4-FFF2-40B4-BE49-F238E27FC236}">
                <a16:creationId xmlns:a16="http://schemas.microsoft.com/office/drawing/2014/main" id="{84E369DF-EC57-4CE0-9A82-9798BD39FB9C}"/>
              </a:ext>
            </a:extLst>
          </p:cNvPr>
          <p:cNvSpPr txBox="1"/>
          <p:nvPr/>
        </p:nvSpPr>
        <p:spPr>
          <a:xfrm>
            <a:off x="-34247" y="3892242"/>
            <a:ext cx="339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 Pulse compressor efficiency: 72%</a:t>
            </a:r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9A0E3BE-C014-4976-899E-C84F03B2420F}"/>
              </a:ext>
            </a:extLst>
          </p:cNvPr>
          <p:cNvSpPr/>
          <p:nvPr/>
        </p:nvSpPr>
        <p:spPr>
          <a:xfrm>
            <a:off x="51834" y="3843030"/>
            <a:ext cx="5952372" cy="25382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26">
            <a:extLst>
              <a:ext uri="{FF2B5EF4-FFF2-40B4-BE49-F238E27FC236}">
                <a16:creationId xmlns:a16="http://schemas.microsoft.com/office/drawing/2014/main" id="{CAC66512-D26B-46B9-B974-105DE60F4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13" y="4205739"/>
            <a:ext cx="2654669" cy="1991002"/>
          </a:xfrm>
          <a:prstGeom prst="rect">
            <a:avLst/>
          </a:prstGeom>
        </p:spPr>
      </p:pic>
      <p:pic>
        <p:nvPicPr>
          <p:cNvPr id="10" name="圖片 28">
            <a:extLst>
              <a:ext uri="{FF2B5EF4-FFF2-40B4-BE49-F238E27FC236}">
                <a16:creationId xmlns:a16="http://schemas.microsoft.com/office/drawing/2014/main" id="{20CA4897-A575-4F6E-B533-42D5283BC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0" y="4205739"/>
            <a:ext cx="2733351" cy="1978367"/>
          </a:xfrm>
          <a:prstGeom prst="rect">
            <a:avLst/>
          </a:prstGeom>
        </p:spPr>
      </p:pic>
      <p:sp>
        <p:nvSpPr>
          <p:cNvPr id="11" name="文字方塊 11">
            <a:extLst>
              <a:ext uri="{FF2B5EF4-FFF2-40B4-BE49-F238E27FC236}">
                <a16:creationId xmlns:a16="http://schemas.microsoft.com/office/drawing/2014/main" id="{BD4084E2-7D87-4353-A3FB-0F990B3BD967}"/>
              </a:ext>
            </a:extLst>
          </p:cNvPr>
          <p:cNvSpPr txBox="1"/>
          <p:nvPr/>
        </p:nvSpPr>
        <p:spPr>
          <a:xfrm>
            <a:off x="6183300" y="3941111"/>
            <a:ext cx="159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Pulse duration </a:t>
            </a:r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87EB654-770C-4ED5-A4DC-510E484FAE3B}"/>
              </a:ext>
            </a:extLst>
          </p:cNvPr>
          <p:cNvSpPr/>
          <p:nvPr/>
        </p:nvSpPr>
        <p:spPr>
          <a:xfrm>
            <a:off x="6155018" y="3948078"/>
            <a:ext cx="2823924" cy="2248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30">
            <a:extLst>
              <a:ext uri="{FF2B5EF4-FFF2-40B4-BE49-F238E27FC236}">
                <a16:creationId xmlns:a16="http://schemas.microsoft.com/office/drawing/2014/main" id="{C1AA7B6C-9F7C-47E9-A286-0A93CB411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71" y="4336976"/>
            <a:ext cx="2623417" cy="1512945"/>
          </a:xfrm>
          <a:prstGeom prst="rect">
            <a:avLst/>
          </a:prstGeom>
        </p:spPr>
      </p:pic>
      <p:pic>
        <p:nvPicPr>
          <p:cNvPr id="14" name="圖片 2">
            <a:extLst>
              <a:ext uri="{FF2B5EF4-FFF2-40B4-BE49-F238E27FC236}">
                <a16:creationId xmlns:a16="http://schemas.microsoft.com/office/drawing/2014/main" id="{51766293-AC9D-4D71-A43A-7705C04945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38" y="1524616"/>
            <a:ext cx="3261080" cy="1989932"/>
          </a:xfrm>
          <a:prstGeom prst="rect">
            <a:avLst/>
          </a:prstGeom>
        </p:spPr>
      </p:pic>
      <p:sp>
        <p:nvSpPr>
          <p:cNvPr id="15" name="文字方塊 6">
            <a:extLst>
              <a:ext uri="{FF2B5EF4-FFF2-40B4-BE49-F238E27FC236}">
                <a16:creationId xmlns:a16="http://schemas.microsoft.com/office/drawing/2014/main" id="{41F9D4BE-F3FB-47E1-8866-FC13741B9C95}"/>
              </a:ext>
            </a:extLst>
          </p:cNvPr>
          <p:cNvSpPr txBox="1"/>
          <p:nvPr/>
        </p:nvSpPr>
        <p:spPr>
          <a:xfrm>
            <a:off x="4478895" y="1131180"/>
            <a:ext cx="401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Amplifier output profile before expander</a:t>
            </a:r>
            <a:endParaRPr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97E02A6-0341-4795-A3EF-9E09487833C3}"/>
              </a:ext>
            </a:extLst>
          </p:cNvPr>
          <p:cNvSpPr/>
          <p:nvPr/>
        </p:nvSpPr>
        <p:spPr>
          <a:xfrm>
            <a:off x="4469936" y="1123083"/>
            <a:ext cx="4045414" cy="25593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73C809E-67D5-484F-A961-D8BA9083A58F}"/>
              </a:ext>
            </a:extLst>
          </p:cNvPr>
          <p:cNvSpPr/>
          <p:nvPr/>
        </p:nvSpPr>
        <p:spPr>
          <a:xfrm>
            <a:off x="4427984" y="6279123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Slides from Dr. Bo Peng (2020)</a:t>
            </a:r>
            <a:endParaRPr lang="zh-CN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46905313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F3B9BC-431E-4E2A-93D7-6AC0198DC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1" y="1029888"/>
            <a:ext cx="8921456" cy="311919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4862F1-A8E8-4EBF-BCE2-8B34D9521E08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28</a:t>
            </a:fld>
            <a:endParaRPr lang="zh-CN" altLang="en-US" sz="14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EEB66FE-226F-45E6-990E-E97D87E63766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Experiment preparation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  <a:sym typeface="Wingdings" panose="05000000000000000000" pitchFamily="2" charset="2"/>
              </a:rPr>
              <a:t> gas loop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7E71202-C25B-4D5C-8F3B-9A205886B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501008"/>
            <a:ext cx="4788024" cy="293844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D682AEFE-F515-4C9D-A46C-8F4AA237A2E3}"/>
              </a:ext>
            </a:extLst>
          </p:cNvPr>
          <p:cNvSpPr/>
          <p:nvPr/>
        </p:nvSpPr>
        <p:spPr>
          <a:xfrm>
            <a:off x="229836" y="4509120"/>
            <a:ext cx="395115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</a:rPr>
              <a:t>Requirement</a:t>
            </a:r>
            <a:r>
              <a:rPr lang="zh-CN" altLang="en-US" dirty="0">
                <a:solidFill>
                  <a:srgbClr val="C00000"/>
                </a:solidFill>
              </a:rPr>
              <a:t>：</a:t>
            </a:r>
            <a:endParaRPr lang="en-US" altLang="zh-CN" dirty="0">
              <a:solidFill>
                <a:srgbClr val="C00000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</a:rPr>
              <a:t>    200 ~ 10</a:t>
            </a:r>
            <a:r>
              <a:rPr lang="en-US" altLang="zh-CN" baseline="30000" dirty="0">
                <a:solidFill>
                  <a:srgbClr val="C00000"/>
                </a:solidFill>
              </a:rPr>
              <a:t>5</a:t>
            </a:r>
            <a:r>
              <a:rPr lang="en-US" altLang="zh-CN" dirty="0">
                <a:solidFill>
                  <a:srgbClr val="C00000"/>
                </a:solidFill>
              </a:rPr>
              <a:t> pa (Negative pressure)</a:t>
            </a:r>
          </a:p>
        </p:txBody>
      </p:sp>
    </p:spTree>
    <p:extLst>
      <p:ext uri="{BB962C8B-B14F-4D97-AF65-F5344CB8AC3E}">
        <p14:creationId xmlns:p14="http://schemas.microsoft.com/office/powerpoint/2010/main" val="214584757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4862F1-A8E8-4EBF-BCE2-8B34D9521E08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29</a:t>
            </a:fld>
            <a:endParaRPr lang="zh-CN" altLang="en-US" sz="14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4E6A92-AE83-4BD2-8DCD-E70608640FBC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Tentative schedule for SXFEL exp.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0C5A055E-A547-4977-8036-5218B3A6AE08}"/>
              </a:ext>
            </a:extLst>
          </p:cNvPr>
          <p:cNvSpPr txBox="1">
            <a:spLocks noChangeArrowheads="1"/>
          </p:cNvSpPr>
          <p:nvPr/>
        </p:nvSpPr>
        <p:spPr>
          <a:xfrm>
            <a:off x="977369" y="1196752"/>
            <a:ext cx="7195031" cy="4114800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400" b="1" kern="0" dirty="0">
                <a:solidFill>
                  <a:srgbClr val="262673"/>
                </a:solidFill>
              </a:rPr>
              <a:t>2021.2: </a:t>
            </a:r>
          </a:p>
          <a:p>
            <a:pPr lvl="1" algn="just" eaLnBrk="1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000" b="1" kern="0" dirty="0">
                <a:solidFill>
                  <a:srgbClr val="262673"/>
                </a:solidFill>
              </a:rPr>
              <a:t>Overall control system installation, connect the laser, beamline and plasma source systems</a:t>
            </a:r>
            <a:endParaRPr lang="en-US" altLang="zh-CN" sz="1400" b="1" kern="0" dirty="0">
              <a:solidFill>
                <a:srgbClr val="7030A0"/>
              </a:solidFill>
            </a:endParaRPr>
          </a:p>
          <a:p>
            <a:pPr algn="just" eaLnBrk="1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400" b="1" kern="0" dirty="0">
                <a:solidFill>
                  <a:srgbClr val="262673"/>
                </a:solidFill>
              </a:rPr>
              <a:t>2021.3: </a:t>
            </a:r>
          </a:p>
          <a:p>
            <a:pPr lvl="1" algn="just" eaLnBrk="1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000" b="1" kern="0" dirty="0">
                <a:solidFill>
                  <a:srgbClr val="262673"/>
                </a:solidFill>
              </a:rPr>
              <a:t>Plasma density (inside the gascell) measurement with the resolution of 2×10</a:t>
            </a:r>
            <a:r>
              <a:rPr lang="en-US" altLang="zh-CN" sz="2000" b="1" kern="0" baseline="30000" dirty="0">
                <a:solidFill>
                  <a:srgbClr val="262673"/>
                </a:solidFill>
              </a:rPr>
              <a:t>15</a:t>
            </a:r>
            <a:r>
              <a:rPr lang="en-US" altLang="zh-CN" sz="2000" b="1" kern="0" dirty="0">
                <a:solidFill>
                  <a:srgbClr val="262673"/>
                </a:solidFill>
              </a:rPr>
              <a:t> cm</a:t>
            </a:r>
            <a:r>
              <a:rPr lang="en-US" altLang="zh-CN" sz="2000" b="1" kern="0" baseline="30000" dirty="0">
                <a:solidFill>
                  <a:srgbClr val="262673"/>
                </a:solidFill>
              </a:rPr>
              <a:t>-3</a:t>
            </a:r>
            <a:r>
              <a:rPr lang="en-US" altLang="zh-CN" sz="2000" b="1" kern="0" dirty="0">
                <a:solidFill>
                  <a:srgbClr val="262673"/>
                </a:solidFill>
              </a:rPr>
              <a:t>, as shown in https://arxiv.org/abs/2010.02567v1</a:t>
            </a:r>
          </a:p>
          <a:p>
            <a:pPr algn="just" eaLnBrk="1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400" b="1" kern="0" dirty="0">
                <a:solidFill>
                  <a:srgbClr val="262673"/>
                </a:solidFill>
              </a:rPr>
              <a:t>2021.4-2021.5:</a:t>
            </a:r>
          </a:p>
          <a:p>
            <a:pPr lvl="1" algn="just" eaLnBrk="1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000" b="1" kern="0" dirty="0">
                <a:solidFill>
                  <a:srgbClr val="262673"/>
                </a:solidFill>
              </a:rPr>
              <a:t>Beamtime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C1F630C-D8D1-479E-998E-54FA9C273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561587"/>
            <a:ext cx="3960440" cy="37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85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D5D18F8-B1F0-4B94-A78E-CADB4B377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80147"/>
            <a:ext cx="4136366" cy="216507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994770E-2EC5-44E7-BE0B-106AF47FD6B7}"/>
              </a:ext>
            </a:extLst>
          </p:cNvPr>
          <p:cNvSpPr txBox="1"/>
          <p:nvPr/>
        </p:nvSpPr>
        <p:spPr>
          <a:xfrm>
            <a:off x="477069" y="5561255"/>
            <a:ext cx="818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Plasma wave excitation, 1~100GeV/m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gradient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F49207D9-C4DF-4012-BB20-BA9034A0C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978" y="1073109"/>
            <a:ext cx="8917643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8">
            <a:extLst>
              <a:ext uri="{FF2B5EF4-FFF2-40B4-BE49-F238E27FC236}">
                <a16:creationId xmlns:a16="http://schemas.microsoft.com/office/drawing/2014/main" id="{C379B7B7-8DAB-440D-ABE3-DBAE42B76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0502" y="1418389"/>
            <a:ext cx="157800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rgbClr val="003399"/>
                </a:solidFill>
              </a:rPr>
              <a:t>Drive Beam:</a:t>
            </a:r>
          </a:p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rgbClr val="003399"/>
                </a:solidFill>
              </a:rPr>
              <a:t>    </a:t>
            </a:r>
            <a:r>
              <a:rPr lang="en-US" altLang="zh-CN" sz="1200" b="1" dirty="0">
                <a:solidFill>
                  <a:schemeClr val="hlink"/>
                </a:solidFill>
              </a:rPr>
              <a:t>laser pulse</a:t>
            </a:r>
          </a:p>
          <a:p>
            <a:pPr>
              <a:spcBef>
                <a:spcPct val="20000"/>
              </a:spcBef>
            </a:pPr>
            <a:endParaRPr lang="en-US" altLang="zh-CN" sz="200" b="1" dirty="0">
              <a:solidFill>
                <a:schemeClr val="hlink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chemeClr val="hlink"/>
                </a:solidFill>
              </a:rPr>
              <a:t>    </a:t>
            </a:r>
            <a:r>
              <a:rPr lang="en-US" altLang="zh-CN" sz="1200" b="1" dirty="0">
                <a:solidFill>
                  <a:srgbClr val="FF0000"/>
                </a:solidFill>
              </a:rPr>
              <a:t>e- bunch</a:t>
            </a:r>
          </a:p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rgbClr val="003399"/>
                </a:solidFill>
              </a:rPr>
              <a:t>    proton beam</a:t>
            </a:r>
          </a:p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rgbClr val="003399"/>
                </a:solidFill>
              </a:rPr>
              <a:t>    …………</a:t>
            </a:r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6D39AFA2-49CD-4C12-AF20-94E918FB32D2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</a:t>
            </a:fld>
            <a:endParaRPr lang="zh-CN" altLang="en-US" sz="1400" b="1" dirty="0"/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id="{0BBE6A2D-61F6-4EB1-99A3-5D4B50A125A4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Plasma-based wakefield acceleration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59EEB5D-4EE1-4F3C-B139-F934786CA635}"/>
              </a:ext>
            </a:extLst>
          </p:cNvPr>
          <p:cNvSpPr txBox="1"/>
          <p:nvPr/>
        </p:nvSpPr>
        <p:spPr>
          <a:xfrm>
            <a:off x="4868244" y="3487430"/>
            <a:ext cx="4070657" cy="1692771"/>
          </a:xfrm>
          <a:prstGeom prst="rect">
            <a:avLst/>
          </a:prstGeom>
          <a:noFill/>
          <a:ln w="38100">
            <a:solidFill>
              <a:schemeClr val="accent5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solidFill>
                  <a:schemeClr val="tx2"/>
                </a:solidFill>
              </a:rPr>
              <a:t>A “proper” wakefield means: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2"/>
                </a:solidFill>
              </a:rPr>
              <a:t>Longitudinal wakefield is </a:t>
            </a:r>
            <a:r>
              <a:rPr lang="en-US" altLang="zh-CN" sz="1600" b="1" dirty="0">
                <a:solidFill>
                  <a:srgbClr val="C00000"/>
                </a:solidFill>
              </a:rPr>
              <a:t>similar for each particle</a:t>
            </a:r>
            <a:endParaRPr lang="en-US" altLang="zh-CN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2"/>
                </a:solidFill>
              </a:rPr>
              <a:t>Transverse wakefield can provide </a:t>
            </a:r>
            <a:r>
              <a:rPr lang="en-US" altLang="zh-CN" sz="1600" b="1" dirty="0">
                <a:solidFill>
                  <a:srgbClr val="C00000"/>
                </a:solidFill>
              </a:rPr>
              <a:t>strong focusing </a:t>
            </a:r>
            <a:r>
              <a:rPr lang="en-US" altLang="zh-CN" sz="1600" b="1" dirty="0">
                <a:solidFill>
                  <a:schemeClr val="tx2"/>
                </a:solidFill>
              </a:rPr>
              <a:t>force</a:t>
            </a:r>
          </a:p>
        </p:txBody>
      </p:sp>
    </p:spTree>
    <p:extLst>
      <p:ext uri="{BB962C8B-B14F-4D97-AF65-F5344CB8AC3E}">
        <p14:creationId xmlns:p14="http://schemas.microsoft.com/office/powerpoint/2010/main" val="3406473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611560" y="1268760"/>
            <a:ext cx="8134350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rgbClr val="787878"/>
              </a:buClr>
            </a:pPr>
            <a:r>
              <a:rPr lang="en-US" altLang="zh-CN" sz="2800" b="1" dirty="0">
                <a:solidFill>
                  <a:srgbClr val="787878"/>
                </a:solidFill>
              </a:rPr>
              <a:t>e+ acc.: key issues and our method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rgbClr val="787878"/>
              </a:buClr>
            </a:pPr>
            <a:r>
              <a:rPr lang="en-US" altLang="zh-CN" sz="2800" b="1" dirty="0">
                <a:solidFill>
                  <a:srgbClr val="787878"/>
                </a:solidFill>
              </a:rPr>
              <a:t>Experiments results and timetable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altLang="zh-CN" sz="2800" b="1" dirty="0">
                <a:solidFill>
                  <a:srgbClr val="C00000"/>
                </a:solidFill>
              </a:rPr>
              <a:t>Brief introduction to e- acc. progress 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</a:pPr>
            <a:r>
              <a:rPr lang="en-US" altLang="zh-CN" sz="2800" b="1" dirty="0">
                <a:solidFill>
                  <a:srgbClr val="262673"/>
                </a:solidFill>
              </a:rPr>
              <a:t>Summary &amp; 2021 plan</a:t>
            </a:r>
          </a:p>
        </p:txBody>
      </p:sp>
    </p:spTree>
    <p:extLst>
      <p:ext uri="{BB962C8B-B14F-4D97-AF65-F5344CB8AC3E}">
        <p14:creationId xmlns:p14="http://schemas.microsoft.com/office/powerpoint/2010/main" val="335248021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52498B-F053-449A-8FB8-2C7CEB968E9E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31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A0769F-A6DC-4690-8887-8D53F8828B3B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Error analysis for HTR e- acc.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7DC7B2-5D8B-45E0-AE89-D4044DD70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647274" cy="462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86632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52498B-F053-449A-8FB8-2C7CEB968E9E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32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22F677-5051-4A87-BF0D-F0B2624CE312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Error analysis for HTR e- acc.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856ABD8-6D94-45AA-BB6B-C725D75B3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490692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E4A396C-448A-4B40-BD89-241BC3E509C5}"/>
              </a:ext>
            </a:extLst>
          </p:cNvPr>
          <p:cNvSpPr/>
          <p:nvPr/>
        </p:nvSpPr>
        <p:spPr>
          <a:xfrm>
            <a:off x="5868144" y="5951143"/>
            <a:ext cx="2937664" cy="395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  <a:buClrTx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DOUBLE CHECK!!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3758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52498B-F053-449A-8FB8-2C7CEB968E9E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33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02D751-12B3-4E85-BAE4-F0558ADE4B83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Error analysis for HTR e- acc.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565786-432B-4D25-9373-A8618731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3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7343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52498B-F053-449A-8FB8-2C7CEB968E9E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34</a:t>
            </a:fld>
            <a:endParaRPr lang="zh-CN" altLang="en-US" sz="1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E2D7A5-564F-4DE3-A334-20C2EB429BCD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What to do next?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F264B251-4F9B-43EC-A604-CA77E203891E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1196752"/>
            <a:ext cx="8208912" cy="4114800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000" b="1" kern="0" dirty="0">
                <a:solidFill>
                  <a:srgbClr val="262673"/>
                </a:solidFill>
              </a:rPr>
              <a:t>Short term (right now)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Double check the simulation results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Choose lower transformer ratio to avoid hosing instability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Re-optimize baseline design, increase the trailer’s charge 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000" b="1" kern="0" dirty="0">
                <a:solidFill>
                  <a:srgbClr val="262673"/>
                </a:solidFill>
              </a:rPr>
              <a:t>Mid term (in 2021)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Try to suppressing hosing instability by using (BNS damping, phase mixing, plasma lens……)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000" b="1" kern="0" dirty="0">
                <a:solidFill>
                  <a:srgbClr val="262673"/>
                </a:solidFill>
              </a:rPr>
              <a:t>Long term</a:t>
            </a:r>
            <a:r>
              <a:rPr lang="zh-CN" altLang="en-US" sz="2000" b="1" kern="0" dirty="0">
                <a:solidFill>
                  <a:srgbClr val="262673"/>
                </a:solidFill>
              </a:rPr>
              <a:t> </a:t>
            </a:r>
            <a:r>
              <a:rPr lang="en-US" altLang="zh-CN" sz="2000" b="1" kern="0" dirty="0">
                <a:solidFill>
                  <a:srgbClr val="262673"/>
                </a:solidFill>
              </a:rPr>
              <a:t>(in 2-3 years)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Machine learning + MOGA</a:t>
            </a:r>
            <a:r>
              <a:rPr lang="zh-CN" altLang="en-US" sz="1600" b="1" kern="0" dirty="0">
                <a:solidFill>
                  <a:srgbClr val="7030A0"/>
                </a:solidFill>
              </a:rPr>
              <a:t> </a:t>
            </a:r>
            <a:r>
              <a:rPr lang="en-US" altLang="zh-CN" sz="1600" b="1" kern="0" dirty="0">
                <a:solidFill>
                  <a:srgbClr val="7030A0"/>
                </a:solidFill>
              </a:rPr>
              <a:t>for</a:t>
            </a:r>
            <a:r>
              <a:rPr lang="zh-CN" altLang="en-US" sz="1600" b="1" kern="0" dirty="0">
                <a:solidFill>
                  <a:srgbClr val="7030A0"/>
                </a:solidFill>
              </a:rPr>
              <a:t> </a:t>
            </a:r>
            <a:r>
              <a:rPr lang="en-US" altLang="zh-CN" sz="1600" b="1" kern="0" dirty="0">
                <a:solidFill>
                  <a:srgbClr val="7030A0"/>
                </a:solidFill>
              </a:rPr>
              <a:t>further optimization</a:t>
            </a:r>
            <a:endParaRPr lang="en-US" altLang="zh-CN" sz="2000" b="1" kern="0" dirty="0">
              <a:solidFill>
                <a:srgbClr val="262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8883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9633CAB2-1DBD-4235-AA7E-6B1DE8F520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t="5270" r="4961" b="4065"/>
          <a:stretch/>
        </p:blipFill>
        <p:spPr>
          <a:xfrm>
            <a:off x="102730" y="3893377"/>
            <a:ext cx="4613286" cy="2586236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2B61085-E12E-4DFE-9808-48683618D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23" r="11227" b="6881"/>
          <a:stretch/>
        </p:blipFill>
        <p:spPr>
          <a:xfrm>
            <a:off x="179512" y="1052736"/>
            <a:ext cx="3955666" cy="275169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948E846-4960-4AEA-9FF0-C77FB6D961AC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Linac optimization for ideal beams</a:t>
            </a:r>
            <a:endParaRPr lang="zh-CN" altLang="en-US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23BC44B-07E5-4497-93B6-D4429325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211" y="1052736"/>
            <a:ext cx="4541277" cy="275502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5AE8028-52C6-46E2-9792-0B264CEAC280}"/>
              </a:ext>
            </a:extLst>
          </p:cNvPr>
          <p:cNvSpPr/>
          <p:nvPr/>
        </p:nvSpPr>
        <p:spPr>
          <a:xfrm>
            <a:off x="4716016" y="3933056"/>
            <a:ext cx="4325254" cy="2365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  <a:buClrTx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L-band photocathode rf gun under design.</a:t>
            </a:r>
          </a:p>
          <a:p>
            <a:pPr algn="just">
              <a:lnSpc>
                <a:spcPct val="120000"/>
              </a:lnSpc>
              <a:buClrTx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Finished the preliminary linac design and the end-to-end simulation (e- gun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FFS). Beam distribution improved but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not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 the requirements yet.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  <a:buClrTx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MORE OPTIMIZATIONS 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DBB00AB0-7A46-496F-9FC2-EDF28FB8BF1A}"/>
                  </a:ext>
                </a:extLst>
              </p:cNvPr>
              <p:cNvSpPr txBox="1"/>
              <p:nvPr/>
            </p:nvSpPr>
            <p:spPr>
              <a:xfrm>
                <a:off x="4716017" y="1101264"/>
                <a:ext cx="424847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=156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1.0</m:t>
                          </m:r>
                        </m:e>
                      </m:d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→14.6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2.0)</m:t>
                      </m:r>
                    </m:oMath>
                  </m:oMathPara>
                </a14:m>
                <a:endParaRPr lang="zh-CN" altLang="en-US" sz="800" b="0" dirty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DBB00AB0-7A46-496F-9FC2-EDF28FB8B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7" y="1101264"/>
                <a:ext cx="4248471" cy="215444"/>
              </a:xfrm>
              <a:prstGeom prst="rect">
                <a:avLst/>
              </a:prstGeom>
              <a:blipFill>
                <a:blip r:embed="rId5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73D41A-9E79-4063-8BDB-79E1F30C2DE2}"/>
                  </a:ext>
                </a:extLst>
              </p:cNvPr>
              <p:cNvSpPr txBox="1"/>
              <p:nvPr/>
            </p:nvSpPr>
            <p:spPr>
              <a:xfrm>
                <a:off x="107504" y="1125324"/>
                <a:ext cx="424847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𝐴𝑠𝑠𝑢𝑚𝑖𝑛𝑔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𝑛𝑜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𝑐𝑜𝑢𝑝𝑖𝑙𝑛𝑔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𝑏𝑒𝑡𝑤𝑒𝑒𝑛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𝑑𝑖𝑟𝑒𝑐𝑡𝑖𝑜𝑛</m:t>
                      </m:r>
                    </m:oMath>
                  </m:oMathPara>
                </a14:m>
                <a:endParaRPr lang="zh-CN" altLang="en-US" sz="800" b="0" dirty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73D41A-9E79-4063-8BDB-79E1F30C2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125324"/>
                <a:ext cx="4248471" cy="215444"/>
              </a:xfrm>
              <a:prstGeom prst="rect">
                <a:avLst/>
              </a:prstGeom>
              <a:blipFill>
                <a:blip r:embed="rId6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2DD44B62-2276-4D8B-B122-E742FA7116E3}"/>
              </a:ext>
            </a:extLst>
          </p:cNvPr>
          <p:cNvSpPr/>
          <p:nvPr/>
        </p:nvSpPr>
        <p:spPr>
          <a:xfrm>
            <a:off x="4427984" y="6207115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Optimized by Dr. Cai Meng (2020)</a:t>
            </a:r>
            <a:endParaRPr lang="zh-CN" altLang="en-US" sz="1000" b="1" dirty="0"/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BE15921F-6622-4A85-B5F3-AFF2BE226380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35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921460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611560" y="1268760"/>
            <a:ext cx="8134350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rgbClr val="787878"/>
              </a:buClr>
            </a:pPr>
            <a:r>
              <a:rPr lang="en-US" altLang="zh-CN" sz="2800" b="1" dirty="0">
                <a:solidFill>
                  <a:srgbClr val="787878"/>
                </a:solidFill>
              </a:rPr>
              <a:t>e+ acc.: key issues and our method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rgbClr val="787878"/>
              </a:buClr>
            </a:pPr>
            <a:r>
              <a:rPr lang="en-US" altLang="zh-CN" sz="2800" b="1" dirty="0">
                <a:solidFill>
                  <a:srgbClr val="787878"/>
                </a:solidFill>
              </a:rPr>
              <a:t>Experiments results and timetable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rgbClr val="787878"/>
              </a:buClr>
            </a:pPr>
            <a:r>
              <a:rPr lang="en-US" altLang="zh-CN" sz="2800" b="1" dirty="0">
                <a:solidFill>
                  <a:srgbClr val="787878"/>
                </a:solidFill>
              </a:rPr>
              <a:t>Brief introduction to e- acc. progress </a:t>
            </a:r>
          </a:p>
          <a:p>
            <a:pPr marL="324000" eaLnBrk="1" hangingPunct="1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altLang="zh-CN" sz="2800" b="1" dirty="0">
                <a:solidFill>
                  <a:srgbClr val="C00000"/>
                </a:solidFill>
              </a:rPr>
              <a:t>Summary &amp; 2021 plan</a:t>
            </a:r>
          </a:p>
        </p:txBody>
      </p:sp>
    </p:spTree>
    <p:extLst>
      <p:ext uri="{BB962C8B-B14F-4D97-AF65-F5344CB8AC3E}">
        <p14:creationId xmlns:p14="http://schemas.microsoft.com/office/powerpoint/2010/main" val="3728417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4DBD300-741E-4F07-96A6-8E01DAF72A87}"/>
              </a:ext>
            </a:extLst>
          </p:cNvPr>
          <p:cNvSpPr txBox="1"/>
          <p:nvPr/>
        </p:nvSpPr>
        <p:spPr>
          <a:xfrm>
            <a:off x="609600" y="374414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Summary and prospects</a:t>
            </a:r>
            <a:endParaRPr lang="zh-CN" altLang="en-US" dirty="0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C7081582-3AF9-44C7-84BD-3E48D393E2A0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1196752"/>
            <a:ext cx="8389441" cy="4114800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000" b="1" kern="0" dirty="0">
                <a:solidFill>
                  <a:srgbClr val="262673"/>
                </a:solidFill>
              </a:rPr>
              <a:t>e+ acceleration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Fixed the baseline design and prepare for peer review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Start the error analysis in 2021 (IHEP) 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Continue to explore new method(s) (THU)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000" b="1" kern="0" dirty="0">
                <a:solidFill>
                  <a:srgbClr val="262673"/>
                </a:solidFill>
              </a:rPr>
              <a:t>e- acceleration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1</a:t>
            </a:r>
            <a:r>
              <a:rPr lang="en-US" altLang="zh-CN" sz="1600" b="1" kern="0" baseline="30000" dirty="0">
                <a:solidFill>
                  <a:srgbClr val="7030A0"/>
                </a:solidFill>
              </a:rPr>
              <a:t>st</a:t>
            </a:r>
            <a:r>
              <a:rPr lang="en-US" altLang="zh-CN" sz="1600" b="1" kern="0" dirty="0">
                <a:solidFill>
                  <a:srgbClr val="7030A0"/>
                </a:solidFill>
              </a:rPr>
              <a:t> Stage error analysis finished, not 100% work, results under re-check 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Lower transformer ratio and/or increase trailer’s charge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Further optimization with machine learning and GA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000" b="1" kern="0" dirty="0">
                <a:solidFill>
                  <a:srgbClr val="262673"/>
                </a:solidFill>
              </a:rPr>
              <a:t>Experiments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World-class-level results for THU experiment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Hope to get enough beamtime and good results @ SXFEL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Continue to push FACET-II proposals</a:t>
            </a:r>
            <a:endParaRPr lang="en-US" altLang="zh-CN" sz="2000" b="1" kern="0" dirty="0">
              <a:solidFill>
                <a:srgbClr val="262673"/>
              </a:solidFill>
            </a:endParaRPr>
          </a:p>
        </p:txBody>
      </p:sp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2E625076-2DD6-487E-854A-AD27D71A9650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37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4191914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3FD0421F-C886-4889-A93A-B8E2DA730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7932" y="2492896"/>
            <a:ext cx="553160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华文楷体" panose="02010600040101010101" pitchFamily="2" charset="-122"/>
              </a:rPr>
              <a:t>Thanks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华文楷体" panose="02010600040101010101" pitchFamily="2" charset="-122"/>
              </a:rPr>
              <a:t>！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88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F94CC751-3F08-4224-B2DB-D282C164B0C7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Blowout regime for plasma acc.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3685968-3C77-459B-BE39-4A64777DC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56" y="1196752"/>
            <a:ext cx="4449520" cy="37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B32613C-95CE-439B-9060-79DDE2471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" y="1196752"/>
            <a:ext cx="4559533" cy="378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F0810F8-1D15-4CBD-8BEF-2B8B13D91F19}"/>
              </a:ext>
            </a:extLst>
          </p:cNvPr>
          <p:cNvSpPr txBox="1"/>
          <p:nvPr/>
        </p:nvSpPr>
        <p:spPr>
          <a:xfrm>
            <a:off x="486594" y="5127575"/>
            <a:ext cx="818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</a:rPr>
              <a:t>Perfect for e- acc., poor for e+ acc.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AB7C3485-12CA-4A0D-8C1F-CEDED3CCE9AE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4</a:t>
            </a:fld>
            <a:endParaRPr lang="zh-CN" altLang="en-US" sz="1400" b="1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28F6717-8E2F-48C5-A8DD-F742994CF573}"/>
              </a:ext>
            </a:extLst>
          </p:cNvPr>
          <p:cNvCxnSpPr>
            <a:cxnSpLocks/>
          </p:cNvCxnSpPr>
          <p:nvPr/>
        </p:nvCxnSpPr>
        <p:spPr>
          <a:xfrm>
            <a:off x="2171156" y="2348880"/>
            <a:ext cx="201764" cy="737872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C3B26FB-B120-40BE-A895-9219E39C82A4}"/>
              </a:ext>
            </a:extLst>
          </p:cNvPr>
          <p:cNvCxnSpPr>
            <a:cxnSpLocks/>
          </p:cNvCxnSpPr>
          <p:nvPr/>
        </p:nvCxnSpPr>
        <p:spPr>
          <a:xfrm>
            <a:off x="1716260" y="3501008"/>
            <a:ext cx="54000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9213A4C7-2826-4F58-B39A-36E4FBE0B1D0}"/>
              </a:ext>
            </a:extLst>
          </p:cNvPr>
          <p:cNvSpPr/>
          <p:nvPr/>
        </p:nvSpPr>
        <p:spPr>
          <a:xfrm>
            <a:off x="1683840" y="2303294"/>
            <a:ext cx="13837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rgbClr val="C00000"/>
                </a:solidFill>
              </a:rPr>
              <a:t>e+ beam loading</a:t>
            </a:r>
            <a:endParaRPr lang="zh-CN" altLang="en-US" sz="1100" dirty="0">
              <a:solidFill>
                <a:srgbClr val="C000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67F9783-EA8D-4E83-B128-1FAB38492134}"/>
              </a:ext>
            </a:extLst>
          </p:cNvPr>
          <p:cNvSpPr/>
          <p:nvPr/>
        </p:nvSpPr>
        <p:spPr>
          <a:xfrm>
            <a:off x="1428228" y="3527430"/>
            <a:ext cx="13292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solidFill>
                  <a:srgbClr val="C00000"/>
                </a:solidFill>
              </a:rPr>
              <a:t>e- beam loading</a:t>
            </a:r>
            <a:endParaRPr lang="zh-CN" altLang="en-US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865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5B51F06-6DD6-4BE3-9DC2-FE9B2B3AA9F6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Methods for plasma based e+ acc.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3B930540-C3F7-4BA2-95C2-023FA1109DD6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5</a:t>
            </a:fld>
            <a:endParaRPr lang="zh-CN" altLang="en-US" sz="14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57A955B-FEC6-4086-8988-6F931547D86E}"/>
              </a:ext>
            </a:extLst>
          </p:cNvPr>
          <p:cNvSpPr txBox="1"/>
          <p:nvPr/>
        </p:nvSpPr>
        <p:spPr>
          <a:xfrm>
            <a:off x="486594" y="5940000"/>
            <a:ext cx="818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</a:rPr>
              <a:t>Hollow channel: very sensitive to the misalignment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27BB8F-B733-44FD-8E0C-4C33A1E7E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93" y="1052736"/>
            <a:ext cx="6843879" cy="22040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D02B94-5F9A-4554-9924-570DA037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86" y="3547117"/>
            <a:ext cx="3584270" cy="23517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5BE6F95-3AAC-4BF6-9EF9-7285A1B43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380986"/>
            <a:ext cx="4860032" cy="258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8829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5B51F06-6DD6-4BE3-9DC2-FE9B2B3AA9F6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Methods for plasma based e+ acc.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3B930540-C3F7-4BA2-95C2-023FA1109DD6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6</a:t>
            </a:fld>
            <a:endParaRPr lang="zh-CN" altLang="en-US" sz="14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F6202BC-EAFB-4981-94B2-0664DA8FE659}"/>
              </a:ext>
            </a:extLst>
          </p:cNvPr>
          <p:cNvSpPr txBox="1"/>
          <p:nvPr/>
        </p:nvSpPr>
        <p:spPr>
          <a:xfrm>
            <a:off x="486594" y="5940000"/>
            <a:ext cx="818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</a:rPr>
              <a:t>Hollow e- driver: very low energy transfer ratio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2F5434-07DF-4F74-BC8F-EDDE1A464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450384"/>
            <a:ext cx="2394846" cy="342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6DB2D8B-23D6-4A82-897D-66210544C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44" y="998487"/>
            <a:ext cx="7468156" cy="14452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997576-F33E-403C-9F54-4F138414C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555389"/>
            <a:ext cx="3600000" cy="29913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9634CD-30A7-4B46-A67D-6ECC86A3B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992" y="2645159"/>
            <a:ext cx="3060000" cy="281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056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AE67B0E-9AA9-45B5-804A-F85FCEAD507C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Methods for plasma based e+ acc.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F22258FD-E28B-4276-8189-76A2051B9E2A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7</a:t>
            </a:fld>
            <a:endParaRPr lang="zh-CN" altLang="en-US" sz="14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FF8B25-EE33-4D8E-AB57-9F62F68CC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429000"/>
            <a:ext cx="3267811" cy="26642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E2C402-7E91-4F4F-B37F-AC4E38E32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212" y="1046640"/>
            <a:ext cx="6840760" cy="23399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3700FE3-D314-472D-88B1-D28AAE3B6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179" y="3507924"/>
            <a:ext cx="3468877" cy="258537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5762BDB-F612-4A2B-9A8A-F24ADC472AAC}"/>
              </a:ext>
            </a:extLst>
          </p:cNvPr>
          <p:cNvSpPr txBox="1"/>
          <p:nvPr/>
        </p:nvSpPr>
        <p:spPr>
          <a:xfrm>
            <a:off x="198561" y="5940000"/>
            <a:ext cx="876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</a:rPr>
              <a:t>Finite-radius plasmas: nonlinear </a:t>
            </a:r>
            <a:r>
              <a:rPr lang="en-US" altLang="zh-CN" sz="2400" b="1" dirty="0" err="1">
                <a:solidFill>
                  <a:srgbClr val="C00000"/>
                </a:solidFill>
              </a:rPr>
              <a:t>Ez</a:t>
            </a:r>
            <a:r>
              <a:rPr lang="en-US" altLang="zh-CN" sz="2400" b="1" dirty="0">
                <a:solidFill>
                  <a:srgbClr val="C00000"/>
                </a:solidFill>
              </a:rPr>
              <a:t> in transverse plane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401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5D54188-2809-4FA5-9EA1-889D882E4E68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e+ acc. V1.0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  <a:sym typeface="Wingdings" panose="05000000000000000000" pitchFamily="2" charset="2"/>
              </a:rPr>
              <a:t>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hollow channel (CDR)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E19BF7-FBA8-4891-BC57-3D027870D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744416" cy="280831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DF8648B-65B8-4F21-8E41-364C9EAE3EF0}"/>
              </a:ext>
            </a:extLst>
          </p:cNvPr>
          <p:cNvSpPr txBox="1">
            <a:spLocks noChangeArrowheads="1"/>
          </p:cNvSpPr>
          <p:nvPr/>
        </p:nvSpPr>
        <p:spPr>
          <a:xfrm>
            <a:off x="755576" y="3717033"/>
            <a:ext cx="3168352" cy="2592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A50021"/>
              </a:buClr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High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efficiency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60%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A50021"/>
              </a:buClr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Low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energy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spread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~0.5%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A50021"/>
              </a:buClr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Small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emittance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growth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en-US" altLang="zh-CN" sz="1600" b="1" kern="0" dirty="0">
              <a:solidFill>
                <a:srgbClr val="C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ts val="1200"/>
              </a:spcBef>
              <a:spcAft>
                <a:spcPts val="0"/>
              </a:spcAft>
              <a:buClrTx/>
            </a:pPr>
            <a:r>
              <a:rPr lang="en-US" altLang="zh-CN" sz="1600" b="1" kern="0" dirty="0">
                <a:latin typeface="Times New Roman" pitchFamily="18" charset="0"/>
              </a:rPr>
              <a:t>Need e- driver, e+ trailer and plasma channel coaxial, not very practical</a:t>
            </a:r>
          </a:p>
        </p:txBody>
      </p:sp>
      <p:pic>
        <p:nvPicPr>
          <p:cNvPr id="5" name="offset-0.1um">
            <a:hlinkClick r:id="" action="ppaction://media"/>
            <a:extLst>
              <a:ext uri="{FF2B5EF4-FFF2-40B4-BE49-F238E27FC236}">
                <a16:creationId xmlns:a16="http://schemas.microsoft.com/office/drawing/2014/main" id="{356A51AF-CA0D-4409-9F36-6BE5875487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1022716"/>
            <a:ext cx="4248472" cy="2655295"/>
          </a:xfrm>
          <a:prstGeom prst="rect">
            <a:avLst/>
          </a:prstGeom>
        </p:spPr>
      </p:pic>
      <p:pic>
        <p:nvPicPr>
          <p:cNvPr id="6" name="asymmetric-0.1um">
            <a:hlinkClick r:id="" action="ppaction://media"/>
            <a:extLst>
              <a:ext uri="{FF2B5EF4-FFF2-40B4-BE49-F238E27FC236}">
                <a16:creationId xmlns:a16="http://schemas.microsoft.com/office/drawing/2014/main" id="{9CA62832-2CFB-4751-9209-2892A9246BD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3654025"/>
            <a:ext cx="4248472" cy="2655295"/>
          </a:xfrm>
          <a:prstGeom prst="rect">
            <a:avLst/>
          </a:prstGeom>
        </p:spPr>
      </p:pic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3084586A-65E6-4EFC-B4A9-4AD647B40A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911997"/>
              </p:ext>
            </p:extLst>
          </p:nvPr>
        </p:nvGraphicFramePr>
        <p:xfrm>
          <a:off x="7452320" y="1340768"/>
          <a:ext cx="111283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Equation" r:id="rId10" imgW="876240" imgH="241200" progId="Equation.DSMT4">
                  <p:embed/>
                </p:oleObj>
              </mc:Choice>
              <mc:Fallback>
                <p:oleObj name="Equation" r:id="rId10" imgW="876240" imgH="24120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18C67AEC-471C-41D3-9F84-06B1B0592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452320" y="1340768"/>
                        <a:ext cx="1112837" cy="30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9E29B122-24FE-4A49-9B34-28BE4F56BB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542946"/>
              </p:ext>
            </p:extLst>
          </p:nvPr>
        </p:nvGraphicFramePr>
        <p:xfrm>
          <a:off x="7848296" y="4050309"/>
          <a:ext cx="111283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Equation" r:id="rId12" imgW="876240" imgH="241200" progId="Equation.DSMT4">
                  <p:embed/>
                </p:oleObj>
              </mc:Choice>
              <mc:Fallback>
                <p:oleObj name="Equation" r:id="rId12" imgW="876240" imgH="24120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762BF5D0-B03C-43C0-BFA2-5AE2432777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8296" y="4050309"/>
                        <a:ext cx="1112837" cy="30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5CF8899B-1BDF-49B7-A01F-72BC31593B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945916"/>
              </p:ext>
            </p:extLst>
          </p:nvPr>
        </p:nvGraphicFramePr>
        <p:xfrm>
          <a:off x="5508104" y="4058717"/>
          <a:ext cx="919162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13" imgW="723600" imgH="228600" progId="Equation.DSMT4">
                  <p:embed/>
                </p:oleObj>
              </mc:Choice>
              <mc:Fallback>
                <p:oleObj name="Equation" r:id="rId13" imgW="723600" imgH="228600" progId="Equation.DSMT4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0C0649D3-5DCC-4022-A867-274B4F0D2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08104" y="4058717"/>
                        <a:ext cx="919162" cy="290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CB4D404D-4B4A-4D33-B3A2-3E1EF9865D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032800"/>
              </p:ext>
            </p:extLst>
          </p:nvPr>
        </p:nvGraphicFramePr>
        <p:xfrm>
          <a:off x="6720954" y="4058717"/>
          <a:ext cx="90328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15" imgW="711000" imgH="241200" progId="Equation.DSMT4">
                  <p:embed/>
                </p:oleObj>
              </mc:Choice>
              <mc:Fallback>
                <p:oleObj name="Equation" r:id="rId15" imgW="711000" imgH="241200" progId="Equation.DSMT4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91880D12-7BFC-420A-8A34-E67778F982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20954" y="4058717"/>
                        <a:ext cx="903287" cy="30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3E254B7B-B307-46E4-A7B9-D01D4DD63106}"/>
              </a:ext>
            </a:extLst>
          </p:cNvPr>
          <p:cNvSpPr/>
          <p:nvPr/>
        </p:nvSpPr>
        <p:spPr>
          <a:xfrm>
            <a:off x="107503" y="6186209"/>
            <a:ext cx="41764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Simulation performed by Dr. S. Y. Zhou and Prof. W. Lu (2018)</a:t>
            </a:r>
            <a:endParaRPr lang="zh-CN" altLang="en-US" sz="1000" b="1" dirty="0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8BE7FDD8-64A4-4027-A33C-5230B97ADBC5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8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064012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5D54188-2809-4FA5-9EA1-889D882E4E68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e+ acc. V2.0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  <a:sym typeface="Wingdings" panose="05000000000000000000" pitchFamily="2" charset="2"/>
              </a:rPr>
              <a:t> asymmetric e- in </a:t>
            </a:r>
            <a:r>
              <a:rPr lang="en-US" altLang="zh-CN" sz="2800" b="1" dirty="0" err="1">
                <a:solidFill>
                  <a:srgbClr val="0070C0"/>
                </a:solidFill>
                <a:latin typeface="+mj-lt"/>
                <a:ea typeface="+mj-ea"/>
                <a:sym typeface="Wingdings" panose="05000000000000000000" pitchFamily="2" charset="2"/>
              </a:rPr>
              <a:t>h.c.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9247E2D-50A7-47FD-A819-9E05FEE806C4}"/>
              </a:ext>
            </a:extLst>
          </p:cNvPr>
          <p:cNvGrpSpPr>
            <a:grpSpLocks noChangeAspect="1"/>
          </p:cNvGrpSpPr>
          <p:nvPr/>
        </p:nvGrpSpPr>
        <p:grpSpPr>
          <a:xfrm>
            <a:off x="617518" y="3413038"/>
            <a:ext cx="4321361" cy="2809380"/>
            <a:chOff x="78870" y="2955307"/>
            <a:chExt cx="5628203" cy="365897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8CF67EE-AD29-40C3-B4FD-44872E515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0" y="2956544"/>
              <a:ext cx="4572175" cy="365774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CF94216-BC94-4D6A-BB93-BE6CF70CB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98" y="2955307"/>
              <a:ext cx="4572175" cy="3657740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CE48ADB-E24C-4921-B821-4A5B3F074DE9}"/>
              </a:ext>
            </a:extLst>
          </p:cNvPr>
          <p:cNvGrpSpPr>
            <a:grpSpLocks noChangeAspect="1"/>
          </p:cNvGrpSpPr>
          <p:nvPr/>
        </p:nvGrpSpPr>
        <p:grpSpPr>
          <a:xfrm>
            <a:off x="4782506" y="3419716"/>
            <a:ext cx="3960000" cy="2848921"/>
            <a:chOff x="78870" y="8329065"/>
            <a:chExt cx="5100192" cy="366920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F56F911-8221-4AEA-B957-0D2EE87E4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0" y="8340528"/>
              <a:ext cx="4572175" cy="365774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C79077-74C6-4BDD-9130-0A2E93CD4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87" y="8329065"/>
              <a:ext cx="4572175" cy="3657740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AB2FCBA-5613-44A5-8022-D6B9A962017B}"/>
              </a:ext>
            </a:extLst>
          </p:cNvPr>
          <p:cNvGrpSpPr>
            <a:grpSpLocks noChangeAspect="1"/>
          </p:cNvGrpSpPr>
          <p:nvPr/>
        </p:nvGrpSpPr>
        <p:grpSpPr>
          <a:xfrm>
            <a:off x="4788464" y="971927"/>
            <a:ext cx="3960000" cy="2840501"/>
            <a:chOff x="71111" y="5642705"/>
            <a:chExt cx="5107950" cy="366392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D1FD50C-332F-4608-B902-3D6FA889C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1" y="5648888"/>
              <a:ext cx="4572175" cy="365774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564A24E-23DF-4DB2-9997-1A618F601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86" y="5642705"/>
              <a:ext cx="4572175" cy="3657740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4CA8CEF-D898-4F57-9F72-01E705526FF3}"/>
              </a:ext>
            </a:extLst>
          </p:cNvPr>
          <p:cNvGrpSpPr/>
          <p:nvPr/>
        </p:nvGrpSpPr>
        <p:grpSpPr>
          <a:xfrm>
            <a:off x="611560" y="980728"/>
            <a:ext cx="4327319" cy="2880000"/>
            <a:chOff x="71112" y="264622"/>
            <a:chExt cx="5635963" cy="375095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4EC51DD-48A3-4E44-AEBA-1EEA84261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900" y="267909"/>
              <a:ext cx="4572175" cy="365774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8FB8E42-E3FF-4D74-9150-133C9A023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2" y="266871"/>
              <a:ext cx="4572175" cy="365774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22BE64A-131D-4432-B807-F09F0345A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84" y="264622"/>
              <a:ext cx="4688692" cy="3750954"/>
            </a:xfrm>
            <a:prstGeom prst="rect">
              <a:avLst/>
            </a:prstGeom>
          </p:spPr>
        </p:pic>
      </p:grpSp>
      <p:sp>
        <p:nvSpPr>
          <p:cNvPr id="25" name="灯片编号占位符 1">
            <a:extLst>
              <a:ext uri="{FF2B5EF4-FFF2-40B4-BE49-F238E27FC236}">
                <a16:creationId xmlns:a16="http://schemas.microsoft.com/office/drawing/2014/main" id="{E38A85C7-6DF8-40F2-BEA3-D8BB7360896F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9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646000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楷体_GB2312"/>
        <a:cs typeface=""/>
      </a:majorFont>
      <a:minorFont>
        <a:latin typeface="Tahoma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ends">
  <a:themeElements>
    <a:clrScheme name="1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3661</TotalTime>
  <Words>1134</Words>
  <Application>Microsoft Office PowerPoint</Application>
  <PresentationFormat>全屏显示(4:3)</PresentationFormat>
  <Paragraphs>207</Paragraphs>
  <Slides>38</Slides>
  <Notes>5</Notes>
  <HiddenSlides>0</HiddenSlides>
  <MMClips>3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60" baseType="lpstr">
      <vt:lpstr>MS Mincho</vt:lpstr>
      <vt:lpstr>ＭＳ Ｐゴシック</vt:lpstr>
      <vt:lpstr>华文楷体</vt:lpstr>
      <vt:lpstr>华文行楷</vt:lpstr>
      <vt:lpstr>楷体_GB2312</vt:lpstr>
      <vt:lpstr>SimSun</vt:lpstr>
      <vt:lpstr>SimSun</vt:lpstr>
      <vt:lpstr>Microsoft YaHei</vt:lpstr>
      <vt:lpstr>Microsoft YaHei</vt:lpstr>
      <vt:lpstr>Arial</vt:lpstr>
      <vt:lpstr>Arial Black</vt:lpstr>
      <vt:lpstr>Britannic Bold</vt:lpstr>
      <vt:lpstr>Calibri</vt:lpstr>
      <vt:lpstr>Cambria Math</vt:lpstr>
      <vt:lpstr>Tahoma</vt:lpstr>
      <vt:lpstr>Times New Roman</vt:lpstr>
      <vt:lpstr>Wingdings</vt:lpstr>
      <vt:lpstr>Blends</vt:lpstr>
      <vt:lpstr>自定义设计方案</vt:lpstr>
      <vt:lpstr>1_Blends</vt:lpstr>
      <vt:lpstr>1_自定义设计方案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lidz</dc:creator>
  <cp:lastModifiedBy>LIDZ</cp:lastModifiedBy>
  <cp:revision>302</cp:revision>
  <dcterms:created xsi:type="dcterms:W3CDTF">2019-08-15T14:59:02Z</dcterms:created>
  <dcterms:modified xsi:type="dcterms:W3CDTF">2020-12-28T02:23:30Z</dcterms:modified>
</cp:coreProperties>
</file>