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7" r:id="rId4"/>
    <p:sldId id="278" r:id="rId5"/>
    <p:sldId id="279" r:id="rId6"/>
    <p:sldId id="280" r:id="rId7"/>
    <p:sldId id="292" r:id="rId8"/>
    <p:sldId id="294" r:id="rId9"/>
    <p:sldId id="296" r:id="rId10"/>
    <p:sldId id="282" r:id="rId11"/>
    <p:sldId id="286" r:id="rId12"/>
    <p:sldId id="288" r:id="rId13"/>
    <p:sldId id="29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24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61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45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8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22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4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9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5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52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37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155C9-E626-4FAA-95F0-D2BFA93F2BC8}" type="datetimeFigureOut">
              <a:rPr lang="zh-CN" altLang="en-US" smtClean="0"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060A-ADF7-4079-A7C5-1868D11AE7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44864" cy="2387600"/>
          </a:xfrm>
        </p:spPr>
        <p:txBody>
          <a:bodyPr>
            <a:noAutofit/>
          </a:bodyPr>
          <a:lstStyle/>
          <a:p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4400" b="1" dirty="0"/>
              <a:t>CEPC </a:t>
            </a:r>
            <a:r>
              <a:rPr lang="en-US" altLang="zh-CN" sz="4400" b="1" dirty="0" smtClean="0"/>
              <a:t>CDR </a:t>
            </a:r>
            <a:r>
              <a:rPr lang="en-US" altLang="zh-CN" sz="4400" b="1" dirty="0"/>
              <a:t>collider ring and booster magnets power consumptions compared with </a:t>
            </a:r>
            <a:r>
              <a:rPr lang="en-US" altLang="zh-CN" sz="4400" b="1" dirty="0" smtClean="0"/>
              <a:t>FCC-</a:t>
            </a:r>
            <a:r>
              <a:rPr lang="en-US" altLang="zh-CN" sz="4400" b="1" dirty="0" err="1" smtClean="0"/>
              <a:t>ee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14102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Wen Kang, Mei Yang</a:t>
            </a:r>
          </a:p>
          <a:p>
            <a:r>
              <a:rPr lang="en-US" altLang="zh-CN" b="1" dirty="0" smtClean="0"/>
              <a:t>CEPC Day</a:t>
            </a:r>
          </a:p>
          <a:p>
            <a:r>
              <a:rPr lang="en-US" altLang="zh-CN" dirty="0" smtClean="0"/>
              <a:t>Nov. 28, 2020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184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-29980" y="914399"/>
            <a:ext cx="12221979" cy="749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53760" y="331490"/>
            <a:ext cx="108385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CEPC Collider Ring—dual aperture dipole magnets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7" y="2149474"/>
            <a:ext cx="4276725" cy="16954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73067" y="4258733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CDR-2018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141" y="1222838"/>
            <a:ext cx="3133725" cy="82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1" y="1098625"/>
            <a:ext cx="6730588" cy="48449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1229" y="4748718"/>
            <a:ext cx="499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power </a:t>
            </a:r>
            <a:r>
              <a:rPr lang="en-US" altLang="zh-CN" dirty="0"/>
              <a:t>per meter normalized </a:t>
            </a:r>
            <a:r>
              <a:rPr lang="en-US" altLang="zh-CN" dirty="0" smtClean="0"/>
              <a:t>by </a:t>
            </a:r>
            <a:r>
              <a:rPr lang="en-US" altLang="zh-CN" dirty="0"/>
              <a:t>current density, </a:t>
            </a:r>
            <a:endParaRPr lang="en-US" altLang="zh-CN" dirty="0" smtClean="0"/>
          </a:p>
          <a:p>
            <a:r>
              <a:rPr lang="en-US" altLang="zh-CN" dirty="0" smtClean="0"/>
              <a:t>aperture</a:t>
            </a:r>
            <a:r>
              <a:rPr lang="en-US" altLang="zh-CN" dirty="0"/>
              <a:t>, and magnet </a:t>
            </a:r>
            <a:r>
              <a:rPr lang="en-US" altLang="zh-CN" dirty="0" smtClean="0"/>
              <a:t>length </a:t>
            </a:r>
            <a:r>
              <a:rPr lang="en-US" altLang="zh-CN" dirty="0"/>
              <a:t>is </a:t>
            </a:r>
            <a:r>
              <a:rPr lang="en-US" altLang="zh-CN" dirty="0" smtClean="0"/>
              <a:t> </a:t>
            </a:r>
            <a:r>
              <a:rPr lang="en-US" altLang="zh-CN" dirty="0"/>
              <a:t>consistent.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61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-29980" y="914399"/>
            <a:ext cx="12221979" cy="749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53760" y="331490"/>
            <a:ext cx="108385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CEPC Collider Ring—Dual aperture quadrupole magnets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34" y="1600445"/>
            <a:ext cx="4400550" cy="40576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27605" y="563450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CDR-2018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967" y="6003838"/>
            <a:ext cx="3495675" cy="800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79" y="1089999"/>
            <a:ext cx="5400984" cy="46023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0495" y="5658095"/>
            <a:ext cx="713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difference in power per meter normalized </a:t>
            </a:r>
            <a:r>
              <a:rPr lang="en-US" altLang="zh-CN" dirty="0" smtClean="0"/>
              <a:t>by </a:t>
            </a:r>
            <a:r>
              <a:rPr lang="en-US" altLang="zh-CN" dirty="0"/>
              <a:t>current density, aperture, </a:t>
            </a:r>
            <a:r>
              <a:rPr lang="en-US" altLang="zh-CN" dirty="0" smtClean="0"/>
              <a:t>magnet length and gradient is less than 1%.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8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-29980" y="914399"/>
            <a:ext cx="12221979" cy="749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53760" y="331490"/>
            <a:ext cx="108385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CEPC Collider Ring—Single sextupole magnets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1870543"/>
            <a:ext cx="4810125" cy="26574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525539" y="471164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CDR-2018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1147826"/>
            <a:ext cx="2933700" cy="819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4733" y="5943799"/>
            <a:ext cx="844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average power is about 44% of the sextupoles’ power in CEPC, while 28% in FCC-</a:t>
            </a:r>
            <a:r>
              <a:rPr lang="en-US" altLang="zh-CN" dirty="0" err="1" smtClean="0"/>
              <a:t>ee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51" y="936174"/>
            <a:ext cx="7011150" cy="49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Total Power Consumption of Collider </a:t>
            </a:r>
            <a:r>
              <a:rPr lang="en-US" altLang="zh-CN" sz="4000" b="1" dirty="0" smtClean="0"/>
              <a:t>Ring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9333"/>
            <a:ext cx="10515600" cy="4737630"/>
          </a:xfrm>
        </p:spPr>
        <p:txBody>
          <a:bodyPr/>
          <a:lstStyle/>
          <a:p>
            <a:r>
              <a:rPr lang="en-US" altLang="zh-CN" dirty="0" smtClean="0"/>
              <a:t>Total Power Consumption of Collider Ring</a:t>
            </a:r>
          </a:p>
          <a:p>
            <a:pPr lvl="1"/>
            <a:r>
              <a:rPr lang="en-US" altLang="zh-CN" b="1" dirty="0" smtClean="0"/>
              <a:t>Total Magnets </a:t>
            </a:r>
            <a:r>
              <a:rPr lang="en-US" altLang="zh-CN" dirty="0" smtClean="0"/>
              <a:t>including the single aperture dipole/quadrupole magnets and the correctors.</a:t>
            </a:r>
          </a:p>
          <a:p>
            <a:pPr lvl="1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65" y="2833866"/>
            <a:ext cx="9068416" cy="21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53759" y="1038538"/>
            <a:ext cx="10838568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CDR of FCC-</a:t>
            </a:r>
            <a:r>
              <a:rPr lang="en-US" altLang="zh-CN" sz="2600" b="1" i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ee</a:t>
            </a: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did not present the designed power consumption of the booster magnets, so we have to design the magnets for the FCC-</a:t>
            </a:r>
            <a:r>
              <a:rPr lang="en-US" altLang="zh-CN" sz="2600" b="1" i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ee</a:t>
            </a: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booster and calculate the power consumption according to the parameters of the FCC-</a:t>
            </a:r>
            <a:r>
              <a:rPr lang="en-US" altLang="zh-CN" sz="2600" b="1" i="1" dirty="0" err="1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ee</a:t>
            </a: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booster magnets listed in below table. </a:t>
            </a:r>
          </a:p>
          <a:p>
            <a:pPr algn="just">
              <a:buClr>
                <a:srgbClr val="FF0000"/>
              </a:buClr>
            </a:pPr>
            <a:endParaRPr lang="en-US" altLang="zh-CN" sz="2400" b="1" dirty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-29980" y="914399"/>
            <a:ext cx="12221979" cy="749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65" y="2646413"/>
            <a:ext cx="7162811" cy="42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-29980" y="914399"/>
            <a:ext cx="12221979" cy="749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38572" y="309004"/>
            <a:ext cx="108385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Evaluated power consumption of the CEPCB dipoles and FCCB dipoles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257" y="1100596"/>
            <a:ext cx="8094985" cy="53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-29980" y="914399"/>
            <a:ext cx="12221979" cy="749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1449" y="269931"/>
            <a:ext cx="113607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Evaluated power consumption of the CEPCB quadrupoles and FCCB quadrupoles </a:t>
            </a:r>
          </a:p>
          <a:p>
            <a:pPr algn="just">
              <a:buClr>
                <a:srgbClr val="FF0000"/>
              </a:buClr>
            </a:pPr>
            <a:endParaRPr lang="en-US" altLang="zh-CN" sz="2400" b="1" dirty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57" y="1088728"/>
            <a:ext cx="7985527" cy="5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-29980" y="914399"/>
            <a:ext cx="12221979" cy="749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53760" y="331490"/>
            <a:ext cx="108385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Evaluated power consumption of the CEPCB </a:t>
            </a:r>
            <a:r>
              <a:rPr lang="en-US" altLang="zh-CN" sz="2600" b="1" i="1" dirty="0" err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sextupoles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 and FCCB </a:t>
            </a:r>
            <a:r>
              <a:rPr lang="en-US" altLang="zh-CN" sz="2600" b="1" i="1" dirty="0" err="1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sextupoles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62" y="1115586"/>
            <a:ext cx="7479056" cy="53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063621" y="1546729"/>
            <a:ext cx="1083856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total max. </a:t>
            </a: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power consumption of the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FCCB</a:t>
            </a: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magnets: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60.1MW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600" b="1" i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total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avg. </a:t>
            </a: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power consumption of the </a:t>
            </a:r>
            <a:r>
              <a:rPr lang="en-US" altLang="zh-CN" sz="2600" b="1" i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FCCB</a:t>
            </a: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magnets: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24.0MW</a:t>
            </a:r>
            <a:endParaRPr lang="en-US" altLang="zh-CN" sz="2600" b="1" i="1" dirty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600" b="1" i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total max. </a:t>
            </a: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power consumption of the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CEPCB</a:t>
            </a: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magnets: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37.6MW</a:t>
            </a:r>
            <a:endParaRPr lang="en-US" altLang="zh-CN" sz="2600" b="1" i="1" dirty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US" altLang="zh-CN" sz="2600" b="1" i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total avg. </a:t>
            </a: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power</a:t>
            </a:r>
            <a:r>
              <a:rPr lang="en-US" altLang="zh-CN" sz="2600" b="1" i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consumption of the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CEPCB</a:t>
            </a:r>
            <a:r>
              <a:rPr lang="en-US" altLang="zh-CN" sz="2600" b="1" i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</a:t>
            </a:r>
            <a:r>
              <a:rPr lang="en-US" altLang="zh-CN" sz="2600" b="1" i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magnets: </a:t>
            </a:r>
            <a:r>
              <a:rPr lang="en-US" altLang="zh-CN" sz="2600" b="1" i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15.0MW</a:t>
            </a:r>
            <a:endParaRPr lang="en-US" altLang="zh-CN" sz="2600" b="1" i="1" dirty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endParaRPr lang="en-US" altLang="zh-CN" sz="2400" b="1" dirty="0">
              <a:solidFill>
                <a:srgbClr val="FF0000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-29980" y="914399"/>
            <a:ext cx="12221979" cy="749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FCC-</a:t>
            </a:r>
            <a:r>
              <a:rPr lang="en-US" altLang="zh-CN" sz="4000" b="1" dirty="0" err="1" smtClean="0"/>
              <a:t>ee</a:t>
            </a:r>
            <a:r>
              <a:rPr lang="en-US" altLang="zh-CN" sz="4000" b="1" dirty="0" smtClean="0"/>
              <a:t> CDR-2019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9333"/>
            <a:ext cx="10515600" cy="4737630"/>
          </a:xfrm>
        </p:spPr>
        <p:txBody>
          <a:bodyPr/>
          <a:lstStyle/>
          <a:p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 Main dipoles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142" y="125175"/>
            <a:ext cx="5671858" cy="18782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0" y="2150230"/>
            <a:ext cx="6695897" cy="387994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706003" y="5097930"/>
            <a:ext cx="1628278" cy="312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977" y="2733146"/>
            <a:ext cx="3776388" cy="25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FCC-</a:t>
            </a:r>
            <a:r>
              <a:rPr lang="en-US" altLang="zh-CN" sz="4000" b="1" dirty="0" err="1"/>
              <a:t>ee</a:t>
            </a:r>
            <a:r>
              <a:rPr lang="en-US" altLang="zh-CN" sz="4000" b="1" dirty="0"/>
              <a:t> </a:t>
            </a:r>
            <a:r>
              <a:rPr lang="en-US" altLang="zh-CN" sz="4000" b="1" dirty="0" smtClean="0"/>
              <a:t>CDR-2019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9333"/>
            <a:ext cx="10515600" cy="4737630"/>
          </a:xfrm>
        </p:spPr>
        <p:txBody>
          <a:bodyPr/>
          <a:lstStyle/>
          <a:p>
            <a:r>
              <a:rPr lang="en-US" altLang="zh-CN" dirty="0" smtClean="0"/>
              <a:t>Main twin aperture quadrupoles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7" y="1998133"/>
            <a:ext cx="7004702" cy="42888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054" y="2556668"/>
            <a:ext cx="34004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0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FCC-</a:t>
            </a:r>
            <a:r>
              <a:rPr lang="en-US" altLang="zh-CN" sz="4000" b="1" dirty="0" err="1"/>
              <a:t>ee</a:t>
            </a:r>
            <a:r>
              <a:rPr lang="en-US" altLang="zh-CN" sz="4000" b="1" dirty="0"/>
              <a:t> </a:t>
            </a:r>
            <a:r>
              <a:rPr lang="en-US" altLang="zh-CN" sz="4000" b="1" dirty="0" smtClean="0"/>
              <a:t>CDR-2019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9333"/>
            <a:ext cx="10515600" cy="4737630"/>
          </a:xfrm>
        </p:spPr>
        <p:txBody>
          <a:bodyPr/>
          <a:lstStyle/>
          <a:p>
            <a:r>
              <a:rPr lang="en-US" altLang="zh-CN" dirty="0" smtClean="0"/>
              <a:t>Main sextupoles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1" y="2338531"/>
            <a:ext cx="6596326" cy="3203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007" y="2338531"/>
            <a:ext cx="5197475" cy="33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6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9222</TotalTime>
  <Words>255</Words>
  <Application>Microsoft Office PowerPoint</Application>
  <PresentationFormat>宽屏</PresentationFormat>
  <Paragraphs>31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华文楷体</vt:lpstr>
      <vt:lpstr>宋体</vt:lpstr>
      <vt:lpstr>Arial</vt:lpstr>
      <vt:lpstr>Calibri</vt:lpstr>
      <vt:lpstr>Calibri Light</vt:lpstr>
      <vt:lpstr>Times New Roman</vt:lpstr>
      <vt:lpstr>Office 主题</vt:lpstr>
      <vt:lpstr> CEPC CDR collider ring and booster magnets power consumptions compared with FCC-ee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FCC-ee CDR-2019</vt:lpstr>
      <vt:lpstr>FCC-ee CDR-2019</vt:lpstr>
      <vt:lpstr>FCC-ee CDR-2019</vt:lpstr>
      <vt:lpstr>PowerPoint 演示文稿</vt:lpstr>
      <vt:lpstr>PowerPoint 演示文稿</vt:lpstr>
      <vt:lpstr>PowerPoint 演示文稿</vt:lpstr>
      <vt:lpstr>Total Power Consumption of Collider 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8615699787073</dc:creator>
  <cp:lastModifiedBy>ym</cp:lastModifiedBy>
  <cp:revision>78</cp:revision>
  <dcterms:created xsi:type="dcterms:W3CDTF">2020-10-30T00:54:00Z</dcterms:created>
  <dcterms:modified xsi:type="dcterms:W3CDTF">2020-12-27T16:15:59Z</dcterms:modified>
</cp:coreProperties>
</file>