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413" r:id="rId2"/>
    <p:sldId id="395" r:id="rId3"/>
    <p:sldId id="402" r:id="rId4"/>
    <p:sldId id="398" r:id="rId5"/>
    <p:sldId id="397" r:id="rId6"/>
    <p:sldId id="403" r:id="rId7"/>
    <p:sldId id="400" r:id="rId8"/>
    <p:sldId id="404" r:id="rId9"/>
    <p:sldId id="406" r:id="rId10"/>
    <p:sldId id="405" r:id="rId11"/>
    <p:sldId id="408" r:id="rId12"/>
    <p:sldId id="407" r:id="rId13"/>
    <p:sldId id="410" r:id="rId14"/>
    <p:sldId id="415" r:id="rId15"/>
    <p:sldId id="416" r:id="rId16"/>
    <p:sldId id="417" r:id="rId17"/>
    <p:sldId id="418" r:id="rId18"/>
    <p:sldId id="383" r:id="rId19"/>
    <p:sldId id="384" r:id="rId20"/>
    <p:sldId id="389" r:id="rId21"/>
    <p:sldId id="409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04"/>
    <p:restoredTop sz="94648"/>
  </p:normalViewPr>
  <p:slideViewPr>
    <p:cSldViewPr snapToGrid="0" snapToObjects="1">
      <p:cViewPr>
        <p:scale>
          <a:sx n="52" d="100"/>
          <a:sy n="52" d="100"/>
        </p:scale>
        <p:origin x="140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5631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1551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roppedImage.tiff" descr="droppedImage.tiff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3048000" y="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ermilab Users Meeting  -- June 2013 --  Joao Guimaraes"/>
          <p:cNvSpPr txBox="1"/>
          <p:nvPr/>
        </p:nvSpPr>
        <p:spPr>
          <a:xfrm rot="5400000">
            <a:off x="15226729" y="7034402"/>
            <a:ext cx="11608595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1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pecial Title Text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标题文本"/>
          <p:cNvSpPr txBox="1">
            <a:spLocks noGrp="1"/>
          </p:cNvSpPr>
          <p:nvPr>
            <p:ph type="title"/>
          </p:nvPr>
        </p:nvSpPr>
        <p:spPr>
          <a:xfrm>
            <a:off x="3070284" y="1714499"/>
            <a:ext cx="18288001" cy="1111747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4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598" name="正文级别 1…"/>
          <p:cNvSpPr txBox="1">
            <a:spLocks noGrp="1"/>
          </p:cNvSpPr>
          <p:nvPr>
            <p:ph type="body" idx="1"/>
          </p:nvPr>
        </p:nvSpPr>
        <p:spPr>
          <a:xfrm>
            <a:off x="3038561" y="3375421"/>
            <a:ext cx="18288001" cy="8559107"/>
          </a:xfrm>
          <a:prstGeom prst="rect">
            <a:avLst/>
          </a:prstGeom>
        </p:spPr>
        <p:txBody>
          <a:bodyPr lIns="53578" tIns="53578" rIns="53578" bIns="53578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4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36893" y="11608779"/>
            <a:ext cx="345816" cy="342563"/>
          </a:xfrm>
          <a:prstGeom prst="rect">
            <a:avLst/>
          </a:prstGeom>
        </p:spPr>
        <p:txBody>
          <a:bodyPr lIns="53578" tIns="53578" rIns="53578" bIns="53578" anchor="t"/>
          <a:lstStyle>
            <a:lvl1pPr defTabSz="821531">
              <a:defRPr sz="16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696" r:id="rId46"/>
    <p:sldLayoutId id="2147483697" r:id="rId47"/>
    <p:sldLayoutId id="2147483698" r:id="rId48"/>
    <p:sldLayoutId id="2147483699" r:id="rId49"/>
    <p:sldLayoutId id="2147483700" r:id="rId50"/>
    <p:sldLayoutId id="2147483701" r:id="rId51"/>
    <p:sldLayoutId id="2147483702" r:id="rId52"/>
    <p:sldLayoutId id="2147483703" r:id="rId53"/>
    <p:sldLayoutId id="2147483704" r:id="rId54"/>
    <p:sldLayoutId id="2147483705" r:id="rId55"/>
    <p:sldLayoutId id="2147483706" r:id="rId56"/>
    <p:sldLayoutId id="2147483707" r:id="rId57"/>
    <p:sldLayoutId id="2147483708" r:id="rId58"/>
    <p:sldLayoutId id="2147483709" r:id="rId59"/>
    <p:sldLayoutId id="2147483711" r:id="rId60"/>
    <p:sldLayoutId id="2147483713" r:id="rId61"/>
    <p:sldLayoutId id="2147483714" r:id="rId62"/>
    <p:sldLayoutId id="2147483716" r:id="rId63"/>
    <p:sldLayoutId id="2147483717" r:id="rId64"/>
    <p:sldLayoutId id="2147483718" r:id="rId65"/>
    <p:sldLayoutId id="2147483719" r:id="rId66"/>
    <p:sldLayoutId id="2147483720" r:id="rId67"/>
    <p:sldLayoutId id="2147483721" r:id="rId68"/>
    <p:sldLayoutId id="2147483722" r:id="rId69"/>
    <p:sldLayoutId id="2147483723" r:id="rId70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66129"/>
            <a:ext cx="24384001" cy="526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lang="en" altLang="zh-CN" dirty="0">
                <a:solidFill>
                  <a:schemeClr val="tx1"/>
                </a:solidFill>
              </a:rPr>
              <a:t>Test Beam opportunity on </a:t>
            </a:r>
          </a:p>
          <a:p>
            <a:r>
              <a:rPr lang="en" altLang="zh-CN" dirty="0">
                <a:solidFill>
                  <a:schemeClr val="tx1"/>
                </a:solidFill>
              </a:rPr>
              <a:t>Beijing Synchrotron Radiation Facility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(BSRF)</a:t>
            </a:r>
            <a:endParaRPr lang="en" altLang="zh-CN" dirty="0">
              <a:solidFill>
                <a:schemeClr val="tx1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pic>
        <p:nvPicPr>
          <p:cNvPr id="15" name="logo_IHEP-1.jpg" descr="logo_IHEP-1.jpg">
            <a:extLst>
              <a:ext uri="{FF2B5EF4-FFF2-40B4-BE49-F238E27FC236}">
                <a16:creationId xmlns:a16="http://schemas.microsoft.com/office/drawing/2014/main" id="{2ACAFD8F-E60E-A542-842F-10A4CDC0F4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9" t="9931" r="3757"/>
          <a:stretch>
            <a:fillRect/>
          </a:stretch>
        </p:blipFill>
        <p:spPr>
          <a:xfrm>
            <a:off x="6865671" y="10290338"/>
            <a:ext cx="7980951" cy="1832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332" extrusionOk="0">
                <a:moveTo>
                  <a:pt x="7460" y="9"/>
                </a:moveTo>
                <a:cubicBezTo>
                  <a:pt x="7343" y="64"/>
                  <a:pt x="7267" y="375"/>
                  <a:pt x="7267" y="924"/>
                </a:cubicBezTo>
                <a:cubicBezTo>
                  <a:pt x="7267" y="1423"/>
                  <a:pt x="7218" y="2042"/>
                  <a:pt x="7159" y="2296"/>
                </a:cubicBezTo>
                <a:cubicBezTo>
                  <a:pt x="7077" y="2647"/>
                  <a:pt x="7080" y="3264"/>
                  <a:pt x="7171" y="4892"/>
                </a:cubicBezTo>
                <a:cubicBezTo>
                  <a:pt x="7237" y="6067"/>
                  <a:pt x="7301" y="7445"/>
                  <a:pt x="7313" y="7960"/>
                </a:cubicBezTo>
                <a:cubicBezTo>
                  <a:pt x="7325" y="8475"/>
                  <a:pt x="7341" y="9029"/>
                  <a:pt x="7347" y="9192"/>
                </a:cubicBezTo>
                <a:cubicBezTo>
                  <a:pt x="7364" y="9627"/>
                  <a:pt x="7911" y="9555"/>
                  <a:pt x="7911" y="9118"/>
                </a:cubicBezTo>
                <a:cubicBezTo>
                  <a:pt x="7911" y="8914"/>
                  <a:pt x="7872" y="8644"/>
                  <a:pt x="7825" y="8521"/>
                </a:cubicBezTo>
                <a:cubicBezTo>
                  <a:pt x="7777" y="8394"/>
                  <a:pt x="7801" y="7775"/>
                  <a:pt x="7880" y="7097"/>
                </a:cubicBezTo>
                <a:cubicBezTo>
                  <a:pt x="7992" y="6134"/>
                  <a:pt x="8046" y="5990"/>
                  <a:pt x="8150" y="6360"/>
                </a:cubicBezTo>
                <a:cubicBezTo>
                  <a:pt x="8221" y="6613"/>
                  <a:pt x="8278" y="7154"/>
                  <a:pt x="8278" y="7562"/>
                </a:cubicBezTo>
                <a:cubicBezTo>
                  <a:pt x="8278" y="8239"/>
                  <a:pt x="8360" y="8307"/>
                  <a:pt x="9223" y="8307"/>
                </a:cubicBezTo>
                <a:cubicBezTo>
                  <a:pt x="9902" y="8307"/>
                  <a:pt x="10223" y="8470"/>
                  <a:pt x="10361" y="8882"/>
                </a:cubicBezTo>
                <a:cubicBezTo>
                  <a:pt x="10535" y="9405"/>
                  <a:pt x="10559" y="9372"/>
                  <a:pt x="10647" y="8580"/>
                </a:cubicBezTo>
                <a:cubicBezTo>
                  <a:pt x="10701" y="8101"/>
                  <a:pt x="10770" y="7390"/>
                  <a:pt x="10799" y="6994"/>
                </a:cubicBezTo>
                <a:cubicBezTo>
                  <a:pt x="10873" y="6008"/>
                  <a:pt x="11169" y="6319"/>
                  <a:pt x="11206" y="7422"/>
                </a:cubicBezTo>
                <a:cubicBezTo>
                  <a:pt x="11242" y="8523"/>
                  <a:pt x="11645" y="8645"/>
                  <a:pt x="11832" y="7613"/>
                </a:cubicBezTo>
                <a:cubicBezTo>
                  <a:pt x="11952" y="6956"/>
                  <a:pt x="11964" y="6956"/>
                  <a:pt x="12083" y="7613"/>
                </a:cubicBezTo>
                <a:cubicBezTo>
                  <a:pt x="12196" y="8235"/>
                  <a:pt x="12416" y="8307"/>
                  <a:pt x="14303" y="8307"/>
                </a:cubicBezTo>
                <a:cubicBezTo>
                  <a:pt x="16192" y="8307"/>
                  <a:pt x="16411" y="8236"/>
                  <a:pt x="16517" y="7613"/>
                </a:cubicBezTo>
                <a:cubicBezTo>
                  <a:pt x="16630" y="6956"/>
                  <a:pt x="16639" y="6956"/>
                  <a:pt x="16698" y="7613"/>
                </a:cubicBezTo>
                <a:cubicBezTo>
                  <a:pt x="16755" y="8243"/>
                  <a:pt x="16943" y="8307"/>
                  <a:pt x="18822" y="8307"/>
                </a:cubicBezTo>
                <a:cubicBezTo>
                  <a:pt x="20571" y="8307"/>
                  <a:pt x="20893" y="8395"/>
                  <a:pt x="20938" y="8897"/>
                </a:cubicBezTo>
                <a:cubicBezTo>
                  <a:pt x="20967" y="9222"/>
                  <a:pt x="21064" y="9487"/>
                  <a:pt x="21153" y="9487"/>
                </a:cubicBezTo>
                <a:cubicBezTo>
                  <a:pt x="21284" y="9487"/>
                  <a:pt x="21317" y="9133"/>
                  <a:pt x="21324" y="7672"/>
                </a:cubicBezTo>
                <a:cubicBezTo>
                  <a:pt x="21328" y="6673"/>
                  <a:pt x="21377" y="5630"/>
                  <a:pt x="21430" y="5356"/>
                </a:cubicBezTo>
                <a:cubicBezTo>
                  <a:pt x="21565" y="4657"/>
                  <a:pt x="21485" y="1653"/>
                  <a:pt x="21307" y="761"/>
                </a:cubicBezTo>
                <a:cubicBezTo>
                  <a:pt x="21115" y="-199"/>
                  <a:pt x="20917" y="-184"/>
                  <a:pt x="20719" y="806"/>
                </a:cubicBezTo>
                <a:cubicBezTo>
                  <a:pt x="20516" y="1824"/>
                  <a:pt x="19982" y="1884"/>
                  <a:pt x="19888" y="902"/>
                </a:cubicBezTo>
                <a:cubicBezTo>
                  <a:pt x="19786" y="-167"/>
                  <a:pt x="19463" y="39"/>
                  <a:pt x="19408" y="1204"/>
                </a:cubicBezTo>
                <a:cubicBezTo>
                  <a:pt x="19356" y="2308"/>
                  <a:pt x="19022" y="2747"/>
                  <a:pt x="18811" y="1993"/>
                </a:cubicBezTo>
                <a:cubicBezTo>
                  <a:pt x="18738" y="1735"/>
                  <a:pt x="18298" y="1507"/>
                  <a:pt x="17783" y="1462"/>
                </a:cubicBezTo>
                <a:cubicBezTo>
                  <a:pt x="17027" y="1396"/>
                  <a:pt x="16875" y="1278"/>
                  <a:pt x="16850" y="732"/>
                </a:cubicBezTo>
                <a:cubicBezTo>
                  <a:pt x="16827" y="220"/>
                  <a:pt x="16724" y="96"/>
                  <a:pt x="16367" y="149"/>
                </a:cubicBezTo>
                <a:cubicBezTo>
                  <a:pt x="15960" y="210"/>
                  <a:pt x="15913" y="309"/>
                  <a:pt x="15913" y="1116"/>
                </a:cubicBezTo>
                <a:cubicBezTo>
                  <a:pt x="15913" y="1611"/>
                  <a:pt x="15849" y="2116"/>
                  <a:pt x="15771" y="2244"/>
                </a:cubicBezTo>
                <a:cubicBezTo>
                  <a:pt x="15611" y="2508"/>
                  <a:pt x="15269" y="1353"/>
                  <a:pt x="15269" y="548"/>
                </a:cubicBezTo>
                <a:cubicBezTo>
                  <a:pt x="15269" y="-268"/>
                  <a:pt x="15146" y="-97"/>
                  <a:pt x="14807" y="1204"/>
                </a:cubicBezTo>
                <a:cubicBezTo>
                  <a:pt x="14464" y="2516"/>
                  <a:pt x="14318" y="2546"/>
                  <a:pt x="14276" y="1307"/>
                </a:cubicBezTo>
                <a:cubicBezTo>
                  <a:pt x="14260" y="858"/>
                  <a:pt x="14157" y="391"/>
                  <a:pt x="14047" y="267"/>
                </a:cubicBezTo>
                <a:cubicBezTo>
                  <a:pt x="13784" y="-28"/>
                  <a:pt x="13641" y="590"/>
                  <a:pt x="13792" y="1374"/>
                </a:cubicBezTo>
                <a:cubicBezTo>
                  <a:pt x="13888" y="1870"/>
                  <a:pt x="13884" y="2021"/>
                  <a:pt x="13767" y="2214"/>
                </a:cubicBezTo>
                <a:cubicBezTo>
                  <a:pt x="13519" y="2623"/>
                  <a:pt x="13292" y="2209"/>
                  <a:pt x="13261" y="1293"/>
                </a:cubicBezTo>
                <a:cubicBezTo>
                  <a:pt x="13239" y="616"/>
                  <a:pt x="13172" y="415"/>
                  <a:pt x="12973" y="415"/>
                </a:cubicBezTo>
                <a:cubicBezTo>
                  <a:pt x="12827" y="415"/>
                  <a:pt x="12690" y="672"/>
                  <a:pt x="12660" y="1005"/>
                </a:cubicBezTo>
                <a:cubicBezTo>
                  <a:pt x="12589" y="1806"/>
                  <a:pt x="12082" y="1774"/>
                  <a:pt x="11976" y="961"/>
                </a:cubicBezTo>
                <a:cubicBezTo>
                  <a:pt x="11930" y="610"/>
                  <a:pt x="11756" y="255"/>
                  <a:pt x="11588" y="171"/>
                </a:cubicBezTo>
                <a:cubicBezTo>
                  <a:pt x="11421" y="88"/>
                  <a:pt x="11311" y="132"/>
                  <a:pt x="11344" y="275"/>
                </a:cubicBezTo>
                <a:cubicBezTo>
                  <a:pt x="11441" y="689"/>
                  <a:pt x="11217" y="1595"/>
                  <a:pt x="11018" y="1595"/>
                </a:cubicBezTo>
                <a:cubicBezTo>
                  <a:pt x="10914" y="1595"/>
                  <a:pt x="10817" y="1258"/>
                  <a:pt x="10789" y="806"/>
                </a:cubicBezTo>
                <a:cubicBezTo>
                  <a:pt x="10758" y="288"/>
                  <a:pt x="10663" y="17"/>
                  <a:pt x="10516" y="17"/>
                </a:cubicBezTo>
                <a:cubicBezTo>
                  <a:pt x="10392" y="17"/>
                  <a:pt x="10315" y="181"/>
                  <a:pt x="10344" y="378"/>
                </a:cubicBezTo>
                <a:cubicBezTo>
                  <a:pt x="10416" y="882"/>
                  <a:pt x="9595" y="2515"/>
                  <a:pt x="9416" y="2222"/>
                </a:cubicBezTo>
                <a:cubicBezTo>
                  <a:pt x="9295" y="2021"/>
                  <a:pt x="9290" y="1880"/>
                  <a:pt x="9389" y="1366"/>
                </a:cubicBezTo>
                <a:cubicBezTo>
                  <a:pt x="9488" y="857"/>
                  <a:pt x="9484" y="681"/>
                  <a:pt x="9375" y="385"/>
                </a:cubicBezTo>
                <a:cubicBezTo>
                  <a:pt x="9143" y="-245"/>
                  <a:pt x="8855" y="-32"/>
                  <a:pt x="8803" y="806"/>
                </a:cubicBezTo>
                <a:cubicBezTo>
                  <a:pt x="8749" y="1699"/>
                  <a:pt x="8384" y="1893"/>
                  <a:pt x="8204" y="1123"/>
                </a:cubicBezTo>
                <a:cubicBezTo>
                  <a:pt x="8143" y="862"/>
                  <a:pt x="8095" y="782"/>
                  <a:pt x="8095" y="946"/>
                </a:cubicBezTo>
                <a:cubicBezTo>
                  <a:pt x="8095" y="1110"/>
                  <a:pt x="8002" y="967"/>
                  <a:pt x="7890" y="629"/>
                </a:cubicBezTo>
                <a:cubicBezTo>
                  <a:pt x="7732" y="154"/>
                  <a:pt x="7576" y="-46"/>
                  <a:pt x="7460" y="9"/>
                </a:cubicBezTo>
                <a:close/>
                <a:moveTo>
                  <a:pt x="4829" y="1595"/>
                </a:moveTo>
                <a:cubicBezTo>
                  <a:pt x="4208" y="1595"/>
                  <a:pt x="4102" y="1699"/>
                  <a:pt x="3953" y="2480"/>
                </a:cubicBezTo>
                <a:cubicBezTo>
                  <a:pt x="3817" y="3192"/>
                  <a:pt x="3761" y="3274"/>
                  <a:pt x="3668" y="2878"/>
                </a:cubicBezTo>
                <a:cubicBezTo>
                  <a:pt x="3603" y="2607"/>
                  <a:pt x="3432" y="2384"/>
                  <a:pt x="3289" y="2384"/>
                </a:cubicBezTo>
                <a:cubicBezTo>
                  <a:pt x="3090" y="2384"/>
                  <a:pt x="3034" y="2554"/>
                  <a:pt x="3055" y="3077"/>
                </a:cubicBezTo>
                <a:cubicBezTo>
                  <a:pt x="3077" y="3657"/>
                  <a:pt x="3021" y="3746"/>
                  <a:pt x="2703" y="3645"/>
                </a:cubicBezTo>
                <a:cubicBezTo>
                  <a:pt x="2427" y="3558"/>
                  <a:pt x="2308" y="3693"/>
                  <a:pt x="2268" y="4140"/>
                </a:cubicBezTo>
                <a:cubicBezTo>
                  <a:pt x="2237" y="4477"/>
                  <a:pt x="2131" y="4752"/>
                  <a:pt x="2029" y="4752"/>
                </a:cubicBezTo>
                <a:cubicBezTo>
                  <a:pt x="1926" y="4752"/>
                  <a:pt x="1686" y="5462"/>
                  <a:pt x="1496" y="6330"/>
                </a:cubicBezTo>
                <a:cubicBezTo>
                  <a:pt x="1305" y="7198"/>
                  <a:pt x="1109" y="7908"/>
                  <a:pt x="1059" y="7908"/>
                </a:cubicBezTo>
                <a:cubicBezTo>
                  <a:pt x="1008" y="7908"/>
                  <a:pt x="810" y="7198"/>
                  <a:pt x="620" y="6330"/>
                </a:cubicBezTo>
                <a:cubicBezTo>
                  <a:pt x="153" y="4200"/>
                  <a:pt x="0" y="4253"/>
                  <a:pt x="0" y="6551"/>
                </a:cubicBezTo>
                <a:cubicBezTo>
                  <a:pt x="0" y="7542"/>
                  <a:pt x="46" y="8719"/>
                  <a:pt x="101" y="9162"/>
                </a:cubicBezTo>
                <a:cubicBezTo>
                  <a:pt x="174" y="9745"/>
                  <a:pt x="174" y="10090"/>
                  <a:pt x="101" y="10401"/>
                </a:cubicBezTo>
                <a:cubicBezTo>
                  <a:pt x="-31" y="10967"/>
                  <a:pt x="-28" y="12763"/>
                  <a:pt x="106" y="13337"/>
                </a:cubicBezTo>
                <a:cubicBezTo>
                  <a:pt x="185" y="13674"/>
                  <a:pt x="184" y="14067"/>
                  <a:pt x="106" y="14893"/>
                </a:cubicBezTo>
                <a:cubicBezTo>
                  <a:pt x="-35" y="16396"/>
                  <a:pt x="-3" y="17884"/>
                  <a:pt x="157" y="17312"/>
                </a:cubicBezTo>
                <a:cubicBezTo>
                  <a:pt x="243" y="17007"/>
                  <a:pt x="318" y="17043"/>
                  <a:pt x="427" y="17430"/>
                </a:cubicBezTo>
                <a:cubicBezTo>
                  <a:pt x="510" y="17726"/>
                  <a:pt x="665" y="17918"/>
                  <a:pt x="772" y="17858"/>
                </a:cubicBezTo>
                <a:cubicBezTo>
                  <a:pt x="879" y="17798"/>
                  <a:pt x="1050" y="18010"/>
                  <a:pt x="1151" y="18338"/>
                </a:cubicBezTo>
                <a:cubicBezTo>
                  <a:pt x="1394" y="19125"/>
                  <a:pt x="2734" y="19169"/>
                  <a:pt x="2971" y="18397"/>
                </a:cubicBezTo>
                <a:cubicBezTo>
                  <a:pt x="3062" y="18101"/>
                  <a:pt x="3209" y="17942"/>
                  <a:pt x="3299" y="18042"/>
                </a:cubicBezTo>
                <a:cubicBezTo>
                  <a:pt x="3389" y="18143"/>
                  <a:pt x="3516" y="17948"/>
                  <a:pt x="3582" y="17607"/>
                </a:cubicBezTo>
                <a:cubicBezTo>
                  <a:pt x="3648" y="17267"/>
                  <a:pt x="3781" y="16988"/>
                  <a:pt x="3878" y="16988"/>
                </a:cubicBezTo>
                <a:cubicBezTo>
                  <a:pt x="4119" y="16988"/>
                  <a:pt x="4871" y="13466"/>
                  <a:pt x="4873" y="12326"/>
                </a:cubicBezTo>
                <a:cubicBezTo>
                  <a:pt x="4876" y="10880"/>
                  <a:pt x="5033" y="9926"/>
                  <a:pt x="5233" y="10151"/>
                </a:cubicBezTo>
                <a:cubicBezTo>
                  <a:pt x="5456" y="10401"/>
                  <a:pt x="5688" y="8988"/>
                  <a:pt x="5720" y="7178"/>
                </a:cubicBezTo>
                <a:cubicBezTo>
                  <a:pt x="5733" y="6461"/>
                  <a:pt x="5776" y="5793"/>
                  <a:pt x="5816" y="5688"/>
                </a:cubicBezTo>
                <a:cubicBezTo>
                  <a:pt x="5948" y="5337"/>
                  <a:pt x="5882" y="3377"/>
                  <a:pt x="5708" y="2480"/>
                </a:cubicBezTo>
                <a:cubicBezTo>
                  <a:pt x="5556" y="1701"/>
                  <a:pt x="5449" y="1595"/>
                  <a:pt x="4829" y="1595"/>
                </a:cubicBezTo>
                <a:close/>
                <a:moveTo>
                  <a:pt x="19775" y="11065"/>
                </a:moveTo>
                <a:cubicBezTo>
                  <a:pt x="19632" y="11065"/>
                  <a:pt x="19496" y="11332"/>
                  <a:pt x="19466" y="11663"/>
                </a:cubicBezTo>
                <a:cubicBezTo>
                  <a:pt x="19398" y="12428"/>
                  <a:pt x="19142" y="12428"/>
                  <a:pt x="19073" y="11663"/>
                </a:cubicBezTo>
                <a:cubicBezTo>
                  <a:pt x="19004" y="10887"/>
                  <a:pt x="18523" y="10886"/>
                  <a:pt x="18454" y="11663"/>
                </a:cubicBezTo>
                <a:cubicBezTo>
                  <a:pt x="18376" y="12531"/>
                  <a:pt x="14826" y="12503"/>
                  <a:pt x="14749" y="11633"/>
                </a:cubicBezTo>
                <a:cubicBezTo>
                  <a:pt x="14681" y="10881"/>
                  <a:pt x="14200" y="10905"/>
                  <a:pt x="14132" y="11663"/>
                </a:cubicBezTo>
                <a:cubicBezTo>
                  <a:pt x="14103" y="11988"/>
                  <a:pt x="14015" y="12253"/>
                  <a:pt x="13936" y="12253"/>
                </a:cubicBezTo>
                <a:cubicBezTo>
                  <a:pt x="13857" y="12253"/>
                  <a:pt x="13767" y="11988"/>
                  <a:pt x="13738" y="11663"/>
                </a:cubicBezTo>
                <a:cubicBezTo>
                  <a:pt x="13665" y="10853"/>
                  <a:pt x="13246" y="10910"/>
                  <a:pt x="13103" y="11751"/>
                </a:cubicBezTo>
                <a:cubicBezTo>
                  <a:pt x="12992" y="12402"/>
                  <a:pt x="12977" y="12402"/>
                  <a:pt x="12809" y="11751"/>
                </a:cubicBezTo>
                <a:cubicBezTo>
                  <a:pt x="12592" y="10909"/>
                  <a:pt x="12181" y="10859"/>
                  <a:pt x="12109" y="11663"/>
                </a:cubicBezTo>
                <a:cubicBezTo>
                  <a:pt x="12031" y="12534"/>
                  <a:pt x="10046" y="12534"/>
                  <a:pt x="9968" y="11663"/>
                </a:cubicBezTo>
                <a:cubicBezTo>
                  <a:pt x="9901" y="10910"/>
                  <a:pt x="9753" y="10902"/>
                  <a:pt x="9621" y="11648"/>
                </a:cubicBezTo>
                <a:cubicBezTo>
                  <a:pt x="9546" y="12077"/>
                  <a:pt x="9297" y="12245"/>
                  <a:pt x="8669" y="12290"/>
                </a:cubicBezTo>
                <a:lnTo>
                  <a:pt x="7818" y="12349"/>
                </a:lnTo>
                <a:lnTo>
                  <a:pt x="7818" y="14074"/>
                </a:lnTo>
                <a:cubicBezTo>
                  <a:pt x="7818" y="15765"/>
                  <a:pt x="7825" y="15800"/>
                  <a:pt x="8122" y="15800"/>
                </a:cubicBezTo>
                <a:cubicBezTo>
                  <a:pt x="8289" y="15800"/>
                  <a:pt x="8471" y="15614"/>
                  <a:pt x="8525" y="15380"/>
                </a:cubicBezTo>
                <a:cubicBezTo>
                  <a:pt x="8580" y="15146"/>
                  <a:pt x="8740" y="15014"/>
                  <a:pt x="8882" y="15085"/>
                </a:cubicBezTo>
                <a:cubicBezTo>
                  <a:pt x="9134" y="15211"/>
                  <a:pt x="9141" y="15276"/>
                  <a:pt x="9145" y="17681"/>
                </a:cubicBezTo>
                <a:lnTo>
                  <a:pt x="9148" y="20145"/>
                </a:lnTo>
                <a:lnTo>
                  <a:pt x="10234" y="20145"/>
                </a:lnTo>
                <a:cubicBezTo>
                  <a:pt x="11114" y="20145"/>
                  <a:pt x="11330" y="20255"/>
                  <a:pt x="11373" y="20735"/>
                </a:cubicBezTo>
                <a:cubicBezTo>
                  <a:pt x="11418" y="21238"/>
                  <a:pt x="11750" y="21332"/>
                  <a:pt x="13582" y="21332"/>
                </a:cubicBezTo>
                <a:cubicBezTo>
                  <a:pt x="14890" y="21332"/>
                  <a:pt x="15718" y="21186"/>
                  <a:pt x="15686" y="20963"/>
                </a:cubicBezTo>
                <a:cubicBezTo>
                  <a:pt x="15578" y="20214"/>
                  <a:pt x="15866" y="20086"/>
                  <a:pt x="17549" y="20130"/>
                </a:cubicBezTo>
                <a:lnTo>
                  <a:pt x="19273" y="20174"/>
                </a:lnTo>
                <a:lnTo>
                  <a:pt x="19422" y="19075"/>
                </a:lnTo>
                <a:cubicBezTo>
                  <a:pt x="19511" y="18417"/>
                  <a:pt x="19552" y="17477"/>
                  <a:pt x="19526" y="16737"/>
                </a:cubicBezTo>
                <a:cubicBezTo>
                  <a:pt x="19479" y="15419"/>
                  <a:pt x="19617" y="14706"/>
                  <a:pt x="19803" y="15306"/>
                </a:cubicBezTo>
                <a:cubicBezTo>
                  <a:pt x="19864" y="15503"/>
                  <a:pt x="20051" y="15698"/>
                  <a:pt x="20219" y="15741"/>
                </a:cubicBezTo>
                <a:cubicBezTo>
                  <a:pt x="20484" y="15809"/>
                  <a:pt x="20518" y="15720"/>
                  <a:pt x="20468" y="15048"/>
                </a:cubicBezTo>
                <a:cubicBezTo>
                  <a:pt x="20428" y="14509"/>
                  <a:pt x="20469" y="14140"/>
                  <a:pt x="20600" y="13838"/>
                </a:cubicBezTo>
                <a:cubicBezTo>
                  <a:pt x="20910" y="13127"/>
                  <a:pt x="20834" y="12253"/>
                  <a:pt x="20463" y="12253"/>
                </a:cubicBezTo>
                <a:cubicBezTo>
                  <a:pt x="20259" y="12253"/>
                  <a:pt x="20117" y="12034"/>
                  <a:pt x="20084" y="11663"/>
                </a:cubicBezTo>
                <a:cubicBezTo>
                  <a:pt x="20055" y="11332"/>
                  <a:pt x="19918" y="11065"/>
                  <a:pt x="19775" y="1106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" name="Zhijun Liang…">
            <a:extLst>
              <a:ext uri="{FF2B5EF4-FFF2-40B4-BE49-F238E27FC236}">
                <a16:creationId xmlns:a16="http://schemas.microsoft.com/office/drawing/2014/main" id="{39B8592D-3597-FF4B-9E46-9C4907921ADB}"/>
              </a:ext>
            </a:extLst>
          </p:cNvPr>
          <p:cNvSpPr txBox="1"/>
          <p:nvPr/>
        </p:nvSpPr>
        <p:spPr>
          <a:xfrm>
            <a:off x="3016583" y="5794643"/>
            <a:ext cx="18350831" cy="3468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ctr" defTabSz="821531">
              <a:defRPr sz="56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altLang="zh-CN" sz="5400" dirty="0" err="1"/>
              <a:t>YongSheng</a:t>
            </a:r>
            <a:r>
              <a:rPr lang="zh-CN" altLang="en-US" sz="5400" dirty="0"/>
              <a:t> </a:t>
            </a:r>
            <a:r>
              <a:rPr lang="en-US" altLang="zh-CN" sz="5400" dirty="0"/>
              <a:t>Huang</a:t>
            </a:r>
            <a:r>
              <a:rPr lang="zh-CN" altLang="en-US" sz="5400" dirty="0"/>
              <a:t> </a:t>
            </a:r>
            <a:r>
              <a:rPr lang="en-US" altLang="zh-CN" sz="5400" dirty="0"/>
              <a:t>(</a:t>
            </a:r>
            <a:r>
              <a:rPr lang="zh-CN" altLang="en-US" sz="5400" dirty="0"/>
              <a:t>黄永盛）</a:t>
            </a:r>
            <a:r>
              <a:rPr lang="en-US" altLang="zh-CN" sz="5400" dirty="0"/>
              <a:t>,</a:t>
            </a:r>
            <a:r>
              <a:rPr lang="zh-CN" altLang="en-US" sz="5400" dirty="0"/>
              <a:t> </a:t>
            </a:r>
            <a:r>
              <a:rPr sz="5400" u="sng" dirty="0"/>
              <a:t>Zhijun Liang</a:t>
            </a:r>
            <a:r>
              <a:rPr lang="zh-CN" altLang="en-US" sz="5400" u="sng" dirty="0"/>
              <a:t> </a:t>
            </a:r>
            <a:r>
              <a:rPr lang="en-US" altLang="zh-CN" sz="5400" u="sng" dirty="0"/>
              <a:t>(</a:t>
            </a:r>
            <a:r>
              <a:rPr lang="zh-CN" altLang="en-US" sz="5400" u="sng" dirty="0"/>
              <a:t>梁志均）</a:t>
            </a:r>
            <a:r>
              <a:rPr lang="en-US" altLang="zh-CN" sz="5400" u="sng" dirty="0"/>
              <a:t>,</a:t>
            </a:r>
            <a:r>
              <a:rPr lang="zh-CN" altLang="en-US" sz="5400" dirty="0"/>
              <a:t> </a:t>
            </a:r>
            <a:r>
              <a:rPr lang="en-US" altLang="zh-CN" sz="5400" dirty="0" err="1"/>
              <a:t>MengZhao</a:t>
            </a:r>
            <a:r>
              <a:rPr lang="zh-CN" altLang="en-US" sz="5400" dirty="0"/>
              <a:t> </a:t>
            </a:r>
            <a:r>
              <a:rPr lang="en-US" altLang="zh-CN" sz="5400" dirty="0"/>
              <a:t>Li</a:t>
            </a:r>
            <a:r>
              <a:rPr lang="zh-CN" altLang="en-US" sz="5400" dirty="0"/>
              <a:t> </a:t>
            </a:r>
            <a:r>
              <a:rPr lang="en-US" altLang="zh-CN" sz="5400" dirty="0"/>
              <a:t>(</a:t>
            </a:r>
            <a:r>
              <a:rPr lang="zh-CN" altLang="en-US" sz="5400" dirty="0"/>
              <a:t>李梦朝）</a:t>
            </a:r>
            <a:r>
              <a:rPr lang="en-US" altLang="zh-CN" sz="5400" dirty="0"/>
              <a:t>,Bo</a:t>
            </a:r>
            <a:r>
              <a:rPr lang="zh-CN" altLang="en-US" sz="5400" dirty="0"/>
              <a:t> </a:t>
            </a:r>
            <a:r>
              <a:rPr lang="en-US" altLang="zh-CN" sz="5400" dirty="0"/>
              <a:t>Liu(</a:t>
            </a:r>
            <a:r>
              <a:rPr lang="zh-CN" altLang="en-US" sz="5400" dirty="0"/>
              <a:t>刘波</a:t>
            </a:r>
            <a:r>
              <a:rPr lang="en-US" altLang="zh-CN" sz="5400" dirty="0"/>
              <a:t>)</a:t>
            </a:r>
            <a:endParaRPr lang="en-US" altLang="zh-CN" sz="5400" u="sng" dirty="0"/>
          </a:p>
          <a:p>
            <a:pPr algn="ctr" defTabSz="821531">
              <a:defRPr sz="56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endParaRPr sz="5400" dirty="0"/>
          </a:p>
          <a:p>
            <a:pPr algn="ctr" defTabSz="821531">
              <a:defRPr sz="42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400" dirty="0"/>
              <a:t>IHEP, Chinese Academy of Sciences</a:t>
            </a:r>
          </a:p>
        </p:txBody>
      </p:sp>
    </p:spTree>
    <p:extLst>
      <p:ext uri="{BB962C8B-B14F-4D97-AF65-F5344CB8AC3E}">
        <p14:creationId xmlns:p14="http://schemas.microsoft.com/office/powerpoint/2010/main" val="153093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EC642FE-BD9F-8B44-85C2-521C8FAA945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sp>
        <p:nvSpPr>
          <p:cNvPr id="3" name="The Higgs Boson Discovery at LHC">
            <a:extLst>
              <a:ext uri="{FF2B5EF4-FFF2-40B4-BE49-F238E27FC236}">
                <a16:creationId xmlns:a16="http://schemas.microsoft.com/office/drawing/2014/main" id="{A8799BF1-2D8E-754A-AA1C-93CD69BAD0F4}"/>
              </a:ext>
            </a:extLst>
          </p:cNvPr>
          <p:cNvSpPr txBox="1">
            <a:spLocks/>
          </p:cNvSpPr>
          <p:nvPr/>
        </p:nvSpPr>
        <p:spPr>
          <a:xfrm>
            <a:off x="-2842087" y="0"/>
            <a:ext cx="22920298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Beam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profile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A4F6C7E-9596-434A-AF17-932F526989B5}"/>
              </a:ext>
            </a:extLst>
          </p:cNvPr>
          <p:cNvSpPr/>
          <p:nvPr/>
        </p:nvSpPr>
        <p:spPr>
          <a:xfrm>
            <a:off x="219408" y="996645"/>
            <a:ext cx="25013856" cy="2226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spot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size:~0.5cm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*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5cm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(estimated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from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burn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mark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)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spot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size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consistent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with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of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shutter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shape</a:t>
            </a: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7AC62DD-78F2-8546-BE8D-DF7DCBE9C8C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14854" y="3949084"/>
            <a:ext cx="10569145" cy="915263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2A0AE03-6BF3-ED40-A9BC-A68221AB1576}"/>
              </a:ext>
            </a:extLst>
          </p:cNvPr>
          <p:cNvSpPr/>
          <p:nvPr/>
        </p:nvSpPr>
        <p:spPr>
          <a:xfrm>
            <a:off x="16303523" y="3201269"/>
            <a:ext cx="63809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Shutter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1B3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station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2FFB87-B0CD-4947-9263-8DC5D58A8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38" y="4684785"/>
            <a:ext cx="12628605" cy="877323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06A8203-C80A-834E-8B6E-C46168BE453E}"/>
              </a:ext>
            </a:extLst>
          </p:cNvPr>
          <p:cNvSpPr/>
          <p:nvPr/>
        </p:nvSpPr>
        <p:spPr>
          <a:xfrm>
            <a:off x="3946891" y="3949084"/>
            <a:ext cx="72600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Burn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mark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1B3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station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1DCF6AF-5E54-BE4C-9AF5-C7DF403183AC}"/>
              </a:ext>
            </a:extLst>
          </p:cNvPr>
          <p:cNvSpPr/>
          <p:nvPr/>
        </p:nvSpPr>
        <p:spPr>
          <a:xfrm>
            <a:off x="3410465" y="10008973"/>
            <a:ext cx="7982465" cy="1136822"/>
          </a:xfrm>
          <a:prstGeom prst="rect">
            <a:avLst/>
          </a:prstGeom>
          <a:noFill/>
          <a:ln w="317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5462023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F5D4CD0-49E1-054B-82FC-81C7B50F3BB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  <p:sp>
        <p:nvSpPr>
          <p:cNvPr id="3" name="The Higgs Boson Discovery at LHC">
            <a:extLst>
              <a:ext uri="{FF2B5EF4-FFF2-40B4-BE49-F238E27FC236}">
                <a16:creationId xmlns:a16="http://schemas.microsoft.com/office/drawing/2014/main" id="{C6AC2E08-6925-2B49-BA3D-D6F07DFCCFD5}"/>
              </a:ext>
            </a:extLst>
          </p:cNvPr>
          <p:cNvSpPr txBox="1">
            <a:spLocks/>
          </p:cNvSpPr>
          <p:nvPr/>
        </p:nvSpPr>
        <p:spPr>
          <a:xfrm>
            <a:off x="-1" y="196734"/>
            <a:ext cx="24605673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Potential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of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using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1B3b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station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for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detector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test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beam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D7A0970-391B-C64A-9299-49F081BCB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6028" y="2951599"/>
            <a:ext cx="6419602" cy="85594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2F611EF-AF93-7E4A-8A0E-1C2431B8ECFC}"/>
              </a:ext>
            </a:extLst>
          </p:cNvPr>
          <p:cNvSpPr/>
          <p:nvPr/>
        </p:nvSpPr>
        <p:spPr>
          <a:xfrm>
            <a:off x="0" y="1220086"/>
            <a:ext cx="17595273" cy="7273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1B3a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was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used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for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XRD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spectrum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(material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structure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study)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1B3b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is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now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borrowed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temporarily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 </a:t>
            </a:r>
            <a:endParaRPr lang="en-US" altLang="zh-CN" sz="4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p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potential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study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(last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week)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p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Accelerator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colleague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will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use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1B3b for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next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1~2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months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for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vacuum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study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（插入件在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X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辐照下放气实验） </a:t>
            </a:r>
            <a:endParaRPr lang="en-US" altLang="zh-CN" sz="40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Has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potential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build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facility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for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longer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term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at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1B3b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Use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CEPC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vertex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detector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chips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build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telescope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sz="40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Build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magnetic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sperate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X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ray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from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electron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beams,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also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measure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the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momentum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of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electrons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40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4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1437014-8019-CB49-B1A4-4AF853206D1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16346" y="7562335"/>
            <a:ext cx="9515568" cy="552858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E573AE5-60F1-AD48-A086-CD944323CD48}"/>
              </a:ext>
            </a:extLst>
          </p:cNvPr>
          <p:cNvSpPr/>
          <p:nvPr/>
        </p:nvSpPr>
        <p:spPr>
          <a:xfrm>
            <a:off x="5624243" y="11726473"/>
            <a:ext cx="15921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1B3a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69E736C-4D79-3F4E-A571-2B495CFA765B}"/>
              </a:ext>
            </a:extLst>
          </p:cNvPr>
          <p:cNvSpPr/>
          <p:nvPr/>
        </p:nvSpPr>
        <p:spPr>
          <a:xfrm>
            <a:off x="9362149" y="13090921"/>
            <a:ext cx="16417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1B3b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49E8400-B263-284A-BED7-83247EF031D7}"/>
              </a:ext>
            </a:extLst>
          </p:cNvPr>
          <p:cNvSpPr/>
          <p:nvPr/>
        </p:nvSpPr>
        <p:spPr>
          <a:xfrm>
            <a:off x="20219225" y="4856978"/>
            <a:ext cx="15921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1B3a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75B6A30-DD8E-754D-B23A-23926583F55A}"/>
              </a:ext>
            </a:extLst>
          </p:cNvPr>
          <p:cNvSpPr/>
          <p:nvPr/>
        </p:nvSpPr>
        <p:spPr>
          <a:xfrm>
            <a:off x="22683834" y="4087537"/>
            <a:ext cx="16417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1B3b</a:t>
            </a:r>
            <a:endParaRPr lang="zh-CN" altLang="en-US" dirty="0"/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8321C0C9-8181-D74B-8FC5-CE6CE86F42B0}"/>
              </a:ext>
            </a:extLst>
          </p:cNvPr>
          <p:cNvCxnSpPr/>
          <p:nvPr/>
        </p:nvCxnSpPr>
        <p:spPr>
          <a:xfrm flipH="1">
            <a:off x="23255416" y="4856978"/>
            <a:ext cx="197708" cy="1341109"/>
          </a:xfrm>
          <a:prstGeom prst="straightConnector1">
            <a:avLst/>
          </a:prstGeom>
          <a:noFill/>
          <a:ln w="6032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DC30259F-D1BD-794A-82C3-E45D68FC662A}"/>
              </a:ext>
            </a:extLst>
          </p:cNvPr>
          <p:cNvCxnSpPr>
            <a:cxnSpLocks/>
          </p:cNvCxnSpPr>
          <p:nvPr/>
        </p:nvCxnSpPr>
        <p:spPr>
          <a:xfrm flipH="1">
            <a:off x="20706050" y="5258116"/>
            <a:ext cx="204889" cy="939971"/>
          </a:xfrm>
          <a:prstGeom prst="straightConnector1">
            <a:avLst/>
          </a:prstGeom>
          <a:noFill/>
          <a:ln w="6032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23881746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5B3F33F-BBE3-2A49-96E2-41A6652EDA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  <p:sp>
        <p:nvSpPr>
          <p:cNvPr id="3" name="The Higgs Boson Discovery at LHC">
            <a:extLst>
              <a:ext uri="{FF2B5EF4-FFF2-40B4-BE49-F238E27FC236}">
                <a16:creationId xmlns:a16="http://schemas.microsoft.com/office/drawing/2014/main" id="{A62BE553-8B4E-854F-81EE-49F883CEAAE7}"/>
              </a:ext>
            </a:extLst>
          </p:cNvPr>
          <p:cNvSpPr txBox="1">
            <a:spLocks/>
          </p:cNvSpPr>
          <p:nvPr/>
        </p:nvSpPr>
        <p:spPr>
          <a:xfrm>
            <a:off x="-957869" y="0"/>
            <a:ext cx="22920298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Summary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 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0C6E777-A8A2-B147-BB9C-28EB27B84F66}"/>
              </a:ext>
            </a:extLst>
          </p:cNvPr>
          <p:cNvSpPr/>
          <p:nvPr/>
        </p:nvSpPr>
        <p:spPr>
          <a:xfrm>
            <a:off x="-314928" y="1465326"/>
            <a:ext cx="2501385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Found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MIP-like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particles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three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BSRF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stations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(likely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to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be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high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energy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electrons)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dirty="0">
              <a:solidFill>
                <a:srgbClr val="FFFF00"/>
              </a:solidFill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solidFill>
                  <a:srgbClr val="FFFF00"/>
                </a:solidFill>
                <a:sym typeface="微软雅黑"/>
              </a:rPr>
              <a:t>The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largest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MIP-like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event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rate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is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about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50Hz/cm</a:t>
            </a:r>
            <a:r>
              <a:rPr lang="en-US" altLang="zh-CN" baseline="30000" dirty="0">
                <a:solidFill>
                  <a:srgbClr val="FFFF00"/>
                </a:solidFill>
                <a:sym typeface="微软雅黑"/>
              </a:rPr>
              <a:t>2</a:t>
            </a:r>
            <a:endParaRPr lang="en-US" altLang="zh-CN" dirty="0">
              <a:solidFill>
                <a:srgbClr val="FFFF00"/>
              </a:solidFill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dirty="0">
              <a:solidFill>
                <a:srgbClr val="FFFF00"/>
              </a:solidFill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solidFill>
                  <a:srgbClr val="FFFF00"/>
                </a:solidFill>
                <a:sym typeface="微软雅黑"/>
              </a:rPr>
              <a:t>BSRF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stations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has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potential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to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become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a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good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test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beam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facility</a:t>
            </a: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dirty="0">
              <a:solidFill>
                <a:srgbClr val="FFFF00"/>
              </a:solidFill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dirty="0">
              <a:solidFill>
                <a:srgbClr val="FFFF00"/>
              </a:solidFill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28370783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8DE61B3-7A0F-CC46-984F-EA03AFB92D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4B5C5C44-1F33-C84A-8043-BDBF4CAEF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004369"/>
              </p:ext>
            </p:extLst>
          </p:nvPr>
        </p:nvGraphicFramePr>
        <p:xfrm>
          <a:off x="1052110" y="1798468"/>
          <a:ext cx="21753948" cy="11506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66655">
                  <a:extLst>
                    <a:ext uri="{9D8B030D-6E8A-4147-A177-3AD203B41FA5}">
                      <a16:colId xmlns:a16="http://schemas.microsoft.com/office/drawing/2014/main" val="1856802219"/>
                    </a:ext>
                  </a:extLst>
                </a:gridCol>
                <a:gridCol w="5320145">
                  <a:extLst>
                    <a:ext uri="{9D8B030D-6E8A-4147-A177-3AD203B41FA5}">
                      <a16:colId xmlns:a16="http://schemas.microsoft.com/office/drawing/2014/main" val="1134833489"/>
                    </a:ext>
                  </a:extLst>
                </a:gridCol>
                <a:gridCol w="7628661">
                  <a:extLst>
                    <a:ext uri="{9D8B030D-6E8A-4147-A177-3AD203B41FA5}">
                      <a16:colId xmlns:a16="http://schemas.microsoft.com/office/drawing/2014/main" val="216989255"/>
                    </a:ext>
                  </a:extLst>
                </a:gridCol>
                <a:gridCol w="5438487">
                  <a:extLst>
                    <a:ext uri="{9D8B030D-6E8A-4147-A177-3AD203B41FA5}">
                      <a16:colId xmlns:a16="http://schemas.microsoft.com/office/drawing/2014/main" val="2825322786"/>
                    </a:ext>
                  </a:extLst>
                </a:gridCol>
              </a:tblGrid>
              <a:tr h="175471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/>
                        <a:t>DESY</a:t>
                      </a:r>
                      <a:endParaRPr lang="zh-CN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/>
                        <a:t>IHEP</a:t>
                      </a:r>
                      <a:r>
                        <a:rPr lang="zh-CN" altLang="en-US" sz="4000" b="1" dirty="0"/>
                        <a:t> </a:t>
                      </a:r>
                      <a:endParaRPr lang="en-US" altLang="zh-CN" sz="4000" b="1" dirty="0"/>
                    </a:p>
                    <a:p>
                      <a:pPr algn="ctr"/>
                      <a:r>
                        <a:rPr lang="en-US" altLang="zh-CN" sz="4000" b="1" dirty="0"/>
                        <a:t>Hall</a:t>
                      </a:r>
                      <a:r>
                        <a:rPr lang="zh-CN" altLang="en-US" sz="4000" b="1" dirty="0"/>
                        <a:t> </a:t>
                      </a:r>
                      <a:r>
                        <a:rPr lang="en-US" altLang="zh-CN" sz="4000" b="1" dirty="0"/>
                        <a:t>10</a:t>
                      </a:r>
                      <a:r>
                        <a:rPr lang="zh-CN" altLang="en-US" sz="4000" b="1" dirty="0"/>
                        <a:t> </a:t>
                      </a:r>
                      <a:r>
                        <a:rPr lang="en-US" altLang="zh-CN" sz="4000" b="1" dirty="0"/>
                        <a:t>E3</a:t>
                      </a:r>
                      <a:r>
                        <a:rPr lang="zh-CN" altLang="en-US" sz="4000" b="1" dirty="0"/>
                        <a:t> </a:t>
                      </a:r>
                      <a:r>
                        <a:rPr lang="en-US" altLang="zh-CN" sz="4000" b="1" dirty="0"/>
                        <a:t>beam</a:t>
                      </a:r>
                      <a:r>
                        <a:rPr lang="zh-CN" altLang="en-US" sz="4000" b="1" dirty="0"/>
                        <a:t> </a:t>
                      </a:r>
                      <a:r>
                        <a:rPr lang="en-US" altLang="zh-CN" sz="4000" b="1" dirty="0"/>
                        <a:t>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BSRF</a:t>
                      </a:r>
                      <a:endParaRPr lang="zh-CN" alt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954759"/>
                  </a:ext>
                </a:extLst>
              </a:tr>
              <a:tr h="1754717">
                <a:tc>
                  <a:txBody>
                    <a:bodyPr/>
                    <a:lstStyle/>
                    <a:p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Momentum</a:t>
                      </a:r>
                      <a:r>
                        <a:rPr lang="zh-CN" altLang="en-US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1-6 GeV</a:t>
                      </a:r>
                      <a:endParaRPr lang="zh-CN" altLang="en-US" sz="40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/>
                        <a:t>&lt;1</a:t>
                      </a:r>
                      <a:r>
                        <a:rPr lang="zh-CN" altLang="en-US" sz="4000" b="1" dirty="0"/>
                        <a:t> </a:t>
                      </a:r>
                      <a:r>
                        <a:rPr lang="en-US" altLang="zh-CN" sz="4000" b="1" dirty="0"/>
                        <a:t>GeV</a:t>
                      </a:r>
                      <a:r>
                        <a:rPr lang="zh-CN" altLang="en-US" sz="4000" b="1" dirty="0"/>
                        <a:t> </a:t>
                      </a:r>
                      <a:r>
                        <a:rPr lang="en-US" altLang="zh-CN" sz="4000" b="1" dirty="0"/>
                        <a:t>secondary</a:t>
                      </a:r>
                      <a:r>
                        <a:rPr lang="zh-CN" altLang="en-US" sz="4000" b="1" dirty="0"/>
                        <a:t> </a:t>
                      </a:r>
                      <a:r>
                        <a:rPr lang="en-US" altLang="zh-CN" sz="4000" b="1" dirty="0"/>
                        <a:t>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1~2.5</a:t>
                      </a:r>
                      <a:r>
                        <a:rPr lang="zh-CN" altLang="en-US" sz="4000" b="1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GeV</a:t>
                      </a:r>
                      <a:r>
                        <a:rPr lang="zh-CN" altLang="en-US" sz="4000" b="1" dirty="0">
                          <a:solidFill>
                            <a:srgbClr val="FFFF00"/>
                          </a:solidFill>
                        </a:rPr>
                        <a:t> </a:t>
                      </a:r>
                      <a:endParaRPr lang="en-US" altLang="zh-CN" sz="4000" b="1" dirty="0">
                        <a:solidFill>
                          <a:srgbClr val="FFFF00"/>
                        </a:solidFill>
                      </a:endParaRPr>
                    </a:p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(to</a:t>
                      </a:r>
                      <a:r>
                        <a:rPr lang="zh-CN" altLang="en-US" sz="4000" b="1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be</a:t>
                      </a:r>
                      <a:r>
                        <a:rPr lang="zh-CN" altLang="en-US" sz="4000" b="1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measured)</a:t>
                      </a:r>
                      <a:endParaRPr lang="zh-CN" alt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352713"/>
                  </a:ext>
                </a:extLst>
              </a:tr>
              <a:tr h="1754717">
                <a:tc>
                  <a:txBody>
                    <a:bodyPr/>
                    <a:lstStyle/>
                    <a:p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Particles</a:t>
                      </a:r>
                      <a:r>
                        <a:rPr lang="zh-CN" altLang="en-US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electrons</a:t>
                      </a:r>
                      <a:endParaRPr lang="zh-CN" altLang="en-US" sz="40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Protons/</a:t>
                      </a:r>
                      <a:r>
                        <a:rPr lang="zh-CN" altLang="en-US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1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Pions</a:t>
                      </a:r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/</a:t>
                      </a:r>
                    </a:p>
                    <a:p>
                      <a:pPr algn="ctr"/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/Electrons</a:t>
                      </a:r>
                      <a:r>
                        <a:rPr lang="zh-CN" altLang="en-US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Electrons</a:t>
                      </a:r>
                      <a:r>
                        <a:rPr lang="zh-CN" altLang="en-US" sz="4000" b="1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?</a:t>
                      </a:r>
                    </a:p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(to</a:t>
                      </a:r>
                      <a:r>
                        <a:rPr lang="zh-CN" altLang="en-US" sz="4000" b="1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be</a:t>
                      </a:r>
                      <a:r>
                        <a:rPr lang="zh-CN" altLang="en-US" sz="4000" b="1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confirmed)</a:t>
                      </a:r>
                      <a:endParaRPr lang="zh-CN" alt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5287570"/>
                  </a:ext>
                </a:extLst>
              </a:tr>
              <a:tr h="1754717">
                <a:tc>
                  <a:txBody>
                    <a:bodyPr/>
                    <a:lstStyle/>
                    <a:p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Trigger</a:t>
                      </a:r>
                      <a:r>
                        <a:rPr lang="zh-CN" altLang="en-US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rate</a:t>
                      </a:r>
                      <a:r>
                        <a:rPr lang="zh-CN" altLang="en-US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250</a:t>
                      </a:r>
                      <a:r>
                        <a:rPr lang="en-US" altLang="zh-CN" sz="4000" b="1" dirty="0"/>
                        <a:t>Hz/cm</a:t>
                      </a:r>
                      <a:r>
                        <a:rPr lang="en-US" altLang="zh-CN" sz="4000" b="1" baseline="30000" dirty="0"/>
                        <a:t>2</a:t>
                      </a:r>
                      <a:r>
                        <a:rPr lang="zh-CN" altLang="en-US" sz="4000" b="1" baseline="30000" dirty="0"/>
                        <a:t> </a:t>
                      </a:r>
                      <a:endParaRPr lang="en-US" altLang="zh-CN" sz="4000" b="1" baseline="30000" dirty="0"/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b="1" i="0" u="none" strike="noStrike" cap="none" spc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--</a:t>
                      </a:r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4000</a:t>
                      </a:r>
                      <a:r>
                        <a:rPr lang="zh-CN" altLang="en-US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1" dirty="0"/>
                        <a:t>Hz/cm</a:t>
                      </a:r>
                      <a:r>
                        <a:rPr lang="en-US" altLang="zh-CN" sz="4000" b="1" baseline="30000" dirty="0"/>
                        <a:t>2</a:t>
                      </a:r>
                      <a:endParaRPr lang="zh-CN" altLang="en-US" sz="40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/>
                        <a:t>0.6</a:t>
                      </a:r>
                      <a:r>
                        <a:rPr lang="zh-CN" altLang="en-US" sz="4000" b="1" dirty="0"/>
                        <a:t> </a:t>
                      </a:r>
                      <a:r>
                        <a:rPr lang="en-US" altLang="zh-CN" sz="4000" b="1" dirty="0"/>
                        <a:t>Hz/cm</a:t>
                      </a:r>
                      <a:r>
                        <a:rPr lang="en-US" altLang="zh-CN" sz="4000" b="1" baseline="30000" dirty="0"/>
                        <a:t>2</a:t>
                      </a:r>
                      <a:r>
                        <a:rPr lang="zh-CN" altLang="en-US" sz="4000" b="1" dirty="0"/>
                        <a:t>  </a:t>
                      </a:r>
                      <a:r>
                        <a:rPr lang="en-US" altLang="zh-CN" sz="4000" b="1" dirty="0"/>
                        <a:t>(design)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b="1" dirty="0"/>
                        <a:t>&lt;0.1</a:t>
                      </a:r>
                      <a:r>
                        <a:rPr lang="zh-CN" altLang="en-US" sz="4000" b="1" dirty="0"/>
                        <a:t> </a:t>
                      </a:r>
                      <a:r>
                        <a:rPr lang="en-US" altLang="zh-CN" sz="4000" b="1" dirty="0"/>
                        <a:t>Hz/cm</a:t>
                      </a:r>
                      <a:r>
                        <a:rPr lang="en-US" altLang="zh-CN" sz="4000" b="1" baseline="30000" dirty="0"/>
                        <a:t>2</a:t>
                      </a:r>
                      <a:r>
                        <a:rPr lang="zh-CN" altLang="en-US" sz="4000" b="1" dirty="0"/>
                        <a:t>  </a:t>
                      </a:r>
                      <a:r>
                        <a:rPr lang="en-US" altLang="zh-CN" sz="4000" b="1" dirty="0"/>
                        <a:t>(measured)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~50</a:t>
                      </a:r>
                      <a:r>
                        <a:rPr lang="zh-CN" altLang="en-US" sz="4000" b="1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Hz/cm</a:t>
                      </a:r>
                      <a:r>
                        <a:rPr lang="en-US" altLang="zh-CN" sz="4000" b="1" baseline="30000" dirty="0">
                          <a:solidFill>
                            <a:srgbClr val="FFFF00"/>
                          </a:solidFill>
                        </a:rPr>
                        <a:t>2</a:t>
                      </a:r>
                      <a:endParaRPr lang="zh-CN" altLang="en-US" sz="4000" b="1" baseline="30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147788"/>
                  </a:ext>
                </a:extLst>
              </a:tr>
              <a:tr h="1754717">
                <a:tc>
                  <a:txBody>
                    <a:bodyPr/>
                    <a:lstStyle/>
                    <a:p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Operation</a:t>
                      </a:r>
                      <a:r>
                        <a:rPr lang="zh-CN" altLang="en-US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period</a:t>
                      </a:r>
                      <a:r>
                        <a:rPr lang="zh-CN" altLang="en-US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~10</a:t>
                      </a:r>
                      <a:r>
                        <a:rPr lang="zh-CN" altLang="en-US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months/</a:t>
                      </a:r>
                      <a:r>
                        <a:rPr lang="zh-CN" altLang="en-US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year</a:t>
                      </a:r>
                      <a:endParaRPr lang="zh-CN" altLang="en-US" sz="40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~2</a:t>
                      </a:r>
                      <a:r>
                        <a:rPr lang="zh-CN" altLang="en-US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months/</a:t>
                      </a:r>
                      <a:r>
                        <a:rPr lang="zh-CN" altLang="en-US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year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~10</a:t>
                      </a:r>
                      <a:r>
                        <a:rPr lang="zh-CN" altLang="en-US" sz="4000" b="1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months/</a:t>
                      </a:r>
                      <a:r>
                        <a:rPr lang="zh-CN" altLang="en-US" sz="4000" b="1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year</a:t>
                      </a:r>
                    </a:p>
                    <a:p>
                      <a:pPr algn="ctr"/>
                      <a:endParaRPr lang="zh-CN" altLang="en-US" sz="4000" b="1" baseline="30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016744"/>
                  </a:ext>
                </a:extLst>
              </a:tr>
              <a:tr h="1754717">
                <a:tc>
                  <a:txBody>
                    <a:bodyPr/>
                    <a:lstStyle/>
                    <a:p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Beam</a:t>
                      </a:r>
                      <a:r>
                        <a:rPr lang="zh-CN" altLang="en-US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spot</a:t>
                      </a:r>
                    </a:p>
                    <a:p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Size</a:t>
                      </a:r>
                      <a:r>
                        <a:rPr lang="zh-CN" altLang="en-US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4cm</a:t>
                      </a:r>
                      <a:r>
                        <a:rPr lang="en-US" altLang="zh-CN" sz="4000" b="1" i="0" u="none" strike="noStrike" cap="none" spc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</a:t>
                      </a:r>
                      <a:endParaRPr lang="zh-CN" altLang="en-US" sz="4000" b="1" i="0" u="none" strike="noStrike" cap="none" spc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~80cm</a:t>
                      </a:r>
                      <a:r>
                        <a:rPr lang="en-US" altLang="zh-CN" sz="4000" b="1" i="0" u="none" strike="noStrike" cap="none" spc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</a:t>
                      </a:r>
                      <a:endParaRPr lang="zh-CN" altLang="en-US" sz="4000" b="1" i="0" u="none" strike="noStrike" cap="none" spc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b="1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~2.5cm</a:t>
                      </a:r>
                      <a:r>
                        <a:rPr lang="en-US" altLang="zh-CN" sz="4000" b="1" i="0" u="none" strike="noStrike" cap="none" spc="0" baseline="3000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4000" b="1" i="0" u="none" strike="noStrike" cap="none" spc="0" baseline="30000" dirty="0">
                        <a:ln>
                          <a:noFill/>
                        </a:ln>
                        <a:solidFill>
                          <a:srgbClr val="FFFF00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Depending</a:t>
                      </a:r>
                      <a:r>
                        <a:rPr lang="zh-CN" altLang="en-US" sz="4000" b="1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on</a:t>
                      </a:r>
                      <a:r>
                        <a:rPr lang="zh-CN" altLang="en-US" sz="4000" b="1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shutter</a:t>
                      </a:r>
                      <a:r>
                        <a:rPr lang="zh-CN" altLang="en-US" sz="4000" b="1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shape</a:t>
                      </a:r>
                      <a:endParaRPr lang="en-US" altLang="zh-CN" sz="4000" b="1" i="0" u="none" strike="noStrike" cap="none" spc="0" baseline="30000" dirty="0">
                        <a:ln>
                          <a:noFill/>
                        </a:ln>
                        <a:solidFill>
                          <a:srgbClr val="FFFF00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/>
                      <a:endParaRPr lang="en-US" altLang="zh-CN" sz="4000" b="1" baseline="30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383692"/>
                  </a:ext>
                </a:extLst>
              </a:tr>
            </a:tbl>
          </a:graphicData>
        </a:graphic>
      </p:graphicFrame>
      <p:sp>
        <p:nvSpPr>
          <p:cNvPr id="4" name="The Higgs Boson Discovery at LHC">
            <a:extLst>
              <a:ext uri="{FF2B5EF4-FFF2-40B4-BE49-F238E27FC236}">
                <a16:creationId xmlns:a16="http://schemas.microsoft.com/office/drawing/2014/main" id="{477C5BB5-E810-6E44-9D23-BC50B886F6D3}"/>
              </a:ext>
            </a:extLst>
          </p:cNvPr>
          <p:cNvSpPr txBox="1">
            <a:spLocks/>
          </p:cNvSpPr>
          <p:nvPr/>
        </p:nvSpPr>
        <p:spPr>
          <a:xfrm>
            <a:off x="-583797" y="196734"/>
            <a:ext cx="22920298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Comparisons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 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</p:spTree>
    <p:extLst>
      <p:ext uri="{BB962C8B-B14F-4D97-AF65-F5344CB8AC3E}">
        <p14:creationId xmlns:p14="http://schemas.microsoft.com/office/powerpoint/2010/main" val="425119255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85E4C66-3A4C-1E42-8296-F16BAA57F3A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C9C35FF-E348-1C46-B03B-C20882733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2896"/>
            <a:ext cx="11973763" cy="8494207"/>
          </a:xfrm>
          <a:prstGeom prst="rect">
            <a:avLst/>
          </a:prstGeom>
        </p:spPr>
      </p:pic>
      <p:sp>
        <p:nvSpPr>
          <p:cNvPr id="4" name="The Higgs Boson Discovery at LHC">
            <a:extLst>
              <a:ext uri="{FF2B5EF4-FFF2-40B4-BE49-F238E27FC236}">
                <a16:creationId xmlns:a16="http://schemas.microsoft.com/office/drawing/2014/main" id="{668B548D-17B9-8D47-940D-482BDE8D5546}"/>
              </a:ext>
            </a:extLst>
          </p:cNvPr>
          <p:cNvSpPr txBox="1">
            <a:spLocks/>
          </p:cNvSpPr>
          <p:nvPr/>
        </p:nvSpPr>
        <p:spPr>
          <a:xfrm>
            <a:off x="-2389000" y="122199"/>
            <a:ext cx="22920298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Coincidence signal at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微软雅黑"/>
              </a:rPr>
              <a:t>BSFC test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微软雅黑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微软雅黑"/>
              </a:rPr>
              <a:t>beam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642EC01-6F42-A643-BD57-E04777677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2869" y="4489079"/>
            <a:ext cx="11973764" cy="860184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BE9D06A-FDAD-9F4F-A3A5-D1EA217FBF24}"/>
              </a:ext>
            </a:extLst>
          </p:cNvPr>
          <p:cNvSpPr/>
          <p:nvPr/>
        </p:nvSpPr>
        <p:spPr>
          <a:xfrm>
            <a:off x="17819522" y="8556808"/>
            <a:ext cx="57730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IHEP-IME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*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LGAD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40E9C9A-C7DB-8444-A581-A4EB504308C6}"/>
              </a:ext>
            </a:extLst>
          </p:cNvPr>
          <p:cNvSpPr/>
          <p:nvPr/>
        </p:nvSpPr>
        <p:spPr>
          <a:xfrm>
            <a:off x="6415626" y="8855752"/>
            <a:ext cx="44826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HPK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5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*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5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LGAD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2FBF942-103E-AA44-BDC7-C6C4A481C3E2}"/>
              </a:ext>
            </a:extLst>
          </p:cNvPr>
          <p:cNvSpPr/>
          <p:nvPr/>
        </p:nvSpPr>
        <p:spPr>
          <a:xfrm>
            <a:off x="19995644" y="6604394"/>
            <a:ext cx="2658579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CN" sz="36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BSRF</a:t>
            </a:r>
            <a:r>
              <a:rPr lang="zh-CN" altLang="en-US" sz="36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 </a:t>
            </a:r>
            <a:endParaRPr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D62B8DD-558F-FC4B-9E54-DE6FA825A402}"/>
              </a:ext>
            </a:extLst>
          </p:cNvPr>
          <p:cNvSpPr/>
          <p:nvPr/>
        </p:nvSpPr>
        <p:spPr>
          <a:xfrm>
            <a:off x="19995645" y="5451888"/>
            <a:ext cx="2658579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CN" sz="36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Beta</a:t>
            </a:r>
            <a:r>
              <a:rPr lang="zh-CN" altLang="en-US" sz="36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sz="36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 </a:t>
            </a:r>
            <a:endParaRPr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07EA6E-022F-F84A-B308-7FD970F13021}"/>
              </a:ext>
            </a:extLst>
          </p:cNvPr>
          <p:cNvSpPr/>
          <p:nvPr/>
        </p:nvSpPr>
        <p:spPr>
          <a:xfrm>
            <a:off x="7741860" y="6812850"/>
            <a:ext cx="2658579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CN" sz="3600" kern="12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BSRF</a:t>
            </a:r>
            <a:r>
              <a:rPr lang="zh-CN" altLang="en-US" sz="3600" kern="12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 </a:t>
            </a:r>
            <a:endParaRPr lang="zh-CN" altLang="en-US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845AC5B-B204-9E41-8D6A-46046A00116E}"/>
              </a:ext>
            </a:extLst>
          </p:cNvPr>
          <p:cNvSpPr/>
          <p:nvPr/>
        </p:nvSpPr>
        <p:spPr>
          <a:xfrm>
            <a:off x="7741861" y="5660344"/>
            <a:ext cx="2658579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Beta</a:t>
            </a:r>
            <a:r>
              <a:rPr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 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CA9E182F-6075-5847-B2D6-6C62554F6CB2}"/>
              </a:ext>
            </a:extLst>
          </p:cNvPr>
          <p:cNvCxnSpPr>
            <a:cxnSpLocks/>
          </p:cNvCxnSpPr>
          <p:nvPr/>
        </p:nvCxnSpPr>
        <p:spPr>
          <a:xfrm flipH="1">
            <a:off x="7068065" y="10478530"/>
            <a:ext cx="673795" cy="741405"/>
          </a:xfrm>
          <a:prstGeom prst="straightConnector1">
            <a:avLst/>
          </a:prstGeom>
          <a:noFill/>
          <a:ln w="50800" cap="flat">
            <a:solidFill>
              <a:schemeClr val="bg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57A18D53-C21B-3441-979E-93B1D102AD76}"/>
              </a:ext>
            </a:extLst>
          </p:cNvPr>
          <p:cNvSpPr/>
          <p:nvPr/>
        </p:nvSpPr>
        <p:spPr>
          <a:xfrm>
            <a:off x="7626547" y="9796594"/>
            <a:ext cx="24449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</a:t>
            </a:r>
            <a:r>
              <a:rPr lang="zh-CN" altLang="en-US" kern="12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MIP</a:t>
            </a:r>
            <a:r>
              <a:rPr lang="zh-CN" altLang="en-US" kern="12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?</a:t>
            </a:r>
            <a:r>
              <a:rPr lang="zh-CN" altLang="en-US" kern="12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BB93B33-79A7-034A-A9AB-93470E08DB05}"/>
              </a:ext>
            </a:extLst>
          </p:cNvPr>
          <p:cNvSpPr/>
          <p:nvPr/>
        </p:nvSpPr>
        <p:spPr>
          <a:xfrm>
            <a:off x="299594" y="1345468"/>
            <a:ext cx="1161548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Collected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charge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of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Coincidence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signal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consistent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with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MIP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signal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beta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2MIP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like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signal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large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area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LGAD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5B3C4769-BE78-7B44-805B-D7A958E20AE9}"/>
              </a:ext>
            </a:extLst>
          </p:cNvPr>
          <p:cNvCxnSpPr/>
          <p:nvPr/>
        </p:nvCxnSpPr>
        <p:spPr>
          <a:xfrm>
            <a:off x="15932802" y="1987283"/>
            <a:ext cx="0" cy="1524000"/>
          </a:xfrm>
          <a:prstGeom prst="line">
            <a:avLst/>
          </a:prstGeom>
          <a:noFill/>
          <a:ln w="101600" cap="flat">
            <a:solidFill>
              <a:srgbClr val="FFFF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1116147A-179A-3C4A-9F7B-450FBFE11B07}"/>
              </a:ext>
            </a:extLst>
          </p:cNvPr>
          <p:cNvCxnSpPr/>
          <p:nvPr/>
        </p:nvCxnSpPr>
        <p:spPr>
          <a:xfrm>
            <a:off x="17676316" y="2068743"/>
            <a:ext cx="0" cy="1524000"/>
          </a:xfrm>
          <a:prstGeom prst="line">
            <a:avLst/>
          </a:prstGeom>
          <a:noFill/>
          <a:ln w="101600" cap="flat">
            <a:solidFill>
              <a:srgbClr val="FFFF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ED1F567C-876C-0448-A8CB-3F95BBE5B0D7}"/>
              </a:ext>
            </a:extLst>
          </p:cNvPr>
          <p:cNvCxnSpPr>
            <a:cxnSpLocks/>
          </p:cNvCxnSpPr>
          <p:nvPr/>
        </p:nvCxnSpPr>
        <p:spPr>
          <a:xfrm>
            <a:off x="19453358" y="2368797"/>
            <a:ext cx="0" cy="775854"/>
          </a:xfrm>
          <a:prstGeom prst="line">
            <a:avLst/>
          </a:prstGeom>
          <a:noFill/>
          <a:ln w="101600" cap="flat">
            <a:solidFill>
              <a:srgbClr val="FFFF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右箭头 19">
            <a:extLst>
              <a:ext uri="{FF2B5EF4-FFF2-40B4-BE49-F238E27FC236}">
                <a16:creationId xmlns:a16="http://schemas.microsoft.com/office/drawing/2014/main" id="{4926D9B7-ED52-7C4F-BC73-B982C3C87131}"/>
              </a:ext>
            </a:extLst>
          </p:cNvPr>
          <p:cNvSpPr/>
          <p:nvPr/>
        </p:nvSpPr>
        <p:spPr>
          <a:xfrm rot="10800000">
            <a:off x="21937072" y="2502587"/>
            <a:ext cx="1634837" cy="775854"/>
          </a:xfrm>
          <a:prstGeom prst="rightArrow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17FC4FA-8872-874F-B378-0AD6662FF950}"/>
              </a:ext>
            </a:extLst>
          </p:cNvPr>
          <p:cNvSpPr/>
          <p:nvPr/>
        </p:nvSpPr>
        <p:spPr>
          <a:xfrm>
            <a:off x="14984636" y="3667465"/>
            <a:ext cx="15023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HPK</a:t>
            </a:r>
            <a:r>
              <a:rPr lang="zh-CN" altLang="en-US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AF70BF0-C94C-4C47-B3CE-C817CC3B2B54}"/>
              </a:ext>
            </a:extLst>
          </p:cNvPr>
          <p:cNvSpPr/>
          <p:nvPr/>
        </p:nvSpPr>
        <p:spPr>
          <a:xfrm>
            <a:off x="16812523" y="3837487"/>
            <a:ext cx="1345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HPK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EF5CAC3-4C9C-A144-9589-F60DF0CA0DAD}"/>
              </a:ext>
            </a:extLst>
          </p:cNvPr>
          <p:cNvSpPr/>
          <p:nvPr/>
        </p:nvSpPr>
        <p:spPr>
          <a:xfrm>
            <a:off x="19699367" y="212576"/>
            <a:ext cx="4387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IHEP-IME</a:t>
            </a:r>
            <a:r>
              <a:rPr lang="zh-CN" altLang="en-US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LGAD</a:t>
            </a:r>
            <a:endParaRPr lang="zh-CN" altLang="en-US" dirty="0"/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0B0C6AEB-AE22-784D-B2C2-77F4CF6CDDC0}"/>
              </a:ext>
            </a:extLst>
          </p:cNvPr>
          <p:cNvCxnSpPr>
            <a:cxnSpLocks/>
          </p:cNvCxnSpPr>
          <p:nvPr/>
        </p:nvCxnSpPr>
        <p:spPr>
          <a:xfrm flipH="1">
            <a:off x="19716200" y="1408854"/>
            <a:ext cx="1005082" cy="813957"/>
          </a:xfrm>
          <a:prstGeom prst="straightConnector1">
            <a:avLst/>
          </a:prstGeom>
          <a:noFill/>
          <a:ln w="381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C491DE7A-37F1-5448-AC10-7B0994C70A53}"/>
              </a:ext>
            </a:extLst>
          </p:cNvPr>
          <p:cNvSpPr/>
          <p:nvPr/>
        </p:nvSpPr>
        <p:spPr>
          <a:xfrm>
            <a:off x="22004373" y="3278441"/>
            <a:ext cx="3953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Beam</a:t>
            </a:r>
          </a:p>
        </p:txBody>
      </p: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B8161ADD-4CF2-6745-9D97-33EB9DC62B2C}"/>
              </a:ext>
            </a:extLst>
          </p:cNvPr>
          <p:cNvCxnSpPr>
            <a:cxnSpLocks/>
          </p:cNvCxnSpPr>
          <p:nvPr/>
        </p:nvCxnSpPr>
        <p:spPr>
          <a:xfrm>
            <a:off x="15860528" y="1530271"/>
            <a:ext cx="1815788" cy="0"/>
          </a:xfrm>
          <a:prstGeom prst="straightConnector1">
            <a:avLst/>
          </a:prstGeom>
          <a:noFill/>
          <a:ln w="44450" cap="flat">
            <a:solidFill>
              <a:srgbClr val="FFFF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4CFB8E26-F65D-7243-8FB6-3CB6E4C3E58A}"/>
              </a:ext>
            </a:extLst>
          </p:cNvPr>
          <p:cNvSpPr/>
          <p:nvPr/>
        </p:nvSpPr>
        <p:spPr>
          <a:xfrm>
            <a:off x="15860528" y="1678780"/>
            <a:ext cx="17524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17mm</a:t>
            </a:r>
            <a:endParaRPr lang="zh-CN" altLang="en-US" dirty="0"/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EE6974C0-DD7B-5245-8B25-E184B47A6411}"/>
              </a:ext>
            </a:extLst>
          </p:cNvPr>
          <p:cNvCxnSpPr>
            <a:cxnSpLocks/>
          </p:cNvCxnSpPr>
          <p:nvPr/>
        </p:nvCxnSpPr>
        <p:spPr>
          <a:xfrm>
            <a:off x="17664014" y="1542502"/>
            <a:ext cx="1815788" cy="0"/>
          </a:xfrm>
          <a:prstGeom prst="straightConnector1">
            <a:avLst/>
          </a:prstGeom>
          <a:noFill/>
          <a:ln w="44450" cap="flat">
            <a:solidFill>
              <a:srgbClr val="FFFF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BB7CE4D6-912F-834A-8EF4-5114344D48AD}"/>
              </a:ext>
            </a:extLst>
          </p:cNvPr>
          <p:cNvSpPr/>
          <p:nvPr/>
        </p:nvSpPr>
        <p:spPr>
          <a:xfrm>
            <a:off x="17576980" y="1771362"/>
            <a:ext cx="17524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17mm</a:t>
            </a:r>
            <a:endParaRPr lang="zh-CN" alt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FA56E6D-7838-B74A-B5A6-93E632283454}"/>
              </a:ext>
            </a:extLst>
          </p:cNvPr>
          <p:cNvSpPr/>
          <p:nvPr/>
        </p:nvSpPr>
        <p:spPr>
          <a:xfrm>
            <a:off x="20957810" y="2368797"/>
            <a:ext cx="427957" cy="1142486"/>
          </a:xfrm>
          <a:prstGeom prst="rect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0F28AF8-4288-4947-A3C0-09982814FDC4}"/>
              </a:ext>
            </a:extLst>
          </p:cNvPr>
          <p:cNvSpPr/>
          <p:nvPr/>
        </p:nvSpPr>
        <p:spPr>
          <a:xfrm>
            <a:off x="20278282" y="3540501"/>
            <a:ext cx="2350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Steel</a:t>
            </a:r>
            <a:r>
              <a:rPr lang="zh-CN" altLang="en-US" sz="3600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38247612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DADA842-3839-4A45-8F31-3141631D6C2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5519603-EF16-D340-87AF-A36E7FFE2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6" y="3622993"/>
            <a:ext cx="14018891" cy="10010856"/>
          </a:xfrm>
          <a:prstGeom prst="rect">
            <a:avLst/>
          </a:prstGeom>
        </p:spPr>
      </p:pic>
      <p:sp>
        <p:nvSpPr>
          <p:cNvPr id="4" name="The Higgs Boson Discovery at LHC">
            <a:extLst>
              <a:ext uri="{FF2B5EF4-FFF2-40B4-BE49-F238E27FC236}">
                <a16:creationId xmlns:a16="http://schemas.microsoft.com/office/drawing/2014/main" id="{A0EC744A-AC5A-A440-A866-4F0BC97A7164}"/>
              </a:ext>
            </a:extLst>
          </p:cNvPr>
          <p:cNvSpPr txBox="1">
            <a:spLocks/>
          </p:cNvSpPr>
          <p:nvPr/>
        </p:nvSpPr>
        <p:spPr>
          <a:xfrm>
            <a:off x="-1128611" y="196734"/>
            <a:ext cx="22920298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Non-Coincidence signal at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微软雅黑"/>
              </a:rPr>
              <a:t>BSFC test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微软雅黑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微软雅黑"/>
              </a:rPr>
              <a:t>beam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5E9C140E-75A0-D946-86DF-1163D9AA5700}"/>
              </a:ext>
            </a:extLst>
          </p:cNvPr>
          <p:cNvCxnSpPr/>
          <p:nvPr/>
        </p:nvCxnSpPr>
        <p:spPr>
          <a:xfrm>
            <a:off x="16229695" y="5546029"/>
            <a:ext cx="0" cy="1524000"/>
          </a:xfrm>
          <a:prstGeom prst="line">
            <a:avLst/>
          </a:prstGeom>
          <a:noFill/>
          <a:ln w="101600" cap="flat">
            <a:solidFill>
              <a:srgbClr val="FFFF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981AF641-8404-0B4E-93A9-768BFE109682}"/>
              </a:ext>
            </a:extLst>
          </p:cNvPr>
          <p:cNvCxnSpPr/>
          <p:nvPr/>
        </p:nvCxnSpPr>
        <p:spPr>
          <a:xfrm>
            <a:off x="17973209" y="5627489"/>
            <a:ext cx="0" cy="1524000"/>
          </a:xfrm>
          <a:prstGeom prst="line">
            <a:avLst/>
          </a:prstGeom>
          <a:noFill/>
          <a:ln w="101600" cap="flat">
            <a:solidFill>
              <a:srgbClr val="FFFF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03E86602-CD32-804E-A0C3-2910338267BC}"/>
              </a:ext>
            </a:extLst>
          </p:cNvPr>
          <p:cNvCxnSpPr>
            <a:cxnSpLocks/>
          </p:cNvCxnSpPr>
          <p:nvPr/>
        </p:nvCxnSpPr>
        <p:spPr>
          <a:xfrm>
            <a:off x="19750251" y="5927543"/>
            <a:ext cx="0" cy="775854"/>
          </a:xfrm>
          <a:prstGeom prst="line">
            <a:avLst/>
          </a:prstGeom>
          <a:noFill/>
          <a:ln w="101600" cap="flat">
            <a:solidFill>
              <a:srgbClr val="FFFF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右箭头 7">
            <a:extLst>
              <a:ext uri="{FF2B5EF4-FFF2-40B4-BE49-F238E27FC236}">
                <a16:creationId xmlns:a16="http://schemas.microsoft.com/office/drawing/2014/main" id="{FB33FDF7-D287-7A4D-B0AF-B9B17613F4BB}"/>
              </a:ext>
            </a:extLst>
          </p:cNvPr>
          <p:cNvSpPr/>
          <p:nvPr/>
        </p:nvSpPr>
        <p:spPr>
          <a:xfrm rot="10800000">
            <a:off x="22233965" y="6061333"/>
            <a:ext cx="1634837" cy="775854"/>
          </a:xfrm>
          <a:prstGeom prst="rightArrow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4A4D496-DD92-B34D-8D67-67A48DE6E0D4}"/>
              </a:ext>
            </a:extLst>
          </p:cNvPr>
          <p:cNvSpPr/>
          <p:nvPr/>
        </p:nvSpPr>
        <p:spPr>
          <a:xfrm>
            <a:off x="15281529" y="7226211"/>
            <a:ext cx="15023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HPK</a:t>
            </a:r>
            <a:r>
              <a:rPr lang="zh-CN" altLang="en-US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FDEA426-20F3-CA4F-918A-97F231A49969}"/>
              </a:ext>
            </a:extLst>
          </p:cNvPr>
          <p:cNvSpPr/>
          <p:nvPr/>
        </p:nvSpPr>
        <p:spPr>
          <a:xfrm>
            <a:off x="17109416" y="7396233"/>
            <a:ext cx="1345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HPK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EA7C2ED-A509-0A49-A7C8-ACB0B0F7F998}"/>
              </a:ext>
            </a:extLst>
          </p:cNvPr>
          <p:cNvSpPr/>
          <p:nvPr/>
        </p:nvSpPr>
        <p:spPr>
          <a:xfrm>
            <a:off x="19996260" y="3771322"/>
            <a:ext cx="4387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IHEP-IME</a:t>
            </a:r>
            <a:r>
              <a:rPr lang="zh-CN" altLang="en-US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LGAD</a:t>
            </a:r>
            <a:endParaRPr lang="zh-CN" altLang="en-US" dirty="0"/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5EC9A5EA-2234-3349-9081-348CA913B5B2}"/>
              </a:ext>
            </a:extLst>
          </p:cNvPr>
          <p:cNvCxnSpPr>
            <a:cxnSpLocks/>
          </p:cNvCxnSpPr>
          <p:nvPr/>
        </p:nvCxnSpPr>
        <p:spPr>
          <a:xfrm flipH="1">
            <a:off x="20013093" y="4967600"/>
            <a:ext cx="1005082" cy="813957"/>
          </a:xfrm>
          <a:prstGeom prst="straightConnector1">
            <a:avLst/>
          </a:prstGeom>
          <a:noFill/>
          <a:ln w="381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5A87013F-8084-C44F-BAC8-02DCDB4F71C6}"/>
              </a:ext>
            </a:extLst>
          </p:cNvPr>
          <p:cNvSpPr/>
          <p:nvPr/>
        </p:nvSpPr>
        <p:spPr>
          <a:xfrm>
            <a:off x="22301266" y="6837187"/>
            <a:ext cx="3953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Beam</a:t>
            </a:r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4BCDB8C1-7E58-B649-A839-4112E6435F36}"/>
              </a:ext>
            </a:extLst>
          </p:cNvPr>
          <p:cNvCxnSpPr>
            <a:cxnSpLocks/>
          </p:cNvCxnSpPr>
          <p:nvPr/>
        </p:nvCxnSpPr>
        <p:spPr>
          <a:xfrm>
            <a:off x="16157421" y="5089017"/>
            <a:ext cx="1815788" cy="0"/>
          </a:xfrm>
          <a:prstGeom prst="straightConnector1">
            <a:avLst/>
          </a:prstGeom>
          <a:noFill/>
          <a:ln w="44450" cap="flat">
            <a:solidFill>
              <a:srgbClr val="FFFF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03393A27-8733-0446-8FF1-10DE27F53424}"/>
              </a:ext>
            </a:extLst>
          </p:cNvPr>
          <p:cNvSpPr/>
          <p:nvPr/>
        </p:nvSpPr>
        <p:spPr>
          <a:xfrm>
            <a:off x="16157421" y="5237526"/>
            <a:ext cx="17524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17mm</a:t>
            </a:r>
            <a:endParaRPr lang="zh-CN" altLang="en-US" dirty="0"/>
          </a:p>
        </p:txBody>
      </p: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25031395-7D15-FA46-8B26-1898946D9947}"/>
              </a:ext>
            </a:extLst>
          </p:cNvPr>
          <p:cNvCxnSpPr>
            <a:cxnSpLocks/>
          </p:cNvCxnSpPr>
          <p:nvPr/>
        </p:nvCxnSpPr>
        <p:spPr>
          <a:xfrm>
            <a:off x="17960907" y="5101248"/>
            <a:ext cx="1815788" cy="0"/>
          </a:xfrm>
          <a:prstGeom prst="straightConnector1">
            <a:avLst/>
          </a:prstGeom>
          <a:noFill/>
          <a:ln w="44450" cap="flat">
            <a:solidFill>
              <a:srgbClr val="FFFF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2572116-517E-0A48-B4AE-8044972CDB46}"/>
              </a:ext>
            </a:extLst>
          </p:cNvPr>
          <p:cNvSpPr/>
          <p:nvPr/>
        </p:nvSpPr>
        <p:spPr>
          <a:xfrm>
            <a:off x="17873873" y="5330108"/>
            <a:ext cx="17524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17mm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C3E0FB7-EF77-8E41-A592-AE521F7763AE}"/>
              </a:ext>
            </a:extLst>
          </p:cNvPr>
          <p:cNvSpPr/>
          <p:nvPr/>
        </p:nvSpPr>
        <p:spPr>
          <a:xfrm>
            <a:off x="21254703" y="5927543"/>
            <a:ext cx="427957" cy="1142486"/>
          </a:xfrm>
          <a:prstGeom prst="rect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7A5B3CB-E803-424A-A262-74A7866D2DE4}"/>
              </a:ext>
            </a:extLst>
          </p:cNvPr>
          <p:cNvSpPr/>
          <p:nvPr/>
        </p:nvSpPr>
        <p:spPr>
          <a:xfrm>
            <a:off x="20575175" y="7099247"/>
            <a:ext cx="2350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Steel</a:t>
            </a:r>
            <a:r>
              <a:rPr lang="zh-CN" altLang="en-US" sz="3600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endParaRPr lang="zh-CN" altLang="en-US" sz="36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63D3BF3-DD1B-C54A-8893-673077F871B6}"/>
              </a:ext>
            </a:extLst>
          </p:cNvPr>
          <p:cNvSpPr/>
          <p:nvPr/>
        </p:nvSpPr>
        <p:spPr>
          <a:xfrm>
            <a:off x="366171" y="1251341"/>
            <a:ext cx="23642883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Collected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charge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of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non-Coincidence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First peak is similar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6keV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X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ray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The origin of the second peak is unknow, it disappeared after putting more Steel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8E8C7584-8B7A-B84A-A112-9CCBAEDB1D76}"/>
              </a:ext>
            </a:extLst>
          </p:cNvPr>
          <p:cNvCxnSpPr/>
          <p:nvPr/>
        </p:nvCxnSpPr>
        <p:spPr>
          <a:xfrm flipH="1">
            <a:off x="2990335" y="5927543"/>
            <a:ext cx="1616970" cy="1468690"/>
          </a:xfrm>
          <a:prstGeom prst="straightConnector1">
            <a:avLst/>
          </a:prstGeom>
          <a:noFill/>
          <a:ln w="53975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BF513700-7E50-7145-98EE-F44DB014D7FD}"/>
              </a:ext>
            </a:extLst>
          </p:cNvPr>
          <p:cNvSpPr/>
          <p:nvPr/>
        </p:nvSpPr>
        <p:spPr>
          <a:xfrm>
            <a:off x="3628252" y="4614782"/>
            <a:ext cx="338022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Similar to </a:t>
            </a:r>
          </a:p>
          <a:p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6keV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X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ray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F7334B7-F239-8748-8186-3794EF702FA4}"/>
              </a:ext>
            </a:extLst>
          </p:cNvPr>
          <p:cNvSpPr/>
          <p:nvPr/>
        </p:nvSpPr>
        <p:spPr>
          <a:xfrm>
            <a:off x="6039951" y="9462870"/>
            <a:ext cx="57730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IHEP-IME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*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LGAD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3331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E01DF3E-534B-3847-A26A-825BC9D655A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01ADA84-A1D4-AB44-8AD5-61CF0A85A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5264"/>
            <a:ext cx="14123259" cy="647047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0C4A249-9449-6444-9E4E-BE439B42A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6161" y="4201297"/>
            <a:ext cx="10137839" cy="7467950"/>
          </a:xfrm>
          <a:prstGeom prst="rect">
            <a:avLst/>
          </a:prstGeom>
        </p:spPr>
      </p:pic>
      <p:sp>
        <p:nvSpPr>
          <p:cNvPr id="5" name="The Higgs Boson Discovery at LHC">
            <a:extLst>
              <a:ext uri="{FF2B5EF4-FFF2-40B4-BE49-F238E27FC236}">
                <a16:creationId xmlns:a16="http://schemas.microsoft.com/office/drawing/2014/main" id="{BB783FAB-2326-B54D-B37B-A9374284F06D}"/>
              </a:ext>
            </a:extLst>
          </p:cNvPr>
          <p:cNvSpPr txBox="1">
            <a:spLocks/>
          </p:cNvSpPr>
          <p:nvPr/>
        </p:nvSpPr>
        <p:spPr>
          <a:xfrm>
            <a:off x="-1128611" y="196734"/>
            <a:ext cx="22920298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DESY test beam facility 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</p:spTree>
    <p:extLst>
      <p:ext uri="{BB962C8B-B14F-4D97-AF65-F5344CB8AC3E}">
        <p14:creationId xmlns:p14="http://schemas.microsoft.com/office/powerpoint/2010/main" val="123137568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623E940-3A08-184B-8459-39253F6942F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E2A3228-650E-C845-880E-59E4FE6410A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16" y="1235676"/>
            <a:ext cx="20457833" cy="120694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he Higgs Boson Discovery at LHC">
            <a:extLst>
              <a:ext uri="{FF2B5EF4-FFF2-40B4-BE49-F238E27FC236}">
                <a16:creationId xmlns:a16="http://schemas.microsoft.com/office/drawing/2014/main" id="{12D33003-5897-0B49-B315-E206CBF94C53}"/>
              </a:ext>
            </a:extLst>
          </p:cNvPr>
          <p:cNvSpPr txBox="1">
            <a:spLocks/>
          </p:cNvSpPr>
          <p:nvPr/>
        </p:nvSpPr>
        <p:spPr>
          <a:xfrm>
            <a:off x="-1128611" y="196734"/>
            <a:ext cx="22920298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IHEP Hall 10 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</p:spTree>
    <p:extLst>
      <p:ext uri="{BB962C8B-B14F-4D97-AF65-F5344CB8AC3E}">
        <p14:creationId xmlns:p14="http://schemas.microsoft.com/office/powerpoint/2010/main" val="31919806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5741EF2-D2A3-9C48-8020-96794141670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E0D74F1-845D-854D-B9F4-B6A148DB15A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163" y="4466524"/>
            <a:ext cx="13592401" cy="8831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D848AB4-2170-754E-91D0-A5BA8B46B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3" y="7841674"/>
            <a:ext cx="4845888" cy="485468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BAC12A7-80B5-8F48-B2C5-CA3679965799}"/>
              </a:ext>
            </a:extLst>
          </p:cNvPr>
          <p:cNvSpPr/>
          <p:nvPr/>
        </p:nvSpPr>
        <p:spPr>
          <a:xfrm>
            <a:off x="11973062" y="4701438"/>
            <a:ext cx="91414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ea typeface="黑体" panose="02010609060101010101" pitchFamily="49" charset="-122"/>
              </a:rPr>
              <a:t>Timing</a:t>
            </a:r>
            <a:r>
              <a:rPr lang="zh-CN" altLang="en-US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黑体" panose="02010609060101010101" pitchFamily="49" charset="-122"/>
              </a:rPr>
              <a:t>resolution</a:t>
            </a:r>
            <a:r>
              <a:rPr lang="zh-CN" altLang="en-US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in</a:t>
            </a:r>
            <a:r>
              <a:rPr lang="zh-CN" altLang="en-US" b="1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beta</a:t>
            </a:r>
            <a:r>
              <a:rPr lang="zh-CN" altLang="en-US" b="1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test</a:t>
            </a:r>
            <a:r>
              <a:rPr lang="zh-CN" altLang="en-US" b="1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endParaRPr lang="en-US" altLang="zh-CN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48DD93D-10DF-5C41-999A-018E160FC32B}"/>
              </a:ext>
            </a:extLst>
          </p:cNvPr>
          <p:cNvSpPr/>
          <p:nvPr/>
        </p:nvSpPr>
        <p:spPr>
          <a:xfrm>
            <a:off x="187563" y="1019643"/>
            <a:ext cx="2400887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IHEP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and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Beijing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Normal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U.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developed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IHEP-NDL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LGAD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sensors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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Can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reach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25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pico-second(</a:t>
            </a:r>
            <a:r>
              <a:rPr lang="en-US" altLang="zh-CN" kern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ps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)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,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similar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performance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compared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HPK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sensors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IHEP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Institute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micro-electronics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(IME)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developed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IHEP-IME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sensors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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IHEP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team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(Mei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Zhao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…)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designed,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IME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fabricated</a:t>
            </a: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Wingdings" pitchFamily="2" charset="2"/>
            </a:endParaRP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</a:t>
            </a: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4711F58-4336-9C47-86BF-0D6A79D20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123" y="7700797"/>
            <a:ext cx="4973368" cy="5139869"/>
          </a:xfrm>
          <a:prstGeom prst="rect">
            <a:avLst/>
          </a:prstGeom>
        </p:spPr>
      </p:pic>
      <p:sp>
        <p:nvSpPr>
          <p:cNvPr id="9" name="The Higgs Boson Discovery at LHC">
            <a:extLst>
              <a:ext uri="{FF2B5EF4-FFF2-40B4-BE49-F238E27FC236}">
                <a16:creationId xmlns:a16="http://schemas.microsoft.com/office/drawing/2014/main" id="{97F848E8-D4B0-274A-9208-85794F0599A1}"/>
              </a:ext>
            </a:extLst>
          </p:cNvPr>
          <p:cNvSpPr txBox="1">
            <a:spLocks/>
          </p:cNvSpPr>
          <p:nvPr/>
        </p:nvSpPr>
        <p:spPr>
          <a:xfrm>
            <a:off x="468087" y="98070"/>
            <a:ext cx="22920298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CEPC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timing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detector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&amp;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status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2498C9D-4BAA-4347-9685-C20C44AC4BC3}"/>
              </a:ext>
            </a:extLst>
          </p:cNvPr>
          <p:cNvSpPr/>
          <p:nvPr/>
        </p:nvSpPr>
        <p:spPr>
          <a:xfrm>
            <a:off x="187563" y="6615872"/>
            <a:ext cx="50417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IHEP-NDL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sensor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20E392F-E9BF-3246-90F2-DB2C46F7AA9D}"/>
              </a:ext>
            </a:extLst>
          </p:cNvPr>
          <p:cNvSpPr/>
          <p:nvPr/>
        </p:nvSpPr>
        <p:spPr>
          <a:xfrm>
            <a:off x="5507412" y="6241167"/>
            <a:ext cx="517975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IHEP-IME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sensors</a:t>
            </a:r>
          </a:p>
          <a:p>
            <a:pPr algn="ctr"/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8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inch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wafer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06038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564D553-98EE-564F-822C-56A669ABEB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DCA4CB3-5DBF-7246-BD63-75A44757E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20" y="4882225"/>
            <a:ext cx="10426011" cy="78195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EE7D97F-3E72-5542-B5AD-2CE726058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5480" y="4882224"/>
            <a:ext cx="10426008" cy="7819507"/>
          </a:xfrm>
          <a:prstGeom prst="rect">
            <a:avLst/>
          </a:prstGeom>
        </p:spPr>
      </p:pic>
      <p:sp>
        <p:nvSpPr>
          <p:cNvPr id="5" name="The Higgs Boson Discovery at LHC">
            <a:extLst>
              <a:ext uri="{FF2B5EF4-FFF2-40B4-BE49-F238E27FC236}">
                <a16:creationId xmlns:a16="http://schemas.microsoft.com/office/drawing/2014/main" id="{B6609784-CF2A-F147-B121-FD1E85B686C7}"/>
              </a:ext>
            </a:extLst>
          </p:cNvPr>
          <p:cNvSpPr txBox="1">
            <a:spLocks/>
          </p:cNvSpPr>
          <p:nvPr/>
        </p:nvSpPr>
        <p:spPr>
          <a:xfrm>
            <a:off x="468087" y="98070"/>
            <a:ext cx="22920298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CEPC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timing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detector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:IHEP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Test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beam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2020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E87D6C9-5C40-4F46-B861-DB17F33DD9ED}"/>
              </a:ext>
            </a:extLst>
          </p:cNvPr>
          <p:cNvSpPr/>
          <p:nvPr/>
        </p:nvSpPr>
        <p:spPr>
          <a:xfrm>
            <a:off x="187563" y="1019643"/>
            <a:ext cx="2400887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Timing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detector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team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(3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postdocs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and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4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students)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participate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IHEP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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Tuning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the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beam,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taking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shifts,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commissioning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the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detectors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Postdoc: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Bo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Liu,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Yunyun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Fan,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Xuan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Yang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Students: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Mengzhao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Li,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Shuqi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Li,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Han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Cui,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Chengjun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Yu</a:t>
            </a: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Wingdings" pitchFamily="2" charset="2"/>
            </a:endParaRP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</a:t>
            </a: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0164632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5B245D0-E0BD-E84C-B3B1-9F734F63D6B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AAC70BF-CD17-6E44-916C-6D20575F2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86" y="6853244"/>
            <a:ext cx="9098076" cy="6764686"/>
          </a:xfrm>
          <a:prstGeom prst="rect">
            <a:avLst/>
          </a:prstGeom>
        </p:spPr>
      </p:pic>
      <p:sp>
        <p:nvSpPr>
          <p:cNvPr id="4" name="The Higgs Boson Discovery at LHC">
            <a:extLst>
              <a:ext uri="{FF2B5EF4-FFF2-40B4-BE49-F238E27FC236}">
                <a16:creationId xmlns:a16="http://schemas.microsoft.com/office/drawing/2014/main" id="{B982CE8D-522A-F44A-826F-B4255C3C556A}"/>
              </a:ext>
            </a:extLst>
          </p:cNvPr>
          <p:cNvSpPr txBox="1">
            <a:spLocks/>
          </p:cNvSpPr>
          <p:nvPr/>
        </p:nvSpPr>
        <p:spPr>
          <a:xfrm>
            <a:off x="468086" y="98070"/>
            <a:ext cx="23915913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Motivation</a:t>
            </a:r>
            <a:r>
              <a:rPr lang="zh-CN" altLang="en-US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endParaRPr lang="en" dirty="0">
              <a:solidFill>
                <a:schemeClr val="tx1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9580AE2-7783-FC43-B7D4-CB1FFF5B7698}"/>
              </a:ext>
            </a:extLst>
          </p:cNvPr>
          <p:cNvSpPr/>
          <p:nvPr/>
        </p:nvSpPr>
        <p:spPr>
          <a:xfrm>
            <a:off x="167976" y="892160"/>
            <a:ext cx="24008874" cy="6596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solidFill>
                  <a:schemeClr val="tx1"/>
                </a:solidFill>
                <a:sym typeface="微软雅黑"/>
              </a:rPr>
              <a:t>Due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to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" altLang="zh-CN" dirty="0">
                <a:solidFill>
                  <a:schemeClr val="tx1"/>
                </a:solidFill>
                <a:sym typeface="微软雅黑"/>
              </a:rPr>
              <a:t>pandemic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,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many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CEPC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sym typeface="微软雅黑"/>
              </a:rPr>
              <a:t>testbeams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scheduled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at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DESY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were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cancelled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endParaRPr lang="en-US" altLang="zh-CN" dirty="0">
              <a:solidFill>
                <a:schemeClr val="tx1"/>
              </a:solidFill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solidFill>
                  <a:schemeClr val="tx1"/>
                </a:solidFill>
                <a:sym typeface="微软雅黑"/>
              </a:rPr>
              <a:t>Test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beam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facility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in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IHEP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Hall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10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can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be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alternative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option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p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solidFill>
                  <a:srgbClr val="FFFF00"/>
                </a:solidFill>
                <a:sym typeface="微软雅黑"/>
              </a:rPr>
              <a:t>However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Limited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by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event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rate,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and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operation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time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(~2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months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per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year)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solidFill>
                  <a:schemeClr val="tx1"/>
                </a:solidFill>
                <a:sym typeface="微软雅黑"/>
              </a:rPr>
              <a:t>Beijing Synchrotron Radiation Facility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(BSRF)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stations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can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alternative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Out-of-phase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electrons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may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go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through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BSRF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station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Advantage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of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BSRF: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p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Long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operation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period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(~10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months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per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year)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p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Potential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have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high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event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rate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and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high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energy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electrons</a:t>
            </a: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</a:t>
            </a: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98BA82F-5491-2944-A623-54362A5E5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3361" y="7905476"/>
            <a:ext cx="6133489" cy="49183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C73E10-14A6-F445-89E4-50DC79209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3982" y="7660475"/>
            <a:ext cx="6530621" cy="595745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4AE3C5C-FEDB-A34D-966B-6369DF98D895}"/>
              </a:ext>
            </a:extLst>
          </p:cNvPr>
          <p:cNvSpPr/>
          <p:nvPr/>
        </p:nvSpPr>
        <p:spPr>
          <a:xfrm>
            <a:off x="11622711" y="6955568"/>
            <a:ext cx="4053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Electron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orbit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7882261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6C765F4-9643-5C43-9C6D-729641DE823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20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D97016E-B403-514B-8766-A89F40513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311" y="5492443"/>
            <a:ext cx="10214800" cy="759847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8AA5ABE-7F4A-3444-8545-CA08049A6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97" y="5539205"/>
            <a:ext cx="11273494" cy="71238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0047C95-8940-7542-B931-9D3C804D5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838" y="1321994"/>
            <a:ext cx="5560598" cy="417044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D21D62A-2EBA-F84B-B2AD-86FAF11EC646}"/>
              </a:ext>
            </a:extLst>
          </p:cNvPr>
          <p:cNvSpPr txBox="1"/>
          <p:nvPr/>
        </p:nvSpPr>
        <p:spPr>
          <a:xfrm>
            <a:off x="592358" y="142421"/>
            <a:ext cx="21297824" cy="1324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Outlook:</a:t>
            </a:r>
            <a:r>
              <a:rPr lang="zh-CN" altLang="en-US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 </a:t>
            </a:r>
            <a:r>
              <a:rPr lang="en-US" altLang="zh-CN" sz="8010" b="0" dirty="0" err="1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Testbeam</a:t>
            </a:r>
            <a:r>
              <a:rPr lang="zh-CN" altLang="en-US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 </a:t>
            </a:r>
            <a:r>
              <a:rPr lang="en-US" altLang="zh-CN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with</a:t>
            </a:r>
            <a:r>
              <a:rPr lang="zh-CN" altLang="en-US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 </a:t>
            </a:r>
            <a:r>
              <a:rPr lang="en-US" altLang="zh-CN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ATLAS</a:t>
            </a:r>
            <a:r>
              <a:rPr lang="zh-CN" altLang="en-US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 </a:t>
            </a:r>
            <a:r>
              <a:rPr lang="en-US" altLang="zh-CN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HGTD</a:t>
            </a:r>
            <a:r>
              <a:rPr lang="zh-CN" altLang="en-US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 </a:t>
            </a:r>
            <a:r>
              <a:rPr lang="en-US" altLang="zh-CN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module</a:t>
            </a:r>
            <a:endParaRPr lang="zh-CN" altLang="en-US" sz="8010" b="0" dirty="0">
              <a:effectLst>
                <a:outerShdw blurRad="67818" dist="67818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Calibri Ligh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52E1152-C707-834E-BBC7-AA872F1410B9}"/>
              </a:ext>
            </a:extLst>
          </p:cNvPr>
          <p:cNvSpPr/>
          <p:nvPr/>
        </p:nvSpPr>
        <p:spPr>
          <a:xfrm>
            <a:off x="0" y="2201776"/>
            <a:ext cx="234973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kumimoji="1" lang="en-US" altLang="zh-CN" sz="6000" dirty="0"/>
              <a:t>Time</a:t>
            </a:r>
            <a:r>
              <a:rPr kumimoji="1" lang="zh-CN" altLang="en-US" sz="6000" dirty="0"/>
              <a:t> </a:t>
            </a:r>
            <a:r>
              <a:rPr kumimoji="1" lang="en-US" altLang="zh-CN" sz="6000" dirty="0"/>
              <a:t>resolution:</a:t>
            </a:r>
            <a:r>
              <a:rPr kumimoji="1" lang="zh-CN" altLang="en-US" sz="6000" dirty="0"/>
              <a:t> </a:t>
            </a:r>
            <a:r>
              <a:rPr kumimoji="1" lang="en-US" altLang="zh-CN" sz="6000" dirty="0"/>
              <a:t>45ps</a:t>
            </a:r>
            <a:r>
              <a:rPr kumimoji="1" lang="zh-CN" altLang="en-US" sz="6000" dirty="0"/>
              <a:t> </a:t>
            </a:r>
            <a:endParaRPr kumimoji="1" lang="en-US" altLang="zh-CN" sz="6000" dirty="0"/>
          </a:p>
          <a:p>
            <a:pPr marL="571500" indent="-571500">
              <a:buFont typeface="Wingdings" pitchFamily="2" charset="2"/>
              <a:buChar char="Ø"/>
            </a:pPr>
            <a:r>
              <a:rPr kumimoji="1" lang="en-US" altLang="zh-CN" sz="6000" dirty="0"/>
              <a:t>Position</a:t>
            </a:r>
            <a:r>
              <a:rPr kumimoji="1" lang="zh-CN" altLang="en-US" sz="6000" dirty="0"/>
              <a:t> </a:t>
            </a:r>
            <a:r>
              <a:rPr kumimoji="1" lang="en-US" altLang="zh-CN" sz="6000" dirty="0"/>
              <a:t>resolution:</a:t>
            </a:r>
            <a:r>
              <a:rPr kumimoji="1" lang="zh-CN" altLang="en-US" sz="6000" dirty="0"/>
              <a:t> </a:t>
            </a:r>
            <a:r>
              <a:rPr kumimoji="1" lang="en-US" altLang="zh-CN" sz="6000" dirty="0"/>
              <a:t>~1mm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kumimoji="1" lang="en-US" altLang="zh-CN" sz="6000" dirty="0"/>
              <a:t>Area</a:t>
            </a:r>
            <a:r>
              <a:rPr kumimoji="1" lang="zh-CN" altLang="en-US" sz="6000" dirty="0"/>
              <a:t> </a:t>
            </a:r>
            <a:r>
              <a:rPr kumimoji="1" lang="en-US" altLang="zh-CN" sz="6000" dirty="0"/>
              <a:t>:</a:t>
            </a:r>
            <a:r>
              <a:rPr kumimoji="1" lang="zh-CN" altLang="en-US" sz="6000" dirty="0"/>
              <a:t> </a:t>
            </a:r>
            <a:r>
              <a:rPr kumimoji="1" lang="en-US" altLang="zh-CN" sz="6000" dirty="0"/>
              <a:t>6.5mm</a:t>
            </a:r>
            <a:r>
              <a:rPr kumimoji="1" lang="zh-CN" altLang="en-US" sz="6000" dirty="0"/>
              <a:t>*</a:t>
            </a:r>
            <a:r>
              <a:rPr kumimoji="1" lang="en-US" altLang="zh-CN" sz="6000" dirty="0"/>
              <a:t>6.5mm</a:t>
            </a:r>
            <a:r>
              <a:rPr kumimoji="1" lang="zh-CN" altLang="en-US" sz="6000" dirty="0"/>
              <a:t>  </a:t>
            </a:r>
            <a:r>
              <a:rPr kumimoji="1" lang="en-US" altLang="zh-CN" sz="6000" dirty="0"/>
              <a:t>--&gt;</a:t>
            </a:r>
            <a:r>
              <a:rPr kumimoji="1" lang="zh-CN" altLang="en-US" sz="6000" dirty="0"/>
              <a:t> </a:t>
            </a:r>
            <a:r>
              <a:rPr kumimoji="1" lang="en-US" altLang="zh-CN" sz="6000" dirty="0"/>
              <a:t>(2cm</a:t>
            </a:r>
            <a:r>
              <a:rPr kumimoji="1" lang="zh-CN" altLang="en-US" sz="6000" dirty="0"/>
              <a:t>*</a:t>
            </a:r>
            <a:r>
              <a:rPr kumimoji="1" lang="en-US" altLang="zh-CN" sz="6000"/>
              <a:t>4cm)</a:t>
            </a:r>
          </a:p>
          <a:p>
            <a:pPr marL="571500" indent="-571500">
              <a:buFont typeface="Wingdings" pitchFamily="2" charset="2"/>
              <a:buChar char="Ø"/>
            </a:pPr>
            <a:endParaRPr kumimoji="1" lang="en-US" altLang="zh-CN" sz="6000" dirty="0"/>
          </a:p>
        </p:txBody>
      </p:sp>
    </p:spTree>
    <p:extLst>
      <p:ext uri="{BB962C8B-B14F-4D97-AF65-F5344CB8AC3E}">
        <p14:creationId xmlns:p14="http://schemas.microsoft.com/office/powerpoint/2010/main" val="40027370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A54B0A4-070F-F340-82D6-A3B8CCFD743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21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7EC6450-0434-9D47-B475-CD7A29F484DB}"/>
              </a:ext>
            </a:extLst>
          </p:cNvPr>
          <p:cNvGrpSpPr/>
          <p:nvPr/>
        </p:nvGrpSpPr>
        <p:grpSpPr>
          <a:xfrm>
            <a:off x="258529" y="4447308"/>
            <a:ext cx="12742177" cy="9071957"/>
            <a:chOff x="1325334" y="3643086"/>
            <a:chExt cx="13871763" cy="987618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81F7B0C-1460-1847-88E8-964F6A9A1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5334" y="3643086"/>
              <a:ext cx="13871763" cy="9876180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AA6B53A-1C4D-7040-87A1-DDC10373D46C}"/>
                </a:ext>
              </a:extLst>
            </p:cNvPr>
            <p:cNvSpPr/>
            <p:nvPr/>
          </p:nvSpPr>
          <p:spPr>
            <a:xfrm>
              <a:off x="7303224" y="4281714"/>
              <a:ext cx="5384539" cy="1494972"/>
            </a:xfrm>
            <a:prstGeom prst="rect">
              <a:avLst/>
            </a:prstGeom>
            <a:noFill/>
            <a:ln w="44450" cap="flat">
              <a:solidFill>
                <a:srgbClr val="C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5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367EB74-FDB4-254E-86CB-81FB1EC763C1}"/>
                </a:ext>
              </a:extLst>
            </p:cNvPr>
            <p:cNvSpPr/>
            <p:nvPr/>
          </p:nvSpPr>
          <p:spPr>
            <a:xfrm>
              <a:off x="7303224" y="5776685"/>
              <a:ext cx="6205741" cy="1574785"/>
            </a:xfrm>
            <a:prstGeom prst="rect">
              <a:avLst/>
            </a:prstGeom>
            <a:noFill/>
            <a:ln w="28575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5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6" name="The Higgs Boson Discovery at LHC">
            <a:extLst>
              <a:ext uri="{FF2B5EF4-FFF2-40B4-BE49-F238E27FC236}">
                <a16:creationId xmlns:a16="http://schemas.microsoft.com/office/drawing/2014/main" id="{B19BF911-9A0C-E948-86BE-6B1B0C1CE856}"/>
              </a:ext>
            </a:extLst>
          </p:cNvPr>
          <p:cNvSpPr txBox="1">
            <a:spLocks/>
          </p:cNvSpPr>
          <p:nvPr/>
        </p:nvSpPr>
        <p:spPr>
          <a:xfrm>
            <a:off x="-2214248" y="0"/>
            <a:ext cx="22920298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Detector signal at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微软雅黑"/>
              </a:rPr>
              <a:t>BSFC </a:t>
            </a:r>
            <a:r>
              <a:rPr lang="en-US" altLang="zh-CN" dirty="0" err="1">
                <a:solidFill>
                  <a:srgbClr val="FFFFFF"/>
                </a:solidFill>
                <a:latin typeface="+mj-lt"/>
                <a:ea typeface="+mj-ea"/>
                <a:cs typeface="+mj-cs"/>
                <a:sym typeface="微软雅黑"/>
              </a:rPr>
              <a:t>testbeam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B2B3A12-C4D1-4F4F-8B19-427F4905D9B5}"/>
              </a:ext>
            </a:extLst>
          </p:cNvPr>
          <p:cNvSpPr/>
          <p:nvPr/>
        </p:nvSpPr>
        <p:spPr>
          <a:xfrm>
            <a:off x="-255783" y="991438"/>
            <a:ext cx="25013856" cy="3436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Collected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charge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non-coincidence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signal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is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consistent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with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~10keV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X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ray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signals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sz="40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Collected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charge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coincidence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signal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events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is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consistent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with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MIP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signal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beta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Found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two-MIP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like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signal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HPK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LGAD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BSRF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tests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Two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MIP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particles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hitting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one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LGAD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detector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at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the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same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time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?</a:t>
            </a: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4BE2428-ED2E-7F47-B961-99BA1579AE69}"/>
              </a:ext>
            </a:extLst>
          </p:cNvPr>
          <p:cNvSpPr/>
          <p:nvPr/>
        </p:nvSpPr>
        <p:spPr>
          <a:xfrm>
            <a:off x="8667436" y="9002337"/>
            <a:ext cx="18405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</a:t>
            </a:r>
            <a:r>
              <a:rPr lang="zh-CN" altLang="en-US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MIP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840CE99F-A6AE-5643-908C-4AAC5B5BE2A2}"/>
              </a:ext>
            </a:extLst>
          </p:cNvPr>
          <p:cNvCxnSpPr/>
          <p:nvPr/>
        </p:nvCxnSpPr>
        <p:spPr>
          <a:xfrm flipH="1">
            <a:off x="8104909" y="9771778"/>
            <a:ext cx="1453694" cy="1325713"/>
          </a:xfrm>
          <a:prstGeom prst="straightConnector1">
            <a:avLst/>
          </a:prstGeom>
          <a:noFill/>
          <a:ln w="127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686B5AD0-CC53-0945-948E-76C741D67D8D}"/>
              </a:ext>
            </a:extLst>
          </p:cNvPr>
          <p:cNvSpPr/>
          <p:nvPr/>
        </p:nvSpPr>
        <p:spPr>
          <a:xfrm>
            <a:off x="5900090" y="6473279"/>
            <a:ext cx="161935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BSRF</a:t>
            </a:r>
          </a:p>
          <a:p>
            <a:r>
              <a:rPr lang="en-US" altLang="zh-CN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DEAA79D-730E-C543-8E13-A9B67A2D3266}"/>
              </a:ext>
            </a:extLst>
          </p:cNvPr>
          <p:cNvSpPr/>
          <p:nvPr/>
        </p:nvSpPr>
        <p:spPr>
          <a:xfrm>
            <a:off x="6039797" y="4848310"/>
            <a:ext cx="162736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Beta</a:t>
            </a:r>
            <a:r>
              <a:rPr lang="zh-CN" altLang="en-US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r>
              <a:rPr lang="en-US" altLang="zh-CN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tests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4157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47F0C63-1DF3-C942-A7AF-469198AFD36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2935F10-7BC7-0D4B-9100-A6FB498F2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52" y="3477024"/>
            <a:ext cx="13521208" cy="10140906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8050B612-0DB7-6242-B909-0656FD25B4F6}"/>
              </a:ext>
            </a:extLst>
          </p:cNvPr>
          <p:cNvSpPr/>
          <p:nvPr/>
        </p:nvSpPr>
        <p:spPr>
          <a:xfrm>
            <a:off x="10437963" y="11317858"/>
            <a:ext cx="534628" cy="1104181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33FF397-4218-B74E-B29F-BF37AF4E48E1}"/>
              </a:ext>
            </a:extLst>
          </p:cNvPr>
          <p:cNvSpPr/>
          <p:nvPr/>
        </p:nvSpPr>
        <p:spPr>
          <a:xfrm>
            <a:off x="11247099" y="5753819"/>
            <a:ext cx="1178943" cy="1104181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1223135-6A42-8849-969D-C588604C3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2189" y="7488864"/>
            <a:ext cx="7487974" cy="56159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F0E240F-D1F8-DA4F-8E0F-270E25B2D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8165" y="1873267"/>
            <a:ext cx="7487974" cy="4737559"/>
          </a:xfrm>
          <a:prstGeom prst="rect">
            <a:avLst/>
          </a:prstGeom>
        </p:spPr>
      </p:pic>
      <p:sp>
        <p:nvSpPr>
          <p:cNvPr id="8" name="The Higgs Boson Discovery at LHC">
            <a:extLst>
              <a:ext uri="{FF2B5EF4-FFF2-40B4-BE49-F238E27FC236}">
                <a16:creationId xmlns:a16="http://schemas.microsoft.com/office/drawing/2014/main" id="{49D14B15-0764-7F4A-B2B1-8163CA99961B}"/>
              </a:ext>
            </a:extLst>
          </p:cNvPr>
          <p:cNvSpPr txBox="1">
            <a:spLocks/>
          </p:cNvSpPr>
          <p:nvPr/>
        </p:nvSpPr>
        <p:spPr>
          <a:xfrm>
            <a:off x="468086" y="98070"/>
            <a:ext cx="23915913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Setup</a:t>
            </a:r>
            <a:r>
              <a:rPr lang="zh-CN" altLang="en-US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</a:t>
            </a:r>
            <a:r>
              <a:rPr lang="zh-CN" altLang="en-US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BSRF</a:t>
            </a:r>
            <a:r>
              <a:rPr lang="zh-CN" altLang="en-US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Station</a:t>
            </a:r>
            <a:r>
              <a:rPr lang="zh-CN" altLang="en-US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endParaRPr lang="en" dirty="0">
              <a:solidFill>
                <a:schemeClr val="tx1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80269A5-C0F9-0944-AF37-68D50BE06A50}"/>
              </a:ext>
            </a:extLst>
          </p:cNvPr>
          <p:cNvSpPr/>
          <p:nvPr/>
        </p:nvSpPr>
        <p:spPr>
          <a:xfrm>
            <a:off x="187563" y="1103826"/>
            <a:ext cx="24008874" cy="2226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solidFill>
                  <a:schemeClr val="tx1"/>
                </a:solidFill>
                <a:sym typeface="微软雅黑"/>
              </a:rPr>
              <a:t>1B3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station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(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18m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away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from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BEPC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ring)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solidFill>
                  <a:schemeClr val="tx1"/>
                </a:solidFill>
                <a:sym typeface="微软雅黑"/>
              </a:rPr>
              <a:t>1W2B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station(</a:t>
            </a:r>
            <a:r>
              <a:rPr lang="en-US" altLang="zh-CN" dirty="0">
                <a:solidFill>
                  <a:srgbClr val="FFFF00"/>
                </a:solidFill>
                <a:sym typeface="微软雅黑"/>
              </a:rPr>
              <a:t>~30m</a:t>
            </a:r>
            <a:r>
              <a:rPr lang="zh-CN" altLang="en-US" dirty="0">
                <a:solidFill>
                  <a:srgbClr val="FFFF00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away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from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BEPC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ring)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4W1A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station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40m+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away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from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BEPC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ring)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516B480B-7D2C-C248-BAF5-EC4CD69DB22D}"/>
              </a:ext>
            </a:extLst>
          </p:cNvPr>
          <p:cNvSpPr/>
          <p:nvPr/>
        </p:nvSpPr>
        <p:spPr>
          <a:xfrm>
            <a:off x="12000982" y="7559775"/>
            <a:ext cx="800618" cy="635101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9BD4CFE-F096-E044-BE47-62BEDA281316}"/>
              </a:ext>
            </a:extLst>
          </p:cNvPr>
          <p:cNvSpPr/>
          <p:nvPr/>
        </p:nvSpPr>
        <p:spPr>
          <a:xfrm>
            <a:off x="16751916" y="6689721"/>
            <a:ext cx="57679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sym typeface="微软雅黑"/>
              </a:rPr>
              <a:t>Setup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at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1B3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station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6ADCB97-279F-0B42-A8E5-47E2DF2C4A7B}"/>
              </a:ext>
            </a:extLst>
          </p:cNvPr>
          <p:cNvSpPr/>
          <p:nvPr/>
        </p:nvSpPr>
        <p:spPr>
          <a:xfrm>
            <a:off x="17488189" y="1175719"/>
            <a:ext cx="63001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sym typeface="微软雅黑"/>
              </a:rPr>
              <a:t>Setup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at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4W1A</a:t>
            </a:r>
            <a:r>
              <a:rPr lang="zh-CN" altLang="en-US" dirty="0">
                <a:solidFill>
                  <a:schemeClr val="tx1"/>
                </a:solidFill>
                <a:sym typeface="微软雅黑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微软雅黑"/>
              </a:rPr>
              <a:t>station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311988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366D1A-0D3C-7A44-96EE-0E0029D383C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CCDAA1D-04D1-E84B-8234-AE954B74B0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2" t="12535" b="17379"/>
          <a:stretch/>
        </p:blipFill>
        <p:spPr>
          <a:xfrm>
            <a:off x="5264218" y="7304616"/>
            <a:ext cx="7471617" cy="5609106"/>
          </a:xfrm>
          <a:prstGeom prst="rect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</p:pic>
      <p:sp>
        <p:nvSpPr>
          <p:cNvPr id="5" name="The Higgs Boson Discovery at LHC">
            <a:extLst>
              <a:ext uri="{FF2B5EF4-FFF2-40B4-BE49-F238E27FC236}">
                <a16:creationId xmlns:a16="http://schemas.microsoft.com/office/drawing/2014/main" id="{EA599932-F634-3849-BC18-B7A6C079EC04}"/>
              </a:ext>
            </a:extLst>
          </p:cNvPr>
          <p:cNvSpPr txBox="1">
            <a:spLocks/>
          </p:cNvSpPr>
          <p:nvPr/>
        </p:nvSpPr>
        <p:spPr>
          <a:xfrm>
            <a:off x="468087" y="98070"/>
            <a:ext cx="22920298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Detector at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微软雅黑"/>
              </a:rPr>
              <a:t>BSFC </a:t>
            </a:r>
            <a:r>
              <a:rPr lang="en-US" altLang="zh-CN" dirty="0" err="1">
                <a:solidFill>
                  <a:srgbClr val="FFFFFF"/>
                </a:solidFill>
                <a:latin typeface="+mj-lt"/>
                <a:ea typeface="+mj-ea"/>
                <a:cs typeface="+mj-cs"/>
                <a:sym typeface="微软雅黑"/>
              </a:rPr>
              <a:t>testbeam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82642-5C84-C94A-A87F-800C0EEE707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7" t="5231" r="20349" b="5161"/>
          <a:stretch/>
        </p:blipFill>
        <p:spPr bwMode="auto">
          <a:xfrm>
            <a:off x="174828" y="7597929"/>
            <a:ext cx="4935186" cy="5022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71B3B8E-1EF4-4546-A9AC-93731ACECB0C}"/>
              </a:ext>
            </a:extLst>
          </p:cNvPr>
          <p:cNvSpPr/>
          <p:nvPr/>
        </p:nvSpPr>
        <p:spPr>
          <a:xfrm>
            <a:off x="1148990" y="6269798"/>
            <a:ext cx="38856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IHEP-IME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2</a:t>
            </a:r>
            <a:r>
              <a:rPr lang="en-US" altLang="zh-CN" b="0" dirty="0">
                <a:solidFill>
                  <a:srgbClr val="FFFF00"/>
                </a:solidFill>
              </a:rPr>
              <a:t>×</a:t>
            </a:r>
            <a:r>
              <a:rPr lang="en-US" altLang="zh-CN" dirty="0">
                <a:solidFill>
                  <a:srgbClr val="FFFF00"/>
                </a:solidFill>
              </a:rPr>
              <a:t>2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LGAD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46498EA-DA5D-3C46-8527-7C989AF8B57E}"/>
              </a:ext>
            </a:extLst>
          </p:cNvPr>
          <p:cNvSpPr/>
          <p:nvPr/>
        </p:nvSpPr>
        <p:spPr>
          <a:xfrm>
            <a:off x="5723327" y="5884604"/>
            <a:ext cx="655339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HPK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5</a:t>
            </a:r>
            <a:r>
              <a:rPr lang="en-US" altLang="zh-CN" b="0" dirty="0">
                <a:solidFill>
                  <a:srgbClr val="FFFF00"/>
                </a:solidFill>
              </a:rPr>
              <a:t>×</a:t>
            </a:r>
            <a:r>
              <a:rPr lang="en-US" altLang="zh-CN" dirty="0">
                <a:solidFill>
                  <a:srgbClr val="FFFF00"/>
                </a:solidFill>
              </a:rPr>
              <a:t>5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LGAD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Single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channel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readout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30AF862-949D-8E49-8EC3-FA7CD03CABBC}"/>
              </a:ext>
            </a:extLst>
          </p:cNvPr>
          <p:cNvSpPr/>
          <p:nvPr/>
        </p:nvSpPr>
        <p:spPr>
          <a:xfrm>
            <a:off x="174828" y="1374763"/>
            <a:ext cx="24008874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Three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detectors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are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used,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data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taking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with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Oscilloscope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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One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IHEP-IME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en-US" altLang="zh-CN" b="0" dirty="0">
                <a:solidFill>
                  <a:schemeClr val="tx1"/>
                </a:solidFill>
              </a:rPr>
              <a:t>×</a:t>
            </a:r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LGAD.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Area: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3mm</a:t>
            </a:r>
            <a:r>
              <a:rPr lang="en-US" altLang="zh-CN" b="0" dirty="0">
                <a:solidFill>
                  <a:schemeClr val="tx1"/>
                </a:solidFill>
              </a:rPr>
              <a:t>×</a:t>
            </a:r>
            <a:r>
              <a:rPr lang="en-US" altLang="zh-CN" dirty="0">
                <a:solidFill>
                  <a:srgbClr val="FFFF00"/>
                </a:solidFill>
              </a:rPr>
              <a:t>3mm</a:t>
            </a:r>
            <a:r>
              <a:rPr lang="en-US" altLang="zh-CN" dirty="0">
                <a:solidFill>
                  <a:schemeClr val="tx1"/>
                </a:solidFill>
              </a:rPr>
              <a:t>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time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resolution: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39ps</a:t>
            </a: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Wingdings" pitchFamily="2" charset="2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à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Two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HPK</a:t>
            </a:r>
            <a:r>
              <a:rPr lang="en-US" altLang="zh-CN" dirty="0">
                <a:solidFill>
                  <a:schemeClr val="tx1"/>
                </a:solidFill>
              </a:rPr>
              <a:t> 5</a:t>
            </a:r>
            <a:r>
              <a:rPr lang="en-US" altLang="zh-CN" b="0" dirty="0">
                <a:solidFill>
                  <a:schemeClr val="tx1"/>
                </a:solidFill>
              </a:rPr>
              <a:t>×5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LGAD.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Area: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6.5mm</a:t>
            </a:r>
            <a:r>
              <a:rPr lang="en-US" altLang="zh-CN" b="0" dirty="0">
                <a:solidFill>
                  <a:schemeClr val="tx1"/>
                </a:solidFill>
              </a:rPr>
              <a:t>×</a:t>
            </a:r>
            <a:r>
              <a:rPr lang="en-US" altLang="zh-CN" dirty="0">
                <a:solidFill>
                  <a:srgbClr val="FFFF00"/>
                </a:solidFill>
              </a:rPr>
              <a:t>6.5mm</a:t>
            </a:r>
            <a:r>
              <a:rPr lang="en-US" altLang="zh-CN" dirty="0">
                <a:solidFill>
                  <a:schemeClr val="tx1"/>
                </a:solidFill>
              </a:rPr>
              <a:t>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time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resolution: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60-70ps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à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One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HPK</a:t>
            </a:r>
            <a:r>
              <a:rPr lang="en-US" altLang="zh-CN" dirty="0">
                <a:solidFill>
                  <a:schemeClr val="tx1"/>
                </a:solidFill>
              </a:rPr>
              <a:t> 15</a:t>
            </a:r>
            <a:r>
              <a:rPr lang="en-US" altLang="zh-CN" b="0" dirty="0">
                <a:solidFill>
                  <a:schemeClr val="tx1"/>
                </a:solidFill>
              </a:rPr>
              <a:t>×</a:t>
            </a:r>
            <a:r>
              <a:rPr lang="en-US" altLang="zh-CN" dirty="0">
                <a:solidFill>
                  <a:schemeClr val="tx1"/>
                </a:solidFill>
              </a:rPr>
              <a:t>15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LGAD.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Area: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20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mm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b="0" dirty="0">
                <a:solidFill>
                  <a:schemeClr val="tx1"/>
                </a:solidFill>
              </a:rPr>
              <a:t>×</a:t>
            </a:r>
            <a:r>
              <a:rPr lang="en-US" altLang="zh-CN" dirty="0">
                <a:solidFill>
                  <a:schemeClr val="tx1"/>
                </a:solidFill>
              </a:rPr>
              <a:t>20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mm,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low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signal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level</a:t>
            </a:r>
            <a:endParaRPr lang="en-US" altLang="zh-CN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Wingdings" pitchFamily="2" charset="2"/>
            </a:endParaRP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</a:t>
            </a: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993E4A34-843D-7F45-90F8-10BC6BD2AB1A}"/>
              </a:ext>
            </a:extLst>
          </p:cNvPr>
          <p:cNvCxnSpPr/>
          <p:nvPr/>
        </p:nvCxnSpPr>
        <p:spPr>
          <a:xfrm>
            <a:off x="15839937" y="8373912"/>
            <a:ext cx="0" cy="1524000"/>
          </a:xfrm>
          <a:prstGeom prst="line">
            <a:avLst/>
          </a:prstGeom>
          <a:noFill/>
          <a:ln w="101600" cap="flat">
            <a:solidFill>
              <a:srgbClr val="FFFF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FC89605E-BB58-D74D-9A8C-A9024C198BCF}"/>
              </a:ext>
            </a:extLst>
          </p:cNvPr>
          <p:cNvCxnSpPr/>
          <p:nvPr/>
        </p:nvCxnSpPr>
        <p:spPr>
          <a:xfrm>
            <a:off x="17583451" y="8436668"/>
            <a:ext cx="0" cy="1524000"/>
          </a:xfrm>
          <a:prstGeom prst="line">
            <a:avLst/>
          </a:prstGeom>
          <a:noFill/>
          <a:ln w="101600" cap="flat">
            <a:solidFill>
              <a:srgbClr val="FFFF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90EF9207-E685-8F4A-BF42-BD8F3E33C3EB}"/>
              </a:ext>
            </a:extLst>
          </p:cNvPr>
          <p:cNvCxnSpPr>
            <a:cxnSpLocks/>
          </p:cNvCxnSpPr>
          <p:nvPr/>
        </p:nvCxnSpPr>
        <p:spPr>
          <a:xfrm>
            <a:off x="19360493" y="8755426"/>
            <a:ext cx="0" cy="775854"/>
          </a:xfrm>
          <a:prstGeom prst="line">
            <a:avLst/>
          </a:prstGeom>
          <a:noFill/>
          <a:ln w="101600" cap="flat">
            <a:solidFill>
              <a:srgbClr val="FFFF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右箭头 14">
            <a:extLst>
              <a:ext uri="{FF2B5EF4-FFF2-40B4-BE49-F238E27FC236}">
                <a16:creationId xmlns:a16="http://schemas.microsoft.com/office/drawing/2014/main" id="{D4DDC644-64AE-AE41-9686-FD1F1037D59E}"/>
              </a:ext>
            </a:extLst>
          </p:cNvPr>
          <p:cNvSpPr/>
          <p:nvPr/>
        </p:nvSpPr>
        <p:spPr>
          <a:xfrm rot="10800000">
            <a:off x="20737282" y="8856282"/>
            <a:ext cx="1634837" cy="775854"/>
          </a:xfrm>
          <a:prstGeom prst="rightArrow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47BCE88-9761-4F4F-B57D-245488761979}"/>
              </a:ext>
            </a:extLst>
          </p:cNvPr>
          <p:cNvSpPr/>
          <p:nvPr/>
        </p:nvSpPr>
        <p:spPr>
          <a:xfrm>
            <a:off x="14891771" y="10054094"/>
            <a:ext cx="23503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HPK</a:t>
            </a:r>
            <a:r>
              <a:rPr lang="zh-CN" altLang="en-US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5</a:t>
            </a:r>
            <a:r>
              <a:rPr lang="zh-CN" altLang="en-US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*</a:t>
            </a:r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5</a:t>
            </a:r>
          </a:p>
          <a:p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782A4F1-8F41-624C-9725-F749E93F4172}"/>
              </a:ext>
            </a:extLst>
          </p:cNvPr>
          <p:cNvSpPr/>
          <p:nvPr/>
        </p:nvSpPr>
        <p:spPr>
          <a:xfrm>
            <a:off x="16311812" y="10726899"/>
            <a:ext cx="2350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HPK</a:t>
            </a:r>
            <a:r>
              <a:rPr lang="zh-CN" altLang="en-US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5</a:t>
            </a:r>
            <a:r>
              <a:rPr lang="zh-CN" altLang="en-US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*</a:t>
            </a:r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5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62A309F-F708-6842-8E4A-3D47DEDE6398}"/>
              </a:ext>
            </a:extLst>
          </p:cNvPr>
          <p:cNvSpPr/>
          <p:nvPr/>
        </p:nvSpPr>
        <p:spPr>
          <a:xfrm>
            <a:off x="19606502" y="6599205"/>
            <a:ext cx="272702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IHEP-IME</a:t>
            </a:r>
          </a:p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2</a:t>
            </a:r>
            <a:r>
              <a:rPr lang="zh-CN" altLang="en-US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*</a:t>
            </a:r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2</a:t>
            </a:r>
            <a:r>
              <a:rPr lang="zh-CN" altLang="en-US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LGAD</a:t>
            </a:r>
            <a:endParaRPr lang="zh-CN" altLang="en-US" dirty="0"/>
          </a:p>
        </p:txBody>
      </p: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B5762844-96CE-3441-B99C-96D94CB716DA}"/>
              </a:ext>
            </a:extLst>
          </p:cNvPr>
          <p:cNvCxnSpPr>
            <a:cxnSpLocks/>
          </p:cNvCxnSpPr>
          <p:nvPr/>
        </p:nvCxnSpPr>
        <p:spPr>
          <a:xfrm flipH="1">
            <a:off x="19623335" y="7795483"/>
            <a:ext cx="1005082" cy="813957"/>
          </a:xfrm>
          <a:prstGeom prst="straightConnector1">
            <a:avLst/>
          </a:prstGeom>
          <a:noFill/>
          <a:ln w="381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527947C2-424B-3E41-A97F-532706514FC9}"/>
              </a:ext>
            </a:extLst>
          </p:cNvPr>
          <p:cNvSpPr/>
          <p:nvPr/>
        </p:nvSpPr>
        <p:spPr>
          <a:xfrm>
            <a:off x="19725807" y="9665070"/>
            <a:ext cx="3134191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Beam</a:t>
            </a:r>
          </a:p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(X</a:t>
            </a:r>
            <a:r>
              <a:rPr lang="zh-CN" altLang="en-US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ray</a:t>
            </a:r>
          </a:p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/electrons?)</a:t>
            </a:r>
            <a:endParaRPr lang="zh-CN" altLang="en-US" dirty="0"/>
          </a:p>
        </p:txBody>
      </p: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D519DA47-ADB9-6B4B-B417-52760E550BED}"/>
              </a:ext>
            </a:extLst>
          </p:cNvPr>
          <p:cNvCxnSpPr>
            <a:cxnSpLocks/>
          </p:cNvCxnSpPr>
          <p:nvPr/>
        </p:nvCxnSpPr>
        <p:spPr>
          <a:xfrm>
            <a:off x="15767663" y="7916900"/>
            <a:ext cx="1815788" cy="0"/>
          </a:xfrm>
          <a:prstGeom prst="straightConnector1">
            <a:avLst/>
          </a:prstGeom>
          <a:noFill/>
          <a:ln w="44450" cap="flat">
            <a:solidFill>
              <a:srgbClr val="FFFF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98CD3DA2-BB8F-BC46-9501-E82661019E9C}"/>
              </a:ext>
            </a:extLst>
          </p:cNvPr>
          <p:cNvSpPr/>
          <p:nvPr/>
        </p:nvSpPr>
        <p:spPr>
          <a:xfrm>
            <a:off x="15767663" y="7103147"/>
            <a:ext cx="17524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17mm</a:t>
            </a:r>
            <a:endParaRPr lang="zh-CN" altLang="en-US" dirty="0"/>
          </a:p>
        </p:txBody>
      </p: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CC0D62A1-DC55-0A41-A495-E03327D7FF63}"/>
              </a:ext>
            </a:extLst>
          </p:cNvPr>
          <p:cNvCxnSpPr>
            <a:cxnSpLocks/>
          </p:cNvCxnSpPr>
          <p:nvPr/>
        </p:nvCxnSpPr>
        <p:spPr>
          <a:xfrm>
            <a:off x="17571149" y="7929131"/>
            <a:ext cx="1815788" cy="0"/>
          </a:xfrm>
          <a:prstGeom prst="straightConnector1">
            <a:avLst/>
          </a:prstGeom>
          <a:noFill/>
          <a:ln w="44450" cap="flat">
            <a:solidFill>
              <a:srgbClr val="FFFF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482B89AF-2552-004D-9966-BC42EA6F4687}"/>
              </a:ext>
            </a:extLst>
          </p:cNvPr>
          <p:cNvSpPr/>
          <p:nvPr/>
        </p:nvSpPr>
        <p:spPr>
          <a:xfrm>
            <a:off x="17486974" y="7116382"/>
            <a:ext cx="17524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17mm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52939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B370C0D-20C5-374A-BB3E-E7B44C676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08" y="6928628"/>
            <a:ext cx="10535752" cy="6164001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B640268-14EB-8D4D-A2F2-511384CD14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0706050" y="12832126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2332CD2-4627-924F-9CF3-3270D0545E03}"/>
              </a:ext>
            </a:extLst>
          </p:cNvPr>
          <p:cNvSpPr/>
          <p:nvPr/>
        </p:nvSpPr>
        <p:spPr>
          <a:xfrm>
            <a:off x="2555358" y="7251631"/>
            <a:ext cx="5072222" cy="193899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</a:rPr>
              <a:t>IHEP-IME</a:t>
            </a:r>
            <a:r>
              <a:rPr lang="zh-CN" altLang="en-US" sz="4000" dirty="0">
                <a:solidFill>
                  <a:srgbClr val="0070C0"/>
                </a:solidFill>
              </a:rPr>
              <a:t> </a:t>
            </a:r>
            <a:r>
              <a:rPr lang="en-US" altLang="zh-CN" sz="4000" dirty="0">
                <a:solidFill>
                  <a:srgbClr val="0070C0"/>
                </a:solidFill>
              </a:rPr>
              <a:t>2×2</a:t>
            </a:r>
            <a:r>
              <a:rPr lang="zh-CN" altLang="en-US" sz="4000" dirty="0">
                <a:solidFill>
                  <a:srgbClr val="0070C0"/>
                </a:solidFill>
              </a:rPr>
              <a:t> </a:t>
            </a:r>
            <a:r>
              <a:rPr lang="en-US" altLang="zh-CN" sz="4000" dirty="0">
                <a:solidFill>
                  <a:srgbClr val="0070C0"/>
                </a:solidFill>
              </a:rPr>
              <a:t>LGAD</a:t>
            </a:r>
            <a:endParaRPr lang="en-US" altLang="zh-CN" sz="4000" dirty="0">
              <a:solidFill>
                <a:srgbClr val="0070C0"/>
              </a:solidFill>
              <a:sym typeface="Calibri Light"/>
            </a:endParaRPr>
          </a:p>
          <a:p>
            <a:r>
              <a:rPr lang="en-US" altLang="zh-CN" sz="4000" dirty="0">
                <a:solidFill>
                  <a:srgbClr val="C00000"/>
                </a:solidFill>
                <a:sym typeface="Calibri Light"/>
              </a:rPr>
              <a:t>HPK</a:t>
            </a:r>
            <a:r>
              <a:rPr lang="zh-CN" altLang="en-US" sz="4000" dirty="0">
                <a:solidFill>
                  <a:srgbClr val="C00000"/>
                </a:solidFill>
                <a:sym typeface="Calibri Light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5×5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LGAD</a:t>
            </a:r>
          </a:p>
          <a:p>
            <a:r>
              <a:rPr lang="en-US" altLang="zh-CN" sz="4000" dirty="0">
                <a:solidFill>
                  <a:schemeClr val="bg1">
                    <a:lumMod val="60000"/>
                    <a:lumOff val="40000"/>
                  </a:schemeClr>
                </a:solidFill>
                <a:sym typeface="Calibri Light"/>
              </a:rPr>
              <a:t>HPK</a:t>
            </a:r>
            <a:r>
              <a:rPr lang="zh-CN" altLang="en-US" sz="4000" dirty="0">
                <a:solidFill>
                  <a:schemeClr val="bg1">
                    <a:lumMod val="60000"/>
                    <a:lumOff val="40000"/>
                  </a:schemeClr>
                </a:solidFill>
                <a:sym typeface="Calibri Light"/>
              </a:rPr>
              <a:t> </a:t>
            </a:r>
            <a:r>
              <a:rPr lang="en-US" altLang="zh-CN" sz="40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5×5</a:t>
            </a:r>
            <a:r>
              <a:rPr lang="zh-CN" altLang="en-US" sz="40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40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LGAD</a:t>
            </a:r>
          </a:p>
        </p:txBody>
      </p:sp>
      <p:sp>
        <p:nvSpPr>
          <p:cNvPr id="5" name="The Higgs Boson Discovery at LHC">
            <a:extLst>
              <a:ext uri="{FF2B5EF4-FFF2-40B4-BE49-F238E27FC236}">
                <a16:creationId xmlns:a16="http://schemas.microsoft.com/office/drawing/2014/main" id="{1B256D2E-22FC-4148-9C00-3151A0A9C368}"/>
              </a:ext>
            </a:extLst>
          </p:cNvPr>
          <p:cNvSpPr txBox="1">
            <a:spLocks/>
          </p:cNvSpPr>
          <p:nvPr/>
        </p:nvSpPr>
        <p:spPr>
          <a:xfrm>
            <a:off x="-2214248" y="0"/>
            <a:ext cx="22920298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Detector signal at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微软雅黑"/>
              </a:rPr>
              <a:t>BSFC </a:t>
            </a:r>
            <a:r>
              <a:rPr lang="en-US" altLang="zh-CN" dirty="0" err="1">
                <a:solidFill>
                  <a:srgbClr val="FFFFFF"/>
                </a:solidFill>
                <a:latin typeface="+mj-lt"/>
                <a:ea typeface="+mj-ea"/>
                <a:cs typeface="+mj-cs"/>
                <a:sym typeface="微软雅黑"/>
              </a:rPr>
              <a:t>testbeam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6FEED65-0E61-3444-BC59-553FD0AC208F}"/>
              </a:ext>
            </a:extLst>
          </p:cNvPr>
          <p:cNvSpPr/>
          <p:nvPr/>
        </p:nvSpPr>
        <p:spPr>
          <a:xfrm>
            <a:off x="187563" y="1019643"/>
            <a:ext cx="24008874" cy="149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Two type of signal: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Coincidence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and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non-coincidence events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7FCA795-8782-1D4D-A99A-FE02212CBF40}"/>
              </a:ext>
            </a:extLst>
          </p:cNvPr>
          <p:cNvSpPr/>
          <p:nvPr/>
        </p:nvSpPr>
        <p:spPr>
          <a:xfrm>
            <a:off x="690176" y="3971239"/>
            <a:ext cx="94926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Typical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Coincidence events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</a:p>
          <a:p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(Coincidence signal</a:t>
            </a:r>
          </a:p>
          <a:p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2~3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LGAD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detectors)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1A40377-67B5-3040-A9F4-DC752917BFDE}"/>
              </a:ext>
            </a:extLst>
          </p:cNvPr>
          <p:cNvSpPr/>
          <p:nvPr/>
        </p:nvSpPr>
        <p:spPr>
          <a:xfrm>
            <a:off x="10704360" y="2816774"/>
            <a:ext cx="1193727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Typical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non-coincidence events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(signal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only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LGAD</a:t>
            </a:r>
          </a:p>
          <a:p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no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signals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for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others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LGADs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)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FB6CFEC-C871-6340-A49E-564B2A21B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1578" y="6726958"/>
            <a:ext cx="10200087" cy="603589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D6094D6-32D7-6D4F-A6BA-47995FD360B7}"/>
              </a:ext>
            </a:extLst>
          </p:cNvPr>
          <p:cNvSpPr/>
          <p:nvPr/>
        </p:nvSpPr>
        <p:spPr>
          <a:xfrm>
            <a:off x="15291556" y="7262203"/>
            <a:ext cx="5072222" cy="261610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</a:rPr>
              <a:t>IHEP-IME</a:t>
            </a:r>
            <a:r>
              <a:rPr lang="zh-CN" altLang="en-US" sz="4000" dirty="0">
                <a:solidFill>
                  <a:srgbClr val="0070C0"/>
                </a:solidFill>
              </a:rPr>
              <a:t> </a:t>
            </a:r>
            <a:r>
              <a:rPr lang="en-US" altLang="zh-CN" sz="4000" dirty="0">
                <a:solidFill>
                  <a:srgbClr val="0070C0"/>
                </a:solidFill>
              </a:rPr>
              <a:t>2×2</a:t>
            </a:r>
            <a:r>
              <a:rPr lang="zh-CN" altLang="en-US" sz="4000" dirty="0">
                <a:solidFill>
                  <a:srgbClr val="0070C0"/>
                </a:solidFill>
              </a:rPr>
              <a:t> </a:t>
            </a:r>
            <a:r>
              <a:rPr lang="en-US" altLang="zh-CN" sz="4000" dirty="0">
                <a:solidFill>
                  <a:srgbClr val="0070C0"/>
                </a:solidFill>
              </a:rPr>
              <a:t>LGAD</a:t>
            </a:r>
            <a:endParaRPr lang="en-US" altLang="zh-CN" sz="4000" dirty="0">
              <a:solidFill>
                <a:srgbClr val="0070C0"/>
              </a:solidFill>
              <a:sym typeface="Calibri Light"/>
            </a:endParaRPr>
          </a:p>
          <a:p>
            <a:r>
              <a:rPr lang="en-US" altLang="zh-CN" sz="4000" dirty="0">
                <a:solidFill>
                  <a:srgbClr val="C00000"/>
                </a:solidFill>
                <a:sym typeface="Calibri Light"/>
              </a:rPr>
              <a:t>HPK</a:t>
            </a:r>
            <a:r>
              <a:rPr lang="zh-CN" altLang="en-US" sz="4000" dirty="0">
                <a:solidFill>
                  <a:srgbClr val="C00000"/>
                </a:solidFill>
                <a:sym typeface="Calibri Light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5×5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LGAD</a:t>
            </a:r>
          </a:p>
          <a:p>
            <a:r>
              <a:rPr lang="en-US" altLang="zh-CN" sz="4000" dirty="0">
                <a:solidFill>
                  <a:schemeClr val="bg1">
                    <a:lumMod val="60000"/>
                    <a:lumOff val="40000"/>
                  </a:schemeClr>
                </a:solidFill>
                <a:sym typeface="Calibri Light"/>
              </a:rPr>
              <a:t>HPK</a:t>
            </a:r>
            <a:r>
              <a:rPr lang="zh-CN" altLang="en-US" sz="4000" dirty="0">
                <a:solidFill>
                  <a:schemeClr val="bg1">
                    <a:lumMod val="60000"/>
                    <a:lumOff val="40000"/>
                  </a:schemeClr>
                </a:solidFill>
                <a:sym typeface="Calibri Light"/>
              </a:rPr>
              <a:t> </a:t>
            </a:r>
            <a:r>
              <a:rPr lang="en-US" altLang="zh-CN" sz="40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5×5</a:t>
            </a:r>
            <a:r>
              <a:rPr lang="zh-CN" altLang="en-US" sz="40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40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LGAD</a:t>
            </a:r>
          </a:p>
          <a:p>
            <a:r>
              <a:rPr lang="zh-CN" altLang="en-US" b="0" dirty="0">
                <a:solidFill>
                  <a:srgbClr val="00206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DFE2863-5403-B242-82F7-EEC7D5A539FD}"/>
              </a:ext>
            </a:extLst>
          </p:cNvPr>
          <p:cNvSpPr/>
          <p:nvPr/>
        </p:nvSpPr>
        <p:spPr>
          <a:xfrm>
            <a:off x="10576998" y="5013917"/>
            <a:ext cx="12192000" cy="14978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high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rate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,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Period: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~6ns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Consistent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with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BEPC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cycle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A3D1E58-389E-9D44-A813-95EECE029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0316" y="1019643"/>
            <a:ext cx="4146121" cy="5450143"/>
          </a:xfrm>
          <a:prstGeom prst="rect">
            <a:avLst/>
          </a:prstGeom>
          <a:ln>
            <a:solidFill>
              <a:srgbClr val="FFFF00"/>
            </a:solidFill>
          </a:ln>
        </p:spPr>
      </p:pic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3667E2F1-896E-224D-BCDD-62A66C0258F4}"/>
              </a:ext>
            </a:extLst>
          </p:cNvPr>
          <p:cNvCxnSpPr/>
          <p:nvPr/>
        </p:nvCxnSpPr>
        <p:spPr>
          <a:xfrm>
            <a:off x="20540526" y="3456702"/>
            <a:ext cx="1041842" cy="0"/>
          </a:xfrm>
          <a:prstGeom prst="straightConnector1">
            <a:avLst/>
          </a:prstGeom>
          <a:noFill/>
          <a:ln w="60325" cap="flat">
            <a:solidFill>
              <a:srgbClr val="FFFF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6FFADEA9-548E-E148-8E9E-A8B2C5310F05}"/>
              </a:ext>
            </a:extLst>
          </p:cNvPr>
          <p:cNvSpPr/>
          <p:nvPr/>
        </p:nvSpPr>
        <p:spPr>
          <a:xfrm>
            <a:off x="20472984" y="3724196"/>
            <a:ext cx="11769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6ns</a:t>
            </a:r>
            <a:endParaRPr lang="zh-CN" altLang="en-US" dirty="0"/>
          </a:p>
        </p:txBody>
      </p: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89BD84FC-1D49-A74E-B46C-5CFA3107FF7A}"/>
              </a:ext>
            </a:extLst>
          </p:cNvPr>
          <p:cNvCxnSpPr/>
          <p:nvPr/>
        </p:nvCxnSpPr>
        <p:spPr>
          <a:xfrm>
            <a:off x="21649909" y="3456702"/>
            <a:ext cx="1041842" cy="0"/>
          </a:xfrm>
          <a:prstGeom prst="straightConnector1">
            <a:avLst/>
          </a:prstGeom>
          <a:noFill/>
          <a:ln w="60325" cap="flat">
            <a:solidFill>
              <a:srgbClr val="FFFF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2346648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F6C2210-A34A-7244-A633-624807EB4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8087" y="4351424"/>
            <a:ext cx="12219822" cy="8778608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A54B0A4-070F-F340-82D6-A3B8CCFD743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sp>
        <p:nvSpPr>
          <p:cNvPr id="6" name="The Higgs Boson Discovery at LHC">
            <a:extLst>
              <a:ext uri="{FF2B5EF4-FFF2-40B4-BE49-F238E27FC236}">
                <a16:creationId xmlns:a16="http://schemas.microsoft.com/office/drawing/2014/main" id="{B19BF911-9A0C-E948-86BE-6B1B0C1CE856}"/>
              </a:ext>
            </a:extLst>
          </p:cNvPr>
          <p:cNvSpPr txBox="1">
            <a:spLocks/>
          </p:cNvSpPr>
          <p:nvPr/>
        </p:nvSpPr>
        <p:spPr>
          <a:xfrm>
            <a:off x="-2214248" y="0"/>
            <a:ext cx="22920298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Detector signal at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微软雅黑"/>
              </a:rPr>
              <a:t>BSFC </a:t>
            </a:r>
            <a:r>
              <a:rPr lang="en-US" altLang="zh-CN" dirty="0" err="1">
                <a:solidFill>
                  <a:srgbClr val="FFFFFF"/>
                </a:solidFill>
                <a:latin typeface="+mj-lt"/>
                <a:ea typeface="+mj-ea"/>
                <a:cs typeface="+mj-cs"/>
                <a:sym typeface="微软雅黑"/>
              </a:rPr>
              <a:t>testbeam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4BE2428-ED2E-7F47-B961-99BA1579AE69}"/>
              </a:ext>
            </a:extLst>
          </p:cNvPr>
          <p:cNvSpPr/>
          <p:nvPr/>
        </p:nvSpPr>
        <p:spPr>
          <a:xfrm>
            <a:off x="8667436" y="9002337"/>
            <a:ext cx="18405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</a:t>
            </a:r>
            <a:r>
              <a:rPr lang="zh-CN" altLang="en-US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MIP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840CE99F-A6AE-5643-908C-4AAC5B5BE2A2}"/>
              </a:ext>
            </a:extLst>
          </p:cNvPr>
          <p:cNvCxnSpPr/>
          <p:nvPr/>
        </p:nvCxnSpPr>
        <p:spPr>
          <a:xfrm flipH="1">
            <a:off x="8104909" y="9771778"/>
            <a:ext cx="1453694" cy="1325713"/>
          </a:xfrm>
          <a:prstGeom prst="straightConnector1">
            <a:avLst/>
          </a:prstGeom>
          <a:noFill/>
          <a:ln w="127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6DEAA79D-730E-C543-8E13-A9B67A2D3266}"/>
              </a:ext>
            </a:extLst>
          </p:cNvPr>
          <p:cNvSpPr/>
          <p:nvPr/>
        </p:nvSpPr>
        <p:spPr>
          <a:xfrm>
            <a:off x="7051027" y="6645395"/>
            <a:ext cx="35614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Beta</a:t>
            </a:r>
            <a:r>
              <a:rPr lang="zh-CN" altLang="en-US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EF76062-8EA4-7B47-B296-D3CD711AE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7" y="4351424"/>
            <a:ext cx="12040162" cy="873949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09B085B-3D97-B64B-9652-D9FA68ABB2AB}"/>
              </a:ext>
            </a:extLst>
          </p:cNvPr>
          <p:cNvSpPr/>
          <p:nvPr/>
        </p:nvSpPr>
        <p:spPr>
          <a:xfrm>
            <a:off x="12463613" y="3021909"/>
            <a:ext cx="1216371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Collected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charge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of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Coincidence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signal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consistent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with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MIP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signal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beta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A9EB394-6912-5242-82D7-E67B389EC3CE}"/>
              </a:ext>
            </a:extLst>
          </p:cNvPr>
          <p:cNvSpPr/>
          <p:nvPr/>
        </p:nvSpPr>
        <p:spPr>
          <a:xfrm>
            <a:off x="8164631" y="5528341"/>
            <a:ext cx="2663678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zh-CN" sz="36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6keV</a:t>
            </a:r>
            <a:r>
              <a:rPr lang="zh-CN" altLang="en-US" sz="36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X</a:t>
            </a:r>
            <a:r>
              <a:rPr lang="zh-CN" altLang="en-US" sz="36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ray</a:t>
            </a:r>
            <a:endParaRPr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9B60903-E2A9-BF42-BCFB-36F73411DFD1}"/>
              </a:ext>
            </a:extLst>
          </p:cNvPr>
          <p:cNvSpPr/>
          <p:nvPr/>
        </p:nvSpPr>
        <p:spPr>
          <a:xfrm>
            <a:off x="8164631" y="6597327"/>
            <a:ext cx="2170216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CN" sz="36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BSRF</a:t>
            </a:r>
            <a:r>
              <a:rPr lang="zh-CN" altLang="en-US" sz="36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 </a:t>
            </a:r>
            <a:endParaRPr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9EF4B48-E70D-5346-83E4-BD2F10CE760F}"/>
              </a:ext>
            </a:extLst>
          </p:cNvPr>
          <p:cNvSpPr/>
          <p:nvPr/>
        </p:nvSpPr>
        <p:spPr>
          <a:xfrm>
            <a:off x="5385425" y="9687016"/>
            <a:ext cx="46333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IHEP-IME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LGAD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7456002-3C47-8C4E-86E3-473C2E37FD13}"/>
              </a:ext>
            </a:extLst>
          </p:cNvPr>
          <p:cNvSpPr/>
          <p:nvPr/>
        </p:nvSpPr>
        <p:spPr>
          <a:xfrm>
            <a:off x="17012891" y="9782569"/>
            <a:ext cx="46333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IHEP-IME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LGAD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C91141E-5165-9548-8E8C-932B353BE39F}"/>
              </a:ext>
            </a:extLst>
          </p:cNvPr>
          <p:cNvSpPr/>
          <p:nvPr/>
        </p:nvSpPr>
        <p:spPr>
          <a:xfrm>
            <a:off x="20316920" y="6597327"/>
            <a:ext cx="2658579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CN" sz="36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BSRF</a:t>
            </a:r>
            <a:r>
              <a:rPr lang="zh-CN" altLang="en-US" sz="36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 </a:t>
            </a:r>
            <a:endParaRPr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CBD01C1-3037-414E-BE74-771F0F21AD7C}"/>
              </a:ext>
            </a:extLst>
          </p:cNvPr>
          <p:cNvSpPr/>
          <p:nvPr/>
        </p:nvSpPr>
        <p:spPr>
          <a:xfrm>
            <a:off x="20316921" y="5444821"/>
            <a:ext cx="2658579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CN" sz="36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Beta</a:t>
            </a:r>
            <a:r>
              <a:rPr lang="zh-CN" altLang="en-US" sz="36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sz="36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 </a:t>
            </a:r>
            <a:endParaRPr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5482C27-A5C2-CF4F-B37A-86C1AA4D11A9}"/>
              </a:ext>
            </a:extLst>
          </p:cNvPr>
          <p:cNvSpPr/>
          <p:nvPr/>
        </p:nvSpPr>
        <p:spPr>
          <a:xfrm>
            <a:off x="390885" y="2761509"/>
            <a:ext cx="1061842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Collected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charge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of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non-Coincidence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Similar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6keV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X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ray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2720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E46AE60-B2F9-7C40-9783-431A8602DFA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DB9E51A-7B14-804F-BF2B-0CCC3468F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9" y="5246288"/>
            <a:ext cx="11570597" cy="827297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A79B399-A114-7744-B025-E5D51F69A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4388" y="5599809"/>
            <a:ext cx="11059541" cy="7670824"/>
          </a:xfrm>
          <a:prstGeom prst="rect">
            <a:avLst/>
          </a:prstGeom>
        </p:spPr>
      </p:pic>
      <p:sp>
        <p:nvSpPr>
          <p:cNvPr id="6" name="The Higgs Boson Discovery at LHC">
            <a:extLst>
              <a:ext uri="{FF2B5EF4-FFF2-40B4-BE49-F238E27FC236}">
                <a16:creationId xmlns:a16="http://schemas.microsoft.com/office/drawing/2014/main" id="{64334B2A-B9DB-6944-B68A-309505CBC8AD}"/>
              </a:ext>
            </a:extLst>
          </p:cNvPr>
          <p:cNvSpPr txBox="1">
            <a:spLocks/>
          </p:cNvSpPr>
          <p:nvPr/>
        </p:nvSpPr>
        <p:spPr>
          <a:xfrm>
            <a:off x="-5855867" y="1802"/>
            <a:ext cx="20252976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Trigger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rate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 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FF50CED-64B6-854B-BCEF-334D1A881DC7}"/>
              </a:ext>
            </a:extLst>
          </p:cNvPr>
          <p:cNvSpPr/>
          <p:nvPr/>
        </p:nvSpPr>
        <p:spPr>
          <a:xfrm>
            <a:off x="29396" y="975351"/>
            <a:ext cx="24008874" cy="6350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Triggering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IHEP-IME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LGAD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(upstream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detector)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Adding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more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layers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of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steel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absorb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X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ray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Trigger</a:t>
            </a:r>
            <a:r>
              <a:rPr lang="zh-CN" altLang="en-US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rate</a:t>
            </a:r>
            <a:r>
              <a:rPr lang="zh-CN" altLang="en-US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decrease,</a:t>
            </a:r>
            <a:r>
              <a:rPr lang="zh-CN" altLang="en-US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and</a:t>
            </a:r>
            <a:r>
              <a:rPr lang="zh-CN" altLang="en-US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then</a:t>
            </a:r>
            <a:r>
              <a:rPr lang="zh-CN" altLang="en-US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became</a:t>
            </a:r>
            <a:r>
              <a:rPr lang="zh-CN" altLang="en-US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stable</a:t>
            </a:r>
            <a:r>
              <a:rPr lang="zh-CN" altLang="en-US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at</a:t>
            </a:r>
            <a:r>
              <a:rPr lang="zh-CN" altLang="en-US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~50Hz/cm</a:t>
            </a:r>
            <a:r>
              <a:rPr lang="en-US" altLang="zh-CN" sz="3600" kern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Coincidence</a:t>
            </a:r>
            <a:r>
              <a:rPr lang="zh-CN" altLang="en-US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events</a:t>
            </a:r>
            <a:r>
              <a:rPr lang="zh-CN" altLang="en-US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ratio</a:t>
            </a:r>
            <a:r>
              <a:rPr lang="zh-CN" altLang="en-US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increased</a:t>
            </a:r>
            <a:r>
              <a:rPr lang="zh-CN" altLang="en-US" sz="3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sz="36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551FCA60-DCBF-7547-81A8-5F9AAF21AFBE}"/>
              </a:ext>
            </a:extLst>
          </p:cNvPr>
          <p:cNvCxnSpPr/>
          <p:nvPr/>
        </p:nvCxnSpPr>
        <p:spPr>
          <a:xfrm>
            <a:off x="15784519" y="2184993"/>
            <a:ext cx="0" cy="1524000"/>
          </a:xfrm>
          <a:prstGeom prst="line">
            <a:avLst/>
          </a:prstGeom>
          <a:noFill/>
          <a:ln w="101600" cap="flat">
            <a:solidFill>
              <a:srgbClr val="FFFF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419CF1F3-8A23-F144-8607-E55C2F0D1526}"/>
              </a:ext>
            </a:extLst>
          </p:cNvPr>
          <p:cNvCxnSpPr/>
          <p:nvPr/>
        </p:nvCxnSpPr>
        <p:spPr>
          <a:xfrm>
            <a:off x="17528033" y="2266453"/>
            <a:ext cx="0" cy="1524000"/>
          </a:xfrm>
          <a:prstGeom prst="line">
            <a:avLst/>
          </a:prstGeom>
          <a:noFill/>
          <a:ln w="101600" cap="flat">
            <a:solidFill>
              <a:srgbClr val="FFFF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5026EEC0-27BF-DB4B-94A9-16F79BF5397C}"/>
              </a:ext>
            </a:extLst>
          </p:cNvPr>
          <p:cNvCxnSpPr>
            <a:cxnSpLocks/>
          </p:cNvCxnSpPr>
          <p:nvPr/>
        </p:nvCxnSpPr>
        <p:spPr>
          <a:xfrm>
            <a:off x="19305075" y="2566507"/>
            <a:ext cx="0" cy="775854"/>
          </a:xfrm>
          <a:prstGeom prst="line">
            <a:avLst/>
          </a:prstGeom>
          <a:noFill/>
          <a:ln w="101600" cap="flat">
            <a:solidFill>
              <a:srgbClr val="FFFF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右箭头 10">
            <a:extLst>
              <a:ext uri="{FF2B5EF4-FFF2-40B4-BE49-F238E27FC236}">
                <a16:creationId xmlns:a16="http://schemas.microsoft.com/office/drawing/2014/main" id="{08C505A7-03A1-1D44-A69C-74F29893B20D}"/>
              </a:ext>
            </a:extLst>
          </p:cNvPr>
          <p:cNvSpPr/>
          <p:nvPr/>
        </p:nvSpPr>
        <p:spPr>
          <a:xfrm rot="10800000">
            <a:off x="21788789" y="2700297"/>
            <a:ext cx="1634837" cy="775854"/>
          </a:xfrm>
          <a:prstGeom prst="rightArrow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83A946B-099F-7147-93C3-B6E6B208CBAF}"/>
              </a:ext>
            </a:extLst>
          </p:cNvPr>
          <p:cNvSpPr/>
          <p:nvPr/>
        </p:nvSpPr>
        <p:spPr>
          <a:xfrm>
            <a:off x="14836353" y="3865175"/>
            <a:ext cx="15023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HPK</a:t>
            </a:r>
            <a:r>
              <a:rPr lang="zh-CN" altLang="en-US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9373319-345C-AC4F-902F-B22C4B402229}"/>
              </a:ext>
            </a:extLst>
          </p:cNvPr>
          <p:cNvSpPr/>
          <p:nvPr/>
        </p:nvSpPr>
        <p:spPr>
          <a:xfrm>
            <a:off x="16664240" y="4035197"/>
            <a:ext cx="1345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HPK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1C9038B-FB49-2943-8FED-96D63B2ECAD9}"/>
              </a:ext>
            </a:extLst>
          </p:cNvPr>
          <p:cNvSpPr/>
          <p:nvPr/>
        </p:nvSpPr>
        <p:spPr>
          <a:xfrm>
            <a:off x="19551084" y="410286"/>
            <a:ext cx="4387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IHEP-IME</a:t>
            </a:r>
            <a:r>
              <a:rPr lang="zh-CN" altLang="en-US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LGAD</a:t>
            </a:r>
            <a:endParaRPr lang="zh-CN" altLang="en-US" dirty="0"/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5C85D1A1-A908-AD4A-BF1B-CE64EE81B113}"/>
              </a:ext>
            </a:extLst>
          </p:cNvPr>
          <p:cNvCxnSpPr>
            <a:cxnSpLocks/>
          </p:cNvCxnSpPr>
          <p:nvPr/>
        </p:nvCxnSpPr>
        <p:spPr>
          <a:xfrm flipH="1">
            <a:off x="19567917" y="1606564"/>
            <a:ext cx="1005082" cy="813957"/>
          </a:xfrm>
          <a:prstGeom prst="straightConnector1">
            <a:avLst/>
          </a:prstGeom>
          <a:noFill/>
          <a:ln w="381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427CDFBF-02EA-E447-BC99-33F3704C3E21}"/>
              </a:ext>
            </a:extLst>
          </p:cNvPr>
          <p:cNvSpPr/>
          <p:nvPr/>
        </p:nvSpPr>
        <p:spPr>
          <a:xfrm>
            <a:off x="21856090" y="3476151"/>
            <a:ext cx="3953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Beam</a:t>
            </a:r>
          </a:p>
          <a:p>
            <a:r>
              <a:rPr lang="en-US" altLang="zh-CN" sz="3600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(X</a:t>
            </a:r>
            <a:r>
              <a:rPr lang="zh-CN" altLang="en-US" sz="3600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r>
              <a:rPr lang="en-US" altLang="zh-CN" sz="3600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ray</a:t>
            </a:r>
          </a:p>
          <a:p>
            <a:r>
              <a:rPr lang="en-US" altLang="zh-CN" sz="3600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/electrons?)</a:t>
            </a:r>
            <a:endParaRPr lang="zh-CN" altLang="en-US" sz="3600" dirty="0"/>
          </a:p>
        </p:txBody>
      </p: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DB73B543-B730-AB4D-95D7-BFAC889AB05F}"/>
              </a:ext>
            </a:extLst>
          </p:cNvPr>
          <p:cNvCxnSpPr>
            <a:cxnSpLocks/>
          </p:cNvCxnSpPr>
          <p:nvPr/>
        </p:nvCxnSpPr>
        <p:spPr>
          <a:xfrm>
            <a:off x="15712245" y="1727981"/>
            <a:ext cx="1815788" cy="0"/>
          </a:xfrm>
          <a:prstGeom prst="straightConnector1">
            <a:avLst/>
          </a:prstGeom>
          <a:noFill/>
          <a:ln w="44450" cap="flat">
            <a:solidFill>
              <a:srgbClr val="FFFF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EAE97D08-1D3E-E742-991F-E1CD48DA9B30}"/>
              </a:ext>
            </a:extLst>
          </p:cNvPr>
          <p:cNvSpPr/>
          <p:nvPr/>
        </p:nvSpPr>
        <p:spPr>
          <a:xfrm>
            <a:off x="15712245" y="914228"/>
            <a:ext cx="17524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17mm</a:t>
            </a:r>
            <a:endParaRPr lang="zh-CN" altLang="en-US" dirty="0"/>
          </a:p>
        </p:txBody>
      </p: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834B0976-C5D3-9840-AFDA-6EEE270221E8}"/>
              </a:ext>
            </a:extLst>
          </p:cNvPr>
          <p:cNvCxnSpPr>
            <a:cxnSpLocks/>
          </p:cNvCxnSpPr>
          <p:nvPr/>
        </p:nvCxnSpPr>
        <p:spPr>
          <a:xfrm>
            <a:off x="17515731" y="1740212"/>
            <a:ext cx="1815788" cy="0"/>
          </a:xfrm>
          <a:prstGeom prst="straightConnector1">
            <a:avLst/>
          </a:prstGeom>
          <a:noFill/>
          <a:ln w="44450" cap="flat">
            <a:solidFill>
              <a:srgbClr val="FFFF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FC4859D5-03A9-C241-BB80-90FC01BF4B27}"/>
              </a:ext>
            </a:extLst>
          </p:cNvPr>
          <p:cNvSpPr/>
          <p:nvPr/>
        </p:nvSpPr>
        <p:spPr>
          <a:xfrm>
            <a:off x="17431556" y="927463"/>
            <a:ext cx="17524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17mm</a:t>
            </a:r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84ED2E7-2B6E-024B-B03C-F7658F53D36F}"/>
              </a:ext>
            </a:extLst>
          </p:cNvPr>
          <p:cNvSpPr/>
          <p:nvPr/>
        </p:nvSpPr>
        <p:spPr>
          <a:xfrm>
            <a:off x="20809527" y="2566507"/>
            <a:ext cx="427957" cy="1142486"/>
          </a:xfrm>
          <a:prstGeom prst="rect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030BB77-CFE2-CA47-B12B-2252BD8A5C13}"/>
              </a:ext>
            </a:extLst>
          </p:cNvPr>
          <p:cNvSpPr/>
          <p:nvPr/>
        </p:nvSpPr>
        <p:spPr>
          <a:xfrm>
            <a:off x="20129999" y="3738211"/>
            <a:ext cx="2350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Steel</a:t>
            </a:r>
            <a:r>
              <a:rPr lang="zh-CN" altLang="en-US" sz="3600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endParaRPr lang="zh-CN" altLang="en-US" sz="3600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7035D54-BF6F-A44B-B893-5D97F8382C61}"/>
              </a:ext>
            </a:extLst>
          </p:cNvPr>
          <p:cNvSpPr/>
          <p:nvPr/>
        </p:nvSpPr>
        <p:spPr>
          <a:xfrm>
            <a:off x="14397109" y="6067199"/>
            <a:ext cx="6245621" cy="1200329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zh-CN" sz="36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</a:t>
            </a:r>
            <a:r>
              <a:rPr lang="zh-CN" altLang="en-US" sz="36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LGAD</a:t>
            </a:r>
            <a:r>
              <a:rPr lang="zh-CN" altLang="en-US" sz="36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coincidence</a:t>
            </a:r>
            <a:r>
              <a:rPr lang="zh-CN" altLang="en-US" sz="36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ratio</a:t>
            </a:r>
          </a:p>
          <a:p>
            <a:r>
              <a:rPr lang="en-US" altLang="zh-CN" sz="3600" kern="1200" dirty="0"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3</a:t>
            </a:r>
            <a:r>
              <a:rPr lang="zh-CN" altLang="en-US" sz="3600" kern="1200" dirty="0"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LGADs</a:t>
            </a:r>
            <a:r>
              <a:rPr lang="zh-CN" altLang="en-US" sz="3600" kern="1200" dirty="0"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coincidence</a:t>
            </a:r>
            <a:r>
              <a:rPr lang="zh-CN" altLang="en-US" sz="3600" kern="1200" dirty="0"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ratio</a:t>
            </a:r>
            <a:endParaRPr lang="zh-CN" altLang="en-US" sz="360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FB8F5A4-A12A-CB45-988B-F3C6D2A3F102}"/>
              </a:ext>
            </a:extLst>
          </p:cNvPr>
          <p:cNvSpPr/>
          <p:nvPr/>
        </p:nvSpPr>
        <p:spPr>
          <a:xfrm>
            <a:off x="7914502" y="12996045"/>
            <a:ext cx="3837525" cy="52322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zh-CN" sz="2800" kern="12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Steel</a:t>
            </a:r>
            <a:r>
              <a:rPr lang="zh-CN" altLang="en-US" sz="2800" kern="12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2800" kern="12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thickness(mm)</a:t>
            </a:r>
            <a:endParaRPr lang="zh-CN" altLang="en-US" sz="28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F83AA0B-85A7-1B46-A78C-BE984A9E3ECE}"/>
              </a:ext>
            </a:extLst>
          </p:cNvPr>
          <p:cNvSpPr/>
          <p:nvPr/>
        </p:nvSpPr>
        <p:spPr>
          <a:xfrm>
            <a:off x="19586101" y="12781873"/>
            <a:ext cx="3837525" cy="52322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zh-CN" sz="2800" kern="12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Steel</a:t>
            </a:r>
            <a:r>
              <a:rPr lang="zh-CN" altLang="en-US" sz="2800" kern="12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2800" kern="12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thickness(mm)</a:t>
            </a:r>
            <a:endParaRPr lang="zh-CN" altLang="en-US" sz="28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B1914C4D-C410-4041-9802-4B653B4208B0}"/>
              </a:ext>
            </a:extLst>
          </p:cNvPr>
          <p:cNvSpPr/>
          <p:nvPr/>
        </p:nvSpPr>
        <p:spPr>
          <a:xfrm>
            <a:off x="3510604" y="6088559"/>
            <a:ext cx="79053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Trigger</a:t>
            </a:r>
            <a:r>
              <a:rPr lang="zh-CN" altLang="en-US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on</a:t>
            </a:r>
            <a:r>
              <a:rPr lang="zh-CN" altLang="en-US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IHEP-IME</a:t>
            </a:r>
            <a:r>
              <a:rPr lang="zh-CN" altLang="en-US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LGAD</a:t>
            </a:r>
            <a:r>
              <a:rPr lang="zh-CN" altLang="en-US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zh-CN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8212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A5A25F7-78A2-4C47-85FC-C67C84CF066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186FE616-7683-0B46-AF60-DD90C79B6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54972"/>
              </p:ext>
            </p:extLst>
          </p:nvPr>
        </p:nvGraphicFramePr>
        <p:xfrm>
          <a:off x="248641" y="4735377"/>
          <a:ext cx="11488587" cy="6335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39681">
                  <a:extLst>
                    <a:ext uri="{9D8B030D-6E8A-4147-A177-3AD203B41FA5}">
                      <a16:colId xmlns:a16="http://schemas.microsoft.com/office/drawing/2014/main" val="3663472090"/>
                    </a:ext>
                  </a:extLst>
                </a:gridCol>
                <a:gridCol w="3419377">
                  <a:extLst>
                    <a:ext uri="{9D8B030D-6E8A-4147-A177-3AD203B41FA5}">
                      <a16:colId xmlns:a16="http://schemas.microsoft.com/office/drawing/2014/main" val="315179734"/>
                    </a:ext>
                  </a:extLst>
                </a:gridCol>
                <a:gridCol w="3829529">
                  <a:extLst>
                    <a:ext uri="{9D8B030D-6E8A-4147-A177-3AD203B41FA5}">
                      <a16:colId xmlns:a16="http://schemas.microsoft.com/office/drawing/2014/main" val="1321425922"/>
                    </a:ext>
                  </a:extLst>
                </a:gridCol>
              </a:tblGrid>
              <a:tr h="14262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b="1" dirty="0"/>
                        <a:t>BSRF</a:t>
                      </a:r>
                      <a:r>
                        <a:rPr lang="zh-CN" altLang="en-US" sz="4400" b="1" dirty="0"/>
                        <a:t> </a:t>
                      </a:r>
                      <a:r>
                        <a:rPr lang="en-US" altLang="zh-CN" sz="4400" b="1" dirty="0"/>
                        <a:t>Station</a:t>
                      </a:r>
                      <a:endParaRPr lang="zh-CN" altLang="en-US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b="1" dirty="0"/>
                        <a:t>1B3</a:t>
                      </a:r>
                      <a:endParaRPr lang="zh-CN" altLang="en-US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b="1" dirty="0"/>
                        <a:t>4W1A</a:t>
                      </a:r>
                      <a:endParaRPr lang="zh-CN" altLang="en-US" sz="4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3554986"/>
                  </a:ext>
                </a:extLst>
              </a:tr>
              <a:tr h="1454821">
                <a:tc>
                  <a:txBody>
                    <a:bodyPr/>
                    <a:lstStyle/>
                    <a:p>
                      <a:pPr algn="ctr"/>
                      <a:r>
                        <a:rPr lang="en" altLang="zh-CN" sz="44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Coincidence events </a:t>
                      </a:r>
                      <a:r>
                        <a:rPr lang="en-US" altLang="zh-CN" sz="44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rate</a:t>
                      </a:r>
                    </a:p>
                    <a:p>
                      <a:pPr algn="ctr"/>
                      <a:r>
                        <a:rPr lang="zh-CN" altLang="en-US" sz="4400" b="1" dirty="0"/>
                        <a:t>（</a:t>
                      </a:r>
                      <a:r>
                        <a:rPr lang="en-US" altLang="zh-CN" sz="4400" b="1" dirty="0"/>
                        <a:t>Hz/cm</a:t>
                      </a:r>
                      <a:r>
                        <a:rPr lang="en-US" altLang="zh-CN" sz="4400" b="1" baseline="30000" dirty="0"/>
                        <a:t>2</a:t>
                      </a:r>
                      <a:r>
                        <a:rPr lang="zh-CN" altLang="en-US" sz="44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）</a:t>
                      </a:r>
                      <a:endParaRPr lang="en-US" altLang="zh-CN" sz="44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/>
                      <a:endParaRPr lang="zh-CN" altLang="en-US" sz="44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b="1" dirty="0"/>
                        <a:t>~50</a:t>
                      </a:r>
                      <a:endParaRPr lang="zh-CN" altLang="en-US" sz="44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400" b="1" dirty="0"/>
                        <a:t>~1.5</a:t>
                      </a:r>
                      <a:r>
                        <a:rPr lang="zh-CN" altLang="en-US" sz="4400" b="1" dirty="0"/>
                        <a:t> </a:t>
                      </a:r>
                      <a:r>
                        <a:rPr lang="en-US" altLang="zh-CN" sz="4400" b="1" dirty="0"/>
                        <a:t>Hz/cm</a:t>
                      </a:r>
                      <a:r>
                        <a:rPr lang="en-US" altLang="zh-CN" sz="4400" b="1" baseline="30000" dirty="0"/>
                        <a:t>2</a:t>
                      </a:r>
                      <a:endParaRPr lang="zh-CN" altLang="en-US" sz="4400" b="1" baseline="30000" dirty="0"/>
                    </a:p>
                    <a:p>
                      <a:pPr algn="ctr"/>
                      <a:endParaRPr lang="zh-CN" altLang="en-US" sz="4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105260"/>
                  </a:ext>
                </a:extLst>
              </a:tr>
              <a:tr h="21358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b="1" dirty="0"/>
                        <a:t>Distance</a:t>
                      </a:r>
                      <a:r>
                        <a:rPr lang="zh-CN" altLang="en-US" sz="4400" b="1" dirty="0"/>
                        <a:t> </a:t>
                      </a:r>
                      <a:r>
                        <a:rPr lang="en-US" altLang="zh-CN" sz="4400" b="1" dirty="0"/>
                        <a:t>to</a:t>
                      </a:r>
                      <a:r>
                        <a:rPr lang="zh-CN" altLang="en-US" sz="4400" b="1" dirty="0"/>
                        <a:t> </a:t>
                      </a:r>
                      <a:r>
                        <a:rPr lang="en-US" altLang="zh-CN" sz="4400" b="1" dirty="0"/>
                        <a:t>BEPC</a:t>
                      </a:r>
                      <a:r>
                        <a:rPr lang="zh-CN" altLang="en-US" sz="4400" b="1" dirty="0"/>
                        <a:t> </a:t>
                      </a:r>
                      <a:r>
                        <a:rPr lang="en-US" altLang="zh-CN" sz="4400" b="1" dirty="0"/>
                        <a:t>ring</a:t>
                      </a:r>
                      <a:r>
                        <a:rPr lang="zh-CN" altLang="en-US" sz="4400" b="1" dirty="0"/>
                        <a:t> </a:t>
                      </a:r>
                      <a:r>
                        <a:rPr lang="en-US" altLang="zh-CN" sz="4400" b="1" dirty="0"/>
                        <a:t>(meter)</a:t>
                      </a:r>
                      <a:endParaRPr lang="zh-CN" altLang="en-US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b="1" dirty="0"/>
                        <a:t>18</a:t>
                      </a:r>
                      <a:r>
                        <a:rPr lang="zh-CN" altLang="en-US" sz="44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b="1" dirty="0"/>
                        <a:t>~43</a:t>
                      </a:r>
                      <a:endParaRPr lang="zh-CN" altLang="en-US" sz="4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891086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61DCA059-938B-964B-9EFD-E4EA48015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6473" y="3796444"/>
            <a:ext cx="12427527" cy="9320645"/>
          </a:xfrm>
          <a:prstGeom prst="rect">
            <a:avLst/>
          </a:prstGeom>
        </p:spPr>
      </p:pic>
      <p:sp>
        <p:nvSpPr>
          <p:cNvPr id="5" name="The Higgs Boson Discovery at LHC">
            <a:extLst>
              <a:ext uri="{FF2B5EF4-FFF2-40B4-BE49-F238E27FC236}">
                <a16:creationId xmlns:a16="http://schemas.microsoft.com/office/drawing/2014/main" id="{AEBB1304-76F5-A84B-A374-5BC2DB8C0F7E}"/>
              </a:ext>
            </a:extLst>
          </p:cNvPr>
          <p:cNvSpPr txBox="1">
            <a:spLocks/>
          </p:cNvSpPr>
          <p:nvPr/>
        </p:nvSpPr>
        <p:spPr>
          <a:xfrm>
            <a:off x="-5779250" y="0"/>
            <a:ext cx="22920298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Event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rates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 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0D72260-7D90-2B4B-B443-ABE8DC73EB56}"/>
              </a:ext>
            </a:extLst>
          </p:cNvPr>
          <p:cNvSpPr/>
          <p:nvPr/>
        </p:nvSpPr>
        <p:spPr>
          <a:xfrm>
            <a:off x="0" y="1260973"/>
            <a:ext cx="24008874" cy="3621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Coincidence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events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rate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(MIP-like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event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rate)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is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higher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station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closer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BEPC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ring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A81EB96-4A1F-3344-9987-5E73E03AAFC1}"/>
              </a:ext>
            </a:extLst>
          </p:cNvPr>
          <p:cNvSpPr/>
          <p:nvPr/>
        </p:nvSpPr>
        <p:spPr>
          <a:xfrm>
            <a:off x="21541027" y="5881046"/>
            <a:ext cx="1178943" cy="1104181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1166AA20-019C-A445-91CC-5F7CFF489F29}"/>
              </a:ext>
            </a:extLst>
          </p:cNvPr>
          <p:cNvSpPr/>
          <p:nvPr/>
        </p:nvSpPr>
        <p:spPr>
          <a:xfrm>
            <a:off x="20574000" y="11209645"/>
            <a:ext cx="775855" cy="871519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262511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E1B4574-009E-7844-B8DE-4CB754B1514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0706050" y="13118631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sp>
        <p:nvSpPr>
          <p:cNvPr id="3" name="The Higgs Boson Discovery at LHC">
            <a:extLst>
              <a:ext uri="{FF2B5EF4-FFF2-40B4-BE49-F238E27FC236}">
                <a16:creationId xmlns:a16="http://schemas.microsoft.com/office/drawing/2014/main" id="{787431E2-28B6-0A42-9A3D-484460AC30B0}"/>
              </a:ext>
            </a:extLst>
          </p:cNvPr>
          <p:cNvSpPr txBox="1">
            <a:spLocks/>
          </p:cNvSpPr>
          <p:nvPr/>
        </p:nvSpPr>
        <p:spPr>
          <a:xfrm>
            <a:off x="-1466103" y="0"/>
            <a:ext cx="22920298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Time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of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flight–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identifying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MIP-like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Damascus Bold"/>
              </a:rPr>
              <a:t>particle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9FFCCF9-0EEF-9A4C-B8B6-C668CBDA4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836" y="1041025"/>
            <a:ext cx="5461701" cy="7282268"/>
          </a:xfrm>
          <a:prstGeom prst="rect">
            <a:avLst/>
          </a:prstGeom>
        </p:spPr>
      </p:pic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6C3879D2-F855-5A48-9A16-23998DFED7DC}"/>
              </a:ext>
            </a:extLst>
          </p:cNvPr>
          <p:cNvCxnSpPr/>
          <p:nvPr/>
        </p:nvCxnSpPr>
        <p:spPr>
          <a:xfrm>
            <a:off x="17502480" y="10155383"/>
            <a:ext cx="0" cy="1524000"/>
          </a:xfrm>
          <a:prstGeom prst="line">
            <a:avLst/>
          </a:prstGeom>
          <a:noFill/>
          <a:ln w="101600" cap="flat">
            <a:solidFill>
              <a:srgbClr val="FFFF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ED05805F-C3D1-7847-891F-5602CFA94606}"/>
              </a:ext>
            </a:extLst>
          </p:cNvPr>
          <p:cNvCxnSpPr/>
          <p:nvPr/>
        </p:nvCxnSpPr>
        <p:spPr>
          <a:xfrm>
            <a:off x="17794927" y="10162824"/>
            <a:ext cx="0" cy="1524000"/>
          </a:xfrm>
          <a:prstGeom prst="line">
            <a:avLst/>
          </a:prstGeom>
          <a:noFill/>
          <a:ln w="101600" cap="flat">
            <a:solidFill>
              <a:srgbClr val="FFFF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51E0C3C6-A95E-F64F-87FB-25AD5686FA09}"/>
              </a:ext>
            </a:extLst>
          </p:cNvPr>
          <p:cNvCxnSpPr>
            <a:cxnSpLocks/>
          </p:cNvCxnSpPr>
          <p:nvPr/>
        </p:nvCxnSpPr>
        <p:spPr>
          <a:xfrm>
            <a:off x="21285877" y="10529456"/>
            <a:ext cx="0" cy="775854"/>
          </a:xfrm>
          <a:prstGeom prst="line">
            <a:avLst/>
          </a:prstGeom>
          <a:noFill/>
          <a:ln w="101600" cap="flat">
            <a:solidFill>
              <a:srgbClr val="FFFF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右箭头 7">
            <a:extLst>
              <a:ext uri="{FF2B5EF4-FFF2-40B4-BE49-F238E27FC236}">
                <a16:creationId xmlns:a16="http://schemas.microsoft.com/office/drawing/2014/main" id="{AE205377-91C7-D740-A9CA-D1237FC9CEF1}"/>
              </a:ext>
            </a:extLst>
          </p:cNvPr>
          <p:cNvSpPr/>
          <p:nvPr/>
        </p:nvSpPr>
        <p:spPr>
          <a:xfrm rot="10800000">
            <a:off x="22399825" y="10637753"/>
            <a:ext cx="1634837" cy="775854"/>
          </a:xfrm>
          <a:prstGeom prst="rightArrow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C4048CA-A2D4-1B49-A5D0-B93003BE340C}"/>
              </a:ext>
            </a:extLst>
          </p:cNvPr>
          <p:cNvSpPr/>
          <p:nvPr/>
        </p:nvSpPr>
        <p:spPr>
          <a:xfrm>
            <a:off x="16554314" y="11835565"/>
            <a:ext cx="23503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HPK</a:t>
            </a:r>
            <a:r>
              <a:rPr lang="zh-CN" altLang="en-US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5</a:t>
            </a:r>
            <a:r>
              <a:rPr lang="zh-CN" altLang="en-US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*</a:t>
            </a:r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5</a:t>
            </a:r>
          </a:p>
          <a:p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544F1DE-574C-5D4D-9589-7CCDAE007DCB}"/>
              </a:ext>
            </a:extLst>
          </p:cNvPr>
          <p:cNvSpPr/>
          <p:nvPr/>
        </p:nvSpPr>
        <p:spPr>
          <a:xfrm>
            <a:off x="21269045" y="8380676"/>
            <a:ext cx="272702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IHEP-IME</a:t>
            </a:r>
          </a:p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2</a:t>
            </a:r>
            <a:r>
              <a:rPr lang="zh-CN" altLang="en-US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*</a:t>
            </a:r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2</a:t>
            </a:r>
            <a:r>
              <a:rPr lang="zh-CN" altLang="en-US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LGAD</a:t>
            </a:r>
            <a:endParaRPr lang="zh-CN" altLang="en-US" dirty="0"/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62C3ACDB-DE06-FF4C-8A77-603C488D2564}"/>
              </a:ext>
            </a:extLst>
          </p:cNvPr>
          <p:cNvCxnSpPr>
            <a:cxnSpLocks/>
          </p:cNvCxnSpPr>
          <p:nvPr/>
        </p:nvCxnSpPr>
        <p:spPr>
          <a:xfrm flipH="1">
            <a:off x="21285878" y="9576954"/>
            <a:ext cx="1005082" cy="813957"/>
          </a:xfrm>
          <a:prstGeom prst="straightConnector1">
            <a:avLst/>
          </a:prstGeom>
          <a:noFill/>
          <a:ln w="381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004D7E09-624C-0E4A-9F01-F2BD53A37D81}"/>
              </a:ext>
            </a:extLst>
          </p:cNvPr>
          <p:cNvSpPr/>
          <p:nvPr/>
        </p:nvSpPr>
        <p:spPr>
          <a:xfrm>
            <a:off x="22632560" y="10075463"/>
            <a:ext cx="15969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beam</a:t>
            </a:r>
            <a:endParaRPr lang="zh-CN" altLang="en-US" dirty="0"/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D84E8F1F-45F9-734A-89B9-CD3B4FB744C2}"/>
              </a:ext>
            </a:extLst>
          </p:cNvPr>
          <p:cNvCxnSpPr>
            <a:cxnSpLocks/>
          </p:cNvCxnSpPr>
          <p:nvPr/>
        </p:nvCxnSpPr>
        <p:spPr>
          <a:xfrm flipV="1">
            <a:off x="17913927" y="10924824"/>
            <a:ext cx="3355118" cy="1"/>
          </a:xfrm>
          <a:prstGeom prst="straightConnector1">
            <a:avLst/>
          </a:prstGeom>
          <a:noFill/>
          <a:ln w="44450" cap="flat">
            <a:solidFill>
              <a:srgbClr val="FFFF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4D4433C5-9D53-BF4F-A0A5-EFB12386F826}"/>
              </a:ext>
            </a:extLst>
          </p:cNvPr>
          <p:cNvSpPr/>
          <p:nvPr/>
        </p:nvSpPr>
        <p:spPr>
          <a:xfrm>
            <a:off x="18633483" y="10155383"/>
            <a:ext cx="20361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28.3cm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69FCC92-3263-5745-83AB-1AC8998D7700}"/>
              </a:ext>
            </a:extLst>
          </p:cNvPr>
          <p:cNvSpPr/>
          <p:nvPr/>
        </p:nvSpPr>
        <p:spPr>
          <a:xfrm>
            <a:off x="21668193" y="10544338"/>
            <a:ext cx="427957" cy="1142486"/>
          </a:xfrm>
          <a:prstGeom prst="rect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2CB3D8E-DDE4-9345-95EA-342DBBF39641}"/>
              </a:ext>
            </a:extLst>
          </p:cNvPr>
          <p:cNvSpPr/>
          <p:nvPr/>
        </p:nvSpPr>
        <p:spPr>
          <a:xfrm>
            <a:off x="20988665" y="11716042"/>
            <a:ext cx="2350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Steel</a:t>
            </a:r>
            <a:r>
              <a:rPr lang="zh-CN" altLang="en-US" sz="3600" b="0" dirty="0"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endParaRPr lang="zh-CN" altLang="en-US" sz="36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49DDD41-CF8B-BD41-B104-3174A0F82542}"/>
              </a:ext>
            </a:extLst>
          </p:cNvPr>
          <p:cNvSpPr/>
          <p:nvPr/>
        </p:nvSpPr>
        <p:spPr>
          <a:xfrm>
            <a:off x="-314928" y="1054132"/>
            <a:ext cx="25013856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coincidence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events,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what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is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MIP-like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particle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?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Is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that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low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momentum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proton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or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pion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(secondary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particles)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?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Or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high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energy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electrons</a:t>
            </a:r>
            <a:r>
              <a:rPr lang="zh-CN" alt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 </a:t>
            </a:r>
            <a:r>
              <a:rPr lang="en-US" altLang="zh-CN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?</a:t>
            </a:r>
            <a:endParaRPr lang="en-US" altLang="zh-CN" sz="4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EF127506-8A32-594D-9B47-3F11A918C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854" y="6620770"/>
            <a:ext cx="11329294" cy="6926206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0A83926-5761-2540-BA31-9860C5936E07}"/>
              </a:ext>
            </a:extLst>
          </p:cNvPr>
          <p:cNvSpPr/>
          <p:nvPr/>
        </p:nvSpPr>
        <p:spPr>
          <a:xfrm>
            <a:off x="816095" y="3312895"/>
            <a:ext cx="13900812" cy="31700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en-US" altLang="zh-CN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Measured</a:t>
            </a:r>
            <a:r>
              <a:rPr lang="zh-CN" altLang="en-US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flight</a:t>
            </a:r>
            <a:r>
              <a:rPr lang="zh-CN" altLang="en-US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time=936</a:t>
            </a:r>
            <a:r>
              <a:rPr lang="zh-CN" altLang="en-US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ps</a:t>
            </a:r>
            <a:r>
              <a:rPr lang="en-US" altLang="zh-CN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,</a:t>
            </a:r>
            <a:r>
              <a:rPr lang="zh-CN" altLang="en-US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σ</a:t>
            </a:r>
            <a:r>
              <a:rPr lang="en-US" altLang="zh-CN" sz="4000" kern="1200" baseline="-25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</a:t>
            </a:r>
            <a:r>
              <a:rPr lang="en-US" altLang="zh-CN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=97ps</a:t>
            </a:r>
            <a:r>
              <a:rPr lang="zh-CN" altLang="en-US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sz="40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altLang="zh-CN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Expected</a:t>
            </a:r>
            <a:r>
              <a:rPr lang="zh-CN" altLang="en-US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flight</a:t>
            </a:r>
            <a:r>
              <a:rPr lang="zh-CN" altLang="en-US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time</a:t>
            </a:r>
            <a:r>
              <a:rPr lang="zh-CN" altLang="en-US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=</a:t>
            </a:r>
            <a:r>
              <a:rPr lang="zh-CN" altLang="en-US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943</a:t>
            </a:r>
            <a:r>
              <a:rPr lang="zh-CN" altLang="en-US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ps</a:t>
            </a:r>
            <a:endParaRPr lang="en-US" altLang="zh-CN" sz="40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571500" indent="-571500">
              <a:buFont typeface="Wingdings" pitchFamily="2" charset="2"/>
              <a:buChar char="p"/>
            </a:pPr>
            <a:r>
              <a:rPr lang="en-US" altLang="zh-CN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Consistence</a:t>
            </a:r>
            <a:r>
              <a:rPr lang="zh-CN" altLang="en-US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with</a:t>
            </a:r>
            <a:r>
              <a:rPr lang="zh-CN" altLang="en-US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speed</a:t>
            </a:r>
            <a:r>
              <a:rPr lang="zh-CN" altLang="en-US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of</a:t>
            </a:r>
            <a:r>
              <a:rPr lang="zh-CN" altLang="en-US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light</a:t>
            </a:r>
            <a:r>
              <a:rPr lang="zh-CN" altLang="en-US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（</a:t>
            </a:r>
            <a:r>
              <a:rPr lang="en-US" altLang="zh-CN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electron</a:t>
            </a:r>
            <a:r>
              <a:rPr lang="zh-CN" altLang="en-US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like)</a:t>
            </a:r>
          </a:p>
          <a:p>
            <a:pPr marL="571500" indent="-571500">
              <a:buFont typeface="Wingdings" pitchFamily="2" charset="2"/>
              <a:buChar char="p"/>
            </a:pPr>
            <a:r>
              <a:rPr lang="en-US" altLang="zh-CN" sz="4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Exclude</a:t>
            </a:r>
            <a:r>
              <a:rPr lang="zh-CN" altLang="en-US" sz="4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proton</a:t>
            </a:r>
            <a:r>
              <a:rPr lang="zh-CN" altLang="en-US" sz="4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below</a:t>
            </a:r>
            <a:r>
              <a:rPr lang="zh-CN" altLang="en-US" sz="4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1GeV</a:t>
            </a:r>
          </a:p>
          <a:p>
            <a:pPr marL="571500" indent="-571500">
              <a:buFont typeface="Wingdings" pitchFamily="2" charset="2"/>
              <a:buChar char="p"/>
            </a:pPr>
            <a:r>
              <a:rPr lang="en-US" altLang="zh-CN" sz="4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Exclude</a:t>
            </a:r>
            <a:r>
              <a:rPr lang="zh-CN" altLang="en-US" sz="4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pion</a:t>
            </a:r>
            <a:r>
              <a:rPr lang="zh-CN" altLang="en-US" sz="4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below</a:t>
            </a:r>
            <a:r>
              <a:rPr lang="zh-CN" altLang="en-US" sz="4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0.2</a:t>
            </a:r>
            <a:r>
              <a:rPr lang="zh-CN" altLang="en-US" sz="4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4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GeV</a:t>
            </a:r>
            <a:r>
              <a:rPr lang="zh-CN" altLang="en-US" sz="4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 </a:t>
            </a:r>
            <a:endParaRPr lang="en-US" altLang="zh-CN" sz="40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8B2ECAF-C915-594D-B738-835B136A9AA8}"/>
              </a:ext>
            </a:extLst>
          </p:cNvPr>
          <p:cNvSpPr/>
          <p:nvPr/>
        </p:nvSpPr>
        <p:spPr>
          <a:xfrm>
            <a:off x="10125843" y="10460183"/>
            <a:ext cx="3152588" cy="144655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CN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Distance</a:t>
            </a:r>
          </a:p>
          <a:p>
            <a:r>
              <a:rPr lang="en-US" altLang="zh-CN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=28.3cm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440996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5288</TotalTime>
  <Words>1188</Words>
  <Application>Microsoft Macintosh PowerPoint</Application>
  <PresentationFormat>自定义</PresentationFormat>
  <Paragraphs>271</Paragraphs>
  <Slides>21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微软雅黑</vt:lpstr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Wingdings</vt:lpstr>
      <vt:lpstr>Industrial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352</cp:revision>
  <dcterms:modified xsi:type="dcterms:W3CDTF">2020-12-28T05:32:56Z</dcterms:modified>
</cp:coreProperties>
</file>