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2" r:id="rId3"/>
    <p:sldId id="257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70" r:id="rId12"/>
    <p:sldId id="297" r:id="rId13"/>
    <p:sldId id="276" r:id="rId14"/>
    <p:sldId id="277" r:id="rId15"/>
    <p:sldId id="284" r:id="rId16"/>
    <p:sldId id="285" r:id="rId17"/>
    <p:sldId id="286" r:id="rId18"/>
    <p:sldId id="288" r:id="rId19"/>
    <p:sldId id="293" r:id="rId20"/>
    <p:sldId id="295" r:id="rId21"/>
    <p:sldId id="289" r:id="rId22"/>
    <p:sldId id="294" r:id="rId23"/>
    <p:sldId id="296" r:id="rId24"/>
    <p:sldId id="290" r:id="rId25"/>
    <p:sldId id="291" r:id="rId26"/>
    <p:sldId id="279" r:id="rId27"/>
    <p:sldId id="281" r:id="rId28"/>
    <p:sldId id="280" r:id="rId29"/>
    <p:sldId id="282" r:id="rId30"/>
    <p:sldId id="273" r:id="rId31"/>
    <p:sldId id="275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3"/>
  </p:normalViewPr>
  <p:slideViewPr>
    <p:cSldViewPr>
      <p:cViewPr>
        <p:scale>
          <a:sx n="79" d="100"/>
          <a:sy n="79" d="100"/>
        </p:scale>
        <p:origin x="360" y="2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4603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367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22750"/>
            <a:ext cx="10464800" cy="774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“在此键入引文。”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0.png"/><Relationship Id="rId10" Type="http://schemas.openxmlformats.org/officeDocument/2006/relationships/image" Target="../media/image81.png"/><Relationship Id="rId4" Type="http://schemas.openxmlformats.org/officeDocument/2006/relationships/image" Target="../media/image751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30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8.png"/><Relationship Id="rId7" Type="http://schemas.openxmlformats.org/officeDocument/2006/relationships/image" Target="../media/image7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0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0" y="2716560"/>
            <a:ext cx="13004800" cy="144904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defTabSz="572516">
              <a:defRPr sz="5194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charmonium spectroscopy</a:t>
            </a:r>
            <a:endParaRPr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112106" y="5029200"/>
            <a:ext cx="10622694" cy="24398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600">
                <a:solidFill>
                  <a:srgbClr val="FF2600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rPr lang="en-US" altLang="zh-CN" sz="4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Dian-Yong Chen</a:t>
            </a:r>
            <a:endParaRPr sz="54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defRPr sz="1500">
                <a:solidFill>
                  <a:srgbClr val="FF2600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pPr>
            <a:endParaRPr sz="12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defRPr sz="600">
                <a:solidFill>
                  <a:srgbClr val="FF2600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pPr>
            <a:endParaRPr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defRPr sz="6800">
                <a:solidFill>
                  <a:srgbClr val="0433FF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rPr lang="en-US" altLang="zh-CN" sz="6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Southeast University</a:t>
            </a:r>
          </a:p>
        </p:txBody>
      </p:sp>
      <p:pic>
        <p:nvPicPr>
          <p:cNvPr id="121" name="MathTypeEqua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0" y="478790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44CDE89-56B1-0043-A78A-C99E3E8B0C98}"/>
              </a:ext>
            </a:extLst>
          </p:cNvPr>
          <p:cNvSpPr txBox="1"/>
          <p:nvPr/>
        </p:nvSpPr>
        <p:spPr>
          <a:xfrm>
            <a:off x="237704" y="8015729"/>
            <a:ext cx="1195332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2800" dirty="0">
                <a:latin typeface="Comic Sans MS" panose="030F0902030302020204" pitchFamily="66" charset="0"/>
              </a:rPr>
              <a:t>PRD</a:t>
            </a:r>
            <a:r>
              <a:rPr lang="en" altLang="zh-CN" sz="2800" dirty="0">
                <a:latin typeface="Comic Sans MS" panose="030F0902030302020204" pitchFamily="66" charset="0"/>
              </a:rPr>
              <a:t>100, 074016;93,034028;91,094023; EPJC 76, 671;74,3208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4C396A-D0A4-D241-93F2-0771B0BD0057}"/>
              </a:ext>
            </a:extLst>
          </p:cNvPr>
          <p:cNvSpPr txBox="1"/>
          <p:nvPr/>
        </p:nvSpPr>
        <p:spPr>
          <a:xfrm>
            <a:off x="1303486" y="8617726"/>
            <a:ext cx="995144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sym typeface="Helvetica Light"/>
              </a:rPr>
              <a:t>Collaboration With Xiang Liu</a:t>
            </a:r>
            <a:r>
              <a:rPr lang="en-US" altLang="zh-CN" sz="2800" dirty="0">
                <a:latin typeface="Comic Sans MS" panose="030F0902030302020204" pitchFamily="66" charset="0"/>
              </a:rPr>
              <a:t>, Jun he, Cheng-</a:t>
            </a:r>
            <a:r>
              <a:rPr lang="en-US" altLang="zh-CN" sz="2800" dirty="0" err="1">
                <a:latin typeface="Comic Sans MS" panose="030F0902030302020204" pitchFamily="66" charset="0"/>
              </a:rPr>
              <a:t>qun</a:t>
            </a:r>
            <a:r>
              <a:rPr lang="en-US" altLang="zh-CN" sz="2800" dirty="0">
                <a:latin typeface="Comic Sans MS" panose="030F0902030302020204" pitchFamily="66" charset="0"/>
              </a:rPr>
              <a:t> Pang et al 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902030302020204" pitchFamily="66" charset="0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885776" y="584998"/>
            <a:ext cx="10698442" cy="702756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39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The study of the transition ψ(4</a:t>
            </a:r>
            <a:r>
              <a:rPr i="1" dirty="0">
                <a:latin typeface="Comic Sans MS" panose="030F0702030302020204" pitchFamily="66" charset="0"/>
              </a:rPr>
              <a:t>S </a:t>
            </a:r>
            <a:r>
              <a:rPr dirty="0">
                <a:latin typeface="Comic Sans MS" panose="030F0702030302020204" pitchFamily="66" charset="0"/>
              </a:rPr>
              <a:t>) → ωχ</a:t>
            </a:r>
            <a:r>
              <a:rPr i="1" baseline="-9846" dirty="0">
                <a:latin typeface="Comic Sans MS" panose="030F0702030302020204" pitchFamily="66" charset="0"/>
              </a:rPr>
              <a:t>c</a:t>
            </a:r>
            <a:r>
              <a:rPr baseline="-9846" dirty="0">
                <a:latin typeface="Comic Sans MS" panose="030F0702030302020204" pitchFamily="66" charset="0"/>
              </a:rPr>
              <a:t>0</a:t>
            </a:r>
            <a:r>
              <a:rPr baseline="-3846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72" name="charmomium spectru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" y="3292624"/>
            <a:ext cx="7150964" cy="642389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597744" y="1685946"/>
            <a:ext cx="12160425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For higher </a:t>
            </a:r>
            <a:r>
              <a:rPr dirty="0" err="1">
                <a:latin typeface="Comic Sans MS" panose="030F0702030302020204" pitchFamily="66" charset="0"/>
              </a:rPr>
              <a:t>charmonia</a:t>
            </a:r>
            <a:r>
              <a:rPr dirty="0">
                <a:latin typeface="Comic Sans MS" panose="030F0702030302020204" pitchFamily="66" charset="0"/>
              </a:rPr>
              <a:t> and </a:t>
            </a:r>
            <a:r>
              <a:rPr dirty="0" err="1">
                <a:latin typeface="Comic Sans MS" panose="030F0702030302020204" pitchFamily="66" charset="0"/>
              </a:rPr>
              <a:t>bottomonia</a:t>
            </a:r>
            <a:r>
              <a:rPr dirty="0">
                <a:latin typeface="Comic Sans MS" panose="030F0702030302020204" pitchFamily="66" charset="0"/>
              </a:rPr>
              <a:t>, the </a:t>
            </a:r>
            <a:r>
              <a:rPr dirty="0">
                <a:solidFill>
                  <a:schemeClr val="accent5"/>
                </a:solidFill>
                <a:latin typeface="Comic Sans MS" panose="030F0702030302020204" pitchFamily="66" charset="0"/>
              </a:rPr>
              <a:t>unquenched effect</a:t>
            </a:r>
            <a:r>
              <a:rPr dirty="0">
                <a:latin typeface="Comic Sans MS" panose="030F0702030302020204" pitchFamily="66" charset="0"/>
              </a:rPr>
              <a:t> becomes more and more </a:t>
            </a:r>
            <a:r>
              <a:rPr dirty="0">
                <a:solidFill>
                  <a:schemeClr val="accent5"/>
                </a:solidFill>
                <a:latin typeface="Comic Sans MS" panose="030F0702030302020204" pitchFamily="66" charset="0"/>
              </a:rPr>
              <a:t>important</a:t>
            </a:r>
            <a:r>
              <a:rPr dirty="0">
                <a:latin typeface="Comic Sans MS" panose="030F0702030302020204" pitchFamily="66" charset="0"/>
              </a:rPr>
              <a:t> since more channels are open</a:t>
            </a:r>
          </a:p>
        </p:txBody>
      </p:sp>
      <p:sp>
        <p:nvSpPr>
          <p:cNvPr id="174" name="Shape 174"/>
          <p:cNvSpPr/>
          <p:nvPr/>
        </p:nvSpPr>
        <p:spPr>
          <a:xfrm>
            <a:off x="7131328" y="3329710"/>
            <a:ext cx="5314528" cy="3094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just">
              <a:lnSpc>
                <a:spcPct val="120000"/>
              </a:lnSpc>
              <a:buSzPct val="75000"/>
              <a:buFont typeface="Arial" panose="020B0604020202020204" pitchFamily="34" charset="0"/>
              <a:buChar char="•"/>
              <a:defRPr sz="27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Coupled-channel effect</a:t>
            </a:r>
          </a:p>
          <a:p>
            <a:pPr marL="444500" indent="-444500" algn="just">
              <a:lnSpc>
                <a:spcPct val="120000"/>
              </a:lnSpc>
              <a:buSzPct val="75000"/>
              <a:buChar char="•"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Non-perturbative properties of QCD</a:t>
            </a:r>
          </a:p>
          <a:p>
            <a:pPr marL="444500" indent="-444500" algn="just">
              <a:lnSpc>
                <a:spcPct val="120000"/>
              </a:lnSpc>
              <a:buSzPct val="75000"/>
              <a:buChar char="•"/>
              <a:defRPr sz="27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accent5"/>
                </a:solidFill>
                <a:latin typeface="Comic Sans MS" panose="030F0702030302020204" pitchFamily="66" charset="0"/>
              </a:rPr>
              <a:t>Hadronic loop</a:t>
            </a:r>
            <a:r>
              <a:rPr dirty="0">
                <a:latin typeface="Comic Sans MS" panose="030F0702030302020204" pitchFamily="66" charset="0"/>
              </a:rPr>
              <a:t> </a:t>
            </a:r>
            <a:r>
              <a:rPr dirty="0">
                <a:solidFill>
                  <a:srgbClr val="000000"/>
                </a:solidFill>
                <a:latin typeface="Comic Sans MS" panose="030F0702030302020204" pitchFamily="66" charset="0"/>
              </a:rPr>
              <a:t>is an effective description for this effect</a:t>
            </a:r>
          </a:p>
        </p:txBody>
      </p:sp>
      <p:pic>
        <p:nvPicPr>
          <p:cNvPr id="176" name="7f2bc6bf28ce99338e4d6b158c71ce7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43" y="7109048"/>
            <a:ext cx="5031415" cy="18616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74150" y="95147"/>
            <a:ext cx="11527195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BESIII result (assuming the enhancement from ψ(4</a:t>
            </a:r>
            <a:r>
              <a:rPr i="1" dirty="0">
                <a:latin typeface="Comic Sans MS" panose="030F0702030302020204" pitchFamily="66" charset="0"/>
              </a:rPr>
              <a:t>S</a:t>
            </a:r>
            <a:r>
              <a:rPr dirty="0">
                <a:latin typeface="Comic Sans MS" panose="030F0702030302020204" pitchFamily="66" charset="0"/>
              </a:rPr>
              <a:t>)):</a:t>
            </a:r>
          </a:p>
        </p:txBody>
      </p:sp>
      <p:grpSp>
        <p:nvGrpSpPr>
          <p:cNvPr id="200" name="Group 200"/>
          <p:cNvGrpSpPr/>
          <p:nvPr/>
        </p:nvGrpSpPr>
        <p:grpSpPr>
          <a:xfrm>
            <a:off x="1455650" y="1370480"/>
            <a:ext cx="9079789" cy="1346080"/>
            <a:chOff x="0" y="-169879"/>
            <a:chExt cx="11486160" cy="1731872"/>
          </a:xfrm>
        </p:grpSpPr>
        <p:pic>
          <p:nvPicPr>
            <p:cNvPr id="196" name="ed0a93e9f0adbb11b03ebf00c80ff98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52" y="0"/>
              <a:ext cx="6015791" cy="571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69b3d39b2896a82a623694fc67a78c8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69813"/>
              <a:ext cx="6133895" cy="67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Shape 198"/>
            <p:cNvSpPr/>
            <p:nvPr/>
          </p:nvSpPr>
          <p:spPr>
            <a:xfrm>
              <a:off x="6394705" y="-169879"/>
              <a:ext cx="4739059" cy="911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29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400" dirty="0" err="1">
                  <a:latin typeface="Comic Sans MS" panose="030F0702030302020204" pitchFamily="66" charset="0"/>
                </a:rPr>
                <a:t>Li&amp;Chao</a:t>
              </a:r>
              <a:r>
                <a:rPr sz="2400" dirty="0">
                  <a:latin typeface="Comic Sans MS" panose="030F0702030302020204" pitchFamily="66" charset="0"/>
                </a:rPr>
                <a:t> PRD79, 094004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6394256" y="650735"/>
              <a:ext cx="5091904" cy="911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28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400" dirty="0">
                  <a:latin typeface="Comic Sans MS" panose="030F0702030302020204" pitchFamily="66" charset="0"/>
                </a:rPr>
                <a:t>Dong et al., PRD49, 1642</a:t>
              </a:r>
            </a:p>
          </p:txBody>
        </p:sp>
      </p:grpSp>
      <p:pic>
        <p:nvPicPr>
          <p:cNvPr id="201" name="504bf83ae3120773c067593b83a249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801" y="2767483"/>
            <a:ext cx="7237847" cy="59714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2" name="6ba387f5fe6f72a6da22cc012b0f8fb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40" y="700336"/>
            <a:ext cx="9220200" cy="6477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381975" y="3724672"/>
            <a:ext cx="5760385" cy="4464496"/>
            <a:chOff x="381532" y="4948808"/>
            <a:chExt cx="5760385" cy="4464496"/>
          </a:xfrm>
        </p:grpSpPr>
        <p:pic>
          <p:nvPicPr>
            <p:cNvPr id="11" name="86185661d48f1b6a98441c289074fbfc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532" y="4948808"/>
              <a:ext cx="5760385" cy="44644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166356" y="7585331"/>
                  <a:ext cx="3319820" cy="656590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𝝍</m:t>
                        </m:r>
                        <m:d>
                          <m:dPr>
                            <m:ctrlP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𝟒</m:t>
                            </m:r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𝑺</m:t>
                            </m:r>
                          </m:e>
                        </m:d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→</m:t>
                        </m:r>
                        <m:sSub>
                          <m:sSubPr>
                            <m:ctrlP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𝝌</m:t>
                            </m:r>
                          </m:e>
                          <m:sub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𝒄</m:t>
                            </m:r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𝟎</m:t>
                            </m:r>
                          </m:sub>
                        </m:sSub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𝝎</m:t>
                        </m:r>
                      </m:oMath>
                    </m:oMathPara>
                  </a14:m>
                  <a:endParaRPr kumimoji="0" lang="zh-CN" alt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356" y="7585331"/>
                  <a:ext cx="3319820" cy="65659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/>
          <p:cNvGrpSpPr/>
          <p:nvPr/>
        </p:nvGrpSpPr>
        <p:grpSpPr>
          <a:xfrm>
            <a:off x="6790432" y="3724672"/>
            <a:ext cx="5899889" cy="4464496"/>
            <a:chOff x="6790432" y="3724672"/>
            <a:chExt cx="5899889" cy="4464496"/>
          </a:xfrm>
        </p:grpSpPr>
        <p:pic>
          <p:nvPicPr>
            <p:cNvPr id="13" name="d17cecab8c4826c56804dfa5c6dcbff1.png"/>
            <p:cNvPicPr>
              <a:picLocks noChangeAspect="1"/>
            </p:cNvPicPr>
            <p:nvPr/>
          </p:nvPicPr>
          <p:blipFill rotWithShape="1">
            <a:blip r:embed="rId8"/>
            <a:srcRect l="2374" b="3125"/>
            <a:stretch/>
          </p:blipFill>
          <p:spPr>
            <a:xfrm>
              <a:off x="6790432" y="3724672"/>
              <a:ext cx="5899889" cy="44644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598007" y="5956920"/>
                  <a:ext cx="3199594" cy="1223155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𝝍</m:t>
                        </m:r>
                        <m:d>
                          <m:dPr>
                            <m:ctrlP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𝟒</m:t>
                            </m:r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𝑺</m:t>
                            </m:r>
                          </m:e>
                        </m:d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→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𝜼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𝑱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/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𝝍</m:t>
                        </m:r>
                      </m:oMath>
                    </m:oMathPara>
                  </a14:m>
                  <a:endParaRPr kumimoji="0" lang="en-US" altLang="zh-CN" sz="3600" b="1" i="1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mbria Math"/>
                    <a:ea typeface="+mn-ea"/>
                    <a:cs typeface="+mn-cs"/>
                    <a:sym typeface="Helvetica Light"/>
                  </a:endParaRPr>
                </a:p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&lt;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𝟏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.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𝟗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×</m:t>
                        </m:r>
                        <m:r>
                          <a:rPr kumimoji="0" lang="en-US" altLang="zh-CN" sz="36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Helvetica Light"/>
                          </a:rPr>
                          <m:t>𝟏</m:t>
                        </m:r>
                        <m:sSup>
                          <m:sSupPr>
                            <m:ctrlP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sSupPr>
                          <m:e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𝟎</m:t>
                            </m:r>
                          </m:e>
                          <m:sup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−</m:t>
                            </m:r>
                            <m:r>
                              <a:rPr kumimoji="0" lang="en-US" altLang="zh-CN" sz="36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Helvetica Light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kumimoji="0" lang="zh-CN" alt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007" y="5956920"/>
                  <a:ext cx="3199594" cy="122315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/>
          <p:cNvSpPr txBox="1"/>
          <p:nvPr/>
        </p:nvSpPr>
        <p:spPr>
          <a:xfrm>
            <a:off x="3468562" y="8621216"/>
            <a:ext cx="5985819" cy="841256"/>
          </a:xfrm>
          <a:prstGeom prst="rect">
            <a:avLst/>
          </a:prstGeom>
          <a:solidFill>
            <a:srgbClr val="00FFFF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Dian-Yong Chen, Xiang Liu and Matsuki,Phys.Rev.D91,094023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4A3EC933-9473-C840-83D4-095E8F88FB4B}"/>
              </a:ext>
            </a:extLst>
          </p:cNvPr>
          <p:cNvGrpSpPr/>
          <p:nvPr/>
        </p:nvGrpSpPr>
        <p:grpSpPr>
          <a:xfrm>
            <a:off x="27665" y="988268"/>
            <a:ext cx="5638800" cy="7200900"/>
            <a:chOff x="27665" y="340296"/>
            <a:chExt cx="5638800" cy="72009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238898F-77B4-394E-9D42-DDB6B778D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65" y="340296"/>
              <a:ext cx="5638800" cy="720090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53625A-22AE-2643-A30A-8F66F6B31B4B}"/>
                </a:ext>
              </a:extLst>
            </p:cNvPr>
            <p:cNvSpPr/>
            <p:nvPr/>
          </p:nvSpPr>
          <p:spPr>
            <a:xfrm>
              <a:off x="673742" y="619036"/>
              <a:ext cx="44605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zh-CN" sz="1800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BESIII PRD102, 031101 (2020)</a:t>
              </a:r>
              <a:endParaRPr lang="zh-CN" altLang="en-US" sz="1800" dirty="0">
                <a:solidFill>
                  <a:srgbClr val="C00000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F556B06-1C16-1F44-B1CD-96AFB3A162F0}"/>
              </a:ext>
            </a:extLst>
          </p:cNvPr>
          <p:cNvGrpSpPr/>
          <p:nvPr/>
        </p:nvGrpSpPr>
        <p:grpSpPr>
          <a:xfrm>
            <a:off x="5926336" y="1276300"/>
            <a:ext cx="6426200" cy="4445000"/>
            <a:chOff x="5926336" y="628328"/>
            <a:chExt cx="6426200" cy="4445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14BE9B2-6DA5-8E42-ACA4-72C9EBC7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6336" y="628328"/>
              <a:ext cx="6426200" cy="4445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D191AE8-8BBB-8145-8294-D101A4007F94}"/>
                </a:ext>
              </a:extLst>
            </p:cNvPr>
            <p:cNvSpPr/>
            <p:nvPr/>
          </p:nvSpPr>
          <p:spPr>
            <a:xfrm>
              <a:off x="5926336" y="2644552"/>
              <a:ext cx="6426200" cy="1152128"/>
            </a:xfrm>
            <a:prstGeom prst="rect">
              <a:avLst/>
            </a:prstGeom>
            <a:noFill/>
            <a:ln w="25400" cap="flat">
              <a:solidFill>
                <a:schemeClr val="accent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8" name="6ba387f5fe6f72a6da22cc012b0f8fbe.png">
            <a:extLst>
              <a:ext uri="{FF2B5EF4-FFF2-40B4-BE49-F238E27FC236}">
                <a16:creationId xmlns:a16="http://schemas.microsoft.com/office/drawing/2014/main" id="{D52357F6-BD6E-484A-83AF-0FC2EC53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79" y="6441496"/>
            <a:ext cx="6426200" cy="45142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6899D82-2725-D74C-AA8F-2B3D5C2E295D}"/>
                  </a:ext>
                </a:extLst>
              </p:cNvPr>
              <p:cNvSpPr txBox="1"/>
              <p:nvPr/>
            </p:nvSpPr>
            <p:spPr>
              <a:xfrm>
                <a:off x="5782320" y="5865752"/>
                <a:ext cx="404181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sym typeface="Helvetica Light"/>
                  </a:rPr>
                  <a:t>Compare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𝜒</m:t>
                        </m:r>
                      </m:e>
                      <m:sub>
                        <m:r>
                          <a:rPr kumimoji="0" lang="en-US" altLang="zh-CN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𝑐</m:t>
                        </m:r>
                        <m:r>
                          <a:rPr kumimoji="0" lang="en-US" altLang="zh-CN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0</m:t>
                        </m:r>
                      </m:sub>
                    </m:sSub>
                    <m:r>
                      <a:rPr kumimoji="0" lang="en-US" altLang="zh-CN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Light"/>
                      </a:rPr>
                      <m:t>𝜔</m:t>
                    </m:r>
                  </m:oMath>
                </a14:m>
                <a:r>
                  <a:rPr kumimoji="0" lang="en-US" altLang="zh-CN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sym typeface="Helvetica Light"/>
                  </a:rPr>
                  <a:t> channel </a:t>
                </a:r>
                <a:endParaRPr kumimoji="0" lang="zh-CN" alt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sym typeface="Helvetica Light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6899D82-2725-D74C-AA8F-2B3D5C2E2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320" y="5865752"/>
                <a:ext cx="4041812" cy="471924"/>
              </a:xfrm>
              <a:prstGeom prst="rect">
                <a:avLst/>
              </a:prstGeom>
              <a:blipFill>
                <a:blip r:embed="rId5"/>
                <a:stretch>
                  <a:fillRect l="-3135" t="-7692" r="-2821" b="-2564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8F6BF452-08CD-794A-89C1-7954D4503914}"/>
              </a:ext>
            </a:extLst>
          </p:cNvPr>
          <p:cNvSpPr txBox="1"/>
          <p:nvPr/>
        </p:nvSpPr>
        <p:spPr>
          <a:xfrm>
            <a:off x="2430873" y="7973144"/>
            <a:ext cx="843660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902030302020204" pitchFamily="66" charset="0"/>
                <a:sym typeface="Helvetica Light"/>
              </a:rPr>
              <a:t>Width</a:t>
            </a:r>
            <a:r>
              <a:rPr kumimoji="0" lang="en-US" altLang="zh-CN" sz="3600" b="0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902030302020204" pitchFamily="66" charset="0"/>
                <a:sym typeface="Helvetica Light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omic Sans MS" panose="030F0902030302020204" pitchFamily="66" charset="0"/>
              </a:rPr>
              <a:t>are different,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omic Sans MS" panose="030F0902030302020204" pitchFamily="66" charset="0"/>
                <a:sym typeface="Helvetica Light"/>
              </a:rPr>
              <a:t>Need a combined fit to both channels!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omic Sans MS" panose="030F0902030302020204" pitchFamily="66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6459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56" y="1708804"/>
            <a:ext cx="6331166" cy="491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29756" y="107623"/>
                <a:ext cx="6532156" cy="14568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zh-CN" altLang="en-US" sz="44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𝝍</a:t>
                </a:r>
                <a:r>
                  <a:rPr lang="en-US" altLang="zh-CN" sz="44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(</a:t>
                </a:r>
                <a:r>
                  <a:rPr lang="zh-CN" altLang="en-US" sz="44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𝟒𝑺</a:t>
                </a:r>
                <a:r>
                  <a:rPr lang="en-US" altLang="zh-CN" sz="44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)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sz="4400" b="1">
                        <a:solidFill>
                          <a:srgbClr val="FF0000"/>
                        </a:solidFill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sz="4400" b="1">
                        <a:solidFill>
                          <a:srgbClr val="FF0000"/>
                        </a:solidFill>
                        <a:latin typeface="Cambria Math"/>
                      </a:rPr>
                      <m:t>𝝍</m:t>
                    </m:r>
                    <m:d>
                      <m:dPr>
                        <m:ctrlPr>
                          <a:rPr lang="en-US" altLang="zh-C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altLang="zh-CN" sz="4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e>
                    </m:d>
                  </m:oMath>
                </a14:m>
                <a:endParaRPr lang="zh-CN" altLang="en-US" sz="44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56" y="107623"/>
                <a:ext cx="6532156" cy="1456809"/>
              </a:xfrm>
              <a:prstGeom prst="rect">
                <a:avLst/>
              </a:prstGeom>
              <a:blipFill rotWithShape="1">
                <a:blip r:embed="rId3"/>
                <a:stretch>
                  <a:fillRect t="-836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809408" y="1913358"/>
            <a:ext cx="147155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Y(4360)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0159" y="2824076"/>
            <a:ext cx="147155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Y(4660)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cxnSp>
        <p:nvCxnSpPr>
          <p:cNvPr id="6" name="直接箭头连接符 5"/>
          <p:cNvCxnSpPr>
            <a:stCxn id="3" idx="2"/>
          </p:cNvCxnSpPr>
          <p:nvPr/>
        </p:nvCxnSpPr>
        <p:spPr>
          <a:xfrm flipH="1">
            <a:off x="2613968" y="2446837"/>
            <a:ext cx="931219" cy="557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3701654" y="3357555"/>
            <a:ext cx="864284" cy="5831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33302" y="1708804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Belle, PRD91,112007 (2015) </a:t>
            </a:r>
            <a:endParaRPr lang="zh-CN" altLang="en-US" sz="1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1717" y="2139043"/>
            <a:ext cx="104355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New?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cxnSp>
        <p:nvCxnSpPr>
          <p:cNvPr id="15" name="直接箭头连接符 14"/>
          <p:cNvCxnSpPr>
            <a:stCxn id="14" idx="2"/>
          </p:cNvCxnSpPr>
          <p:nvPr/>
        </p:nvCxnSpPr>
        <p:spPr>
          <a:xfrm>
            <a:off x="1933495" y="2672522"/>
            <a:ext cx="68383" cy="11961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502400" y="124272"/>
            <a:ext cx="0" cy="950505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18" y="6622878"/>
            <a:ext cx="6388140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Two confirmed </a:t>
            </a:r>
            <a:r>
              <a:rPr kumimoji="0" lang="en-US" altLang="zh-CN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structrue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Y(4360) 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and 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Y(4660)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new narrow structure around 4.2 GeV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Comic Sans MS" panose="030F0702030302020204" pitchFamily="66" charset="0"/>
              </a:rPr>
              <a:t>The new structure may correspond to </a:t>
            </a:r>
            <a:r>
              <a:rPr lang="zh-CN" altLang="en-US" sz="3200" b="1" dirty="0">
                <a:latin typeface="Comic Sans MS" panose="030F0702030302020204" pitchFamily="66" charset="0"/>
              </a:rPr>
              <a:t>𝜓</a:t>
            </a:r>
            <a:r>
              <a:rPr lang="en-US" altLang="zh-CN" sz="3200" b="1" dirty="0">
                <a:latin typeface="Comic Sans MS" panose="030F0702030302020204" pitchFamily="66" charset="0"/>
              </a:rPr>
              <a:t>(4</a:t>
            </a:r>
            <a:r>
              <a:rPr lang="zh-CN" altLang="en-US" sz="3200" b="1" dirty="0">
                <a:latin typeface="Comic Sans MS" panose="030F0702030302020204" pitchFamily="66" charset="0"/>
              </a:rPr>
              <a:t>𝑆</a:t>
            </a:r>
            <a:r>
              <a:rPr lang="en-US" altLang="zh-CN" sz="3200" b="1" dirty="0">
                <a:latin typeface="Comic Sans MS" panose="030F0702030302020204" pitchFamily="66" charset="0"/>
              </a:rPr>
              <a:t>)?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8" y="1382012"/>
            <a:ext cx="6336704" cy="464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574408" y="642961"/>
            <a:ext cx="649376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Fit the</a:t>
            </a:r>
            <a:r>
              <a:rPr kumimoji="0" lang="en-US" altLang="zh-CN" sz="32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cross</a:t>
            </a:r>
            <a:r>
              <a:rPr kumimoji="0" lang="en-US" altLang="zh-CN" sz="32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section with </a:t>
            </a:r>
            <a:r>
              <a:rPr lang="zh-CN" alt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𝜓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(4</a:t>
            </a:r>
            <a:r>
              <a:rPr lang="zh-CN" alt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𝑆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72752" y="6172944"/>
            <a:ext cx="5904656" cy="471924"/>
          </a:xfrm>
          <a:prstGeom prst="rect">
            <a:avLst/>
          </a:prstGeom>
          <a:solidFill>
            <a:srgbClr val="00FFFF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Phys.Rev.D93,034028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34" y="6667802"/>
            <a:ext cx="6215112" cy="29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椭圆 29"/>
          <p:cNvSpPr/>
          <p:nvPr/>
        </p:nvSpPr>
        <p:spPr>
          <a:xfrm>
            <a:off x="10246816" y="8549208"/>
            <a:ext cx="1116125" cy="520018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2962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24" grpId="0"/>
      <p:bldP spid="25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50328" y="124272"/>
                <a:ext cx="13152704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altLang="zh-CN" sz="32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Combined</a:t>
                </a:r>
                <a:r>
                  <a:rPr kumimoji="0" lang="en-US" altLang="zh-CN" sz="3200" b="1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−</m:t>
                        </m:r>
                      </m:sup>
                    </m:sSup>
                    <m:r>
                      <a:rPr kumimoji="0" lang="en-US" altLang="zh-CN" sz="3200" b="1" i="1" u="none" strike="noStrike" cap="none" spc="0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→</m:t>
                    </m:r>
                    <m:sSub>
                      <m:sSubPr>
                        <m:ctrlP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𝝌</m:t>
                        </m:r>
                      </m:e>
                      <m:sub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𝒄</m:t>
                        </m:r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𝟎</m:t>
                        </m:r>
                      </m:sub>
                    </m:sSub>
                    <m:r>
                      <a:rPr kumimoji="0" lang="en-US" altLang="zh-CN" sz="3200" b="1" i="1" u="none" strike="noStrike" cap="none" spc="0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𝝎</m:t>
                    </m:r>
                    <m:r>
                      <a:rPr kumimoji="0" lang="en-US" altLang="zh-CN" sz="3200" b="1" i="1" u="none" strike="noStrike" cap="none" spc="0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, </m:t>
                    </m:r>
                    <m:sSup>
                      <m:sSupPr>
                        <m:ctrlP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𝝅</m:t>
                        </m:r>
                      </m:e>
                      <m:sup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𝝅</m:t>
                        </m:r>
                      </m:e>
                      <m:sup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𝒉</m:t>
                        </m:r>
                      </m:e>
                      <m:sub>
                        <m:r>
                          <a:rPr kumimoji="0" lang="en-US" altLang="zh-CN" sz="3200" b="1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0" lang="zh-CN" altLang="en-US" sz="3200" b="1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</a:t>
                </a:r>
                <a:r>
                  <a:rPr kumimoji="0" lang="en-US" altLang="zh-CN" sz="3200" b="1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𝝍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𝟐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𝑺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CN" altLang="en-US" sz="3200" b="1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</a:t>
                </a:r>
                <a:r>
                  <a:rPr kumimoji="0" lang="en-US" altLang="zh-CN" sz="3200" b="1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Scheme-I</a:t>
                </a:r>
                <a:endParaRPr kumimoji="0" lang="zh-CN" altLang="en-US" sz="3200" b="1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328" y="124272"/>
                <a:ext cx="13152704" cy="595035"/>
              </a:xfrm>
              <a:prstGeom prst="rect">
                <a:avLst/>
              </a:prstGeom>
              <a:blipFill rotWithShape="1">
                <a:blip r:embed="rId2"/>
                <a:stretch>
                  <a:fillRect l="-139" t="-11224" r="-139" b="-326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9" y="1392838"/>
            <a:ext cx="5832648" cy="397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793022"/>
            <a:ext cx="5904656" cy="345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1798"/>
            <a:ext cx="4197318" cy="303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53728" y="5721732"/>
                <a:ext cx="24983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𝝌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en-US" altLang="zh-CN" sz="2800" b="1" i="1">
                          <a:solidFill>
                            <a:srgbClr val="C00000"/>
                          </a:solidFill>
                          <a:latin typeface="Cambria Math"/>
                        </a:rPr>
                        <m:t>𝝎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8" y="5721732"/>
                <a:ext cx="249831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150472" y="1348408"/>
                <a:ext cx="29512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472" y="1348408"/>
                <a:ext cx="2951257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97744" y="1060376"/>
                <a:ext cx="35711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𝝍</m:t>
                      </m:r>
                      <m:r>
                        <a:rPr lang="en-US" altLang="zh-CN" sz="28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zh-CN" sz="28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𝟐</m:t>
                      </m:r>
                      <m:r>
                        <a:rPr lang="en-US" altLang="zh-CN" sz="28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𝑺</m:t>
                      </m:r>
                      <m:r>
                        <a:rPr lang="en-US" altLang="zh-CN" sz="28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44" y="1060376"/>
                <a:ext cx="357116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6" y="5632625"/>
            <a:ext cx="8518624" cy="382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椭圆 11"/>
          <p:cNvSpPr/>
          <p:nvPr/>
        </p:nvSpPr>
        <p:spPr>
          <a:xfrm>
            <a:off x="9238704" y="9066629"/>
            <a:ext cx="792088" cy="346675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058683" y="6084974"/>
            <a:ext cx="1116125" cy="520018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8440" y="5043548"/>
            <a:ext cx="39193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Narrow structure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cxnSp>
        <p:nvCxnSpPr>
          <p:cNvPr id="9" name="直接箭头连接符 8"/>
          <p:cNvCxnSpPr>
            <a:stCxn id="7" idx="2"/>
            <a:endCxn id="13" idx="0"/>
          </p:cNvCxnSpPr>
          <p:nvPr/>
        </p:nvCxnSpPr>
        <p:spPr>
          <a:xfrm flipH="1">
            <a:off x="9616746" y="5700138"/>
            <a:ext cx="1501365" cy="3848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6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2" grpId="0" animBg="1"/>
      <p:bldP spid="1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204392"/>
            <a:ext cx="10375900" cy="3403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6" y="4876800"/>
            <a:ext cx="66040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0" y="124272"/>
                <a:ext cx="12238736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Precise</a:t>
                </a:r>
                <a:r>
                  <a:rPr kumimoji="0" lang="en-US" altLang="zh-CN" sz="3600" b="0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−</m:t>
                        </m:r>
                      </m:sup>
                    </m:sSup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→</m:t>
                    </m:r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 </m:t>
                        </m:r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𝜋</m:t>
                        </m:r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 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𝜋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−</m:t>
                        </m:r>
                      </m:sup>
                    </m:sSup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 </m:t>
                    </m:r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𝐽</m:t>
                    </m:r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/</m:t>
                    </m:r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𝜓</m:t>
                    </m:r>
                  </m:oMath>
                </a14:m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from BESIII</a:t>
                </a:r>
                <a:endPara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4272"/>
                <a:ext cx="12238736" cy="656590"/>
              </a:xfrm>
              <a:prstGeom prst="rect">
                <a:avLst/>
              </a:prstGeom>
              <a:blipFill rotWithShape="0">
                <a:blip r:embed="rId4"/>
                <a:stretch>
                  <a:fillRect l="-1394" t="-12963" r="-1345" b="-3425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圆角矩形 5"/>
          <p:cNvSpPr/>
          <p:nvPr/>
        </p:nvSpPr>
        <p:spPr>
          <a:xfrm>
            <a:off x="165696" y="7757120"/>
            <a:ext cx="6336704" cy="720080"/>
          </a:xfrm>
          <a:prstGeom prst="round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790432" y="5237421"/>
                <a:ext cx="6048672" cy="354969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71500" indent="-571500" algn="l" defTabSz="914400" hangingPunct="1">
                  <a:buFont typeface="Arial" charset="0"/>
                  <a:buChar char="•"/>
                </a:pPr>
                <a:r>
                  <a:rPr lang="en-US" altLang="zh-CN" sz="2800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Y(4260) = Y(4220)+Y(4320)</a:t>
                </a:r>
              </a:p>
              <a:p>
                <a:pPr marL="571500" indent="-571500" algn="l" defTabSz="914400" hangingPunct="1">
                  <a:buFont typeface="Arial" charset="0"/>
                  <a:buChar char="•"/>
                </a:pPr>
                <a:endParaRPr lang="en-US" altLang="zh-CN" sz="28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571500" indent="-571500" algn="l" defTabSz="914400" hangingPunct="1">
                  <a:buFont typeface="Arial" charset="0"/>
                  <a:buChar char="•"/>
                </a:pPr>
                <a:r>
                  <a:rPr lang="en-US" altLang="zh-CN" sz="2800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Y(4220):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resonance parameters are consistent with our 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 dirty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 </m:t>
                        </m:r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𝜋</m:t>
                        </m:r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 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 dirty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 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𝜓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(2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𝑠</m:t>
                    </m:r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</m:oMath>
                </a14:m>
                <a:endParaRPr kumimoji="0" lang="en-US" altLang="zh-CN" sz="2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  <a:p>
                <a:pPr marL="571500" indent="-571500" algn="l" defTabSz="914400" hangingPunct="1">
                  <a:buFont typeface="Arial" charset="0"/>
                  <a:buChar char="•"/>
                </a:pPr>
                <a:endParaRPr kumimoji="0" lang="en-US" altLang="zh-CN" sz="2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  <a:p>
                <a:pPr marL="571500" indent="-571500" algn="l" defTabSz="914400" hangingPunct="1">
                  <a:buFont typeface="Arial" charset="0"/>
                  <a:buChar char="•"/>
                </a:pPr>
                <a:r>
                  <a:rPr kumimoji="0" lang="en-US" altLang="zh-CN" sz="28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A new</a:t>
                </a:r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resonance </a:t>
                </a:r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Y(4320)</a:t>
                </a:r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was observed for the first time</a:t>
                </a:r>
                <a:endParaRPr kumimoji="0" lang="zh-CN" altLang="en-US" sz="2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432" y="5237421"/>
                <a:ext cx="6048672" cy="3549690"/>
              </a:xfrm>
              <a:prstGeom prst="rect">
                <a:avLst/>
              </a:prstGeom>
              <a:blipFill rotWithShape="0">
                <a:blip r:embed="rId5"/>
                <a:stretch>
                  <a:fillRect l="-2520" t="-1203" r="-2319" b="-42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/>
          <p:cNvSpPr/>
          <p:nvPr/>
        </p:nvSpPr>
        <p:spPr>
          <a:xfrm>
            <a:off x="165696" y="8549208"/>
            <a:ext cx="6336704" cy="720080"/>
          </a:xfrm>
          <a:prstGeom prst="round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686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47898" y="124272"/>
                <a:ext cx="1214294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Precise</a:t>
                </a:r>
                <a:r>
                  <a:rPr kumimoji="0" lang="en-US" altLang="zh-CN" sz="3600" b="0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−</m:t>
                        </m:r>
                      </m:sup>
                    </m:sSup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→</m:t>
                    </m:r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 </m:t>
                        </m:r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𝜋</m:t>
                        </m:r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 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𝜋</m:t>
                        </m:r>
                      </m:e>
                      <m:sup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−</m:t>
                        </m:r>
                      </m:sup>
                    </m:sSup>
                    <m:r>
                      <a:rPr kumimoji="0" lang="en-US" altLang="zh-CN" sz="36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charset="0"/>
                        <a:ea typeface="Comic Sans MS" charset="0"/>
                        <a:cs typeface="Comic Sans MS" charset="0"/>
                        <a:sym typeface="Helvetica Light"/>
                      </a:rPr>
                      <m:t> </m:t>
                    </m:r>
                    <m:sSub>
                      <m:sSubPr>
                        <m:ctrlP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h</m:t>
                        </m:r>
                      </m:e>
                      <m:sub>
                        <m:r>
                          <a:rPr kumimoji="0" lang="en-US" altLang="zh-CN" sz="3600" b="0" i="1" u="none" strike="noStrike" cap="none" spc="0" normalizeH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charset="0"/>
                            <a:ea typeface="Comic Sans MS" charset="0"/>
                            <a:cs typeface="Comic Sans MS" charset="0"/>
                            <a:sym typeface="Helvetica Light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from BESIII</a:t>
                </a:r>
                <a:endPara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8" y="124272"/>
                <a:ext cx="12142940" cy="656590"/>
              </a:xfrm>
              <a:prstGeom prst="rect">
                <a:avLst/>
              </a:prstGeom>
              <a:blipFill rotWithShape="0">
                <a:blip r:embed="rId3"/>
                <a:stretch>
                  <a:fillRect l="-602" t="-12963" r="-602" b="-3425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960" y="1060376"/>
            <a:ext cx="7128792" cy="4883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69752" y="6161623"/>
                <a:ext cx="10050252" cy="18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4218.4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−4.5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+5.5</m:t>
                              </m:r>
                            </m:sup>
                          </m:sSubSup>
                        </m:e>
                      </m:d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charset="0"/>
                        </a:rPr>
                        <m:t>MeV</m:t>
                      </m:r>
                      <m:r>
                        <a:rPr lang="en-US" altLang="zh-CN" b="0" i="1" smtClean="0">
                          <a:latin typeface="Cambria Math" charset="0"/>
                        </a:rPr>
                        <m:t>     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66.0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−8.3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+12.3</m:t>
                              </m:r>
                            </m:sup>
                          </m:sSubSup>
                        </m:e>
                      </m:d>
                      <m:r>
                        <a:rPr lang="en-US" altLang="zh-CN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charset="0"/>
                        </a:rPr>
                        <m:t>MeV</m:t>
                      </m:r>
                      <m:r>
                        <a:rPr lang="en-US" altLang="zh-CN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altLang="zh-CN" b="0" dirty="0"/>
              </a:p>
              <a:p>
                <a:pPr algn="l">
                  <a:lnSpc>
                    <a:spcPct val="150000"/>
                  </a:lnSpc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charset="0"/>
                              </a:rPr>
                              <m:t>4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391.5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6.8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6.3</m:t>
                            </m:r>
                          </m:sup>
                        </m:sSubSup>
                      </m:e>
                    </m:d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MeV</m:t>
                    </m:r>
                    <m:r>
                      <a:rPr lang="en-US" altLang="zh-CN" i="1">
                        <a:latin typeface="Cambria Math" charset="0"/>
                      </a:rPr>
                      <m:t>      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139.5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20.6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charset="0"/>
                              </a:rPr>
                              <m:t>+1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6</m:t>
                            </m:r>
                            <m:r>
                              <a:rPr lang="en-US" altLang="zh-CN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CN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MeV</m:t>
                    </m:r>
                    <m:r>
                      <a:rPr lang="en-US" altLang="zh-CN" i="1">
                        <a:latin typeface="Cambria Math" charset="0"/>
                      </a:rPr>
                      <m:t> 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52" y="6161623"/>
                <a:ext cx="10050252" cy="18835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圆角矩形 6"/>
          <p:cNvSpPr/>
          <p:nvPr/>
        </p:nvSpPr>
        <p:spPr>
          <a:xfrm>
            <a:off x="813768" y="6305639"/>
            <a:ext cx="9721080" cy="864096"/>
          </a:xfrm>
          <a:prstGeom prst="round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606856" y="5452864"/>
            <a:ext cx="1943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Y(4220)</a:t>
            </a:r>
            <a:endParaRPr lang="zh-CN" altLang="en-US" dirty="0"/>
          </a:p>
        </p:txBody>
      </p:sp>
      <p:cxnSp>
        <p:nvCxnSpPr>
          <p:cNvPr id="10" name="直线箭头连接符 9"/>
          <p:cNvCxnSpPr/>
          <p:nvPr/>
        </p:nvCxnSpPr>
        <p:spPr>
          <a:xfrm flipH="1">
            <a:off x="10606856" y="6172944"/>
            <a:ext cx="360040" cy="39691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813768" y="7253064"/>
            <a:ext cx="9721080" cy="864096"/>
          </a:xfrm>
          <a:prstGeom prst="round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直线箭头连接符 12"/>
          <p:cNvCxnSpPr/>
          <p:nvPr/>
        </p:nvCxnSpPr>
        <p:spPr>
          <a:xfrm flipH="1" flipV="1">
            <a:off x="8878664" y="8261176"/>
            <a:ext cx="864096" cy="5040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294488" y="8837240"/>
            <a:ext cx="5456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Y(4390): new resonance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2507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1152128" y="4903832"/>
            <a:ext cx="10700544" cy="4284804"/>
            <a:chOff x="1152128" y="4903832"/>
            <a:chExt cx="10700544" cy="428480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2128" y="4903832"/>
              <a:ext cx="10700544" cy="428480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8950672" y="5596880"/>
              <a:ext cx="2880320" cy="93610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8" y="936104"/>
            <a:ext cx="8261218" cy="3940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-194344" y="0"/>
                <a:ext cx="82809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→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 </m:t>
                        </m:r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𝜋</m:t>
                        </m:r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 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from BESIII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4344" y="0"/>
                <a:ext cx="8280920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圆角矩形 4"/>
          <p:cNvSpPr/>
          <p:nvPr/>
        </p:nvSpPr>
        <p:spPr>
          <a:xfrm>
            <a:off x="1173808" y="5812904"/>
            <a:ext cx="7704856" cy="864096"/>
          </a:xfrm>
          <a:prstGeom prst="round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173808" y="6677000"/>
            <a:ext cx="7704856" cy="864096"/>
          </a:xfrm>
          <a:prstGeom prst="round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06056" y="2068488"/>
            <a:ext cx="1943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Y(4220)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798544" y="3292624"/>
            <a:ext cx="1943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Y(4390)</a:t>
            </a:r>
            <a:endParaRPr lang="zh-CN" altLang="en-US" dirty="0"/>
          </a:p>
        </p:txBody>
      </p:sp>
      <p:cxnSp>
        <p:nvCxnSpPr>
          <p:cNvPr id="12" name="直线箭头连接符 11"/>
          <p:cNvCxnSpPr/>
          <p:nvPr/>
        </p:nvCxnSpPr>
        <p:spPr>
          <a:xfrm>
            <a:off x="4126136" y="2788568"/>
            <a:ext cx="648072" cy="432048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/>
          <p:nvPr/>
        </p:nvCxnSpPr>
        <p:spPr>
          <a:xfrm flipH="1" flipV="1">
            <a:off x="7366496" y="2572544"/>
            <a:ext cx="648072" cy="648072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153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1893888" y="124272"/>
            <a:ext cx="7704856" cy="5760640"/>
            <a:chOff x="1533848" y="1564432"/>
            <a:chExt cx="9539324" cy="72008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3848" y="1564432"/>
              <a:ext cx="9539324" cy="72008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138594" y="5229922"/>
              <a:ext cx="1693899" cy="589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rPr>
                <a:t>Y</a:t>
              </a:r>
              <a:r>
                <a:rPr lang="en-US" altLang="zh-CN" sz="2400" dirty="0">
                  <a:latin typeface="Comic Sans MS" charset="0"/>
                  <a:ea typeface="Comic Sans MS" charset="0"/>
                  <a:cs typeface="Comic Sans MS" charset="0"/>
                </a:rPr>
                <a:t>(4220)</a:t>
              </a: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32863" y="3397973"/>
              <a:ext cx="1575824" cy="589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rPr>
                <a:t>Y</a:t>
              </a:r>
              <a:r>
                <a:rPr lang="en-US" altLang="zh-CN" sz="2400" dirty="0">
                  <a:latin typeface="Comic Sans MS" charset="0"/>
                  <a:ea typeface="Comic Sans MS" charset="0"/>
                  <a:cs typeface="Comic Sans MS" charset="0"/>
                </a:rPr>
                <a:t>(4320)</a:t>
              </a: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808280" y="3173431"/>
              <a:ext cx="1575824" cy="589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rPr>
                <a:t>Y</a:t>
              </a:r>
              <a:r>
                <a:rPr lang="en-US" altLang="zh-CN" sz="2400">
                  <a:latin typeface="Comic Sans MS" charset="0"/>
                  <a:ea typeface="Comic Sans MS" charset="0"/>
                  <a:cs typeface="Comic Sans MS" charset="0"/>
                </a:rPr>
                <a:t>(4390</a:t>
              </a:r>
              <a:r>
                <a:rPr lang="en-US" altLang="zh-CN" sz="2400" dirty="0">
                  <a:latin typeface="Comic Sans MS" charset="0"/>
                  <a:ea typeface="Comic Sans MS" charset="0"/>
                  <a:cs typeface="Comic Sans MS" charset="0"/>
                </a:rPr>
                <a:t>)</a:t>
              </a: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77764" y="5800853"/>
            <a:ext cx="12227036" cy="347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rPr>
              <a:t>Y</a:t>
            </a:r>
            <a:r>
              <a:rPr lang="en-US" altLang="zh-CN" sz="3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(4220)</a:t>
            </a:r>
          </a:p>
          <a:p>
            <a:pPr lvl="8" indent="0" algn="l">
              <a:lnSpc>
                <a:spcPct val="125000"/>
              </a:lnSpc>
            </a:pPr>
            <a:r>
              <a:rPr lang="en-US" altLang="zh-CN" sz="2800" b="1" dirty="0">
                <a:latin typeface="Comic Sans MS" charset="0"/>
                <a:ea typeface="Comic Sans MS" charset="0"/>
                <a:cs typeface="Comic Sans MS" charset="0"/>
              </a:rPr>
              <a:t>    a). consistent with our predictions </a:t>
            </a:r>
          </a:p>
          <a:p>
            <a:pPr lvl="8" indent="0" algn="l">
              <a:lnSpc>
                <a:spcPct val="125000"/>
              </a:lnSpc>
            </a:pPr>
            <a:r>
              <a:rPr lang="en-US" altLang="zh-CN" sz="2800" b="1" dirty="0">
                <a:latin typeface="Comic Sans MS" charset="0"/>
                <a:ea typeface="Comic Sans MS" charset="0"/>
                <a:cs typeface="Comic Sans MS" charset="0"/>
              </a:rPr>
              <a:t>    b). observed in several hidden charm decay channels and one open charm channel</a:t>
            </a:r>
          </a:p>
          <a:p>
            <a:pPr marL="457200" lvl="8" indent="-457200" algn="l">
              <a:spcBef>
                <a:spcPts val="1800"/>
              </a:spcBef>
              <a:buFont typeface="Arial" charset="0"/>
              <a:buChar char="•"/>
            </a:pPr>
            <a:r>
              <a:rPr lang="en-US" altLang="zh-CN" sz="32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Y(4320) </a:t>
            </a:r>
            <a:r>
              <a:rPr lang="en-US" altLang="zh-CN" sz="3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and Y(4390) </a:t>
            </a:r>
            <a:r>
              <a:rPr lang="en-US" altLang="zh-CN" sz="32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lvl="8" indent="0" algn="l">
              <a:lnSpc>
                <a:spcPct val="125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302185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4485" t="2789"/>
          <a:stretch/>
        </p:blipFill>
        <p:spPr>
          <a:xfrm>
            <a:off x="741760" y="628328"/>
            <a:ext cx="10676650" cy="70843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669752" y="8303578"/>
                <a:ext cx="11881320" cy="1132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8" indent="0" algn="l">
                  <a:lnSpc>
                    <a:spcPct val="125000"/>
                  </a:lnSpc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a). no room for these two states in S wave vector </a:t>
                </a:r>
                <a:r>
                  <a:rPr lang="en-US" altLang="zh-CN" sz="2800" b="1" dirty="0" err="1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charmonium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;</a:t>
                </a:r>
              </a:p>
              <a:p>
                <a:pPr lvl="8" indent="0" algn="l">
                  <a:lnSpc>
                    <a:spcPct val="125000"/>
                  </a:lnSpc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b). Y(4320): possible candidate of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𝝍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𝟑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𝟏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?</a:t>
                </a:r>
                <a:endParaRPr lang="en-US" altLang="zh-CN" sz="2800" b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52" y="8303578"/>
                <a:ext cx="11881320" cy="1132105"/>
              </a:xfrm>
              <a:prstGeom prst="rect">
                <a:avLst/>
              </a:prstGeom>
              <a:blipFill>
                <a:blip r:embed="rId3"/>
                <a:stretch>
                  <a:fillRect l="-1067" b="-131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线连接符 4"/>
          <p:cNvCxnSpPr/>
          <p:nvPr/>
        </p:nvCxnSpPr>
        <p:spPr>
          <a:xfrm>
            <a:off x="3262040" y="2572544"/>
            <a:ext cx="936104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073394" y="2068488"/>
            <a:ext cx="1272784" cy="471924"/>
          </a:xfrm>
          <a:prstGeom prst="rect">
            <a:avLst/>
          </a:prstGeom>
          <a:solidFill>
            <a:srgbClr val="00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rPr>
              <a:t>Y(4220)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Helvetica Light"/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2397944" y="2284512"/>
            <a:ext cx="8928992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本框 8"/>
          <p:cNvSpPr txBox="1"/>
          <p:nvPr/>
        </p:nvSpPr>
        <p:spPr>
          <a:xfrm>
            <a:off x="11422304" y="2324388"/>
            <a:ext cx="1272784" cy="471924"/>
          </a:xfrm>
          <a:prstGeom prst="rect">
            <a:avLst/>
          </a:prstGeom>
          <a:solidFill>
            <a:srgbClr val="00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rPr>
              <a:t>Y(4320)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Helvetica Light"/>
            </a:endParaRPr>
          </a:p>
        </p:txBody>
      </p:sp>
      <p:cxnSp>
        <p:nvCxnSpPr>
          <p:cNvPr id="10" name="直线连接符 9"/>
          <p:cNvCxnSpPr/>
          <p:nvPr/>
        </p:nvCxnSpPr>
        <p:spPr>
          <a:xfrm>
            <a:off x="2376000" y="2088000"/>
            <a:ext cx="8928992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本框 10"/>
          <p:cNvSpPr txBox="1"/>
          <p:nvPr/>
        </p:nvSpPr>
        <p:spPr>
          <a:xfrm>
            <a:off x="11422304" y="1492424"/>
            <a:ext cx="1272784" cy="471924"/>
          </a:xfrm>
          <a:prstGeom prst="rect">
            <a:avLst/>
          </a:prstGeom>
          <a:solidFill>
            <a:srgbClr val="00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Helvetica Light"/>
              </a:rPr>
              <a:t>Y(4390)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Helvetica Ligh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18024" y="772344"/>
            <a:ext cx="1152128" cy="633670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518624" y="772344"/>
            <a:ext cx="1152128" cy="633670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378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FF3BD9AE-E043-0D48-903A-615C37441697}"/>
              </a:ext>
            </a:extLst>
          </p:cNvPr>
          <p:cNvSpPr txBox="1"/>
          <p:nvPr/>
        </p:nvSpPr>
        <p:spPr>
          <a:xfrm>
            <a:off x="190036" y="1148973"/>
            <a:ext cx="599042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 charmonium Spectroscopy 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902030302020204" pitchFamily="66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1FC4BA-8200-3D4B-8B74-23421F02B2E7}"/>
              </a:ext>
            </a:extLst>
          </p:cNvPr>
          <p:cNvSpPr txBox="1"/>
          <p:nvPr/>
        </p:nvSpPr>
        <p:spPr>
          <a:xfrm>
            <a:off x="681607" y="7395919"/>
            <a:ext cx="534914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chemeClr val="tx1"/>
                </a:solidFill>
                <a:latin typeface="Comic Sans MS" panose="030F0902030302020204" pitchFamily="66" charset="0"/>
                <a:ea typeface="SimHei" panose="02010609060101010101" pitchFamily="49" charset="-122"/>
                <a:cs typeface="Times New Roman" panose="02020603050405020304" pitchFamily="18" charset="0"/>
              </a:rPr>
              <a:t>Only 3 </a:t>
            </a:r>
            <a:r>
              <a:rPr lang="en-US" altLang="zh-CN" sz="2800" dirty="0" err="1">
                <a:solidFill>
                  <a:schemeClr val="tx1"/>
                </a:solidFill>
                <a:latin typeface="Comic Sans MS" panose="030F0902030302020204" pitchFamily="66" charset="0"/>
                <a:ea typeface="SimHei" panose="02010609060101010101" pitchFamily="49" charset="-122"/>
                <a:cs typeface="Times New Roman" panose="02020603050405020304" pitchFamily="18" charset="0"/>
              </a:rPr>
              <a:t>Charmonia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902030302020204" pitchFamily="66" charset="0"/>
                <a:ea typeface="SimHei" panose="02010609060101010101" pitchFamily="49" charset="-122"/>
                <a:cs typeface="Times New Roman" panose="02020603050405020304" pitchFamily="18" charset="0"/>
              </a:rPr>
              <a:t> above 4 GeV  are established!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902030302020204" pitchFamily="66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33A8816-57D4-C24F-BB62-041B30EE6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" y="1996480"/>
            <a:ext cx="6312197" cy="50405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EDCFAF-2EC4-6247-8714-D51CD7B9DC5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6670272" y="2068489"/>
            <a:ext cx="6024815" cy="468052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97BE252-62CC-214C-9903-E70878D0A45D}"/>
              </a:ext>
            </a:extLst>
          </p:cNvPr>
          <p:cNvSpPr txBox="1"/>
          <p:nvPr/>
        </p:nvSpPr>
        <p:spPr>
          <a:xfrm>
            <a:off x="7024084" y="1132384"/>
            <a:ext cx="54389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 New</a:t>
            </a: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ly observed states </a:t>
            </a: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 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902030302020204" pitchFamily="66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D384E60-6915-C74F-84CE-09F0136E94D6}"/>
              </a:ext>
            </a:extLst>
          </p:cNvPr>
          <p:cNvSpPr txBox="1"/>
          <p:nvPr/>
        </p:nvSpPr>
        <p:spPr>
          <a:xfrm>
            <a:off x="6669061" y="7376175"/>
            <a:ext cx="6024815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902030302020204" pitchFamily="66" charset="0"/>
                <a:ea typeface="SimHei" panose="02010609060101010101" pitchFamily="49" charset="-122"/>
                <a:cs typeface="Times New Roman" panose="02020603050405020304" pitchFamily="18" charset="0"/>
              </a:rPr>
              <a:t>A good opportunity to enrich the charmonium spectroscopy 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902030302020204" pitchFamily="66" charset="0"/>
              <a:ea typeface="SimHei" panose="02010609060101010101" pitchFamily="49" charset="-122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36586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228DF1-94BD-024B-960E-3480D9F1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0" y="1852464"/>
            <a:ext cx="11874500" cy="41656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1E19F46-220D-864F-A8B9-82FFD39EDE3F}"/>
              </a:ext>
            </a:extLst>
          </p:cNvPr>
          <p:cNvSpPr txBox="1"/>
          <p:nvPr/>
        </p:nvSpPr>
        <p:spPr>
          <a:xfrm>
            <a:off x="660897" y="803121"/>
            <a:ext cx="361637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D wave </a:t>
            </a:r>
            <a:r>
              <a:rPr kumimoji="0" lang="en-US" altLang="zh-CN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charmonia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 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902030302020204" pitchFamily="66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115B4D-CC54-1743-BB28-ACB1E55BA711}"/>
              </a:ext>
            </a:extLst>
          </p:cNvPr>
          <p:cNvSpPr txBox="1"/>
          <p:nvPr/>
        </p:nvSpPr>
        <p:spPr>
          <a:xfrm>
            <a:off x="381720" y="6401353"/>
            <a:ext cx="6120680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sym typeface="Helvetica Light"/>
              </a:rPr>
              <a:t>1. The predicted mass are model dependent.</a:t>
            </a:r>
          </a:p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2. Mass </a:t>
            </a:r>
            <a:r>
              <a:rPr lang="en-US" altLang="zh-CN" sz="28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splittings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  Caused by spin-spin interactions are similar</a:t>
            </a: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sym typeface="Helvetica Light"/>
              </a:rPr>
              <a:t> 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902030302020204" pitchFamily="66" charset="0"/>
              <a:sym typeface="Helvetica Ligh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2A50A73-9A86-FB46-A991-2E1DD0E554C0}"/>
              </a:ext>
            </a:extLst>
          </p:cNvPr>
          <p:cNvGrpSpPr/>
          <p:nvPr/>
        </p:nvGrpSpPr>
        <p:grpSpPr>
          <a:xfrm>
            <a:off x="7150472" y="6172943"/>
            <a:ext cx="4248472" cy="3485691"/>
            <a:chOff x="7150472" y="6172943"/>
            <a:chExt cx="4248472" cy="348569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4CC4400-42BE-5344-89DF-C052F7C81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3454"/>
            <a:stretch/>
          </p:blipFill>
          <p:spPr>
            <a:xfrm>
              <a:off x="7150472" y="6172943"/>
              <a:ext cx="4248472" cy="3485691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A126B70-6506-964D-B694-3D4D5EF7B56A}"/>
                </a:ext>
              </a:extLst>
            </p:cNvPr>
            <p:cNvGrpSpPr/>
            <p:nvPr/>
          </p:nvGrpSpPr>
          <p:grpSpPr>
            <a:xfrm>
              <a:off x="7294488" y="6532984"/>
              <a:ext cx="3600400" cy="2376264"/>
              <a:chOff x="7294488" y="6532984"/>
              <a:chExt cx="3600400" cy="2376264"/>
            </a:xfrm>
          </p:grpSpPr>
          <p:cxnSp>
            <p:nvCxnSpPr>
              <p:cNvPr id="7" name="直线连接符 6">
                <a:extLst>
                  <a:ext uri="{FF2B5EF4-FFF2-40B4-BE49-F238E27FC236}">
                    <a16:creationId xmlns:a16="http://schemas.microsoft.com/office/drawing/2014/main" id="{E2A227AF-609C-6048-9608-BE5B430E3E02}"/>
                  </a:ext>
                </a:extLst>
              </p:cNvPr>
              <p:cNvCxnSpPr/>
              <p:nvPr/>
            </p:nvCxnSpPr>
            <p:spPr>
              <a:xfrm>
                <a:off x="7294488" y="6532984"/>
                <a:ext cx="3600400" cy="0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" name="直线连接符 7">
                <a:extLst>
                  <a:ext uri="{FF2B5EF4-FFF2-40B4-BE49-F238E27FC236}">
                    <a16:creationId xmlns:a16="http://schemas.microsoft.com/office/drawing/2014/main" id="{E2518B6E-1967-564A-809A-D8FB3EFD80BF}"/>
                  </a:ext>
                </a:extLst>
              </p:cNvPr>
              <p:cNvCxnSpPr/>
              <p:nvPr/>
            </p:nvCxnSpPr>
            <p:spPr>
              <a:xfrm>
                <a:off x="7294488" y="7541096"/>
                <a:ext cx="3600400" cy="0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" name="直线连接符 8">
                <a:extLst>
                  <a:ext uri="{FF2B5EF4-FFF2-40B4-BE49-F238E27FC236}">
                    <a16:creationId xmlns:a16="http://schemas.microsoft.com/office/drawing/2014/main" id="{7FCCA0A6-BA97-4B43-B0D9-B03664E5331A}"/>
                  </a:ext>
                </a:extLst>
              </p:cNvPr>
              <p:cNvCxnSpPr/>
              <p:nvPr/>
            </p:nvCxnSpPr>
            <p:spPr>
              <a:xfrm>
                <a:off x="7294488" y="8909248"/>
                <a:ext cx="3600400" cy="0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44369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6899205" y="1462538"/>
                <a:ext cx="5760640" cy="73479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mr-IN" altLang="zh-CN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mr-IN" altLang="zh-CN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3770</m:t>
                      </m:r>
                      <m:r>
                        <a:rPr lang="mr-IN" altLang="zh-CN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8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514350" marR="0" indent="-514350" algn="l" defTabSz="584200" rtl="0" fontAlgn="auto" latinLnBrk="0" hangingPunc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</a:pPr>
                <a:r>
                  <a:rPr lang="en-US" altLang="zh-CN" sz="2800" dirty="0">
                    <a:latin typeface="Comic Sans MS" charset="0"/>
                    <a:ea typeface="Comic Sans MS" charset="0"/>
                    <a:cs typeface="Comic Sans MS" charset="0"/>
                  </a:rPr>
                  <a:t>Open charm channel: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charset="0"/>
                        <a:ea typeface="Comic Sans MS" charset="0"/>
                        <a:cs typeface="Comic Sans MS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accPr>
                      <m:e>
                        <m:r>
                          <a:rPr lang="en-US" altLang="zh-CN" sz="2800" i="1" dirty="0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𝐷</m:t>
                        </m:r>
                      </m:e>
                    </m:acc>
                  </m:oMath>
                </a14:m>
                <a:endParaRPr kumimoji="0" lang="en-US" altLang="zh-CN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  <a:p>
                <a:pPr marL="514350" indent="-514350" algn="l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2800" dirty="0">
                    <a:latin typeface="Comic Sans MS" charset="0"/>
                    <a:ea typeface="Comic Sans MS" charset="0"/>
                    <a:cs typeface="Comic Sans MS" charset="0"/>
                  </a:rPr>
                  <a:t>Branching ratio: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a:rPr lang="en-US" altLang="zh-CN" sz="2800" b="0" i="1" dirty="0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(93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−9</m:t>
                        </m:r>
                      </m:sub>
                      <m:sup>
                        <m:r>
                          <a:rPr lang="en-US" altLang="zh-CN" sz="2800" b="0" i="1" dirty="0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+8</m:t>
                        </m:r>
                      </m:sup>
                    </m:sSubSup>
                    <m:r>
                      <a:rPr lang="en-US" altLang="zh-CN" sz="2800" b="0" i="1" dirty="0" smtClean="0">
                        <a:latin typeface="Cambria Math" charset="0"/>
                        <a:ea typeface="Comic Sans MS" charset="0"/>
                        <a:cs typeface="Comic Sans MS" charset="0"/>
                      </a:rPr>
                      <m:t>)% </m:t>
                    </m:r>
                  </m:oMath>
                </a14:m>
                <a:endParaRPr lang="en-US" altLang="zh-CN" sz="2800" b="0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514350" indent="-514350" algn="l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2800" dirty="0">
                    <a:latin typeface="Comic Sans MS" charset="0"/>
                    <a:ea typeface="Comic Sans MS" charset="0"/>
                    <a:cs typeface="Comic Sans MS" charset="0"/>
                  </a:rPr>
                  <a:t>Determined R range: 1.56~1.76 GeV</a:t>
                </a:r>
                <a:r>
                  <a:rPr lang="en-US" altLang="zh-CN" sz="2800" baseline="30000" dirty="0">
                    <a:latin typeface="Comic Sans MS" charset="0"/>
                    <a:ea typeface="Comic Sans MS" charset="0"/>
                    <a:cs typeface="Comic Sans MS" charset="0"/>
                  </a:rPr>
                  <a:t>-1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zh-CN" sz="2800" baseline="30000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altLang="zh-CN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mr-IN" altLang="zh-CN" sz="32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32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32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842</m:t>
                      </m:r>
                      <m:r>
                        <a:rPr lang="mr-IN" altLang="zh-CN" sz="32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zh-CN" sz="2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  <a:p>
                <a:pPr marL="514350" indent="-514350" algn="l">
                  <a:lnSpc>
                    <a:spcPct val="150000"/>
                  </a:lnSpc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Γ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𝜓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=2.79±0.51±0.35</m:t>
                    </m:r>
                  </m:oMath>
                </a14:m>
                <a:r>
                  <a:rPr lang="en-US" altLang="zh-CN" sz="2800" dirty="0">
                    <a:latin typeface="Comic Sans MS" charset="0"/>
                    <a:ea typeface="Comic Sans MS" charset="0"/>
                    <a:cs typeface="Comic Sans MS" charset="0"/>
                  </a:rPr>
                  <a:t> MeV;</a:t>
                </a:r>
                <a:endParaRPr lang="en-US" altLang="zh-CN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14350" indent="-514350" algn="l">
                  <a:lnSpc>
                    <a:spcPct val="150000"/>
                  </a:lnSpc>
                  <a:buAutoNum type="arabicPeriod"/>
                </a:pP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 </a:t>
                </a:r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channel: 0.34~0.46 MeV; </a:t>
                </a:r>
              </a:p>
              <a:p>
                <a:pPr marL="514350" indent="-514350" algn="l">
                  <a:lnSpc>
                    <a:spcPct val="150000"/>
                  </a:lnSpc>
                  <a:buAutoNum type="arabicPeriod"/>
                </a:pPr>
                <a:r>
                  <a:rPr lang="en-US" altLang="zh-CN" sz="2800" dirty="0">
                    <a:latin typeface="Comic Sans MS" charset="0"/>
                    <a:ea typeface="Comic Sans MS" charset="0"/>
                    <a:cs typeface="Comic Sans MS" charset="0"/>
                  </a:rPr>
                  <a:t>F wave suppression.</a:t>
                </a:r>
                <a:endParaRPr kumimoji="0" lang="en-US" altLang="zh-CN" sz="2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  <a:p>
                <a:pPr marL="514350" indent="-514350" algn="l">
                  <a:lnSpc>
                    <a:spcPct val="150000"/>
                  </a:lnSpc>
                  <a:buAutoNum type="arabicPeriod"/>
                </a:pPr>
                <a:endParaRPr kumimoji="0" lang="zh-CN" altLang="en-US" sz="2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charset="0"/>
                  <a:ea typeface="Comic Sans MS" charset="0"/>
                  <a:cs typeface="Comic Sans MS" charset="0"/>
                  <a:sym typeface="Helvetica Light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205" y="1462538"/>
                <a:ext cx="5760640" cy="7347974"/>
              </a:xfrm>
              <a:prstGeom prst="rect">
                <a:avLst/>
              </a:prstGeom>
              <a:blipFill>
                <a:blip r:embed="rId2"/>
                <a:stretch>
                  <a:fillRect l="-3524" r="-418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5DE9BAF-1B02-824C-8594-55269F4E0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55" y="1492424"/>
            <a:ext cx="6019800" cy="54229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0FE4CFC-18FC-3041-8F18-4EE908C85F70}"/>
              </a:ext>
            </a:extLst>
          </p:cNvPr>
          <p:cNvSpPr txBox="1"/>
          <p:nvPr/>
        </p:nvSpPr>
        <p:spPr>
          <a:xfrm>
            <a:off x="597744" y="556320"/>
            <a:ext cx="213840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902030302020204" pitchFamily="66" charset="0"/>
                <a:cs typeface="Times New Roman" panose="02020603050405020304" pitchFamily="18" charset="0"/>
                <a:sym typeface="Helvetica Light"/>
              </a:rPr>
              <a:t>1D States 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902030302020204" pitchFamily="66" charset="0"/>
              <a:cs typeface="Times New Roman" panose="02020603050405020304" pitchFamily="18" charset="0"/>
              <a:sym typeface="Helvetica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AF0F851-1720-434E-83B7-A5C16A722491}"/>
                  </a:ext>
                </a:extLst>
              </p:cNvPr>
              <p:cNvSpPr/>
              <p:nvPr/>
            </p:nvSpPr>
            <p:spPr>
              <a:xfrm>
                <a:off x="1175558" y="1812394"/>
                <a:ext cx="12223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altLang="zh-CN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mr-IN" altLang="zh-CN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3770</m:t>
                      </m:r>
                      <m:r>
                        <a:rPr lang="mr-IN" altLang="zh-CN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AF0F851-1720-434E-83B7-A5C16A722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58" y="1812394"/>
                <a:ext cx="1222386" cy="400110"/>
              </a:xfrm>
              <a:prstGeom prst="rect">
                <a:avLst/>
              </a:prstGeom>
              <a:blipFill>
                <a:blip r:embed="rId4"/>
                <a:stretch>
                  <a:fillRect l="-1031"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E0A324F-01C9-104C-A1F6-1F5B8DCF7DC5}"/>
                  </a:ext>
                </a:extLst>
              </p:cNvPr>
              <p:cNvSpPr/>
              <p:nvPr/>
            </p:nvSpPr>
            <p:spPr>
              <a:xfrm>
                <a:off x="3838104" y="1636440"/>
                <a:ext cx="15711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mr-IN" altLang="zh-CN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842</m:t>
                      </m:r>
                      <m:r>
                        <a:rPr lang="mr-IN" altLang="zh-CN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E0A324F-01C9-104C-A1F6-1F5B8DCF7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104" y="1636440"/>
                <a:ext cx="1571199" cy="646331"/>
              </a:xfrm>
              <a:prstGeom prst="rect">
                <a:avLst/>
              </a:prstGeom>
              <a:blipFill>
                <a:blip r:embed="rId5"/>
                <a:stretch>
                  <a:fillRect l="-3226" b="-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72045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B05187-791B-A746-84DC-D1D88304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28" y="1492424"/>
            <a:ext cx="5829300" cy="5676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1DF75-67C6-0042-B13C-B60ED031410E}"/>
                  </a:ext>
                </a:extLst>
              </p:cNvPr>
              <p:cNvSpPr txBox="1"/>
              <p:nvPr/>
            </p:nvSpPr>
            <p:spPr>
              <a:xfrm>
                <a:off x="351682" y="506539"/>
                <a:ext cx="6442276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 States:</a:t>
                </a:r>
                <a:r>
                  <a:rPr lang="en-US" altLang="zh-CN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4160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1DF75-67C6-0042-B13C-B60ED0314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82" y="506539"/>
                <a:ext cx="6442276" cy="595035"/>
              </a:xfrm>
              <a:prstGeom prst="rect">
                <a:avLst/>
              </a:prstGeom>
              <a:blipFill>
                <a:blip r:embed="rId3"/>
                <a:stretch>
                  <a:fillRect l="-2559" t="-10417" b="-31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0DEAF30-73CC-4942-BD2B-EFE9FF9C1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432" y="1482824"/>
            <a:ext cx="5918200" cy="5410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00E48E6-D184-FC45-AD13-CDA198547582}"/>
                  </a:ext>
                </a:extLst>
              </p:cNvPr>
              <p:cNvSpPr txBox="1"/>
              <p:nvPr/>
            </p:nvSpPr>
            <p:spPr>
              <a:xfrm>
                <a:off x="453728" y="7245707"/>
                <a:ext cx="12067604" cy="1087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Dominant channel: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𝜓</m:t>
                    </m:r>
                    <m:d>
                      <m:d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d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4160</m:t>
                        </m:r>
                      </m:e>
                    </m:d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→</m:t>
                    </m:r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acc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</m:acc>
                    <m:r>
                      <a:rPr kumimoji="0" lang="en-US" altLang="zh-CN" sz="32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/</m:t>
                    </m:r>
                    <m:sSup>
                      <m:sSup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32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altLang="zh-CN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Total 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: 48~64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MeV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00E48E6-D184-FC45-AD13-CDA198547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8" y="7245707"/>
                <a:ext cx="12067604" cy="1087477"/>
              </a:xfrm>
              <a:prstGeom prst="rect">
                <a:avLst/>
              </a:prstGeom>
              <a:blipFill>
                <a:blip r:embed="rId5"/>
                <a:stretch>
                  <a:fillRect l="-1998" t="-12644" b="-21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6653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6F6715-4FE9-0549-9BD5-826F37CB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4" y="1780456"/>
            <a:ext cx="6096000" cy="5105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8BB1FB-F144-F440-82D2-2D16E9A6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696" y="1824906"/>
            <a:ext cx="6121400" cy="5016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516EBDE-CE73-F045-99D3-527287642CB3}"/>
                  </a:ext>
                </a:extLst>
              </p:cNvPr>
              <p:cNvSpPr txBox="1"/>
              <p:nvPr/>
            </p:nvSpPr>
            <p:spPr>
              <a:xfrm>
                <a:off x="396149" y="506539"/>
                <a:ext cx="6353342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 States:</a:t>
                </a:r>
                <a:r>
                  <a:rPr lang="en-US" altLang="zh-CN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516EBDE-CE73-F045-99D3-527287642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49" y="506539"/>
                <a:ext cx="6353342" cy="595035"/>
              </a:xfrm>
              <a:prstGeom prst="rect">
                <a:avLst/>
              </a:prstGeom>
              <a:blipFill>
                <a:blip r:embed="rId4"/>
                <a:stretch>
                  <a:fillRect l="-1198" t="-10417" b="-31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E7472FA-5F9B-CA47-A810-5B8BAD675DB8}"/>
                  </a:ext>
                </a:extLst>
              </p:cNvPr>
              <p:cNvSpPr txBox="1"/>
              <p:nvPr/>
            </p:nvSpPr>
            <p:spPr>
              <a:xfrm>
                <a:off x="453728" y="6753265"/>
                <a:ext cx="12067604" cy="20723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Dominant channel: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𝜓</m:t>
                        </m:r>
                      </m:e>
                      <m:sub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d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2</m:t>
                        </m:r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</m:d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→</m:t>
                    </m:r>
                    <m:sSup>
                      <m:sSup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  <m:sup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acc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</m:acc>
                    <m:r>
                      <a:rPr kumimoji="0" lang="en-US" altLang="zh-CN" sz="32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/</m:t>
                    </m:r>
                    <m:sSup>
                      <m:sSup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32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altLang="zh-CN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Total width:</a:t>
                </a:r>
              </a:p>
              <a:p>
                <a:pPr algn="l"/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                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: 50~52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MeV</a:t>
                </a:r>
              </a:p>
              <a:p>
                <a:pPr algn="l"/>
                <a:r>
                  <a:rPr lang="en-US" altLang="zh-CN" sz="3200" dirty="0"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: 52~76 MeV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E7472FA-5F9B-CA47-A810-5B8BAD675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8" y="6753265"/>
                <a:ext cx="12067604" cy="2072362"/>
              </a:xfrm>
              <a:prstGeom prst="rect">
                <a:avLst/>
              </a:prstGeom>
              <a:blipFill>
                <a:blip r:embed="rId5"/>
                <a:stretch>
                  <a:fillRect l="-1998" t="-6061" b="-78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6064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BEA306D-C110-E440-AE46-A35EC7CAF785}"/>
                  </a:ext>
                </a:extLst>
              </p:cNvPr>
              <p:cNvSpPr txBox="1"/>
              <p:nvPr/>
            </p:nvSpPr>
            <p:spPr>
              <a:xfrm>
                <a:off x="354086" y="506539"/>
                <a:ext cx="6437468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 States:</a:t>
                </a:r>
                <a:r>
                  <a:rPr lang="en-US" altLang="zh-CN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4320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BEA306D-C110-E440-AE46-A35EC7CAF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86" y="506539"/>
                <a:ext cx="6437468" cy="595035"/>
              </a:xfrm>
              <a:prstGeom prst="rect">
                <a:avLst/>
              </a:prstGeom>
              <a:blipFill>
                <a:blip r:embed="rId2"/>
                <a:stretch>
                  <a:fillRect l="-2559" t="-10417" b="-31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1A5DA3D-43D9-F044-A66E-7F5151FA610F}"/>
                  </a:ext>
                </a:extLst>
              </p:cNvPr>
              <p:cNvSpPr txBox="1"/>
              <p:nvPr/>
            </p:nvSpPr>
            <p:spPr>
              <a:xfrm>
                <a:off x="453728" y="7245707"/>
                <a:ext cx="12067604" cy="1087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Dominant channel: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𝜓</m:t>
                    </m:r>
                    <m:d>
                      <m:d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d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4320</m:t>
                        </m:r>
                      </m:e>
                    </m:d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→</m:t>
                    </m:r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acc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</m:acc>
                    <m:r>
                      <a:rPr kumimoji="0" lang="en-US" altLang="zh-CN" sz="32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/</m:t>
                    </m:r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𝐷</m:t>
                    </m:r>
                    <m:sSup>
                      <m:sSup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32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altLang="zh-CN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Total 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: 47~114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MeV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1A5DA3D-43D9-F044-A66E-7F5151FA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8" y="7245707"/>
                <a:ext cx="12067604" cy="1087477"/>
              </a:xfrm>
              <a:prstGeom prst="rect">
                <a:avLst/>
              </a:prstGeom>
              <a:blipFill>
                <a:blip r:embed="rId3"/>
                <a:stretch>
                  <a:fillRect l="-1998" t="-12644" b="-21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5C6F3DE6-7BB1-DD4B-BD2B-2ABEF1B4D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27" y="1492424"/>
            <a:ext cx="5524500" cy="4711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C2F3B-BEFE-1E4B-B4BB-2A8244185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384" y="1439620"/>
            <a:ext cx="57531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482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3966FA9-EF20-7D4B-83AF-23256D47C86D}"/>
                  </a:ext>
                </a:extLst>
              </p:cNvPr>
              <p:cNvSpPr txBox="1"/>
              <p:nvPr/>
            </p:nvSpPr>
            <p:spPr>
              <a:xfrm>
                <a:off x="396149" y="506539"/>
                <a:ext cx="6353342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 States:</a:t>
                </a:r>
                <a:r>
                  <a:rPr lang="en-US" altLang="zh-CN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3966FA9-EF20-7D4B-83AF-23256D47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49" y="506539"/>
                <a:ext cx="6353342" cy="595035"/>
              </a:xfrm>
              <a:prstGeom prst="rect">
                <a:avLst/>
              </a:prstGeom>
              <a:blipFill>
                <a:blip r:embed="rId2"/>
                <a:stretch>
                  <a:fillRect l="-1198" t="-10417" b="-31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ADB36B2-92C8-CE4E-8115-14FC24E08583}"/>
                  </a:ext>
                </a:extLst>
              </p:cNvPr>
              <p:cNvSpPr txBox="1"/>
              <p:nvPr/>
            </p:nvSpPr>
            <p:spPr>
              <a:xfrm>
                <a:off x="453728" y="6753265"/>
                <a:ext cx="12067604" cy="20723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Dominant channel: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𝜓</m:t>
                        </m:r>
                      </m:e>
                      <m:sub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d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3</m:t>
                        </m:r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</m:d>
                    <m:r>
                      <a:rPr kumimoji="0" lang="en-US" altLang="zh-CN" sz="3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Helvetica Light"/>
                      </a:rPr>
                      <m:t>→</m:t>
                    </m:r>
                    <m:sSup>
                      <m:sSupPr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  <m:sup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accPr>
                      <m:e>
                        <m:r>
                          <a:rPr kumimoji="0" lang="en-US" altLang="zh-CN" sz="3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altLang="zh-CN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  <a:p>
                <a:pPr marL="514350" indent="-514350" algn="l">
                  <a:buAutoNum type="arabicPeriod"/>
                </a:pP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Total width:</a:t>
                </a:r>
              </a:p>
              <a:p>
                <a:pPr algn="l"/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                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: 54~113</a:t>
                </a:r>
                <a:r>
                  <a:rPr kumimoji="0" lang="en-US" altLang="zh-CN" sz="3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MeV</a:t>
                </a:r>
              </a:p>
              <a:p>
                <a:pPr algn="l"/>
                <a:r>
                  <a:rPr lang="en-US" altLang="zh-CN" sz="3200" dirty="0"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32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: 17~89 MeV</a:t>
                </a:r>
                <a:r>
                  <a:rPr kumimoji="0" lang="en-US" altLang="zh-CN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902030302020204" pitchFamily="66" charset="0"/>
                    <a:cs typeface="Times New Roman" panose="02020603050405020304" pitchFamily="18" charset="0"/>
                    <a:sym typeface="Helvetica Light"/>
                  </a:rPr>
                  <a:t> </a:t>
                </a:r>
                <a:endParaRPr kumimoji="0" lang="zh-CN" alt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902030302020204" pitchFamily="66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ADB36B2-92C8-CE4E-8115-14FC24E08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8" y="6753265"/>
                <a:ext cx="12067604" cy="2072362"/>
              </a:xfrm>
              <a:prstGeom prst="rect">
                <a:avLst/>
              </a:prstGeom>
              <a:blipFill>
                <a:blip r:embed="rId3"/>
                <a:stretch>
                  <a:fillRect l="-1998" t="-6061" b="-78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19D59A3-C6F6-2C4E-A872-F0E311A70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30" y="1342969"/>
            <a:ext cx="5854700" cy="5168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BA0F1A8-48E0-9F48-9045-3F25BB71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256" y="1492424"/>
            <a:ext cx="60198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4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175999" y="1242044"/>
            <a:ext cx="5900737" cy="4714875"/>
            <a:chOff x="195" y="1354"/>
            <a:chExt cx="3810" cy="3028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5" y="1354"/>
              <a:ext cx="3810" cy="302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533" y="3688"/>
              <a:ext cx="9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706" y="3450"/>
              <a:ext cx="9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878" y="3336"/>
              <a:ext cx="9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533" y="2444"/>
              <a:ext cx="9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706" y="2550"/>
              <a:ext cx="9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878" y="2413"/>
              <a:ext cx="9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417" y="4221"/>
              <a:ext cx="35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417" y="1362"/>
              <a:ext cx="0" cy="285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417" y="1362"/>
              <a:ext cx="35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933" y="1362"/>
              <a:ext cx="0" cy="285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17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361" y="4281"/>
              <a:ext cx="40" cy="77"/>
            </a:xfrm>
            <a:custGeom>
              <a:avLst/>
              <a:gdLst>
                <a:gd name="T0" fmla="*/ 20 w 40"/>
                <a:gd name="T1" fmla="*/ 4 h 77"/>
                <a:gd name="T2" fmla="*/ 16 w 40"/>
                <a:gd name="T3" fmla="*/ 4 h 77"/>
                <a:gd name="T4" fmla="*/ 14 w 40"/>
                <a:gd name="T5" fmla="*/ 7 h 77"/>
                <a:gd name="T6" fmla="*/ 12 w 40"/>
                <a:gd name="T7" fmla="*/ 11 h 77"/>
                <a:gd name="T8" fmla="*/ 11 w 40"/>
                <a:gd name="T9" fmla="*/ 15 h 77"/>
                <a:gd name="T10" fmla="*/ 9 w 40"/>
                <a:gd name="T11" fmla="*/ 22 h 77"/>
                <a:gd name="T12" fmla="*/ 9 w 40"/>
                <a:gd name="T13" fmla="*/ 31 h 77"/>
                <a:gd name="T14" fmla="*/ 8 w 40"/>
                <a:gd name="T15" fmla="*/ 40 h 77"/>
                <a:gd name="T16" fmla="*/ 9 w 40"/>
                <a:gd name="T17" fmla="*/ 54 h 77"/>
                <a:gd name="T18" fmla="*/ 12 w 40"/>
                <a:gd name="T19" fmla="*/ 64 h 77"/>
                <a:gd name="T20" fmla="*/ 14 w 40"/>
                <a:gd name="T21" fmla="*/ 68 h 77"/>
                <a:gd name="T22" fmla="*/ 16 w 40"/>
                <a:gd name="T23" fmla="*/ 71 h 77"/>
                <a:gd name="T24" fmla="*/ 20 w 40"/>
                <a:gd name="T25" fmla="*/ 73 h 77"/>
                <a:gd name="T26" fmla="*/ 22 w 40"/>
                <a:gd name="T27" fmla="*/ 73 h 77"/>
                <a:gd name="T28" fmla="*/ 25 w 40"/>
                <a:gd name="T29" fmla="*/ 70 h 77"/>
                <a:gd name="T30" fmla="*/ 27 w 40"/>
                <a:gd name="T31" fmla="*/ 67 h 77"/>
                <a:gd name="T32" fmla="*/ 28 w 40"/>
                <a:gd name="T33" fmla="*/ 62 h 77"/>
                <a:gd name="T34" fmla="*/ 30 w 40"/>
                <a:gd name="T35" fmla="*/ 50 h 77"/>
                <a:gd name="T36" fmla="*/ 30 w 40"/>
                <a:gd name="T37" fmla="*/ 35 h 77"/>
                <a:gd name="T38" fmla="*/ 30 w 40"/>
                <a:gd name="T39" fmla="*/ 27 h 77"/>
                <a:gd name="T40" fmla="*/ 29 w 40"/>
                <a:gd name="T41" fmla="*/ 20 h 77"/>
                <a:gd name="T42" fmla="*/ 28 w 40"/>
                <a:gd name="T43" fmla="*/ 15 h 77"/>
                <a:gd name="T44" fmla="*/ 27 w 40"/>
                <a:gd name="T45" fmla="*/ 9 h 77"/>
                <a:gd name="T46" fmla="*/ 25 w 40"/>
                <a:gd name="T47" fmla="*/ 5 h 77"/>
                <a:gd name="T48" fmla="*/ 22 w 40"/>
                <a:gd name="T49" fmla="*/ 4 h 77"/>
                <a:gd name="T50" fmla="*/ 20 w 40"/>
                <a:gd name="T51" fmla="*/ 4 h 77"/>
                <a:gd name="T52" fmla="*/ 20 w 40"/>
                <a:gd name="T53" fmla="*/ 0 h 77"/>
                <a:gd name="T54" fmla="*/ 25 w 40"/>
                <a:gd name="T55" fmla="*/ 1 h 77"/>
                <a:gd name="T56" fmla="*/ 28 w 40"/>
                <a:gd name="T57" fmla="*/ 4 h 77"/>
                <a:gd name="T58" fmla="*/ 33 w 40"/>
                <a:gd name="T59" fmla="*/ 9 h 77"/>
                <a:gd name="T60" fmla="*/ 37 w 40"/>
                <a:gd name="T61" fmla="*/ 22 h 77"/>
                <a:gd name="T62" fmla="*/ 40 w 40"/>
                <a:gd name="T63" fmla="*/ 38 h 77"/>
                <a:gd name="T64" fmla="*/ 38 w 40"/>
                <a:gd name="T65" fmla="*/ 50 h 77"/>
                <a:gd name="T66" fmla="*/ 36 w 40"/>
                <a:gd name="T67" fmla="*/ 59 h 77"/>
                <a:gd name="T68" fmla="*/ 34 w 40"/>
                <a:gd name="T69" fmla="*/ 64 h 77"/>
                <a:gd name="T70" fmla="*/ 31 w 40"/>
                <a:gd name="T71" fmla="*/ 68 h 77"/>
                <a:gd name="T72" fmla="*/ 28 w 40"/>
                <a:gd name="T73" fmla="*/ 73 h 77"/>
                <a:gd name="T74" fmla="*/ 23 w 40"/>
                <a:gd name="T75" fmla="*/ 75 h 77"/>
                <a:gd name="T76" fmla="*/ 19 w 40"/>
                <a:gd name="T77" fmla="*/ 77 h 77"/>
                <a:gd name="T78" fmla="*/ 15 w 40"/>
                <a:gd name="T79" fmla="*/ 75 h 77"/>
                <a:gd name="T80" fmla="*/ 11 w 40"/>
                <a:gd name="T81" fmla="*/ 73 h 77"/>
                <a:gd name="T82" fmla="*/ 7 w 40"/>
                <a:gd name="T83" fmla="*/ 68 h 77"/>
                <a:gd name="T84" fmla="*/ 5 w 40"/>
                <a:gd name="T85" fmla="*/ 63 h 77"/>
                <a:gd name="T86" fmla="*/ 1 w 40"/>
                <a:gd name="T87" fmla="*/ 52 h 77"/>
                <a:gd name="T88" fmla="*/ 0 w 40"/>
                <a:gd name="T89" fmla="*/ 39 h 77"/>
                <a:gd name="T90" fmla="*/ 0 w 40"/>
                <a:gd name="T91" fmla="*/ 27 h 77"/>
                <a:gd name="T92" fmla="*/ 3 w 40"/>
                <a:gd name="T93" fmla="*/ 18 h 77"/>
                <a:gd name="T94" fmla="*/ 5 w 40"/>
                <a:gd name="T95" fmla="*/ 12 h 77"/>
                <a:gd name="T96" fmla="*/ 8 w 40"/>
                <a:gd name="T97" fmla="*/ 7 h 77"/>
                <a:gd name="T98" fmla="*/ 12 w 40"/>
                <a:gd name="T99" fmla="*/ 4 h 77"/>
                <a:gd name="T100" fmla="*/ 15 w 40"/>
                <a:gd name="T101" fmla="*/ 1 h 77"/>
                <a:gd name="T102" fmla="*/ 20 w 40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7">
                  <a:moveTo>
                    <a:pt x="20" y="4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11" y="15"/>
                  </a:lnTo>
                  <a:lnTo>
                    <a:pt x="9" y="22"/>
                  </a:lnTo>
                  <a:lnTo>
                    <a:pt x="9" y="31"/>
                  </a:lnTo>
                  <a:lnTo>
                    <a:pt x="8" y="40"/>
                  </a:lnTo>
                  <a:lnTo>
                    <a:pt x="9" y="54"/>
                  </a:lnTo>
                  <a:lnTo>
                    <a:pt x="12" y="64"/>
                  </a:lnTo>
                  <a:lnTo>
                    <a:pt x="14" y="68"/>
                  </a:lnTo>
                  <a:lnTo>
                    <a:pt x="16" y="71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25" y="70"/>
                  </a:lnTo>
                  <a:lnTo>
                    <a:pt x="27" y="67"/>
                  </a:lnTo>
                  <a:lnTo>
                    <a:pt x="28" y="62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5"/>
                  </a:lnTo>
                  <a:lnTo>
                    <a:pt x="27" y="9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20" y="4"/>
                  </a:lnTo>
                  <a:close/>
                  <a:moveTo>
                    <a:pt x="20" y="0"/>
                  </a:moveTo>
                  <a:lnTo>
                    <a:pt x="25" y="1"/>
                  </a:lnTo>
                  <a:lnTo>
                    <a:pt x="28" y="4"/>
                  </a:lnTo>
                  <a:lnTo>
                    <a:pt x="33" y="9"/>
                  </a:lnTo>
                  <a:lnTo>
                    <a:pt x="37" y="22"/>
                  </a:lnTo>
                  <a:lnTo>
                    <a:pt x="40" y="38"/>
                  </a:lnTo>
                  <a:lnTo>
                    <a:pt x="38" y="50"/>
                  </a:lnTo>
                  <a:lnTo>
                    <a:pt x="36" y="59"/>
                  </a:lnTo>
                  <a:lnTo>
                    <a:pt x="34" y="64"/>
                  </a:lnTo>
                  <a:lnTo>
                    <a:pt x="31" y="68"/>
                  </a:lnTo>
                  <a:lnTo>
                    <a:pt x="28" y="73"/>
                  </a:lnTo>
                  <a:lnTo>
                    <a:pt x="23" y="75"/>
                  </a:lnTo>
                  <a:lnTo>
                    <a:pt x="19" y="77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7" y="68"/>
                  </a:lnTo>
                  <a:lnTo>
                    <a:pt x="5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8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411" y="4344"/>
              <a:ext cx="11" cy="14"/>
            </a:xfrm>
            <a:custGeom>
              <a:avLst/>
              <a:gdLst>
                <a:gd name="T0" fmla="*/ 6 w 11"/>
                <a:gd name="T1" fmla="*/ 0 h 14"/>
                <a:gd name="T2" fmla="*/ 8 w 11"/>
                <a:gd name="T3" fmla="*/ 1 h 14"/>
                <a:gd name="T4" fmla="*/ 9 w 11"/>
                <a:gd name="T5" fmla="*/ 3 h 14"/>
                <a:gd name="T6" fmla="*/ 10 w 11"/>
                <a:gd name="T7" fmla="*/ 4 h 14"/>
                <a:gd name="T8" fmla="*/ 11 w 11"/>
                <a:gd name="T9" fmla="*/ 7 h 14"/>
                <a:gd name="T10" fmla="*/ 10 w 11"/>
                <a:gd name="T11" fmla="*/ 10 h 14"/>
                <a:gd name="T12" fmla="*/ 9 w 11"/>
                <a:gd name="T13" fmla="*/ 11 h 14"/>
                <a:gd name="T14" fmla="*/ 8 w 11"/>
                <a:gd name="T15" fmla="*/ 12 h 14"/>
                <a:gd name="T16" fmla="*/ 6 w 11"/>
                <a:gd name="T17" fmla="*/ 14 h 14"/>
                <a:gd name="T18" fmla="*/ 3 w 11"/>
                <a:gd name="T19" fmla="*/ 12 h 14"/>
                <a:gd name="T20" fmla="*/ 2 w 11"/>
                <a:gd name="T21" fmla="*/ 11 h 14"/>
                <a:gd name="T22" fmla="*/ 1 w 11"/>
                <a:gd name="T23" fmla="*/ 10 h 14"/>
                <a:gd name="T24" fmla="*/ 0 w 11"/>
                <a:gd name="T25" fmla="*/ 7 h 14"/>
                <a:gd name="T26" fmla="*/ 1 w 11"/>
                <a:gd name="T27" fmla="*/ 4 h 14"/>
                <a:gd name="T28" fmla="*/ 2 w 11"/>
                <a:gd name="T29" fmla="*/ 3 h 14"/>
                <a:gd name="T30" fmla="*/ 3 w 11"/>
                <a:gd name="T31" fmla="*/ 1 h 14"/>
                <a:gd name="T32" fmla="*/ 6 w 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6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32" y="4281"/>
              <a:ext cx="40" cy="77"/>
            </a:xfrm>
            <a:custGeom>
              <a:avLst/>
              <a:gdLst>
                <a:gd name="T0" fmla="*/ 19 w 40"/>
                <a:gd name="T1" fmla="*/ 4 h 77"/>
                <a:gd name="T2" fmla="*/ 17 w 40"/>
                <a:gd name="T3" fmla="*/ 4 h 77"/>
                <a:gd name="T4" fmla="*/ 15 w 40"/>
                <a:gd name="T5" fmla="*/ 7 h 77"/>
                <a:gd name="T6" fmla="*/ 12 w 40"/>
                <a:gd name="T7" fmla="*/ 11 h 77"/>
                <a:gd name="T8" fmla="*/ 11 w 40"/>
                <a:gd name="T9" fmla="*/ 15 h 77"/>
                <a:gd name="T10" fmla="*/ 10 w 40"/>
                <a:gd name="T11" fmla="*/ 22 h 77"/>
                <a:gd name="T12" fmla="*/ 9 w 40"/>
                <a:gd name="T13" fmla="*/ 31 h 77"/>
                <a:gd name="T14" fmla="*/ 9 w 40"/>
                <a:gd name="T15" fmla="*/ 40 h 77"/>
                <a:gd name="T16" fmla="*/ 10 w 40"/>
                <a:gd name="T17" fmla="*/ 54 h 77"/>
                <a:gd name="T18" fmla="*/ 12 w 40"/>
                <a:gd name="T19" fmla="*/ 64 h 77"/>
                <a:gd name="T20" fmla="*/ 14 w 40"/>
                <a:gd name="T21" fmla="*/ 68 h 77"/>
                <a:gd name="T22" fmla="*/ 17 w 40"/>
                <a:gd name="T23" fmla="*/ 71 h 77"/>
                <a:gd name="T24" fmla="*/ 19 w 40"/>
                <a:gd name="T25" fmla="*/ 73 h 77"/>
                <a:gd name="T26" fmla="*/ 22 w 40"/>
                <a:gd name="T27" fmla="*/ 73 h 77"/>
                <a:gd name="T28" fmla="*/ 25 w 40"/>
                <a:gd name="T29" fmla="*/ 70 h 77"/>
                <a:gd name="T30" fmla="*/ 27 w 40"/>
                <a:gd name="T31" fmla="*/ 67 h 77"/>
                <a:gd name="T32" fmla="*/ 29 w 40"/>
                <a:gd name="T33" fmla="*/ 62 h 77"/>
                <a:gd name="T34" fmla="*/ 30 w 40"/>
                <a:gd name="T35" fmla="*/ 50 h 77"/>
                <a:gd name="T36" fmla="*/ 31 w 40"/>
                <a:gd name="T37" fmla="*/ 35 h 77"/>
                <a:gd name="T38" fmla="*/ 31 w 40"/>
                <a:gd name="T39" fmla="*/ 27 h 77"/>
                <a:gd name="T40" fmla="*/ 30 w 40"/>
                <a:gd name="T41" fmla="*/ 20 h 77"/>
                <a:gd name="T42" fmla="*/ 29 w 40"/>
                <a:gd name="T43" fmla="*/ 15 h 77"/>
                <a:gd name="T44" fmla="*/ 26 w 40"/>
                <a:gd name="T45" fmla="*/ 9 h 77"/>
                <a:gd name="T46" fmla="*/ 24 w 40"/>
                <a:gd name="T47" fmla="*/ 5 h 77"/>
                <a:gd name="T48" fmla="*/ 23 w 40"/>
                <a:gd name="T49" fmla="*/ 4 h 77"/>
                <a:gd name="T50" fmla="*/ 19 w 40"/>
                <a:gd name="T51" fmla="*/ 4 h 77"/>
                <a:gd name="T52" fmla="*/ 20 w 40"/>
                <a:gd name="T53" fmla="*/ 0 h 77"/>
                <a:gd name="T54" fmla="*/ 24 w 40"/>
                <a:gd name="T55" fmla="*/ 1 h 77"/>
                <a:gd name="T56" fmla="*/ 29 w 40"/>
                <a:gd name="T57" fmla="*/ 4 h 77"/>
                <a:gd name="T58" fmla="*/ 32 w 40"/>
                <a:gd name="T59" fmla="*/ 9 h 77"/>
                <a:gd name="T60" fmla="*/ 38 w 40"/>
                <a:gd name="T61" fmla="*/ 22 h 77"/>
                <a:gd name="T62" fmla="*/ 40 w 40"/>
                <a:gd name="T63" fmla="*/ 38 h 77"/>
                <a:gd name="T64" fmla="*/ 39 w 40"/>
                <a:gd name="T65" fmla="*/ 50 h 77"/>
                <a:gd name="T66" fmla="*/ 37 w 40"/>
                <a:gd name="T67" fmla="*/ 59 h 77"/>
                <a:gd name="T68" fmla="*/ 34 w 40"/>
                <a:gd name="T69" fmla="*/ 64 h 77"/>
                <a:gd name="T70" fmla="*/ 32 w 40"/>
                <a:gd name="T71" fmla="*/ 68 h 77"/>
                <a:gd name="T72" fmla="*/ 29 w 40"/>
                <a:gd name="T73" fmla="*/ 73 h 77"/>
                <a:gd name="T74" fmla="*/ 24 w 40"/>
                <a:gd name="T75" fmla="*/ 75 h 77"/>
                <a:gd name="T76" fmla="*/ 19 w 40"/>
                <a:gd name="T77" fmla="*/ 77 h 77"/>
                <a:gd name="T78" fmla="*/ 15 w 40"/>
                <a:gd name="T79" fmla="*/ 75 h 77"/>
                <a:gd name="T80" fmla="*/ 11 w 40"/>
                <a:gd name="T81" fmla="*/ 73 h 77"/>
                <a:gd name="T82" fmla="*/ 8 w 40"/>
                <a:gd name="T83" fmla="*/ 68 h 77"/>
                <a:gd name="T84" fmla="*/ 4 w 40"/>
                <a:gd name="T85" fmla="*/ 63 h 77"/>
                <a:gd name="T86" fmla="*/ 1 w 40"/>
                <a:gd name="T87" fmla="*/ 52 h 77"/>
                <a:gd name="T88" fmla="*/ 0 w 40"/>
                <a:gd name="T89" fmla="*/ 39 h 77"/>
                <a:gd name="T90" fmla="*/ 1 w 40"/>
                <a:gd name="T91" fmla="*/ 27 h 77"/>
                <a:gd name="T92" fmla="*/ 3 w 40"/>
                <a:gd name="T93" fmla="*/ 18 h 77"/>
                <a:gd name="T94" fmla="*/ 5 w 40"/>
                <a:gd name="T95" fmla="*/ 12 h 77"/>
                <a:gd name="T96" fmla="*/ 8 w 40"/>
                <a:gd name="T97" fmla="*/ 7 h 77"/>
                <a:gd name="T98" fmla="*/ 11 w 40"/>
                <a:gd name="T99" fmla="*/ 4 h 77"/>
                <a:gd name="T100" fmla="*/ 16 w 40"/>
                <a:gd name="T101" fmla="*/ 1 h 77"/>
                <a:gd name="T102" fmla="*/ 20 w 40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7">
                  <a:moveTo>
                    <a:pt x="19" y="4"/>
                  </a:moveTo>
                  <a:lnTo>
                    <a:pt x="17" y="4"/>
                  </a:lnTo>
                  <a:lnTo>
                    <a:pt x="15" y="7"/>
                  </a:lnTo>
                  <a:lnTo>
                    <a:pt x="12" y="11"/>
                  </a:lnTo>
                  <a:lnTo>
                    <a:pt x="11" y="15"/>
                  </a:lnTo>
                  <a:lnTo>
                    <a:pt x="10" y="22"/>
                  </a:lnTo>
                  <a:lnTo>
                    <a:pt x="9" y="31"/>
                  </a:lnTo>
                  <a:lnTo>
                    <a:pt x="9" y="40"/>
                  </a:lnTo>
                  <a:lnTo>
                    <a:pt x="10" y="54"/>
                  </a:lnTo>
                  <a:lnTo>
                    <a:pt x="12" y="64"/>
                  </a:lnTo>
                  <a:lnTo>
                    <a:pt x="14" y="68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2" y="73"/>
                  </a:lnTo>
                  <a:lnTo>
                    <a:pt x="25" y="70"/>
                  </a:lnTo>
                  <a:lnTo>
                    <a:pt x="27" y="67"/>
                  </a:lnTo>
                  <a:lnTo>
                    <a:pt x="29" y="62"/>
                  </a:lnTo>
                  <a:lnTo>
                    <a:pt x="30" y="50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30" y="20"/>
                  </a:lnTo>
                  <a:lnTo>
                    <a:pt x="29" y="15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19" y="4"/>
                  </a:lnTo>
                  <a:close/>
                  <a:moveTo>
                    <a:pt x="20" y="0"/>
                  </a:moveTo>
                  <a:lnTo>
                    <a:pt x="24" y="1"/>
                  </a:lnTo>
                  <a:lnTo>
                    <a:pt x="29" y="4"/>
                  </a:lnTo>
                  <a:lnTo>
                    <a:pt x="32" y="9"/>
                  </a:lnTo>
                  <a:lnTo>
                    <a:pt x="38" y="22"/>
                  </a:lnTo>
                  <a:lnTo>
                    <a:pt x="40" y="38"/>
                  </a:lnTo>
                  <a:lnTo>
                    <a:pt x="39" y="50"/>
                  </a:lnTo>
                  <a:lnTo>
                    <a:pt x="37" y="59"/>
                  </a:lnTo>
                  <a:lnTo>
                    <a:pt x="34" y="64"/>
                  </a:lnTo>
                  <a:lnTo>
                    <a:pt x="32" y="68"/>
                  </a:lnTo>
                  <a:lnTo>
                    <a:pt x="29" y="73"/>
                  </a:lnTo>
                  <a:lnTo>
                    <a:pt x="24" y="75"/>
                  </a:lnTo>
                  <a:lnTo>
                    <a:pt x="19" y="77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8" y="68"/>
                  </a:lnTo>
                  <a:lnTo>
                    <a:pt x="4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1" y="27"/>
                  </a:lnTo>
                  <a:lnTo>
                    <a:pt x="3" y="18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V="1">
              <a:off x="533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V="1">
              <a:off x="651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V="1">
              <a:off x="769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V="1">
              <a:off x="885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flipV="1">
              <a:off x="1003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947" y="4281"/>
              <a:ext cx="40" cy="77"/>
            </a:xfrm>
            <a:custGeom>
              <a:avLst/>
              <a:gdLst>
                <a:gd name="T0" fmla="*/ 19 w 40"/>
                <a:gd name="T1" fmla="*/ 4 h 77"/>
                <a:gd name="T2" fmla="*/ 17 w 40"/>
                <a:gd name="T3" fmla="*/ 4 h 77"/>
                <a:gd name="T4" fmla="*/ 15 w 40"/>
                <a:gd name="T5" fmla="*/ 7 h 77"/>
                <a:gd name="T6" fmla="*/ 12 w 40"/>
                <a:gd name="T7" fmla="*/ 11 h 77"/>
                <a:gd name="T8" fmla="*/ 11 w 40"/>
                <a:gd name="T9" fmla="*/ 15 h 77"/>
                <a:gd name="T10" fmla="*/ 10 w 40"/>
                <a:gd name="T11" fmla="*/ 22 h 77"/>
                <a:gd name="T12" fmla="*/ 9 w 40"/>
                <a:gd name="T13" fmla="*/ 31 h 77"/>
                <a:gd name="T14" fmla="*/ 9 w 40"/>
                <a:gd name="T15" fmla="*/ 40 h 77"/>
                <a:gd name="T16" fmla="*/ 10 w 40"/>
                <a:gd name="T17" fmla="*/ 54 h 77"/>
                <a:gd name="T18" fmla="*/ 12 w 40"/>
                <a:gd name="T19" fmla="*/ 64 h 77"/>
                <a:gd name="T20" fmla="*/ 13 w 40"/>
                <a:gd name="T21" fmla="*/ 68 h 77"/>
                <a:gd name="T22" fmla="*/ 17 w 40"/>
                <a:gd name="T23" fmla="*/ 71 h 77"/>
                <a:gd name="T24" fmla="*/ 19 w 40"/>
                <a:gd name="T25" fmla="*/ 73 h 77"/>
                <a:gd name="T26" fmla="*/ 22 w 40"/>
                <a:gd name="T27" fmla="*/ 73 h 77"/>
                <a:gd name="T28" fmla="*/ 25 w 40"/>
                <a:gd name="T29" fmla="*/ 70 h 77"/>
                <a:gd name="T30" fmla="*/ 27 w 40"/>
                <a:gd name="T31" fmla="*/ 67 h 77"/>
                <a:gd name="T32" fmla="*/ 28 w 40"/>
                <a:gd name="T33" fmla="*/ 62 h 77"/>
                <a:gd name="T34" fmla="*/ 30 w 40"/>
                <a:gd name="T35" fmla="*/ 50 h 77"/>
                <a:gd name="T36" fmla="*/ 31 w 40"/>
                <a:gd name="T37" fmla="*/ 35 h 77"/>
                <a:gd name="T38" fmla="*/ 31 w 40"/>
                <a:gd name="T39" fmla="*/ 27 h 77"/>
                <a:gd name="T40" fmla="*/ 30 w 40"/>
                <a:gd name="T41" fmla="*/ 20 h 77"/>
                <a:gd name="T42" fmla="*/ 28 w 40"/>
                <a:gd name="T43" fmla="*/ 15 h 77"/>
                <a:gd name="T44" fmla="*/ 26 w 40"/>
                <a:gd name="T45" fmla="*/ 9 h 77"/>
                <a:gd name="T46" fmla="*/ 24 w 40"/>
                <a:gd name="T47" fmla="*/ 5 h 77"/>
                <a:gd name="T48" fmla="*/ 23 w 40"/>
                <a:gd name="T49" fmla="*/ 4 h 77"/>
                <a:gd name="T50" fmla="*/ 19 w 40"/>
                <a:gd name="T51" fmla="*/ 4 h 77"/>
                <a:gd name="T52" fmla="*/ 20 w 40"/>
                <a:gd name="T53" fmla="*/ 0 h 77"/>
                <a:gd name="T54" fmla="*/ 24 w 40"/>
                <a:gd name="T55" fmla="*/ 1 h 77"/>
                <a:gd name="T56" fmla="*/ 28 w 40"/>
                <a:gd name="T57" fmla="*/ 4 h 77"/>
                <a:gd name="T58" fmla="*/ 32 w 40"/>
                <a:gd name="T59" fmla="*/ 9 h 77"/>
                <a:gd name="T60" fmla="*/ 38 w 40"/>
                <a:gd name="T61" fmla="*/ 22 h 77"/>
                <a:gd name="T62" fmla="*/ 40 w 40"/>
                <a:gd name="T63" fmla="*/ 38 h 77"/>
                <a:gd name="T64" fmla="*/ 39 w 40"/>
                <a:gd name="T65" fmla="*/ 50 h 77"/>
                <a:gd name="T66" fmla="*/ 37 w 40"/>
                <a:gd name="T67" fmla="*/ 59 h 77"/>
                <a:gd name="T68" fmla="*/ 34 w 40"/>
                <a:gd name="T69" fmla="*/ 64 h 77"/>
                <a:gd name="T70" fmla="*/ 32 w 40"/>
                <a:gd name="T71" fmla="*/ 68 h 77"/>
                <a:gd name="T72" fmla="*/ 28 w 40"/>
                <a:gd name="T73" fmla="*/ 73 h 77"/>
                <a:gd name="T74" fmla="*/ 24 w 40"/>
                <a:gd name="T75" fmla="*/ 75 h 77"/>
                <a:gd name="T76" fmla="*/ 19 w 40"/>
                <a:gd name="T77" fmla="*/ 77 h 77"/>
                <a:gd name="T78" fmla="*/ 15 w 40"/>
                <a:gd name="T79" fmla="*/ 75 h 77"/>
                <a:gd name="T80" fmla="*/ 11 w 40"/>
                <a:gd name="T81" fmla="*/ 73 h 77"/>
                <a:gd name="T82" fmla="*/ 8 w 40"/>
                <a:gd name="T83" fmla="*/ 68 h 77"/>
                <a:gd name="T84" fmla="*/ 4 w 40"/>
                <a:gd name="T85" fmla="*/ 63 h 77"/>
                <a:gd name="T86" fmla="*/ 1 w 40"/>
                <a:gd name="T87" fmla="*/ 52 h 77"/>
                <a:gd name="T88" fmla="*/ 0 w 40"/>
                <a:gd name="T89" fmla="*/ 39 h 77"/>
                <a:gd name="T90" fmla="*/ 1 w 40"/>
                <a:gd name="T91" fmla="*/ 27 h 77"/>
                <a:gd name="T92" fmla="*/ 3 w 40"/>
                <a:gd name="T93" fmla="*/ 18 h 77"/>
                <a:gd name="T94" fmla="*/ 5 w 40"/>
                <a:gd name="T95" fmla="*/ 12 h 77"/>
                <a:gd name="T96" fmla="*/ 8 w 40"/>
                <a:gd name="T97" fmla="*/ 7 h 77"/>
                <a:gd name="T98" fmla="*/ 11 w 40"/>
                <a:gd name="T99" fmla="*/ 4 h 77"/>
                <a:gd name="T100" fmla="*/ 16 w 40"/>
                <a:gd name="T101" fmla="*/ 1 h 77"/>
                <a:gd name="T102" fmla="*/ 20 w 40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7">
                  <a:moveTo>
                    <a:pt x="19" y="4"/>
                  </a:moveTo>
                  <a:lnTo>
                    <a:pt x="17" y="4"/>
                  </a:lnTo>
                  <a:lnTo>
                    <a:pt x="15" y="7"/>
                  </a:lnTo>
                  <a:lnTo>
                    <a:pt x="12" y="11"/>
                  </a:lnTo>
                  <a:lnTo>
                    <a:pt x="11" y="15"/>
                  </a:lnTo>
                  <a:lnTo>
                    <a:pt x="10" y="22"/>
                  </a:lnTo>
                  <a:lnTo>
                    <a:pt x="9" y="31"/>
                  </a:lnTo>
                  <a:lnTo>
                    <a:pt x="9" y="40"/>
                  </a:lnTo>
                  <a:lnTo>
                    <a:pt x="10" y="54"/>
                  </a:lnTo>
                  <a:lnTo>
                    <a:pt x="12" y="64"/>
                  </a:lnTo>
                  <a:lnTo>
                    <a:pt x="13" y="68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2" y="73"/>
                  </a:lnTo>
                  <a:lnTo>
                    <a:pt x="25" y="70"/>
                  </a:lnTo>
                  <a:lnTo>
                    <a:pt x="27" y="67"/>
                  </a:lnTo>
                  <a:lnTo>
                    <a:pt x="28" y="62"/>
                  </a:lnTo>
                  <a:lnTo>
                    <a:pt x="30" y="50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30" y="20"/>
                  </a:lnTo>
                  <a:lnTo>
                    <a:pt x="28" y="15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19" y="4"/>
                  </a:lnTo>
                  <a:close/>
                  <a:moveTo>
                    <a:pt x="20" y="0"/>
                  </a:moveTo>
                  <a:lnTo>
                    <a:pt x="24" y="1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8" y="22"/>
                  </a:lnTo>
                  <a:lnTo>
                    <a:pt x="40" y="38"/>
                  </a:lnTo>
                  <a:lnTo>
                    <a:pt x="39" y="50"/>
                  </a:lnTo>
                  <a:lnTo>
                    <a:pt x="37" y="59"/>
                  </a:lnTo>
                  <a:lnTo>
                    <a:pt x="34" y="64"/>
                  </a:lnTo>
                  <a:lnTo>
                    <a:pt x="32" y="68"/>
                  </a:lnTo>
                  <a:lnTo>
                    <a:pt x="28" y="73"/>
                  </a:lnTo>
                  <a:lnTo>
                    <a:pt x="24" y="75"/>
                  </a:lnTo>
                  <a:lnTo>
                    <a:pt x="19" y="77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8" y="68"/>
                  </a:lnTo>
                  <a:lnTo>
                    <a:pt x="4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1" y="27"/>
                  </a:lnTo>
                  <a:lnTo>
                    <a:pt x="3" y="18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997" y="4344"/>
              <a:ext cx="11" cy="14"/>
            </a:xfrm>
            <a:custGeom>
              <a:avLst/>
              <a:gdLst>
                <a:gd name="T0" fmla="*/ 6 w 11"/>
                <a:gd name="T1" fmla="*/ 0 h 14"/>
                <a:gd name="T2" fmla="*/ 7 w 11"/>
                <a:gd name="T3" fmla="*/ 1 h 14"/>
                <a:gd name="T4" fmla="*/ 10 w 11"/>
                <a:gd name="T5" fmla="*/ 3 h 14"/>
                <a:gd name="T6" fmla="*/ 11 w 11"/>
                <a:gd name="T7" fmla="*/ 4 h 14"/>
                <a:gd name="T8" fmla="*/ 11 w 11"/>
                <a:gd name="T9" fmla="*/ 7 h 14"/>
                <a:gd name="T10" fmla="*/ 11 w 11"/>
                <a:gd name="T11" fmla="*/ 10 h 14"/>
                <a:gd name="T12" fmla="*/ 10 w 11"/>
                <a:gd name="T13" fmla="*/ 11 h 14"/>
                <a:gd name="T14" fmla="*/ 7 w 11"/>
                <a:gd name="T15" fmla="*/ 12 h 14"/>
                <a:gd name="T16" fmla="*/ 6 w 11"/>
                <a:gd name="T17" fmla="*/ 14 h 14"/>
                <a:gd name="T18" fmla="*/ 4 w 11"/>
                <a:gd name="T19" fmla="*/ 12 h 14"/>
                <a:gd name="T20" fmla="*/ 2 w 11"/>
                <a:gd name="T21" fmla="*/ 11 h 14"/>
                <a:gd name="T22" fmla="*/ 0 w 11"/>
                <a:gd name="T23" fmla="*/ 10 h 14"/>
                <a:gd name="T24" fmla="*/ 0 w 11"/>
                <a:gd name="T25" fmla="*/ 7 h 14"/>
                <a:gd name="T26" fmla="*/ 0 w 11"/>
                <a:gd name="T27" fmla="*/ 4 h 14"/>
                <a:gd name="T28" fmla="*/ 2 w 11"/>
                <a:gd name="T29" fmla="*/ 3 h 14"/>
                <a:gd name="T30" fmla="*/ 4 w 11"/>
                <a:gd name="T31" fmla="*/ 1 h 14"/>
                <a:gd name="T32" fmla="*/ 6 w 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1019" y="4282"/>
              <a:ext cx="36" cy="76"/>
            </a:xfrm>
            <a:custGeom>
              <a:avLst/>
              <a:gdLst>
                <a:gd name="T0" fmla="*/ 13 w 36"/>
                <a:gd name="T1" fmla="*/ 0 h 76"/>
                <a:gd name="T2" fmla="*/ 36 w 36"/>
                <a:gd name="T3" fmla="*/ 0 h 76"/>
                <a:gd name="T4" fmla="*/ 32 w 36"/>
                <a:gd name="T5" fmla="*/ 10 h 76"/>
                <a:gd name="T6" fmla="*/ 13 w 36"/>
                <a:gd name="T7" fmla="*/ 10 h 76"/>
                <a:gd name="T8" fmla="*/ 8 w 36"/>
                <a:gd name="T9" fmla="*/ 19 h 76"/>
                <a:gd name="T10" fmla="*/ 20 w 36"/>
                <a:gd name="T11" fmla="*/ 23 h 76"/>
                <a:gd name="T12" fmla="*/ 29 w 36"/>
                <a:gd name="T13" fmla="*/ 30 h 76"/>
                <a:gd name="T14" fmla="*/ 33 w 36"/>
                <a:gd name="T15" fmla="*/ 35 h 76"/>
                <a:gd name="T16" fmla="*/ 34 w 36"/>
                <a:gd name="T17" fmla="*/ 41 h 76"/>
                <a:gd name="T18" fmla="*/ 35 w 36"/>
                <a:gd name="T19" fmla="*/ 47 h 76"/>
                <a:gd name="T20" fmla="*/ 34 w 36"/>
                <a:gd name="T21" fmla="*/ 53 h 76"/>
                <a:gd name="T22" fmla="*/ 33 w 36"/>
                <a:gd name="T23" fmla="*/ 58 h 76"/>
                <a:gd name="T24" fmla="*/ 30 w 36"/>
                <a:gd name="T25" fmla="*/ 62 h 76"/>
                <a:gd name="T26" fmla="*/ 28 w 36"/>
                <a:gd name="T27" fmla="*/ 66 h 76"/>
                <a:gd name="T28" fmla="*/ 25 w 36"/>
                <a:gd name="T29" fmla="*/ 70 h 76"/>
                <a:gd name="T30" fmla="*/ 21 w 36"/>
                <a:gd name="T31" fmla="*/ 72 h 76"/>
                <a:gd name="T32" fmla="*/ 17 w 36"/>
                <a:gd name="T33" fmla="*/ 74 h 76"/>
                <a:gd name="T34" fmla="*/ 11 w 36"/>
                <a:gd name="T35" fmla="*/ 76 h 76"/>
                <a:gd name="T36" fmla="*/ 7 w 36"/>
                <a:gd name="T37" fmla="*/ 74 h 76"/>
                <a:gd name="T38" fmla="*/ 5 w 36"/>
                <a:gd name="T39" fmla="*/ 74 h 76"/>
                <a:gd name="T40" fmla="*/ 3 w 36"/>
                <a:gd name="T41" fmla="*/ 73 h 76"/>
                <a:gd name="T42" fmla="*/ 0 w 36"/>
                <a:gd name="T43" fmla="*/ 70 h 76"/>
                <a:gd name="T44" fmla="*/ 0 w 36"/>
                <a:gd name="T45" fmla="*/ 67 h 76"/>
                <a:gd name="T46" fmla="*/ 0 w 36"/>
                <a:gd name="T47" fmla="*/ 66 h 76"/>
                <a:gd name="T48" fmla="*/ 2 w 36"/>
                <a:gd name="T49" fmla="*/ 65 h 76"/>
                <a:gd name="T50" fmla="*/ 3 w 36"/>
                <a:gd name="T51" fmla="*/ 65 h 76"/>
                <a:gd name="T52" fmla="*/ 4 w 36"/>
                <a:gd name="T53" fmla="*/ 65 h 76"/>
                <a:gd name="T54" fmla="*/ 6 w 36"/>
                <a:gd name="T55" fmla="*/ 65 h 76"/>
                <a:gd name="T56" fmla="*/ 7 w 36"/>
                <a:gd name="T57" fmla="*/ 65 h 76"/>
                <a:gd name="T58" fmla="*/ 8 w 36"/>
                <a:gd name="T59" fmla="*/ 67 h 76"/>
                <a:gd name="T60" fmla="*/ 12 w 36"/>
                <a:gd name="T61" fmla="*/ 69 h 76"/>
                <a:gd name="T62" fmla="*/ 15 w 36"/>
                <a:gd name="T63" fmla="*/ 69 h 76"/>
                <a:gd name="T64" fmla="*/ 19 w 36"/>
                <a:gd name="T65" fmla="*/ 69 h 76"/>
                <a:gd name="T66" fmla="*/ 22 w 36"/>
                <a:gd name="T67" fmla="*/ 67 h 76"/>
                <a:gd name="T68" fmla="*/ 25 w 36"/>
                <a:gd name="T69" fmla="*/ 65 h 76"/>
                <a:gd name="T70" fmla="*/ 27 w 36"/>
                <a:gd name="T71" fmla="*/ 61 h 76"/>
                <a:gd name="T72" fmla="*/ 28 w 36"/>
                <a:gd name="T73" fmla="*/ 57 h 76"/>
                <a:gd name="T74" fmla="*/ 29 w 36"/>
                <a:gd name="T75" fmla="*/ 53 h 76"/>
                <a:gd name="T76" fmla="*/ 28 w 36"/>
                <a:gd name="T77" fmla="*/ 46 h 76"/>
                <a:gd name="T78" fmla="*/ 26 w 36"/>
                <a:gd name="T79" fmla="*/ 41 h 76"/>
                <a:gd name="T80" fmla="*/ 22 w 36"/>
                <a:gd name="T81" fmla="*/ 37 h 76"/>
                <a:gd name="T82" fmla="*/ 19 w 36"/>
                <a:gd name="T83" fmla="*/ 34 h 76"/>
                <a:gd name="T84" fmla="*/ 15 w 36"/>
                <a:gd name="T85" fmla="*/ 31 h 76"/>
                <a:gd name="T86" fmla="*/ 12 w 36"/>
                <a:gd name="T87" fmla="*/ 30 h 76"/>
                <a:gd name="T88" fmla="*/ 7 w 36"/>
                <a:gd name="T89" fmla="*/ 30 h 76"/>
                <a:gd name="T90" fmla="*/ 2 w 36"/>
                <a:gd name="T91" fmla="*/ 29 h 76"/>
                <a:gd name="T92" fmla="*/ 13 w 36"/>
                <a:gd name="T9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76">
                  <a:moveTo>
                    <a:pt x="13" y="0"/>
                  </a:moveTo>
                  <a:lnTo>
                    <a:pt x="36" y="0"/>
                  </a:lnTo>
                  <a:lnTo>
                    <a:pt x="32" y="10"/>
                  </a:lnTo>
                  <a:lnTo>
                    <a:pt x="13" y="10"/>
                  </a:lnTo>
                  <a:lnTo>
                    <a:pt x="8" y="19"/>
                  </a:lnTo>
                  <a:lnTo>
                    <a:pt x="20" y="23"/>
                  </a:lnTo>
                  <a:lnTo>
                    <a:pt x="29" y="30"/>
                  </a:lnTo>
                  <a:lnTo>
                    <a:pt x="33" y="35"/>
                  </a:lnTo>
                  <a:lnTo>
                    <a:pt x="34" y="41"/>
                  </a:lnTo>
                  <a:lnTo>
                    <a:pt x="35" y="47"/>
                  </a:lnTo>
                  <a:lnTo>
                    <a:pt x="34" y="53"/>
                  </a:lnTo>
                  <a:lnTo>
                    <a:pt x="33" y="58"/>
                  </a:lnTo>
                  <a:lnTo>
                    <a:pt x="30" y="62"/>
                  </a:lnTo>
                  <a:lnTo>
                    <a:pt x="28" y="66"/>
                  </a:lnTo>
                  <a:lnTo>
                    <a:pt x="25" y="70"/>
                  </a:lnTo>
                  <a:lnTo>
                    <a:pt x="21" y="72"/>
                  </a:lnTo>
                  <a:lnTo>
                    <a:pt x="17" y="74"/>
                  </a:lnTo>
                  <a:lnTo>
                    <a:pt x="11" y="76"/>
                  </a:lnTo>
                  <a:lnTo>
                    <a:pt x="7" y="74"/>
                  </a:lnTo>
                  <a:lnTo>
                    <a:pt x="5" y="74"/>
                  </a:lnTo>
                  <a:lnTo>
                    <a:pt x="3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2" y="65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8" y="67"/>
                  </a:lnTo>
                  <a:lnTo>
                    <a:pt x="12" y="69"/>
                  </a:lnTo>
                  <a:lnTo>
                    <a:pt x="15" y="69"/>
                  </a:lnTo>
                  <a:lnTo>
                    <a:pt x="19" y="69"/>
                  </a:lnTo>
                  <a:lnTo>
                    <a:pt x="22" y="67"/>
                  </a:lnTo>
                  <a:lnTo>
                    <a:pt x="25" y="65"/>
                  </a:lnTo>
                  <a:lnTo>
                    <a:pt x="27" y="61"/>
                  </a:lnTo>
                  <a:lnTo>
                    <a:pt x="28" y="57"/>
                  </a:lnTo>
                  <a:lnTo>
                    <a:pt x="29" y="53"/>
                  </a:lnTo>
                  <a:lnTo>
                    <a:pt x="28" y="46"/>
                  </a:lnTo>
                  <a:lnTo>
                    <a:pt x="26" y="41"/>
                  </a:lnTo>
                  <a:lnTo>
                    <a:pt x="22" y="37"/>
                  </a:lnTo>
                  <a:lnTo>
                    <a:pt x="19" y="34"/>
                  </a:lnTo>
                  <a:lnTo>
                    <a:pt x="15" y="31"/>
                  </a:lnTo>
                  <a:lnTo>
                    <a:pt x="12" y="30"/>
                  </a:lnTo>
                  <a:lnTo>
                    <a:pt x="7" y="30"/>
                  </a:lnTo>
                  <a:lnTo>
                    <a:pt x="2" y="2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V="1">
              <a:off x="1120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1238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V="1">
              <a:off x="1354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1472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 flipV="1">
              <a:off x="1589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1540" y="4281"/>
              <a:ext cx="24" cy="75"/>
            </a:xfrm>
            <a:custGeom>
              <a:avLst/>
              <a:gdLst>
                <a:gd name="T0" fmla="*/ 15 w 24"/>
                <a:gd name="T1" fmla="*/ 0 h 75"/>
                <a:gd name="T2" fmla="*/ 16 w 24"/>
                <a:gd name="T3" fmla="*/ 0 h 75"/>
                <a:gd name="T4" fmla="*/ 16 w 24"/>
                <a:gd name="T5" fmla="*/ 62 h 75"/>
                <a:gd name="T6" fmla="*/ 17 w 24"/>
                <a:gd name="T7" fmla="*/ 66 h 75"/>
                <a:gd name="T8" fmla="*/ 17 w 24"/>
                <a:gd name="T9" fmla="*/ 68 h 75"/>
                <a:gd name="T10" fmla="*/ 17 w 24"/>
                <a:gd name="T11" fmla="*/ 70 h 75"/>
                <a:gd name="T12" fmla="*/ 17 w 24"/>
                <a:gd name="T13" fmla="*/ 71 h 75"/>
                <a:gd name="T14" fmla="*/ 19 w 24"/>
                <a:gd name="T15" fmla="*/ 73 h 75"/>
                <a:gd name="T16" fmla="*/ 21 w 24"/>
                <a:gd name="T17" fmla="*/ 74 h 75"/>
                <a:gd name="T18" fmla="*/ 24 w 24"/>
                <a:gd name="T19" fmla="*/ 74 h 75"/>
                <a:gd name="T20" fmla="*/ 24 w 24"/>
                <a:gd name="T21" fmla="*/ 75 h 75"/>
                <a:gd name="T22" fmla="*/ 1 w 24"/>
                <a:gd name="T23" fmla="*/ 75 h 75"/>
                <a:gd name="T24" fmla="*/ 1 w 24"/>
                <a:gd name="T25" fmla="*/ 74 h 75"/>
                <a:gd name="T26" fmla="*/ 5 w 24"/>
                <a:gd name="T27" fmla="*/ 74 h 75"/>
                <a:gd name="T28" fmla="*/ 7 w 24"/>
                <a:gd name="T29" fmla="*/ 73 h 75"/>
                <a:gd name="T30" fmla="*/ 8 w 24"/>
                <a:gd name="T31" fmla="*/ 73 h 75"/>
                <a:gd name="T32" fmla="*/ 8 w 24"/>
                <a:gd name="T33" fmla="*/ 71 h 75"/>
                <a:gd name="T34" fmla="*/ 8 w 24"/>
                <a:gd name="T35" fmla="*/ 68 h 75"/>
                <a:gd name="T36" fmla="*/ 9 w 24"/>
                <a:gd name="T37" fmla="*/ 66 h 75"/>
                <a:gd name="T38" fmla="*/ 9 w 24"/>
                <a:gd name="T39" fmla="*/ 62 h 75"/>
                <a:gd name="T40" fmla="*/ 9 w 24"/>
                <a:gd name="T41" fmla="*/ 22 h 75"/>
                <a:gd name="T42" fmla="*/ 9 w 24"/>
                <a:gd name="T43" fmla="*/ 16 h 75"/>
                <a:gd name="T44" fmla="*/ 8 w 24"/>
                <a:gd name="T45" fmla="*/ 14 h 75"/>
                <a:gd name="T46" fmla="*/ 8 w 24"/>
                <a:gd name="T47" fmla="*/ 11 h 75"/>
                <a:gd name="T48" fmla="*/ 8 w 24"/>
                <a:gd name="T49" fmla="*/ 9 h 75"/>
                <a:gd name="T50" fmla="*/ 7 w 24"/>
                <a:gd name="T51" fmla="*/ 8 h 75"/>
                <a:gd name="T52" fmla="*/ 6 w 24"/>
                <a:gd name="T53" fmla="*/ 8 h 75"/>
                <a:gd name="T54" fmla="*/ 4 w 24"/>
                <a:gd name="T55" fmla="*/ 8 h 75"/>
                <a:gd name="T56" fmla="*/ 1 w 24"/>
                <a:gd name="T57" fmla="*/ 9 h 75"/>
                <a:gd name="T58" fmla="*/ 0 w 24"/>
                <a:gd name="T59" fmla="*/ 8 h 75"/>
                <a:gd name="T60" fmla="*/ 15 w 24"/>
                <a:gd name="T6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" h="75">
                  <a:moveTo>
                    <a:pt x="15" y="0"/>
                  </a:moveTo>
                  <a:lnTo>
                    <a:pt x="16" y="0"/>
                  </a:lnTo>
                  <a:lnTo>
                    <a:pt x="16" y="62"/>
                  </a:lnTo>
                  <a:lnTo>
                    <a:pt x="17" y="66"/>
                  </a:lnTo>
                  <a:lnTo>
                    <a:pt x="17" y="68"/>
                  </a:lnTo>
                  <a:lnTo>
                    <a:pt x="17" y="70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1" y="74"/>
                  </a:lnTo>
                  <a:lnTo>
                    <a:pt x="24" y="74"/>
                  </a:lnTo>
                  <a:lnTo>
                    <a:pt x="24" y="75"/>
                  </a:lnTo>
                  <a:lnTo>
                    <a:pt x="1" y="75"/>
                  </a:lnTo>
                  <a:lnTo>
                    <a:pt x="1" y="74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8" y="73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9" y="6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8" y="14"/>
                  </a:lnTo>
                  <a:lnTo>
                    <a:pt x="8" y="11"/>
                  </a:lnTo>
                  <a:lnTo>
                    <a:pt x="8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1" y="9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1584" y="4344"/>
              <a:ext cx="10" cy="14"/>
            </a:xfrm>
            <a:custGeom>
              <a:avLst/>
              <a:gdLst>
                <a:gd name="T0" fmla="*/ 5 w 10"/>
                <a:gd name="T1" fmla="*/ 0 h 14"/>
                <a:gd name="T2" fmla="*/ 7 w 10"/>
                <a:gd name="T3" fmla="*/ 1 h 14"/>
                <a:gd name="T4" fmla="*/ 9 w 10"/>
                <a:gd name="T5" fmla="*/ 3 h 14"/>
                <a:gd name="T6" fmla="*/ 10 w 10"/>
                <a:gd name="T7" fmla="*/ 4 h 14"/>
                <a:gd name="T8" fmla="*/ 10 w 10"/>
                <a:gd name="T9" fmla="*/ 7 h 14"/>
                <a:gd name="T10" fmla="*/ 10 w 10"/>
                <a:gd name="T11" fmla="*/ 10 h 14"/>
                <a:gd name="T12" fmla="*/ 9 w 10"/>
                <a:gd name="T13" fmla="*/ 11 h 14"/>
                <a:gd name="T14" fmla="*/ 7 w 10"/>
                <a:gd name="T15" fmla="*/ 12 h 14"/>
                <a:gd name="T16" fmla="*/ 5 w 10"/>
                <a:gd name="T17" fmla="*/ 14 h 14"/>
                <a:gd name="T18" fmla="*/ 3 w 10"/>
                <a:gd name="T19" fmla="*/ 12 h 14"/>
                <a:gd name="T20" fmla="*/ 1 w 10"/>
                <a:gd name="T21" fmla="*/ 11 h 14"/>
                <a:gd name="T22" fmla="*/ 0 w 10"/>
                <a:gd name="T23" fmla="*/ 10 h 14"/>
                <a:gd name="T24" fmla="*/ 0 w 10"/>
                <a:gd name="T25" fmla="*/ 7 h 14"/>
                <a:gd name="T26" fmla="*/ 0 w 10"/>
                <a:gd name="T27" fmla="*/ 4 h 14"/>
                <a:gd name="T28" fmla="*/ 1 w 10"/>
                <a:gd name="T29" fmla="*/ 3 h 14"/>
                <a:gd name="T30" fmla="*/ 3 w 10"/>
                <a:gd name="T31" fmla="*/ 1 h 14"/>
                <a:gd name="T32" fmla="*/ 5 w 1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>
              <a:off x="1605" y="4281"/>
              <a:ext cx="39" cy="77"/>
            </a:xfrm>
            <a:custGeom>
              <a:avLst/>
              <a:gdLst>
                <a:gd name="T0" fmla="*/ 19 w 39"/>
                <a:gd name="T1" fmla="*/ 4 h 77"/>
                <a:gd name="T2" fmla="*/ 16 w 39"/>
                <a:gd name="T3" fmla="*/ 4 h 77"/>
                <a:gd name="T4" fmla="*/ 14 w 39"/>
                <a:gd name="T5" fmla="*/ 7 h 77"/>
                <a:gd name="T6" fmla="*/ 11 w 39"/>
                <a:gd name="T7" fmla="*/ 11 h 77"/>
                <a:gd name="T8" fmla="*/ 10 w 39"/>
                <a:gd name="T9" fmla="*/ 15 h 77"/>
                <a:gd name="T10" fmla="*/ 9 w 39"/>
                <a:gd name="T11" fmla="*/ 22 h 77"/>
                <a:gd name="T12" fmla="*/ 9 w 39"/>
                <a:gd name="T13" fmla="*/ 31 h 77"/>
                <a:gd name="T14" fmla="*/ 8 w 39"/>
                <a:gd name="T15" fmla="*/ 40 h 77"/>
                <a:gd name="T16" fmla="*/ 9 w 39"/>
                <a:gd name="T17" fmla="*/ 54 h 77"/>
                <a:gd name="T18" fmla="*/ 11 w 39"/>
                <a:gd name="T19" fmla="*/ 64 h 77"/>
                <a:gd name="T20" fmla="*/ 14 w 39"/>
                <a:gd name="T21" fmla="*/ 68 h 77"/>
                <a:gd name="T22" fmla="*/ 16 w 39"/>
                <a:gd name="T23" fmla="*/ 71 h 77"/>
                <a:gd name="T24" fmla="*/ 19 w 39"/>
                <a:gd name="T25" fmla="*/ 73 h 77"/>
                <a:gd name="T26" fmla="*/ 22 w 39"/>
                <a:gd name="T27" fmla="*/ 73 h 77"/>
                <a:gd name="T28" fmla="*/ 24 w 39"/>
                <a:gd name="T29" fmla="*/ 70 h 77"/>
                <a:gd name="T30" fmla="*/ 26 w 39"/>
                <a:gd name="T31" fmla="*/ 67 h 77"/>
                <a:gd name="T32" fmla="*/ 27 w 39"/>
                <a:gd name="T33" fmla="*/ 62 h 77"/>
                <a:gd name="T34" fmla="*/ 30 w 39"/>
                <a:gd name="T35" fmla="*/ 50 h 77"/>
                <a:gd name="T36" fmla="*/ 30 w 39"/>
                <a:gd name="T37" fmla="*/ 35 h 77"/>
                <a:gd name="T38" fmla="*/ 30 w 39"/>
                <a:gd name="T39" fmla="*/ 27 h 77"/>
                <a:gd name="T40" fmla="*/ 29 w 39"/>
                <a:gd name="T41" fmla="*/ 20 h 77"/>
                <a:gd name="T42" fmla="*/ 27 w 39"/>
                <a:gd name="T43" fmla="*/ 15 h 77"/>
                <a:gd name="T44" fmla="*/ 26 w 39"/>
                <a:gd name="T45" fmla="*/ 9 h 77"/>
                <a:gd name="T46" fmla="*/ 24 w 39"/>
                <a:gd name="T47" fmla="*/ 5 h 77"/>
                <a:gd name="T48" fmla="*/ 22 w 39"/>
                <a:gd name="T49" fmla="*/ 4 h 77"/>
                <a:gd name="T50" fmla="*/ 19 w 39"/>
                <a:gd name="T51" fmla="*/ 4 h 77"/>
                <a:gd name="T52" fmla="*/ 19 w 39"/>
                <a:gd name="T53" fmla="*/ 0 h 77"/>
                <a:gd name="T54" fmla="*/ 24 w 39"/>
                <a:gd name="T55" fmla="*/ 1 h 77"/>
                <a:gd name="T56" fmla="*/ 27 w 39"/>
                <a:gd name="T57" fmla="*/ 4 h 77"/>
                <a:gd name="T58" fmla="*/ 32 w 39"/>
                <a:gd name="T59" fmla="*/ 9 h 77"/>
                <a:gd name="T60" fmla="*/ 37 w 39"/>
                <a:gd name="T61" fmla="*/ 22 h 77"/>
                <a:gd name="T62" fmla="*/ 39 w 39"/>
                <a:gd name="T63" fmla="*/ 38 h 77"/>
                <a:gd name="T64" fmla="*/ 38 w 39"/>
                <a:gd name="T65" fmla="*/ 50 h 77"/>
                <a:gd name="T66" fmla="*/ 35 w 39"/>
                <a:gd name="T67" fmla="*/ 59 h 77"/>
                <a:gd name="T68" fmla="*/ 33 w 39"/>
                <a:gd name="T69" fmla="*/ 64 h 77"/>
                <a:gd name="T70" fmla="*/ 31 w 39"/>
                <a:gd name="T71" fmla="*/ 68 h 77"/>
                <a:gd name="T72" fmla="*/ 27 w 39"/>
                <a:gd name="T73" fmla="*/ 73 h 77"/>
                <a:gd name="T74" fmla="*/ 23 w 39"/>
                <a:gd name="T75" fmla="*/ 75 h 77"/>
                <a:gd name="T76" fmla="*/ 18 w 39"/>
                <a:gd name="T77" fmla="*/ 77 h 77"/>
                <a:gd name="T78" fmla="*/ 15 w 39"/>
                <a:gd name="T79" fmla="*/ 75 h 77"/>
                <a:gd name="T80" fmla="*/ 11 w 39"/>
                <a:gd name="T81" fmla="*/ 73 h 77"/>
                <a:gd name="T82" fmla="*/ 8 w 39"/>
                <a:gd name="T83" fmla="*/ 68 h 77"/>
                <a:gd name="T84" fmla="*/ 4 w 39"/>
                <a:gd name="T85" fmla="*/ 63 h 77"/>
                <a:gd name="T86" fmla="*/ 1 w 39"/>
                <a:gd name="T87" fmla="*/ 52 h 77"/>
                <a:gd name="T88" fmla="*/ 0 w 39"/>
                <a:gd name="T89" fmla="*/ 39 h 77"/>
                <a:gd name="T90" fmla="*/ 0 w 39"/>
                <a:gd name="T91" fmla="*/ 27 h 77"/>
                <a:gd name="T92" fmla="*/ 2 w 39"/>
                <a:gd name="T93" fmla="*/ 18 h 77"/>
                <a:gd name="T94" fmla="*/ 4 w 39"/>
                <a:gd name="T95" fmla="*/ 12 h 77"/>
                <a:gd name="T96" fmla="*/ 8 w 39"/>
                <a:gd name="T97" fmla="*/ 7 h 77"/>
                <a:gd name="T98" fmla="*/ 11 w 39"/>
                <a:gd name="T99" fmla="*/ 4 h 77"/>
                <a:gd name="T100" fmla="*/ 15 w 39"/>
                <a:gd name="T101" fmla="*/ 1 h 77"/>
                <a:gd name="T102" fmla="*/ 19 w 39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7">
                  <a:moveTo>
                    <a:pt x="19" y="4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9" y="22"/>
                  </a:lnTo>
                  <a:lnTo>
                    <a:pt x="9" y="31"/>
                  </a:lnTo>
                  <a:lnTo>
                    <a:pt x="8" y="40"/>
                  </a:lnTo>
                  <a:lnTo>
                    <a:pt x="9" y="54"/>
                  </a:lnTo>
                  <a:lnTo>
                    <a:pt x="11" y="64"/>
                  </a:lnTo>
                  <a:lnTo>
                    <a:pt x="14" y="68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2" y="73"/>
                  </a:lnTo>
                  <a:lnTo>
                    <a:pt x="24" y="70"/>
                  </a:lnTo>
                  <a:lnTo>
                    <a:pt x="26" y="67"/>
                  </a:lnTo>
                  <a:lnTo>
                    <a:pt x="27" y="62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7" y="15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19" y="4"/>
                  </a:lnTo>
                  <a:close/>
                  <a:moveTo>
                    <a:pt x="19" y="0"/>
                  </a:moveTo>
                  <a:lnTo>
                    <a:pt x="24" y="1"/>
                  </a:lnTo>
                  <a:lnTo>
                    <a:pt x="27" y="4"/>
                  </a:lnTo>
                  <a:lnTo>
                    <a:pt x="32" y="9"/>
                  </a:lnTo>
                  <a:lnTo>
                    <a:pt x="37" y="22"/>
                  </a:lnTo>
                  <a:lnTo>
                    <a:pt x="39" y="38"/>
                  </a:lnTo>
                  <a:lnTo>
                    <a:pt x="38" y="50"/>
                  </a:lnTo>
                  <a:lnTo>
                    <a:pt x="35" y="59"/>
                  </a:lnTo>
                  <a:lnTo>
                    <a:pt x="33" y="64"/>
                  </a:lnTo>
                  <a:lnTo>
                    <a:pt x="31" y="68"/>
                  </a:lnTo>
                  <a:lnTo>
                    <a:pt x="27" y="73"/>
                  </a:lnTo>
                  <a:lnTo>
                    <a:pt x="23" y="75"/>
                  </a:lnTo>
                  <a:lnTo>
                    <a:pt x="18" y="77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8" y="68"/>
                  </a:lnTo>
                  <a:lnTo>
                    <a:pt x="4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 flipV="1">
              <a:off x="1706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 flipV="1">
              <a:off x="1823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 flipV="1">
              <a:off x="1941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 flipV="1">
              <a:off x="2057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V="1">
              <a:off x="2175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2127" y="4281"/>
              <a:ext cx="24" cy="75"/>
            </a:xfrm>
            <a:custGeom>
              <a:avLst/>
              <a:gdLst>
                <a:gd name="T0" fmla="*/ 15 w 24"/>
                <a:gd name="T1" fmla="*/ 0 h 75"/>
                <a:gd name="T2" fmla="*/ 16 w 24"/>
                <a:gd name="T3" fmla="*/ 0 h 75"/>
                <a:gd name="T4" fmla="*/ 16 w 24"/>
                <a:gd name="T5" fmla="*/ 62 h 75"/>
                <a:gd name="T6" fmla="*/ 16 w 24"/>
                <a:gd name="T7" fmla="*/ 66 h 75"/>
                <a:gd name="T8" fmla="*/ 16 w 24"/>
                <a:gd name="T9" fmla="*/ 68 h 75"/>
                <a:gd name="T10" fmla="*/ 17 w 24"/>
                <a:gd name="T11" fmla="*/ 70 h 75"/>
                <a:gd name="T12" fmla="*/ 17 w 24"/>
                <a:gd name="T13" fmla="*/ 71 h 75"/>
                <a:gd name="T14" fmla="*/ 18 w 24"/>
                <a:gd name="T15" fmla="*/ 73 h 75"/>
                <a:gd name="T16" fmla="*/ 20 w 24"/>
                <a:gd name="T17" fmla="*/ 74 h 75"/>
                <a:gd name="T18" fmla="*/ 24 w 24"/>
                <a:gd name="T19" fmla="*/ 74 h 75"/>
                <a:gd name="T20" fmla="*/ 24 w 24"/>
                <a:gd name="T21" fmla="*/ 75 h 75"/>
                <a:gd name="T22" fmla="*/ 0 w 24"/>
                <a:gd name="T23" fmla="*/ 75 h 75"/>
                <a:gd name="T24" fmla="*/ 0 w 24"/>
                <a:gd name="T25" fmla="*/ 74 h 75"/>
                <a:gd name="T26" fmla="*/ 4 w 24"/>
                <a:gd name="T27" fmla="*/ 74 h 75"/>
                <a:gd name="T28" fmla="*/ 5 w 24"/>
                <a:gd name="T29" fmla="*/ 73 h 75"/>
                <a:gd name="T30" fmla="*/ 6 w 24"/>
                <a:gd name="T31" fmla="*/ 73 h 75"/>
                <a:gd name="T32" fmla="*/ 8 w 24"/>
                <a:gd name="T33" fmla="*/ 71 h 75"/>
                <a:gd name="T34" fmla="*/ 8 w 24"/>
                <a:gd name="T35" fmla="*/ 68 h 75"/>
                <a:gd name="T36" fmla="*/ 8 w 24"/>
                <a:gd name="T37" fmla="*/ 66 h 75"/>
                <a:gd name="T38" fmla="*/ 8 w 24"/>
                <a:gd name="T39" fmla="*/ 62 h 75"/>
                <a:gd name="T40" fmla="*/ 8 w 24"/>
                <a:gd name="T41" fmla="*/ 22 h 75"/>
                <a:gd name="T42" fmla="*/ 8 w 24"/>
                <a:gd name="T43" fmla="*/ 16 h 75"/>
                <a:gd name="T44" fmla="*/ 8 w 24"/>
                <a:gd name="T45" fmla="*/ 14 h 75"/>
                <a:gd name="T46" fmla="*/ 8 w 24"/>
                <a:gd name="T47" fmla="*/ 11 h 75"/>
                <a:gd name="T48" fmla="*/ 8 w 24"/>
                <a:gd name="T49" fmla="*/ 9 h 75"/>
                <a:gd name="T50" fmla="*/ 6 w 24"/>
                <a:gd name="T51" fmla="*/ 8 h 75"/>
                <a:gd name="T52" fmla="*/ 4 w 24"/>
                <a:gd name="T53" fmla="*/ 8 h 75"/>
                <a:gd name="T54" fmla="*/ 2 w 24"/>
                <a:gd name="T55" fmla="*/ 8 h 75"/>
                <a:gd name="T56" fmla="*/ 0 w 24"/>
                <a:gd name="T57" fmla="*/ 9 h 75"/>
                <a:gd name="T58" fmla="*/ 0 w 24"/>
                <a:gd name="T59" fmla="*/ 8 h 75"/>
                <a:gd name="T60" fmla="*/ 15 w 24"/>
                <a:gd name="T6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" h="75">
                  <a:moveTo>
                    <a:pt x="15" y="0"/>
                  </a:moveTo>
                  <a:lnTo>
                    <a:pt x="16" y="0"/>
                  </a:lnTo>
                  <a:lnTo>
                    <a:pt x="16" y="62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7" y="70"/>
                  </a:lnTo>
                  <a:lnTo>
                    <a:pt x="17" y="71"/>
                  </a:lnTo>
                  <a:lnTo>
                    <a:pt x="18" y="73"/>
                  </a:lnTo>
                  <a:lnTo>
                    <a:pt x="20" y="74"/>
                  </a:lnTo>
                  <a:lnTo>
                    <a:pt x="24" y="74"/>
                  </a:lnTo>
                  <a:lnTo>
                    <a:pt x="24" y="75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4" y="74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8" y="6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8" y="11"/>
                  </a:lnTo>
                  <a:lnTo>
                    <a:pt x="8" y="9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2169" y="4344"/>
              <a:ext cx="12" cy="14"/>
            </a:xfrm>
            <a:custGeom>
              <a:avLst/>
              <a:gdLst>
                <a:gd name="T0" fmla="*/ 6 w 12"/>
                <a:gd name="T1" fmla="*/ 0 h 14"/>
                <a:gd name="T2" fmla="*/ 8 w 12"/>
                <a:gd name="T3" fmla="*/ 1 h 14"/>
                <a:gd name="T4" fmla="*/ 10 w 12"/>
                <a:gd name="T5" fmla="*/ 3 h 14"/>
                <a:gd name="T6" fmla="*/ 11 w 12"/>
                <a:gd name="T7" fmla="*/ 4 h 14"/>
                <a:gd name="T8" fmla="*/ 12 w 12"/>
                <a:gd name="T9" fmla="*/ 7 h 14"/>
                <a:gd name="T10" fmla="*/ 11 w 12"/>
                <a:gd name="T11" fmla="*/ 10 h 14"/>
                <a:gd name="T12" fmla="*/ 10 w 12"/>
                <a:gd name="T13" fmla="*/ 11 h 14"/>
                <a:gd name="T14" fmla="*/ 8 w 12"/>
                <a:gd name="T15" fmla="*/ 12 h 14"/>
                <a:gd name="T16" fmla="*/ 6 w 12"/>
                <a:gd name="T17" fmla="*/ 14 h 14"/>
                <a:gd name="T18" fmla="*/ 4 w 12"/>
                <a:gd name="T19" fmla="*/ 12 h 14"/>
                <a:gd name="T20" fmla="*/ 3 w 12"/>
                <a:gd name="T21" fmla="*/ 11 h 14"/>
                <a:gd name="T22" fmla="*/ 1 w 12"/>
                <a:gd name="T23" fmla="*/ 10 h 14"/>
                <a:gd name="T24" fmla="*/ 0 w 12"/>
                <a:gd name="T25" fmla="*/ 7 h 14"/>
                <a:gd name="T26" fmla="*/ 1 w 12"/>
                <a:gd name="T27" fmla="*/ 4 h 14"/>
                <a:gd name="T28" fmla="*/ 3 w 12"/>
                <a:gd name="T29" fmla="*/ 3 h 14"/>
                <a:gd name="T30" fmla="*/ 4 w 12"/>
                <a:gd name="T31" fmla="*/ 1 h 14"/>
                <a:gd name="T32" fmla="*/ 6 w 12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4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2191" y="4282"/>
              <a:ext cx="36" cy="76"/>
            </a:xfrm>
            <a:custGeom>
              <a:avLst/>
              <a:gdLst>
                <a:gd name="T0" fmla="*/ 14 w 36"/>
                <a:gd name="T1" fmla="*/ 0 h 76"/>
                <a:gd name="T2" fmla="*/ 36 w 36"/>
                <a:gd name="T3" fmla="*/ 0 h 76"/>
                <a:gd name="T4" fmla="*/ 33 w 36"/>
                <a:gd name="T5" fmla="*/ 10 h 76"/>
                <a:gd name="T6" fmla="*/ 14 w 36"/>
                <a:gd name="T7" fmla="*/ 10 h 76"/>
                <a:gd name="T8" fmla="*/ 9 w 36"/>
                <a:gd name="T9" fmla="*/ 19 h 76"/>
                <a:gd name="T10" fmla="*/ 21 w 36"/>
                <a:gd name="T11" fmla="*/ 23 h 76"/>
                <a:gd name="T12" fmla="*/ 29 w 36"/>
                <a:gd name="T13" fmla="*/ 30 h 76"/>
                <a:gd name="T14" fmla="*/ 33 w 36"/>
                <a:gd name="T15" fmla="*/ 35 h 76"/>
                <a:gd name="T16" fmla="*/ 35 w 36"/>
                <a:gd name="T17" fmla="*/ 41 h 76"/>
                <a:gd name="T18" fmla="*/ 35 w 36"/>
                <a:gd name="T19" fmla="*/ 47 h 76"/>
                <a:gd name="T20" fmla="*/ 35 w 36"/>
                <a:gd name="T21" fmla="*/ 53 h 76"/>
                <a:gd name="T22" fmla="*/ 33 w 36"/>
                <a:gd name="T23" fmla="*/ 58 h 76"/>
                <a:gd name="T24" fmla="*/ 31 w 36"/>
                <a:gd name="T25" fmla="*/ 62 h 76"/>
                <a:gd name="T26" fmla="*/ 28 w 36"/>
                <a:gd name="T27" fmla="*/ 66 h 76"/>
                <a:gd name="T28" fmla="*/ 24 w 36"/>
                <a:gd name="T29" fmla="*/ 70 h 76"/>
                <a:gd name="T30" fmla="*/ 21 w 36"/>
                <a:gd name="T31" fmla="*/ 72 h 76"/>
                <a:gd name="T32" fmla="*/ 16 w 36"/>
                <a:gd name="T33" fmla="*/ 74 h 76"/>
                <a:gd name="T34" fmla="*/ 11 w 36"/>
                <a:gd name="T35" fmla="*/ 76 h 76"/>
                <a:gd name="T36" fmla="*/ 7 w 36"/>
                <a:gd name="T37" fmla="*/ 74 h 76"/>
                <a:gd name="T38" fmla="*/ 5 w 36"/>
                <a:gd name="T39" fmla="*/ 74 h 76"/>
                <a:gd name="T40" fmla="*/ 3 w 36"/>
                <a:gd name="T41" fmla="*/ 73 h 76"/>
                <a:gd name="T42" fmla="*/ 1 w 36"/>
                <a:gd name="T43" fmla="*/ 70 h 76"/>
                <a:gd name="T44" fmla="*/ 0 w 36"/>
                <a:gd name="T45" fmla="*/ 67 h 76"/>
                <a:gd name="T46" fmla="*/ 0 w 36"/>
                <a:gd name="T47" fmla="*/ 66 h 76"/>
                <a:gd name="T48" fmla="*/ 1 w 36"/>
                <a:gd name="T49" fmla="*/ 65 h 76"/>
                <a:gd name="T50" fmla="*/ 3 w 36"/>
                <a:gd name="T51" fmla="*/ 65 h 76"/>
                <a:gd name="T52" fmla="*/ 4 w 36"/>
                <a:gd name="T53" fmla="*/ 65 h 76"/>
                <a:gd name="T54" fmla="*/ 6 w 36"/>
                <a:gd name="T55" fmla="*/ 65 h 76"/>
                <a:gd name="T56" fmla="*/ 7 w 36"/>
                <a:gd name="T57" fmla="*/ 65 h 76"/>
                <a:gd name="T58" fmla="*/ 9 w 36"/>
                <a:gd name="T59" fmla="*/ 67 h 76"/>
                <a:gd name="T60" fmla="*/ 13 w 36"/>
                <a:gd name="T61" fmla="*/ 69 h 76"/>
                <a:gd name="T62" fmla="*/ 16 w 36"/>
                <a:gd name="T63" fmla="*/ 69 h 76"/>
                <a:gd name="T64" fmla="*/ 20 w 36"/>
                <a:gd name="T65" fmla="*/ 69 h 76"/>
                <a:gd name="T66" fmla="*/ 22 w 36"/>
                <a:gd name="T67" fmla="*/ 67 h 76"/>
                <a:gd name="T68" fmla="*/ 26 w 36"/>
                <a:gd name="T69" fmla="*/ 65 h 76"/>
                <a:gd name="T70" fmla="*/ 28 w 36"/>
                <a:gd name="T71" fmla="*/ 61 h 76"/>
                <a:gd name="T72" fmla="*/ 29 w 36"/>
                <a:gd name="T73" fmla="*/ 57 h 76"/>
                <a:gd name="T74" fmla="*/ 29 w 36"/>
                <a:gd name="T75" fmla="*/ 53 h 76"/>
                <a:gd name="T76" fmla="*/ 28 w 36"/>
                <a:gd name="T77" fmla="*/ 46 h 76"/>
                <a:gd name="T78" fmla="*/ 26 w 36"/>
                <a:gd name="T79" fmla="*/ 41 h 76"/>
                <a:gd name="T80" fmla="*/ 23 w 36"/>
                <a:gd name="T81" fmla="*/ 37 h 76"/>
                <a:gd name="T82" fmla="*/ 20 w 36"/>
                <a:gd name="T83" fmla="*/ 34 h 76"/>
                <a:gd name="T84" fmla="*/ 15 w 36"/>
                <a:gd name="T85" fmla="*/ 31 h 76"/>
                <a:gd name="T86" fmla="*/ 12 w 36"/>
                <a:gd name="T87" fmla="*/ 30 h 76"/>
                <a:gd name="T88" fmla="*/ 7 w 36"/>
                <a:gd name="T89" fmla="*/ 30 h 76"/>
                <a:gd name="T90" fmla="*/ 3 w 36"/>
                <a:gd name="T91" fmla="*/ 29 h 76"/>
                <a:gd name="T92" fmla="*/ 14 w 36"/>
                <a:gd name="T9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76">
                  <a:moveTo>
                    <a:pt x="14" y="0"/>
                  </a:moveTo>
                  <a:lnTo>
                    <a:pt x="36" y="0"/>
                  </a:lnTo>
                  <a:lnTo>
                    <a:pt x="33" y="10"/>
                  </a:lnTo>
                  <a:lnTo>
                    <a:pt x="14" y="10"/>
                  </a:lnTo>
                  <a:lnTo>
                    <a:pt x="9" y="19"/>
                  </a:lnTo>
                  <a:lnTo>
                    <a:pt x="21" y="23"/>
                  </a:lnTo>
                  <a:lnTo>
                    <a:pt x="29" y="30"/>
                  </a:lnTo>
                  <a:lnTo>
                    <a:pt x="33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5" y="53"/>
                  </a:lnTo>
                  <a:lnTo>
                    <a:pt x="33" y="58"/>
                  </a:lnTo>
                  <a:lnTo>
                    <a:pt x="31" y="62"/>
                  </a:lnTo>
                  <a:lnTo>
                    <a:pt x="28" y="66"/>
                  </a:lnTo>
                  <a:lnTo>
                    <a:pt x="24" y="70"/>
                  </a:lnTo>
                  <a:lnTo>
                    <a:pt x="21" y="72"/>
                  </a:lnTo>
                  <a:lnTo>
                    <a:pt x="16" y="74"/>
                  </a:lnTo>
                  <a:lnTo>
                    <a:pt x="11" y="76"/>
                  </a:lnTo>
                  <a:lnTo>
                    <a:pt x="7" y="74"/>
                  </a:lnTo>
                  <a:lnTo>
                    <a:pt x="5" y="74"/>
                  </a:lnTo>
                  <a:lnTo>
                    <a:pt x="3" y="73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13" y="69"/>
                  </a:lnTo>
                  <a:lnTo>
                    <a:pt x="16" y="69"/>
                  </a:lnTo>
                  <a:lnTo>
                    <a:pt x="20" y="69"/>
                  </a:lnTo>
                  <a:lnTo>
                    <a:pt x="22" y="67"/>
                  </a:lnTo>
                  <a:lnTo>
                    <a:pt x="26" y="65"/>
                  </a:lnTo>
                  <a:lnTo>
                    <a:pt x="28" y="61"/>
                  </a:lnTo>
                  <a:lnTo>
                    <a:pt x="29" y="57"/>
                  </a:lnTo>
                  <a:lnTo>
                    <a:pt x="29" y="53"/>
                  </a:lnTo>
                  <a:lnTo>
                    <a:pt x="28" y="46"/>
                  </a:lnTo>
                  <a:lnTo>
                    <a:pt x="26" y="41"/>
                  </a:lnTo>
                  <a:lnTo>
                    <a:pt x="23" y="37"/>
                  </a:lnTo>
                  <a:lnTo>
                    <a:pt x="20" y="34"/>
                  </a:lnTo>
                  <a:lnTo>
                    <a:pt x="15" y="31"/>
                  </a:lnTo>
                  <a:lnTo>
                    <a:pt x="12" y="30"/>
                  </a:lnTo>
                  <a:lnTo>
                    <a:pt x="7" y="30"/>
                  </a:lnTo>
                  <a:lnTo>
                    <a:pt x="3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 flipV="1">
              <a:off x="2293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 flipV="1">
              <a:off x="2409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 flipV="1">
              <a:off x="2527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 flipV="1">
              <a:off x="2644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 flipV="1">
              <a:off x="2762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2704" y="4281"/>
              <a:ext cx="41" cy="75"/>
            </a:xfrm>
            <a:custGeom>
              <a:avLst/>
              <a:gdLst>
                <a:gd name="T0" fmla="*/ 18 w 41"/>
                <a:gd name="T1" fmla="*/ 0 h 75"/>
                <a:gd name="T2" fmla="*/ 24 w 41"/>
                <a:gd name="T3" fmla="*/ 1 h 75"/>
                <a:gd name="T4" fmla="*/ 28 w 41"/>
                <a:gd name="T5" fmla="*/ 3 h 75"/>
                <a:gd name="T6" fmla="*/ 32 w 41"/>
                <a:gd name="T7" fmla="*/ 5 h 75"/>
                <a:gd name="T8" fmla="*/ 34 w 41"/>
                <a:gd name="T9" fmla="*/ 9 h 75"/>
                <a:gd name="T10" fmla="*/ 37 w 41"/>
                <a:gd name="T11" fmla="*/ 15 h 75"/>
                <a:gd name="T12" fmla="*/ 37 w 41"/>
                <a:gd name="T13" fmla="*/ 20 h 75"/>
                <a:gd name="T14" fmla="*/ 37 w 41"/>
                <a:gd name="T15" fmla="*/ 26 h 75"/>
                <a:gd name="T16" fmla="*/ 34 w 41"/>
                <a:gd name="T17" fmla="*/ 31 h 75"/>
                <a:gd name="T18" fmla="*/ 32 w 41"/>
                <a:gd name="T19" fmla="*/ 36 h 75"/>
                <a:gd name="T20" fmla="*/ 29 w 41"/>
                <a:gd name="T21" fmla="*/ 43 h 75"/>
                <a:gd name="T22" fmla="*/ 23 w 41"/>
                <a:gd name="T23" fmla="*/ 50 h 75"/>
                <a:gd name="T24" fmla="*/ 18 w 41"/>
                <a:gd name="T25" fmla="*/ 55 h 75"/>
                <a:gd name="T26" fmla="*/ 14 w 41"/>
                <a:gd name="T27" fmla="*/ 60 h 75"/>
                <a:gd name="T28" fmla="*/ 10 w 41"/>
                <a:gd name="T29" fmla="*/ 64 h 75"/>
                <a:gd name="T30" fmla="*/ 8 w 41"/>
                <a:gd name="T31" fmla="*/ 67 h 75"/>
                <a:gd name="T32" fmla="*/ 25 w 41"/>
                <a:gd name="T33" fmla="*/ 67 h 75"/>
                <a:gd name="T34" fmla="*/ 30 w 41"/>
                <a:gd name="T35" fmla="*/ 67 h 75"/>
                <a:gd name="T36" fmla="*/ 32 w 41"/>
                <a:gd name="T37" fmla="*/ 66 h 75"/>
                <a:gd name="T38" fmla="*/ 34 w 41"/>
                <a:gd name="T39" fmla="*/ 66 h 75"/>
                <a:gd name="T40" fmla="*/ 36 w 41"/>
                <a:gd name="T41" fmla="*/ 64 h 75"/>
                <a:gd name="T42" fmla="*/ 38 w 41"/>
                <a:gd name="T43" fmla="*/ 63 h 75"/>
                <a:gd name="T44" fmla="*/ 39 w 41"/>
                <a:gd name="T45" fmla="*/ 60 h 75"/>
                <a:gd name="T46" fmla="*/ 41 w 41"/>
                <a:gd name="T47" fmla="*/ 60 h 75"/>
                <a:gd name="T48" fmla="*/ 37 w 41"/>
                <a:gd name="T49" fmla="*/ 75 h 75"/>
                <a:gd name="T50" fmla="*/ 0 w 41"/>
                <a:gd name="T51" fmla="*/ 75 h 75"/>
                <a:gd name="T52" fmla="*/ 0 w 41"/>
                <a:gd name="T53" fmla="*/ 73 h 75"/>
                <a:gd name="T54" fmla="*/ 14 w 41"/>
                <a:gd name="T55" fmla="*/ 58 h 75"/>
                <a:gd name="T56" fmla="*/ 23 w 41"/>
                <a:gd name="T57" fmla="*/ 44 h 75"/>
                <a:gd name="T58" fmla="*/ 26 w 41"/>
                <a:gd name="T59" fmla="*/ 38 h 75"/>
                <a:gd name="T60" fmla="*/ 29 w 41"/>
                <a:gd name="T61" fmla="*/ 31 h 75"/>
                <a:gd name="T62" fmla="*/ 29 w 41"/>
                <a:gd name="T63" fmla="*/ 24 h 75"/>
                <a:gd name="T64" fmla="*/ 29 w 41"/>
                <a:gd name="T65" fmla="*/ 20 h 75"/>
                <a:gd name="T66" fmla="*/ 28 w 41"/>
                <a:gd name="T67" fmla="*/ 16 h 75"/>
                <a:gd name="T68" fmla="*/ 25 w 41"/>
                <a:gd name="T69" fmla="*/ 14 h 75"/>
                <a:gd name="T70" fmla="*/ 23 w 41"/>
                <a:gd name="T71" fmla="*/ 11 h 75"/>
                <a:gd name="T72" fmla="*/ 19 w 41"/>
                <a:gd name="T73" fmla="*/ 9 h 75"/>
                <a:gd name="T74" fmla="*/ 16 w 41"/>
                <a:gd name="T75" fmla="*/ 8 h 75"/>
                <a:gd name="T76" fmla="*/ 11 w 41"/>
                <a:gd name="T77" fmla="*/ 9 h 75"/>
                <a:gd name="T78" fmla="*/ 8 w 41"/>
                <a:gd name="T79" fmla="*/ 12 h 75"/>
                <a:gd name="T80" fmla="*/ 4 w 41"/>
                <a:gd name="T81" fmla="*/ 15 h 75"/>
                <a:gd name="T82" fmla="*/ 2 w 41"/>
                <a:gd name="T83" fmla="*/ 22 h 75"/>
                <a:gd name="T84" fmla="*/ 0 w 41"/>
                <a:gd name="T85" fmla="*/ 22 h 75"/>
                <a:gd name="T86" fmla="*/ 2 w 41"/>
                <a:gd name="T87" fmla="*/ 15 h 75"/>
                <a:gd name="T88" fmla="*/ 3 w 41"/>
                <a:gd name="T89" fmla="*/ 9 h 75"/>
                <a:gd name="T90" fmla="*/ 7 w 41"/>
                <a:gd name="T91" fmla="*/ 5 h 75"/>
                <a:gd name="T92" fmla="*/ 10 w 41"/>
                <a:gd name="T93" fmla="*/ 3 h 75"/>
                <a:gd name="T94" fmla="*/ 14 w 41"/>
                <a:gd name="T95" fmla="*/ 1 h 75"/>
                <a:gd name="T96" fmla="*/ 18 w 41"/>
                <a:gd name="T9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" h="75">
                  <a:moveTo>
                    <a:pt x="18" y="0"/>
                  </a:moveTo>
                  <a:lnTo>
                    <a:pt x="24" y="1"/>
                  </a:lnTo>
                  <a:lnTo>
                    <a:pt x="28" y="3"/>
                  </a:lnTo>
                  <a:lnTo>
                    <a:pt x="32" y="5"/>
                  </a:lnTo>
                  <a:lnTo>
                    <a:pt x="34" y="9"/>
                  </a:lnTo>
                  <a:lnTo>
                    <a:pt x="37" y="15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34" y="31"/>
                  </a:lnTo>
                  <a:lnTo>
                    <a:pt x="32" y="36"/>
                  </a:lnTo>
                  <a:lnTo>
                    <a:pt x="29" y="43"/>
                  </a:lnTo>
                  <a:lnTo>
                    <a:pt x="23" y="50"/>
                  </a:lnTo>
                  <a:lnTo>
                    <a:pt x="18" y="55"/>
                  </a:lnTo>
                  <a:lnTo>
                    <a:pt x="14" y="60"/>
                  </a:lnTo>
                  <a:lnTo>
                    <a:pt x="10" y="64"/>
                  </a:lnTo>
                  <a:lnTo>
                    <a:pt x="8" y="67"/>
                  </a:lnTo>
                  <a:lnTo>
                    <a:pt x="25" y="67"/>
                  </a:lnTo>
                  <a:lnTo>
                    <a:pt x="30" y="67"/>
                  </a:lnTo>
                  <a:lnTo>
                    <a:pt x="32" y="66"/>
                  </a:lnTo>
                  <a:lnTo>
                    <a:pt x="34" y="66"/>
                  </a:lnTo>
                  <a:lnTo>
                    <a:pt x="36" y="64"/>
                  </a:lnTo>
                  <a:lnTo>
                    <a:pt x="38" y="63"/>
                  </a:lnTo>
                  <a:lnTo>
                    <a:pt x="39" y="60"/>
                  </a:lnTo>
                  <a:lnTo>
                    <a:pt x="41" y="60"/>
                  </a:lnTo>
                  <a:lnTo>
                    <a:pt x="37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14" y="58"/>
                  </a:lnTo>
                  <a:lnTo>
                    <a:pt x="23" y="44"/>
                  </a:lnTo>
                  <a:lnTo>
                    <a:pt x="26" y="38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9" y="20"/>
                  </a:lnTo>
                  <a:lnTo>
                    <a:pt x="28" y="16"/>
                  </a:lnTo>
                  <a:lnTo>
                    <a:pt x="25" y="14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6" y="8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4" y="15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3" y="9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2756" y="4344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8 w 10"/>
                <a:gd name="T3" fmla="*/ 1 h 14"/>
                <a:gd name="T4" fmla="*/ 9 w 10"/>
                <a:gd name="T5" fmla="*/ 3 h 14"/>
                <a:gd name="T6" fmla="*/ 10 w 10"/>
                <a:gd name="T7" fmla="*/ 4 h 14"/>
                <a:gd name="T8" fmla="*/ 10 w 10"/>
                <a:gd name="T9" fmla="*/ 7 h 14"/>
                <a:gd name="T10" fmla="*/ 10 w 10"/>
                <a:gd name="T11" fmla="*/ 10 h 14"/>
                <a:gd name="T12" fmla="*/ 9 w 10"/>
                <a:gd name="T13" fmla="*/ 11 h 14"/>
                <a:gd name="T14" fmla="*/ 8 w 10"/>
                <a:gd name="T15" fmla="*/ 12 h 14"/>
                <a:gd name="T16" fmla="*/ 6 w 10"/>
                <a:gd name="T17" fmla="*/ 14 h 14"/>
                <a:gd name="T18" fmla="*/ 3 w 10"/>
                <a:gd name="T19" fmla="*/ 12 h 14"/>
                <a:gd name="T20" fmla="*/ 1 w 10"/>
                <a:gd name="T21" fmla="*/ 11 h 14"/>
                <a:gd name="T22" fmla="*/ 0 w 10"/>
                <a:gd name="T23" fmla="*/ 10 h 14"/>
                <a:gd name="T24" fmla="*/ 0 w 10"/>
                <a:gd name="T25" fmla="*/ 7 h 14"/>
                <a:gd name="T26" fmla="*/ 0 w 10"/>
                <a:gd name="T27" fmla="*/ 4 h 14"/>
                <a:gd name="T28" fmla="*/ 1 w 10"/>
                <a:gd name="T29" fmla="*/ 3 h 14"/>
                <a:gd name="T30" fmla="*/ 3 w 10"/>
                <a:gd name="T31" fmla="*/ 1 h 14"/>
                <a:gd name="T32" fmla="*/ 6 w 10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14">
                  <a:moveTo>
                    <a:pt x="6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3"/>
            <p:cNvSpPr>
              <a:spLocks noEditPoints="1"/>
            </p:cNvSpPr>
            <p:nvPr/>
          </p:nvSpPr>
          <p:spPr bwMode="auto">
            <a:xfrm>
              <a:off x="2777" y="4281"/>
              <a:ext cx="39" cy="77"/>
            </a:xfrm>
            <a:custGeom>
              <a:avLst/>
              <a:gdLst>
                <a:gd name="T0" fmla="*/ 19 w 39"/>
                <a:gd name="T1" fmla="*/ 4 h 77"/>
                <a:gd name="T2" fmla="*/ 17 w 39"/>
                <a:gd name="T3" fmla="*/ 4 h 77"/>
                <a:gd name="T4" fmla="*/ 15 w 39"/>
                <a:gd name="T5" fmla="*/ 7 h 77"/>
                <a:gd name="T6" fmla="*/ 12 w 39"/>
                <a:gd name="T7" fmla="*/ 11 h 77"/>
                <a:gd name="T8" fmla="*/ 11 w 39"/>
                <a:gd name="T9" fmla="*/ 15 h 77"/>
                <a:gd name="T10" fmla="*/ 10 w 39"/>
                <a:gd name="T11" fmla="*/ 22 h 77"/>
                <a:gd name="T12" fmla="*/ 9 w 39"/>
                <a:gd name="T13" fmla="*/ 31 h 77"/>
                <a:gd name="T14" fmla="*/ 9 w 39"/>
                <a:gd name="T15" fmla="*/ 40 h 77"/>
                <a:gd name="T16" fmla="*/ 9 w 39"/>
                <a:gd name="T17" fmla="*/ 54 h 77"/>
                <a:gd name="T18" fmla="*/ 11 w 39"/>
                <a:gd name="T19" fmla="*/ 64 h 77"/>
                <a:gd name="T20" fmla="*/ 13 w 39"/>
                <a:gd name="T21" fmla="*/ 68 h 77"/>
                <a:gd name="T22" fmla="*/ 16 w 39"/>
                <a:gd name="T23" fmla="*/ 71 h 77"/>
                <a:gd name="T24" fmla="*/ 19 w 39"/>
                <a:gd name="T25" fmla="*/ 73 h 77"/>
                <a:gd name="T26" fmla="*/ 22 w 39"/>
                <a:gd name="T27" fmla="*/ 73 h 77"/>
                <a:gd name="T28" fmla="*/ 24 w 39"/>
                <a:gd name="T29" fmla="*/ 70 h 77"/>
                <a:gd name="T30" fmla="*/ 26 w 39"/>
                <a:gd name="T31" fmla="*/ 67 h 77"/>
                <a:gd name="T32" fmla="*/ 28 w 39"/>
                <a:gd name="T33" fmla="*/ 62 h 77"/>
                <a:gd name="T34" fmla="*/ 30 w 39"/>
                <a:gd name="T35" fmla="*/ 50 h 77"/>
                <a:gd name="T36" fmla="*/ 31 w 39"/>
                <a:gd name="T37" fmla="*/ 35 h 77"/>
                <a:gd name="T38" fmla="*/ 30 w 39"/>
                <a:gd name="T39" fmla="*/ 27 h 77"/>
                <a:gd name="T40" fmla="*/ 30 w 39"/>
                <a:gd name="T41" fmla="*/ 20 h 77"/>
                <a:gd name="T42" fmla="*/ 28 w 39"/>
                <a:gd name="T43" fmla="*/ 15 h 77"/>
                <a:gd name="T44" fmla="*/ 26 w 39"/>
                <a:gd name="T45" fmla="*/ 9 h 77"/>
                <a:gd name="T46" fmla="*/ 24 w 39"/>
                <a:gd name="T47" fmla="*/ 5 h 77"/>
                <a:gd name="T48" fmla="*/ 22 w 39"/>
                <a:gd name="T49" fmla="*/ 4 h 77"/>
                <a:gd name="T50" fmla="*/ 19 w 39"/>
                <a:gd name="T51" fmla="*/ 4 h 77"/>
                <a:gd name="T52" fmla="*/ 19 w 39"/>
                <a:gd name="T53" fmla="*/ 0 h 77"/>
                <a:gd name="T54" fmla="*/ 24 w 39"/>
                <a:gd name="T55" fmla="*/ 1 h 77"/>
                <a:gd name="T56" fmla="*/ 28 w 39"/>
                <a:gd name="T57" fmla="*/ 4 h 77"/>
                <a:gd name="T58" fmla="*/ 32 w 39"/>
                <a:gd name="T59" fmla="*/ 9 h 77"/>
                <a:gd name="T60" fmla="*/ 38 w 39"/>
                <a:gd name="T61" fmla="*/ 22 h 77"/>
                <a:gd name="T62" fmla="*/ 39 w 39"/>
                <a:gd name="T63" fmla="*/ 38 h 77"/>
                <a:gd name="T64" fmla="*/ 39 w 39"/>
                <a:gd name="T65" fmla="*/ 50 h 77"/>
                <a:gd name="T66" fmla="*/ 37 w 39"/>
                <a:gd name="T67" fmla="*/ 59 h 77"/>
                <a:gd name="T68" fmla="*/ 34 w 39"/>
                <a:gd name="T69" fmla="*/ 64 h 77"/>
                <a:gd name="T70" fmla="*/ 31 w 39"/>
                <a:gd name="T71" fmla="*/ 68 h 77"/>
                <a:gd name="T72" fmla="*/ 28 w 39"/>
                <a:gd name="T73" fmla="*/ 73 h 77"/>
                <a:gd name="T74" fmla="*/ 24 w 39"/>
                <a:gd name="T75" fmla="*/ 75 h 77"/>
                <a:gd name="T76" fmla="*/ 19 w 39"/>
                <a:gd name="T77" fmla="*/ 77 h 77"/>
                <a:gd name="T78" fmla="*/ 15 w 39"/>
                <a:gd name="T79" fmla="*/ 75 h 77"/>
                <a:gd name="T80" fmla="*/ 11 w 39"/>
                <a:gd name="T81" fmla="*/ 73 h 77"/>
                <a:gd name="T82" fmla="*/ 8 w 39"/>
                <a:gd name="T83" fmla="*/ 68 h 77"/>
                <a:gd name="T84" fmla="*/ 4 w 39"/>
                <a:gd name="T85" fmla="*/ 63 h 77"/>
                <a:gd name="T86" fmla="*/ 1 w 39"/>
                <a:gd name="T87" fmla="*/ 52 h 77"/>
                <a:gd name="T88" fmla="*/ 0 w 39"/>
                <a:gd name="T89" fmla="*/ 39 h 77"/>
                <a:gd name="T90" fmla="*/ 1 w 39"/>
                <a:gd name="T91" fmla="*/ 27 h 77"/>
                <a:gd name="T92" fmla="*/ 3 w 39"/>
                <a:gd name="T93" fmla="*/ 18 h 77"/>
                <a:gd name="T94" fmla="*/ 5 w 39"/>
                <a:gd name="T95" fmla="*/ 12 h 77"/>
                <a:gd name="T96" fmla="*/ 8 w 39"/>
                <a:gd name="T97" fmla="*/ 7 h 77"/>
                <a:gd name="T98" fmla="*/ 11 w 39"/>
                <a:gd name="T99" fmla="*/ 4 h 77"/>
                <a:gd name="T100" fmla="*/ 16 w 39"/>
                <a:gd name="T101" fmla="*/ 1 h 77"/>
                <a:gd name="T102" fmla="*/ 19 w 39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7">
                  <a:moveTo>
                    <a:pt x="19" y="4"/>
                  </a:moveTo>
                  <a:lnTo>
                    <a:pt x="17" y="4"/>
                  </a:lnTo>
                  <a:lnTo>
                    <a:pt x="15" y="7"/>
                  </a:lnTo>
                  <a:lnTo>
                    <a:pt x="12" y="11"/>
                  </a:lnTo>
                  <a:lnTo>
                    <a:pt x="11" y="15"/>
                  </a:lnTo>
                  <a:lnTo>
                    <a:pt x="10" y="22"/>
                  </a:lnTo>
                  <a:lnTo>
                    <a:pt x="9" y="31"/>
                  </a:lnTo>
                  <a:lnTo>
                    <a:pt x="9" y="40"/>
                  </a:lnTo>
                  <a:lnTo>
                    <a:pt x="9" y="54"/>
                  </a:lnTo>
                  <a:lnTo>
                    <a:pt x="11" y="64"/>
                  </a:lnTo>
                  <a:lnTo>
                    <a:pt x="13" y="68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2" y="73"/>
                  </a:lnTo>
                  <a:lnTo>
                    <a:pt x="24" y="70"/>
                  </a:lnTo>
                  <a:lnTo>
                    <a:pt x="26" y="67"/>
                  </a:lnTo>
                  <a:lnTo>
                    <a:pt x="28" y="62"/>
                  </a:lnTo>
                  <a:lnTo>
                    <a:pt x="30" y="50"/>
                  </a:lnTo>
                  <a:lnTo>
                    <a:pt x="31" y="35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8" y="15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19" y="4"/>
                  </a:lnTo>
                  <a:close/>
                  <a:moveTo>
                    <a:pt x="19" y="0"/>
                  </a:moveTo>
                  <a:lnTo>
                    <a:pt x="24" y="1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8" y="22"/>
                  </a:lnTo>
                  <a:lnTo>
                    <a:pt x="39" y="38"/>
                  </a:lnTo>
                  <a:lnTo>
                    <a:pt x="39" y="50"/>
                  </a:lnTo>
                  <a:lnTo>
                    <a:pt x="37" y="59"/>
                  </a:lnTo>
                  <a:lnTo>
                    <a:pt x="34" y="64"/>
                  </a:lnTo>
                  <a:lnTo>
                    <a:pt x="31" y="68"/>
                  </a:lnTo>
                  <a:lnTo>
                    <a:pt x="28" y="73"/>
                  </a:lnTo>
                  <a:lnTo>
                    <a:pt x="24" y="75"/>
                  </a:lnTo>
                  <a:lnTo>
                    <a:pt x="19" y="77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8" y="68"/>
                  </a:lnTo>
                  <a:lnTo>
                    <a:pt x="4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1" y="27"/>
                  </a:lnTo>
                  <a:lnTo>
                    <a:pt x="3" y="18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6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V="1">
              <a:off x="2878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flipV="1">
              <a:off x="2996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 flipV="1">
              <a:off x="3113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 flipV="1">
              <a:off x="3230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Line 58"/>
            <p:cNvSpPr>
              <a:spLocks noChangeShapeType="1"/>
            </p:cNvSpPr>
            <p:nvPr/>
          </p:nvSpPr>
          <p:spPr bwMode="auto">
            <a:xfrm flipV="1">
              <a:off x="3347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3289" y="4281"/>
              <a:ext cx="42" cy="75"/>
            </a:xfrm>
            <a:custGeom>
              <a:avLst/>
              <a:gdLst>
                <a:gd name="T0" fmla="*/ 20 w 42"/>
                <a:gd name="T1" fmla="*/ 0 h 75"/>
                <a:gd name="T2" fmla="*/ 24 w 42"/>
                <a:gd name="T3" fmla="*/ 1 h 75"/>
                <a:gd name="T4" fmla="*/ 29 w 42"/>
                <a:gd name="T5" fmla="*/ 3 h 75"/>
                <a:gd name="T6" fmla="*/ 33 w 42"/>
                <a:gd name="T7" fmla="*/ 5 h 75"/>
                <a:gd name="T8" fmla="*/ 36 w 42"/>
                <a:gd name="T9" fmla="*/ 9 h 75"/>
                <a:gd name="T10" fmla="*/ 37 w 42"/>
                <a:gd name="T11" fmla="*/ 15 h 75"/>
                <a:gd name="T12" fmla="*/ 38 w 42"/>
                <a:gd name="T13" fmla="*/ 20 h 75"/>
                <a:gd name="T14" fmla="*/ 37 w 42"/>
                <a:gd name="T15" fmla="*/ 26 h 75"/>
                <a:gd name="T16" fmla="*/ 36 w 42"/>
                <a:gd name="T17" fmla="*/ 31 h 75"/>
                <a:gd name="T18" fmla="*/ 33 w 42"/>
                <a:gd name="T19" fmla="*/ 36 h 75"/>
                <a:gd name="T20" fmla="*/ 29 w 42"/>
                <a:gd name="T21" fmla="*/ 43 h 75"/>
                <a:gd name="T22" fmla="*/ 24 w 42"/>
                <a:gd name="T23" fmla="*/ 50 h 75"/>
                <a:gd name="T24" fmla="*/ 20 w 42"/>
                <a:gd name="T25" fmla="*/ 55 h 75"/>
                <a:gd name="T26" fmla="*/ 15 w 42"/>
                <a:gd name="T27" fmla="*/ 60 h 75"/>
                <a:gd name="T28" fmla="*/ 12 w 42"/>
                <a:gd name="T29" fmla="*/ 64 h 75"/>
                <a:gd name="T30" fmla="*/ 9 w 42"/>
                <a:gd name="T31" fmla="*/ 67 h 75"/>
                <a:gd name="T32" fmla="*/ 27 w 42"/>
                <a:gd name="T33" fmla="*/ 67 h 75"/>
                <a:gd name="T34" fmla="*/ 30 w 42"/>
                <a:gd name="T35" fmla="*/ 67 h 75"/>
                <a:gd name="T36" fmla="*/ 34 w 42"/>
                <a:gd name="T37" fmla="*/ 66 h 75"/>
                <a:gd name="T38" fmla="*/ 36 w 42"/>
                <a:gd name="T39" fmla="*/ 66 h 75"/>
                <a:gd name="T40" fmla="*/ 37 w 42"/>
                <a:gd name="T41" fmla="*/ 64 h 75"/>
                <a:gd name="T42" fmla="*/ 38 w 42"/>
                <a:gd name="T43" fmla="*/ 63 h 75"/>
                <a:gd name="T44" fmla="*/ 41 w 42"/>
                <a:gd name="T45" fmla="*/ 60 h 75"/>
                <a:gd name="T46" fmla="*/ 42 w 42"/>
                <a:gd name="T47" fmla="*/ 60 h 75"/>
                <a:gd name="T48" fmla="*/ 37 w 42"/>
                <a:gd name="T49" fmla="*/ 75 h 75"/>
                <a:gd name="T50" fmla="*/ 0 w 42"/>
                <a:gd name="T51" fmla="*/ 75 h 75"/>
                <a:gd name="T52" fmla="*/ 0 w 42"/>
                <a:gd name="T53" fmla="*/ 73 h 75"/>
                <a:gd name="T54" fmla="*/ 14 w 42"/>
                <a:gd name="T55" fmla="*/ 58 h 75"/>
                <a:gd name="T56" fmla="*/ 23 w 42"/>
                <a:gd name="T57" fmla="*/ 44 h 75"/>
                <a:gd name="T58" fmla="*/ 27 w 42"/>
                <a:gd name="T59" fmla="*/ 38 h 75"/>
                <a:gd name="T60" fmla="*/ 29 w 42"/>
                <a:gd name="T61" fmla="*/ 31 h 75"/>
                <a:gd name="T62" fmla="*/ 30 w 42"/>
                <a:gd name="T63" fmla="*/ 24 h 75"/>
                <a:gd name="T64" fmla="*/ 30 w 42"/>
                <a:gd name="T65" fmla="*/ 20 h 75"/>
                <a:gd name="T66" fmla="*/ 29 w 42"/>
                <a:gd name="T67" fmla="*/ 16 h 75"/>
                <a:gd name="T68" fmla="*/ 27 w 42"/>
                <a:gd name="T69" fmla="*/ 14 h 75"/>
                <a:gd name="T70" fmla="*/ 23 w 42"/>
                <a:gd name="T71" fmla="*/ 11 h 75"/>
                <a:gd name="T72" fmla="*/ 21 w 42"/>
                <a:gd name="T73" fmla="*/ 9 h 75"/>
                <a:gd name="T74" fmla="*/ 18 w 42"/>
                <a:gd name="T75" fmla="*/ 8 h 75"/>
                <a:gd name="T76" fmla="*/ 13 w 42"/>
                <a:gd name="T77" fmla="*/ 9 h 75"/>
                <a:gd name="T78" fmla="*/ 9 w 42"/>
                <a:gd name="T79" fmla="*/ 12 h 75"/>
                <a:gd name="T80" fmla="*/ 6 w 42"/>
                <a:gd name="T81" fmla="*/ 15 h 75"/>
                <a:gd name="T82" fmla="*/ 4 w 42"/>
                <a:gd name="T83" fmla="*/ 22 h 75"/>
                <a:gd name="T84" fmla="*/ 1 w 42"/>
                <a:gd name="T85" fmla="*/ 22 h 75"/>
                <a:gd name="T86" fmla="*/ 2 w 42"/>
                <a:gd name="T87" fmla="*/ 15 h 75"/>
                <a:gd name="T88" fmla="*/ 5 w 42"/>
                <a:gd name="T89" fmla="*/ 9 h 75"/>
                <a:gd name="T90" fmla="*/ 7 w 42"/>
                <a:gd name="T91" fmla="*/ 5 h 75"/>
                <a:gd name="T92" fmla="*/ 11 w 42"/>
                <a:gd name="T93" fmla="*/ 3 h 75"/>
                <a:gd name="T94" fmla="*/ 15 w 42"/>
                <a:gd name="T95" fmla="*/ 1 h 75"/>
                <a:gd name="T96" fmla="*/ 20 w 42"/>
                <a:gd name="T9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75">
                  <a:moveTo>
                    <a:pt x="20" y="0"/>
                  </a:moveTo>
                  <a:lnTo>
                    <a:pt x="24" y="1"/>
                  </a:lnTo>
                  <a:lnTo>
                    <a:pt x="29" y="3"/>
                  </a:lnTo>
                  <a:lnTo>
                    <a:pt x="33" y="5"/>
                  </a:lnTo>
                  <a:lnTo>
                    <a:pt x="36" y="9"/>
                  </a:lnTo>
                  <a:lnTo>
                    <a:pt x="37" y="15"/>
                  </a:lnTo>
                  <a:lnTo>
                    <a:pt x="38" y="20"/>
                  </a:lnTo>
                  <a:lnTo>
                    <a:pt x="37" y="26"/>
                  </a:lnTo>
                  <a:lnTo>
                    <a:pt x="36" y="31"/>
                  </a:lnTo>
                  <a:lnTo>
                    <a:pt x="33" y="36"/>
                  </a:lnTo>
                  <a:lnTo>
                    <a:pt x="29" y="43"/>
                  </a:lnTo>
                  <a:lnTo>
                    <a:pt x="24" y="50"/>
                  </a:lnTo>
                  <a:lnTo>
                    <a:pt x="20" y="55"/>
                  </a:lnTo>
                  <a:lnTo>
                    <a:pt x="15" y="60"/>
                  </a:lnTo>
                  <a:lnTo>
                    <a:pt x="12" y="64"/>
                  </a:lnTo>
                  <a:lnTo>
                    <a:pt x="9" y="67"/>
                  </a:lnTo>
                  <a:lnTo>
                    <a:pt x="27" y="67"/>
                  </a:lnTo>
                  <a:lnTo>
                    <a:pt x="30" y="67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37" y="64"/>
                  </a:lnTo>
                  <a:lnTo>
                    <a:pt x="38" y="63"/>
                  </a:lnTo>
                  <a:lnTo>
                    <a:pt x="41" y="60"/>
                  </a:lnTo>
                  <a:lnTo>
                    <a:pt x="42" y="60"/>
                  </a:lnTo>
                  <a:lnTo>
                    <a:pt x="37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14" y="58"/>
                  </a:lnTo>
                  <a:lnTo>
                    <a:pt x="23" y="44"/>
                  </a:lnTo>
                  <a:lnTo>
                    <a:pt x="27" y="38"/>
                  </a:lnTo>
                  <a:lnTo>
                    <a:pt x="29" y="31"/>
                  </a:lnTo>
                  <a:lnTo>
                    <a:pt x="30" y="24"/>
                  </a:lnTo>
                  <a:lnTo>
                    <a:pt x="30" y="20"/>
                  </a:lnTo>
                  <a:lnTo>
                    <a:pt x="29" y="16"/>
                  </a:lnTo>
                  <a:lnTo>
                    <a:pt x="27" y="14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18" y="8"/>
                  </a:lnTo>
                  <a:lnTo>
                    <a:pt x="13" y="9"/>
                  </a:lnTo>
                  <a:lnTo>
                    <a:pt x="9" y="12"/>
                  </a:lnTo>
                  <a:lnTo>
                    <a:pt x="6" y="15"/>
                  </a:lnTo>
                  <a:lnTo>
                    <a:pt x="4" y="22"/>
                  </a:lnTo>
                  <a:lnTo>
                    <a:pt x="1" y="22"/>
                  </a:lnTo>
                  <a:lnTo>
                    <a:pt x="2" y="15"/>
                  </a:lnTo>
                  <a:lnTo>
                    <a:pt x="5" y="9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3342" y="4344"/>
              <a:ext cx="11" cy="14"/>
            </a:xfrm>
            <a:custGeom>
              <a:avLst/>
              <a:gdLst>
                <a:gd name="T0" fmla="*/ 5 w 11"/>
                <a:gd name="T1" fmla="*/ 0 h 14"/>
                <a:gd name="T2" fmla="*/ 7 w 11"/>
                <a:gd name="T3" fmla="*/ 1 h 14"/>
                <a:gd name="T4" fmla="*/ 10 w 11"/>
                <a:gd name="T5" fmla="*/ 3 h 14"/>
                <a:gd name="T6" fmla="*/ 11 w 11"/>
                <a:gd name="T7" fmla="*/ 4 h 14"/>
                <a:gd name="T8" fmla="*/ 11 w 11"/>
                <a:gd name="T9" fmla="*/ 7 h 14"/>
                <a:gd name="T10" fmla="*/ 11 w 11"/>
                <a:gd name="T11" fmla="*/ 10 h 14"/>
                <a:gd name="T12" fmla="*/ 10 w 11"/>
                <a:gd name="T13" fmla="*/ 11 h 14"/>
                <a:gd name="T14" fmla="*/ 7 w 11"/>
                <a:gd name="T15" fmla="*/ 12 h 14"/>
                <a:gd name="T16" fmla="*/ 5 w 11"/>
                <a:gd name="T17" fmla="*/ 14 h 14"/>
                <a:gd name="T18" fmla="*/ 4 w 11"/>
                <a:gd name="T19" fmla="*/ 12 h 14"/>
                <a:gd name="T20" fmla="*/ 1 w 11"/>
                <a:gd name="T21" fmla="*/ 11 h 14"/>
                <a:gd name="T22" fmla="*/ 0 w 11"/>
                <a:gd name="T23" fmla="*/ 10 h 14"/>
                <a:gd name="T24" fmla="*/ 0 w 11"/>
                <a:gd name="T25" fmla="*/ 7 h 14"/>
                <a:gd name="T26" fmla="*/ 0 w 11"/>
                <a:gd name="T27" fmla="*/ 4 h 14"/>
                <a:gd name="T28" fmla="*/ 1 w 11"/>
                <a:gd name="T29" fmla="*/ 3 h 14"/>
                <a:gd name="T30" fmla="*/ 4 w 11"/>
                <a:gd name="T31" fmla="*/ 1 h 14"/>
                <a:gd name="T32" fmla="*/ 5 w 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3364" y="4282"/>
              <a:ext cx="35" cy="76"/>
            </a:xfrm>
            <a:custGeom>
              <a:avLst/>
              <a:gdLst>
                <a:gd name="T0" fmla="*/ 13 w 35"/>
                <a:gd name="T1" fmla="*/ 0 h 76"/>
                <a:gd name="T2" fmla="*/ 35 w 35"/>
                <a:gd name="T3" fmla="*/ 0 h 76"/>
                <a:gd name="T4" fmla="*/ 31 w 35"/>
                <a:gd name="T5" fmla="*/ 10 h 76"/>
                <a:gd name="T6" fmla="*/ 13 w 35"/>
                <a:gd name="T7" fmla="*/ 10 h 76"/>
                <a:gd name="T8" fmla="*/ 8 w 35"/>
                <a:gd name="T9" fmla="*/ 19 h 76"/>
                <a:gd name="T10" fmla="*/ 20 w 35"/>
                <a:gd name="T11" fmla="*/ 23 h 76"/>
                <a:gd name="T12" fmla="*/ 28 w 35"/>
                <a:gd name="T13" fmla="*/ 30 h 76"/>
                <a:gd name="T14" fmla="*/ 31 w 35"/>
                <a:gd name="T15" fmla="*/ 35 h 76"/>
                <a:gd name="T16" fmla="*/ 34 w 35"/>
                <a:gd name="T17" fmla="*/ 41 h 76"/>
                <a:gd name="T18" fmla="*/ 35 w 35"/>
                <a:gd name="T19" fmla="*/ 47 h 76"/>
                <a:gd name="T20" fmla="*/ 34 w 35"/>
                <a:gd name="T21" fmla="*/ 53 h 76"/>
                <a:gd name="T22" fmla="*/ 33 w 35"/>
                <a:gd name="T23" fmla="*/ 58 h 76"/>
                <a:gd name="T24" fmla="*/ 30 w 35"/>
                <a:gd name="T25" fmla="*/ 62 h 76"/>
                <a:gd name="T26" fmla="*/ 28 w 35"/>
                <a:gd name="T27" fmla="*/ 66 h 76"/>
                <a:gd name="T28" fmla="*/ 24 w 35"/>
                <a:gd name="T29" fmla="*/ 70 h 76"/>
                <a:gd name="T30" fmla="*/ 21 w 35"/>
                <a:gd name="T31" fmla="*/ 72 h 76"/>
                <a:gd name="T32" fmla="*/ 15 w 35"/>
                <a:gd name="T33" fmla="*/ 74 h 76"/>
                <a:gd name="T34" fmla="*/ 11 w 35"/>
                <a:gd name="T35" fmla="*/ 76 h 76"/>
                <a:gd name="T36" fmla="*/ 7 w 35"/>
                <a:gd name="T37" fmla="*/ 74 h 76"/>
                <a:gd name="T38" fmla="*/ 4 w 35"/>
                <a:gd name="T39" fmla="*/ 74 h 76"/>
                <a:gd name="T40" fmla="*/ 3 w 35"/>
                <a:gd name="T41" fmla="*/ 73 h 76"/>
                <a:gd name="T42" fmla="*/ 0 w 35"/>
                <a:gd name="T43" fmla="*/ 70 h 76"/>
                <a:gd name="T44" fmla="*/ 0 w 35"/>
                <a:gd name="T45" fmla="*/ 67 h 76"/>
                <a:gd name="T46" fmla="*/ 0 w 35"/>
                <a:gd name="T47" fmla="*/ 66 h 76"/>
                <a:gd name="T48" fmla="*/ 0 w 35"/>
                <a:gd name="T49" fmla="*/ 65 h 76"/>
                <a:gd name="T50" fmla="*/ 3 w 35"/>
                <a:gd name="T51" fmla="*/ 65 h 76"/>
                <a:gd name="T52" fmla="*/ 4 w 35"/>
                <a:gd name="T53" fmla="*/ 65 h 76"/>
                <a:gd name="T54" fmla="*/ 6 w 35"/>
                <a:gd name="T55" fmla="*/ 65 h 76"/>
                <a:gd name="T56" fmla="*/ 7 w 35"/>
                <a:gd name="T57" fmla="*/ 65 h 76"/>
                <a:gd name="T58" fmla="*/ 8 w 35"/>
                <a:gd name="T59" fmla="*/ 67 h 76"/>
                <a:gd name="T60" fmla="*/ 12 w 35"/>
                <a:gd name="T61" fmla="*/ 69 h 76"/>
                <a:gd name="T62" fmla="*/ 15 w 35"/>
                <a:gd name="T63" fmla="*/ 69 h 76"/>
                <a:gd name="T64" fmla="*/ 19 w 35"/>
                <a:gd name="T65" fmla="*/ 69 h 76"/>
                <a:gd name="T66" fmla="*/ 22 w 35"/>
                <a:gd name="T67" fmla="*/ 67 h 76"/>
                <a:gd name="T68" fmla="*/ 24 w 35"/>
                <a:gd name="T69" fmla="*/ 65 h 76"/>
                <a:gd name="T70" fmla="*/ 27 w 35"/>
                <a:gd name="T71" fmla="*/ 61 h 76"/>
                <a:gd name="T72" fmla="*/ 28 w 35"/>
                <a:gd name="T73" fmla="*/ 57 h 76"/>
                <a:gd name="T74" fmla="*/ 28 w 35"/>
                <a:gd name="T75" fmla="*/ 53 h 76"/>
                <a:gd name="T76" fmla="*/ 28 w 35"/>
                <a:gd name="T77" fmla="*/ 46 h 76"/>
                <a:gd name="T78" fmla="*/ 24 w 35"/>
                <a:gd name="T79" fmla="*/ 41 h 76"/>
                <a:gd name="T80" fmla="*/ 22 w 35"/>
                <a:gd name="T81" fmla="*/ 37 h 76"/>
                <a:gd name="T82" fmla="*/ 19 w 35"/>
                <a:gd name="T83" fmla="*/ 34 h 76"/>
                <a:gd name="T84" fmla="*/ 15 w 35"/>
                <a:gd name="T85" fmla="*/ 31 h 76"/>
                <a:gd name="T86" fmla="*/ 12 w 35"/>
                <a:gd name="T87" fmla="*/ 30 h 76"/>
                <a:gd name="T88" fmla="*/ 7 w 35"/>
                <a:gd name="T89" fmla="*/ 30 h 76"/>
                <a:gd name="T90" fmla="*/ 1 w 35"/>
                <a:gd name="T91" fmla="*/ 29 h 76"/>
                <a:gd name="T92" fmla="*/ 13 w 35"/>
                <a:gd name="T9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" h="76">
                  <a:moveTo>
                    <a:pt x="13" y="0"/>
                  </a:moveTo>
                  <a:lnTo>
                    <a:pt x="35" y="0"/>
                  </a:lnTo>
                  <a:lnTo>
                    <a:pt x="31" y="10"/>
                  </a:lnTo>
                  <a:lnTo>
                    <a:pt x="13" y="10"/>
                  </a:lnTo>
                  <a:lnTo>
                    <a:pt x="8" y="19"/>
                  </a:lnTo>
                  <a:lnTo>
                    <a:pt x="20" y="23"/>
                  </a:lnTo>
                  <a:lnTo>
                    <a:pt x="28" y="30"/>
                  </a:lnTo>
                  <a:lnTo>
                    <a:pt x="31" y="35"/>
                  </a:lnTo>
                  <a:lnTo>
                    <a:pt x="34" y="41"/>
                  </a:lnTo>
                  <a:lnTo>
                    <a:pt x="35" y="47"/>
                  </a:lnTo>
                  <a:lnTo>
                    <a:pt x="34" y="53"/>
                  </a:lnTo>
                  <a:lnTo>
                    <a:pt x="33" y="58"/>
                  </a:lnTo>
                  <a:lnTo>
                    <a:pt x="30" y="62"/>
                  </a:lnTo>
                  <a:lnTo>
                    <a:pt x="28" y="66"/>
                  </a:lnTo>
                  <a:lnTo>
                    <a:pt x="24" y="70"/>
                  </a:lnTo>
                  <a:lnTo>
                    <a:pt x="21" y="72"/>
                  </a:lnTo>
                  <a:lnTo>
                    <a:pt x="15" y="74"/>
                  </a:lnTo>
                  <a:lnTo>
                    <a:pt x="11" y="76"/>
                  </a:lnTo>
                  <a:lnTo>
                    <a:pt x="7" y="74"/>
                  </a:lnTo>
                  <a:lnTo>
                    <a:pt x="4" y="74"/>
                  </a:lnTo>
                  <a:lnTo>
                    <a:pt x="3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8" y="67"/>
                  </a:lnTo>
                  <a:lnTo>
                    <a:pt x="12" y="69"/>
                  </a:lnTo>
                  <a:lnTo>
                    <a:pt x="15" y="69"/>
                  </a:lnTo>
                  <a:lnTo>
                    <a:pt x="19" y="69"/>
                  </a:lnTo>
                  <a:lnTo>
                    <a:pt x="22" y="67"/>
                  </a:lnTo>
                  <a:lnTo>
                    <a:pt x="24" y="65"/>
                  </a:lnTo>
                  <a:lnTo>
                    <a:pt x="27" y="61"/>
                  </a:lnTo>
                  <a:lnTo>
                    <a:pt x="28" y="57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4" y="41"/>
                  </a:lnTo>
                  <a:lnTo>
                    <a:pt x="22" y="37"/>
                  </a:lnTo>
                  <a:lnTo>
                    <a:pt x="19" y="34"/>
                  </a:lnTo>
                  <a:lnTo>
                    <a:pt x="15" y="31"/>
                  </a:lnTo>
                  <a:lnTo>
                    <a:pt x="12" y="30"/>
                  </a:lnTo>
                  <a:lnTo>
                    <a:pt x="7" y="30"/>
                  </a:lnTo>
                  <a:lnTo>
                    <a:pt x="1" y="2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V="1">
              <a:off x="3465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Line 63"/>
            <p:cNvSpPr>
              <a:spLocks noChangeShapeType="1"/>
            </p:cNvSpPr>
            <p:nvPr/>
          </p:nvSpPr>
          <p:spPr bwMode="auto">
            <a:xfrm flipV="1">
              <a:off x="3581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 flipV="1">
              <a:off x="3699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4" name="Line 65"/>
            <p:cNvSpPr>
              <a:spLocks noChangeShapeType="1"/>
            </p:cNvSpPr>
            <p:nvPr/>
          </p:nvSpPr>
          <p:spPr bwMode="auto">
            <a:xfrm flipV="1">
              <a:off x="3817" y="4191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Line 66"/>
            <p:cNvSpPr>
              <a:spLocks noChangeShapeType="1"/>
            </p:cNvSpPr>
            <p:nvPr/>
          </p:nvSpPr>
          <p:spPr bwMode="auto">
            <a:xfrm flipV="1">
              <a:off x="3933" y="4171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Freeform 67"/>
            <p:cNvSpPr>
              <a:spLocks/>
            </p:cNvSpPr>
            <p:nvPr/>
          </p:nvSpPr>
          <p:spPr bwMode="auto">
            <a:xfrm>
              <a:off x="3878" y="4281"/>
              <a:ext cx="36" cy="77"/>
            </a:xfrm>
            <a:custGeom>
              <a:avLst/>
              <a:gdLst>
                <a:gd name="T0" fmla="*/ 22 w 36"/>
                <a:gd name="T1" fmla="*/ 1 h 77"/>
                <a:gd name="T2" fmla="*/ 29 w 36"/>
                <a:gd name="T3" fmla="*/ 5 h 77"/>
                <a:gd name="T4" fmla="*/ 32 w 36"/>
                <a:gd name="T5" fmla="*/ 15 h 77"/>
                <a:gd name="T6" fmla="*/ 29 w 36"/>
                <a:gd name="T7" fmla="*/ 26 h 77"/>
                <a:gd name="T8" fmla="*/ 27 w 36"/>
                <a:gd name="T9" fmla="*/ 34 h 77"/>
                <a:gd name="T10" fmla="*/ 32 w 36"/>
                <a:gd name="T11" fmla="*/ 39 h 77"/>
                <a:gd name="T12" fmla="*/ 36 w 36"/>
                <a:gd name="T13" fmla="*/ 51 h 77"/>
                <a:gd name="T14" fmla="*/ 33 w 36"/>
                <a:gd name="T15" fmla="*/ 62 h 77"/>
                <a:gd name="T16" fmla="*/ 22 w 36"/>
                <a:gd name="T17" fmla="*/ 74 h 77"/>
                <a:gd name="T18" fmla="*/ 7 w 36"/>
                <a:gd name="T19" fmla="*/ 77 h 77"/>
                <a:gd name="T20" fmla="*/ 2 w 36"/>
                <a:gd name="T21" fmla="*/ 74 h 77"/>
                <a:gd name="T22" fmla="*/ 0 w 36"/>
                <a:gd name="T23" fmla="*/ 71 h 77"/>
                <a:gd name="T24" fmla="*/ 1 w 36"/>
                <a:gd name="T25" fmla="*/ 68 h 77"/>
                <a:gd name="T26" fmla="*/ 3 w 36"/>
                <a:gd name="T27" fmla="*/ 67 h 77"/>
                <a:gd name="T28" fmla="*/ 7 w 36"/>
                <a:gd name="T29" fmla="*/ 68 h 77"/>
                <a:gd name="T30" fmla="*/ 12 w 36"/>
                <a:gd name="T31" fmla="*/ 70 h 77"/>
                <a:gd name="T32" fmla="*/ 16 w 36"/>
                <a:gd name="T33" fmla="*/ 71 h 77"/>
                <a:gd name="T34" fmla="*/ 22 w 36"/>
                <a:gd name="T35" fmla="*/ 70 h 77"/>
                <a:gd name="T36" fmla="*/ 27 w 36"/>
                <a:gd name="T37" fmla="*/ 64 h 77"/>
                <a:gd name="T38" fmla="*/ 29 w 36"/>
                <a:gd name="T39" fmla="*/ 56 h 77"/>
                <a:gd name="T40" fmla="*/ 27 w 36"/>
                <a:gd name="T41" fmla="*/ 48 h 77"/>
                <a:gd name="T42" fmla="*/ 24 w 36"/>
                <a:gd name="T43" fmla="*/ 44 h 77"/>
                <a:gd name="T44" fmla="*/ 18 w 36"/>
                <a:gd name="T45" fmla="*/ 40 h 77"/>
                <a:gd name="T46" fmla="*/ 12 w 36"/>
                <a:gd name="T47" fmla="*/ 38 h 77"/>
                <a:gd name="T48" fmla="*/ 10 w 36"/>
                <a:gd name="T49" fmla="*/ 38 h 77"/>
                <a:gd name="T50" fmla="*/ 18 w 36"/>
                <a:gd name="T51" fmla="*/ 34 h 77"/>
                <a:gd name="T52" fmla="*/ 23 w 36"/>
                <a:gd name="T53" fmla="*/ 28 h 77"/>
                <a:gd name="T54" fmla="*/ 25 w 36"/>
                <a:gd name="T55" fmla="*/ 20 h 77"/>
                <a:gd name="T56" fmla="*/ 24 w 36"/>
                <a:gd name="T57" fmla="*/ 14 h 77"/>
                <a:gd name="T58" fmla="*/ 18 w 36"/>
                <a:gd name="T59" fmla="*/ 8 h 77"/>
                <a:gd name="T60" fmla="*/ 10 w 36"/>
                <a:gd name="T61" fmla="*/ 8 h 77"/>
                <a:gd name="T62" fmla="*/ 2 w 36"/>
                <a:gd name="T63" fmla="*/ 16 h 77"/>
                <a:gd name="T64" fmla="*/ 3 w 36"/>
                <a:gd name="T65" fmla="*/ 9 h 77"/>
                <a:gd name="T66" fmla="*/ 10 w 36"/>
                <a:gd name="T67" fmla="*/ 1 h 77"/>
                <a:gd name="T68" fmla="*/ 17 w 36"/>
                <a:gd name="T6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7">
                  <a:moveTo>
                    <a:pt x="17" y="0"/>
                  </a:moveTo>
                  <a:lnTo>
                    <a:pt x="22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2" y="15"/>
                  </a:lnTo>
                  <a:lnTo>
                    <a:pt x="31" y="20"/>
                  </a:lnTo>
                  <a:lnTo>
                    <a:pt x="29" y="26"/>
                  </a:lnTo>
                  <a:lnTo>
                    <a:pt x="23" y="31"/>
                  </a:lnTo>
                  <a:lnTo>
                    <a:pt x="27" y="34"/>
                  </a:lnTo>
                  <a:lnTo>
                    <a:pt x="30" y="36"/>
                  </a:lnTo>
                  <a:lnTo>
                    <a:pt x="32" y="39"/>
                  </a:lnTo>
                  <a:lnTo>
                    <a:pt x="35" y="44"/>
                  </a:lnTo>
                  <a:lnTo>
                    <a:pt x="36" y="51"/>
                  </a:lnTo>
                  <a:lnTo>
                    <a:pt x="35" y="56"/>
                  </a:lnTo>
                  <a:lnTo>
                    <a:pt x="33" y="62"/>
                  </a:lnTo>
                  <a:lnTo>
                    <a:pt x="30" y="67"/>
                  </a:lnTo>
                  <a:lnTo>
                    <a:pt x="22" y="74"/>
                  </a:lnTo>
                  <a:lnTo>
                    <a:pt x="10" y="77"/>
                  </a:lnTo>
                  <a:lnTo>
                    <a:pt x="7" y="77"/>
                  </a:lnTo>
                  <a:lnTo>
                    <a:pt x="3" y="75"/>
                  </a:lnTo>
                  <a:lnTo>
                    <a:pt x="2" y="74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1" y="68"/>
                  </a:lnTo>
                  <a:lnTo>
                    <a:pt x="2" y="67"/>
                  </a:lnTo>
                  <a:lnTo>
                    <a:pt x="3" y="67"/>
                  </a:lnTo>
                  <a:lnTo>
                    <a:pt x="6" y="67"/>
                  </a:lnTo>
                  <a:lnTo>
                    <a:pt x="7" y="68"/>
                  </a:lnTo>
                  <a:lnTo>
                    <a:pt x="9" y="68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6" y="71"/>
                  </a:lnTo>
                  <a:lnTo>
                    <a:pt x="20" y="71"/>
                  </a:lnTo>
                  <a:lnTo>
                    <a:pt x="22" y="70"/>
                  </a:lnTo>
                  <a:lnTo>
                    <a:pt x="25" y="67"/>
                  </a:lnTo>
                  <a:lnTo>
                    <a:pt x="27" y="64"/>
                  </a:lnTo>
                  <a:lnTo>
                    <a:pt x="28" y="60"/>
                  </a:lnTo>
                  <a:lnTo>
                    <a:pt x="29" y="56"/>
                  </a:lnTo>
                  <a:lnTo>
                    <a:pt x="28" y="52"/>
                  </a:lnTo>
                  <a:lnTo>
                    <a:pt x="27" y="48"/>
                  </a:lnTo>
                  <a:lnTo>
                    <a:pt x="25" y="46"/>
                  </a:lnTo>
                  <a:lnTo>
                    <a:pt x="24" y="44"/>
                  </a:lnTo>
                  <a:lnTo>
                    <a:pt x="22" y="42"/>
                  </a:lnTo>
                  <a:lnTo>
                    <a:pt x="18" y="40"/>
                  </a:lnTo>
                  <a:lnTo>
                    <a:pt x="15" y="39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4" y="36"/>
                  </a:lnTo>
                  <a:lnTo>
                    <a:pt x="18" y="34"/>
                  </a:lnTo>
                  <a:lnTo>
                    <a:pt x="22" y="31"/>
                  </a:lnTo>
                  <a:lnTo>
                    <a:pt x="23" y="28"/>
                  </a:lnTo>
                  <a:lnTo>
                    <a:pt x="25" y="24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4" y="14"/>
                  </a:lnTo>
                  <a:lnTo>
                    <a:pt x="22" y="11"/>
                  </a:lnTo>
                  <a:lnTo>
                    <a:pt x="18" y="8"/>
                  </a:lnTo>
                  <a:lnTo>
                    <a:pt x="15" y="7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3" y="9"/>
                  </a:lnTo>
                  <a:lnTo>
                    <a:pt x="7" y="4"/>
                  </a:lnTo>
                  <a:lnTo>
                    <a:pt x="10" y="1"/>
                  </a:lnTo>
                  <a:lnTo>
                    <a:pt x="14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Freeform 68"/>
            <p:cNvSpPr>
              <a:spLocks/>
            </p:cNvSpPr>
            <p:nvPr/>
          </p:nvSpPr>
          <p:spPr bwMode="auto">
            <a:xfrm>
              <a:off x="3928" y="4344"/>
              <a:ext cx="11" cy="14"/>
            </a:xfrm>
            <a:custGeom>
              <a:avLst/>
              <a:gdLst>
                <a:gd name="T0" fmla="*/ 5 w 11"/>
                <a:gd name="T1" fmla="*/ 0 h 14"/>
                <a:gd name="T2" fmla="*/ 8 w 11"/>
                <a:gd name="T3" fmla="*/ 1 h 14"/>
                <a:gd name="T4" fmla="*/ 9 w 11"/>
                <a:gd name="T5" fmla="*/ 3 h 14"/>
                <a:gd name="T6" fmla="*/ 10 w 11"/>
                <a:gd name="T7" fmla="*/ 4 h 14"/>
                <a:gd name="T8" fmla="*/ 11 w 11"/>
                <a:gd name="T9" fmla="*/ 7 h 14"/>
                <a:gd name="T10" fmla="*/ 10 w 11"/>
                <a:gd name="T11" fmla="*/ 10 h 14"/>
                <a:gd name="T12" fmla="*/ 9 w 11"/>
                <a:gd name="T13" fmla="*/ 11 h 14"/>
                <a:gd name="T14" fmla="*/ 8 w 11"/>
                <a:gd name="T15" fmla="*/ 12 h 14"/>
                <a:gd name="T16" fmla="*/ 5 w 11"/>
                <a:gd name="T17" fmla="*/ 14 h 14"/>
                <a:gd name="T18" fmla="*/ 3 w 11"/>
                <a:gd name="T19" fmla="*/ 12 h 14"/>
                <a:gd name="T20" fmla="*/ 2 w 11"/>
                <a:gd name="T21" fmla="*/ 11 h 14"/>
                <a:gd name="T22" fmla="*/ 1 w 11"/>
                <a:gd name="T23" fmla="*/ 10 h 14"/>
                <a:gd name="T24" fmla="*/ 0 w 11"/>
                <a:gd name="T25" fmla="*/ 7 h 14"/>
                <a:gd name="T26" fmla="*/ 1 w 11"/>
                <a:gd name="T27" fmla="*/ 4 h 14"/>
                <a:gd name="T28" fmla="*/ 2 w 11"/>
                <a:gd name="T29" fmla="*/ 3 h 14"/>
                <a:gd name="T30" fmla="*/ 3 w 11"/>
                <a:gd name="T31" fmla="*/ 1 h 14"/>
                <a:gd name="T32" fmla="*/ 5 w 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5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Freeform 69"/>
            <p:cNvSpPr>
              <a:spLocks noEditPoints="1"/>
            </p:cNvSpPr>
            <p:nvPr/>
          </p:nvSpPr>
          <p:spPr bwMode="auto">
            <a:xfrm>
              <a:off x="3948" y="4281"/>
              <a:ext cx="41" cy="77"/>
            </a:xfrm>
            <a:custGeom>
              <a:avLst/>
              <a:gdLst>
                <a:gd name="T0" fmla="*/ 21 w 41"/>
                <a:gd name="T1" fmla="*/ 4 h 77"/>
                <a:gd name="T2" fmla="*/ 18 w 41"/>
                <a:gd name="T3" fmla="*/ 4 h 77"/>
                <a:gd name="T4" fmla="*/ 15 w 41"/>
                <a:gd name="T5" fmla="*/ 7 h 77"/>
                <a:gd name="T6" fmla="*/ 13 w 41"/>
                <a:gd name="T7" fmla="*/ 11 h 77"/>
                <a:gd name="T8" fmla="*/ 12 w 41"/>
                <a:gd name="T9" fmla="*/ 15 h 77"/>
                <a:gd name="T10" fmla="*/ 11 w 41"/>
                <a:gd name="T11" fmla="*/ 22 h 77"/>
                <a:gd name="T12" fmla="*/ 10 w 41"/>
                <a:gd name="T13" fmla="*/ 31 h 77"/>
                <a:gd name="T14" fmla="*/ 10 w 41"/>
                <a:gd name="T15" fmla="*/ 40 h 77"/>
                <a:gd name="T16" fmla="*/ 11 w 41"/>
                <a:gd name="T17" fmla="*/ 54 h 77"/>
                <a:gd name="T18" fmla="*/ 13 w 41"/>
                <a:gd name="T19" fmla="*/ 64 h 77"/>
                <a:gd name="T20" fmla="*/ 14 w 41"/>
                <a:gd name="T21" fmla="*/ 68 h 77"/>
                <a:gd name="T22" fmla="*/ 18 w 41"/>
                <a:gd name="T23" fmla="*/ 71 h 77"/>
                <a:gd name="T24" fmla="*/ 20 w 41"/>
                <a:gd name="T25" fmla="*/ 73 h 77"/>
                <a:gd name="T26" fmla="*/ 24 w 41"/>
                <a:gd name="T27" fmla="*/ 73 h 77"/>
                <a:gd name="T28" fmla="*/ 26 w 41"/>
                <a:gd name="T29" fmla="*/ 70 h 77"/>
                <a:gd name="T30" fmla="*/ 28 w 41"/>
                <a:gd name="T31" fmla="*/ 67 h 77"/>
                <a:gd name="T32" fmla="*/ 29 w 41"/>
                <a:gd name="T33" fmla="*/ 62 h 77"/>
                <a:gd name="T34" fmla="*/ 30 w 41"/>
                <a:gd name="T35" fmla="*/ 50 h 77"/>
                <a:gd name="T36" fmla="*/ 32 w 41"/>
                <a:gd name="T37" fmla="*/ 35 h 77"/>
                <a:gd name="T38" fmla="*/ 32 w 41"/>
                <a:gd name="T39" fmla="*/ 27 h 77"/>
                <a:gd name="T40" fmla="*/ 30 w 41"/>
                <a:gd name="T41" fmla="*/ 20 h 77"/>
                <a:gd name="T42" fmla="*/ 29 w 41"/>
                <a:gd name="T43" fmla="*/ 15 h 77"/>
                <a:gd name="T44" fmla="*/ 27 w 41"/>
                <a:gd name="T45" fmla="*/ 9 h 77"/>
                <a:gd name="T46" fmla="*/ 25 w 41"/>
                <a:gd name="T47" fmla="*/ 5 h 77"/>
                <a:gd name="T48" fmla="*/ 24 w 41"/>
                <a:gd name="T49" fmla="*/ 4 h 77"/>
                <a:gd name="T50" fmla="*/ 21 w 41"/>
                <a:gd name="T51" fmla="*/ 4 h 77"/>
                <a:gd name="T52" fmla="*/ 21 w 41"/>
                <a:gd name="T53" fmla="*/ 0 h 77"/>
                <a:gd name="T54" fmla="*/ 26 w 41"/>
                <a:gd name="T55" fmla="*/ 1 h 77"/>
                <a:gd name="T56" fmla="*/ 29 w 41"/>
                <a:gd name="T57" fmla="*/ 4 h 77"/>
                <a:gd name="T58" fmla="*/ 34 w 41"/>
                <a:gd name="T59" fmla="*/ 9 h 77"/>
                <a:gd name="T60" fmla="*/ 39 w 41"/>
                <a:gd name="T61" fmla="*/ 22 h 77"/>
                <a:gd name="T62" fmla="*/ 41 w 41"/>
                <a:gd name="T63" fmla="*/ 38 h 77"/>
                <a:gd name="T64" fmla="*/ 40 w 41"/>
                <a:gd name="T65" fmla="*/ 50 h 77"/>
                <a:gd name="T66" fmla="*/ 37 w 41"/>
                <a:gd name="T67" fmla="*/ 59 h 77"/>
                <a:gd name="T68" fmla="*/ 35 w 41"/>
                <a:gd name="T69" fmla="*/ 64 h 77"/>
                <a:gd name="T70" fmla="*/ 33 w 41"/>
                <a:gd name="T71" fmla="*/ 68 h 77"/>
                <a:gd name="T72" fmla="*/ 29 w 41"/>
                <a:gd name="T73" fmla="*/ 73 h 77"/>
                <a:gd name="T74" fmla="*/ 25 w 41"/>
                <a:gd name="T75" fmla="*/ 75 h 77"/>
                <a:gd name="T76" fmla="*/ 20 w 41"/>
                <a:gd name="T77" fmla="*/ 77 h 77"/>
                <a:gd name="T78" fmla="*/ 17 w 41"/>
                <a:gd name="T79" fmla="*/ 75 h 77"/>
                <a:gd name="T80" fmla="*/ 12 w 41"/>
                <a:gd name="T81" fmla="*/ 73 h 77"/>
                <a:gd name="T82" fmla="*/ 9 w 41"/>
                <a:gd name="T83" fmla="*/ 68 h 77"/>
                <a:gd name="T84" fmla="*/ 6 w 41"/>
                <a:gd name="T85" fmla="*/ 63 h 77"/>
                <a:gd name="T86" fmla="*/ 2 w 41"/>
                <a:gd name="T87" fmla="*/ 52 h 77"/>
                <a:gd name="T88" fmla="*/ 0 w 41"/>
                <a:gd name="T89" fmla="*/ 39 h 77"/>
                <a:gd name="T90" fmla="*/ 2 w 41"/>
                <a:gd name="T91" fmla="*/ 27 h 77"/>
                <a:gd name="T92" fmla="*/ 4 w 41"/>
                <a:gd name="T93" fmla="*/ 18 h 77"/>
                <a:gd name="T94" fmla="*/ 6 w 41"/>
                <a:gd name="T95" fmla="*/ 12 h 77"/>
                <a:gd name="T96" fmla="*/ 10 w 41"/>
                <a:gd name="T97" fmla="*/ 7 h 77"/>
                <a:gd name="T98" fmla="*/ 12 w 41"/>
                <a:gd name="T99" fmla="*/ 4 h 77"/>
                <a:gd name="T100" fmla="*/ 17 w 41"/>
                <a:gd name="T101" fmla="*/ 1 h 77"/>
                <a:gd name="T102" fmla="*/ 21 w 41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" h="77">
                  <a:moveTo>
                    <a:pt x="21" y="4"/>
                  </a:moveTo>
                  <a:lnTo>
                    <a:pt x="18" y="4"/>
                  </a:lnTo>
                  <a:lnTo>
                    <a:pt x="15" y="7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1" y="22"/>
                  </a:lnTo>
                  <a:lnTo>
                    <a:pt x="10" y="31"/>
                  </a:lnTo>
                  <a:lnTo>
                    <a:pt x="10" y="40"/>
                  </a:lnTo>
                  <a:lnTo>
                    <a:pt x="11" y="54"/>
                  </a:lnTo>
                  <a:lnTo>
                    <a:pt x="13" y="64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20" y="73"/>
                  </a:lnTo>
                  <a:lnTo>
                    <a:pt x="24" y="73"/>
                  </a:lnTo>
                  <a:lnTo>
                    <a:pt x="26" y="70"/>
                  </a:lnTo>
                  <a:lnTo>
                    <a:pt x="28" y="67"/>
                  </a:lnTo>
                  <a:lnTo>
                    <a:pt x="29" y="62"/>
                  </a:lnTo>
                  <a:lnTo>
                    <a:pt x="30" y="50"/>
                  </a:lnTo>
                  <a:lnTo>
                    <a:pt x="32" y="35"/>
                  </a:lnTo>
                  <a:lnTo>
                    <a:pt x="32" y="27"/>
                  </a:lnTo>
                  <a:lnTo>
                    <a:pt x="30" y="20"/>
                  </a:lnTo>
                  <a:lnTo>
                    <a:pt x="29" y="15"/>
                  </a:lnTo>
                  <a:lnTo>
                    <a:pt x="27" y="9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4"/>
                  </a:lnTo>
                  <a:close/>
                  <a:moveTo>
                    <a:pt x="21" y="0"/>
                  </a:moveTo>
                  <a:lnTo>
                    <a:pt x="26" y="1"/>
                  </a:lnTo>
                  <a:lnTo>
                    <a:pt x="29" y="4"/>
                  </a:lnTo>
                  <a:lnTo>
                    <a:pt x="34" y="9"/>
                  </a:lnTo>
                  <a:lnTo>
                    <a:pt x="39" y="22"/>
                  </a:lnTo>
                  <a:lnTo>
                    <a:pt x="41" y="38"/>
                  </a:lnTo>
                  <a:lnTo>
                    <a:pt x="40" y="50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29" y="73"/>
                  </a:lnTo>
                  <a:lnTo>
                    <a:pt x="25" y="75"/>
                  </a:lnTo>
                  <a:lnTo>
                    <a:pt x="20" y="77"/>
                  </a:lnTo>
                  <a:lnTo>
                    <a:pt x="17" y="75"/>
                  </a:lnTo>
                  <a:lnTo>
                    <a:pt x="12" y="73"/>
                  </a:lnTo>
                  <a:lnTo>
                    <a:pt x="9" y="68"/>
                  </a:lnTo>
                  <a:lnTo>
                    <a:pt x="6" y="63"/>
                  </a:lnTo>
                  <a:lnTo>
                    <a:pt x="2" y="52"/>
                  </a:lnTo>
                  <a:lnTo>
                    <a:pt x="0" y="39"/>
                  </a:lnTo>
                  <a:lnTo>
                    <a:pt x="2" y="27"/>
                  </a:lnTo>
                  <a:lnTo>
                    <a:pt x="4" y="18"/>
                  </a:lnTo>
                  <a:lnTo>
                    <a:pt x="6" y="12"/>
                  </a:lnTo>
                  <a:lnTo>
                    <a:pt x="10" y="7"/>
                  </a:lnTo>
                  <a:lnTo>
                    <a:pt x="12" y="4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1" name="Line 70"/>
            <p:cNvSpPr>
              <a:spLocks noChangeShapeType="1"/>
            </p:cNvSpPr>
            <p:nvPr/>
          </p:nvSpPr>
          <p:spPr bwMode="auto">
            <a:xfrm>
              <a:off x="417" y="4221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2" name="Freeform 71"/>
            <p:cNvSpPr>
              <a:spLocks/>
            </p:cNvSpPr>
            <p:nvPr/>
          </p:nvSpPr>
          <p:spPr bwMode="auto">
            <a:xfrm>
              <a:off x="198" y="4182"/>
              <a:ext cx="36" cy="76"/>
            </a:xfrm>
            <a:custGeom>
              <a:avLst/>
              <a:gdLst>
                <a:gd name="T0" fmla="*/ 24 w 36"/>
                <a:gd name="T1" fmla="*/ 1 h 76"/>
                <a:gd name="T2" fmla="*/ 30 w 36"/>
                <a:gd name="T3" fmla="*/ 7 h 76"/>
                <a:gd name="T4" fmla="*/ 34 w 36"/>
                <a:gd name="T5" fmla="*/ 15 h 76"/>
                <a:gd name="T6" fmla="*/ 29 w 36"/>
                <a:gd name="T7" fmla="*/ 25 h 76"/>
                <a:gd name="T8" fmla="*/ 28 w 36"/>
                <a:gd name="T9" fmla="*/ 33 h 76"/>
                <a:gd name="T10" fmla="*/ 34 w 36"/>
                <a:gd name="T11" fmla="*/ 39 h 76"/>
                <a:gd name="T12" fmla="*/ 36 w 36"/>
                <a:gd name="T13" fmla="*/ 51 h 76"/>
                <a:gd name="T14" fmla="*/ 34 w 36"/>
                <a:gd name="T15" fmla="*/ 62 h 76"/>
                <a:gd name="T16" fmla="*/ 24 w 36"/>
                <a:gd name="T17" fmla="*/ 74 h 76"/>
                <a:gd name="T18" fmla="*/ 9 w 36"/>
                <a:gd name="T19" fmla="*/ 76 h 76"/>
                <a:gd name="T20" fmla="*/ 3 w 36"/>
                <a:gd name="T21" fmla="*/ 75 h 76"/>
                <a:gd name="T22" fmla="*/ 0 w 36"/>
                <a:gd name="T23" fmla="*/ 71 h 76"/>
                <a:gd name="T24" fmla="*/ 2 w 36"/>
                <a:gd name="T25" fmla="*/ 68 h 76"/>
                <a:gd name="T26" fmla="*/ 5 w 36"/>
                <a:gd name="T27" fmla="*/ 67 h 76"/>
                <a:gd name="T28" fmla="*/ 9 w 36"/>
                <a:gd name="T29" fmla="*/ 68 h 76"/>
                <a:gd name="T30" fmla="*/ 13 w 36"/>
                <a:gd name="T31" fmla="*/ 71 h 76"/>
                <a:gd name="T32" fmla="*/ 18 w 36"/>
                <a:gd name="T33" fmla="*/ 71 h 76"/>
                <a:gd name="T34" fmla="*/ 24 w 36"/>
                <a:gd name="T35" fmla="*/ 70 h 76"/>
                <a:gd name="T36" fmla="*/ 28 w 36"/>
                <a:gd name="T37" fmla="*/ 64 h 76"/>
                <a:gd name="T38" fmla="*/ 29 w 36"/>
                <a:gd name="T39" fmla="*/ 58 h 76"/>
                <a:gd name="T40" fmla="*/ 28 w 36"/>
                <a:gd name="T41" fmla="*/ 48 h 76"/>
                <a:gd name="T42" fmla="*/ 26 w 36"/>
                <a:gd name="T43" fmla="*/ 44 h 76"/>
                <a:gd name="T44" fmla="*/ 20 w 36"/>
                <a:gd name="T45" fmla="*/ 40 h 76"/>
                <a:gd name="T46" fmla="*/ 13 w 36"/>
                <a:gd name="T47" fmla="*/ 39 h 76"/>
                <a:gd name="T48" fmla="*/ 12 w 36"/>
                <a:gd name="T49" fmla="*/ 37 h 76"/>
                <a:gd name="T50" fmla="*/ 19 w 36"/>
                <a:gd name="T51" fmla="*/ 33 h 76"/>
                <a:gd name="T52" fmla="*/ 25 w 36"/>
                <a:gd name="T53" fmla="*/ 28 h 76"/>
                <a:gd name="T54" fmla="*/ 27 w 36"/>
                <a:gd name="T55" fmla="*/ 20 h 76"/>
                <a:gd name="T56" fmla="*/ 26 w 36"/>
                <a:gd name="T57" fmla="*/ 13 h 76"/>
                <a:gd name="T58" fmla="*/ 20 w 36"/>
                <a:gd name="T59" fmla="*/ 8 h 76"/>
                <a:gd name="T60" fmla="*/ 11 w 36"/>
                <a:gd name="T61" fmla="*/ 8 h 76"/>
                <a:gd name="T62" fmla="*/ 4 w 36"/>
                <a:gd name="T63" fmla="*/ 16 h 76"/>
                <a:gd name="T64" fmla="*/ 5 w 36"/>
                <a:gd name="T65" fmla="*/ 9 h 76"/>
                <a:gd name="T66" fmla="*/ 12 w 36"/>
                <a:gd name="T67" fmla="*/ 3 h 76"/>
                <a:gd name="T68" fmla="*/ 19 w 36"/>
                <a:gd name="T6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6">
                  <a:moveTo>
                    <a:pt x="19" y="0"/>
                  </a:moveTo>
                  <a:lnTo>
                    <a:pt x="24" y="1"/>
                  </a:lnTo>
                  <a:lnTo>
                    <a:pt x="27" y="3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4" y="15"/>
                  </a:lnTo>
                  <a:lnTo>
                    <a:pt x="33" y="20"/>
                  </a:lnTo>
                  <a:lnTo>
                    <a:pt x="29" y="25"/>
                  </a:lnTo>
                  <a:lnTo>
                    <a:pt x="25" y="32"/>
                  </a:lnTo>
                  <a:lnTo>
                    <a:pt x="28" y="33"/>
                  </a:lnTo>
                  <a:lnTo>
                    <a:pt x="32" y="36"/>
                  </a:lnTo>
                  <a:lnTo>
                    <a:pt x="34" y="39"/>
                  </a:lnTo>
                  <a:lnTo>
                    <a:pt x="36" y="44"/>
                  </a:lnTo>
                  <a:lnTo>
                    <a:pt x="36" y="51"/>
                  </a:lnTo>
                  <a:lnTo>
                    <a:pt x="36" y="56"/>
                  </a:lnTo>
                  <a:lnTo>
                    <a:pt x="34" y="62"/>
                  </a:lnTo>
                  <a:lnTo>
                    <a:pt x="32" y="67"/>
                  </a:lnTo>
                  <a:lnTo>
                    <a:pt x="24" y="74"/>
                  </a:lnTo>
                  <a:lnTo>
                    <a:pt x="12" y="76"/>
                  </a:lnTo>
                  <a:lnTo>
                    <a:pt x="9" y="76"/>
                  </a:lnTo>
                  <a:lnTo>
                    <a:pt x="5" y="75"/>
                  </a:lnTo>
                  <a:lnTo>
                    <a:pt x="3" y="75"/>
                  </a:lnTo>
                  <a:lnTo>
                    <a:pt x="2" y="72"/>
                  </a:lnTo>
                  <a:lnTo>
                    <a:pt x="0" y="71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3" y="67"/>
                  </a:lnTo>
                  <a:lnTo>
                    <a:pt x="5" y="67"/>
                  </a:lnTo>
                  <a:lnTo>
                    <a:pt x="7" y="67"/>
                  </a:lnTo>
                  <a:lnTo>
                    <a:pt x="9" y="68"/>
                  </a:lnTo>
                  <a:lnTo>
                    <a:pt x="11" y="70"/>
                  </a:lnTo>
                  <a:lnTo>
                    <a:pt x="13" y="71"/>
                  </a:lnTo>
                  <a:lnTo>
                    <a:pt x="14" y="71"/>
                  </a:lnTo>
                  <a:lnTo>
                    <a:pt x="18" y="71"/>
                  </a:lnTo>
                  <a:lnTo>
                    <a:pt x="21" y="71"/>
                  </a:lnTo>
                  <a:lnTo>
                    <a:pt x="24" y="70"/>
                  </a:lnTo>
                  <a:lnTo>
                    <a:pt x="26" y="67"/>
                  </a:lnTo>
                  <a:lnTo>
                    <a:pt x="28" y="64"/>
                  </a:lnTo>
                  <a:lnTo>
                    <a:pt x="29" y="60"/>
                  </a:lnTo>
                  <a:lnTo>
                    <a:pt x="29" y="58"/>
                  </a:lnTo>
                  <a:lnTo>
                    <a:pt x="29" y="52"/>
                  </a:lnTo>
                  <a:lnTo>
                    <a:pt x="28" y="48"/>
                  </a:lnTo>
                  <a:lnTo>
                    <a:pt x="27" y="45"/>
                  </a:lnTo>
                  <a:lnTo>
                    <a:pt x="26" y="44"/>
                  </a:lnTo>
                  <a:lnTo>
                    <a:pt x="24" y="41"/>
                  </a:lnTo>
                  <a:lnTo>
                    <a:pt x="20" y="40"/>
                  </a:lnTo>
                  <a:lnTo>
                    <a:pt x="17" y="39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5" y="36"/>
                  </a:lnTo>
                  <a:lnTo>
                    <a:pt x="19" y="33"/>
                  </a:lnTo>
                  <a:lnTo>
                    <a:pt x="22" y="31"/>
                  </a:lnTo>
                  <a:lnTo>
                    <a:pt x="25" y="28"/>
                  </a:lnTo>
                  <a:lnTo>
                    <a:pt x="26" y="24"/>
                  </a:lnTo>
                  <a:lnTo>
                    <a:pt x="27" y="20"/>
                  </a:lnTo>
                  <a:lnTo>
                    <a:pt x="26" y="16"/>
                  </a:lnTo>
                  <a:lnTo>
                    <a:pt x="26" y="13"/>
                  </a:lnTo>
                  <a:lnTo>
                    <a:pt x="24" y="11"/>
                  </a:lnTo>
                  <a:lnTo>
                    <a:pt x="20" y="8"/>
                  </a:lnTo>
                  <a:lnTo>
                    <a:pt x="15" y="7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5" y="9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3" name="Freeform 72"/>
            <p:cNvSpPr>
              <a:spLocks/>
            </p:cNvSpPr>
            <p:nvPr/>
          </p:nvSpPr>
          <p:spPr bwMode="auto">
            <a:xfrm>
              <a:off x="245" y="4182"/>
              <a:ext cx="41" cy="75"/>
            </a:xfrm>
            <a:custGeom>
              <a:avLst/>
              <a:gdLst>
                <a:gd name="T0" fmla="*/ 19 w 41"/>
                <a:gd name="T1" fmla="*/ 0 h 75"/>
                <a:gd name="T2" fmla="*/ 24 w 41"/>
                <a:gd name="T3" fmla="*/ 1 h 75"/>
                <a:gd name="T4" fmla="*/ 29 w 41"/>
                <a:gd name="T5" fmla="*/ 3 h 75"/>
                <a:gd name="T6" fmla="*/ 32 w 41"/>
                <a:gd name="T7" fmla="*/ 7 h 75"/>
                <a:gd name="T8" fmla="*/ 34 w 41"/>
                <a:gd name="T9" fmla="*/ 11 h 75"/>
                <a:gd name="T10" fmla="*/ 37 w 41"/>
                <a:gd name="T11" fmla="*/ 15 h 75"/>
                <a:gd name="T12" fmla="*/ 37 w 41"/>
                <a:gd name="T13" fmla="*/ 20 h 75"/>
                <a:gd name="T14" fmla="*/ 37 w 41"/>
                <a:gd name="T15" fmla="*/ 25 h 75"/>
                <a:gd name="T16" fmla="*/ 34 w 41"/>
                <a:gd name="T17" fmla="*/ 31 h 75"/>
                <a:gd name="T18" fmla="*/ 32 w 41"/>
                <a:gd name="T19" fmla="*/ 36 h 75"/>
                <a:gd name="T20" fmla="*/ 29 w 41"/>
                <a:gd name="T21" fmla="*/ 43 h 75"/>
                <a:gd name="T22" fmla="*/ 24 w 41"/>
                <a:gd name="T23" fmla="*/ 49 h 75"/>
                <a:gd name="T24" fmla="*/ 18 w 41"/>
                <a:gd name="T25" fmla="*/ 55 h 75"/>
                <a:gd name="T26" fmla="*/ 14 w 41"/>
                <a:gd name="T27" fmla="*/ 60 h 75"/>
                <a:gd name="T28" fmla="*/ 11 w 41"/>
                <a:gd name="T29" fmla="*/ 64 h 75"/>
                <a:gd name="T30" fmla="*/ 9 w 41"/>
                <a:gd name="T31" fmla="*/ 67 h 75"/>
                <a:gd name="T32" fmla="*/ 25 w 41"/>
                <a:gd name="T33" fmla="*/ 67 h 75"/>
                <a:gd name="T34" fmla="*/ 30 w 41"/>
                <a:gd name="T35" fmla="*/ 67 h 75"/>
                <a:gd name="T36" fmla="*/ 32 w 41"/>
                <a:gd name="T37" fmla="*/ 67 h 75"/>
                <a:gd name="T38" fmla="*/ 34 w 41"/>
                <a:gd name="T39" fmla="*/ 66 h 75"/>
                <a:gd name="T40" fmla="*/ 37 w 41"/>
                <a:gd name="T41" fmla="*/ 64 h 75"/>
                <a:gd name="T42" fmla="*/ 38 w 41"/>
                <a:gd name="T43" fmla="*/ 63 h 75"/>
                <a:gd name="T44" fmla="*/ 39 w 41"/>
                <a:gd name="T45" fmla="*/ 62 h 75"/>
                <a:gd name="T46" fmla="*/ 41 w 41"/>
                <a:gd name="T47" fmla="*/ 62 h 75"/>
                <a:gd name="T48" fmla="*/ 37 w 41"/>
                <a:gd name="T49" fmla="*/ 75 h 75"/>
                <a:gd name="T50" fmla="*/ 0 w 41"/>
                <a:gd name="T51" fmla="*/ 75 h 75"/>
                <a:gd name="T52" fmla="*/ 0 w 41"/>
                <a:gd name="T53" fmla="*/ 72 h 75"/>
                <a:gd name="T54" fmla="*/ 14 w 41"/>
                <a:gd name="T55" fmla="*/ 58 h 75"/>
                <a:gd name="T56" fmla="*/ 23 w 41"/>
                <a:gd name="T57" fmla="*/ 44 h 75"/>
                <a:gd name="T58" fmla="*/ 26 w 41"/>
                <a:gd name="T59" fmla="*/ 37 h 75"/>
                <a:gd name="T60" fmla="*/ 29 w 41"/>
                <a:gd name="T61" fmla="*/ 31 h 75"/>
                <a:gd name="T62" fmla="*/ 30 w 41"/>
                <a:gd name="T63" fmla="*/ 24 h 75"/>
                <a:gd name="T64" fmla="*/ 29 w 41"/>
                <a:gd name="T65" fmla="*/ 20 h 75"/>
                <a:gd name="T66" fmla="*/ 27 w 41"/>
                <a:gd name="T67" fmla="*/ 16 h 75"/>
                <a:gd name="T68" fmla="*/ 25 w 41"/>
                <a:gd name="T69" fmla="*/ 13 h 75"/>
                <a:gd name="T70" fmla="*/ 23 w 41"/>
                <a:gd name="T71" fmla="*/ 11 h 75"/>
                <a:gd name="T72" fmla="*/ 19 w 41"/>
                <a:gd name="T73" fmla="*/ 9 h 75"/>
                <a:gd name="T74" fmla="*/ 16 w 41"/>
                <a:gd name="T75" fmla="*/ 8 h 75"/>
                <a:gd name="T76" fmla="*/ 12 w 41"/>
                <a:gd name="T77" fmla="*/ 9 h 75"/>
                <a:gd name="T78" fmla="*/ 8 w 41"/>
                <a:gd name="T79" fmla="*/ 12 h 75"/>
                <a:gd name="T80" fmla="*/ 4 w 41"/>
                <a:gd name="T81" fmla="*/ 16 h 75"/>
                <a:gd name="T82" fmla="*/ 2 w 41"/>
                <a:gd name="T83" fmla="*/ 21 h 75"/>
                <a:gd name="T84" fmla="*/ 1 w 41"/>
                <a:gd name="T85" fmla="*/ 21 h 75"/>
                <a:gd name="T86" fmla="*/ 2 w 41"/>
                <a:gd name="T87" fmla="*/ 15 h 75"/>
                <a:gd name="T88" fmla="*/ 3 w 41"/>
                <a:gd name="T89" fmla="*/ 9 h 75"/>
                <a:gd name="T90" fmla="*/ 7 w 41"/>
                <a:gd name="T91" fmla="*/ 5 h 75"/>
                <a:gd name="T92" fmla="*/ 10 w 41"/>
                <a:gd name="T93" fmla="*/ 3 h 75"/>
                <a:gd name="T94" fmla="*/ 15 w 41"/>
                <a:gd name="T95" fmla="*/ 1 h 75"/>
                <a:gd name="T96" fmla="*/ 19 w 41"/>
                <a:gd name="T9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" h="75">
                  <a:moveTo>
                    <a:pt x="19" y="0"/>
                  </a:moveTo>
                  <a:lnTo>
                    <a:pt x="24" y="1"/>
                  </a:lnTo>
                  <a:lnTo>
                    <a:pt x="29" y="3"/>
                  </a:lnTo>
                  <a:lnTo>
                    <a:pt x="32" y="7"/>
                  </a:lnTo>
                  <a:lnTo>
                    <a:pt x="34" y="11"/>
                  </a:lnTo>
                  <a:lnTo>
                    <a:pt x="37" y="15"/>
                  </a:lnTo>
                  <a:lnTo>
                    <a:pt x="37" y="20"/>
                  </a:lnTo>
                  <a:lnTo>
                    <a:pt x="37" y="25"/>
                  </a:lnTo>
                  <a:lnTo>
                    <a:pt x="34" y="31"/>
                  </a:lnTo>
                  <a:lnTo>
                    <a:pt x="32" y="36"/>
                  </a:lnTo>
                  <a:lnTo>
                    <a:pt x="29" y="43"/>
                  </a:lnTo>
                  <a:lnTo>
                    <a:pt x="24" y="49"/>
                  </a:lnTo>
                  <a:lnTo>
                    <a:pt x="18" y="55"/>
                  </a:lnTo>
                  <a:lnTo>
                    <a:pt x="14" y="60"/>
                  </a:lnTo>
                  <a:lnTo>
                    <a:pt x="11" y="64"/>
                  </a:lnTo>
                  <a:lnTo>
                    <a:pt x="9" y="67"/>
                  </a:lnTo>
                  <a:lnTo>
                    <a:pt x="25" y="67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4" y="66"/>
                  </a:lnTo>
                  <a:lnTo>
                    <a:pt x="37" y="64"/>
                  </a:lnTo>
                  <a:lnTo>
                    <a:pt x="38" y="63"/>
                  </a:lnTo>
                  <a:lnTo>
                    <a:pt x="39" y="62"/>
                  </a:lnTo>
                  <a:lnTo>
                    <a:pt x="41" y="62"/>
                  </a:lnTo>
                  <a:lnTo>
                    <a:pt x="37" y="75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14" y="58"/>
                  </a:lnTo>
                  <a:lnTo>
                    <a:pt x="23" y="44"/>
                  </a:lnTo>
                  <a:lnTo>
                    <a:pt x="26" y="37"/>
                  </a:lnTo>
                  <a:lnTo>
                    <a:pt x="29" y="31"/>
                  </a:lnTo>
                  <a:lnTo>
                    <a:pt x="30" y="24"/>
                  </a:lnTo>
                  <a:lnTo>
                    <a:pt x="29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6" y="8"/>
                  </a:lnTo>
                  <a:lnTo>
                    <a:pt x="12" y="9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15"/>
                  </a:lnTo>
                  <a:lnTo>
                    <a:pt x="3" y="9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5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4" name="Freeform 73"/>
            <p:cNvSpPr>
              <a:spLocks noEditPoints="1"/>
            </p:cNvSpPr>
            <p:nvPr/>
          </p:nvSpPr>
          <p:spPr bwMode="auto">
            <a:xfrm>
              <a:off x="294" y="4182"/>
              <a:ext cx="40" cy="76"/>
            </a:xfrm>
            <a:custGeom>
              <a:avLst/>
              <a:gdLst>
                <a:gd name="T0" fmla="*/ 20 w 40"/>
                <a:gd name="T1" fmla="*/ 4 h 76"/>
                <a:gd name="T2" fmla="*/ 16 w 40"/>
                <a:gd name="T3" fmla="*/ 4 h 76"/>
                <a:gd name="T4" fmla="*/ 14 w 40"/>
                <a:gd name="T5" fmla="*/ 7 h 76"/>
                <a:gd name="T6" fmla="*/ 13 w 40"/>
                <a:gd name="T7" fmla="*/ 11 h 76"/>
                <a:gd name="T8" fmla="*/ 11 w 40"/>
                <a:gd name="T9" fmla="*/ 15 h 76"/>
                <a:gd name="T10" fmla="*/ 10 w 40"/>
                <a:gd name="T11" fmla="*/ 21 h 76"/>
                <a:gd name="T12" fmla="*/ 10 w 40"/>
                <a:gd name="T13" fmla="*/ 31 h 76"/>
                <a:gd name="T14" fmla="*/ 8 w 40"/>
                <a:gd name="T15" fmla="*/ 40 h 76"/>
                <a:gd name="T16" fmla="*/ 10 w 40"/>
                <a:gd name="T17" fmla="*/ 54 h 76"/>
                <a:gd name="T18" fmla="*/ 12 w 40"/>
                <a:gd name="T19" fmla="*/ 64 h 76"/>
                <a:gd name="T20" fmla="*/ 14 w 40"/>
                <a:gd name="T21" fmla="*/ 70 h 76"/>
                <a:gd name="T22" fmla="*/ 16 w 40"/>
                <a:gd name="T23" fmla="*/ 72 h 76"/>
                <a:gd name="T24" fmla="*/ 20 w 40"/>
                <a:gd name="T25" fmla="*/ 72 h 76"/>
                <a:gd name="T26" fmla="*/ 22 w 40"/>
                <a:gd name="T27" fmla="*/ 72 h 76"/>
                <a:gd name="T28" fmla="*/ 25 w 40"/>
                <a:gd name="T29" fmla="*/ 70 h 76"/>
                <a:gd name="T30" fmla="*/ 27 w 40"/>
                <a:gd name="T31" fmla="*/ 67 h 76"/>
                <a:gd name="T32" fmla="*/ 28 w 40"/>
                <a:gd name="T33" fmla="*/ 62 h 76"/>
                <a:gd name="T34" fmla="*/ 30 w 40"/>
                <a:gd name="T35" fmla="*/ 49 h 76"/>
                <a:gd name="T36" fmla="*/ 30 w 40"/>
                <a:gd name="T37" fmla="*/ 35 h 76"/>
                <a:gd name="T38" fmla="*/ 30 w 40"/>
                <a:gd name="T39" fmla="*/ 27 h 76"/>
                <a:gd name="T40" fmla="*/ 29 w 40"/>
                <a:gd name="T41" fmla="*/ 20 h 76"/>
                <a:gd name="T42" fmla="*/ 28 w 40"/>
                <a:gd name="T43" fmla="*/ 15 h 76"/>
                <a:gd name="T44" fmla="*/ 27 w 40"/>
                <a:gd name="T45" fmla="*/ 9 h 76"/>
                <a:gd name="T46" fmla="*/ 25 w 40"/>
                <a:gd name="T47" fmla="*/ 5 h 76"/>
                <a:gd name="T48" fmla="*/ 22 w 40"/>
                <a:gd name="T49" fmla="*/ 4 h 76"/>
                <a:gd name="T50" fmla="*/ 20 w 40"/>
                <a:gd name="T51" fmla="*/ 4 h 76"/>
                <a:gd name="T52" fmla="*/ 20 w 40"/>
                <a:gd name="T53" fmla="*/ 0 h 76"/>
                <a:gd name="T54" fmla="*/ 25 w 40"/>
                <a:gd name="T55" fmla="*/ 1 h 76"/>
                <a:gd name="T56" fmla="*/ 29 w 40"/>
                <a:gd name="T57" fmla="*/ 4 h 76"/>
                <a:gd name="T58" fmla="*/ 33 w 40"/>
                <a:gd name="T59" fmla="*/ 9 h 76"/>
                <a:gd name="T60" fmla="*/ 37 w 40"/>
                <a:gd name="T61" fmla="*/ 21 h 76"/>
                <a:gd name="T62" fmla="*/ 40 w 40"/>
                <a:gd name="T63" fmla="*/ 37 h 76"/>
                <a:gd name="T64" fmla="*/ 38 w 40"/>
                <a:gd name="T65" fmla="*/ 49 h 76"/>
                <a:gd name="T66" fmla="*/ 36 w 40"/>
                <a:gd name="T67" fmla="*/ 59 h 76"/>
                <a:gd name="T68" fmla="*/ 34 w 40"/>
                <a:gd name="T69" fmla="*/ 64 h 76"/>
                <a:gd name="T70" fmla="*/ 31 w 40"/>
                <a:gd name="T71" fmla="*/ 68 h 76"/>
                <a:gd name="T72" fmla="*/ 29 w 40"/>
                <a:gd name="T73" fmla="*/ 72 h 76"/>
                <a:gd name="T74" fmla="*/ 23 w 40"/>
                <a:gd name="T75" fmla="*/ 75 h 76"/>
                <a:gd name="T76" fmla="*/ 20 w 40"/>
                <a:gd name="T77" fmla="*/ 76 h 76"/>
                <a:gd name="T78" fmla="*/ 15 w 40"/>
                <a:gd name="T79" fmla="*/ 75 h 76"/>
                <a:gd name="T80" fmla="*/ 12 w 40"/>
                <a:gd name="T81" fmla="*/ 74 h 76"/>
                <a:gd name="T82" fmla="*/ 8 w 40"/>
                <a:gd name="T83" fmla="*/ 70 h 76"/>
                <a:gd name="T84" fmla="*/ 5 w 40"/>
                <a:gd name="T85" fmla="*/ 64 h 76"/>
                <a:gd name="T86" fmla="*/ 1 w 40"/>
                <a:gd name="T87" fmla="*/ 52 h 76"/>
                <a:gd name="T88" fmla="*/ 0 w 40"/>
                <a:gd name="T89" fmla="*/ 39 h 76"/>
                <a:gd name="T90" fmla="*/ 0 w 40"/>
                <a:gd name="T91" fmla="*/ 27 h 76"/>
                <a:gd name="T92" fmla="*/ 3 w 40"/>
                <a:gd name="T93" fmla="*/ 17 h 76"/>
                <a:gd name="T94" fmla="*/ 5 w 40"/>
                <a:gd name="T95" fmla="*/ 12 h 76"/>
                <a:gd name="T96" fmla="*/ 8 w 40"/>
                <a:gd name="T97" fmla="*/ 7 h 76"/>
                <a:gd name="T98" fmla="*/ 12 w 40"/>
                <a:gd name="T99" fmla="*/ 4 h 76"/>
                <a:gd name="T100" fmla="*/ 15 w 40"/>
                <a:gd name="T101" fmla="*/ 1 h 76"/>
                <a:gd name="T102" fmla="*/ 20 w 40"/>
                <a:gd name="T10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6">
                  <a:moveTo>
                    <a:pt x="20" y="4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3" y="11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10" y="31"/>
                  </a:lnTo>
                  <a:lnTo>
                    <a:pt x="8" y="40"/>
                  </a:lnTo>
                  <a:lnTo>
                    <a:pt x="10" y="54"/>
                  </a:lnTo>
                  <a:lnTo>
                    <a:pt x="12" y="64"/>
                  </a:lnTo>
                  <a:lnTo>
                    <a:pt x="14" y="70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5" y="70"/>
                  </a:lnTo>
                  <a:lnTo>
                    <a:pt x="27" y="67"/>
                  </a:lnTo>
                  <a:lnTo>
                    <a:pt x="28" y="62"/>
                  </a:lnTo>
                  <a:lnTo>
                    <a:pt x="30" y="49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5"/>
                  </a:lnTo>
                  <a:lnTo>
                    <a:pt x="27" y="9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20" y="4"/>
                  </a:lnTo>
                  <a:close/>
                  <a:moveTo>
                    <a:pt x="20" y="0"/>
                  </a:moveTo>
                  <a:lnTo>
                    <a:pt x="25" y="1"/>
                  </a:lnTo>
                  <a:lnTo>
                    <a:pt x="29" y="4"/>
                  </a:lnTo>
                  <a:lnTo>
                    <a:pt x="33" y="9"/>
                  </a:lnTo>
                  <a:lnTo>
                    <a:pt x="37" y="21"/>
                  </a:lnTo>
                  <a:lnTo>
                    <a:pt x="40" y="37"/>
                  </a:lnTo>
                  <a:lnTo>
                    <a:pt x="38" y="49"/>
                  </a:lnTo>
                  <a:lnTo>
                    <a:pt x="36" y="59"/>
                  </a:lnTo>
                  <a:lnTo>
                    <a:pt x="34" y="64"/>
                  </a:lnTo>
                  <a:lnTo>
                    <a:pt x="31" y="68"/>
                  </a:lnTo>
                  <a:lnTo>
                    <a:pt x="29" y="72"/>
                  </a:lnTo>
                  <a:lnTo>
                    <a:pt x="23" y="75"/>
                  </a:lnTo>
                  <a:lnTo>
                    <a:pt x="20" y="76"/>
                  </a:lnTo>
                  <a:lnTo>
                    <a:pt x="15" y="75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5" y="64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7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5" name="Freeform 74"/>
            <p:cNvSpPr>
              <a:spLocks noEditPoints="1"/>
            </p:cNvSpPr>
            <p:nvPr/>
          </p:nvSpPr>
          <p:spPr bwMode="auto">
            <a:xfrm>
              <a:off x="342" y="4182"/>
              <a:ext cx="39" cy="76"/>
            </a:xfrm>
            <a:custGeom>
              <a:avLst/>
              <a:gdLst>
                <a:gd name="T0" fmla="*/ 19 w 39"/>
                <a:gd name="T1" fmla="*/ 4 h 76"/>
                <a:gd name="T2" fmla="*/ 17 w 39"/>
                <a:gd name="T3" fmla="*/ 4 h 76"/>
                <a:gd name="T4" fmla="*/ 13 w 39"/>
                <a:gd name="T5" fmla="*/ 7 h 76"/>
                <a:gd name="T6" fmla="*/ 12 w 39"/>
                <a:gd name="T7" fmla="*/ 11 h 76"/>
                <a:gd name="T8" fmla="*/ 10 w 39"/>
                <a:gd name="T9" fmla="*/ 15 h 76"/>
                <a:gd name="T10" fmla="*/ 10 w 39"/>
                <a:gd name="T11" fmla="*/ 21 h 76"/>
                <a:gd name="T12" fmla="*/ 9 w 39"/>
                <a:gd name="T13" fmla="*/ 31 h 76"/>
                <a:gd name="T14" fmla="*/ 9 w 39"/>
                <a:gd name="T15" fmla="*/ 40 h 76"/>
                <a:gd name="T16" fmla="*/ 9 w 39"/>
                <a:gd name="T17" fmla="*/ 54 h 76"/>
                <a:gd name="T18" fmla="*/ 11 w 39"/>
                <a:gd name="T19" fmla="*/ 64 h 76"/>
                <a:gd name="T20" fmla="*/ 13 w 39"/>
                <a:gd name="T21" fmla="*/ 70 h 76"/>
                <a:gd name="T22" fmla="*/ 16 w 39"/>
                <a:gd name="T23" fmla="*/ 72 h 76"/>
                <a:gd name="T24" fmla="*/ 19 w 39"/>
                <a:gd name="T25" fmla="*/ 72 h 76"/>
                <a:gd name="T26" fmla="*/ 22 w 39"/>
                <a:gd name="T27" fmla="*/ 72 h 76"/>
                <a:gd name="T28" fmla="*/ 24 w 39"/>
                <a:gd name="T29" fmla="*/ 70 h 76"/>
                <a:gd name="T30" fmla="*/ 26 w 39"/>
                <a:gd name="T31" fmla="*/ 67 h 76"/>
                <a:gd name="T32" fmla="*/ 28 w 39"/>
                <a:gd name="T33" fmla="*/ 62 h 76"/>
                <a:gd name="T34" fmla="*/ 30 w 39"/>
                <a:gd name="T35" fmla="*/ 49 h 76"/>
                <a:gd name="T36" fmla="*/ 30 w 39"/>
                <a:gd name="T37" fmla="*/ 35 h 76"/>
                <a:gd name="T38" fmla="*/ 30 w 39"/>
                <a:gd name="T39" fmla="*/ 27 h 76"/>
                <a:gd name="T40" fmla="*/ 30 w 39"/>
                <a:gd name="T41" fmla="*/ 20 h 76"/>
                <a:gd name="T42" fmla="*/ 27 w 39"/>
                <a:gd name="T43" fmla="*/ 15 h 76"/>
                <a:gd name="T44" fmla="*/ 26 w 39"/>
                <a:gd name="T45" fmla="*/ 9 h 76"/>
                <a:gd name="T46" fmla="*/ 24 w 39"/>
                <a:gd name="T47" fmla="*/ 5 h 76"/>
                <a:gd name="T48" fmla="*/ 22 w 39"/>
                <a:gd name="T49" fmla="*/ 4 h 76"/>
                <a:gd name="T50" fmla="*/ 19 w 39"/>
                <a:gd name="T51" fmla="*/ 4 h 76"/>
                <a:gd name="T52" fmla="*/ 19 w 39"/>
                <a:gd name="T53" fmla="*/ 0 h 76"/>
                <a:gd name="T54" fmla="*/ 24 w 39"/>
                <a:gd name="T55" fmla="*/ 1 h 76"/>
                <a:gd name="T56" fmla="*/ 28 w 39"/>
                <a:gd name="T57" fmla="*/ 4 h 76"/>
                <a:gd name="T58" fmla="*/ 32 w 39"/>
                <a:gd name="T59" fmla="*/ 9 h 76"/>
                <a:gd name="T60" fmla="*/ 38 w 39"/>
                <a:gd name="T61" fmla="*/ 21 h 76"/>
                <a:gd name="T62" fmla="*/ 39 w 39"/>
                <a:gd name="T63" fmla="*/ 37 h 76"/>
                <a:gd name="T64" fmla="*/ 38 w 39"/>
                <a:gd name="T65" fmla="*/ 49 h 76"/>
                <a:gd name="T66" fmla="*/ 35 w 39"/>
                <a:gd name="T67" fmla="*/ 59 h 76"/>
                <a:gd name="T68" fmla="*/ 33 w 39"/>
                <a:gd name="T69" fmla="*/ 64 h 76"/>
                <a:gd name="T70" fmla="*/ 31 w 39"/>
                <a:gd name="T71" fmla="*/ 68 h 76"/>
                <a:gd name="T72" fmla="*/ 28 w 39"/>
                <a:gd name="T73" fmla="*/ 72 h 76"/>
                <a:gd name="T74" fmla="*/ 24 w 39"/>
                <a:gd name="T75" fmla="*/ 75 h 76"/>
                <a:gd name="T76" fmla="*/ 19 w 39"/>
                <a:gd name="T77" fmla="*/ 76 h 76"/>
                <a:gd name="T78" fmla="*/ 15 w 39"/>
                <a:gd name="T79" fmla="*/ 75 h 76"/>
                <a:gd name="T80" fmla="*/ 11 w 39"/>
                <a:gd name="T81" fmla="*/ 74 h 76"/>
                <a:gd name="T82" fmla="*/ 8 w 39"/>
                <a:gd name="T83" fmla="*/ 70 h 76"/>
                <a:gd name="T84" fmla="*/ 4 w 39"/>
                <a:gd name="T85" fmla="*/ 64 h 76"/>
                <a:gd name="T86" fmla="*/ 1 w 39"/>
                <a:gd name="T87" fmla="*/ 52 h 76"/>
                <a:gd name="T88" fmla="*/ 0 w 39"/>
                <a:gd name="T89" fmla="*/ 39 h 76"/>
                <a:gd name="T90" fmla="*/ 0 w 39"/>
                <a:gd name="T91" fmla="*/ 27 h 76"/>
                <a:gd name="T92" fmla="*/ 3 w 39"/>
                <a:gd name="T93" fmla="*/ 17 h 76"/>
                <a:gd name="T94" fmla="*/ 5 w 39"/>
                <a:gd name="T95" fmla="*/ 12 h 76"/>
                <a:gd name="T96" fmla="*/ 8 w 39"/>
                <a:gd name="T97" fmla="*/ 7 h 76"/>
                <a:gd name="T98" fmla="*/ 11 w 39"/>
                <a:gd name="T99" fmla="*/ 4 h 76"/>
                <a:gd name="T100" fmla="*/ 15 w 39"/>
                <a:gd name="T101" fmla="*/ 1 h 76"/>
                <a:gd name="T102" fmla="*/ 19 w 39"/>
                <a:gd name="T10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6">
                  <a:moveTo>
                    <a:pt x="19" y="4"/>
                  </a:moveTo>
                  <a:lnTo>
                    <a:pt x="17" y="4"/>
                  </a:lnTo>
                  <a:lnTo>
                    <a:pt x="13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9" y="31"/>
                  </a:lnTo>
                  <a:lnTo>
                    <a:pt x="9" y="40"/>
                  </a:lnTo>
                  <a:lnTo>
                    <a:pt x="9" y="54"/>
                  </a:lnTo>
                  <a:lnTo>
                    <a:pt x="11" y="64"/>
                  </a:lnTo>
                  <a:lnTo>
                    <a:pt x="13" y="70"/>
                  </a:lnTo>
                  <a:lnTo>
                    <a:pt x="16" y="72"/>
                  </a:lnTo>
                  <a:lnTo>
                    <a:pt x="19" y="72"/>
                  </a:lnTo>
                  <a:lnTo>
                    <a:pt x="22" y="72"/>
                  </a:lnTo>
                  <a:lnTo>
                    <a:pt x="24" y="70"/>
                  </a:lnTo>
                  <a:lnTo>
                    <a:pt x="26" y="67"/>
                  </a:lnTo>
                  <a:lnTo>
                    <a:pt x="28" y="62"/>
                  </a:lnTo>
                  <a:lnTo>
                    <a:pt x="30" y="49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7" y="15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19" y="4"/>
                  </a:lnTo>
                  <a:close/>
                  <a:moveTo>
                    <a:pt x="19" y="0"/>
                  </a:moveTo>
                  <a:lnTo>
                    <a:pt x="24" y="1"/>
                  </a:lnTo>
                  <a:lnTo>
                    <a:pt x="28" y="4"/>
                  </a:lnTo>
                  <a:lnTo>
                    <a:pt x="32" y="9"/>
                  </a:lnTo>
                  <a:lnTo>
                    <a:pt x="38" y="21"/>
                  </a:lnTo>
                  <a:lnTo>
                    <a:pt x="39" y="37"/>
                  </a:lnTo>
                  <a:lnTo>
                    <a:pt x="38" y="49"/>
                  </a:lnTo>
                  <a:lnTo>
                    <a:pt x="35" y="59"/>
                  </a:lnTo>
                  <a:lnTo>
                    <a:pt x="33" y="64"/>
                  </a:lnTo>
                  <a:lnTo>
                    <a:pt x="31" y="68"/>
                  </a:lnTo>
                  <a:lnTo>
                    <a:pt x="28" y="72"/>
                  </a:lnTo>
                  <a:lnTo>
                    <a:pt x="24" y="75"/>
                  </a:lnTo>
                  <a:lnTo>
                    <a:pt x="19" y="76"/>
                  </a:lnTo>
                  <a:lnTo>
                    <a:pt x="15" y="75"/>
                  </a:lnTo>
                  <a:lnTo>
                    <a:pt x="11" y="74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7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6" name="Line 75"/>
            <p:cNvSpPr>
              <a:spLocks noChangeShapeType="1"/>
            </p:cNvSpPr>
            <p:nvPr/>
          </p:nvSpPr>
          <p:spPr bwMode="auto">
            <a:xfrm>
              <a:off x="417" y="4097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7" name="Line 76"/>
            <p:cNvSpPr>
              <a:spLocks noChangeShapeType="1"/>
            </p:cNvSpPr>
            <p:nvPr/>
          </p:nvSpPr>
          <p:spPr bwMode="auto">
            <a:xfrm>
              <a:off x="417" y="3973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8" name="Line 77"/>
            <p:cNvSpPr>
              <a:spLocks noChangeShapeType="1"/>
            </p:cNvSpPr>
            <p:nvPr/>
          </p:nvSpPr>
          <p:spPr bwMode="auto">
            <a:xfrm>
              <a:off x="417" y="3848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9" name="Line 78"/>
            <p:cNvSpPr>
              <a:spLocks noChangeShapeType="1"/>
            </p:cNvSpPr>
            <p:nvPr/>
          </p:nvSpPr>
          <p:spPr bwMode="auto">
            <a:xfrm>
              <a:off x="417" y="3723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0" name="Freeform 79"/>
            <p:cNvSpPr>
              <a:spLocks/>
            </p:cNvSpPr>
            <p:nvPr/>
          </p:nvSpPr>
          <p:spPr bwMode="auto">
            <a:xfrm>
              <a:off x="198" y="3684"/>
              <a:ext cx="36" cy="77"/>
            </a:xfrm>
            <a:custGeom>
              <a:avLst/>
              <a:gdLst>
                <a:gd name="T0" fmla="*/ 24 w 36"/>
                <a:gd name="T1" fmla="*/ 2 h 77"/>
                <a:gd name="T2" fmla="*/ 30 w 36"/>
                <a:gd name="T3" fmla="*/ 7 h 77"/>
                <a:gd name="T4" fmla="*/ 34 w 36"/>
                <a:gd name="T5" fmla="*/ 15 h 77"/>
                <a:gd name="T6" fmla="*/ 29 w 36"/>
                <a:gd name="T7" fmla="*/ 27 h 77"/>
                <a:gd name="T8" fmla="*/ 28 w 36"/>
                <a:gd name="T9" fmla="*/ 34 h 77"/>
                <a:gd name="T10" fmla="*/ 34 w 36"/>
                <a:gd name="T11" fmla="*/ 39 h 77"/>
                <a:gd name="T12" fmla="*/ 36 w 36"/>
                <a:gd name="T13" fmla="*/ 51 h 77"/>
                <a:gd name="T14" fmla="*/ 34 w 36"/>
                <a:gd name="T15" fmla="*/ 63 h 77"/>
                <a:gd name="T16" fmla="*/ 24 w 36"/>
                <a:gd name="T17" fmla="*/ 74 h 77"/>
                <a:gd name="T18" fmla="*/ 9 w 36"/>
                <a:gd name="T19" fmla="*/ 77 h 77"/>
                <a:gd name="T20" fmla="*/ 3 w 36"/>
                <a:gd name="T21" fmla="*/ 76 h 77"/>
                <a:gd name="T22" fmla="*/ 0 w 36"/>
                <a:gd name="T23" fmla="*/ 71 h 77"/>
                <a:gd name="T24" fmla="*/ 2 w 36"/>
                <a:gd name="T25" fmla="*/ 69 h 77"/>
                <a:gd name="T26" fmla="*/ 5 w 36"/>
                <a:gd name="T27" fmla="*/ 67 h 77"/>
                <a:gd name="T28" fmla="*/ 9 w 36"/>
                <a:gd name="T29" fmla="*/ 69 h 77"/>
                <a:gd name="T30" fmla="*/ 13 w 36"/>
                <a:gd name="T31" fmla="*/ 71 h 77"/>
                <a:gd name="T32" fmla="*/ 18 w 36"/>
                <a:gd name="T33" fmla="*/ 73 h 77"/>
                <a:gd name="T34" fmla="*/ 24 w 36"/>
                <a:gd name="T35" fmla="*/ 70 h 77"/>
                <a:gd name="T36" fmla="*/ 28 w 36"/>
                <a:gd name="T37" fmla="*/ 65 h 77"/>
                <a:gd name="T38" fmla="*/ 29 w 36"/>
                <a:gd name="T39" fmla="*/ 58 h 77"/>
                <a:gd name="T40" fmla="*/ 28 w 36"/>
                <a:gd name="T41" fmla="*/ 49 h 77"/>
                <a:gd name="T42" fmla="*/ 26 w 36"/>
                <a:gd name="T43" fmla="*/ 45 h 77"/>
                <a:gd name="T44" fmla="*/ 20 w 36"/>
                <a:gd name="T45" fmla="*/ 41 h 77"/>
                <a:gd name="T46" fmla="*/ 13 w 36"/>
                <a:gd name="T47" fmla="*/ 39 h 77"/>
                <a:gd name="T48" fmla="*/ 12 w 36"/>
                <a:gd name="T49" fmla="*/ 38 h 77"/>
                <a:gd name="T50" fmla="*/ 19 w 36"/>
                <a:gd name="T51" fmla="*/ 35 h 77"/>
                <a:gd name="T52" fmla="*/ 25 w 36"/>
                <a:gd name="T53" fmla="*/ 29 h 77"/>
                <a:gd name="T54" fmla="*/ 27 w 36"/>
                <a:gd name="T55" fmla="*/ 21 h 77"/>
                <a:gd name="T56" fmla="*/ 26 w 36"/>
                <a:gd name="T57" fmla="*/ 14 h 77"/>
                <a:gd name="T58" fmla="*/ 20 w 36"/>
                <a:gd name="T59" fmla="*/ 8 h 77"/>
                <a:gd name="T60" fmla="*/ 11 w 36"/>
                <a:gd name="T61" fmla="*/ 8 h 77"/>
                <a:gd name="T62" fmla="*/ 4 w 36"/>
                <a:gd name="T63" fmla="*/ 17 h 77"/>
                <a:gd name="T64" fmla="*/ 5 w 36"/>
                <a:gd name="T65" fmla="*/ 10 h 77"/>
                <a:gd name="T66" fmla="*/ 12 w 36"/>
                <a:gd name="T67" fmla="*/ 3 h 77"/>
                <a:gd name="T68" fmla="*/ 19 w 36"/>
                <a:gd name="T6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7">
                  <a:moveTo>
                    <a:pt x="19" y="0"/>
                  </a:moveTo>
                  <a:lnTo>
                    <a:pt x="24" y="2"/>
                  </a:lnTo>
                  <a:lnTo>
                    <a:pt x="27" y="3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4" y="15"/>
                  </a:lnTo>
                  <a:lnTo>
                    <a:pt x="33" y="21"/>
                  </a:lnTo>
                  <a:lnTo>
                    <a:pt x="29" y="27"/>
                  </a:lnTo>
                  <a:lnTo>
                    <a:pt x="25" y="33"/>
                  </a:lnTo>
                  <a:lnTo>
                    <a:pt x="28" y="34"/>
                  </a:lnTo>
                  <a:lnTo>
                    <a:pt x="32" y="37"/>
                  </a:lnTo>
                  <a:lnTo>
                    <a:pt x="34" y="39"/>
                  </a:lnTo>
                  <a:lnTo>
                    <a:pt x="36" y="45"/>
                  </a:lnTo>
                  <a:lnTo>
                    <a:pt x="36" y="51"/>
                  </a:lnTo>
                  <a:lnTo>
                    <a:pt x="36" y="57"/>
                  </a:lnTo>
                  <a:lnTo>
                    <a:pt x="34" y="63"/>
                  </a:lnTo>
                  <a:lnTo>
                    <a:pt x="32" y="67"/>
                  </a:lnTo>
                  <a:lnTo>
                    <a:pt x="24" y="74"/>
                  </a:lnTo>
                  <a:lnTo>
                    <a:pt x="12" y="77"/>
                  </a:lnTo>
                  <a:lnTo>
                    <a:pt x="9" y="77"/>
                  </a:lnTo>
                  <a:lnTo>
                    <a:pt x="5" y="76"/>
                  </a:lnTo>
                  <a:lnTo>
                    <a:pt x="3" y="76"/>
                  </a:lnTo>
                  <a:lnTo>
                    <a:pt x="2" y="73"/>
                  </a:lnTo>
                  <a:lnTo>
                    <a:pt x="0" y="71"/>
                  </a:lnTo>
                  <a:lnTo>
                    <a:pt x="2" y="70"/>
                  </a:lnTo>
                  <a:lnTo>
                    <a:pt x="2" y="69"/>
                  </a:lnTo>
                  <a:lnTo>
                    <a:pt x="3" y="67"/>
                  </a:lnTo>
                  <a:lnTo>
                    <a:pt x="5" y="67"/>
                  </a:lnTo>
                  <a:lnTo>
                    <a:pt x="7" y="67"/>
                  </a:lnTo>
                  <a:lnTo>
                    <a:pt x="9" y="69"/>
                  </a:lnTo>
                  <a:lnTo>
                    <a:pt x="11" y="70"/>
                  </a:lnTo>
                  <a:lnTo>
                    <a:pt x="13" y="71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21" y="71"/>
                  </a:lnTo>
                  <a:lnTo>
                    <a:pt x="24" y="70"/>
                  </a:lnTo>
                  <a:lnTo>
                    <a:pt x="26" y="67"/>
                  </a:lnTo>
                  <a:lnTo>
                    <a:pt x="28" y="65"/>
                  </a:lnTo>
                  <a:lnTo>
                    <a:pt x="29" y="62"/>
                  </a:lnTo>
                  <a:lnTo>
                    <a:pt x="29" y="58"/>
                  </a:lnTo>
                  <a:lnTo>
                    <a:pt x="29" y="54"/>
                  </a:lnTo>
                  <a:lnTo>
                    <a:pt x="28" y="49"/>
                  </a:lnTo>
                  <a:lnTo>
                    <a:pt x="27" y="46"/>
                  </a:lnTo>
                  <a:lnTo>
                    <a:pt x="26" y="45"/>
                  </a:lnTo>
                  <a:lnTo>
                    <a:pt x="24" y="42"/>
                  </a:lnTo>
                  <a:lnTo>
                    <a:pt x="20" y="41"/>
                  </a:lnTo>
                  <a:lnTo>
                    <a:pt x="17" y="39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12" y="38"/>
                  </a:lnTo>
                  <a:lnTo>
                    <a:pt x="15" y="37"/>
                  </a:lnTo>
                  <a:lnTo>
                    <a:pt x="19" y="35"/>
                  </a:lnTo>
                  <a:lnTo>
                    <a:pt x="22" y="31"/>
                  </a:lnTo>
                  <a:lnTo>
                    <a:pt x="25" y="29"/>
                  </a:lnTo>
                  <a:lnTo>
                    <a:pt x="26" y="25"/>
                  </a:lnTo>
                  <a:lnTo>
                    <a:pt x="27" y="21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4" y="11"/>
                  </a:lnTo>
                  <a:lnTo>
                    <a:pt x="20" y="8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1" name="Freeform 80"/>
            <p:cNvSpPr>
              <a:spLocks noEditPoints="1"/>
            </p:cNvSpPr>
            <p:nvPr/>
          </p:nvSpPr>
          <p:spPr bwMode="auto">
            <a:xfrm>
              <a:off x="245" y="3684"/>
              <a:ext cx="41" cy="76"/>
            </a:xfrm>
            <a:custGeom>
              <a:avLst/>
              <a:gdLst>
                <a:gd name="T0" fmla="*/ 24 w 41"/>
                <a:gd name="T1" fmla="*/ 11 h 76"/>
                <a:gd name="T2" fmla="*/ 3 w 41"/>
                <a:gd name="T3" fmla="*/ 49 h 76"/>
                <a:gd name="T4" fmla="*/ 24 w 41"/>
                <a:gd name="T5" fmla="*/ 49 h 76"/>
                <a:gd name="T6" fmla="*/ 24 w 41"/>
                <a:gd name="T7" fmla="*/ 11 h 76"/>
                <a:gd name="T8" fmla="*/ 27 w 41"/>
                <a:gd name="T9" fmla="*/ 0 h 76"/>
                <a:gd name="T10" fmla="*/ 32 w 41"/>
                <a:gd name="T11" fmla="*/ 0 h 76"/>
                <a:gd name="T12" fmla="*/ 32 w 41"/>
                <a:gd name="T13" fmla="*/ 49 h 76"/>
                <a:gd name="T14" fmla="*/ 41 w 41"/>
                <a:gd name="T15" fmla="*/ 49 h 76"/>
                <a:gd name="T16" fmla="*/ 41 w 41"/>
                <a:gd name="T17" fmla="*/ 57 h 76"/>
                <a:gd name="T18" fmla="*/ 32 w 41"/>
                <a:gd name="T19" fmla="*/ 57 h 76"/>
                <a:gd name="T20" fmla="*/ 32 w 41"/>
                <a:gd name="T21" fmla="*/ 76 h 76"/>
                <a:gd name="T22" fmla="*/ 24 w 41"/>
                <a:gd name="T23" fmla="*/ 76 h 76"/>
                <a:gd name="T24" fmla="*/ 24 w 41"/>
                <a:gd name="T25" fmla="*/ 57 h 76"/>
                <a:gd name="T26" fmla="*/ 0 w 41"/>
                <a:gd name="T27" fmla="*/ 57 h 76"/>
                <a:gd name="T28" fmla="*/ 0 w 41"/>
                <a:gd name="T29" fmla="*/ 50 h 76"/>
                <a:gd name="T30" fmla="*/ 27 w 41"/>
                <a:gd name="T3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76">
                  <a:moveTo>
                    <a:pt x="24" y="11"/>
                  </a:moveTo>
                  <a:lnTo>
                    <a:pt x="3" y="49"/>
                  </a:lnTo>
                  <a:lnTo>
                    <a:pt x="24" y="49"/>
                  </a:lnTo>
                  <a:lnTo>
                    <a:pt x="24" y="11"/>
                  </a:lnTo>
                  <a:close/>
                  <a:moveTo>
                    <a:pt x="27" y="0"/>
                  </a:moveTo>
                  <a:lnTo>
                    <a:pt x="32" y="0"/>
                  </a:lnTo>
                  <a:lnTo>
                    <a:pt x="32" y="49"/>
                  </a:lnTo>
                  <a:lnTo>
                    <a:pt x="41" y="49"/>
                  </a:lnTo>
                  <a:lnTo>
                    <a:pt x="41" y="57"/>
                  </a:lnTo>
                  <a:lnTo>
                    <a:pt x="32" y="57"/>
                  </a:lnTo>
                  <a:lnTo>
                    <a:pt x="32" y="76"/>
                  </a:lnTo>
                  <a:lnTo>
                    <a:pt x="24" y="76"/>
                  </a:lnTo>
                  <a:lnTo>
                    <a:pt x="24" y="57"/>
                  </a:lnTo>
                  <a:lnTo>
                    <a:pt x="0" y="57"/>
                  </a:lnTo>
                  <a:lnTo>
                    <a:pt x="0" y="5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2" name="Freeform 81"/>
            <p:cNvSpPr>
              <a:spLocks noEditPoints="1"/>
            </p:cNvSpPr>
            <p:nvPr/>
          </p:nvSpPr>
          <p:spPr bwMode="auto">
            <a:xfrm>
              <a:off x="294" y="3684"/>
              <a:ext cx="40" cy="77"/>
            </a:xfrm>
            <a:custGeom>
              <a:avLst/>
              <a:gdLst>
                <a:gd name="T0" fmla="*/ 20 w 40"/>
                <a:gd name="T1" fmla="*/ 4 h 77"/>
                <a:gd name="T2" fmla="*/ 16 w 40"/>
                <a:gd name="T3" fmla="*/ 6 h 77"/>
                <a:gd name="T4" fmla="*/ 14 w 40"/>
                <a:gd name="T5" fmla="*/ 7 h 77"/>
                <a:gd name="T6" fmla="*/ 13 w 40"/>
                <a:gd name="T7" fmla="*/ 11 h 77"/>
                <a:gd name="T8" fmla="*/ 11 w 40"/>
                <a:gd name="T9" fmla="*/ 17 h 77"/>
                <a:gd name="T10" fmla="*/ 10 w 40"/>
                <a:gd name="T11" fmla="*/ 22 h 77"/>
                <a:gd name="T12" fmla="*/ 10 w 40"/>
                <a:gd name="T13" fmla="*/ 31 h 77"/>
                <a:gd name="T14" fmla="*/ 8 w 40"/>
                <a:gd name="T15" fmla="*/ 41 h 77"/>
                <a:gd name="T16" fmla="*/ 10 w 40"/>
                <a:gd name="T17" fmla="*/ 54 h 77"/>
                <a:gd name="T18" fmla="*/ 12 w 40"/>
                <a:gd name="T19" fmla="*/ 65 h 77"/>
                <a:gd name="T20" fmla="*/ 14 w 40"/>
                <a:gd name="T21" fmla="*/ 70 h 77"/>
                <a:gd name="T22" fmla="*/ 16 w 40"/>
                <a:gd name="T23" fmla="*/ 73 h 77"/>
                <a:gd name="T24" fmla="*/ 20 w 40"/>
                <a:gd name="T25" fmla="*/ 73 h 77"/>
                <a:gd name="T26" fmla="*/ 22 w 40"/>
                <a:gd name="T27" fmla="*/ 73 h 77"/>
                <a:gd name="T28" fmla="*/ 25 w 40"/>
                <a:gd name="T29" fmla="*/ 70 h 77"/>
                <a:gd name="T30" fmla="*/ 27 w 40"/>
                <a:gd name="T31" fmla="*/ 67 h 77"/>
                <a:gd name="T32" fmla="*/ 28 w 40"/>
                <a:gd name="T33" fmla="*/ 62 h 77"/>
                <a:gd name="T34" fmla="*/ 30 w 40"/>
                <a:gd name="T35" fmla="*/ 51 h 77"/>
                <a:gd name="T36" fmla="*/ 30 w 40"/>
                <a:gd name="T37" fmla="*/ 35 h 77"/>
                <a:gd name="T38" fmla="*/ 30 w 40"/>
                <a:gd name="T39" fmla="*/ 29 h 77"/>
                <a:gd name="T40" fmla="*/ 29 w 40"/>
                <a:gd name="T41" fmla="*/ 21 h 77"/>
                <a:gd name="T42" fmla="*/ 28 w 40"/>
                <a:gd name="T43" fmla="*/ 15 h 77"/>
                <a:gd name="T44" fmla="*/ 27 w 40"/>
                <a:gd name="T45" fmla="*/ 10 h 77"/>
                <a:gd name="T46" fmla="*/ 25 w 40"/>
                <a:gd name="T47" fmla="*/ 6 h 77"/>
                <a:gd name="T48" fmla="*/ 22 w 40"/>
                <a:gd name="T49" fmla="*/ 4 h 77"/>
                <a:gd name="T50" fmla="*/ 20 w 40"/>
                <a:gd name="T51" fmla="*/ 4 h 77"/>
                <a:gd name="T52" fmla="*/ 20 w 40"/>
                <a:gd name="T53" fmla="*/ 0 h 77"/>
                <a:gd name="T54" fmla="*/ 25 w 40"/>
                <a:gd name="T55" fmla="*/ 2 h 77"/>
                <a:gd name="T56" fmla="*/ 29 w 40"/>
                <a:gd name="T57" fmla="*/ 4 h 77"/>
                <a:gd name="T58" fmla="*/ 33 w 40"/>
                <a:gd name="T59" fmla="*/ 10 h 77"/>
                <a:gd name="T60" fmla="*/ 37 w 40"/>
                <a:gd name="T61" fmla="*/ 22 h 77"/>
                <a:gd name="T62" fmla="*/ 40 w 40"/>
                <a:gd name="T63" fmla="*/ 38 h 77"/>
                <a:gd name="T64" fmla="*/ 38 w 40"/>
                <a:gd name="T65" fmla="*/ 50 h 77"/>
                <a:gd name="T66" fmla="*/ 36 w 40"/>
                <a:gd name="T67" fmla="*/ 59 h 77"/>
                <a:gd name="T68" fmla="*/ 34 w 40"/>
                <a:gd name="T69" fmla="*/ 65 h 77"/>
                <a:gd name="T70" fmla="*/ 31 w 40"/>
                <a:gd name="T71" fmla="*/ 70 h 77"/>
                <a:gd name="T72" fmla="*/ 29 w 40"/>
                <a:gd name="T73" fmla="*/ 73 h 77"/>
                <a:gd name="T74" fmla="*/ 23 w 40"/>
                <a:gd name="T75" fmla="*/ 76 h 77"/>
                <a:gd name="T76" fmla="*/ 20 w 40"/>
                <a:gd name="T77" fmla="*/ 77 h 77"/>
                <a:gd name="T78" fmla="*/ 15 w 40"/>
                <a:gd name="T79" fmla="*/ 76 h 77"/>
                <a:gd name="T80" fmla="*/ 12 w 40"/>
                <a:gd name="T81" fmla="*/ 74 h 77"/>
                <a:gd name="T82" fmla="*/ 8 w 40"/>
                <a:gd name="T83" fmla="*/ 70 h 77"/>
                <a:gd name="T84" fmla="*/ 5 w 40"/>
                <a:gd name="T85" fmla="*/ 65 h 77"/>
                <a:gd name="T86" fmla="*/ 1 w 40"/>
                <a:gd name="T87" fmla="*/ 53 h 77"/>
                <a:gd name="T88" fmla="*/ 0 w 40"/>
                <a:gd name="T89" fmla="*/ 39 h 77"/>
                <a:gd name="T90" fmla="*/ 0 w 40"/>
                <a:gd name="T91" fmla="*/ 27 h 77"/>
                <a:gd name="T92" fmla="*/ 3 w 40"/>
                <a:gd name="T93" fmla="*/ 18 h 77"/>
                <a:gd name="T94" fmla="*/ 5 w 40"/>
                <a:gd name="T95" fmla="*/ 12 h 77"/>
                <a:gd name="T96" fmla="*/ 8 w 40"/>
                <a:gd name="T97" fmla="*/ 8 h 77"/>
                <a:gd name="T98" fmla="*/ 12 w 40"/>
                <a:gd name="T99" fmla="*/ 4 h 77"/>
                <a:gd name="T100" fmla="*/ 15 w 40"/>
                <a:gd name="T101" fmla="*/ 2 h 77"/>
                <a:gd name="T102" fmla="*/ 20 w 40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7">
                  <a:moveTo>
                    <a:pt x="20" y="4"/>
                  </a:moveTo>
                  <a:lnTo>
                    <a:pt x="16" y="6"/>
                  </a:lnTo>
                  <a:lnTo>
                    <a:pt x="14" y="7"/>
                  </a:lnTo>
                  <a:lnTo>
                    <a:pt x="13" y="11"/>
                  </a:lnTo>
                  <a:lnTo>
                    <a:pt x="11" y="17"/>
                  </a:lnTo>
                  <a:lnTo>
                    <a:pt x="10" y="22"/>
                  </a:lnTo>
                  <a:lnTo>
                    <a:pt x="10" y="31"/>
                  </a:lnTo>
                  <a:lnTo>
                    <a:pt x="8" y="41"/>
                  </a:lnTo>
                  <a:lnTo>
                    <a:pt x="10" y="54"/>
                  </a:lnTo>
                  <a:lnTo>
                    <a:pt x="12" y="65"/>
                  </a:lnTo>
                  <a:lnTo>
                    <a:pt x="14" y="70"/>
                  </a:lnTo>
                  <a:lnTo>
                    <a:pt x="16" y="73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25" y="70"/>
                  </a:lnTo>
                  <a:lnTo>
                    <a:pt x="27" y="67"/>
                  </a:lnTo>
                  <a:lnTo>
                    <a:pt x="28" y="62"/>
                  </a:lnTo>
                  <a:lnTo>
                    <a:pt x="30" y="51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1"/>
                  </a:lnTo>
                  <a:lnTo>
                    <a:pt x="28" y="15"/>
                  </a:lnTo>
                  <a:lnTo>
                    <a:pt x="27" y="10"/>
                  </a:lnTo>
                  <a:lnTo>
                    <a:pt x="25" y="6"/>
                  </a:lnTo>
                  <a:lnTo>
                    <a:pt x="22" y="4"/>
                  </a:lnTo>
                  <a:lnTo>
                    <a:pt x="20" y="4"/>
                  </a:lnTo>
                  <a:close/>
                  <a:moveTo>
                    <a:pt x="20" y="0"/>
                  </a:moveTo>
                  <a:lnTo>
                    <a:pt x="25" y="2"/>
                  </a:lnTo>
                  <a:lnTo>
                    <a:pt x="29" y="4"/>
                  </a:lnTo>
                  <a:lnTo>
                    <a:pt x="33" y="10"/>
                  </a:lnTo>
                  <a:lnTo>
                    <a:pt x="37" y="22"/>
                  </a:lnTo>
                  <a:lnTo>
                    <a:pt x="40" y="38"/>
                  </a:lnTo>
                  <a:lnTo>
                    <a:pt x="38" y="50"/>
                  </a:lnTo>
                  <a:lnTo>
                    <a:pt x="36" y="59"/>
                  </a:lnTo>
                  <a:lnTo>
                    <a:pt x="34" y="65"/>
                  </a:lnTo>
                  <a:lnTo>
                    <a:pt x="31" y="70"/>
                  </a:lnTo>
                  <a:lnTo>
                    <a:pt x="29" y="73"/>
                  </a:lnTo>
                  <a:lnTo>
                    <a:pt x="23" y="76"/>
                  </a:lnTo>
                  <a:lnTo>
                    <a:pt x="20" y="77"/>
                  </a:lnTo>
                  <a:lnTo>
                    <a:pt x="15" y="76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5" y="65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8"/>
                  </a:lnTo>
                  <a:lnTo>
                    <a:pt x="5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5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3" name="Freeform 82"/>
            <p:cNvSpPr>
              <a:spLocks noEditPoints="1"/>
            </p:cNvSpPr>
            <p:nvPr/>
          </p:nvSpPr>
          <p:spPr bwMode="auto">
            <a:xfrm>
              <a:off x="342" y="3684"/>
              <a:ext cx="39" cy="77"/>
            </a:xfrm>
            <a:custGeom>
              <a:avLst/>
              <a:gdLst>
                <a:gd name="T0" fmla="*/ 19 w 39"/>
                <a:gd name="T1" fmla="*/ 4 h 77"/>
                <a:gd name="T2" fmla="*/ 17 w 39"/>
                <a:gd name="T3" fmla="*/ 6 h 77"/>
                <a:gd name="T4" fmla="*/ 13 w 39"/>
                <a:gd name="T5" fmla="*/ 7 h 77"/>
                <a:gd name="T6" fmla="*/ 12 w 39"/>
                <a:gd name="T7" fmla="*/ 11 h 77"/>
                <a:gd name="T8" fmla="*/ 10 w 39"/>
                <a:gd name="T9" fmla="*/ 17 h 77"/>
                <a:gd name="T10" fmla="*/ 10 w 39"/>
                <a:gd name="T11" fmla="*/ 22 h 77"/>
                <a:gd name="T12" fmla="*/ 9 w 39"/>
                <a:gd name="T13" fmla="*/ 31 h 77"/>
                <a:gd name="T14" fmla="*/ 9 w 39"/>
                <a:gd name="T15" fmla="*/ 41 h 77"/>
                <a:gd name="T16" fmla="*/ 9 w 39"/>
                <a:gd name="T17" fmla="*/ 54 h 77"/>
                <a:gd name="T18" fmla="*/ 11 w 39"/>
                <a:gd name="T19" fmla="*/ 65 h 77"/>
                <a:gd name="T20" fmla="*/ 13 w 39"/>
                <a:gd name="T21" fmla="*/ 70 h 77"/>
                <a:gd name="T22" fmla="*/ 16 w 39"/>
                <a:gd name="T23" fmla="*/ 73 h 77"/>
                <a:gd name="T24" fmla="*/ 19 w 39"/>
                <a:gd name="T25" fmla="*/ 73 h 77"/>
                <a:gd name="T26" fmla="*/ 22 w 39"/>
                <a:gd name="T27" fmla="*/ 73 h 77"/>
                <a:gd name="T28" fmla="*/ 24 w 39"/>
                <a:gd name="T29" fmla="*/ 70 h 77"/>
                <a:gd name="T30" fmla="*/ 26 w 39"/>
                <a:gd name="T31" fmla="*/ 67 h 77"/>
                <a:gd name="T32" fmla="*/ 28 w 39"/>
                <a:gd name="T33" fmla="*/ 62 h 77"/>
                <a:gd name="T34" fmla="*/ 30 w 39"/>
                <a:gd name="T35" fmla="*/ 51 h 77"/>
                <a:gd name="T36" fmla="*/ 30 w 39"/>
                <a:gd name="T37" fmla="*/ 35 h 77"/>
                <a:gd name="T38" fmla="*/ 30 w 39"/>
                <a:gd name="T39" fmla="*/ 29 h 77"/>
                <a:gd name="T40" fmla="*/ 30 w 39"/>
                <a:gd name="T41" fmla="*/ 21 h 77"/>
                <a:gd name="T42" fmla="*/ 27 w 39"/>
                <a:gd name="T43" fmla="*/ 15 h 77"/>
                <a:gd name="T44" fmla="*/ 26 w 39"/>
                <a:gd name="T45" fmla="*/ 10 h 77"/>
                <a:gd name="T46" fmla="*/ 24 w 39"/>
                <a:gd name="T47" fmla="*/ 6 h 77"/>
                <a:gd name="T48" fmla="*/ 22 w 39"/>
                <a:gd name="T49" fmla="*/ 4 h 77"/>
                <a:gd name="T50" fmla="*/ 19 w 39"/>
                <a:gd name="T51" fmla="*/ 4 h 77"/>
                <a:gd name="T52" fmla="*/ 19 w 39"/>
                <a:gd name="T53" fmla="*/ 0 h 77"/>
                <a:gd name="T54" fmla="*/ 24 w 39"/>
                <a:gd name="T55" fmla="*/ 2 h 77"/>
                <a:gd name="T56" fmla="*/ 28 w 39"/>
                <a:gd name="T57" fmla="*/ 4 h 77"/>
                <a:gd name="T58" fmla="*/ 32 w 39"/>
                <a:gd name="T59" fmla="*/ 10 h 77"/>
                <a:gd name="T60" fmla="*/ 38 w 39"/>
                <a:gd name="T61" fmla="*/ 22 h 77"/>
                <a:gd name="T62" fmla="*/ 39 w 39"/>
                <a:gd name="T63" fmla="*/ 38 h 77"/>
                <a:gd name="T64" fmla="*/ 38 w 39"/>
                <a:gd name="T65" fmla="*/ 50 h 77"/>
                <a:gd name="T66" fmla="*/ 35 w 39"/>
                <a:gd name="T67" fmla="*/ 59 h 77"/>
                <a:gd name="T68" fmla="*/ 33 w 39"/>
                <a:gd name="T69" fmla="*/ 65 h 77"/>
                <a:gd name="T70" fmla="*/ 31 w 39"/>
                <a:gd name="T71" fmla="*/ 70 h 77"/>
                <a:gd name="T72" fmla="*/ 28 w 39"/>
                <a:gd name="T73" fmla="*/ 73 h 77"/>
                <a:gd name="T74" fmla="*/ 24 w 39"/>
                <a:gd name="T75" fmla="*/ 76 h 77"/>
                <a:gd name="T76" fmla="*/ 19 w 39"/>
                <a:gd name="T77" fmla="*/ 77 h 77"/>
                <a:gd name="T78" fmla="*/ 15 w 39"/>
                <a:gd name="T79" fmla="*/ 76 h 77"/>
                <a:gd name="T80" fmla="*/ 11 w 39"/>
                <a:gd name="T81" fmla="*/ 74 h 77"/>
                <a:gd name="T82" fmla="*/ 8 w 39"/>
                <a:gd name="T83" fmla="*/ 70 h 77"/>
                <a:gd name="T84" fmla="*/ 4 w 39"/>
                <a:gd name="T85" fmla="*/ 65 h 77"/>
                <a:gd name="T86" fmla="*/ 1 w 39"/>
                <a:gd name="T87" fmla="*/ 53 h 77"/>
                <a:gd name="T88" fmla="*/ 0 w 39"/>
                <a:gd name="T89" fmla="*/ 39 h 77"/>
                <a:gd name="T90" fmla="*/ 0 w 39"/>
                <a:gd name="T91" fmla="*/ 27 h 77"/>
                <a:gd name="T92" fmla="*/ 3 w 39"/>
                <a:gd name="T93" fmla="*/ 18 h 77"/>
                <a:gd name="T94" fmla="*/ 5 w 39"/>
                <a:gd name="T95" fmla="*/ 12 h 77"/>
                <a:gd name="T96" fmla="*/ 8 w 39"/>
                <a:gd name="T97" fmla="*/ 8 h 77"/>
                <a:gd name="T98" fmla="*/ 11 w 39"/>
                <a:gd name="T99" fmla="*/ 4 h 77"/>
                <a:gd name="T100" fmla="*/ 15 w 39"/>
                <a:gd name="T101" fmla="*/ 2 h 77"/>
                <a:gd name="T102" fmla="*/ 19 w 39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7">
                  <a:moveTo>
                    <a:pt x="19" y="4"/>
                  </a:moveTo>
                  <a:lnTo>
                    <a:pt x="17" y="6"/>
                  </a:lnTo>
                  <a:lnTo>
                    <a:pt x="13" y="7"/>
                  </a:lnTo>
                  <a:lnTo>
                    <a:pt x="12" y="11"/>
                  </a:lnTo>
                  <a:lnTo>
                    <a:pt x="10" y="17"/>
                  </a:lnTo>
                  <a:lnTo>
                    <a:pt x="10" y="22"/>
                  </a:lnTo>
                  <a:lnTo>
                    <a:pt x="9" y="31"/>
                  </a:lnTo>
                  <a:lnTo>
                    <a:pt x="9" y="41"/>
                  </a:lnTo>
                  <a:lnTo>
                    <a:pt x="9" y="54"/>
                  </a:lnTo>
                  <a:lnTo>
                    <a:pt x="11" y="65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9" y="73"/>
                  </a:lnTo>
                  <a:lnTo>
                    <a:pt x="22" y="73"/>
                  </a:lnTo>
                  <a:lnTo>
                    <a:pt x="24" y="70"/>
                  </a:lnTo>
                  <a:lnTo>
                    <a:pt x="26" y="67"/>
                  </a:lnTo>
                  <a:lnTo>
                    <a:pt x="28" y="62"/>
                  </a:lnTo>
                  <a:lnTo>
                    <a:pt x="30" y="51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30" y="21"/>
                  </a:lnTo>
                  <a:lnTo>
                    <a:pt x="27" y="15"/>
                  </a:lnTo>
                  <a:lnTo>
                    <a:pt x="26" y="10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19" y="4"/>
                  </a:lnTo>
                  <a:close/>
                  <a:moveTo>
                    <a:pt x="19" y="0"/>
                  </a:moveTo>
                  <a:lnTo>
                    <a:pt x="24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8" y="22"/>
                  </a:lnTo>
                  <a:lnTo>
                    <a:pt x="39" y="38"/>
                  </a:lnTo>
                  <a:lnTo>
                    <a:pt x="38" y="50"/>
                  </a:lnTo>
                  <a:lnTo>
                    <a:pt x="35" y="59"/>
                  </a:lnTo>
                  <a:lnTo>
                    <a:pt x="33" y="65"/>
                  </a:lnTo>
                  <a:lnTo>
                    <a:pt x="31" y="70"/>
                  </a:lnTo>
                  <a:lnTo>
                    <a:pt x="28" y="73"/>
                  </a:lnTo>
                  <a:lnTo>
                    <a:pt x="24" y="76"/>
                  </a:lnTo>
                  <a:lnTo>
                    <a:pt x="19" y="77"/>
                  </a:lnTo>
                  <a:lnTo>
                    <a:pt x="15" y="76"/>
                  </a:lnTo>
                  <a:lnTo>
                    <a:pt x="11" y="74"/>
                  </a:lnTo>
                  <a:lnTo>
                    <a:pt x="8" y="70"/>
                  </a:lnTo>
                  <a:lnTo>
                    <a:pt x="4" y="65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8"/>
                  </a:lnTo>
                  <a:lnTo>
                    <a:pt x="5" y="12"/>
                  </a:lnTo>
                  <a:lnTo>
                    <a:pt x="8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4" name="Line 83"/>
            <p:cNvSpPr>
              <a:spLocks noChangeShapeType="1"/>
            </p:cNvSpPr>
            <p:nvPr/>
          </p:nvSpPr>
          <p:spPr bwMode="auto">
            <a:xfrm>
              <a:off x="417" y="360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5" name="Line 84"/>
            <p:cNvSpPr>
              <a:spLocks noChangeShapeType="1"/>
            </p:cNvSpPr>
            <p:nvPr/>
          </p:nvSpPr>
          <p:spPr bwMode="auto">
            <a:xfrm>
              <a:off x="417" y="3475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6" name="Line 85"/>
            <p:cNvSpPr>
              <a:spLocks noChangeShapeType="1"/>
            </p:cNvSpPr>
            <p:nvPr/>
          </p:nvSpPr>
          <p:spPr bwMode="auto">
            <a:xfrm>
              <a:off x="417" y="3351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7" name="Line 86"/>
            <p:cNvSpPr>
              <a:spLocks noChangeShapeType="1"/>
            </p:cNvSpPr>
            <p:nvPr/>
          </p:nvSpPr>
          <p:spPr bwMode="auto">
            <a:xfrm>
              <a:off x="417" y="3227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8" name="Freeform 87"/>
            <p:cNvSpPr>
              <a:spLocks/>
            </p:cNvSpPr>
            <p:nvPr/>
          </p:nvSpPr>
          <p:spPr bwMode="auto">
            <a:xfrm>
              <a:off x="198" y="3188"/>
              <a:ext cx="36" cy="75"/>
            </a:xfrm>
            <a:custGeom>
              <a:avLst/>
              <a:gdLst>
                <a:gd name="T0" fmla="*/ 24 w 36"/>
                <a:gd name="T1" fmla="*/ 0 h 75"/>
                <a:gd name="T2" fmla="*/ 30 w 36"/>
                <a:gd name="T3" fmla="*/ 6 h 75"/>
                <a:gd name="T4" fmla="*/ 34 w 36"/>
                <a:gd name="T5" fmla="*/ 15 h 75"/>
                <a:gd name="T6" fmla="*/ 29 w 36"/>
                <a:gd name="T7" fmla="*/ 26 h 75"/>
                <a:gd name="T8" fmla="*/ 28 w 36"/>
                <a:gd name="T9" fmla="*/ 32 h 75"/>
                <a:gd name="T10" fmla="*/ 34 w 36"/>
                <a:gd name="T11" fmla="*/ 39 h 75"/>
                <a:gd name="T12" fmla="*/ 36 w 36"/>
                <a:gd name="T13" fmla="*/ 50 h 75"/>
                <a:gd name="T14" fmla="*/ 34 w 36"/>
                <a:gd name="T15" fmla="*/ 62 h 75"/>
                <a:gd name="T16" fmla="*/ 24 w 36"/>
                <a:gd name="T17" fmla="*/ 73 h 75"/>
                <a:gd name="T18" fmla="*/ 9 w 36"/>
                <a:gd name="T19" fmla="*/ 75 h 75"/>
                <a:gd name="T20" fmla="*/ 3 w 36"/>
                <a:gd name="T21" fmla="*/ 74 h 75"/>
                <a:gd name="T22" fmla="*/ 0 w 36"/>
                <a:gd name="T23" fmla="*/ 70 h 75"/>
                <a:gd name="T24" fmla="*/ 2 w 36"/>
                <a:gd name="T25" fmla="*/ 67 h 75"/>
                <a:gd name="T26" fmla="*/ 5 w 36"/>
                <a:gd name="T27" fmla="*/ 66 h 75"/>
                <a:gd name="T28" fmla="*/ 9 w 36"/>
                <a:gd name="T29" fmla="*/ 67 h 75"/>
                <a:gd name="T30" fmla="*/ 13 w 36"/>
                <a:gd name="T31" fmla="*/ 70 h 75"/>
                <a:gd name="T32" fmla="*/ 18 w 36"/>
                <a:gd name="T33" fmla="*/ 71 h 75"/>
                <a:gd name="T34" fmla="*/ 24 w 36"/>
                <a:gd name="T35" fmla="*/ 69 h 75"/>
                <a:gd name="T36" fmla="*/ 28 w 36"/>
                <a:gd name="T37" fmla="*/ 63 h 75"/>
                <a:gd name="T38" fmla="*/ 29 w 36"/>
                <a:gd name="T39" fmla="*/ 57 h 75"/>
                <a:gd name="T40" fmla="*/ 28 w 36"/>
                <a:gd name="T41" fmla="*/ 49 h 75"/>
                <a:gd name="T42" fmla="*/ 26 w 36"/>
                <a:gd name="T43" fmla="*/ 43 h 75"/>
                <a:gd name="T44" fmla="*/ 20 w 36"/>
                <a:gd name="T45" fmla="*/ 39 h 75"/>
                <a:gd name="T46" fmla="*/ 13 w 36"/>
                <a:gd name="T47" fmla="*/ 38 h 75"/>
                <a:gd name="T48" fmla="*/ 12 w 36"/>
                <a:gd name="T49" fmla="*/ 36 h 75"/>
                <a:gd name="T50" fmla="*/ 19 w 36"/>
                <a:gd name="T51" fmla="*/ 34 h 75"/>
                <a:gd name="T52" fmla="*/ 25 w 36"/>
                <a:gd name="T53" fmla="*/ 27 h 75"/>
                <a:gd name="T54" fmla="*/ 27 w 36"/>
                <a:gd name="T55" fmla="*/ 19 h 75"/>
                <a:gd name="T56" fmla="*/ 26 w 36"/>
                <a:gd name="T57" fmla="*/ 12 h 75"/>
                <a:gd name="T58" fmla="*/ 20 w 36"/>
                <a:gd name="T59" fmla="*/ 7 h 75"/>
                <a:gd name="T60" fmla="*/ 11 w 36"/>
                <a:gd name="T61" fmla="*/ 7 h 75"/>
                <a:gd name="T62" fmla="*/ 4 w 36"/>
                <a:gd name="T63" fmla="*/ 15 h 75"/>
                <a:gd name="T64" fmla="*/ 5 w 36"/>
                <a:gd name="T65" fmla="*/ 8 h 75"/>
                <a:gd name="T66" fmla="*/ 12 w 36"/>
                <a:gd name="T67" fmla="*/ 2 h 75"/>
                <a:gd name="T68" fmla="*/ 19 w 36"/>
                <a:gd name="T6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5">
                  <a:moveTo>
                    <a:pt x="19" y="0"/>
                  </a:moveTo>
                  <a:lnTo>
                    <a:pt x="24" y="0"/>
                  </a:lnTo>
                  <a:lnTo>
                    <a:pt x="27" y="2"/>
                  </a:lnTo>
                  <a:lnTo>
                    <a:pt x="30" y="6"/>
                  </a:lnTo>
                  <a:lnTo>
                    <a:pt x="33" y="10"/>
                  </a:lnTo>
                  <a:lnTo>
                    <a:pt x="34" y="15"/>
                  </a:lnTo>
                  <a:lnTo>
                    <a:pt x="33" y="20"/>
                  </a:lnTo>
                  <a:lnTo>
                    <a:pt x="29" y="26"/>
                  </a:lnTo>
                  <a:lnTo>
                    <a:pt x="25" y="31"/>
                  </a:lnTo>
                  <a:lnTo>
                    <a:pt x="28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45"/>
                  </a:lnTo>
                  <a:lnTo>
                    <a:pt x="36" y="50"/>
                  </a:lnTo>
                  <a:lnTo>
                    <a:pt x="36" y="57"/>
                  </a:lnTo>
                  <a:lnTo>
                    <a:pt x="34" y="62"/>
                  </a:lnTo>
                  <a:lnTo>
                    <a:pt x="32" y="66"/>
                  </a:lnTo>
                  <a:lnTo>
                    <a:pt x="24" y="73"/>
                  </a:lnTo>
                  <a:lnTo>
                    <a:pt x="12" y="75"/>
                  </a:lnTo>
                  <a:lnTo>
                    <a:pt x="9" y="75"/>
                  </a:lnTo>
                  <a:lnTo>
                    <a:pt x="5" y="75"/>
                  </a:lnTo>
                  <a:lnTo>
                    <a:pt x="3" y="74"/>
                  </a:lnTo>
                  <a:lnTo>
                    <a:pt x="2" y="71"/>
                  </a:lnTo>
                  <a:lnTo>
                    <a:pt x="0" y="70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7"/>
                  </a:lnTo>
                  <a:lnTo>
                    <a:pt x="9" y="67"/>
                  </a:lnTo>
                  <a:lnTo>
                    <a:pt x="11" y="69"/>
                  </a:lnTo>
                  <a:lnTo>
                    <a:pt x="13" y="70"/>
                  </a:lnTo>
                  <a:lnTo>
                    <a:pt x="14" y="70"/>
                  </a:lnTo>
                  <a:lnTo>
                    <a:pt x="18" y="71"/>
                  </a:lnTo>
                  <a:lnTo>
                    <a:pt x="21" y="70"/>
                  </a:lnTo>
                  <a:lnTo>
                    <a:pt x="24" y="69"/>
                  </a:lnTo>
                  <a:lnTo>
                    <a:pt x="26" y="66"/>
                  </a:lnTo>
                  <a:lnTo>
                    <a:pt x="28" y="63"/>
                  </a:lnTo>
                  <a:lnTo>
                    <a:pt x="29" y="61"/>
                  </a:lnTo>
                  <a:lnTo>
                    <a:pt x="29" y="57"/>
                  </a:lnTo>
                  <a:lnTo>
                    <a:pt x="29" y="53"/>
                  </a:lnTo>
                  <a:lnTo>
                    <a:pt x="28" y="49"/>
                  </a:lnTo>
                  <a:lnTo>
                    <a:pt x="27" y="46"/>
                  </a:lnTo>
                  <a:lnTo>
                    <a:pt x="26" y="43"/>
                  </a:lnTo>
                  <a:lnTo>
                    <a:pt x="24" y="42"/>
                  </a:lnTo>
                  <a:lnTo>
                    <a:pt x="20" y="39"/>
                  </a:lnTo>
                  <a:lnTo>
                    <a:pt x="17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5" y="35"/>
                  </a:lnTo>
                  <a:lnTo>
                    <a:pt x="19" y="34"/>
                  </a:lnTo>
                  <a:lnTo>
                    <a:pt x="22" y="31"/>
                  </a:lnTo>
                  <a:lnTo>
                    <a:pt x="25" y="27"/>
                  </a:lnTo>
                  <a:lnTo>
                    <a:pt x="26" y="23"/>
                  </a:lnTo>
                  <a:lnTo>
                    <a:pt x="27" y="19"/>
                  </a:lnTo>
                  <a:lnTo>
                    <a:pt x="26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0" y="7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5" y="8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9" name="Freeform 88"/>
            <p:cNvSpPr>
              <a:spLocks noEditPoints="1"/>
            </p:cNvSpPr>
            <p:nvPr/>
          </p:nvSpPr>
          <p:spPr bwMode="auto">
            <a:xfrm>
              <a:off x="247" y="3188"/>
              <a:ext cx="39" cy="75"/>
            </a:xfrm>
            <a:custGeom>
              <a:avLst/>
              <a:gdLst>
                <a:gd name="T0" fmla="*/ 18 w 39"/>
                <a:gd name="T1" fmla="*/ 32 h 75"/>
                <a:gd name="T2" fmla="*/ 15 w 39"/>
                <a:gd name="T3" fmla="*/ 34 h 75"/>
                <a:gd name="T4" fmla="*/ 13 w 39"/>
                <a:gd name="T5" fmla="*/ 35 h 75"/>
                <a:gd name="T6" fmla="*/ 9 w 39"/>
                <a:gd name="T7" fmla="*/ 38 h 75"/>
                <a:gd name="T8" fmla="*/ 8 w 39"/>
                <a:gd name="T9" fmla="*/ 45 h 75"/>
                <a:gd name="T10" fmla="*/ 8 w 39"/>
                <a:gd name="T11" fmla="*/ 49 h 75"/>
                <a:gd name="T12" fmla="*/ 9 w 39"/>
                <a:gd name="T13" fmla="*/ 54 h 75"/>
                <a:gd name="T14" fmla="*/ 10 w 39"/>
                <a:gd name="T15" fmla="*/ 61 h 75"/>
                <a:gd name="T16" fmla="*/ 12 w 39"/>
                <a:gd name="T17" fmla="*/ 66 h 75"/>
                <a:gd name="T18" fmla="*/ 15 w 39"/>
                <a:gd name="T19" fmla="*/ 70 h 75"/>
                <a:gd name="T20" fmla="*/ 17 w 39"/>
                <a:gd name="T21" fmla="*/ 71 h 75"/>
                <a:gd name="T22" fmla="*/ 20 w 39"/>
                <a:gd name="T23" fmla="*/ 73 h 75"/>
                <a:gd name="T24" fmla="*/ 24 w 39"/>
                <a:gd name="T25" fmla="*/ 71 h 75"/>
                <a:gd name="T26" fmla="*/ 27 w 39"/>
                <a:gd name="T27" fmla="*/ 67 h 75"/>
                <a:gd name="T28" fmla="*/ 29 w 39"/>
                <a:gd name="T29" fmla="*/ 65 h 75"/>
                <a:gd name="T30" fmla="*/ 30 w 39"/>
                <a:gd name="T31" fmla="*/ 61 h 75"/>
                <a:gd name="T32" fmla="*/ 30 w 39"/>
                <a:gd name="T33" fmla="*/ 55 h 75"/>
                <a:gd name="T34" fmla="*/ 30 w 39"/>
                <a:gd name="T35" fmla="*/ 50 h 75"/>
                <a:gd name="T36" fmla="*/ 29 w 39"/>
                <a:gd name="T37" fmla="*/ 45 h 75"/>
                <a:gd name="T38" fmla="*/ 28 w 39"/>
                <a:gd name="T39" fmla="*/ 39 h 75"/>
                <a:gd name="T40" fmla="*/ 25 w 39"/>
                <a:gd name="T41" fmla="*/ 36 h 75"/>
                <a:gd name="T42" fmla="*/ 22 w 39"/>
                <a:gd name="T43" fmla="*/ 34 h 75"/>
                <a:gd name="T44" fmla="*/ 18 w 39"/>
                <a:gd name="T45" fmla="*/ 32 h 75"/>
                <a:gd name="T46" fmla="*/ 36 w 39"/>
                <a:gd name="T47" fmla="*/ 0 h 75"/>
                <a:gd name="T48" fmla="*/ 38 w 39"/>
                <a:gd name="T49" fmla="*/ 0 h 75"/>
                <a:gd name="T50" fmla="*/ 38 w 39"/>
                <a:gd name="T51" fmla="*/ 2 h 75"/>
                <a:gd name="T52" fmla="*/ 32 w 39"/>
                <a:gd name="T53" fmla="*/ 3 h 75"/>
                <a:gd name="T54" fmla="*/ 28 w 39"/>
                <a:gd name="T55" fmla="*/ 4 h 75"/>
                <a:gd name="T56" fmla="*/ 24 w 39"/>
                <a:gd name="T57" fmla="*/ 7 h 75"/>
                <a:gd name="T58" fmla="*/ 21 w 39"/>
                <a:gd name="T59" fmla="*/ 11 h 75"/>
                <a:gd name="T60" fmla="*/ 17 w 39"/>
                <a:gd name="T61" fmla="*/ 16 h 75"/>
                <a:gd name="T62" fmla="*/ 14 w 39"/>
                <a:gd name="T63" fmla="*/ 20 h 75"/>
                <a:gd name="T64" fmla="*/ 12 w 39"/>
                <a:gd name="T65" fmla="*/ 27 h 75"/>
                <a:gd name="T66" fmla="*/ 10 w 39"/>
                <a:gd name="T67" fmla="*/ 34 h 75"/>
                <a:gd name="T68" fmla="*/ 16 w 39"/>
                <a:gd name="T69" fmla="*/ 30 h 75"/>
                <a:gd name="T70" fmla="*/ 23 w 39"/>
                <a:gd name="T71" fmla="*/ 28 h 75"/>
                <a:gd name="T72" fmla="*/ 28 w 39"/>
                <a:gd name="T73" fmla="*/ 28 h 75"/>
                <a:gd name="T74" fmla="*/ 31 w 39"/>
                <a:gd name="T75" fmla="*/ 31 h 75"/>
                <a:gd name="T76" fmla="*/ 35 w 39"/>
                <a:gd name="T77" fmla="*/ 34 h 75"/>
                <a:gd name="T78" fmla="*/ 37 w 39"/>
                <a:gd name="T79" fmla="*/ 39 h 75"/>
                <a:gd name="T80" fmla="*/ 38 w 39"/>
                <a:gd name="T81" fmla="*/ 45 h 75"/>
                <a:gd name="T82" fmla="*/ 39 w 39"/>
                <a:gd name="T83" fmla="*/ 50 h 75"/>
                <a:gd name="T84" fmla="*/ 38 w 39"/>
                <a:gd name="T85" fmla="*/ 55 h 75"/>
                <a:gd name="T86" fmla="*/ 37 w 39"/>
                <a:gd name="T87" fmla="*/ 61 h 75"/>
                <a:gd name="T88" fmla="*/ 35 w 39"/>
                <a:gd name="T89" fmla="*/ 66 h 75"/>
                <a:gd name="T90" fmla="*/ 31 w 39"/>
                <a:gd name="T91" fmla="*/ 70 h 75"/>
                <a:gd name="T92" fmla="*/ 28 w 39"/>
                <a:gd name="T93" fmla="*/ 73 h 75"/>
                <a:gd name="T94" fmla="*/ 23 w 39"/>
                <a:gd name="T95" fmla="*/ 75 h 75"/>
                <a:gd name="T96" fmla="*/ 20 w 39"/>
                <a:gd name="T97" fmla="*/ 75 h 75"/>
                <a:gd name="T98" fmla="*/ 15 w 39"/>
                <a:gd name="T99" fmla="*/ 75 h 75"/>
                <a:gd name="T100" fmla="*/ 12 w 39"/>
                <a:gd name="T101" fmla="*/ 73 h 75"/>
                <a:gd name="T102" fmla="*/ 8 w 39"/>
                <a:gd name="T103" fmla="*/ 70 h 75"/>
                <a:gd name="T104" fmla="*/ 1 w 39"/>
                <a:gd name="T105" fmla="*/ 59 h 75"/>
                <a:gd name="T106" fmla="*/ 0 w 39"/>
                <a:gd name="T107" fmla="*/ 46 h 75"/>
                <a:gd name="T108" fmla="*/ 0 w 39"/>
                <a:gd name="T109" fmla="*/ 36 h 75"/>
                <a:gd name="T110" fmla="*/ 2 w 39"/>
                <a:gd name="T111" fmla="*/ 27 h 75"/>
                <a:gd name="T112" fmla="*/ 6 w 39"/>
                <a:gd name="T113" fmla="*/ 22 h 75"/>
                <a:gd name="T114" fmla="*/ 9 w 39"/>
                <a:gd name="T115" fmla="*/ 16 h 75"/>
                <a:gd name="T116" fmla="*/ 13 w 39"/>
                <a:gd name="T117" fmla="*/ 11 h 75"/>
                <a:gd name="T118" fmla="*/ 18 w 39"/>
                <a:gd name="T119" fmla="*/ 6 h 75"/>
                <a:gd name="T120" fmla="*/ 24 w 39"/>
                <a:gd name="T121" fmla="*/ 2 h 75"/>
                <a:gd name="T122" fmla="*/ 30 w 39"/>
                <a:gd name="T123" fmla="*/ 0 h 75"/>
                <a:gd name="T124" fmla="*/ 36 w 39"/>
                <a:gd name="T1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" h="75">
                  <a:moveTo>
                    <a:pt x="18" y="32"/>
                  </a:moveTo>
                  <a:lnTo>
                    <a:pt x="15" y="34"/>
                  </a:lnTo>
                  <a:lnTo>
                    <a:pt x="13" y="35"/>
                  </a:lnTo>
                  <a:lnTo>
                    <a:pt x="9" y="38"/>
                  </a:lnTo>
                  <a:lnTo>
                    <a:pt x="8" y="45"/>
                  </a:lnTo>
                  <a:lnTo>
                    <a:pt x="8" y="49"/>
                  </a:lnTo>
                  <a:lnTo>
                    <a:pt x="9" y="54"/>
                  </a:lnTo>
                  <a:lnTo>
                    <a:pt x="10" y="61"/>
                  </a:lnTo>
                  <a:lnTo>
                    <a:pt x="12" y="66"/>
                  </a:lnTo>
                  <a:lnTo>
                    <a:pt x="15" y="70"/>
                  </a:lnTo>
                  <a:lnTo>
                    <a:pt x="17" y="71"/>
                  </a:lnTo>
                  <a:lnTo>
                    <a:pt x="20" y="73"/>
                  </a:lnTo>
                  <a:lnTo>
                    <a:pt x="24" y="71"/>
                  </a:lnTo>
                  <a:lnTo>
                    <a:pt x="27" y="67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5"/>
                  </a:lnTo>
                  <a:lnTo>
                    <a:pt x="30" y="50"/>
                  </a:lnTo>
                  <a:lnTo>
                    <a:pt x="29" y="45"/>
                  </a:lnTo>
                  <a:lnTo>
                    <a:pt x="28" y="39"/>
                  </a:lnTo>
                  <a:lnTo>
                    <a:pt x="25" y="36"/>
                  </a:lnTo>
                  <a:lnTo>
                    <a:pt x="22" y="34"/>
                  </a:lnTo>
                  <a:lnTo>
                    <a:pt x="18" y="32"/>
                  </a:lnTo>
                  <a:close/>
                  <a:moveTo>
                    <a:pt x="36" y="0"/>
                  </a:moveTo>
                  <a:lnTo>
                    <a:pt x="38" y="0"/>
                  </a:lnTo>
                  <a:lnTo>
                    <a:pt x="38" y="2"/>
                  </a:lnTo>
                  <a:lnTo>
                    <a:pt x="32" y="3"/>
                  </a:lnTo>
                  <a:lnTo>
                    <a:pt x="28" y="4"/>
                  </a:lnTo>
                  <a:lnTo>
                    <a:pt x="24" y="7"/>
                  </a:lnTo>
                  <a:lnTo>
                    <a:pt x="21" y="11"/>
                  </a:lnTo>
                  <a:lnTo>
                    <a:pt x="17" y="16"/>
                  </a:lnTo>
                  <a:lnTo>
                    <a:pt x="14" y="20"/>
                  </a:lnTo>
                  <a:lnTo>
                    <a:pt x="12" y="27"/>
                  </a:lnTo>
                  <a:lnTo>
                    <a:pt x="10" y="34"/>
                  </a:lnTo>
                  <a:lnTo>
                    <a:pt x="16" y="30"/>
                  </a:lnTo>
                  <a:lnTo>
                    <a:pt x="23" y="28"/>
                  </a:lnTo>
                  <a:lnTo>
                    <a:pt x="28" y="28"/>
                  </a:lnTo>
                  <a:lnTo>
                    <a:pt x="31" y="31"/>
                  </a:lnTo>
                  <a:lnTo>
                    <a:pt x="35" y="34"/>
                  </a:lnTo>
                  <a:lnTo>
                    <a:pt x="37" y="39"/>
                  </a:lnTo>
                  <a:lnTo>
                    <a:pt x="38" y="45"/>
                  </a:lnTo>
                  <a:lnTo>
                    <a:pt x="39" y="50"/>
                  </a:lnTo>
                  <a:lnTo>
                    <a:pt x="38" y="55"/>
                  </a:lnTo>
                  <a:lnTo>
                    <a:pt x="37" y="61"/>
                  </a:lnTo>
                  <a:lnTo>
                    <a:pt x="35" y="66"/>
                  </a:lnTo>
                  <a:lnTo>
                    <a:pt x="31" y="70"/>
                  </a:lnTo>
                  <a:lnTo>
                    <a:pt x="28" y="73"/>
                  </a:lnTo>
                  <a:lnTo>
                    <a:pt x="23" y="75"/>
                  </a:lnTo>
                  <a:lnTo>
                    <a:pt x="20" y="75"/>
                  </a:lnTo>
                  <a:lnTo>
                    <a:pt x="15" y="75"/>
                  </a:lnTo>
                  <a:lnTo>
                    <a:pt x="12" y="73"/>
                  </a:lnTo>
                  <a:lnTo>
                    <a:pt x="8" y="70"/>
                  </a:lnTo>
                  <a:lnTo>
                    <a:pt x="1" y="59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9" y="16"/>
                  </a:lnTo>
                  <a:lnTo>
                    <a:pt x="13" y="11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0" name="Freeform 89"/>
            <p:cNvSpPr>
              <a:spLocks noEditPoints="1"/>
            </p:cNvSpPr>
            <p:nvPr/>
          </p:nvSpPr>
          <p:spPr bwMode="auto">
            <a:xfrm>
              <a:off x="294" y="3188"/>
              <a:ext cx="40" cy="75"/>
            </a:xfrm>
            <a:custGeom>
              <a:avLst/>
              <a:gdLst>
                <a:gd name="T0" fmla="*/ 20 w 40"/>
                <a:gd name="T1" fmla="*/ 3 h 75"/>
                <a:gd name="T2" fmla="*/ 16 w 40"/>
                <a:gd name="T3" fmla="*/ 4 h 75"/>
                <a:gd name="T4" fmla="*/ 14 w 40"/>
                <a:gd name="T5" fmla="*/ 7 h 75"/>
                <a:gd name="T6" fmla="*/ 13 w 40"/>
                <a:gd name="T7" fmla="*/ 10 h 75"/>
                <a:gd name="T8" fmla="*/ 11 w 40"/>
                <a:gd name="T9" fmla="*/ 15 h 75"/>
                <a:gd name="T10" fmla="*/ 10 w 40"/>
                <a:gd name="T11" fmla="*/ 20 h 75"/>
                <a:gd name="T12" fmla="*/ 10 w 40"/>
                <a:gd name="T13" fmla="*/ 30 h 75"/>
                <a:gd name="T14" fmla="*/ 8 w 40"/>
                <a:gd name="T15" fmla="*/ 39 h 75"/>
                <a:gd name="T16" fmla="*/ 10 w 40"/>
                <a:gd name="T17" fmla="*/ 53 h 75"/>
                <a:gd name="T18" fmla="*/ 12 w 40"/>
                <a:gd name="T19" fmla="*/ 65 h 75"/>
                <a:gd name="T20" fmla="*/ 14 w 40"/>
                <a:gd name="T21" fmla="*/ 69 h 75"/>
                <a:gd name="T22" fmla="*/ 16 w 40"/>
                <a:gd name="T23" fmla="*/ 71 h 75"/>
                <a:gd name="T24" fmla="*/ 20 w 40"/>
                <a:gd name="T25" fmla="*/ 73 h 75"/>
                <a:gd name="T26" fmla="*/ 22 w 40"/>
                <a:gd name="T27" fmla="*/ 71 h 75"/>
                <a:gd name="T28" fmla="*/ 25 w 40"/>
                <a:gd name="T29" fmla="*/ 70 h 75"/>
                <a:gd name="T30" fmla="*/ 27 w 40"/>
                <a:gd name="T31" fmla="*/ 66 h 75"/>
                <a:gd name="T32" fmla="*/ 28 w 40"/>
                <a:gd name="T33" fmla="*/ 61 h 75"/>
                <a:gd name="T34" fmla="*/ 30 w 40"/>
                <a:gd name="T35" fmla="*/ 50 h 75"/>
                <a:gd name="T36" fmla="*/ 30 w 40"/>
                <a:gd name="T37" fmla="*/ 35 h 75"/>
                <a:gd name="T38" fmla="*/ 30 w 40"/>
                <a:gd name="T39" fmla="*/ 27 h 75"/>
                <a:gd name="T40" fmla="*/ 29 w 40"/>
                <a:gd name="T41" fmla="*/ 20 h 75"/>
                <a:gd name="T42" fmla="*/ 28 w 40"/>
                <a:gd name="T43" fmla="*/ 14 h 75"/>
                <a:gd name="T44" fmla="*/ 27 w 40"/>
                <a:gd name="T45" fmla="*/ 8 h 75"/>
                <a:gd name="T46" fmla="*/ 25 w 40"/>
                <a:gd name="T47" fmla="*/ 4 h 75"/>
                <a:gd name="T48" fmla="*/ 22 w 40"/>
                <a:gd name="T49" fmla="*/ 3 h 75"/>
                <a:gd name="T50" fmla="*/ 20 w 40"/>
                <a:gd name="T51" fmla="*/ 3 h 75"/>
                <a:gd name="T52" fmla="*/ 20 w 40"/>
                <a:gd name="T53" fmla="*/ 0 h 75"/>
                <a:gd name="T54" fmla="*/ 25 w 40"/>
                <a:gd name="T55" fmla="*/ 0 h 75"/>
                <a:gd name="T56" fmla="*/ 29 w 40"/>
                <a:gd name="T57" fmla="*/ 3 h 75"/>
                <a:gd name="T58" fmla="*/ 33 w 40"/>
                <a:gd name="T59" fmla="*/ 8 h 75"/>
                <a:gd name="T60" fmla="*/ 37 w 40"/>
                <a:gd name="T61" fmla="*/ 20 h 75"/>
                <a:gd name="T62" fmla="*/ 40 w 40"/>
                <a:gd name="T63" fmla="*/ 36 h 75"/>
                <a:gd name="T64" fmla="*/ 38 w 40"/>
                <a:gd name="T65" fmla="*/ 49 h 75"/>
                <a:gd name="T66" fmla="*/ 36 w 40"/>
                <a:gd name="T67" fmla="*/ 59 h 75"/>
                <a:gd name="T68" fmla="*/ 34 w 40"/>
                <a:gd name="T69" fmla="*/ 65 h 75"/>
                <a:gd name="T70" fmla="*/ 31 w 40"/>
                <a:gd name="T71" fmla="*/ 69 h 75"/>
                <a:gd name="T72" fmla="*/ 29 w 40"/>
                <a:gd name="T73" fmla="*/ 71 h 75"/>
                <a:gd name="T74" fmla="*/ 23 w 40"/>
                <a:gd name="T75" fmla="*/ 74 h 75"/>
                <a:gd name="T76" fmla="*/ 20 w 40"/>
                <a:gd name="T77" fmla="*/ 75 h 75"/>
                <a:gd name="T78" fmla="*/ 15 w 40"/>
                <a:gd name="T79" fmla="*/ 75 h 75"/>
                <a:gd name="T80" fmla="*/ 12 w 40"/>
                <a:gd name="T81" fmla="*/ 73 h 75"/>
                <a:gd name="T82" fmla="*/ 8 w 40"/>
                <a:gd name="T83" fmla="*/ 69 h 75"/>
                <a:gd name="T84" fmla="*/ 5 w 40"/>
                <a:gd name="T85" fmla="*/ 63 h 75"/>
                <a:gd name="T86" fmla="*/ 1 w 40"/>
                <a:gd name="T87" fmla="*/ 51 h 75"/>
                <a:gd name="T88" fmla="*/ 0 w 40"/>
                <a:gd name="T89" fmla="*/ 38 h 75"/>
                <a:gd name="T90" fmla="*/ 0 w 40"/>
                <a:gd name="T91" fmla="*/ 27 h 75"/>
                <a:gd name="T92" fmla="*/ 3 w 40"/>
                <a:gd name="T93" fmla="*/ 16 h 75"/>
                <a:gd name="T94" fmla="*/ 5 w 40"/>
                <a:gd name="T95" fmla="*/ 11 h 75"/>
                <a:gd name="T96" fmla="*/ 8 w 40"/>
                <a:gd name="T97" fmla="*/ 7 h 75"/>
                <a:gd name="T98" fmla="*/ 12 w 40"/>
                <a:gd name="T99" fmla="*/ 3 h 75"/>
                <a:gd name="T100" fmla="*/ 15 w 40"/>
                <a:gd name="T101" fmla="*/ 0 h 75"/>
                <a:gd name="T102" fmla="*/ 20 w 40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5">
                  <a:moveTo>
                    <a:pt x="20" y="3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5"/>
                  </a:lnTo>
                  <a:lnTo>
                    <a:pt x="10" y="20"/>
                  </a:lnTo>
                  <a:lnTo>
                    <a:pt x="10" y="30"/>
                  </a:lnTo>
                  <a:lnTo>
                    <a:pt x="8" y="39"/>
                  </a:lnTo>
                  <a:lnTo>
                    <a:pt x="10" y="53"/>
                  </a:lnTo>
                  <a:lnTo>
                    <a:pt x="12" y="65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20" y="73"/>
                  </a:lnTo>
                  <a:lnTo>
                    <a:pt x="22" y="71"/>
                  </a:lnTo>
                  <a:lnTo>
                    <a:pt x="25" y="70"/>
                  </a:lnTo>
                  <a:lnTo>
                    <a:pt x="27" y="66"/>
                  </a:lnTo>
                  <a:lnTo>
                    <a:pt x="28" y="61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4"/>
                  </a:lnTo>
                  <a:lnTo>
                    <a:pt x="27" y="8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0" y="3"/>
                  </a:lnTo>
                  <a:close/>
                  <a:moveTo>
                    <a:pt x="20" y="0"/>
                  </a:moveTo>
                  <a:lnTo>
                    <a:pt x="25" y="0"/>
                  </a:lnTo>
                  <a:lnTo>
                    <a:pt x="29" y="3"/>
                  </a:lnTo>
                  <a:lnTo>
                    <a:pt x="33" y="8"/>
                  </a:lnTo>
                  <a:lnTo>
                    <a:pt x="37" y="20"/>
                  </a:lnTo>
                  <a:lnTo>
                    <a:pt x="40" y="36"/>
                  </a:lnTo>
                  <a:lnTo>
                    <a:pt x="38" y="49"/>
                  </a:lnTo>
                  <a:lnTo>
                    <a:pt x="36" y="59"/>
                  </a:lnTo>
                  <a:lnTo>
                    <a:pt x="34" y="65"/>
                  </a:lnTo>
                  <a:lnTo>
                    <a:pt x="31" y="69"/>
                  </a:lnTo>
                  <a:lnTo>
                    <a:pt x="29" y="71"/>
                  </a:lnTo>
                  <a:lnTo>
                    <a:pt x="23" y="74"/>
                  </a:lnTo>
                  <a:lnTo>
                    <a:pt x="20" y="75"/>
                  </a:lnTo>
                  <a:lnTo>
                    <a:pt x="15" y="75"/>
                  </a:lnTo>
                  <a:lnTo>
                    <a:pt x="12" y="73"/>
                  </a:lnTo>
                  <a:lnTo>
                    <a:pt x="8" y="69"/>
                  </a:lnTo>
                  <a:lnTo>
                    <a:pt x="5" y="63"/>
                  </a:lnTo>
                  <a:lnTo>
                    <a:pt x="1" y="51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1" name="Freeform 90"/>
            <p:cNvSpPr>
              <a:spLocks noEditPoints="1"/>
            </p:cNvSpPr>
            <p:nvPr/>
          </p:nvSpPr>
          <p:spPr bwMode="auto">
            <a:xfrm>
              <a:off x="342" y="3188"/>
              <a:ext cx="39" cy="75"/>
            </a:xfrm>
            <a:custGeom>
              <a:avLst/>
              <a:gdLst>
                <a:gd name="T0" fmla="*/ 19 w 39"/>
                <a:gd name="T1" fmla="*/ 3 h 75"/>
                <a:gd name="T2" fmla="*/ 17 w 39"/>
                <a:gd name="T3" fmla="*/ 4 h 75"/>
                <a:gd name="T4" fmla="*/ 13 w 39"/>
                <a:gd name="T5" fmla="*/ 7 h 75"/>
                <a:gd name="T6" fmla="*/ 12 w 39"/>
                <a:gd name="T7" fmla="*/ 10 h 75"/>
                <a:gd name="T8" fmla="*/ 10 w 39"/>
                <a:gd name="T9" fmla="*/ 15 h 75"/>
                <a:gd name="T10" fmla="*/ 10 w 39"/>
                <a:gd name="T11" fmla="*/ 20 h 75"/>
                <a:gd name="T12" fmla="*/ 9 w 39"/>
                <a:gd name="T13" fmla="*/ 30 h 75"/>
                <a:gd name="T14" fmla="*/ 9 w 39"/>
                <a:gd name="T15" fmla="*/ 39 h 75"/>
                <a:gd name="T16" fmla="*/ 9 w 39"/>
                <a:gd name="T17" fmla="*/ 53 h 75"/>
                <a:gd name="T18" fmla="*/ 11 w 39"/>
                <a:gd name="T19" fmla="*/ 65 h 75"/>
                <a:gd name="T20" fmla="*/ 13 w 39"/>
                <a:gd name="T21" fmla="*/ 69 h 75"/>
                <a:gd name="T22" fmla="*/ 16 w 39"/>
                <a:gd name="T23" fmla="*/ 71 h 75"/>
                <a:gd name="T24" fmla="*/ 19 w 39"/>
                <a:gd name="T25" fmla="*/ 73 h 75"/>
                <a:gd name="T26" fmla="*/ 22 w 39"/>
                <a:gd name="T27" fmla="*/ 71 h 75"/>
                <a:gd name="T28" fmla="*/ 24 w 39"/>
                <a:gd name="T29" fmla="*/ 70 h 75"/>
                <a:gd name="T30" fmla="*/ 26 w 39"/>
                <a:gd name="T31" fmla="*/ 66 h 75"/>
                <a:gd name="T32" fmla="*/ 28 w 39"/>
                <a:gd name="T33" fmla="*/ 61 h 75"/>
                <a:gd name="T34" fmla="*/ 30 w 39"/>
                <a:gd name="T35" fmla="*/ 50 h 75"/>
                <a:gd name="T36" fmla="*/ 30 w 39"/>
                <a:gd name="T37" fmla="*/ 35 h 75"/>
                <a:gd name="T38" fmla="*/ 30 w 39"/>
                <a:gd name="T39" fmla="*/ 27 h 75"/>
                <a:gd name="T40" fmla="*/ 30 w 39"/>
                <a:gd name="T41" fmla="*/ 20 h 75"/>
                <a:gd name="T42" fmla="*/ 27 w 39"/>
                <a:gd name="T43" fmla="*/ 14 h 75"/>
                <a:gd name="T44" fmla="*/ 26 w 39"/>
                <a:gd name="T45" fmla="*/ 8 h 75"/>
                <a:gd name="T46" fmla="*/ 24 w 39"/>
                <a:gd name="T47" fmla="*/ 4 h 75"/>
                <a:gd name="T48" fmla="*/ 22 w 39"/>
                <a:gd name="T49" fmla="*/ 3 h 75"/>
                <a:gd name="T50" fmla="*/ 19 w 39"/>
                <a:gd name="T51" fmla="*/ 3 h 75"/>
                <a:gd name="T52" fmla="*/ 19 w 39"/>
                <a:gd name="T53" fmla="*/ 0 h 75"/>
                <a:gd name="T54" fmla="*/ 24 w 39"/>
                <a:gd name="T55" fmla="*/ 0 h 75"/>
                <a:gd name="T56" fmla="*/ 28 w 39"/>
                <a:gd name="T57" fmla="*/ 3 h 75"/>
                <a:gd name="T58" fmla="*/ 32 w 39"/>
                <a:gd name="T59" fmla="*/ 8 h 75"/>
                <a:gd name="T60" fmla="*/ 38 w 39"/>
                <a:gd name="T61" fmla="*/ 20 h 75"/>
                <a:gd name="T62" fmla="*/ 39 w 39"/>
                <a:gd name="T63" fmla="*/ 36 h 75"/>
                <a:gd name="T64" fmla="*/ 38 w 39"/>
                <a:gd name="T65" fmla="*/ 49 h 75"/>
                <a:gd name="T66" fmla="*/ 35 w 39"/>
                <a:gd name="T67" fmla="*/ 59 h 75"/>
                <a:gd name="T68" fmla="*/ 33 w 39"/>
                <a:gd name="T69" fmla="*/ 65 h 75"/>
                <a:gd name="T70" fmla="*/ 31 w 39"/>
                <a:gd name="T71" fmla="*/ 69 h 75"/>
                <a:gd name="T72" fmla="*/ 28 w 39"/>
                <a:gd name="T73" fmla="*/ 71 h 75"/>
                <a:gd name="T74" fmla="*/ 24 w 39"/>
                <a:gd name="T75" fmla="*/ 74 h 75"/>
                <a:gd name="T76" fmla="*/ 19 w 39"/>
                <a:gd name="T77" fmla="*/ 75 h 75"/>
                <a:gd name="T78" fmla="*/ 15 w 39"/>
                <a:gd name="T79" fmla="*/ 75 h 75"/>
                <a:gd name="T80" fmla="*/ 11 w 39"/>
                <a:gd name="T81" fmla="*/ 73 h 75"/>
                <a:gd name="T82" fmla="*/ 8 w 39"/>
                <a:gd name="T83" fmla="*/ 69 h 75"/>
                <a:gd name="T84" fmla="*/ 4 w 39"/>
                <a:gd name="T85" fmla="*/ 63 h 75"/>
                <a:gd name="T86" fmla="*/ 1 w 39"/>
                <a:gd name="T87" fmla="*/ 51 h 75"/>
                <a:gd name="T88" fmla="*/ 0 w 39"/>
                <a:gd name="T89" fmla="*/ 38 h 75"/>
                <a:gd name="T90" fmla="*/ 0 w 39"/>
                <a:gd name="T91" fmla="*/ 27 h 75"/>
                <a:gd name="T92" fmla="*/ 3 w 39"/>
                <a:gd name="T93" fmla="*/ 16 h 75"/>
                <a:gd name="T94" fmla="*/ 5 w 39"/>
                <a:gd name="T95" fmla="*/ 11 h 75"/>
                <a:gd name="T96" fmla="*/ 8 w 39"/>
                <a:gd name="T97" fmla="*/ 7 h 75"/>
                <a:gd name="T98" fmla="*/ 11 w 39"/>
                <a:gd name="T99" fmla="*/ 3 h 75"/>
                <a:gd name="T100" fmla="*/ 15 w 39"/>
                <a:gd name="T101" fmla="*/ 0 h 75"/>
                <a:gd name="T102" fmla="*/ 19 w 39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5">
                  <a:moveTo>
                    <a:pt x="19" y="3"/>
                  </a:moveTo>
                  <a:lnTo>
                    <a:pt x="17" y="4"/>
                  </a:lnTo>
                  <a:lnTo>
                    <a:pt x="13" y="7"/>
                  </a:lnTo>
                  <a:lnTo>
                    <a:pt x="12" y="10"/>
                  </a:lnTo>
                  <a:lnTo>
                    <a:pt x="10" y="15"/>
                  </a:lnTo>
                  <a:lnTo>
                    <a:pt x="10" y="20"/>
                  </a:lnTo>
                  <a:lnTo>
                    <a:pt x="9" y="30"/>
                  </a:lnTo>
                  <a:lnTo>
                    <a:pt x="9" y="39"/>
                  </a:lnTo>
                  <a:lnTo>
                    <a:pt x="9" y="53"/>
                  </a:lnTo>
                  <a:lnTo>
                    <a:pt x="11" y="65"/>
                  </a:lnTo>
                  <a:lnTo>
                    <a:pt x="13" y="69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2" y="71"/>
                  </a:lnTo>
                  <a:lnTo>
                    <a:pt x="24" y="70"/>
                  </a:lnTo>
                  <a:lnTo>
                    <a:pt x="26" y="66"/>
                  </a:lnTo>
                  <a:lnTo>
                    <a:pt x="28" y="61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7" y="14"/>
                  </a:lnTo>
                  <a:lnTo>
                    <a:pt x="26" y="8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19" y="3"/>
                  </a:lnTo>
                  <a:close/>
                  <a:moveTo>
                    <a:pt x="19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2" y="8"/>
                  </a:lnTo>
                  <a:lnTo>
                    <a:pt x="38" y="20"/>
                  </a:lnTo>
                  <a:lnTo>
                    <a:pt x="39" y="36"/>
                  </a:lnTo>
                  <a:lnTo>
                    <a:pt x="38" y="49"/>
                  </a:lnTo>
                  <a:lnTo>
                    <a:pt x="35" y="59"/>
                  </a:lnTo>
                  <a:lnTo>
                    <a:pt x="33" y="65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24" y="74"/>
                  </a:lnTo>
                  <a:lnTo>
                    <a:pt x="19" y="75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1" y="51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2" name="Line 91"/>
            <p:cNvSpPr>
              <a:spLocks noChangeShapeType="1"/>
            </p:cNvSpPr>
            <p:nvPr/>
          </p:nvSpPr>
          <p:spPr bwMode="auto">
            <a:xfrm>
              <a:off x="417" y="3102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3" name="Line 92"/>
            <p:cNvSpPr>
              <a:spLocks noChangeShapeType="1"/>
            </p:cNvSpPr>
            <p:nvPr/>
          </p:nvSpPr>
          <p:spPr bwMode="auto">
            <a:xfrm>
              <a:off x="417" y="2978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4" name="Line 93"/>
            <p:cNvSpPr>
              <a:spLocks noChangeShapeType="1"/>
            </p:cNvSpPr>
            <p:nvPr/>
          </p:nvSpPr>
          <p:spPr bwMode="auto">
            <a:xfrm>
              <a:off x="417" y="2853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5" name="Line 94"/>
            <p:cNvSpPr>
              <a:spLocks noChangeShapeType="1"/>
            </p:cNvSpPr>
            <p:nvPr/>
          </p:nvSpPr>
          <p:spPr bwMode="auto">
            <a:xfrm>
              <a:off x="417" y="2730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" name="Freeform 95"/>
            <p:cNvSpPr>
              <a:spLocks/>
            </p:cNvSpPr>
            <p:nvPr/>
          </p:nvSpPr>
          <p:spPr bwMode="auto">
            <a:xfrm>
              <a:off x="198" y="2691"/>
              <a:ext cx="36" cy="75"/>
            </a:xfrm>
            <a:custGeom>
              <a:avLst/>
              <a:gdLst>
                <a:gd name="T0" fmla="*/ 24 w 36"/>
                <a:gd name="T1" fmla="*/ 0 h 75"/>
                <a:gd name="T2" fmla="*/ 30 w 36"/>
                <a:gd name="T3" fmla="*/ 5 h 75"/>
                <a:gd name="T4" fmla="*/ 34 w 36"/>
                <a:gd name="T5" fmla="*/ 15 h 75"/>
                <a:gd name="T6" fmla="*/ 29 w 36"/>
                <a:gd name="T7" fmla="*/ 25 h 75"/>
                <a:gd name="T8" fmla="*/ 28 w 36"/>
                <a:gd name="T9" fmla="*/ 33 h 75"/>
                <a:gd name="T10" fmla="*/ 34 w 36"/>
                <a:gd name="T11" fmla="*/ 39 h 75"/>
                <a:gd name="T12" fmla="*/ 36 w 36"/>
                <a:gd name="T13" fmla="*/ 49 h 75"/>
                <a:gd name="T14" fmla="*/ 34 w 36"/>
                <a:gd name="T15" fmla="*/ 62 h 75"/>
                <a:gd name="T16" fmla="*/ 24 w 36"/>
                <a:gd name="T17" fmla="*/ 74 h 75"/>
                <a:gd name="T18" fmla="*/ 9 w 36"/>
                <a:gd name="T19" fmla="*/ 75 h 75"/>
                <a:gd name="T20" fmla="*/ 3 w 36"/>
                <a:gd name="T21" fmla="*/ 74 h 75"/>
                <a:gd name="T22" fmla="*/ 0 w 36"/>
                <a:gd name="T23" fmla="*/ 70 h 75"/>
                <a:gd name="T24" fmla="*/ 2 w 36"/>
                <a:gd name="T25" fmla="*/ 67 h 75"/>
                <a:gd name="T26" fmla="*/ 5 w 36"/>
                <a:gd name="T27" fmla="*/ 66 h 75"/>
                <a:gd name="T28" fmla="*/ 9 w 36"/>
                <a:gd name="T29" fmla="*/ 67 h 75"/>
                <a:gd name="T30" fmla="*/ 13 w 36"/>
                <a:gd name="T31" fmla="*/ 70 h 75"/>
                <a:gd name="T32" fmla="*/ 18 w 36"/>
                <a:gd name="T33" fmla="*/ 71 h 75"/>
                <a:gd name="T34" fmla="*/ 24 w 36"/>
                <a:gd name="T35" fmla="*/ 68 h 75"/>
                <a:gd name="T36" fmla="*/ 28 w 36"/>
                <a:gd name="T37" fmla="*/ 63 h 75"/>
                <a:gd name="T38" fmla="*/ 29 w 36"/>
                <a:gd name="T39" fmla="*/ 56 h 75"/>
                <a:gd name="T40" fmla="*/ 28 w 36"/>
                <a:gd name="T41" fmla="*/ 48 h 75"/>
                <a:gd name="T42" fmla="*/ 26 w 36"/>
                <a:gd name="T43" fmla="*/ 43 h 75"/>
                <a:gd name="T44" fmla="*/ 20 w 36"/>
                <a:gd name="T45" fmla="*/ 39 h 75"/>
                <a:gd name="T46" fmla="*/ 13 w 36"/>
                <a:gd name="T47" fmla="*/ 37 h 75"/>
                <a:gd name="T48" fmla="*/ 12 w 36"/>
                <a:gd name="T49" fmla="*/ 36 h 75"/>
                <a:gd name="T50" fmla="*/ 19 w 36"/>
                <a:gd name="T51" fmla="*/ 33 h 75"/>
                <a:gd name="T52" fmla="*/ 25 w 36"/>
                <a:gd name="T53" fmla="*/ 27 h 75"/>
                <a:gd name="T54" fmla="*/ 27 w 36"/>
                <a:gd name="T55" fmla="*/ 19 h 75"/>
                <a:gd name="T56" fmla="*/ 26 w 36"/>
                <a:gd name="T57" fmla="*/ 12 h 75"/>
                <a:gd name="T58" fmla="*/ 20 w 36"/>
                <a:gd name="T59" fmla="*/ 8 h 75"/>
                <a:gd name="T60" fmla="*/ 11 w 36"/>
                <a:gd name="T61" fmla="*/ 8 h 75"/>
                <a:gd name="T62" fmla="*/ 4 w 36"/>
                <a:gd name="T63" fmla="*/ 16 h 75"/>
                <a:gd name="T64" fmla="*/ 5 w 36"/>
                <a:gd name="T65" fmla="*/ 8 h 75"/>
                <a:gd name="T66" fmla="*/ 12 w 36"/>
                <a:gd name="T67" fmla="*/ 1 h 75"/>
                <a:gd name="T68" fmla="*/ 19 w 36"/>
                <a:gd name="T6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5">
                  <a:moveTo>
                    <a:pt x="19" y="0"/>
                  </a:moveTo>
                  <a:lnTo>
                    <a:pt x="24" y="0"/>
                  </a:lnTo>
                  <a:lnTo>
                    <a:pt x="27" y="3"/>
                  </a:lnTo>
                  <a:lnTo>
                    <a:pt x="30" y="5"/>
                  </a:lnTo>
                  <a:lnTo>
                    <a:pt x="33" y="9"/>
                  </a:lnTo>
                  <a:lnTo>
                    <a:pt x="34" y="15"/>
                  </a:lnTo>
                  <a:lnTo>
                    <a:pt x="33" y="20"/>
                  </a:lnTo>
                  <a:lnTo>
                    <a:pt x="29" y="25"/>
                  </a:lnTo>
                  <a:lnTo>
                    <a:pt x="25" y="31"/>
                  </a:lnTo>
                  <a:lnTo>
                    <a:pt x="28" y="33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44"/>
                  </a:lnTo>
                  <a:lnTo>
                    <a:pt x="36" y="49"/>
                  </a:lnTo>
                  <a:lnTo>
                    <a:pt x="36" y="56"/>
                  </a:lnTo>
                  <a:lnTo>
                    <a:pt x="34" y="62"/>
                  </a:lnTo>
                  <a:lnTo>
                    <a:pt x="32" y="67"/>
                  </a:lnTo>
                  <a:lnTo>
                    <a:pt x="24" y="74"/>
                  </a:lnTo>
                  <a:lnTo>
                    <a:pt x="12" y="75"/>
                  </a:lnTo>
                  <a:lnTo>
                    <a:pt x="9" y="75"/>
                  </a:lnTo>
                  <a:lnTo>
                    <a:pt x="5" y="75"/>
                  </a:lnTo>
                  <a:lnTo>
                    <a:pt x="3" y="74"/>
                  </a:lnTo>
                  <a:lnTo>
                    <a:pt x="2" y="72"/>
                  </a:lnTo>
                  <a:lnTo>
                    <a:pt x="0" y="70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3" y="67"/>
                  </a:lnTo>
                  <a:lnTo>
                    <a:pt x="5" y="66"/>
                  </a:lnTo>
                  <a:lnTo>
                    <a:pt x="7" y="67"/>
                  </a:lnTo>
                  <a:lnTo>
                    <a:pt x="9" y="67"/>
                  </a:lnTo>
                  <a:lnTo>
                    <a:pt x="11" y="68"/>
                  </a:lnTo>
                  <a:lnTo>
                    <a:pt x="13" y="70"/>
                  </a:lnTo>
                  <a:lnTo>
                    <a:pt x="14" y="70"/>
                  </a:lnTo>
                  <a:lnTo>
                    <a:pt x="18" y="71"/>
                  </a:lnTo>
                  <a:lnTo>
                    <a:pt x="21" y="71"/>
                  </a:lnTo>
                  <a:lnTo>
                    <a:pt x="24" y="68"/>
                  </a:lnTo>
                  <a:lnTo>
                    <a:pt x="26" y="67"/>
                  </a:lnTo>
                  <a:lnTo>
                    <a:pt x="28" y="63"/>
                  </a:lnTo>
                  <a:lnTo>
                    <a:pt x="29" y="60"/>
                  </a:lnTo>
                  <a:lnTo>
                    <a:pt x="29" y="56"/>
                  </a:lnTo>
                  <a:lnTo>
                    <a:pt x="29" y="52"/>
                  </a:lnTo>
                  <a:lnTo>
                    <a:pt x="28" y="48"/>
                  </a:lnTo>
                  <a:lnTo>
                    <a:pt x="27" y="45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0" y="39"/>
                  </a:lnTo>
                  <a:lnTo>
                    <a:pt x="17" y="37"/>
                  </a:lnTo>
                  <a:lnTo>
                    <a:pt x="13" y="37"/>
                  </a:lnTo>
                  <a:lnTo>
                    <a:pt x="12" y="37"/>
                  </a:lnTo>
                  <a:lnTo>
                    <a:pt x="12" y="36"/>
                  </a:lnTo>
                  <a:lnTo>
                    <a:pt x="15" y="35"/>
                  </a:lnTo>
                  <a:lnTo>
                    <a:pt x="19" y="33"/>
                  </a:lnTo>
                  <a:lnTo>
                    <a:pt x="22" y="31"/>
                  </a:lnTo>
                  <a:lnTo>
                    <a:pt x="25" y="27"/>
                  </a:lnTo>
                  <a:lnTo>
                    <a:pt x="26" y="23"/>
                  </a:lnTo>
                  <a:lnTo>
                    <a:pt x="27" y="19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15" y="7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5" y="8"/>
                  </a:lnTo>
                  <a:lnTo>
                    <a:pt x="9" y="4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" name="Freeform 96"/>
            <p:cNvSpPr>
              <a:spLocks noEditPoints="1"/>
            </p:cNvSpPr>
            <p:nvPr/>
          </p:nvSpPr>
          <p:spPr bwMode="auto">
            <a:xfrm>
              <a:off x="248" y="2691"/>
              <a:ext cx="37" cy="75"/>
            </a:xfrm>
            <a:custGeom>
              <a:avLst/>
              <a:gdLst>
                <a:gd name="T0" fmla="*/ 13 w 37"/>
                <a:gd name="T1" fmla="*/ 43 h 75"/>
                <a:gd name="T2" fmla="*/ 9 w 37"/>
                <a:gd name="T3" fmla="*/ 52 h 75"/>
                <a:gd name="T4" fmla="*/ 9 w 37"/>
                <a:gd name="T5" fmla="*/ 62 h 75"/>
                <a:gd name="T6" fmla="*/ 12 w 37"/>
                <a:gd name="T7" fmla="*/ 68 h 75"/>
                <a:gd name="T8" fmla="*/ 16 w 37"/>
                <a:gd name="T9" fmla="*/ 71 h 75"/>
                <a:gd name="T10" fmla="*/ 23 w 37"/>
                <a:gd name="T11" fmla="*/ 71 h 75"/>
                <a:gd name="T12" fmla="*/ 28 w 37"/>
                <a:gd name="T13" fmla="*/ 66 h 75"/>
                <a:gd name="T14" fmla="*/ 28 w 37"/>
                <a:gd name="T15" fmla="*/ 57 h 75"/>
                <a:gd name="T16" fmla="*/ 24 w 37"/>
                <a:gd name="T17" fmla="*/ 49 h 75"/>
                <a:gd name="T18" fmla="*/ 15 w 37"/>
                <a:gd name="T19" fmla="*/ 40 h 75"/>
                <a:gd name="T20" fmla="*/ 15 w 37"/>
                <a:gd name="T21" fmla="*/ 4 h 75"/>
                <a:gd name="T22" fmla="*/ 11 w 37"/>
                <a:gd name="T23" fmla="*/ 9 h 75"/>
                <a:gd name="T24" fmla="*/ 12 w 37"/>
                <a:gd name="T25" fmla="*/ 19 h 75"/>
                <a:gd name="T26" fmla="*/ 21 w 37"/>
                <a:gd name="T27" fmla="*/ 32 h 75"/>
                <a:gd name="T28" fmla="*/ 24 w 37"/>
                <a:gd name="T29" fmla="*/ 25 h 75"/>
                <a:gd name="T30" fmla="*/ 27 w 37"/>
                <a:gd name="T31" fmla="*/ 19 h 75"/>
                <a:gd name="T32" fmla="*/ 27 w 37"/>
                <a:gd name="T33" fmla="*/ 11 h 75"/>
                <a:gd name="T34" fmla="*/ 22 w 37"/>
                <a:gd name="T35" fmla="*/ 4 h 75"/>
                <a:gd name="T36" fmla="*/ 19 w 37"/>
                <a:gd name="T37" fmla="*/ 0 h 75"/>
                <a:gd name="T38" fmla="*/ 28 w 37"/>
                <a:gd name="T39" fmla="*/ 1 h 75"/>
                <a:gd name="T40" fmla="*/ 34 w 37"/>
                <a:gd name="T41" fmla="*/ 8 h 75"/>
                <a:gd name="T42" fmla="*/ 36 w 37"/>
                <a:gd name="T43" fmla="*/ 16 h 75"/>
                <a:gd name="T44" fmla="*/ 34 w 37"/>
                <a:gd name="T45" fmla="*/ 24 h 75"/>
                <a:gd name="T46" fmla="*/ 28 w 37"/>
                <a:gd name="T47" fmla="*/ 31 h 75"/>
                <a:gd name="T48" fmla="*/ 28 w 37"/>
                <a:gd name="T49" fmla="*/ 39 h 75"/>
                <a:gd name="T50" fmla="*/ 34 w 37"/>
                <a:gd name="T51" fmla="*/ 45 h 75"/>
                <a:gd name="T52" fmla="*/ 37 w 37"/>
                <a:gd name="T53" fmla="*/ 56 h 75"/>
                <a:gd name="T54" fmla="*/ 35 w 37"/>
                <a:gd name="T55" fmla="*/ 66 h 75"/>
                <a:gd name="T56" fmla="*/ 28 w 37"/>
                <a:gd name="T57" fmla="*/ 72 h 75"/>
                <a:gd name="T58" fmla="*/ 19 w 37"/>
                <a:gd name="T59" fmla="*/ 75 h 75"/>
                <a:gd name="T60" fmla="*/ 8 w 37"/>
                <a:gd name="T61" fmla="*/ 72 h 75"/>
                <a:gd name="T62" fmla="*/ 2 w 37"/>
                <a:gd name="T63" fmla="*/ 66 h 75"/>
                <a:gd name="T64" fmla="*/ 0 w 37"/>
                <a:gd name="T65" fmla="*/ 57 h 75"/>
                <a:gd name="T66" fmla="*/ 4 w 37"/>
                <a:gd name="T67" fmla="*/ 48 h 75"/>
                <a:gd name="T68" fmla="*/ 9 w 37"/>
                <a:gd name="T69" fmla="*/ 41 h 75"/>
                <a:gd name="T70" fmla="*/ 8 w 37"/>
                <a:gd name="T71" fmla="*/ 33 h 75"/>
                <a:gd name="T72" fmla="*/ 4 w 37"/>
                <a:gd name="T73" fmla="*/ 25 h 75"/>
                <a:gd name="T74" fmla="*/ 1 w 37"/>
                <a:gd name="T75" fmla="*/ 17 h 75"/>
                <a:gd name="T76" fmla="*/ 4 w 37"/>
                <a:gd name="T77" fmla="*/ 8 h 75"/>
                <a:gd name="T78" fmla="*/ 9 w 37"/>
                <a:gd name="T79" fmla="*/ 1 h 75"/>
                <a:gd name="T80" fmla="*/ 19 w 37"/>
                <a:gd name="T8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" h="75">
                  <a:moveTo>
                    <a:pt x="15" y="40"/>
                  </a:moveTo>
                  <a:lnTo>
                    <a:pt x="13" y="43"/>
                  </a:lnTo>
                  <a:lnTo>
                    <a:pt x="11" y="48"/>
                  </a:lnTo>
                  <a:lnTo>
                    <a:pt x="9" y="52"/>
                  </a:lnTo>
                  <a:lnTo>
                    <a:pt x="9" y="57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6" y="71"/>
                  </a:lnTo>
                  <a:lnTo>
                    <a:pt x="19" y="72"/>
                  </a:lnTo>
                  <a:lnTo>
                    <a:pt x="23" y="71"/>
                  </a:lnTo>
                  <a:lnTo>
                    <a:pt x="26" y="68"/>
                  </a:lnTo>
                  <a:lnTo>
                    <a:pt x="28" y="66"/>
                  </a:lnTo>
                  <a:lnTo>
                    <a:pt x="28" y="62"/>
                  </a:lnTo>
                  <a:lnTo>
                    <a:pt x="28" y="57"/>
                  </a:lnTo>
                  <a:lnTo>
                    <a:pt x="27" y="53"/>
                  </a:lnTo>
                  <a:lnTo>
                    <a:pt x="24" y="49"/>
                  </a:lnTo>
                  <a:lnTo>
                    <a:pt x="20" y="45"/>
                  </a:lnTo>
                  <a:lnTo>
                    <a:pt x="15" y="40"/>
                  </a:lnTo>
                  <a:close/>
                  <a:moveTo>
                    <a:pt x="19" y="3"/>
                  </a:moveTo>
                  <a:lnTo>
                    <a:pt x="15" y="4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2" y="19"/>
                  </a:lnTo>
                  <a:lnTo>
                    <a:pt x="14" y="24"/>
                  </a:lnTo>
                  <a:lnTo>
                    <a:pt x="21" y="32"/>
                  </a:lnTo>
                  <a:lnTo>
                    <a:pt x="23" y="28"/>
                  </a:lnTo>
                  <a:lnTo>
                    <a:pt x="24" y="25"/>
                  </a:lnTo>
                  <a:lnTo>
                    <a:pt x="26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24" y="7"/>
                  </a:lnTo>
                  <a:lnTo>
                    <a:pt x="22" y="4"/>
                  </a:lnTo>
                  <a:lnTo>
                    <a:pt x="19" y="3"/>
                  </a:lnTo>
                  <a:close/>
                  <a:moveTo>
                    <a:pt x="19" y="0"/>
                  </a:moveTo>
                  <a:lnTo>
                    <a:pt x="23" y="0"/>
                  </a:lnTo>
                  <a:lnTo>
                    <a:pt x="28" y="1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34" y="24"/>
                  </a:lnTo>
                  <a:lnTo>
                    <a:pt x="31" y="27"/>
                  </a:lnTo>
                  <a:lnTo>
                    <a:pt x="28" y="31"/>
                  </a:lnTo>
                  <a:lnTo>
                    <a:pt x="22" y="33"/>
                  </a:lnTo>
                  <a:lnTo>
                    <a:pt x="28" y="39"/>
                  </a:lnTo>
                  <a:lnTo>
                    <a:pt x="31" y="43"/>
                  </a:lnTo>
                  <a:lnTo>
                    <a:pt x="34" y="45"/>
                  </a:lnTo>
                  <a:lnTo>
                    <a:pt x="36" y="51"/>
                  </a:lnTo>
                  <a:lnTo>
                    <a:pt x="37" y="56"/>
                  </a:lnTo>
                  <a:lnTo>
                    <a:pt x="36" y="62"/>
                  </a:lnTo>
                  <a:lnTo>
                    <a:pt x="35" y="66"/>
                  </a:lnTo>
                  <a:lnTo>
                    <a:pt x="32" y="70"/>
                  </a:lnTo>
                  <a:lnTo>
                    <a:pt x="28" y="72"/>
                  </a:lnTo>
                  <a:lnTo>
                    <a:pt x="23" y="75"/>
                  </a:lnTo>
                  <a:lnTo>
                    <a:pt x="19" y="75"/>
                  </a:lnTo>
                  <a:lnTo>
                    <a:pt x="13" y="75"/>
                  </a:lnTo>
                  <a:lnTo>
                    <a:pt x="8" y="72"/>
                  </a:lnTo>
                  <a:lnTo>
                    <a:pt x="5" y="68"/>
                  </a:lnTo>
                  <a:lnTo>
                    <a:pt x="2" y="66"/>
                  </a:lnTo>
                  <a:lnTo>
                    <a:pt x="1" y="62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8"/>
                  </a:lnTo>
                  <a:lnTo>
                    <a:pt x="6" y="44"/>
                  </a:lnTo>
                  <a:lnTo>
                    <a:pt x="9" y="41"/>
                  </a:lnTo>
                  <a:lnTo>
                    <a:pt x="13" y="37"/>
                  </a:lnTo>
                  <a:lnTo>
                    <a:pt x="8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2" y="21"/>
                  </a:lnTo>
                  <a:lnTo>
                    <a:pt x="1" y="17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" name="Freeform 97"/>
            <p:cNvSpPr>
              <a:spLocks noEditPoints="1"/>
            </p:cNvSpPr>
            <p:nvPr/>
          </p:nvSpPr>
          <p:spPr bwMode="auto">
            <a:xfrm>
              <a:off x="294" y="2691"/>
              <a:ext cx="40" cy="75"/>
            </a:xfrm>
            <a:custGeom>
              <a:avLst/>
              <a:gdLst>
                <a:gd name="T0" fmla="*/ 20 w 40"/>
                <a:gd name="T1" fmla="*/ 3 h 75"/>
                <a:gd name="T2" fmla="*/ 16 w 40"/>
                <a:gd name="T3" fmla="*/ 4 h 75"/>
                <a:gd name="T4" fmla="*/ 14 w 40"/>
                <a:gd name="T5" fmla="*/ 7 h 75"/>
                <a:gd name="T6" fmla="*/ 13 w 40"/>
                <a:gd name="T7" fmla="*/ 9 h 75"/>
                <a:gd name="T8" fmla="*/ 11 w 40"/>
                <a:gd name="T9" fmla="*/ 15 h 75"/>
                <a:gd name="T10" fmla="*/ 10 w 40"/>
                <a:gd name="T11" fmla="*/ 20 h 75"/>
                <a:gd name="T12" fmla="*/ 10 w 40"/>
                <a:gd name="T13" fmla="*/ 29 h 75"/>
                <a:gd name="T14" fmla="*/ 8 w 40"/>
                <a:gd name="T15" fmla="*/ 39 h 75"/>
                <a:gd name="T16" fmla="*/ 10 w 40"/>
                <a:gd name="T17" fmla="*/ 53 h 75"/>
                <a:gd name="T18" fmla="*/ 12 w 40"/>
                <a:gd name="T19" fmla="*/ 64 h 75"/>
                <a:gd name="T20" fmla="*/ 14 w 40"/>
                <a:gd name="T21" fmla="*/ 68 h 75"/>
                <a:gd name="T22" fmla="*/ 16 w 40"/>
                <a:gd name="T23" fmla="*/ 71 h 75"/>
                <a:gd name="T24" fmla="*/ 20 w 40"/>
                <a:gd name="T25" fmla="*/ 72 h 75"/>
                <a:gd name="T26" fmla="*/ 22 w 40"/>
                <a:gd name="T27" fmla="*/ 71 h 75"/>
                <a:gd name="T28" fmla="*/ 25 w 40"/>
                <a:gd name="T29" fmla="*/ 70 h 75"/>
                <a:gd name="T30" fmla="*/ 27 w 40"/>
                <a:gd name="T31" fmla="*/ 66 h 75"/>
                <a:gd name="T32" fmla="*/ 28 w 40"/>
                <a:gd name="T33" fmla="*/ 60 h 75"/>
                <a:gd name="T34" fmla="*/ 30 w 40"/>
                <a:gd name="T35" fmla="*/ 49 h 75"/>
                <a:gd name="T36" fmla="*/ 30 w 40"/>
                <a:gd name="T37" fmla="*/ 35 h 75"/>
                <a:gd name="T38" fmla="*/ 30 w 40"/>
                <a:gd name="T39" fmla="*/ 27 h 75"/>
                <a:gd name="T40" fmla="*/ 29 w 40"/>
                <a:gd name="T41" fmla="*/ 20 h 75"/>
                <a:gd name="T42" fmla="*/ 28 w 40"/>
                <a:gd name="T43" fmla="*/ 13 h 75"/>
                <a:gd name="T44" fmla="*/ 27 w 40"/>
                <a:gd name="T45" fmla="*/ 8 h 75"/>
                <a:gd name="T46" fmla="*/ 25 w 40"/>
                <a:gd name="T47" fmla="*/ 5 h 75"/>
                <a:gd name="T48" fmla="*/ 22 w 40"/>
                <a:gd name="T49" fmla="*/ 4 h 75"/>
                <a:gd name="T50" fmla="*/ 20 w 40"/>
                <a:gd name="T51" fmla="*/ 3 h 75"/>
                <a:gd name="T52" fmla="*/ 20 w 40"/>
                <a:gd name="T53" fmla="*/ 0 h 75"/>
                <a:gd name="T54" fmla="*/ 25 w 40"/>
                <a:gd name="T55" fmla="*/ 0 h 75"/>
                <a:gd name="T56" fmla="*/ 29 w 40"/>
                <a:gd name="T57" fmla="*/ 4 h 75"/>
                <a:gd name="T58" fmla="*/ 33 w 40"/>
                <a:gd name="T59" fmla="*/ 8 h 75"/>
                <a:gd name="T60" fmla="*/ 37 w 40"/>
                <a:gd name="T61" fmla="*/ 20 h 75"/>
                <a:gd name="T62" fmla="*/ 40 w 40"/>
                <a:gd name="T63" fmla="*/ 37 h 75"/>
                <a:gd name="T64" fmla="*/ 38 w 40"/>
                <a:gd name="T65" fmla="*/ 48 h 75"/>
                <a:gd name="T66" fmla="*/ 36 w 40"/>
                <a:gd name="T67" fmla="*/ 59 h 75"/>
                <a:gd name="T68" fmla="*/ 34 w 40"/>
                <a:gd name="T69" fmla="*/ 64 h 75"/>
                <a:gd name="T70" fmla="*/ 31 w 40"/>
                <a:gd name="T71" fmla="*/ 68 h 75"/>
                <a:gd name="T72" fmla="*/ 29 w 40"/>
                <a:gd name="T73" fmla="*/ 71 h 75"/>
                <a:gd name="T74" fmla="*/ 23 w 40"/>
                <a:gd name="T75" fmla="*/ 75 h 75"/>
                <a:gd name="T76" fmla="*/ 20 w 40"/>
                <a:gd name="T77" fmla="*/ 75 h 75"/>
                <a:gd name="T78" fmla="*/ 15 w 40"/>
                <a:gd name="T79" fmla="*/ 75 h 75"/>
                <a:gd name="T80" fmla="*/ 12 w 40"/>
                <a:gd name="T81" fmla="*/ 72 h 75"/>
                <a:gd name="T82" fmla="*/ 8 w 40"/>
                <a:gd name="T83" fmla="*/ 68 h 75"/>
                <a:gd name="T84" fmla="*/ 5 w 40"/>
                <a:gd name="T85" fmla="*/ 63 h 75"/>
                <a:gd name="T86" fmla="*/ 1 w 40"/>
                <a:gd name="T87" fmla="*/ 52 h 75"/>
                <a:gd name="T88" fmla="*/ 0 w 40"/>
                <a:gd name="T89" fmla="*/ 37 h 75"/>
                <a:gd name="T90" fmla="*/ 0 w 40"/>
                <a:gd name="T91" fmla="*/ 27 h 75"/>
                <a:gd name="T92" fmla="*/ 3 w 40"/>
                <a:gd name="T93" fmla="*/ 16 h 75"/>
                <a:gd name="T94" fmla="*/ 5 w 40"/>
                <a:gd name="T95" fmla="*/ 11 h 75"/>
                <a:gd name="T96" fmla="*/ 8 w 40"/>
                <a:gd name="T97" fmla="*/ 7 h 75"/>
                <a:gd name="T98" fmla="*/ 12 w 40"/>
                <a:gd name="T99" fmla="*/ 3 h 75"/>
                <a:gd name="T100" fmla="*/ 15 w 40"/>
                <a:gd name="T101" fmla="*/ 0 h 75"/>
                <a:gd name="T102" fmla="*/ 20 w 40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5">
                  <a:moveTo>
                    <a:pt x="20" y="3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10" y="20"/>
                  </a:lnTo>
                  <a:lnTo>
                    <a:pt x="10" y="29"/>
                  </a:lnTo>
                  <a:lnTo>
                    <a:pt x="8" y="39"/>
                  </a:lnTo>
                  <a:lnTo>
                    <a:pt x="10" y="53"/>
                  </a:lnTo>
                  <a:lnTo>
                    <a:pt x="12" y="64"/>
                  </a:lnTo>
                  <a:lnTo>
                    <a:pt x="14" y="68"/>
                  </a:lnTo>
                  <a:lnTo>
                    <a:pt x="16" y="71"/>
                  </a:lnTo>
                  <a:lnTo>
                    <a:pt x="20" y="72"/>
                  </a:lnTo>
                  <a:lnTo>
                    <a:pt x="22" y="71"/>
                  </a:lnTo>
                  <a:lnTo>
                    <a:pt x="25" y="70"/>
                  </a:lnTo>
                  <a:lnTo>
                    <a:pt x="27" y="66"/>
                  </a:lnTo>
                  <a:lnTo>
                    <a:pt x="28" y="60"/>
                  </a:lnTo>
                  <a:lnTo>
                    <a:pt x="30" y="49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3"/>
                  </a:lnTo>
                  <a:lnTo>
                    <a:pt x="27" y="8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20" y="3"/>
                  </a:lnTo>
                  <a:close/>
                  <a:moveTo>
                    <a:pt x="20" y="0"/>
                  </a:moveTo>
                  <a:lnTo>
                    <a:pt x="25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20"/>
                  </a:lnTo>
                  <a:lnTo>
                    <a:pt x="40" y="37"/>
                  </a:lnTo>
                  <a:lnTo>
                    <a:pt x="38" y="48"/>
                  </a:lnTo>
                  <a:lnTo>
                    <a:pt x="36" y="59"/>
                  </a:lnTo>
                  <a:lnTo>
                    <a:pt x="34" y="64"/>
                  </a:lnTo>
                  <a:lnTo>
                    <a:pt x="31" y="68"/>
                  </a:lnTo>
                  <a:lnTo>
                    <a:pt x="29" y="71"/>
                  </a:lnTo>
                  <a:lnTo>
                    <a:pt x="23" y="75"/>
                  </a:lnTo>
                  <a:lnTo>
                    <a:pt x="20" y="75"/>
                  </a:lnTo>
                  <a:lnTo>
                    <a:pt x="15" y="75"/>
                  </a:lnTo>
                  <a:lnTo>
                    <a:pt x="12" y="72"/>
                  </a:lnTo>
                  <a:lnTo>
                    <a:pt x="8" y="68"/>
                  </a:lnTo>
                  <a:lnTo>
                    <a:pt x="5" y="63"/>
                  </a:lnTo>
                  <a:lnTo>
                    <a:pt x="1" y="52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" name="Freeform 98"/>
            <p:cNvSpPr>
              <a:spLocks noEditPoints="1"/>
            </p:cNvSpPr>
            <p:nvPr/>
          </p:nvSpPr>
          <p:spPr bwMode="auto">
            <a:xfrm>
              <a:off x="342" y="2691"/>
              <a:ext cx="39" cy="75"/>
            </a:xfrm>
            <a:custGeom>
              <a:avLst/>
              <a:gdLst>
                <a:gd name="T0" fmla="*/ 19 w 39"/>
                <a:gd name="T1" fmla="*/ 3 h 75"/>
                <a:gd name="T2" fmla="*/ 17 w 39"/>
                <a:gd name="T3" fmla="*/ 4 h 75"/>
                <a:gd name="T4" fmla="*/ 13 w 39"/>
                <a:gd name="T5" fmla="*/ 7 h 75"/>
                <a:gd name="T6" fmla="*/ 12 w 39"/>
                <a:gd name="T7" fmla="*/ 9 h 75"/>
                <a:gd name="T8" fmla="*/ 10 w 39"/>
                <a:gd name="T9" fmla="*/ 15 h 75"/>
                <a:gd name="T10" fmla="*/ 10 w 39"/>
                <a:gd name="T11" fmla="*/ 20 h 75"/>
                <a:gd name="T12" fmla="*/ 9 w 39"/>
                <a:gd name="T13" fmla="*/ 29 h 75"/>
                <a:gd name="T14" fmla="*/ 9 w 39"/>
                <a:gd name="T15" fmla="*/ 39 h 75"/>
                <a:gd name="T16" fmla="*/ 9 w 39"/>
                <a:gd name="T17" fmla="*/ 53 h 75"/>
                <a:gd name="T18" fmla="*/ 11 w 39"/>
                <a:gd name="T19" fmla="*/ 64 h 75"/>
                <a:gd name="T20" fmla="*/ 13 w 39"/>
                <a:gd name="T21" fmla="*/ 68 h 75"/>
                <a:gd name="T22" fmla="*/ 16 w 39"/>
                <a:gd name="T23" fmla="*/ 71 h 75"/>
                <a:gd name="T24" fmla="*/ 19 w 39"/>
                <a:gd name="T25" fmla="*/ 72 h 75"/>
                <a:gd name="T26" fmla="*/ 22 w 39"/>
                <a:gd name="T27" fmla="*/ 71 h 75"/>
                <a:gd name="T28" fmla="*/ 24 w 39"/>
                <a:gd name="T29" fmla="*/ 70 h 75"/>
                <a:gd name="T30" fmla="*/ 26 w 39"/>
                <a:gd name="T31" fmla="*/ 66 h 75"/>
                <a:gd name="T32" fmla="*/ 28 w 39"/>
                <a:gd name="T33" fmla="*/ 60 h 75"/>
                <a:gd name="T34" fmla="*/ 30 w 39"/>
                <a:gd name="T35" fmla="*/ 49 h 75"/>
                <a:gd name="T36" fmla="*/ 30 w 39"/>
                <a:gd name="T37" fmla="*/ 35 h 75"/>
                <a:gd name="T38" fmla="*/ 30 w 39"/>
                <a:gd name="T39" fmla="*/ 27 h 75"/>
                <a:gd name="T40" fmla="*/ 30 w 39"/>
                <a:gd name="T41" fmla="*/ 20 h 75"/>
                <a:gd name="T42" fmla="*/ 27 w 39"/>
                <a:gd name="T43" fmla="*/ 13 h 75"/>
                <a:gd name="T44" fmla="*/ 26 w 39"/>
                <a:gd name="T45" fmla="*/ 8 h 75"/>
                <a:gd name="T46" fmla="*/ 24 w 39"/>
                <a:gd name="T47" fmla="*/ 5 h 75"/>
                <a:gd name="T48" fmla="*/ 22 w 39"/>
                <a:gd name="T49" fmla="*/ 4 h 75"/>
                <a:gd name="T50" fmla="*/ 19 w 39"/>
                <a:gd name="T51" fmla="*/ 3 h 75"/>
                <a:gd name="T52" fmla="*/ 19 w 39"/>
                <a:gd name="T53" fmla="*/ 0 h 75"/>
                <a:gd name="T54" fmla="*/ 24 w 39"/>
                <a:gd name="T55" fmla="*/ 0 h 75"/>
                <a:gd name="T56" fmla="*/ 28 w 39"/>
                <a:gd name="T57" fmla="*/ 4 h 75"/>
                <a:gd name="T58" fmla="*/ 32 w 39"/>
                <a:gd name="T59" fmla="*/ 8 h 75"/>
                <a:gd name="T60" fmla="*/ 38 w 39"/>
                <a:gd name="T61" fmla="*/ 20 h 75"/>
                <a:gd name="T62" fmla="*/ 39 w 39"/>
                <a:gd name="T63" fmla="*/ 37 h 75"/>
                <a:gd name="T64" fmla="*/ 38 w 39"/>
                <a:gd name="T65" fmla="*/ 48 h 75"/>
                <a:gd name="T66" fmla="*/ 35 w 39"/>
                <a:gd name="T67" fmla="*/ 59 h 75"/>
                <a:gd name="T68" fmla="*/ 33 w 39"/>
                <a:gd name="T69" fmla="*/ 64 h 75"/>
                <a:gd name="T70" fmla="*/ 31 w 39"/>
                <a:gd name="T71" fmla="*/ 68 h 75"/>
                <a:gd name="T72" fmla="*/ 28 w 39"/>
                <a:gd name="T73" fmla="*/ 71 h 75"/>
                <a:gd name="T74" fmla="*/ 24 w 39"/>
                <a:gd name="T75" fmla="*/ 75 h 75"/>
                <a:gd name="T76" fmla="*/ 19 w 39"/>
                <a:gd name="T77" fmla="*/ 75 h 75"/>
                <a:gd name="T78" fmla="*/ 15 w 39"/>
                <a:gd name="T79" fmla="*/ 75 h 75"/>
                <a:gd name="T80" fmla="*/ 11 w 39"/>
                <a:gd name="T81" fmla="*/ 72 h 75"/>
                <a:gd name="T82" fmla="*/ 8 w 39"/>
                <a:gd name="T83" fmla="*/ 68 h 75"/>
                <a:gd name="T84" fmla="*/ 4 w 39"/>
                <a:gd name="T85" fmla="*/ 63 h 75"/>
                <a:gd name="T86" fmla="*/ 1 w 39"/>
                <a:gd name="T87" fmla="*/ 52 h 75"/>
                <a:gd name="T88" fmla="*/ 0 w 39"/>
                <a:gd name="T89" fmla="*/ 37 h 75"/>
                <a:gd name="T90" fmla="*/ 0 w 39"/>
                <a:gd name="T91" fmla="*/ 27 h 75"/>
                <a:gd name="T92" fmla="*/ 3 w 39"/>
                <a:gd name="T93" fmla="*/ 16 h 75"/>
                <a:gd name="T94" fmla="*/ 5 w 39"/>
                <a:gd name="T95" fmla="*/ 11 h 75"/>
                <a:gd name="T96" fmla="*/ 8 w 39"/>
                <a:gd name="T97" fmla="*/ 7 h 75"/>
                <a:gd name="T98" fmla="*/ 11 w 39"/>
                <a:gd name="T99" fmla="*/ 3 h 75"/>
                <a:gd name="T100" fmla="*/ 15 w 39"/>
                <a:gd name="T101" fmla="*/ 0 h 75"/>
                <a:gd name="T102" fmla="*/ 19 w 39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5">
                  <a:moveTo>
                    <a:pt x="19" y="3"/>
                  </a:moveTo>
                  <a:lnTo>
                    <a:pt x="17" y="4"/>
                  </a:lnTo>
                  <a:lnTo>
                    <a:pt x="13" y="7"/>
                  </a:lnTo>
                  <a:lnTo>
                    <a:pt x="12" y="9"/>
                  </a:lnTo>
                  <a:lnTo>
                    <a:pt x="10" y="15"/>
                  </a:lnTo>
                  <a:lnTo>
                    <a:pt x="10" y="20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9" y="53"/>
                  </a:lnTo>
                  <a:lnTo>
                    <a:pt x="11" y="64"/>
                  </a:lnTo>
                  <a:lnTo>
                    <a:pt x="13" y="68"/>
                  </a:lnTo>
                  <a:lnTo>
                    <a:pt x="16" y="71"/>
                  </a:lnTo>
                  <a:lnTo>
                    <a:pt x="19" y="72"/>
                  </a:lnTo>
                  <a:lnTo>
                    <a:pt x="22" y="71"/>
                  </a:lnTo>
                  <a:lnTo>
                    <a:pt x="24" y="70"/>
                  </a:lnTo>
                  <a:lnTo>
                    <a:pt x="26" y="66"/>
                  </a:lnTo>
                  <a:lnTo>
                    <a:pt x="28" y="60"/>
                  </a:lnTo>
                  <a:lnTo>
                    <a:pt x="30" y="49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7" y="13"/>
                  </a:lnTo>
                  <a:lnTo>
                    <a:pt x="26" y="8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19" y="3"/>
                  </a:lnTo>
                  <a:close/>
                  <a:moveTo>
                    <a:pt x="19" y="0"/>
                  </a:moveTo>
                  <a:lnTo>
                    <a:pt x="24" y="0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8" y="20"/>
                  </a:lnTo>
                  <a:lnTo>
                    <a:pt x="39" y="37"/>
                  </a:lnTo>
                  <a:lnTo>
                    <a:pt x="38" y="48"/>
                  </a:lnTo>
                  <a:lnTo>
                    <a:pt x="35" y="59"/>
                  </a:lnTo>
                  <a:lnTo>
                    <a:pt x="33" y="64"/>
                  </a:lnTo>
                  <a:lnTo>
                    <a:pt x="31" y="68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19" y="75"/>
                  </a:lnTo>
                  <a:lnTo>
                    <a:pt x="15" y="75"/>
                  </a:lnTo>
                  <a:lnTo>
                    <a:pt x="11" y="72"/>
                  </a:lnTo>
                  <a:lnTo>
                    <a:pt x="8" y="68"/>
                  </a:lnTo>
                  <a:lnTo>
                    <a:pt x="4" y="63"/>
                  </a:lnTo>
                  <a:lnTo>
                    <a:pt x="1" y="52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" name="Line 99"/>
            <p:cNvSpPr>
              <a:spLocks noChangeShapeType="1"/>
            </p:cNvSpPr>
            <p:nvPr/>
          </p:nvSpPr>
          <p:spPr bwMode="auto">
            <a:xfrm>
              <a:off x="417" y="2605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" name="Line 100"/>
            <p:cNvSpPr>
              <a:spLocks noChangeShapeType="1"/>
            </p:cNvSpPr>
            <p:nvPr/>
          </p:nvSpPr>
          <p:spPr bwMode="auto">
            <a:xfrm>
              <a:off x="417" y="248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" name="Line 101"/>
            <p:cNvSpPr>
              <a:spLocks noChangeShapeType="1"/>
            </p:cNvSpPr>
            <p:nvPr/>
          </p:nvSpPr>
          <p:spPr bwMode="auto">
            <a:xfrm>
              <a:off x="417" y="2357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" name="Line 102"/>
            <p:cNvSpPr>
              <a:spLocks noChangeShapeType="1"/>
            </p:cNvSpPr>
            <p:nvPr/>
          </p:nvSpPr>
          <p:spPr bwMode="auto">
            <a:xfrm>
              <a:off x="417" y="2232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" name="Freeform 103"/>
            <p:cNvSpPr>
              <a:spLocks noEditPoints="1"/>
            </p:cNvSpPr>
            <p:nvPr/>
          </p:nvSpPr>
          <p:spPr bwMode="auto">
            <a:xfrm>
              <a:off x="197" y="2193"/>
              <a:ext cx="42" cy="75"/>
            </a:xfrm>
            <a:custGeom>
              <a:avLst/>
              <a:gdLst>
                <a:gd name="T0" fmla="*/ 25 w 42"/>
                <a:gd name="T1" fmla="*/ 11 h 75"/>
                <a:gd name="T2" fmla="*/ 4 w 42"/>
                <a:gd name="T3" fmla="*/ 49 h 75"/>
                <a:gd name="T4" fmla="*/ 25 w 42"/>
                <a:gd name="T5" fmla="*/ 49 h 75"/>
                <a:gd name="T6" fmla="*/ 25 w 42"/>
                <a:gd name="T7" fmla="*/ 11 h 75"/>
                <a:gd name="T8" fmla="*/ 27 w 42"/>
                <a:gd name="T9" fmla="*/ 0 h 75"/>
                <a:gd name="T10" fmla="*/ 33 w 42"/>
                <a:gd name="T11" fmla="*/ 0 h 75"/>
                <a:gd name="T12" fmla="*/ 33 w 42"/>
                <a:gd name="T13" fmla="*/ 49 h 75"/>
                <a:gd name="T14" fmla="*/ 42 w 42"/>
                <a:gd name="T15" fmla="*/ 49 h 75"/>
                <a:gd name="T16" fmla="*/ 42 w 42"/>
                <a:gd name="T17" fmla="*/ 55 h 75"/>
                <a:gd name="T18" fmla="*/ 33 w 42"/>
                <a:gd name="T19" fmla="*/ 55 h 75"/>
                <a:gd name="T20" fmla="*/ 33 w 42"/>
                <a:gd name="T21" fmla="*/ 75 h 75"/>
                <a:gd name="T22" fmla="*/ 25 w 42"/>
                <a:gd name="T23" fmla="*/ 75 h 75"/>
                <a:gd name="T24" fmla="*/ 25 w 42"/>
                <a:gd name="T25" fmla="*/ 55 h 75"/>
                <a:gd name="T26" fmla="*/ 0 w 42"/>
                <a:gd name="T27" fmla="*/ 55 h 75"/>
                <a:gd name="T28" fmla="*/ 0 w 42"/>
                <a:gd name="T29" fmla="*/ 49 h 75"/>
                <a:gd name="T30" fmla="*/ 27 w 42"/>
                <a:gd name="T3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75">
                  <a:moveTo>
                    <a:pt x="25" y="11"/>
                  </a:moveTo>
                  <a:lnTo>
                    <a:pt x="4" y="49"/>
                  </a:lnTo>
                  <a:lnTo>
                    <a:pt x="25" y="49"/>
                  </a:lnTo>
                  <a:lnTo>
                    <a:pt x="25" y="11"/>
                  </a:lnTo>
                  <a:close/>
                  <a:moveTo>
                    <a:pt x="27" y="0"/>
                  </a:moveTo>
                  <a:lnTo>
                    <a:pt x="33" y="0"/>
                  </a:lnTo>
                  <a:lnTo>
                    <a:pt x="33" y="49"/>
                  </a:lnTo>
                  <a:lnTo>
                    <a:pt x="42" y="49"/>
                  </a:lnTo>
                  <a:lnTo>
                    <a:pt x="42" y="55"/>
                  </a:lnTo>
                  <a:lnTo>
                    <a:pt x="33" y="55"/>
                  </a:lnTo>
                  <a:lnTo>
                    <a:pt x="33" y="75"/>
                  </a:lnTo>
                  <a:lnTo>
                    <a:pt x="25" y="75"/>
                  </a:lnTo>
                  <a:lnTo>
                    <a:pt x="25" y="55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" name="Freeform 104"/>
            <p:cNvSpPr>
              <a:spLocks noEditPoints="1"/>
            </p:cNvSpPr>
            <p:nvPr/>
          </p:nvSpPr>
          <p:spPr bwMode="auto">
            <a:xfrm>
              <a:off x="247" y="2193"/>
              <a:ext cx="39" cy="75"/>
            </a:xfrm>
            <a:custGeom>
              <a:avLst/>
              <a:gdLst>
                <a:gd name="T0" fmla="*/ 20 w 39"/>
                <a:gd name="T1" fmla="*/ 3 h 75"/>
                <a:gd name="T2" fmla="*/ 16 w 39"/>
                <a:gd name="T3" fmla="*/ 4 h 75"/>
                <a:gd name="T4" fmla="*/ 14 w 39"/>
                <a:gd name="T5" fmla="*/ 7 h 75"/>
                <a:gd name="T6" fmla="*/ 12 w 39"/>
                <a:gd name="T7" fmla="*/ 11 h 75"/>
                <a:gd name="T8" fmla="*/ 10 w 39"/>
                <a:gd name="T9" fmla="*/ 15 h 75"/>
                <a:gd name="T10" fmla="*/ 9 w 39"/>
                <a:gd name="T11" fmla="*/ 20 h 75"/>
                <a:gd name="T12" fmla="*/ 9 w 39"/>
                <a:gd name="T13" fmla="*/ 31 h 75"/>
                <a:gd name="T14" fmla="*/ 8 w 39"/>
                <a:gd name="T15" fmla="*/ 41 h 75"/>
                <a:gd name="T16" fmla="*/ 9 w 39"/>
                <a:gd name="T17" fmla="*/ 54 h 75"/>
                <a:gd name="T18" fmla="*/ 12 w 39"/>
                <a:gd name="T19" fmla="*/ 65 h 75"/>
                <a:gd name="T20" fmla="*/ 14 w 39"/>
                <a:gd name="T21" fmla="*/ 69 h 75"/>
                <a:gd name="T22" fmla="*/ 16 w 39"/>
                <a:gd name="T23" fmla="*/ 71 h 75"/>
                <a:gd name="T24" fmla="*/ 20 w 39"/>
                <a:gd name="T25" fmla="*/ 73 h 75"/>
                <a:gd name="T26" fmla="*/ 22 w 39"/>
                <a:gd name="T27" fmla="*/ 71 h 75"/>
                <a:gd name="T28" fmla="*/ 24 w 39"/>
                <a:gd name="T29" fmla="*/ 70 h 75"/>
                <a:gd name="T30" fmla="*/ 27 w 39"/>
                <a:gd name="T31" fmla="*/ 66 h 75"/>
                <a:gd name="T32" fmla="*/ 28 w 39"/>
                <a:gd name="T33" fmla="*/ 61 h 75"/>
                <a:gd name="T34" fmla="*/ 30 w 39"/>
                <a:gd name="T35" fmla="*/ 50 h 75"/>
                <a:gd name="T36" fmla="*/ 30 w 39"/>
                <a:gd name="T37" fmla="*/ 35 h 75"/>
                <a:gd name="T38" fmla="*/ 30 w 39"/>
                <a:gd name="T39" fmla="*/ 27 h 75"/>
                <a:gd name="T40" fmla="*/ 29 w 39"/>
                <a:gd name="T41" fmla="*/ 20 h 75"/>
                <a:gd name="T42" fmla="*/ 28 w 39"/>
                <a:gd name="T43" fmla="*/ 14 h 75"/>
                <a:gd name="T44" fmla="*/ 27 w 39"/>
                <a:gd name="T45" fmla="*/ 8 h 75"/>
                <a:gd name="T46" fmla="*/ 24 w 39"/>
                <a:gd name="T47" fmla="*/ 6 h 75"/>
                <a:gd name="T48" fmla="*/ 22 w 39"/>
                <a:gd name="T49" fmla="*/ 4 h 75"/>
                <a:gd name="T50" fmla="*/ 20 w 39"/>
                <a:gd name="T51" fmla="*/ 3 h 75"/>
                <a:gd name="T52" fmla="*/ 20 w 39"/>
                <a:gd name="T53" fmla="*/ 0 h 75"/>
                <a:gd name="T54" fmla="*/ 24 w 39"/>
                <a:gd name="T55" fmla="*/ 2 h 75"/>
                <a:gd name="T56" fmla="*/ 28 w 39"/>
                <a:gd name="T57" fmla="*/ 4 h 75"/>
                <a:gd name="T58" fmla="*/ 32 w 39"/>
                <a:gd name="T59" fmla="*/ 8 h 75"/>
                <a:gd name="T60" fmla="*/ 37 w 39"/>
                <a:gd name="T61" fmla="*/ 22 h 75"/>
                <a:gd name="T62" fmla="*/ 39 w 39"/>
                <a:gd name="T63" fmla="*/ 38 h 75"/>
                <a:gd name="T64" fmla="*/ 38 w 39"/>
                <a:gd name="T65" fmla="*/ 50 h 75"/>
                <a:gd name="T66" fmla="*/ 36 w 39"/>
                <a:gd name="T67" fmla="*/ 59 h 75"/>
                <a:gd name="T68" fmla="*/ 33 w 39"/>
                <a:gd name="T69" fmla="*/ 65 h 75"/>
                <a:gd name="T70" fmla="*/ 31 w 39"/>
                <a:gd name="T71" fmla="*/ 69 h 75"/>
                <a:gd name="T72" fmla="*/ 28 w 39"/>
                <a:gd name="T73" fmla="*/ 71 h 75"/>
                <a:gd name="T74" fmla="*/ 23 w 39"/>
                <a:gd name="T75" fmla="*/ 75 h 75"/>
                <a:gd name="T76" fmla="*/ 18 w 39"/>
                <a:gd name="T77" fmla="*/ 75 h 75"/>
                <a:gd name="T78" fmla="*/ 15 w 39"/>
                <a:gd name="T79" fmla="*/ 75 h 75"/>
                <a:gd name="T80" fmla="*/ 10 w 39"/>
                <a:gd name="T81" fmla="*/ 73 h 75"/>
                <a:gd name="T82" fmla="*/ 7 w 39"/>
                <a:gd name="T83" fmla="*/ 69 h 75"/>
                <a:gd name="T84" fmla="*/ 5 w 39"/>
                <a:gd name="T85" fmla="*/ 63 h 75"/>
                <a:gd name="T86" fmla="*/ 1 w 39"/>
                <a:gd name="T87" fmla="*/ 53 h 75"/>
                <a:gd name="T88" fmla="*/ 0 w 39"/>
                <a:gd name="T89" fmla="*/ 39 h 75"/>
                <a:gd name="T90" fmla="*/ 0 w 39"/>
                <a:gd name="T91" fmla="*/ 27 h 75"/>
                <a:gd name="T92" fmla="*/ 2 w 39"/>
                <a:gd name="T93" fmla="*/ 18 h 75"/>
                <a:gd name="T94" fmla="*/ 5 w 39"/>
                <a:gd name="T95" fmla="*/ 11 h 75"/>
                <a:gd name="T96" fmla="*/ 8 w 39"/>
                <a:gd name="T97" fmla="*/ 7 h 75"/>
                <a:gd name="T98" fmla="*/ 12 w 39"/>
                <a:gd name="T99" fmla="*/ 4 h 75"/>
                <a:gd name="T100" fmla="*/ 15 w 39"/>
                <a:gd name="T101" fmla="*/ 2 h 75"/>
                <a:gd name="T102" fmla="*/ 20 w 39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5">
                  <a:moveTo>
                    <a:pt x="20" y="3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9" y="20"/>
                  </a:lnTo>
                  <a:lnTo>
                    <a:pt x="9" y="31"/>
                  </a:lnTo>
                  <a:lnTo>
                    <a:pt x="8" y="41"/>
                  </a:lnTo>
                  <a:lnTo>
                    <a:pt x="9" y="54"/>
                  </a:lnTo>
                  <a:lnTo>
                    <a:pt x="12" y="65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20" y="73"/>
                  </a:lnTo>
                  <a:lnTo>
                    <a:pt x="22" y="71"/>
                  </a:lnTo>
                  <a:lnTo>
                    <a:pt x="24" y="70"/>
                  </a:lnTo>
                  <a:lnTo>
                    <a:pt x="27" y="66"/>
                  </a:lnTo>
                  <a:lnTo>
                    <a:pt x="28" y="61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4"/>
                  </a:lnTo>
                  <a:lnTo>
                    <a:pt x="27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3"/>
                  </a:lnTo>
                  <a:close/>
                  <a:moveTo>
                    <a:pt x="20" y="0"/>
                  </a:moveTo>
                  <a:lnTo>
                    <a:pt x="24" y="2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7" y="22"/>
                  </a:lnTo>
                  <a:lnTo>
                    <a:pt x="39" y="38"/>
                  </a:lnTo>
                  <a:lnTo>
                    <a:pt x="38" y="50"/>
                  </a:lnTo>
                  <a:lnTo>
                    <a:pt x="36" y="59"/>
                  </a:lnTo>
                  <a:lnTo>
                    <a:pt x="33" y="65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23" y="75"/>
                  </a:lnTo>
                  <a:lnTo>
                    <a:pt x="18" y="75"/>
                  </a:lnTo>
                  <a:lnTo>
                    <a:pt x="15" y="75"/>
                  </a:lnTo>
                  <a:lnTo>
                    <a:pt x="10" y="73"/>
                  </a:lnTo>
                  <a:lnTo>
                    <a:pt x="7" y="69"/>
                  </a:lnTo>
                  <a:lnTo>
                    <a:pt x="5" y="63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2" y="18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5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" name="Freeform 105"/>
            <p:cNvSpPr>
              <a:spLocks noEditPoints="1"/>
            </p:cNvSpPr>
            <p:nvPr/>
          </p:nvSpPr>
          <p:spPr bwMode="auto">
            <a:xfrm>
              <a:off x="294" y="2193"/>
              <a:ext cx="40" cy="75"/>
            </a:xfrm>
            <a:custGeom>
              <a:avLst/>
              <a:gdLst>
                <a:gd name="T0" fmla="*/ 20 w 40"/>
                <a:gd name="T1" fmla="*/ 3 h 75"/>
                <a:gd name="T2" fmla="*/ 16 w 40"/>
                <a:gd name="T3" fmla="*/ 4 h 75"/>
                <a:gd name="T4" fmla="*/ 14 w 40"/>
                <a:gd name="T5" fmla="*/ 7 h 75"/>
                <a:gd name="T6" fmla="*/ 13 w 40"/>
                <a:gd name="T7" fmla="*/ 11 h 75"/>
                <a:gd name="T8" fmla="*/ 11 w 40"/>
                <a:gd name="T9" fmla="*/ 15 h 75"/>
                <a:gd name="T10" fmla="*/ 10 w 40"/>
                <a:gd name="T11" fmla="*/ 20 h 75"/>
                <a:gd name="T12" fmla="*/ 10 w 40"/>
                <a:gd name="T13" fmla="*/ 31 h 75"/>
                <a:gd name="T14" fmla="*/ 8 w 40"/>
                <a:gd name="T15" fmla="*/ 41 h 75"/>
                <a:gd name="T16" fmla="*/ 10 w 40"/>
                <a:gd name="T17" fmla="*/ 54 h 75"/>
                <a:gd name="T18" fmla="*/ 12 w 40"/>
                <a:gd name="T19" fmla="*/ 65 h 75"/>
                <a:gd name="T20" fmla="*/ 14 w 40"/>
                <a:gd name="T21" fmla="*/ 69 h 75"/>
                <a:gd name="T22" fmla="*/ 16 w 40"/>
                <a:gd name="T23" fmla="*/ 71 h 75"/>
                <a:gd name="T24" fmla="*/ 20 w 40"/>
                <a:gd name="T25" fmla="*/ 73 h 75"/>
                <a:gd name="T26" fmla="*/ 22 w 40"/>
                <a:gd name="T27" fmla="*/ 71 h 75"/>
                <a:gd name="T28" fmla="*/ 25 w 40"/>
                <a:gd name="T29" fmla="*/ 70 h 75"/>
                <a:gd name="T30" fmla="*/ 27 w 40"/>
                <a:gd name="T31" fmla="*/ 66 h 75"/>
                <a:gd name="T32" fmla="*/ 28 w 40"/>
                <a:gd name="T33" fmla="*/ 61 h 75"/>
                <a:gd name="T34" fmla="*/ 30 w 40"/>
                <a:gd name="T35" fmla="*/ 50 h 75"/>
                <a:gd name="T36" fmla="*/ 30 w 40"/>
                <a:gd name="T37" fmla="*/ 35 h 75"/>
                <a:gd name="T38" fmla="*/ 30 w 40"/>
                <a:gd name="T39" fmla="*/ 27 h 75"/>
                <a:gd name="T40" fmla="*/ 29 w 40"/>
                <a:gd name="T41" fmla="*/ 20 h 75"/>
                <a:gd name="T42" fmla="*/ 28 w 40"/>
                <a:gd name="T43" fmla="*/ 14 h 75"/>
                <a:gd name="T44" fmla="*/ 27 w 40"/>
                <a:gd name="T45" fmla="*/ 8 h 75"/>
                <a:gd name="T46" fmla="*/ 25 w 40"/>
                <a:gd name="T47" fmla="*/ 6 h 75"/>
                <a:gd name="T48" fmla="*/ 22 w 40"/>
                <a:gd name="T49" fmla="*/ 4 h 75"/>
                <a:gd name="T50" fmla="*/ 20 w 40"/>
                <a:gd name="T51" fmla="*/ 3 h 75"/>
                <a:gd name="T52" fmla="*/ 20 w 40"/>
                <a:gd name="T53" fmla="*/ 0 h 75"/>
                <a:gd name="T54" fmla="*/ 25 w 40"/>
                <a:gd name="T55" fmla="*/ 2 h 75"/>
                <a:gd name="T56" fmla="*/ 29 w 40"/>
                <a:gd name="T57" fmla="*/ 4 h 75"/>
                <a:gd name="T58" fmla="*/ 33 w 40"/>
                <a:gd name="T59" fmla="*/ 8 h 75"/>
                <a:gd name="T60" fmla="*/ 37 w 40"/>
                <a:gd name="T61" fmla="*/ 22 h 75"/>
                <a:gd name="T62" fmla="*/ 40 w 40"/>
                <a:gd name="T63" fmla="*/ 38 h 75"/>
                <a:gd name="T64" fmla="*/ 38 w 40"/>
                <a:gd name="T65" fmla="*/ 50 h 75"/>
                <a:gd name="T66" fmla="*/ 36 w 40"/>
                <a:gd name="T67" fmla="*/ 59 h 75"/>
                <a:gd name="T68" fmla="*/ 34 w 40"/>
                <a:gd name="T69" fmla="*/ 65 h 75"/>
                <a:gd name="T70" fmla="*/ 31 w 40"/>
                <a:gd name="T71" fmla="*/ 69 h 75"/>
                <a:gd name="T72" fmla="*/ 29 w 40"/>
                <a:gd name="T73" fmla="*/ 71 h 75"/>
                <a:gd name="T74" fmla="*/ 23 w 40"/>
                <a:gd name="T75" fmla="*/ 75 h 75"/>
                <a:gd name="T76" fmla="*/ 20 w 40"/>
                <a:gd name="T77" fmla="*/ 75 h 75"/>
                <a:gd name="T78" fmla="*/ 15 w 40"/>
                <a:gd name="T79" fmla="*/ 75 h 75"/>
                <a:gd name="T80" fmla="*/ 12 w 40"/>
                <a:gd name="T81" fmla="*/ 73 h 75"/>
                <a:gd name="T82" fmla="*/ 8 w 40"/>
                <a:gd name="T83" fmla="*/ 69 h 75"/>
                <a:gd name="T84" fmla="*/ 5 w 40"/>
                <a:gd name="T85" fmla="*/ 63 h 75"/>
                <a:gd name="T86" fmla="*/ 1 w 40"/>
                <a:gd name="T87" fmla="*/ 53 h 75"/>
                <a:gd name="T88" fmla="*/ 0 w 40"/>
                <a:gd name="T89" fmla="*/ 39 h 75"/>
                <a:gd name="T90" fmla="*/ 0 w 40"/>
                <a:gd name="T91" fmla="*/ 27 h 75"/>
                <a:gd name="T92" fmla="*/ 3 w 40"/>
                <a:gd name="T93" fmla="*/ 18 h 75"/>
                <a:gd name="T94" fmla="*/ 5 w 40"/>
                <a:gd name="T95" fmla="*/ 11 h 75"/>
                <a:gd name="T96" fmla="*/ 8 w 40"/>
                <a:gd name="T97" fmla="*/ 7 h 75"/>
                <a:gd name="T98" fmla="*/ 12 w 40"/>
                <a:gd name="T99" fmla="*/ 4 h 75"/>
                <a:gd name="T100" fmla="*/ 15 w 40"/>
                <a:gd name="T101" fmla="*/ 2 h 75"/>
                <a:gd name="T102" fmla="*/ 20 w 40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5">
                  <a:moveTo>
                    <a:pt x="20" y="3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3" y="11"/>
                  </a:lnTo>
                  <a:lnTo>
                    <a:pt x="11" y="15"/>
                  </a:lnTo>
                  <a:lnTo>
                    <a:pt x="10" y="20"/>
                  </a:lnTo>
                  <a:lnTo>
                    <a:pt x="10" y="31"/>
                  </a:lnTo>
                  <a:lnTo>
                    <a:pt x="8" y="41"/>
                  </a:lnTo>
                  <a:lnTo>
                    <a:pt x="10" y="54"/>
                  </a:lnTo>
                  <a:lnTo>
                    <a:pt x="12" y="65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20" y="73"/>
                  </a:lnTo>
                  <a:lnTo>
                    <a:pt x="22" y="71"/>
                  </a:lnTo>
                  <a:lnTo>
                    <a:pt x="25" y="70"/>
                  </a:lnTo>
                  <a:lnTo>
                    <a:pt x="27" y="66"/>
                  </a:lnTo>
                  <a:lnTo>
                    <a:pt x="28" y="61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4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2" y="4"/>
                  </a:lnTo>
                  <a:lnTo>
                    <a:pt x="20" y="3"/>
                  </a:lnTo>
                  <a:close/>
                  <a:moveTo>
                    <a:pt x="20" y="0"/>
                  </a:moveTo>
                  <a:lnTo>
                    <a:pt x="25" y="2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22"/>
                  </a:lnTo>
                  <a:lnTo>
                    <a:pt x="40" y="38"/>
                  </a:lnTo>
                  <a:lnTo>
                    <a:pt x="38" y="50"/>
                  </a:lnTo>
                  <a:lnTo>
                    <a:pt x="36" y="59"/>
                  </a:lnTo>
                  <a:lnTo>
                    <a:pt x="34" y="65"/>
                  </a:lnTo>
                  <a:lnTo>
                    <a:pt x="31" y="69"/>
                  </a:lnTo>
                  <a:lnTo>
                    <a:pt x="29" y="71"/>
                  </a:lnTo>
                  <a:lnTo>
                    <a:pt x="23" y="75"/>
                  </a:lnTo>
                  <a:lnTo>
                    <a:pt x="20" y="75"/>
                  </a:lnTo>
                  <a:lnTo>
                    <a:pt x="15" y="75"/>
                  </a:lnTo>
                  <a:lnTo>
                    <a:pt x="12" y="73"/>
                  </a:lnTo>
                  <a:lnTo>
                    <a:pt x="8" y="69"/>
                  </a:lnTo>
                  <a:lnTo>
                    <a:pt x="5" y="63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8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5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" name="Freeform 106"/>
            <p:cNvSpPr>
              <a:spLocks noEditPoints="1"/>
            </p:cNvSpPr>
            <p:nvPr/>
          </p:nvSpPr>
          <p:spPr bwMode="auto">
            <a:xfrm>
              <a:off x="342" y="2193"/>
              <a:ext cx="39" cy="75"/>
            </a:xfrm>
            <a:custGeom>
              <a:avLst/>
              <a:gdLst>
                <a:gd name="T0" fmla="*/ 19 w 39"/>
                <a:gd name="T1" fmla="*/ 3 h 75"/>
                <a:gd name="T2" fmla="*/ 17 w 39"/>
                <a:gd name="T3" fmla="*/ 4 h 75"/>
                <a:gd name="T4" fmla="*/ 13 w 39"/>
                <a:gd name="T5" fmla="*/ 7 h 75"/>
                <a:gd name="T6" fmla="*/ 12 w 39"/>
                <a:gd name="T7" fmla="*/ 11 h 75"/>
                <a:gd name="T8" fmla="*/ 10 w 39"/>
                <a:gd name="T9" fmla="*/ 15 h 75"/>
                <a:gd name="T10" fmla="*/ 10 w 39"/>
                <a:gd name="T11" fmla="*/ 20 h 75"/>
                <a:gd name="T12" fmla="*/ 9 w 39"/>
                <a:gd name="T13" fmla="*/ 31 h 75"/>
                <a:gd name="T14" fmla="*/ 9 w 39"/>
                <a:gd name="T15" fmla="*/ 41 h 75"/>
                <a:gd name="T16" fmla="*/ 9 w 39"/>
                <a:gd name="T17" fmla="*/ 54 h 75"/>
                <a:gd name="T18" fmla="*/ 11 w 39"/>
                <a:gd name="T19" fmla="*/ 65 h 75"/>
                <a:gd name="T20" fmla="*/ 13 w 39"/>
                <a:gd name="T21" fmla="*/ 69 h 75"/>
                <a:gd name="T22" fmla="*/ 16 w 39"/>
                <a:gd name="T23" fmla="*/ 71 h 75"/>
                <a:gd name="T24" fmla="*/ 19 w 39"/>
                <a:gd name="T25" fmla="*/ 73 h 75"/>
                <a:gd name="T26" fmla="*/ 22 w 39"/>
                <a:gd name="T27" fmla="*/ 71 h 75"/>
                <a:gd name="T28" fmla="*/ 24 w 39"/>
                <a:gd name="T29" fmla="*/ 70 h 75"/>
                <a:gd name="T30" fmla="*/ 26 w 39"/>
                <a:gd name="T31" fmla="*/ 66 h 75"/>
                <a:gd name="T32" fmla="*/ 28 w 39"/>
                <a:gd name="T33" fmla="*/ 61 h 75"/>
                <a:gd name="T34" fmla="*/ 30 w 39"/>
                <a:gd name="T35" fmla="*/ 50 h 75"/>
                <a:gd name="T36" fmla="*/ 30 w 39"/>
                <a:gd name="T37" fmla="*/ 35 h 75"/>
                <a:gd name="T38" fmla="*/ 30 w 39"/>
                <a:gd name="T39" fmla="*/ 27 h 75"/>
                <a:gd name="T40" fmla="*/ 30 w 39"/>
                <a:gd name="T41" fmla="*/ 20 h 75"/>
                <a:gd name="T42" fmla="*/ 27 w 39"/>
                <a:gd name="T43" fmla="*/ 14 h 75"/>
                <a:gd name="T44" fmla="*/ 26 w 39"/>
                <a:gd name="T45" fmla="*/ 8 h 75"/>
                <a:gd name="T46" fmla="*/ 24 w 39"/>
                <a:gd name="T47" fmla="*/ 6 h 75"/>
                <a:gd name="T48" fmla="*/ 22 w 39"/>
                <a:gd name="T49" fmla="*/ 4 h 75"/>
                <a:gd name="T50" fmla="*/ 19 w 39"/>
                <a:gd name="T51" fmla="*/ 3 h 75"/>
                <a:gd name="T52" fmla="*/ 19 w 39"/>
                <a:gd name="T53" fmla="*/ 0 h 75"/>
                <a:gd name="T54" fmla="*/ 24 w 39"/>
                <a:gd name="T55" fmla="*/ 2 h 75"/>
                <a:gd name="T56" fmla="*/ 28 w 39"/>
                <a:gd name="T57" fmla="*/ 4 h 75"/>
                <a:gd name="T58" fmla="*/ 32 w 39"/>
                <a:gd name="T59" fmla="*/ 8 h 75"/>
                <a:gd name="T60" fmla="*/ 38 w 39"/>
                <a:gd name="T61" fmla="*/ 22 h 75"/>
                <a:gd name="T62" fmla="*/ 39 w 39"/>
                <a:gd name="T63" fmla="*/ 38 h 75"/>
                <a:gd name="T64" fmla="*/ 38 w 39"/>
                <a:gd name="T65" fmla="*/ 50 h 75"/>
                <a:gd name="T66" fmla="*/ 35 w 39"/>
                <a:gd name="T67" fmla="*/ 59 h 75"/>
                <a:gd name="T68" fmla="*/ 33 w 39"/>
                <a:gd name="T69" fmla="*/ 65 h 75"/>
                <a:gd name="T70" fmla="*/ 31 w 39"/>
                <a:gd name="T71" fmla="*/ 69 h 75"/>
                <a:gd name="T72" fmla="*/ 28 w 39"/>
                <a:gd name="T73" fmla="*/ 71 h 75"/>
                <a:gd name="T74" fmla="*/ 24 w 39"/>
                <a:gd name="T75" fmla="*/ 75 h 75"/>
                <a:gd name="T76" fmla="*/ 19 w 39"/>
                <a:gd name="T77" fmla="*/ 75 h 75"/>
                <a:gd name="T78" fmla="*/ 15 w 39"/>
                <a:gd name="T79" fmla="*/ 75 h 75"/>
                <a:gd name="T80" fmla="*/ 11 w 39"/>
                <a:gd name="T81" fmla="*/ 73 h 75"/>
                <a:gd name="T82" fmla="*/ 8 w 39"/>
                <a:gd name="T83" fmla="*/ 69 h 75"/>
                <a:gd name="T84" fmla="*/ 4 w 39"/>
                <a:gd name="T85" fmla="*/ 63 h 75"/>
                <a:gd name="T86" fmla="*/ 1 w 39"/>
                <a:gd name="T87" fmla="*/ 53 h 75"/>
                <a:gd name="T88" fmla="*/ 0 w 39"/>
                <a:gd name="T89" fmla="*/ 39 h 75"/>
                <a:gd name="T90" fmla="*/ 0 w 39"/>
                <a:gd name="T91" fmla="*/ 27 h 75"/>
                <a:gd name="T92" fmla="*/ 3 w 39"/>
                <a:gd name="T93" fmla="*/ 18 h 75"/>
                <a:gd name="T94" fmla="*/ 5 w 39"/>
                <a:gd name="T95" fmla="*/ 11 h 75"/>
                <a:gd name="T96" fmla="*/ 8 w 39"/>
                <a:gd name="T97" fmla="*/ 7 h 75"/>
                <a:gd name="T98" fmla="*/ 11 w 39"/>
                <a:gd name="T99" fmla="*/ 4 h 75"/>
                <a:gd name="T100" fmla="*/ 15 w 39"/>
                <a:gd name="T101" fmla="*/ 2 h 75"/>
                <a:gd name="T102" fmla="*/ 19 w 39"/>
                <a:gd name="T10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5">
                  <a:moveTo>
                    <a:pt x="19" y="3"/>
                  </a:moveTo>
                  <a:lnTo>
                    <a:pt x="17" y="4"/>
                  </a:lnTo>
                  <a:lnTo>
                    <a:pt x="13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10" y="20"/>
                  </a:lnTo>
                  <a:lnTo>
                    <a:pt x="9" y="31"/>
                  </a:lnTo>
                  <a:lnTo>
                    <a:pt x="9" y="41"/>
                  </a:lnTo>
                  <a:lnTo>
                    <a:pt x="9" y="54"/>
                  </a:lnTo>
                  <a:lnTo>
                    <a:pt x="11" y="65"/>
                  </a:lnTo>
                  <a:lnTo>
                    <a:pt x="13" y="69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2" y="71"/>
                  </a:lnTo>
                  <a:lnTo>
                    <a:pt x="24" y="70"/>
                  </a:lnTo>
                  <a:lnTo>
                    <a:pt x="26" y="66"/>
                  </a:lnTo>
                  <a:lnTo>
                    <a:pt x="28" y="61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7" y="14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19" y="3"/>
                  </a:lnTo>
                  <a:close/>
                  <a:moveTo>
                    <a:pt x="19" y="0"/>
                  </a:moveTo>
                  <a:lnTo>
                    <a:pt x="24" y="2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8" y="22"/>
                  </a:lnTo>
                  <a:lnTo>
                    <a:pt x="39" y="38"/>
                  </a:lnTo>
                  <a:lnTo>
                    <a:pt x="38" y="50"/>
                  </a:lnTo>
                  <a:lnTo>
                    <a:pt x="35" y="59"/>
                  </a:lnTo>
                  <a:lnTo>
                    <a:pt x="33" y="65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19" y="75"/>
                  </a:lnTo>
                  <a:lnTo>
                    <a:pt x="15" y="75"/>
                  </a:lnTo>
                  <a:lnTo>
                    <a:pt x="11" y="73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8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" name="Line 107"/>
            <p:cNvSpPr>
              <a:spLocks noChangeShapeType="1"/>
            </p:cNvSpPr>
            <p:nvPr/>
          </p:nvSpPr>
          <p:spPr bwMode="auto">
            <a:xfrm>
              <a:off x="417" y="2108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" name="Line 108"/>
            <p:cNvSpPr>
              <a:spLocks noChangeShapeType="1"/>
            </p:cNvSpPr>
            <p:nvPr/>
          </p:nvSpPr>
          <p:spPr bwMode="auto">
            <a:xfrm>
              <a:off x="417" y="1984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" name="Line 109"/>
            <p:cNvSpPr>
              <a:spLocks noChangeShapeType="1"/>
            </p:cNvSpPr>
            <p:nvPr/>
          </p:nvSpPr>
          <p:spPr bwMode="auto">
            <a:xfrm>
              <a:off x="417" y="186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" name="Line 110"/>
            <p:cNvSpPr>
              <a:spLocks noChangeShapeType="1"/>
            </p:cNvSpPr>
            <p:nvPr/>
          </p:nvSpPr>
          <p:spPr bwMode="auto">
            <a:xfrm>
              <a:off x="417" y="1735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" name="Freeform 111"/>
            <p:cNvSpPr>
              <a:spLocks noEditPoints="1"/>
            </p:cNvSpPr>
            <p:nvPr/>
          </p:nvSpPr>
          <p:spPr bwMode="auto">
            <a:xfrm>
              <a:off x="197" y="1696"/>
              <a:ext cx="42" cy="75"/>
            </a:xfrm>
            <a:custGeom>
              <a:avLst/>
              <a:gdLst>
                <a:gd name="T0" fmla="*/ 25 w 42"/>
                <a:gd name="T1" fmla="*/ 11 h 75"/>
                <a:gd name="T2" fmla="*/ 4 w 42"/>
                <a:gd name="T3" fmla="*/ 48 h 75"/>
                <a:gd name="T4" fmla="*/ 25 w 42"/>
                <a:gd name="T5" fmla="*/ 48 h 75"/>
                <a:gd name="T6" fmla="*/ 25 w 42"/>
                <a:gd name="T7" fmla="*/ 11 h 75"/>
                <a:gd name="T8" fmla="*/ 27 w 42"/>
                <a:gd name="T9" fmla="*/ 0 h 75"/>
                <a:gd name="T10" fmla="*/ 33 w 42"/>
                <a:gd name="T11" fmla="*/ 0 h 75"/>
                <a:gd name="T12" fmla="*/ 33 w 42"/>
                <a:gd name="T13" fmla="*/ 48 h 75"/>
                <a:gd name="T14" fmla="*/ 42 w 42"/>
                <a:gd name="T15" fmla="*/ 48 h 75"/>
                <a:gd name="T16" fmla="*/ 42 w 42"/>
                <a:gd name="T17" fmla="*/ 55 h 75"/>
                <a:gd name="T18" fmla="*/ 33 w 42"/>
                <a:gd name="T19" fmla="*/ 55 h 75"/>
                <a:gd name="T20" fmla="*/ 33 w 42"/>
                <a:gd name="T21" fmla="*/ 75 h 75"/>
                <a:gd name="T22" fmla="*/ 25 w 42"/>
                <a:gd name="T23" fmla="*/ 75 h 75"/>
                <a:gd name="T24" fmla="*/ 25 w 42"/>
                <a:gd name="T25" fmla="*/ 55 h 75"/>
                <a:gd name="T26" fmla="*/ 0 w 42"/>
                <a:gd name="T27" fmla="*/ 55 h 75"/>
                <a:gd name="T28" fmla="*/ 0 w 42"/>
                <a:gd name="T29" fmla="*/ 50 h 75"/>
                <a:gd name="T30" fmla="*/ 27 w 42"/>
                <a:gd name="T3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75">
                  <a:moveTo>
                    <a:pt x="25" y="11"/>
                  </a:moveTo>
                  <a:lnTo>
                    <a:pt x="4" y="48"/>
                  </a:lnTo>
                  <a:lnTo>
                    <a:pt x="25" y="48"/>
                  </a:lnTo>
                  <a:lnTo>
                    <a:pt x="25" y="11"/>
                  </a:lnTo>
                  <a:close/>
                  <a:moveTo>
                    <a:pt x="27" y="0"/>
                  </a:moveTo>
                  <a:lnTo>
                    <a:pt x="33" y="0"/>
                  </a:lnTo>
                  <a:lnTo>
                    <a:pt x="33" y="48"/>
                  </a:lnTo>
                  <a:lnTo>
                    <a:pt x="42" y="48"/>
                  </a:lnTo>
                  <a:lnTo>
                    <a:pt x="42" y="55"/>
                  </a:lnTo>
                  <a:lnTo>
                    <a:pt x="33" y="55"/>
                  </a:lnTo>
                  <a:lnTo>
                    <a:pt x="33" y="75"/>
                  </a:lnTo>
                  <a:lnTo>
                    <a:pt x="25" y="75"/>
                  </a:lnTo>
                  <a:lnTo>
                    <a:pt x="25" y="55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" name="Freeform 112"/>
            <p:cNvSpPr>
              <a:spLocks/>
            </p:cNvSpPr>
            <p:nvPr/>
          </p:nvSpPr>
          <p:spPr bwMode="auto">
            <a:xfrm>
              <a:off x="245" y="1696"/>
              <a:ext cx="41" cy="75"/>
            </a:xfrm>
            <a:custGeom>
              <a:avLst/>
              <a:gdLst>
                <a:gd name="T0" fmla="*/ 19 w 41"/>
                <a:gd name="T1" fmla="*/ 0 h 75"/>
                <a:gd name="T2" fmla="*/ 24 w 41"/>
                <a:gd name="T3" fmla="*/ 1 h 75"/>
                <a:gd name="T4" fmla="*/ 29 w 41"/>
                <a:gd name="T5" fmla="*/ 3 h 75"/>
                <a:gd name="T6" fmla="*/ 32 w 41"/>
                <a:gd name="T7" fmla="*/ 5 h 75"/>
                <a:gd name="T8" fmla="*/ 34 w 41"/>
                <a:gd name="T9" fmla="*/ 9 h 75"/>
                <a:gd name="T10" fmla="*/ 37 w 41"/>
                <a:gd name="T11" fmla="*/ 15 h 75"/>
                <a:gd name="T12" fmla="*/ 37 w 41"/>
                <a:gd name="T13" fmla="*/ 19 h 75"/>
                <a:gd name="T14" fmla="*/ 37 w 41"/>
                <a:gd name="T15" fmla="*/ 25 h 75"/>
                <a:gd name="T16" fmla="*/ 34 w 41"/>
                <a:gd name="T17" fmla="*/ 31 h 75"/>
                <a:gd name="T18" fmla="*/ 32 w 41"/>
                <a:gd name="T19" fmla="*/ 36 h 75"/>
                <a:gd name="T20" fmla="*/ 29 w 41"/>
                <a:gd name="T21" fmla="*/ 43 h 75"/>
                <a:gd name="T22" fmla="*/ 24 w 41"/>
                <a:gd name="T23" fmla="*/ 50 h 75"/>
                <a:gd name="T24" fmla="*/ 18 w 41"/>
                <a:gd name="T25" fmla="*/ 55 h 75"/>
                <a:gd name="T26" fmla="*/ 14 w 41"/>
                <a:gd name="T27" fmla="*/ 60 h 75"/>
                <a:gd name="T28" fmla="*/ 11 w 41"/>
                <a:gd name="T29" fmla="*/ 64 h 75"/>
                <a:gd name="T30" fmla="*/ 9 w 41"/>
                <a:gd name="T31" fmla="*/ 67 h 75"/>
                <a:gd name="T32" fmla="*/ 25 w 41"/>
                <a:gd name="T33" fmla="*/ 67 h 75"/>
                <a:gd name="T34" fmla="*/ 30 w 41"/>
                <a:gd name="T35" fmla="*/ 67 h 75"/>
                <a:gd name="T36" fmla="*/ 32 w 41"/>
                <a:gd name="T37" fmla="*/ 66 h 75"/>
                <a:gd name="T38" fmla="*/ 34 w 41"/>
                <a:gd name="T39" fmla="*/ 66 h 75"/>
                <a:gd name="T40" fmla="*/ 37 w 41"/>
                <a:gd name="T41" fmla="*/ 64 h 75"/>
                <a:gd name="T42" fmla="*/ 38 w 41"/>
                <a:gd name="T43" fmla="*/ 63 h 75"/>
                <a:gd name="T44" fmla="*/ 39 w 41"/>
                <a:gd name="T45" fmla="*/ 60 h 75"/>
                <a:gd name="T46" fmla="*/ 41 w 41"/>
                <a:gd name="T47" fmla="*/ 60 h 75"/>
                <a:gd name="T48" fmla="*/ 37 w 41"/>
                <a:gd name="T49" fmla="*/ 75 h 75"/>
                <a:gd name="T50" fmla="*/ 0 w 41"/>
                <a:gd name="T51" fmla="*/ 75 h 75"/>
                <a:gd name="T52" fmla="*/ 0 w 41"/>
                <a:gd name="T53" fmla="*/ 72 h 75"/>
                <a:gd name="T54" fmla="*/ 14 w 41"/>
                <a:gd name="T55" fmla="*/ 58 h 75"/>
                <a:gd name="T56" fmla="*/ 23 w 41"/>
                <a:gd name="T57" fmla="*/ 44 h 75"/>
                <a:gd name="T58" fmla="*/ 26 w 41"/>
                <a:gd name="T59" fmla="*/ 37 h 75"/>
                <a:gd name="T60" fmla="*/ 29 w 41"/>
                <a:gd name="T61" fmla="*/ 31 h 75"/>
                <a:gd name="T62" fmla="*/ 30 w 41"/>
                <a:gd name="T63" fmla="*/ 24 h 75"/>
                <a:gd name="T64" fmla="*/ 29 w 41"/>
                <a:gd name="T65" fmla="*/ 20 h 75"/>
                <a:gd name="T66" fmla="*/ 27 w 41"/>
                <a:gd name="T67" fmla="*/ 16 h 75"/>
                <a:gd name="T68" fmla="*/ 25 w 41"/>
                <a:gd name="T69" fmla="*/ 12 h 75"/>
                <a:gd name="T70" fmla="*/ 23 w 41"/>
                <a:gd name="T71" fmla="*/ 11 h 75"/>
                <a:gd name="T72" fmla="*/ 19 w 41"/>
                <a:gd name="T73" fmla="*/ 8 h 75"/>
                <a:gd name="T74" fmla="*/ 16 w 41"/>
                <a:gd name="T75" fmla="*/ 8 h 75"/>
                <a:gd name="T76" fmla="*/ 12 w 41"/>
                <a:gd name="T77" fmla="*/ 9 h 75"/>
                <a:gd name="T78" fmla="*/ 8 w 41"/>
                <a:gd name="T79" fmla="*/ 11 h 75"/>
                <a:gd name="T80" fmla="*/ 4 w 41"/>
                <a:gd name="T81" fmla="*/ 15 h 75"/>
                <a:gd name="T82" fmla="*/ 2 w 41"/>
                <a:gd name="T83" fmla="*/ 20 h 75"/>
                <a:gd name="T84" fmla="*/ 1 w 41"/>
                <a:gd name="T85" fmla="*/ 20 h 75"/>
                <a:gd name="T86" fmla="*/ 2 w 41"/>
                <a:gd name="T87" fmla="*/ 15 h 75"/>
                <a:gd name="T88" fmla="*/ 3 w 41"/>
                <a:gd name="T89" fmla="*/ 9 h 75"/>
                <a:gd name="T90" fmla="*/ 7 w 41"/>
                <a:gd name="T91" fmla="*/ 5 h 75"/>
                <a:gd name="T92" fmla="*/ 10 w 41"/>
                <a:gd name="T93" fmla="*/ 3 h 75"/>
                <a:gd name="T94" fmla="*/ 15 w 41"/>
                <a:gd name="T95" fmla="*/ 1 h 75"/>
                <a:gd name="T96" fmla="*/ 19 w 41"/>
                <a:gd name="T9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" h="75">
                  <a:moveTo>
                    <a:pt x="19" y="0"/>
                  </a:moveTo>
                  <a:lnTo>
                    <a:pt x="24" y="1"/>
                  </a:lnTo>
                  <a:lnTo>
                    <a:pt x="29" y="3"/>
                  </a:lnTo>
                  <a:lnTo>
                    <a:pt x="32" y="5"/>
                  </a:lnTo>
                  <a:lnTo>
                    <a:pt x="34" y="9"/>
                  </a:lnTo>
                  <a:lnTo>
                    <a:pt x="37" y="15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4" y="31"/>
                  </a:lnTo>
                  <a:lnTo>
                    <a:pt x="32" y="36"/>
                  </a:lnTo>
                  <a:lnTo>
                    <a:pt x="29" y="43"/>
                  </a:lnTo>
                  <a:lnTo>
                    <a:pt x="24" y="50"/>
                  </a:lnTo>
                  <a:lnTo>
                    <a:pt x="18" y="55"/>
                  </a:lnTo>
                  <a:lnTo>
                    <a:pt x="14" y="60"/>
                  </a:lnTo>
                  <a:lnTo>
                    <a:pt x="11" y="64"/>
                  </a:lnTo>
                  <a:lnTo>
                    <a:pt x="9" y="67"/>
                  </a:lnTo>
                  <a:lnTo>
                    <a:pt x="25" y="67"/>
                  </a:lnTo>
                  <a:lnTo>
                    <a:pt x="30" y="67"/>
                  </a:lnTo>
                  <a:lnTo>
                    <a:pt x="32" y="66"/>
                  </a:lnTo>
                  <a:lnTo>
                    <a:pt x="34" y="66"/>
                  </a:lnTo>
                  <a:lnTo>
                    <a:pt x="37" y="64"/>
                  </a:lnTo>
                  <a:lnTo>
                    <a:pt x="38" y="63"/>
                  </a:lnTo>
                  <a:lnTo>
                    <a:pt x="39" y="60"/>
                  </a:lnTo>
                  <a:lnTo>
                    <a:pt x="41" y="60"/>
                  </a:lnTo>
                  <a:lnTo>
                    <a:pt x="37" y="75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14" y="58"/>
                  </a:lnTo>
                  <a:lnTo>
                    <a:pt x="23" y="44"/>
                  </a:lnTo>
                  <a:lnTo>
                    <a:pt x="26" y="37"/>
                  </a:lnTo>
                  <a:lnTo>
                    <a:pt x="29" y="31"/>
                  </a:lnTo>
                  <a:lnTo>
                    <a:pt x="30" y="24"/>
                  </a:lnTo>
                  <a:lnTo>
                    <a:pt x="29" y="20"/>
                  </a:lnTo>
                  <a:lnTo>
                    <a:pt x="27" y="16"/>
                  </a:lnTo>
                  <a:lnTo>
                    <a:pt x="25" y="12"/>
                  </a:lnTo>
                  <a:lnTo>
                    <a:pt x="23" y="11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2" y="9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15"/>
                  </a:lnTo>
                  <a:lnTo>
                    <a:pt x="3" y="9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5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" name="Freeform 113"/>
            <p:cNvSpPr>
              <a:spLocks noEditPoints="1"/>
            </p:cNvSpPr>
            <p:nvPr/>
          </p:nvSpPr>
          <p:spPr bwMode="auto">
            <a:xfrm>
              <a:off x="294" y="1696"/>
              <a:ext cx="40" cy="76"/>
            </a:xfrm>
            <a:custGeom>
              <a:avLst/>
              <a:gdLst>
                <a:gd name="T0" fmla="*/ 20 w 40"/>
                <a:gd name="T1" fmla="*/ 4 h 76"/>
                <a:gd name="T2" fmla="*/ 16 w 40"/>
                <a:gd name="T3" fmla="*/ 4 h 76"/>
                <a:gd name="T4" fmla="*/ 14 w 40"/>
                <a:gd name="T5" fmla="*/ 7 h 76"/>
                <a:gd name="T6" fmla="*/ 13 w 40"/>
                <a:gd name="T7" fmla="*/ 11 h 76"/>
                <a:gd name="T8" fmla="*/ 11 w 40"/>
                <a:gd name="T9" fmla="*/ 15 h 76"/>
                <a:gd name="T10" fmla="*/ 10 w 40"/>
                <a:gd name="T11" fmla="*/ 21 h 76"/>
                <a:gd name="T12" fmla="*/ 10 w 40"/>
                <a:gd name="T13" fmla="*/ 31 h 76"/>
                <a:gd name="T14" fmla="*/ 8 w 40"/>
                <a:gd name="T15" fmla="*/ 40 h 76"/>
                <a:gd name="T16" fmla="*/ 10 w 40"/>
                <a:gd name="T17" fmla="*/ 54 h 76"/>
                <a:gd name="T18" fmla="*/ 12 w 40"/>
                <a:gd name="T19" fmla="*/ 64 h 76"/>
                <a:gd name="T20" fmla="*/ 14 w 40"/>
                <a:gd name="T21" fmla="*/ 68 h 76"/>
                <a:gd name="T22" fmla="*/ 16 w 40"/>
                <a:gd name="T23" fmla="*/ 71 h 76"/>
                <a:gd name="T24" fmla="*/ 20 w 40"/>
                <a:gd name="T25" fmla="*/ 72 h 76"/>
                <a:gd name="T26" fmla="*/ 22 w 40"/>
                <a:gd name="T27" fmla="*/ 72 h 76"/>
                <a:gd name="T28" fmla="*/ 25 w 40"/>
                <a:gd name="T29" fmla="*/ 70 h 76"/>
                <a:gd name="T30" fmla="*/ 27 w 40"/>
                <a:gd name="T31" fmla="*/ 66 h 76"/>
                <a:gd name="T32" fmla="*/ 28 w 40"/>
                <a:gd name="T33" fmla="*/ 62 h 76"/>
                <a:gd name="T34" fmla="*/ 30 w 40"/>
                <a:gd name="T35" fmla="*/ 50 h 76"/>
                <a:gd name="T36" fmla="*/ 30 w 40"/>
                <a:gd name="T37" fmla="*/ 35 h 76"/>
                <a:gd name="T38" fmla="*/ 30 w 40"/>
                <a:gd name="T39" fmla="*/ 27 h 76"/>
                <a:gd name="T40" fmla="*/ 29 w 40"/>
                <a:gd name="T41" fmla="*/ 20 h 76"/>
                <a:gd name="T42" fmla="*/ 28 w 40"/>
                <a:gd name="T43" fmla="*/ 15 h 76"/>
                <a:gd name="T44" fmla="*/ 27 w 40"/>
                <a:gd name="T45" fmla="*/ 9 h 76"/>
                <a:gd name="T46" fmla="*/ 25 w 40"/>
                <a:gd name="T47" fmla="*/ 5 h 76"/>
                <a:gd name="T48" fmla="*/ 22 w 40"/>
                <a:gd name="T49" fmla="*/ 4 h 76"/>
                <a:gd name="T50" fmla="*/ 20 w 40"/>
                <a:gd name="T51" fmla="*/ 4 h 76"/>
                <a:gd name="T52" fmla="*/ 20 w 40"/>
                <a:gd name="T53" fmla="*/ 0 h 76"/>
                <a:gd name="T54" fmla="*/ 25 w 40"/>
                <a:gd name="T55" fmla="*/ 1 h 76"/>
                <a:gd name="T56" fmla="*/ 29 w 40"/>
                <a:gd name="T57" fmla="*/ 4 h 76"/>
                <a:gd name="T58" fmla="*/ 33 w 40"/>
                <a:gd name="T59" fmla="*/ 8 h 76"/>
                <a:gd name="T60" fmla="*/ 37 w 40"/>
                <a:gd name="T61" fmla="*/ 21 h 76"/>
                <a:gd name="T62" fmla="*/ 40 w 40"/>
                <a:gd name="T63" fmla="*/ 37 h 76"/>
                <a:gd name="T64" fmla="*/ 38 w 40"/>
                <a:gd name="T65" fmla="*/ 50 h 76"/>
                <a:gd name="T66" fmla="*/ 36 w 40"/>
                <a:gd name="T67" fmla="*/ 59 h 76"/>
                <a:gd name="T68" fmla="*/ 34 w 40"/>
                <a:gd name="T69" fmla="*/ 64 h 76"/>
                <a:gd name="T70" fmla="*/ 31 w 40"/>
                <a:gd name="T71" fmla="*/ 68 h 76"/>
                <a:gd name="T72" fmla="*/ 29 w 40"/>
                <a:gd name="T73" fmla="*/ 72 h 76"/>
                <a:gd name="T74" fmla="*/ 23 w 40"/>
                <a:gd name="T75" fmla="*/ 75 h 76"/>
                <a:gd name="T76" fmla="*/ 20 w 40"/>
                <a:gd name="T77" fmla="*/ 76 h 76"/>
                <a:gd name="T78" fmla="*/ 15 w 40"/>
                <a:gd name="T79" fmla="*/ 75 h 76"/>
                <a:gd name="T80" fmla="*/ 12 w 40"/>
                <a:gd name="T81" fmla="*/ 72 h 76"/>
                <a:gd name="T82" fmla="*/ 8 w 40"/>
                <a:gd name="T83" fmla="*/ 68 h 76"/>
                <a:gd name="T84" fmla="*/ 5 w 40"/>
                <a:gd name="T85" fmla="*/ 63 h 76"/>
                <a:gd name="T86" fmla="*/ 1 w 40"/>
                <a:gd name="T87" fmla="*/ 52 h 76"/>
                <a:gd name="T88" fmla="*/ 0 w 40"/>
                <a:gd name="T89" fmla="*/ 39 h 76"/>
                <a:gd name="T90" fmla="*/ 0 w 40"/>
                <a:gd name="T91" fmla="*/ 27 h 76"/>
                <a:gd name="T92" fmla="*/ 3 w 40"/>
                <a:gd name="T93" fmla="*/ 17 h 76"/>
                <a:gd name="T94" fmla="*/ 5 w 40"/>
                <a:gd name="T95" fmla="*/ 12 h 76"/>
                <a:gd name="T96" fmla="*/ 8 w 40"/>
                <a:gd name="T97" fmla="*/ 7 h 76"/>
                <a:gd name="T98" fmla="*/ 12 w 40"/>
                <a:gd name="T99" fmla="*/ 4 h 76"/>
                <a:gd name="T100" fmla="*/ 15 w 40"/>
                <a:gd name="T101" fmla="*/ 1 h 76"/>
                <a:gd name="T102" fmla="*/ 20 w 40"/>
                <a:gd name="T10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76">
                  <a:moveTo>
                    <a:pt x="20" y="4"/>
                  </a:moveTo>
                  <a:lnTo>
                    <a:pt x="16" y="4"/>
                  </a:lnTo>
                  <a:lnTo>
                    <a:pt x="14" y="7"/>
                  </a:lnTo>
                  <a:lnTo>
                    <a:pt x="13" y="11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10" y="31"/>
                  </a:lnTo>
                  <a:lnTo>
                    <a:pt x="8" y="40"/>
                  </a:lnTo>
                  <a:lnTo>
                    <a:pt x="10" y="54"/>
                  </a:lnTo>
                  <a:lnTo>
                    <a:pt x="12" y="64"/>
                  </a:lnTo>
                  <a:lnTo>
                    <a:pt x="14" y="68"/>
                  </a:lnTo>
                  <a:lnTo>
                    <a:pt x="16" y="71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5" y="70"/>
                  </a:lnTo>
                  <a:lnTo>
                    <a:pt x="27" y="66"/>
                  </a:lnTo>
                  <a:lnTo>
                    <a:pt x="28" y="62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29" y="20"/>
                  </a:lnTo>
                  <a:lnTo>
                    <a:pt x="28" y="15"/>
                  </a:lnTo>
                  <a:lnTo>
                    <a:pt x="27" y="9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20" y="4"/>
                  </a:lnTo>
                  <a:close/>
                  <a:moveTo>
                    <a:pt x="20" y="0"/>
                  </a:moveTo>
                  <a:lnTo>
                    <a:pt x="25" y="1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21"/>
                  </a:lnTo>
                  <a:lnTo>
                    <a:pt x="40" y="37"/>
                  </a:lnTo>
                  <a:lnTo>
                    <a:pt x="38" y="50"/>
                  </a:lnTo>
                  <a:lnTo>
                    <a:pt x="36" y="59"/>
                  </a:lnTo>
                  <a:lnTo>
                    <a:pt x="34" y="64"/>
                  </a:lnTo>
                  <a:lnTo>
                    <a:pt x="31" y="68"/>
                  </a:lnTo>
                  <a:lnTo>
                    <a:pt x="29" y="72"/>
                  </a:lnTo>
                  <a:lnTo>
                    <a:pt x="23" y="75"/>
                  </a:lnTo>
                  <a:lnTo>
                    <a:pt x="20" y="76"/>
                  </a:lnTo>
                  <a:lnTo>
                    <a:pt x="15" y="75"/>
                  </a:lnTo>
                  <a:lnTo>
                    <a:pt x="12" y="72"/>
                  </a:lnTo>
                  <a:lnTo>
                    <a:pt x="8" y="68"/>
                  </a:lnTo>
                  <a:lnTo>
                    <a:pt x="5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7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" name="Freeform 114"/>
            <p:cNvSpPr>
              <a:spLocks noEditPoints="1"/>
            </p:cNvSpPr>
            <p:nvPr/>
          </p:nvSpPr>
          <p:spPr bwMode="auto">
            <a:xfrm>
              <a:off x="342" y="1696"/>
              <a:ext cx="39" cy="76"/>
            </a:xfrm>
            <a:custGeom>
              <a:avLst/>
              <a:gdLst>
                <a:gd name="T0" fmla="*/ 19 w 39"/>
                <a:gd name="T1" fmla="*/ 4 h 76"/>
                <a:gd name="T2" fmla="*/ 17 w 39"/>
                <a:gd name="T3" fmla="*/ 4 h 76"/>
                <a:gd name="T4" fmla="*/ 13 w 39"/>
                <a:gd name="T5" fmla="*/ 7 h 76"/>
                <a:gd name="T6" fmla="*/ 12 w 39"/>
                <a:gd name="T7" fmla="*/ 11 h 76"/>
                <a:gd name="T8" fmla="*/ 10 w 39"/>
                <a:gd name="T9" fmla="*/ 15 h 76"/>
                <a:gd name="T10" fmla="*/ 10 w 39"/>
                <a:gd name="T11" fmla="*/ 21 h 76"/>
                <a:gd name="T12" fmla="*/ 9 w 39"/>
                <a:gd name="T13" fmla="*/ 31 h 76"/>
                <a:gd name="T14" fmla="*/ 9 w 39"/>
                <a:gd name="T15" fmla="*/ 40 h 76"/>
                <a:gd name="T16" fmla="*/ 9 w 39"/>
                <a:gd name="T17" fmla="*/ 54 h 76"/>
                <a:gd name="T18" fmla="*/ 11 w 39"/>
                <a:gd name="T19" fmla="*/ 64 h 76"/>
                <a:gd name="T20" fmla="*/ 13 w 39"/>
                <a:gd name="T21" fmla="*/ 68 h 76"/>
                <a:gd name="T22" fmla="*/ 16 w 39"/>
                <a:gd name="T23" fmla="*/ 71 h 76"/>
                <a:gd name="T24" fmla="*/ 19 w 39"/>
                <a:gd name="T25" fmla="*/ 72 h 76"/>
                <a:gd name="T26" fmla="*/ 22 w 39"/>
                <a:gd name="T27" fmla="*/ 72 h 76"/>
                <a:gd name="T28" fmla="*/ 24 w 39"/>
                <a:gd name="T29" fmla="*/ 70 h 76"/>
                <a:gd name="T30" fmla="*/ 26 w 39"/>
                <a:gd name="T31" fmla="*/ 66 h 76"/>
                <a:gd name="T32" fmla="*/ 28 w 39"/>
                <a:gd name="T33" fmla="*/ 62 h 76"/>
                <a:gd name="T34" fmla="*/ 30 w 39"/>
                <a:gd name="T35" fmla="*/ 50 h 76"/>
                <a:gd name="T36" fmla="*/ 30 w 39"/>
                <a:gd name="T37" fmla="*/ 35 h 76"/>
                <a:gd name="T38" fmla="*/ 30 w 39"/>
                <a:gd name="T39" fmla="*/ 27 h 76"/>
                <a:gd name="T40" fmla="*/ 30 w 39"/>
                <a:gd name="T41" fmla="*/ 20 h 76"/>
                <a:gd name="T42" fmla="*/ 27 w 39"/>
                <a:gd name="T43" fmla="*/ 15 h 76"/>
                <a:gd name="T44" fmla="*/ 26 w 39"/>
                <a:gd name="T45" fmla="*/ 9 h 76"/>
                <a:gd name="T46" fmla="*/ 24 w 39"/>
                <a:gd name="T47" fmla="*/ 5 h 76"/>
                <a:gd name="T48" fmla="*/ 22 w 39"/>
                <a:gd name="T49" fmla="*/ 4 h 76"/>
                <a:gd name="T50" fmla="*/ 19 w 39"/>
                <a:gd name="T51" fmla="*/ 4 h 76"/>
                <a:gd name="T52" fmla="*/ 19 w 39"/>
                <a:gd name="T53" fmla="*/ 0 h 76"/>
                <a:gd name="T54" fmla="*/ 24 w 39"/>
                <a:gd name="T55" fmla="*/ 1 h 76"/>
                <a:gd name="T56" fmla="*/ 28 w 39"/>
                <a:gd name="T57" fmla="*/ 4 h 76"/>
                <a:gd name="T58" fmla="*/ 32 w 39"/>
                <a:gd name="T59" fmla="*/ 8 h 76"/>
                <a:gd name="T60" fmla="*/ 38 w 39"/>
                <a:gd name="T61" fmla="*/ 21 h 76"/>
                <a:gd name="T62" fmla="*/ 39 w 39"/>
                <a:gd name="T63" fmla="*/ 37 h 76"/>
                <a:gd name="T64" fmla="*/ 38 w 39"/>
                <a:gd name="T65" fmla="*/ 50 h 76"/>
                <a:gd name="T66" fmla="*/ 35 w 39"/>
                <a:gd name="T67" fmla="*/ 59 h 76"/>
                <a:gd name="T68" fmla="*/ 33 w 39"/>
                <a:gd name="T69" fmla="*/ 64 h 76"/>
                <a:gd name="T70" fmla="*/ 31 w 39"/>
                <a:gd name="T71" fmla="*/ 68 h 76"/>
                <a:gd name="T72" fmla="*/ 28 w 39"/>
                <a:gd name="T73" fmla="*/ 72 h 76"/>
                <a:gd name="T74" fmla="*/ 24 w 39"/>
                <a:gd name="T75" fmla="*/ 75 h 76"/>
                <a:gd name="T76" fmla="*/ 19 w 39"/>
                <a:gd name="T77" fmla="*/ 76 h 76"/>
                <a:gd name="T78" fmla="*/ 15 w 39"/>
                <a:gd name="T79" fmla="*/ 75 h 76"/>
                <a:gd name="T80" fmla="*/ 11 w 39"/>
                <a:gd name="T81" fmla="*/ 72 h 76"/>
                <a:gd name="T82" fmla="*/ 8 w 39"/>
                <a:gd name="T83" fmla="*/ 68 h 76"/>
                <a:gd name="T84" fmla="*/ 4 w 39"/>
                <a:gd name="T85" fmla="*/ 63 h 76"/>
                <a:gd name="T86" fmla="*/ 1 w 39"/>
                <a:gd name="T87" fmla="*/ 52 h 76"/>
                <a:gd name="T88" fmla="*/ 0 w 39"/>
                <a:gd name="T89" fmla="*/ 39 h 76"/>
                <a:gd name="T90" fmla="*/ 0 w 39"/>
                <a:gd name="T91" fmla="*/ 27 h 76"/>
                <a:gd name="T92" fmla="*/ 3 w 39"/>
                <a:gd name="T93" fmla="*/ 17 h 76"/>
                <a:gd name="T94" fmla="*/ 5 w 39"/>
                <a:gd name="T95" fmla="*/ 12 h 76"/>
                <a:gd name="T96" fmla="*/ 8 w 39"/>
                <a:gd name="T97" fmla="*/ 7 h 76"/>
                <a:gd name="T98" fmla="*/ 11 w 39"/>
                <a:gd name="T99" fmla="*/ 4 h 76"/>
                <a:gd name="T100" fmla="*/ 15 w 39"/>
                <a:gd name="T101" fmla="*/ 1 h 76"/>
                <a:gd name="T102" fmla="*/ 19 w 39"/>
                <a:gd name="T10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76">
                  <a:moveTo>
                    <a:pt x="19" y="4"/>
                  </a:moveTo>
                  <a:lnTo>
                    <a:pt x="17" y="4"/>
                  </a:lnTo>
                  <a:lnTo>
                    <a:pt x="13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9" y="31"/>
                  </a:lnTo>
                  <a:lnTo>
                    <a:pt x="9" y="40"/>
                  </a:lnTo>
                  <a:lnTo>
                    <a:pt x="9" y="54"/>
                  </a:lnTo>
                  <a:lnTo>
                    <a:pt x="11" y="64"/>
                  </a:lnTo>
                  <a:lnTo>
                    <a:pt x="13" y="68"/>
                  </a:lnTo>
                  <a:lnTo>
                    <a:pt x="16" y="71"/>
                  </a:lnTo>
                  <a:lnTo>
                    <a:pt x="19" y="72"/>
                  </a:lnTo>
                  <a:lnTo>
                    <a:pt x="22" y="72"/>
                  </a:lnTo>
                  <a:lnTo>
                    <a:pt x="24" y="70"/>
                  </a:lnTo>
                  <a:lnTo>
                    <a:pt x="26" y="66"/>
                  </a:lnTo>
                  <a:lnTo>
                    <a:pt x="28" y="62"/>
                  </a:lnTo>
                  <a:lnTo>
                    <a:pt x="30" y="50"/>
                  </a:lnTo>
                  <a:lnTo>
                    <a:pt x="30" y="35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7" y="15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19" y="4"/>
                  </a:lnTo>
                  <a:close/>
                  <a:moveTo>
                    <a:pt x="19" y="0"/>
                  </a:move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8" y="21"/>
                  </a:lnTo>
                  <a:lnTo>
                    <a:pt x="39" y="37"/>
                  </a:lnTo>
                  <a:lnTo>
                    <a:pt x="38" y="50"/>
                  </a:lnTo>
                  <a:lnTo>
                    <a:pt x="35" y="59"/>
                  </a:lnTo>
                  <a:lnTo>
                    <a:pt x="33" y="64"/>
                  </a:lnTo>
                  <a:lnTo>
                    <a:pt x="31" y="68"/>
                  </a:lnTo>
                  <a:lnTo>
                    <a:pt x="28" y="72"/>
                  </a:lnTo>
                  <a:lnTo>
                    <a:pt x="24" y="75"/>
                  </a:lnTo>
                  <a:lnTo>
                    <a:pt x="19" y="76"/>
                  </a:lnTo>
                  <a:lnTo>
                    <a:pt x="15" y="75"/>
                  </a:lnTo>
                  <a:lnTo>
                    <a:pt x="11" y="72"/>
                  </a:lnTo>
                  <a:lnTo>
                    <a:pt x="8" y="68"/>
                  </a:lnTo>
                  <a:lnTo>
                    <a:pt x="4" y="63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3" y="17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" name="Line 115"/>
            <p:cNvSpPr>
              <a:spLocks noChangeShapeType="1"/>
            </p:cNvSpPr>
            <p:nvPr/>
          </p:nvSpPr>
          <p:spPr bwMode="auto">
            <a:xfrm>
              <a:off x="417" y="161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" name="Line 116"/>
            <p:cNvSpPr>
              <a:spLocks noChangeShapeType="1"/>
            </p:cNvSpPr>
            <p:nvPr/>
          </p:nvSpPr>
          <p:spPr bwMode="auto">
            <a:xfrm>
              <a:off x="417" y="1487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" name="Line 117"/>
            <p:cNvSpPr>
              <a:spLocks noChangeShapeType="1"/>
            </p:cNvSpPr>
            <p:nvPr/>
          </p:nvSpPr>
          <p:spPr bwMode="auto">
            <a:xfrm>
              <a:off x="417" y="1362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" name="Line 118"/>
            <p:cNvSpPr>
              <a:spLocks noChangeShapeType="1"/>
            </p:cNvSpPr>
            <p:nvPr/>
          </p:nvSpPr>
          <p:spPr bwMode="auto">
            <a:xfrm>
              <a:off x="417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" name="Line 119"/>
            <p:cNvSpPr>
              <a:spLocks noChangeShapeType="1"/>
            </p:cNvSpPr>
            <p:nvPr/>
          </p:nvSpPr>
          <p:spPr bwMode="auto">
            <a:xfrm>
              <a:off x="533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" name="Line 120"/>
            <p:cNvSpPr>
              <a:spLocks noChangeShapeType="1"/>
            </p:cNvSpPr>
            <p:nvPr/>
          </p:nvSpPr>
          <p:spPr bwMode="auto">
            <a:xfrm>
              <a:off x="651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" name="Line 121"/>
            <p:cNvSpPr>
              <a:spLocks noChangeShapeType="1"/>
            </p:cNvSpPr>
            <p:nvPr/>
          </p:nvSpPr>
          <p:spPr bwMode="auto">
            <a:xfrm>
              <a:off x="769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" name="Line 122"/>
            <p:cNvSpPr>
              <a:spLocks noChangeShapeType="1"/>
            </p:cNvSpPr>
            <p:nvPr/>
          </p:nvSpPr>
          <p:spPr bwMode="auto">
            <a:xfrm>
              <a:off x="885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" name="Line 123"/>
            <p:cNvSpPr>
              <a:spLocks noChangeShapeType="1"/>
            </p:cNvSpPr>
            <p:nvPr/>
          </p:nvSpPr>
          <p:spPr bwMode="auto">
            <a:xfrm>
              <a:off x="1003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" name="Line 124"/>
            <p:cNvSpPr>
              <a:spLocks noChangeShapeType="1"/>
            </p:cNvSpPr>
            <p:nvPr/>
          </p:nvSpPr>
          <p:spPr bwMode="auto">
            <a:xfrm>
              <a:off x="1120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" name="Line 125"/>
            <p:cNvSpPr>
              <a:spLocks noChangeShapeType="1"/>
            </p:cNvSpPr>
            <p:nvPr/>
          </p:nvSpPr>
          <p:spPr bwMode="auto">
            <a:xfrm>
              <a:off x="1238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" name="Line 126"/>
            <p:cNvSpPr>
              <a:spLocks noChangeShapeType="1"/>
            </p:cNvSpPr>
            <p:nvPr/>
          </p:nvSpPr>
          <p:spPr bwMode="auto">
            <a:xfrm>
              <a:off x="1354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" name="Line 127"/>
            <p:cNvSpPr>
              <a:spLocks noChangeShapeType="1"/>
            </p:cNvSpPr>
            <p:nvPr/>
          </p:nvSpPr>
          <p:spPr bwMode="auto">
            <a:xfrm>
              <a:off x="1472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" name="Line 128"/>
            <p:cNvSpPr>
              <a:spLocks noChangeShapeType="1"/>
            </p:cNvSpPr>
            <p:nvPr/>
          </p:nvSpPr>
          <p:spPr bwMode="auto">
            <a:xfrm>
              <a:off x="1589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" name="Line 129"/>
            <p:cNvSpPr>
              <a:spLocks noChangeShapeType="1"/>
            </p:cNvSpPr>
            <p:nvPr/>
          </p:nvSpPr>
          <p:spPr bwMode="auto">
            <a:xfrm>
              <a:off x="1706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" name="Line 130"/>
            <p:cNvSpPr>
              <a:spLocks noChangeShapeType="1"/>
            </p:cNvSpPr>
            <p:nvPr/>
          </p:nvSpPr>
          <p:spPr bwMode="auto">
            <a:xfrm>
              <a:off x="1823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" name="Line 131"/>
            <p:cNvSpPr>
              <a:spLocks noChangeShapeType="1"/>
            </p:cNvSpPr>
            <p:nvPr/>
          </p:nvSpPr>
          <p:spPr bwMode="auto">
            <a:xfrm>
              <a:off x="1941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" name="Line 132"/>
            <p:cNvSpPr>
              <a:spLocks noChangeShapeType="1"/>
            </p:cNvSpPr>
            <p:nvPr/>
          </p:nvSpPr>
          <p:spPr bwMode="auto">
            <a:xfrm>
              <a:off x="2057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" name="Line 133"/>
            <p:cNvSpPr>
              <a:spLocks noChangeShapeType="1"/>
            </p:cNvSpPr>
            <p:nvPr/>
          </p:nvSpPr>
          <p:spPr bwMode="auto">
            <a:xfrm>
              <a:off x="2175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" name="Line 134"/>
            <p:cNvSpPr>
              <a:spLocks noChangeShapeType="1"/>
            </p:cNvSpPr>
            <p:nvPr/>
          </p:nvSpPr>
          <p:spPr bwMode="auto">
            <a:xfrm>
              <a:off x="2293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" name="Line 135"/>
            <p:cNvSpPr>
              <a:spLocks noChangeShapeType="1"/>
            </p:cNvSpPr>
            <p:nvPr/>
          </p:nvSpPr>
          <p:spPr bwMode="auto">
            <a:xfrm>
              <a:off x="2409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" name="Line 136"/>
            <p:cNvSpPr>
              <a:spLocks noChangeShapeType="1"/>
            </p:cNvSpPr>
            <p:nvPr/>
          </p:nvSpPr>
          <p:spPr bwMode="auto">
            <a:xfrm>
              <a:off x="2527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" name="Line 137"/>
            <p:cNvSpPr>
              <a:spLocks noChangeShapeType="1"/>
            </p:cNvSpPr>
            <p:nvPr/>
          </p:nvSpPr>
          <p:spPr bwMode="auto">
            <a:xfrm>
              <a:off x="2644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" name="Line 138"/>
            <p:cNvSpPr>
              <a:spLocks noChangeShapeType="1"/>
            </p:cNvSpPr>
            <p:nvPr/>
          </p:nvSpPr>
          <p:spPr bwMode="auto">
            <a:xfrm>
              <a:off x="2762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" name="Line 139"/>
            <p:cNvSpPr>
              <a:spLocks noChangeShapeType="1"/>
            </p:cNvSpPr>
            <p:nvPr/>
          </p:nvSpPr>
          <p:spPr bwMode="auto">
            <a:xfrm>
              <a:off x="2878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" name="Line 140"/>
            <p:cNvSpPr>
              <a:spLocks noChangeShapeType="1"/>
            </p:cNvSpPr>
            <p:nvPr/>
          </p:nvSpPr>
          <p:spPr bwMode="auto">
            <a:xfrm>
              <a:off x="2996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" name="Line 141"/>
            <p:cNvSpPr>
              <a:spLocks noChangeShapeType="1"/>
            </p:cNvSpPr>
            <p:nvPr/>
          </p:nvSpPr>
          <p:spPr bwMode="auto">
            <a:xfrm>
              <a:off x="3113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" name="Line 142"/>
            <p:cNvSpPr>
              <a:spLocks noChangeShapeType="1"/>
            </p:cNvSpPr>
            <p:nvPr/>
          </p:nvSpPr>
          <p:spPr bwMode="auto">
            <a:xfrm>
              <a:off x="3230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" name="Line 143"/>
            <p:cNvSpPr>
              <a:spLocks noChangeShapeType="1"/>
            </p:cNvSpPr>
            <p:nvPr/>
          </p:nvSpPr>
          <p:spPr bwMode="auto">
            <a:xfrm>
              <a:off x="3347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" name="Line 144"/>
            <p:cNvSpPr>
              <a:spLocks noChangeShapeType="1"/>
            </p:cNvSpPr>
            <p:nvPr/>
          </p:nvSpPr>
          <p:spPr bwMode="auto">
            <a:xfrm>
              <a:off x="3465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" name="Line 145"/>
            <p:cNvSpPr>
              <a:spLocks noChangeShapeType="1"/>
            </p:cNvSpPr>
            <p:nvPr/>
          </p:nvSpPr>
          <p:spPr bwMode="auto">
            <a:xfrm>
              <a:off x="3581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" name="Line 146"/>
            <p:cNvSpPr>
              <a:spLocks noChangeShapeType="1"/>
            </p:cNvSpPr>
            <p:nvPr/>
          </p:nvSpPr>
          <p:spPr bwMode="auto">
            <a:xfrm>
              <a:off x="3699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" name="Line 147"/>
            <p:cNvSpPr>
              <a:spLocks noChangeShapeType="1"/>
            </p:cNvSpPr>
            <p:nvPr/>
          </p:nvSpPr>
          <p:spPr bwMode="auto">
            <a:xfrm>
              <a:off x="3817" y="13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" name="Line 148"/>
            <p:cNvSpPr>
              <a:spLocks noChangeShapeType="1"/>
            </p:cNvSpPr>
            <p:nvPr/>
          </p:nvSpPr>
          <p:spPr bwMode="auto">
            <a:xfrm>
              <a:off x="3933" y="1362"/>
              <a:ext cx="0" cy="5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" name="Line 149"/>
            <p:cNvSpPr>
              <a:spLocks noChangeShapeType="1"/>
            </p:cNvSpPr>
            <p:nvPr/>
          </p:nvSpPr>
          <p:spPr bwMode="auto">
            <a:xfrm flipH="1">
              <a:off x="3891" y="4221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" name="Line 150"/>
            <p:cNvSpPr>
              <a:spLocks noChangeShapeType="1"/>
            </p:cNvSpPr>
            <p:nvPr/>
          </p:nvSpPr>
          <p:spPr bwMode="auto">
            <a:xfrm flipH="1">
              <a:off x="3908" y="4097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" name="Line 151"/>
            <p:cNvSpPr>
              <a:spLocks noChangeShapeType="1"/>
            </p:cNvSpPr>
            <p:nvPr/>
          </p:nvSpPr>
          <p:spPr bwMode="auto">
            <a:xfrm flipH="1">
              <a:off x="3908" y="3973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" name="Line 152"/>
            <p:cNvSpPr>
              <a:spLocks noChangeShapeType="1"/>
            </p:cNvSpPr>
            <p:nvPr/>
          </p:nvSpPr>
          <p:spPr bwMode="auto">
            <a:xfrm flipH="1">
              <a:off x="3908" y="3848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" name="Line 153"/>
            <p:cNvSpPr>
              <a:spLocks noChangeShapeType="1"/>
            </p:cNvSpPr>
            <p:nvPr/>
          </p:nvSpPr>
          <p:spPr bwMode="auto">
            <a:xfrm flipH="1">
              <a:off x="3891" y="3723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" name="Line 154"/>
            <p:cNvSpPr>
              <a:spLocks noChangeShapeType="1"/>
            </p:cNvSpPr>
            <p:nvPr/>
          </p:nvSpPr>
          <p:spPr bwMode="auto">
            <a:xfrm flipH="1">
              <a:off x="3908" y="360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" name="Line 155"/>
            <p:cNvSpPr>
              <a:spLocks noChangeShapeType="1"/>
            </p:cNvSpPr>
            <p:nvPr/>
          </p:nvSpPr>
          <p:spPr bwMode="auto">
            <a:xfrm flipH="1">
              <a:off x="3908" y="3475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" name="Line 156"/>
            <p:cNvSpPr>
              <a:spLocks noChangeShapeType="1"/>
            </p:cNvSpPr>
            <p:nvPr/>
          </p:nvSpPr>
          <p:spPr bwMode="auto">
            <a:xfrm flipH="1">
              <a:off x="3908" y="3351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" name="Line 157"/>
            <p:cNvSpPr>
              <a:spLocks noChangeShapeType="1"/>
            </p:cNvSpPr>
            <p:nvPr/>
          </p:nvSpPr>
          <p:spPr bwMode="auto">
            <a:xfrm flipH="1">
              <a:off x="3891" y="3227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" name="Line 158"/>
            <p:cNvSpPr>
              <a:spLocks noChangeShapeType="1"/>
            </p:cNvSpPr>
            <p:nvPr/>
          </p:nvSpPr>
          <p:spPr bwMode="auto">
            <a:xfrm flipH="1">
              <a:off x="3908" y="3102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0" name="Line 159"/>
            <p:cNvSpPr>
              <a:spLocks noChangeShapeType="1"/>
            </p:cNvSpPr>
            <p:nvPr/>
          </p:nvSpPr>
          <p:spPr bwMode="auto">
            <a:xfrm flipH="1">
              <a:off x="3908" y="2978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1" name="Line 160"/>
            <p:cNvSpPr>
              <a:spLocks noChangeShapeType="1"/>
            </p:cNvSpPr>
            <p:nvPr/>
          </p:nvSpPr>
          <p:spPr bwMode="auto">
            <a:xfrm flipH="1">
              <a:off x="3908" y="2853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2" name="Line 161"/>
            <p:cNvSpPr>
              <a:spLocks noChangeShapeType="1"/>
            </p:cNvSpPr>
            <p:nvPr/>
          </p:nvSpPr>
          <p:spPr bwMode="auto">
            <a:xfrm flipH="1">
              <a:off x="3891" y="2730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3" name="Line 162"/>
            <p:cNvSpPr>
              <a:spLocks noChangeShapeType="1"/>
            </p:cNvSpPr>
            <p:nvPr/>
          </p:nvSpPr>
          <p:spPr bwMode="auto">
            <a:xfrm flipH="1">
              <a:off x="3908" y="2605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4" name="Line 163"/>
            <p:cNvSpPr>
              <a:spLocks noChangeShapeType="1"/>
            </p:cNvSpPr>
            <p:nvPr/>
          </p:nvSpPr>
          <p:spPr bwMode="auto">
            <a:xfrm flipH="1">
              <a:off x="3908" y="248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5" name="Line 164"/>
            <p:cNvSpPr>
              <a:spLocks noChangeShapeType="1"/>
            </p:cNvSpPr>
            <p:nvPr/>
          </p:nvSpPr>
          <p:spPr bwMode="auto">
            <a:xfrm flipH="1">
              <a:off x="3908" y="2357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6" name="Line 165"/>
            <p:cNvSpPr>
              <a:spLocks noChangeShapeType="1"/>
            </p:cNvSpPr>
            <p:nvPr/>
          </p:nvSpPr>
          <p:spPr bwMode="auto">
            <a:xfrm flipH="1">
              <a:off x="3891" y="2232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7" name="Line 166"/>
            <p:cNvSpPr>
              <a:spLocks noChangeShapeType="1"/>
            </p:cNvSpPr>
            <p:nvPr/>
          </p:nvSpPr>
          <p:spPr bwMode="auto">
            <a:xfrm flipH="1">
              <a:off x="3908" y="2108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8" name="Line 167"/>
            <p:cNvSpPr>
              <a:spLocks noChangeShapeType="1"/>
            </p:cNvSpPr>
            <p:nvPr/>
          </p:nvSpPr>
          <p:spPr bwMode="auto">
            <a:xfrm flipH="1">
              <a:off x="3908" y="1984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9" name="Line 168"/>
            <p:cNvSpPr>
              <a:spLocks noChangeShapeType="1"/>
            </p:cNvSpPr>
            <p:nvPr/>
          </p:nvSpPr>
          <p:spPr bwMode="auto">
            <a:xfrm flipH="1">
              <a:off x="3908" y="186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0" name="Line 169"/>
            <p:cNvSpPr>
              <a:spLocks noChangeShapeType="1"/>
            </p:cNvSpPr>
            <p:nvPr/>
          </p:nvSpPr>
          <p:spPr bwMode="auto">
            <a:xfrm flipH="1">
              <a:off x="3891" y="1735"/>
              <a:ext cx="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1" name="Line 170"/>
            <p:cNvSpPr>
              <a:spLocks noChangeShapeType="1"/>
            </p:cNvSpPr>
            <p:nvPr/>
          </p:nvSpPr>
          <p:spPr bwMode="auto">
            <a:xfrm flipH="1">
              <a:off x="3908" y="1610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2" name="Line 171"/>
            <p:cNvSpPr>
              <a:spLocks noChangeShapeType="1"/>
            </p:cNvSpPr>
            <p:nvPr/>
          </p:nvSpPr>
          <p:spPr bwMode="auto">
            <a:xfrm flipH="1">
              <a:off x="3908" y="1487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3" name="Line 172"/>
            <p:cNvSpPr>
              <a:spLocks noChangeShapeType="1"/>
            </p:cNvSpPr>
            <p:nvPr/>
          </p:nvSpPr>
          <p:spPr bwMode="auto">
            <a:xfrm flipH="1">
              <a:off x="3908" y="1362"/>
              <a:ext cx="2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4" name="TextBox 1133"/>
              <p:cNvSpPr txBox="1"/>
              <p:nvPr/>
            </p:nvSpPr>
            <p:spPr>
              <a:xfrm>
                <a:off x="700882" y="4499963"/>
                <a:ext cx="1221323" cy="372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𝝌</m:t>
                          </m:r>
                        </m:e>
                        <m:sub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𝒄</m:t>
                          </m:r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𝟎</m:t>
                          </m:r>
                        </m:sub>
                      </m:sSub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(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𝟑𝟒𝟏𝟒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zh-CN" altLang="en-US" sz="1800" b="1" i="0" u="none" strike="noStrike" cap="none" spc="0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134" name="TextBox 1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2" y="4499963"/>
                <a:ext cx="1221323" cy="372320"/>
              </a:xfrm>
              <a:prstGeom prst="rect">
                <a:avLst/>
              </a:prstGeom>
              <a:blipFill rotWithShape="0">
                <a:blip r:embed="rId2"/>
                <a:stretch>
                  <a:fillRect l="-3500" r="-1500" b="-147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/>
              <p:cNvSpPr txBox="1"/>
              <p:nvPr/>
            </p:nvSpPr>
            <p:spPr>
              <a:xfrm>
                <a:off x="2694959" y="4135809"/>
                <a:ext cx="1221323" cy="372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𝝌</m:t>
                          </m:r>
                        </m:e>
                        <m:sub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𝒄</m:t>
                          </m:r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𝟏</m:t>
                          </m:r>
                        </m:sub>
                      </m:sSub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(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𝟑𝟓𝟏𝟎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zh-CN" altLang="en-US" sz="1800" b="1" i="0" u="none" strike="noStrike" cap="none" spc="0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75" name="TextBox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959" y="4135809"/>
                <a:ext cx="1221323" cy="372320"/>
              </a:xfrm>
              <a:prstGeom prst="rect">
                <a:avLst/>
              </a:prstGeom>
              <a:blipFill rotWithShape="0">
                <a:blip r:embed="rId3"/>
                <a:stretch>
                  <a:fillRect l="-3500" r="-1500" b="-1290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4357170" y="3987963"/>
                <a:ext cx="1221323" cy="372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𝝌</m:t>
                          </m:r>
                        </m:e>
                        <m:sub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𝒄</m:t>
                          </m:r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𝟐</m:t>
                          </m:r>
                        </m:sub>
                      </m:sSub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(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𝟑𝟓𝟓𝟔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zh-CN" altLang="en-US" sz="1800" b="1" i="0" u="none" strike="noStrike" cap="none" spc="0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170" y="3987963"/>
                <a:ext cx="1221323" cy="372320"/>
              </a:xfrm>
              <a:prstGeom prst="rect">
                <a:avLst/>
              </a:prstGeom>
              <a:blipFill rotWithShape="0">
                <a:blip r:embed="rId4"/>
                <a:stretch>
                  <a:fillRect l="-3500" r="-1000" b="-147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/>
              <p:cNvSpPr txBox="1"/>
              <p:nvPr/>
            </p:nvSpPr>
            <p:spPr>
              <a:xfrm>
                <a:off x="2710301" y="2758818"/>
                <a:ext cx="1038413" cy="372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𝑿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(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𝟑𝟖𝟕𝟐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zh-CN" altLang="en-US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77" name="TextBox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301" y="2758818"/>
                <a:ext cx="1038413" cy="372320"/>
              </a:xfrm>
              <a:prstGeom prst="rect">
                <a:avLst/>
              </a:prstGeom>
              <a:blipFill rotWithShape="0">
                <a:blip r:embed="rId5"/>
                <a:stretch>
                  <a:fillRect l="-4118" r="-1176" b="-147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/>
              <p:cNvSpPr txBox="1"/>
              <p:nvPr/>
            </p:nvSpPr>
            <p:spPr>
              <a:xfrm>
                <a:off x="943052" y="2583790"/>
                <a:ext cx="1038413" cy="372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𝑿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(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𝟑𝟗𝟏𝟓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zh-CN" altLang="en-US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78" name="TextBox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52" y="2583790"/>
                <a:ext cx="1038413" cy="372320"/>
              </a:xfrm>
              <a:prstGeom prst="rect">
                <a:avLst/>
              </a:prstGeom>
              <a:blipFill rotWithShape="0">
                <a:blip r:embed="rId6"/>
                <a:stretch>
                  <a:fillRect l="-4118" r="-1176" b="-147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/>
              <p:cNvSpPr txBox="1"/>
              <p:nvPr/>
            </p:nvSpPr>
            <p:spPr>
              <a:xfrm>
                <a:off x="4490571" y="2518724"/>
                <a:ext cx="1251881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𝝌</m:t>
                          </m:r>
                        </m:e>
                        <m:sub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𝒄</m:t>
                          </m:r>
                          <m:r>
                            <a:rPr kumimoji="0" lang="en-US" altLang="zh-CN" sz="1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𝟐</m:t>
                          </m:r>
                        </m:sub>
                      </m:sSub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(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𝟑𝟗𝟑𝟎</m:t>
                      </m:r>
                      <m:r>
                        <a:rPr kumimoji="0" lang="en-US" altLang="zh-CN" sz="1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zh-CN" altLang="en-US" sz="1800" b="1" i="0" u="none" strike="noStrike" cap="none" spc="0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571" y="2518724"/>
                <a:ext cx="1251881" cy="379591"/>
              </a:xfrm>
              <a:prstGeom prst="rect">
                <a:avLst/>
              </a:prstGeom>
              <a:blipFill>
                <a:blip r:embed="rId7"/>
                <a:stretch>
                  <a:fillRect l="-2000" b="-1290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6" name="直接箭头连接符 1135"/>
          <p:cNvCxnSpPr/>
          <p:nvPr/>
        </p:nvCxnSpPr>
        <p:spPr>
          <a:xfrm>
            <a:off x="4964101" y="3770762"/>
            <a:ext cx="0" cy="3269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/>
          <p:cNvCxnSpPr/>
          <p:nvPr/>
        </p:nvCxnSpPr>
        <p:spPr>
          <a:xfrm flipV="1">
            <a:off x="4942969" y="2965308"/>
            <a:ext cx="0" cy="358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0" name="TextBox 1139"/>
          <p:cNvSpPr txBox="1"/>
          <p:nvPr/>
        </p:nvSpPr>
        <p:spPr>
          <a:xfrm>
            <a:off x="4378857" y="3318452"/>
            <a:ext cx="1196365" cy="402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370 MeV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cxnSp>
        <p:nvCxnSpPr>
          <p:cNvPr id="1143" name="直接连接符 1142"/>
          <p:cNvCxnSpPr>
            <a:stCxn id="1077" idx="1"/>
            <a:endCxn id="1132" idx="1"/>
          </p:cNvCxnSpPr>
          <p:nvPr/>
        </p:nvCxnSpPr>
        <p:spPr>
          <a:xfrm>
            <a:off x="558541" y="1449139"/>
            <a:ext cx="5367967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0" name="直接箭头连接符 189"/>
          <p:cNvCxnSpPr/>
          <p:nvPr/>
        </p:nvCxnSpPr>
        <p:spPr>
          <a:xfrm>
            <a:off x="4895960" y="2287559"/>
            <a:ext cx="0" cy="3269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1" name="直接箭头连接符 190"/>
          <p:cNvCxnSpPr/>
          <p:nvPr/>
        </p:nvCxnSpPr>
        <p:spPr>
          <a:xfrm flipV="1">
            <a:off x="4874828" y="1482105"/>
            <a:ext cx="0" cy="358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4310716" y="1835249"/>
            <a:ext cx="1196365" cy="402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370 MeV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554696" y="1494620"/>
            <a:ext cx="1349624" cy="402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4300 MeV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6" name="TextBox 1145"/>
              <p:cNvSpPr txBox="1"/>
              <p:nvPr/>
            </p:nvSpPr>
            <p:spPr>
              <a:xfrm>
                <a:off x="567375" y="190155"/>
                <a:ext cx="4358501" cy="695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Where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𝜒</m:t>
                        </m:r>
                      </m:e>
                      <m:sub>
                        <m: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𝑐𝐽</m:t>
                        </m:r>
                      </m:sub>
                    </m:sSub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(3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𝑃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)</m:t>
                    </m:r>
                  </m:oMath>
                </a14:m>
                <a:r>
                  <a:rPr kumimoji="0" lang="en-US" altLang="zh-CN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?</a:t>
                </a:r>
                <a:endParaRPr kumimoji="0" lang="zh-CN" altLang="en-US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146" name="TextBox 1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75" y="190155"/>
                <a:ext cx="4358501" cy="695383"/>
              </a:xfrm>
              <a:prstGeom prst="rect">
                <a:avLst/>
              </a:prstGeom>
              <a:blipFill rotWithShape="0">
                <a:blip r:embed="rId8"/>
                <a:stretch>
                  <a:fillRect l="-4755" t="-12281" r="-4615" b="-271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8" name="直接连接符 1147"/>
          <p:cNvCxnSpPr/>
          <p:nvPr/>
        </p:nvCxnSpPr>
        <p:spPr>
          <a:xfrm>
            <a:off x="6430392" y="54148"/>
            <a:ext cx="72008" cy="9431164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9" name="TextBox 1148"/>
              <p:cNvSpPr txBox="1"/>
              <p:nvPr/>
            </p:nvSpPr>
            <p:spPr>
              <a:xfrm>
                <a:off x="71950" y="6675839"/>
                <a:ext cx="6358442" cy="25648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71500" marR="0" indent="-571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altLang="zh-CN" sz="2800" dirty="0">
                    <a:latin typeface="Comic Sans MS" panose="030F0702030302020204" pitchFamily="66" charset="0"/>
                  </a:rPr>
                  <a:t>Four P wave triplet have been well established,</a:t>
                </a:r>
              </a:p>
              <a:p>
                <a:pPr marL="571500" indent="-57150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Comic Sans MS" panose="030F0702030302020204" pitchFamily="66" charset="0"/>
                  </a:rPr>
                  <a:t>The mass gap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𝟏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𝑷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𝑷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is 370 MeV</a:t>
                </a:r>
                <a:r>
                  <a:rPr lang="en-US" altLang="zh-CN" sz="2800" dirty="0">
                    <a:latin typeface="Comic Sans MS" panose="030F0702030302020204" pitchFamily="66" charset="0"/>
                  </a:rPr>
                  <a:t>, </a:t>
                </a:r>
              </a:p>
              <a:p>
                <a:pPr marL="571500" indent="-57150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kumimoji="0" lang="en-US" altLang="zh-CN" sz="28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3P states should below</a:t>
                </a:r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4300 MeV</a:t>
                </a:r>
                <a:r>
                  <a:rPr kumimoji="0" lang="en-US" altLang="zh-CN" sz="28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.</a:t>
                </a:r>
                <a:endParaRPr kumimoji="0" lang="zh-CN" altLang="en-US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149" name="TextBox 1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0" y="6675839"/>
                <a:ext cx="6358442" cy="2564805"/>
              </a:xfrm>
              <a:prstGeom prst="rect">
                <a:avLst/>
              </a:prstGeom>
              <a:blipFill rotWithShape="0">
                <a:blip r:embed="rId9"/>
                <a:stretch>
                  <a:fillRect l="-2397" t="-1900" r="-3643" b="-59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97" name="Picture 17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38" y="-135"/>
            <a:ext cx="60007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" name="Picture 17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1"/>
          <a:stretch/>
        </p:blipFill>
        <p:spPr bwMode="auto">
          <a:xfrm>
            <a:off x="6894363" y="4306259"/>
            <a:ext cx="5800725" cy="10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椭圆 1149"/>
          <p:cNvSpPr/>
          <p:nvPr/>
        </p:nvSpPr>
        <p:spPr>
          <a:xfrm>
            <a:off x="7114902" y="4062584"/>
            <a:ext cx="763116" cy="1174256"/>
          </a:xfrm>
          <a:prstGeom prst="ellipse">
            <a:avLst/>
          </a:prstGeom>
          <a:noFill/>
          <a:ln w="38100" cap="flat">
            <a:solidFill>
              <a:srgbClr val="0000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99" name="Picture 17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16" y="6082864"/>
            <a:ext cx="6310462" cy="35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1" name="TextBox 1150"/>
          <p:cNvSpPr txBox="1"/>
          <p:nvPr/>
        </p:nvSpPr>
        <p:spPr>
          <a:xfrm>
            <a:off x="6681905" y="5534470"/>
            <a:ext cx="637033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latin typeface="Comic Sans MS" panose="030F0702030302020204" pitchFamily="66" charset="0"/>
              </a:rPr>
              <a:t>Comparison with other measurements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9811284" y="7467858"/>
            <a:ext cx="300082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omic Sans MS" panose="030F0702030302020204" pitchFamily="66" charset="0"/>
                <a:sym typeface="Helvetica Light"/>
              </a:rPr>
              <a:t>Large width?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omic Sans MS" panose="030F0702030302020204" pitchFamily="66" charset="0"/>
              <a:sym typeface="Helvetica Light"/>
            </a:endParaRPr>
          </a:p>
        </p:txBody>
      </p:sp>
      <p:cxnSp>
        <p:nvCxnSpPr>
          <p:cNvPr id="131" name="直接箭头连接符 130"/>
          <p:cNvCxnSpPr/>
          <p:nvPr/>
        </p:nvCxnSpPr>
        <p:spPr>
          <a:xfrm flipH="1" flipV="1">
            <a:off x="9334798" y="7162984"/>
            <a:ext cx="466849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7459697" y="163854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 arXiv:1606.07895</a:t>
            </a:r>
            <a:endParaRPr lang="zh-CN" altLang="en-US" sz="1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6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" grpId="0"/>
      <p:bldP spid="192" grpId="0"/>
      <p:bldP spid="1150" grpId="0" animBg="1"/>
      <p:bldP spid="1151" grpId="0"/>
      <p:bldP spid="1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99190" y="1206052"/>
            <a:ext cx="5725699" cy="4318820"/>
            <a:chOff x="133258" y="916360"/>
            <a:chExt cx="6009102" cy="431882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58" y="916360"/>
              <a:ext cx="6009102" cy="353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68" y="4454130"/>
              <a:ext cx="5197102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36811" y="43746"/>
                <a:ext cx="4149854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𝑩</m:t>
                          </m:r>
                        </m:e>
                        <m:sup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+</m:t>
                          </m:r>
                        </m:sup>
                      </m:sSup>
                      <m:r>
                        <a:rPr kumimoji="0" lang="en-US" altLang="zh-CN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Cambria Math"/>
                          <a:ea typeface="+mn-ea"/>
                          <a:cs typeface="+mn-cs"/>
                          <a:sym typeface="Helvetica Light"/>
                        </a:rPr>
                        <m:t>→</m:t>
                      </m:r>
                      <m:sSub>
                        <m:sSubPr>
                          <m:ctrlP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en-US" altLang="zh-CN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Helvetica Light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0" lang="en-US" altLang="zh-CN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Helvetica Light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altLang="zh-CN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Helvetica Light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0" lang="en-US" altLang="zh-CN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Helvetica Light"/>
                                </a:rPr>
                                <m:t>−</m:t>
                              </m:r>
                            </m:sup>
                          </m:sSup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𝝌</m:t>
                          </m:r>
                        </m:e>
                        <m:sub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𝒄</m:t>
                          </m:r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𝟏</m:t>
                          </m:r>
                        </m:sub>
                      </m:sSub>
                      <m:r>
                        <a:rPr kumimoji="0" lang="en-US" altLang="zh-CN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Cambria Math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sSup>
                        <m:sSupPr>
                          <m:ctrlP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𝑲</m:t>
                          </m:r>
                        </m:e>
                        <m:sup>
                          <m:r>
                            <a:rPr kumimoji="0" lang="en-US" altLang="zh-CN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Helvetica Light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zh-CN" altLang="en-US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811" y="43746"/>
                <a:ext cx="4149854" cy="65659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>
          <a:xfrm>
            <a:off x="2567012" y="3279501"/>
            <a:ext cx="504056" cy="1296144"/>
          </a:xfrm>
          <a:prstGeom prst="ellipse">
            <a:avLst/>
          </a:prstGeom>
          <a:noFill/>
          <a:ln w="38100" cap="flat">
            <a:solidFill>
              <a:srgbClr val="0000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5" name="直接箭头连接符 4"/>
          <p:cNvCxnSpPr>
            <a:stCxn id="6" idx="2"/>
          </p:cNvCxnSpPr>
          <p:nvPr/>
        </p:nvCxnSpPr>
        <p:spPr>
          <a:xfrm>
            <a:off x="2391355" y="2653070"/>
            <a:ext cx="271219" cy="62643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376653" y="1996480"/>
            <a:ext cx="20294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Y(4140)?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502400" y="156017"/>
            <a:ext cx="0" cy="947331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6695971"/>
            <a:ext cx="5581687" cy="129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6" y="8629765"/>
            <a:ext cx="5329431" cy="9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688" y="5524872"/>
            <a:ext cx="24173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Fit the data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686" y="6235466"/>
            <a:ext cx="289822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2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Nonresonance</a:t>
            </a:r>
            <a:r>
              <a:rPr lang="en-US" altLang="zh-CN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483" y="8003952"/>
            <a:ext cx="220092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Resonance 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73"/>
          <a:stretch/>
        </p:blipFill>
        <p:spPr bwMode="auto">
          <a:xfrm>
            <a:off x="6790431" y="916360"/>
            <a:ext cx="5622861" cy="420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49533" y="7491263"/>
                <a:ext cx="6224001" cy="1579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71500" marR="0" indent="-571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altLang="zh-CN" sz="3200" dirty="0">
                    <a:latin typeface="Comic Sans MS" panose="030F0702030302020204" pitchFamily="66" charset="0"/>
                  </a:rPr>
                  <a:t>Consistent with Y(4140)</a:t>
                </a:r>
              </a:p>
              <a:p>
                <a:pPr marL="571500" marR="0" indent="-571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altLang="zh-CN" sz="3200" b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Favor small width</a:t>
                </a: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kumimoji="0" lang="en-US" altLang="zh-CN" sz="3200" b="1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Y(4140)=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𝟑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𝑷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en-US" altLang="zh-CN" sz="3200" b="1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533" y="7491263"/>
                <a:ext cx="6224001" cy="1579920"/>
              </a:xfrm>
              <a:prstGeom prst="rect">
                <a:avLst/>
              </a:prstGeom>
              <a:blipFill rotWithShape="0">
                <a:blip r:embed="rId8"/>
                <a:stretch>
                  <a:fillRect l="-2938" t="-4247" b="-1196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9"/>
          <a:stretch/>
        </p:blipFill>
        <p:spPr bwMode="auto">
          <a:xfrm>
            <a:off x="6735917" y="5440338"/>
            <a:ext cx="6137617" cy="174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62635" y="4868282"/>
            <a:ext cx="25648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Parameters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9533" y="401141"/>
            <a:ext cx="5904656" cy="471924"/>
          </a:xfrm>
          <a:prstGeom prst="rect">
            <a:avLst/>
          </a:prstGeom>
          <a:solidFill>
            <a:srgbClr val="00FFFF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Dian-Yong Chen,Eur.Phys.J.C76,671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687111" y="6723956"/>
            <a:ext cx="6224001" cy="432048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13936" y="1012823"/>
            <a:ext cx="4640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Belle, PRD93, 052016(2016) </a:t>
            </a:r>
            <a:endParaRPr lang="zh-CN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63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/>
      <p:bldP spid="12" grpId="0"/>
      <p:bldP spid="17" grpId="0"/>
      <p:bldP spid="13" grpId="0"/>
      <p:bldP spid="14" grpId="0"/>
      <p:bldP spid="22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320" y="834356"/>
            <a:ext cx="576262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1"/>
          <a:stretch/>
        </p:blipFill>
        <p:spPr bwMode="auto">
          <a:xfrm>
            <a:off x="377004" y="2284512"/>
            <a:ext cx="5978776" cy="387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8"/>
          <a:stretch/>
        </p:blipFill>
        <p:spPr bwMode="auto">
          <a:xfrm>
            <a:off x="22648" y="6452075"/>
            <a:ext cx="6352658" cy="201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22336" y="373897"/>
                <a:ext cx="6264696" cy="10411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Comic Sans MS" charset="0"/>
                    <a:ea typeface="Comic Sans MS" charset="0"/>
                    <a:cs typeface="Comic Sans MS" charset="0"/>
                    <a:sym typeface="Helvetica Light"/>
                  </a:rPr>
                  <a:t>Assuming 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Y(4140)=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𝒄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𝟑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, </a:t>
                </a:r>
              </a:p>
              <a:p>
                <a:r>
                  <a:rPr lang="en-US" altLang="zh-CN" sz="2800" b="1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𝒄</m:t>
                        </m:r>
                        <m: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𝟑</m:t>
                        </m:r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  <m:t>𝑷</m:t>
                        </m:r>
                      </m:e>
                    </m:d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&lt;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𝟒𝟏𝟒𝟎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omic Sans MS" charset="0"/>
                        <a:cs typeface="Comic Sans MS" charset="0"/>
                      </a:rPr>
                      <m:t>  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MeV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336" y="373897"/>
                <a:ext cx="6264696" cy="1041182"/>
              </a:xfrm>
              <a:prstGeom prst="rect">
                <a:avLst/>
              </a:prstGeom>
              <a:blipFill rotWithShape="0">
                <a:blip r:embed="rId5"/>
                <a:stretch>
                  <a:fillRect t="-5263" b="-122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535009"/>
                <a:ext cx="6397954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Evidence of structure in </a:t>
                </a:r>
                <a14:m>
                  <m:oMath xmlns:m="http://schemas.openxmlformats.org/officeDocument/2006/math">
                    <m:r>
                      <a:rPr kumimoji="0" lang="en-US" altLang="zh-CN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𝐵</m:t>
                    </m:r>
                    <m:r>
                      <a:rPr kumimoji="0" lang="en-US" altLang="zh-CN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→</m:t>
                    </m:r>
                    <m:r>
                      <a:rPr kumimoji="0" lang="en-US" altLang="zh-CN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𝐾</m:t>
                    </m:r>
                    <m:r>
                      <a:rPr kumimoji="0" lang="en-US" altLang="zh-CN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 </m:t>
                    </m:r>
                    <m:r>
                      <a:rPr kumimoji="0" lang="en-US" altLang="zh-CN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0" lang="en-US" altLang="zh-CN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accPr>
                      <m:e>
                        <m:r>
                          <a:rPr kumimoji="0" lang="en-US" altLang="zh-CN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/>
                            <a:sym typeface="Helvetica Light"/>
                          </a:rPr>
                          <m:t>𝐷</m:t>
                        </m:r>
                      </m:e>
                    </m:acc>
                  </m:oMath>
                </a14:m>
                <a:endParaRPr kumimoji="0" lang="zh-CN" altLang="en-US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35009"/>
                <a:ext cx="6397954" cy="533479"/>
              </a:xfrm>
              <a:prstGeom prst="rect">
                <a:avLst/>
              </a:prstGeom>
              <a:blipFill rotWithShape="0">
                <a:blip r:embed="rId6"/>
                <a:stretch>
                  <a:fillRect t="-9195" b="-3218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/>
          <p:cNvSpPr/>
          <p:nvPr/>
        </p:nvSpPr>
        <p:spPr>
          <a:xfrm>
            <a:off x="-30090" y="7613104"/>
            <a:ext cx="6224001" cy="432048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47" y="8592953"/>
                <a:ext cx="6479753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Are Y(4140) and Y(4083)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𝑷</m:t>
                        </m:r>
                      </m:e>
                    </m:d>
                  </m:oMath>
                </a14:m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𝑷</m:t>
                        </m:r>
                      </m:e>
                    </m:d>
                  </m:oMath>
                </a14:m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? </a:t>
                </a:r>
                <a:endParaRPr kumimoji="0" lang="zh-CN" altLang="en-US" sz="2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7" y="8592953"/>
                <a:ext cx="6479753" cy="964367"/>
              </a:xfrm>
              <a:prstGeom prst="rect">
                <a:avLst/>
              </a:prstGeom>
              <a:blipFill rotWithShape="1">
                <a:blip r:embed="rId7"/>
                <a:stretch>
                  <a:fillRect t="-5696" b="-1645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00310" y="6639348"/>
                <a:ext cx="6504490" cy="2379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571500" marR="0" indent="-571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Mass gaps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: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1)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370 MeV Vs 218 MeV</a:t>
                </a:r>
              </a:p>
              <a:p>
                <a:pPr marR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                          2) 100 MeV Vs 60 MeV</a:t>
                </a:r>
              </a:p>
              <a:p>
                <a:pPr marL="571500" indent="-57150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Consistent with Screened potential model (both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𝜓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(4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𝑐𝐽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𝑃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310" y="6639348"/>
                <a:ext cx="6504490" cy="2379562"/>
              </a:xfrm>
              <a:prstGeom prst="rect">
                <a:avLst/>
              </a:prstGeom>
              <a:blipFill rotWithShape="0">
                <a:blip r:embed="rId8"/>
                <a:stretch>
                  <a:fillRect l="-2249" t="-2051" b="-538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连接符 10"/>
          <p:cNvCxnSpPr/>
          <p:nvPr/>
        </p:nvCxnSpPr>
        <p:spPr>
          <a:xfrm>
            <a:off x="6500310" y="0"/>
            <a:ext cx="0" cy="97536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41389" y="177766"/>
            <a:ext cx="2103140" cy="65659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spectrum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9752" y="2068488"/>
            <a:ext cx="6059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BaBar</a:t>
            </a:r>
            <a:r>
              <a:rPr lang="en-US" altLang="zh-CN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PRD 77, 011102 (2008)</a:t>
            </a:r>
            <a:endParaRPr lang="zh-CN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644529" y="3292624"/>
            <a:ext cx="882207" cy="384944"/>
          </a:xfrm>
          <a:prstGeom prst="ellipse">
            <a:avLst/>
          </a:prstGeom>
          <a:noFill/>
          <a:ln w="28575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722122" y="5740896"/>
            <a:ext cx="822725" cy="384944"/>
          </a:xfrm>
          <a:prstGeom prst="ellipse">
            <a:avLst/>
          </a:prstGeom>
          <a:noFill/>
          <a:ln w="28575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416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7" grpId="0"/>
      <p:bldP spid="12" grpId="0" animBg="1"/>
      <p:bldP spid="3" grpId="0"/>
      <p:bldP spid="5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28" y="1780457"/>
            <a:ext cx="8152947" cy="5184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910" y="52264"/>
            <a:ext cx="3387146" cy="65659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Decay behavior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1268" y="772344"/>
                <a:ext cx="956191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Open charm decays of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𝑷</m:t>
                        </m:r>
                      </m:e>
                    </m:d>
                  </m:oMath>
                </a14:m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 (3P0</a:t>
                </a:r>
                <a:r>
                  <a:rPr kumimoji="0" lang="en-US" altLang="zh-CN" sz="3600" b="0" i="0" u="none" strike="noStrike" cap="none" spc="0" normalizeH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model</a:t>
                </a:r>
                <a:r>
                  <a:rPr kumimoji="0" lang="en-US" altLang="zh-CN" sz="3600" b="0" i="0" u="none" strike="noStrike" cap="none" spc="0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)</a:t>
                </a:r>
                <a:endPara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268" y="772344"/>
                <a:ext cx="9561913" cy="656590"/>
              </a:xfrm>
              <a:prstGeom prst="rect">
                <a:avLst/>
              </a:prstGeom>
              <a:blipFill rotWithShape="1">
                <a:blip r:embed="rId3"/>
                <a:stretch>
                  <a:fillRect l="-1848" t="-13084" r="-1848" b="-345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96999" y="7181056"/>
            <a:ext cx="12354073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R values:  2P:1.8</a:t>
            </a:r>
            <a:r>
              <a:rPr kumimoji="0" lang="en-US" altLang="zh-CN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GeV</a:t>
            </a:r>
            <a:r>
              <a:rPr kumimoji="0" lang="en-US" altLang="zh-CN" sz="32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-1</a:t>
            </a:r>
            <a:r>
              <a:rPr kumimoji="0" lang="en-US" altLang="zh-CN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, 3P: &gt;1.8 GeV</a:t>
            </a:r>
            <a:r>
              <a:rPr lang="en-US" altLang="zh-CN" sz="3200" baseline="30000" dirty="0">
                <a:latin typeface="Comic Sans MS" panose="030F0702030302020204" pitchFamily="66" charset="0"/>
              </a:rPr>
              <a:t>-1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omic Sans MS" panose="030F0702030302020204" pitchFamily="66" charset="0"/>
              </a:rPr>
              <a:t>Overlapped range: 3P0:2.08~2.30 GeV</a:t>
            </a:r>
            <a:r>
              <a:rPr lang="en-US" altLang="zh-CN" sz="3200" baseline="30000" dirty="0">
                <a:latin typeface="Comic Sans MS" panose="030F0702030302020204" pitchFamily="66" charset="0"/>
              </a:rPr>
              <a:t>-1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omic Sans MS" panose="030F0702030302020204" pitchFamily="66" charset="0"/>
              </a:rPr>
              <a:t>3P1: the width is consistent with our fit and the data from CDF and CMS (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favor small width</a:t>
            </a:r>
            <a:r>
              <a:rPr lang="en-US" altLang="zh-CN" sz="3200" dirty="0">
                <a:latin typeface="Comic Sans MS" panose="030F0702030302020204" pitchFamily="66" charset="0"/>
              </a:rPr>
              <a:t>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omic Sans MS" panose="030F0702030302020204" pitchFamily="66" charset="0"/>
              </a:rPr>
              <a:t>3P2: very narrow due nods effects </a:t>
            </a:r>
            <a:endParaRPr kumimoji="0" lang="zh-CN" altLang="en-US" sz="32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0177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0" y="196280"/>
            <a:ext cx="13004800" cy="1800200"/>
          </a:xfrm>
          <a:prstGeom prst="rect">
            <a:avLst/>
          </a:prstGeom>
          <a:solidFill>
            <a:schemeClr val="bg1"/>
          </a:solidFill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Comic Sans MS" panose="030F0702030302020204" pitchFamily="66" charset="0"/>
                <a:cs typeface="Times New Roman" panose="02020603050405020304" pitchFamily="18" charset="0"/>
              </a:rPr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Shape 126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13768" y="2749094"/>
                <a:ext cx="12052300" cy="500802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defRPr sz="37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CN" sz="4400" b="1" dirty="0">
                    <a:solidFill>
                      <a:schemeClr val="accent1"/>
                    </a:solidFill>
                    <a:latin typeface="Comic Sans MS" panose="030F0902030302020204" pitchFamily="66" charset="0"/>
                    <a:ea typeface="Helvetica"/>
                    <a:cs typeface="Times New Roman" panose="02020603050405020304" pitchFamily="18" charset="0"/>
                  </a:rPr>
                  <a:t>1. Y(4220) as </a:t>
                </a:r>
                <a14:m>
                  <m:oMath xmlns:m="http://schemas.openxmlformats.org/officeDocument/2006/math"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𝝍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chemeClr val="accent1"/>
                  </a:solidFill>
                  <a:latin typeface="Comic Sans MS" panose="030F0902030302020204" pitchFamily="66" charset="0"/>
                  <a:ea typeface="Helvetica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defRPr sz="37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4400" b="1" dirty="0">
                    <a:solidFill>
                      <a:schemeClr val="accent1"/>
                    </a:solidFill>
                    <a:latin typeface="Comic Sans MS" panose="030F0902030302020204" pitchFamily="66" charset="0"/>
                    <a:ea typeface="Helvetica"/>
                    <a:cs typeface="Times New Roman" panose="02020603050405020304" pitchFamily="18" charset="0"/>
                  </a:rPr>
                  <a:t>2. D wave </a:t>
                </a:r>
                <a:r>
                  <a:rPr lang="en-US" sz="4400" b="1" dirty="0" err="1">
                    <a:solidFill>
                      <a:schemeClr val="accent1"/>
                    </a:solidFill>
                    <a:latin typeface="Comic Sans MS" panose="030F0902030302020204" pitchFamily="66" charset="0"/>
                    <a:ea typeface="Helvetica"/>
                    <a:cs typeface="Times New Roman" panose="02020603050405020304" pitchFamily="18" charset="0"/>
                  </a:rPr>
                  <a:t>Charmonia</a:t>
                </a:r>
                <a:endParaRPr lang="en-US" sz="4400" b="1" dirty="0">
                  <a:solidFill>
                    <a:schemeClr val="accent1"/>
                  </a:solidFill>
                  <a:latin typeface="Comic Sans MS" panose="030F0902030302020204" pitchFamily="66" charset="0"/>
                  <a:ea typeface="Helvetica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2100"/>
                  </a:spcBef>
                  <a:buNone/>
                  <a:defRPr sz="37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CN" sz="4400" b="1" dirty="0">
                    <a:solidFill>
                      <a:schemeClr val="accent1"/>
                    </a:solidFill>
                    <a:latin typeface="Comic Sans MS" panose="030F0902030302020204" pitchFamily="66" charset="0"/>
                    <a:ea typeface="Helvetica"/>
                    <a:cs typeface="Times New Roman" panose="02020603050405020304" pitchFamily="18" charset="0"/>
                  </a:rPr>
                  <a:t>2. Y(4140)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>
                            <a:solidFill>
                              <a:schemeClr val="accent1"/>
                            </a:solidFill>
                            <a:latin typeface="Comic Sans MS" panose="030F0902030302020204" pitchFamily="66" charset="0"/>
                            <a:ea typeface="Helvetic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4400" b="1">
                            <a:solidFill>
                              <a:schemeClr val="accent1"/>
                            </a:solidFill>
                            <a:latin typeface="Comic Sans MS" panose="030F0902030302020204" pitchFamily="66" charset="0"/>
                            <a:ea typeface="Helvetica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4400" b="1">
                            <a:solidFill>
                              <a:schemeClr val="accent1"/>
                            </a:solidFill>
                            <a:latin typeface="Comic Sans MS" panose="030F0902030302020204" pitchFamily="66" charset="0"/>
                            <a:ea typeface="Helvetica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4400" b="1">
                            <a:solidFill>
                              <a:schemeClr val="accent1"/>
                            </a:solidFill>
                            <a:latin typeface="Comic Sans MS" panose="030F0902030302020204" pitchFamily="66" charset="0"/>
                            <a:ea typeface="Helvetica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altLang="zh-CN" sz="4400" b="1">
                        <a:solidFill>
                          <a:schemeClr val="accent1"/>
                        </a:solidFill>
                        <a:latin typeface="Comic Sans MS" panose="030F0902030302020204" pitchFamily="66" charset="0"/>
                        <a:ea typeface="Helvetica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chemeClr val="accent1"/>
                  </a:solidFill>
                  <a:latin typeface="Comic Sans MS" panose="030F0902030302020204" pitchFamily="66" charset="0"/>
                  <a:ea typeface="Helvetica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2100"/>
                  </a:spcBef>
                  <a:buNone/>
                  <a:defRPr sz="37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4400" b="1" dirty="0">
                    <a:solidFill>
                      <a:schemeClr val="accent1"/>
                    </a:solidFill>
                    <a:latin typeface="Comic Sans MS" panose="030F0902030302020204" pitchFamily="66" charset="0"/>
                    <a:ea typeface="Helvetica"/>
                    <a:cs typeface="Times New Roman" panose="02020603050405020304" pitchFamily="18" charset="0"/>
                  </a:rPr>
                  <a:t>3. Summary </a:t>
                </a:r>
                <a:endParaRPr sz="4400" b="1" dirty="0">
                  <a:solidFill>
                    <a:schemeClr val="accent1"/>
                  </a:solidFill>
                  <a:latin typeface="Comic Sans MS" panose="030F0902030302020204" pitchFamily="66" charset="0"/>
                  <a:ea typeface="Helvetic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6" name="Shape 1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13768" y="2749094"/>
                <a:ext cx="12052300" cy="5008026"/>
              </a:xfrm>
              <a:prstGeom prst="rect">
                <a:avLst/>
              </a:prstGeom>
              <a:blipFill>
                <a:blip r:embed="rId2"/>
                <a:stretch>
                  <a:fillRect l="-2313" b="-1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3119834" y="368300"/>
            <a:ext cx="6765132" cy="996702"/>
          </a:xfrm>
          <a:prstGeom prst="rect">
            <a:avLst/>
          </a:prstGeom>
          <a:solidFill>
            <a:srgbClr val="0433FF"/>
          </a:solidFill>
        </p:spPr>
        <p:txBody>
          <a:bodyPr/>
          <a:lstStyle>
            <a:lvl1pPr defTabSz="449833">
              <a:defRPr sz="5851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2" name="Shape 21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41760" y="1420416"/>
                <a:ext cx="11809312" cy="747325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400050" indent="-400050" defTabSz="525779">
                  <a:spcBef>
                    <a:spcPts val="37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CN" sz="32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Y(4220) as 4S charmonium</a:t>
                </a:r>
                <a:endParaRPr lang="en-US" sz="3200"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  <a:p>
                <a:pPr marL="844550" lvl="1" indent="-400050" defTabSz="525779">
                  <a:spcBef>
                    <a:spcPts val="37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800" dirty="0">
                    <a:latin typeface="Comic Sans MS" panose="030F0702030302020204" pitchFamily="66" charset="0"/>
                  </a:rPr>
                  <a:t>Spectrum, </a:t>
                </a:r>
                <a:r>
                  <a:rPr lang="en-US" altLang="zh-CN" sz="2800" dirty="0">
                    <a:latin typeface="Comic Sans MS" panose="030F0702030302020204" pitchFamily="66" charset="0"/>
                  </a:rPr>
                  <a:t>hidden charm decay</a:t>
                </a:r>
                <a:r>
                  <a:rPr lang="en-US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  <a:p>
                <a:pPr marL="400050" indent="-400050" defTabSz="525779">
                  <a:spcBef>
                    <a:spcPts val="37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32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D wave </a:t>
                </a:r>
                <a:r>
                  <a:rPr lang="en-US" sz="3200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charmonia</a:t>
                </a:r>
                <a:endPara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 marL="844550" lvl="1" indent="-400050" defTabSz="525779">
                  <a:spcBef>
                    <a:spcPts val="15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𝟑𝟕𝟕𝟎</m:t>
                        </m:r>
                      </m:e>
                    </m:d>
                    <m:r>
                      <a:rPr lang="zh-CN" alt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，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d>
                      <m:dPr>
                        <m:ctrlP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𝟒𝟏𝟔𝟎</m:t>
                        </m:r>
                      </m:e>
                    </m:d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𝒀</m:t>
                    </m:r>
                    <m:d>
                      <m:d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𝟑𝟐𝟎</m:t>
                        </m:r>
                      </m:e>
                    </m:d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as a scale of 1D, 2D and 3D vector </a:t>
                </a:r>
                <a:r>
                  <a:rPr lang="en-US" sz="2800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charmonia</a:t>
                </a:r>
                <a:endPara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 marL="844550" lvl="1" indent="-400050" defTabSz="525779">
                  <a:spcBef>
                    <a:spcPts val="15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Predicted decay behaviors of 2D and 3D </a:t>
                </a:r>
                <a:r>
                  <a:rPr lang="en-US" sz="2800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charmonia</a:t>
                </a:r>
                <a:endPara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 marL="400050" indent="-400050" defTabSz="525779">
                  <a:spcBef>
                    <a:spcPts val="37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CN" sz="32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3P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charmonia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endPara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 marL="844550" lvl="1" indent="-400050" defTabSz="525779">
                  <a:spcBef>
                    <a:spcPts val="15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Evidence of Y(4140)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800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800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 marL="844550" lvl="1" indent="-400050" defTabSz="525779">
                  <a:spcBef>
                    <a:spcPts val="15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800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interpreted Y(4140)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𝟑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𝑷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  <a:p>
                <a:pPr marL="844550" lvl="1" indent="-400050" defTabSz="525779">
                  <a:spcBef>
                    <a:spcPts val="1500"/>
                  </a:spcBef>
                  <a:defRPr sz="3239"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Find possible evidence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𝟑</m:t>
                    </m:r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𝑷</m:t>
                    </m:r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in the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𝑩</m:t>
                    </m:r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→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/>
                      </a:rPr>
                      <m:t>𝑲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</a:t>
                </a:r>
                <a:endParaRPr lang="en-US" altLang="zh-CN" sz="2800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212" name="Shape 2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41760" y="1420416"/>
                <a:ext cx="11809312" cy="7473256"/>
              </a:xfrm>
              <a:prstGeom prst="rect">
                <a:avLst/>
              </a:prstGeom>
              <a:blipFill>
                <a:blip r:embed="rId2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270000" y="2692400"/>
            <a:ext cx="10464800" cy="330200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sz="73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Comic Sans MS" panose="030F0702030302020204" pitchFamily="66" charset="0"/>
                <a:cs typeface="Times New Roman" panose="02020603050405020304" pitchFamily="18" charset="0"/>
              </a:rPr>
              <a:t>Thank you for your attention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endParaRPr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" y="2092045"/>
            <a:ext cx="6077372" cy="508901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Shape 133"/>
              <p:cNvSpPr/>
              <p:nvPr/>
            </p:nvSpPr>
            <p:spPr>
              <a:xfrm>
                <a:off x="489538" y="985367"/>
                <a:ext cx="12025728" cy="795089"/>
              </a:xfrm>
              <a:prstGeom prst="rect">
                <a:avLst/>
              </a:prstGeom>
              <a:solidFill>
                <a:srgbClr val="0433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500" b="1">
                    <a:solidFill>
                      <a:srgbClr val="FFFB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en-US" dirty="0">
                    <a:latin typeface="Comic Sans MS" panose="030F0702030302020204" pitchFamily="66" charset="0"/>
                  </a:rPr>
                  <a:t>The similarity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𝐽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𝚼</m:t>
                    </m:r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 families</a:t>
                </a:r>
                <a:endParaRPr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3" name="Shap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8" y="985367"/>
                <a:ext cx="12025728" cy="795089"/>
              </a:xfrm>
              <a:prstGeom prst="rect">
                <a:avLst/>
              </a:prstGeom>
              <a:blipFill rotWithShape="1">
                <a:blip r:embed="rId3"/>
                <a:stretch>
                  <a:fillRect l="-1571" t="-16154" r="-1571" b="-361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8704" y="-19744"/>
                <a:ext cx="610365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44500" lvl="1" indent="0">
                  <a:defRPr sz="37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altLang="zh-CN" sz="44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Prediction of </a:t>
                </a:r>
                <a14:m>
                  <m:oMath xmlns:m="http://schemas.openxmlformats.org/officeDocument/2006/math">
                    <m:r>
                      <a:rPr lang="en-US" altLang="zh-CN" sz="44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𝝍</m:t>
                    </m:r>
                    <m:r>
                      <a:rPr lang="en-US" altLang="zh-CN" sz="44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44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zh-CN" sz="44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altLang="zh-CN" sz="44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4400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4" y="-19744"/>
                <a:ext cx="6103656" cy="769441"/>
              </a:xfrm>
              <a:prstGeom prst="rect">
                <a:avLst/>
              </a:prstGeom>
              <a:blipFill rotWithShape="1">
                <a:blip r:embed="rId4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169119" y="2239982"/>
            <a:ext cx="12741993" cy="6381234"/>
            <a:chOff x="169119" y="2239982"/>
            <a:chExt cx="12741993" cy="6381234"/>
          </a:xfrm>
        </p:grpSpPr>
        <p:sp>
          <p:nvSpPr>
            <p:cNvPr id="5" name="Shape 130"/>
            <p:cNvSpPr/>
            <p:nvPr/>
          </p:nvSpPr>
          <p:spPr>
            <a:xfrm>
              <a:off x="169119" y="7469088"/>
              <a:ext cx="5994772" cy="841256"/>
            </a:xfrm>
            <a:prstGeom prst="rect">
              <a:avLst/>
            </a:prstGeom>
            <a:solidFill>
              <a:srgbClr val="00FFFF"/>
            </a:solidFill>
            <a:ln w="12700"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7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sz="2400" dirty="0">
                  <a:latin typeface="Comic Sans MS" panose="030F0702030302020204" pitchFamily="66" charset="0"/>
                </a:rPr>
                <a:t>Li-Ping </a:t>
              </a:r>
              <a:r>
                <a:rPr sz="2400" dirty="0">
                  <a:latin typeface="Comic Sans MS" panose="030F0702030302020204" pitchFamily="66" charset="0"/>
                </a:rPr>
                <a:t>He, </a:t>
              </a:r>
              <a:r>
                <a:rPr lang="en-US" sz="2400" dirty="0">
                  <a:latin typeface="Comic Sans MS" panose="030F0702030302020204" pitchFamily="66" charset="0"/>
                </a:rPr>
                <a:t>Dian-Yong </a:t>
              </a:r>
              <a:r>
                <a:rPr sz="2400" dirty="0">
                  <a:latin typeface="Comic Sans MS" panose="030F0702030302020204" pitchFamily="66" charset="0"/>
                </a:rPr>
                <a:t>Chen, </a:t>
              </a:r>
              <a:r>
                <a:rPr lang="en-US" sz="2400" dirty="0">
                  <a:latin typeface="Comic Sans MS" panose="030F0702030302020204" pitchFamily="66" charset="0"/>
                </a:rPr>
                <a:t>Xiang </a:t>
              </a:r>
              <a:r>
                <a:rPr sz="2400" dirty="0">
                  <a:latin typeface="Comic Sans MS" panose="030F0702030302020204" pitchFamily="66" charset="0"/>
                </a:rPr>
                <a:t>Liu, </a:t>
              </a:r>
              <a:r>
                <a:rPr sz="2400" dirty="0" err="1">
                  <a:latin typeface="Comic Sans MS" panose="030F0702030302020204" pitchFamily="66" charset="0"/>
                </a:rPr>
                <a:t>Matsuki</a:t>
              </a:r>
              <a:r>
                <a:rPr sz="2400" dirty="0">
                  <a:latin typeface="Comic Sans MS" panose="030F0702030302020204" pitchFamily="66" charset="0"/>
                </a:rPr>
                <a:t>, Eur. Phys. J. C 74, 3208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256262" y="2239982"/>
                  <a:ext cx="6654850" cy="6381234"/>
                </a:xfrm>
                <a:prstGeom prst="rect">
                  <a:avLst/>
                </a:prstGeom>
                <a:ln>
                  <a:solidFill>
                    <a:srgbClr val="00FFFF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kumimoji="0" lang="en-US" altLang="zh-CN" b="1" i="0" u="none" strike="noStrike" cap="none" spc="0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comparison of the </a:t>
                  </a:r>
                  <a14:m>
                    <m:oMath xmlns:m="http://schemas.openxmlformats.org/officeDocument/2006/math">
                      <m:r>
                        <a:rPr kumimoji="0" lang="en-US" altLang="zh-CN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𝝍</m:t>
                      </m:r>
                    </m:oMath>
                  </a14:m>
                  <a:r>
                    <a:rPr kumimoji="0" lang="en-US" altLang="zh-CN" b="1" i="0" u="none" strike="noStrike" cap="none" spc="0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 family</a:t>
                  </a:r>
                  <a:r>
                    <a:rPr kumimoji="0" lang="en-US" altLang="zh-CN" b="1" i="0" u="none" strike="noStrike" cap="none" spc="0" normalizeH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 with the </a:t>
                  </a:r>
                  <a14:m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𝚼</m:t>
                      </m:r>
                    </m:oMath>
                  </a14:m>
                  <a:r>
                    <a:rPr kumimoji="0" lang="en-US" altLang="zh-CN" b="1" i="0" u="none" strike="noStrike" cap="none" spc="0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 family:</a:t>
                  </a:r>
                </a:p>
                <a:p>
                  <a:pPr marL="457200" indent="-457200" algn="l">
                    <a:buFont typeface="Arial" panose="020B0604020202020204" pitchFamily="34" charset="0"/>
                    <a:buChar char="•"/>
                  </a:pPr>
                  <a:r>
                    <a:rPr lang="en-US" altLang="zh-CN" sz="28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Similarity:</a:t>
                  </a:r>
                </a:p>
                <a:p>
                  <a:pPr algn="l"/>
                  <a:r>
                    <a:rPr kumimoji="0" lang="en-US" altLang="zh-CN" sz="2800" b="1" i="0" u="none" strike="noStrike" cap="none" spc="0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  </a:t>
                  </a:r>
                  <a:r>
                    <a:rPr kumimoji="0" lang="en-US" altLang="zh-CN" sz="2400" b="1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Mass gap: 2S-1S: </a:t>
                  </a:r>
                  <a:r>
                    <a:rPr kumimoji="0" lang="en-US" altLang="zh-CN" sz="2400" b="1" i="0" u="none" strike="noStrike" cap="none" spc="0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589 MeV</a:t>
                  </a:r>
                  <a:r>
                    <a:rPr kumimoji="0" lang="en-US" altLang="zh-CN" sz="2400" b="1" i="0" u="none" strike="noStrike" cap="none" spc="0" normalizeH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 Vs 563 MeV</a:t>
                  </a:r>
                </a:p>
                <a:p>
                  <a:pPr algn="l"/>
                  <a:r>
                    <a:rPr lang="en-US" altLang="zh-CN" sz="2400" b="1" baseline="0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              3S-2S:</a:t>
                  </a:r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</a:t>
                  </a:r>
                  <a:r>
                    <a:rPr lang="en-US" altLang="zh-CN" sz="2400" b="1" dirty="0">
                      <a:solidFill>
                        <a:srgbClr val="0000FF"/>
                      </a:solidFill>
                      <a:latin typeface="Comic Sans MS" panose="030F0702030302020204" pitchFamily="66" charset="0"/>
                    </a:rPr>
                    <a:t>353 MeV Vs 332 MeV</a:t>
                  </a:r>
                </a:p>
                <a:p>
                  <a:pPr marL="457200" indent="-457200" algn="l">
                    <a:buFont typeface="Arial" panose="020B0604020202020204" pitchFamily="34" charset="0"/>
                    <a:buChar char="•"/>
                  </a:pPr>
                  <a:r>
                    <a:rPr lang="en-US" altLang="zh-CN" sz="28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Violation: </a:t>
                  </a:r>
                </a:p>
                <a:p>
                  <a:pPr lvl="1" indent="0" algn="l"/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   If </a:t>
                  </a:r>
                  <a14:m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𝟒𝟒𝟏𝟓</m:t>
                          </m:r>
                        </m:e>
                      </m:d>
                    </m:oMath>
                  </a14:m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is </a:t>
                  </a: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chemeClr val="tx1"/>
                          </a:solidFill>
                          <a:latin typeface="Cambria Math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</m:d>
                    </m:oMath>
                  </a14:m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, the similarity between </a:t>
                  </a:r>
                  <a:r>
                    <a:rPr lang="en-US" altLang="zh-CN" sz="2400" b="1" dirty="0" err="1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charmonium</a:t>
                  </a:r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and </a:t>
                  </a:r>
                  <a:r>
                    <a:rPr lang="en-US" altLang="zh-CN" sz="2400" b="1" dirty="0" err="1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bottomonium</a:t>
                  </a:r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is violated. </a:t>
                  </a:r>
                </a:p>
                <a:p>
                  <a:pPr algn="l"/>
                  <a:r>
                    <a:rPr lang="en-US" altLang="zh-CN" sz="24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  Mass gap: 4S-3S: </a:t>
                  </a:r>
                  <a:r>
                    <a:rPr lang="en-US" altLang="zh-CN" sz="24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382 MeV Vs 224 MeV</a:t>
                  </a:r>
                  <a:endParaRPr lang="en-US" altLang="zh-CN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endParaRPr>
                </a:p>
                <a:p>
                  <a:pPr marL="571500" indent="-571500" algn="l">
                    <a:buFont typeface="Arial" panose="020B0604020202020204" pitchFamily="34" charset="0"/>
                    <a:buChar char="•"/>
                  </a:pPr>
                  <a:r>
                    <a:rPr lang="en-US" altLang="zh-CN" sz="28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Anomalous:</a:t>
                  </a:r>
                </a:p>
                <a:p>
                  <a:pPr algn="l"/>
                  <a:r>
                    <a:rPr lang="en-US" altLang="zh-CN" sz="28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    </a:t>
                  </a:r>
                  <a:r>
                    <a:rPr lang="en-US" altLang="zh-CN" sz="2400" b="1" dirty="0" err="1">
                      <a:latin typeface="Comic Sans MS" panose="030F0702030302020204" pitchFamily="66" charset="0"/>
                    </a:rPr>
                    <a:t>bottomonium</a:t>
                  </a:r>
                  <a:r>
                    <a:rPr lang="en-US" altLang="zh-CN" sz="2400" b="1" dirty="0">
                      <a:latin typeface="Comic Sans MS" panose="030F0702030302020204" pitchFamily="66" charset="0"/>
                    </a:rPr>
                    <a:t> mass gaps:</a:t>
                  </a:r>
                </a:p>
                <a:p>
                  <a:pPr algn="l"/>
                  <a:r>
                    <a:rPr lang="en-US" altLang="zh-CN" sz="24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     </a:t>
                  </a:r>
                  <a:r>
                    <a:rPr lang="en-US" altLang="zh-CN" sz="2400" b="1" dirty="0">
                      <a:solidFill>
                        <a:srgbClr val="0000FF"/>
                      </a:solidFill>
                      <a:latin typeface="Comic Sans MS" panose="030F0702030302020204" pitchFamily="66" charset="0"/>
                    </a:rPr>
                    <a:t>2S-1S&gt;3S-2S&gt;4S-3S</a:t>
                  </a:r>
                  <a:endParaRPr lang="en-US" altLang="zh-CN" sz="2800" b="1" dirty="0">
                    <a:solidFill>
                      <a:srgbClr val="0000FF"/>
                    </a:solidFill>
                    <a:latin typeface="Comic Sans MS" panose="030F0702030302020204" pitchFamily="66" charset="0"/>
                  </a:endParaRPr>
                </a:p>
                <a:p>
                  <a:pPr algn="l"/>
                  <a:r>
                    <a:rPr lang="en-US" altLang="zh-CN" sz="28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 </a:t>
                  </a:r>
                  <a:r>
                    <a:rPr lang="en-US" altLang="zh-CN" sz="2400" b="1" dirty="0">
                      <a:latin typeface="Comic Sans MS" panose="030F0702030302020204" pitchFamily="66" charset="0"/>
                    </a:rPr>
                    <a:t>    </a:t>
                  </a:r>
                  <a:r>
                    <a:rPr lang="en-US" altLang="zh-CN" sz="2400" b="1" dirty="0" err="1">
                      <a:latin typeface="Comic Sans MS" panose="030F0702030302020204" pitchFamily="66" charset="0"/>
                    </a:rPr>
                    <a:t>charmonium</a:t>
                  </a:r>
                  <a:r>
                    <a:rPr lang="en-US" altLang="zh-CN" sz="2400" b="1" dirty="0">
                      <a:latin typeface="Comic Sans MS" panose="030F0702030302020204" pitchFamily="66" charset="0"/>
                    </a:rPr>
                    <a:t> mass gaps:</a:t>
                  </a:r>
                </a:p>
                <a:p>
                  <a:pPr algn="l"/>
                  <a:r>
                    <a:rPr lang="en-US" altLang="zh-CN" sz="24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     </a:t>
                  </a:r>
                  <a:r>
                    <a:rPr lang="en-US" altLang="zh-CN" sz="2400" b="1" dirty="0">
                      <a:solidFill>
                        <a:srgbClr val="0000FF"/>
                      </a:solidFill>
                      <a:latin typeface="Comic Sans MS" panose="030F0702030302020204" pitchFamily="66" charset="0"/>
                    </a:rPr>
                    <a:t>2S-1S&gt;3S-2S</a:t>
                  </a:r>
                  <a:r>
                    <a:rPr lang="en-US" altLang="zh-CN" sz="24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&lt;4S-3S</a:t>
                  </a:r>
                  <a:endParaRPr lang="en-US" altLang="zh-CN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262" y="2239982"/>
                  <a:ext cx="6654850" cy="638123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solidFill>
                    <a:srgbClr val="00FFFF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14368" y="2001892"/>
                <a:ext cx="6696744" cy="582723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rgbClr val="00FFFF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1" i="0" u="none" strike="noStrike" cap="none" spc="0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The mass spectrum analysis</a:t>
                </a: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Compared</a:t>
                </a:r>
                <a:r>
                  <a:rPr kumimoji="0" lang="en-US" altLang="zh-CN" sz="2800" b="1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with the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cap="none" spc="0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/>
                        <a:sym typeface="Helvetica Light"/>
                      </a:rPr>
                      <m:t>𝝍</m:t>
                    </m:r>
                  </m:oMath>
                </a14:m>
                <a:r>
                  <a:rPr kumimoji="0" lang="zh-CN" altLang="en-US" sz="2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</a:t>
                </a:r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family</a:t>
                </a:r>
                <a:r>
                  <a:rPr lang="en-US" altLang="zh-CN" sz="2800" b="1" dirty="0">
                    <a:latin typeface="Comic Sans MS" panose="030F0702030302020204" pitchFamily="66" charset="0"/>
                  </a:rPr>
                  <a:t>, 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800" b="1" i="0" smtClean="0">
                        <a:solidFill>
                          <a:srgbClr val="0000FF"/>
                        </a:solidFill>
                        <a:latin typeface="Cambria Math"/>
                      </a:rPr>
                      <m:t>𝚼</m:t>
                    </m:r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 family </a:t>
                </a:r>
                <a:r>
                  <a:rPr lang="en-US" altLang="zh-CN" sz="2800" b="1" dirty="0">
                    <a:latin typeface="Comic Sans MS" panose="030F0702030302020204" pitchFamily="66" charset="0"/>
                  </a:rPr>
                  <a:t>with radial quantum number n=1,2,3,4 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were well established </a:t>
                </a:r>
                <a:r>
                  <a:rPr lang="en-US" altLang="zh-CN" sz="2800" b="1" dirty="0">
                    <a:latin typeface="Comic Sans MS" panose="030F0702030302020204" pitchFamily="66" charset="0"/>
                  </a:rPr>
                  <a:t>both experimentally and theoretically.  </a:t>
                </a: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Thus,</a:t>
                </a:r>
                <a:r>
                  <a:rPr kumimoji="0" lang="en-US" altLang="zh-CN" sz="2800" b="1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rPr>
                  <a:t> the study of the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/>
                      </a:rPr>
                      <m:t>𝝍</m:t>
                    </m:r>
                  </m:oMath>
                </a14:m>
                <a:r>
                  <a:rPr lang="zh-CN" altLang="en-US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family, can be borrowed from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/>
                      </a:rPr>
                      <m:t>𝚼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 family.</a:t>
                </a: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latin typeface="Comic Sans MS" panose="030F0702030302020204" pitchFamily="66" charset="0"/>
                  </a:rPr>
                  <a:t>If the law of the mass gap relation still holds for n=3,4 in the 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/>
                      </a:rPr>
                      <m:t>𝝍</m:t>
                    </m:r>
                  </m:oMath>
                </a14:m>
                <a:r>
                  <a:rPr lang="en-US" altLang="zh-CN" sz="2800" b="1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/>
                      </a:rPr>
                      <m:t>𝚼</m:t>
                    </m:r>
                  </m:oMath>
                </a14:m>
                <a:r>
                  <a:rPr lang="en-US" altLang="zh-CN" sz="2800" b="1" dirty="0">
                    <a:latin typeface="Comic Sans MS" panose="030F0702030302020204" pitchFamily="66" charset="0"/>
                  </a:rPr>
                  <a:t> families, we find that 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the mass of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/>
                      </a:rPr>
                      <m:t>𝝍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𝟒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𝑺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 should be located at 4263MeV. </a:t>
                </a:r>
                <a:r>
                  <a:rPr lang="en-US" altLang="zh-CN" sz="2800" b="1" dirty="0">
                    <a:latin typeface="Comic Sans MS" panose="030F0702030302020204" pitchFamily="66" charset="0"/>
                  </a:rPr>
                  <a:t>  </a:t>
                </a:r>
                <a:endParaRPr kumimoji="0" lang="zh-CN" altLang="en-US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 panose="030F0702030302020204" pitchFamily="66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368" y="2001892"/>
                <a:ext cx="6696744" cy="5827236"/>
              </a:xfrm>
              <a:prstGeom prst="rect">
                <a:avLst/>
              </a:prstGeom>
              <a:blipFill rotWithShape="1">
                <a:blip r:embed="rId6"/>
                <a:stretch>
                  <a:fillRect l="-2089" t="-835" r="-2452" b="-2296"/>
                </a:stretch>
              </a:blipFill>
              <a:ln w="12700" cap="flat">
                <a:solidFill>
                  <a:srgbClr val="00FFFF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1523886" y="8156757"/>
            <a:ext cx="10811162" cy="1544579"/>
            <a:chOff x="1743479" y="8156757"/>
            <a:chExt cx="10811162" cy="1544579"/>
          </a:xfrm>
        </p:grpSpPr>
        <p:sp>
          <p:nvSpPr>
            <p:cNvPr id="12" name="Shape 139"/>
            <p:cNvSpPr/>
            <p:nvPr/>
          </p:nvSpPr>
          <p:spPr>
            <a:xfrm>
              <a:off x="1743479" y="8254890"/>
              <a:ext cx="7794095" cy="143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400" dirty="0">
                  <a:latin typeface="Comic Sans MS" panose="030F0702030302020204" pitchFamily="66" charset="0"/>
                </a:rPr>
                <a:t>The screening potential prediction of ψ(4</a:t>
              </a:r>
              <a:r>
                <a:rPr sz="2400" i="1" dirty="0">
                  <a:latin typeface="Comic Sans MS" panose="030F0702030302020204" pitchFamily="66" charset="0"/>
                </a:rPr>
                <a:t>S</a:t>
              </a:r>
              <a:r>
                <a:rPr sz="2400" dirty="0">
                  <a:latin typeface="Comic Sans MS" panose="030F0702030302020204" pitchFamily="66" charset="0"/>
                </a:rPr>
                <a:t>) mass:</a:t>
              </a:r>
            </a:p>
            <a:p>
              <a:pPr marL="382763" indent="-382763" algn="l">
                <a:lnSpc>
                  <a:spcPct val="120000"/>
                </a:lnSpc>
                <a:buSzPct val="75000"/>
                <a:buChar char="•"/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400" dirty="0">
                  <a:solidFill>
                    <a:srgbClr val="FF2600"/>
                  </a:solidFill>
                  <a:latin typeface="Comic Sans MS" panose="030F0702030302020204" pitchFamily="66" charset="0"/>
                </a:rPr>
                <a:t>4273</a:t>
              </a:r>
              <a:r>
                <a:rPr sz="2400" dirty="0">
                  <a:latin typeface="Comic Sans MS" panose="030F0702030302020204" pitchFamily="66" charset="0"/>
                </a:rPr>
                <a:t> MeV </a:t>
              </a:r>
              <a:r>
                <a:rPr sz="2400" dirty="0" err="1">
                  <a:latin typeface="Comic Sans MS" panose="030F0702030302020204" pitchFamily="66" charset="0"/>
                </a:rPr>
                <a:t>Li&amp;Chao</a:t>
              </a:r>
              <a:r>
                <a:rPr sz="2400" dirty="0">
                  <a:latin typeface="Comic Sans MS" panose="030F0702030302020204" pitchFamily="66" charset="0"/>
                </a:rPr>
                <a:t> PRD79, 094004 (2009) </a:t>
              </a:r>
            </a:p>
            <a:p>
              <a:pPr marL="382763" indent="-382763" algn="l">
                <a:lnSpc>
                  <a:spcPct val="120000"/>
                </a:lnSpc>
                <a:buSzPct val="75000"/>
                <a:buChar char="•"/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400" dirty="0">
                  <a:solidFill>
                    <a:srgbClr val="FF2600"/>
                  </a:solidFill>
                  <a:latin typeface="Comic Sans MS" panose="030F0702030302020204" pitchFamily="66" charset="0"/>
                </a:rPr>
                <a:t>4247</a:t>
              </a:r>
              <a:r>
                <a:rPr sz="2400" dirty="0">
                  <a:latin typeface="Comic Sans MS" panose="030F0702030302020204" pitchFamily="66" charset="0"/>
                </a:rPr>
                <a:t> MeV Dong et al., PRD49, 1642</a:t>
              </a:r>
              <a:r>
                <a:rPr lang="en-US" sz="2400" dirty="0">
                  <a:latin typeface="Comic Sans MS" panose="030F0702030302020204" pitchFamily="66" charset="0"/>
                </a:rPr>
                <a:t> (1994)</a:t>
              </a:r>
              <a:endParaRPr sz="24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748151" y="8156757"/>
              <a:ext cx="10806490" cy="1544579"/>
              <a:chOff x="2033620" y="8156757"/>
              <a:chExt cx="10806490" cy="1544579"/>
            </a:xfrm>
          </p:grpSpPr>
          <p:pic>
            <p:nvPicPr>
              <p:cNvPr id="14" name="图片 13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33620" y="8302682"/>
                <a:ext cx="7494122" cy="1398654"/>
              </a:xfrm>
              <a:prstGeom prst="rect">
                <a:avLst/>
              </a:prstGeom>
              <a:effectLst/>
            </p:spPr>
          </p:pic>
          <p:pic>
            <p:nvPicPr>
              <p:cNvPr id="15" name="图片 14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900000">
                <a:off x="9275093" y="8156757"/>
                <a:ext cx="1921503" cy="352735"/>
              </a:xfrm>
              <a:prstGeom prst="rect">
                <a:avLst/>
              </a:prstGeom>
            </p:spPr>
          </p:pic>
          <p:sp>
            <p:nvSpPr>
              <p:cNvPr id="16" name="Shape 143"/>
              <p:cNvSpPr/>
              <p:nvPr/>
            </p:nvSpPr>
            <p:spPr>
              <a:xfrm>
                <a:off x="10235230" y="8471390"/>
                <a:ext cx="2604880" cy="656590"/>
              </a:xfrm>
              <a:prstGeom prst="rect">
                <a:avLst/>
              </a:prstGeom>
              <a:solidFill>
                <a:srgbClr val="FFFB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Consistent</a:t>
                </a:r>
                <a:r>
                  <a:rPr lang="en-US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!!</a:t>
                </a:r>
                <a:endParaRPr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Shape 145"/>
              <p:cNvSpPr/>
              <p:nvPr/>
            </p:nvSpPr>
            <p:spPr>
              <a:xfrm>
                <a:off x="407125" y="433755"/>
                <a:ext cx="12190550" cy="32726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just" defTabSz="457200">
                  <a:spcBef>
                    <a:spcPts val="1200"/>
                  </a:spcBef>
                  <a:defRPr sz="3100" b="1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dirty="0">
                    <a:latin typeface="Comic Sans MS" panose="030F0702030302020204" pitchFamily="66" charset="0"/>
                  </a:rPr>
                  <a:t>Questions:</a:t>
                </a:r>
              </a:p>
              <a:p>
                <a:pPr marL="382763" indent="-382763" algn="just" defTabSz="457200">
                  <a:spcBef>
                    <a:spcPts val="1200"/>
                  </a:spcBef>
                  <a:buSzPct val="45000"/>
                  <a:buBlip>
                    <a:blip r:embed="rId2"/>
                  </a:buBlip>
                  <a:defRPr sz="3100" b="1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dirty="0">
                    <a:latin typeface="Comic Sans MS" panose="030F0702030302020204" pitchFamily="66" charset="0"/>
                  </a:rPr>
                  <a:t>If this predicted state exists in the </a:t>
                </a:r>
                <a14:m>
                  <m:oMath xmlns:m="http://schemas.openxmlformats.org/officeDocument/2006/math">
                    <m:r>
                      <a:rPr lang="zh-CN" altLang="en-US" b="1" i="1" dirty="0" smtClean="0">
                        <a:latin typeface="Cambria Math"/>
                      </a:rPr>
                      <m:t>𝑱</m:t>
                    </m:r>
                    <m:r>
                      <a:rPr lang="en-US" altLang="zh-CN" b="1" i="1" dirty="0">
                        <a:latin typeface="Cambria Math"/>
                      </a:rPr>
                      <m:t>/</m:t>
                    </m:r>
                    <m:r>
                      <a:rPr lang="zh-CN" altLang="en-US" b="1" i="1" dirty="0">
                        <a:latin typeface="Cambria Math"/>
                      </a:rPr>
                      <m:t>𝝍</m:t>
                    </m:r>
                  </m:oMath>
                </a14:m>
                <a:r>
                  <a:rPr b="1" dirty="0">
                    <a:latin typeface="Comic Sans MS" panose="030F0702030302020204" pitchFamily="66" charset="0"/>
                  </a:rPr>
                  <a:t> </a:t>
                </a:r>
                <a:r>
                  <a:rPr dirty="0">
                    <a:latin typeface="Comic Sans MS" panose="030F0702030302020204" pitchFamily="66" charset="0"/>
                  </a:rPr>
                  <a:t>family, we must reveal its underlying properties to answer </a:t>
                </a:r>
                <a:r>
                  <a:rPr dirty="0">
                    <a:solidFill>
                      <a:srgbClr val="FF2600"/>
                    </a:solidFill>
                    <a:latin typeface="Comic Sans MS" panose="030F0702030302020204" pitchFamily="66" charset="0"/>
                  </a:rPr>
                  <a:t>why there does not have any evidence in the present experiment</a:t>
                </a:r>
              </a:p>
              <a:p>
                <a:pPr marL="382763" indent="-382763" algn="just" defTabSz="457200">
                  <a:spcBef>
                    <a:spcPts val="1200"/>
                  </a:spcBef>
                  <a:buSzPct val="45000"/>
                  <a:buBlip>
                    <a:blip r:embed="rId2"/>
                  </a:buBlip>
                  <a:defRPr sz="3100" b="1">
                    <a:solidFill>
                      <a:srgbClr val="0433FF"/>
                    </a:solid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dirty="0">
                    <a:latin typeface="Comic Sans MS" panose="030F0702030302020204" pitchFamily="66" charset="0"/>
                  </a:rPr>
                  <a:t>Can Y(4260) or Y(4360) be as the candidate of predicted </a:t>
                </a:r>
                <a:r>
                  <a:rPr dirty="0" err="1">
                    <a:latin typeface="Comic Sans MS" panose="030F0702030302020204" pitchFamily="66" charset="0"/>
                  </a:rPr>
                  <a:t>charmonium</a:t>
                </a:r>
                <a:r>
                  <a:rPr dirty="0">
                    <a:latin typeface="Comic Sans MS" panose="030F0702030302020204" pitchFamily="66" charset="0"/>
                  </a:rPr>
                  <a:t> with mass around 4.26 GeV? </a:t>
                </a:r>
              </a:p>
            </p:txBody>
          </p:sp>
        </mc:Choice>
        <mc:Fallback xmlns="">
          <p:sp>
            <p:nvSpPr>
              <p:cNvPr id="145" name="Shape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25" y="433755"/>
                <a:ext cx="12190550" cy="3272691"/>
              </a:xfrm>
              <a:prstGeom prst="rect">
                <a:avLst/>
              </a:prstGeom>
              <a:blipFill rotWithShape="1">
                <a:blip r:embed="rId3"/>
                <a:stretch>
                  <a:fillRect l="-1550" t="-1676" r="-1550" b="-54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6" name="4fdc2de3a87889e50b9c23c4e3845adb.png"/>
          <p:cNvPicPr>
            <a:picLocks noChangeAspect="1"/>
          </p:cNvPicPr>
          <p:nvPr/>
        </p:nvPicPr>
        <p:blipFill rotWithShape="1">
          <a:blip r:embed="rId4"/>
          <a:srcRect t="18879"/>
          <a:stretch/>
        </p:blipFill>
        <p:spPr>
          <a:xfrm>
            <a:off x="475863" y="5123145"/>
            <a:ext cx="12053074" cy="437775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64183" y="4372744"/>
            <a:ext cx="91307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omic Sans MS" panose="030F0702030302020204" pitchFamily="66" charset="0"/>
                <a:sym typeface="Helvetica Light"/>
              </a:rPr>
              <a:t>Charmoniu</a:t>
            </a:r>
            <a:r>
              <a:rPr lang="en-US" altLang="zh-CN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-like state around 4.26 GeV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omic Sans MS" panose="030F0702030302020204" pitchFamily="66" charset="0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307256" y="52264"/>
            <a:ext cx="11099800" cy="1443881"/>
          </a:xfrm>
          <a:prstGeom prst="rect">
            <a:avLst/>
          </a:prstGeom>
          <a:solidFill>
            <a:srgbClr val="0433FF"/>
          </a:solidFill>
        </p:spPr>
        <p:txBody>
          <a:bodyPr>
            <a:normAutofit fontScale="90000"/>
          </a:bodyPr>
          <a:lstStyle/>
          <a:p>
            <a:pPr algn="l" defTabSz="338327">
              <a:defRPr sz="888">
                <a:latin typeface="Times"/>
                <a:ea typeface="Times"/>
                <a:cs typeface="Times"/>
                <a:sym typeface="Times"/>
              </a:defRPr>
            </a:pPr>
            <a:endParaRPr dirty="0">
              <a:latin typeface="Comic Sans MS" panose="030F0702030302020204" pitchFamily="66" charset="0"/>
            </a:endParaRPr>
          </a:p>
          <a:p>
            <a:pPr defTabSz="338327">
              <a:spcBef>
                <a:spcPts val="800"/>
              </a:spcBef>
              <a:defRPr sz="3922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The decay behavior of the predicted </a:t>
            </a:r>
            <a:r>
              <a:rPr dirty="0" err="1">
                <a:latin typeface="Comic Sans MS" panose="030F0702030302020204" pitchFamily="66" charset="0"/>
              </a:rPr>
              <a:t>charmonium</a:t>
            </a:r>
            <a:r>
              <a:rPr dirty="0">
                <a:latin typeface="Comic Sans MS" panose="030F0702030302020204" pitchFamily="66" charset="0"/>
              </a:rPr>
              <a:t> around 4.26 GeV </a:t>
            </a:r>
          </a:p>
        </p:txBody>
      </p:sp>
      <p:sp>
        <p:nvSpPr>
          <p:cNvPr id="149" name="Shape 149"/>
          <p:cNvSpPr/>
          <p:nvPr/>
        </p:nvSpPr>
        <p:spPr>
          <a:xfrm>
            <a:off x="673910" y="1564432"/>
            <a:ext cx="1202117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We adopt the QPC model to study the decay behavior of the discussed </a:t>
            </a:r>
            <a:r>
              <a:rPr dirty="0" err="1">
                <a:latin typeface="Comic Sans MS" panose="030F0702030302020204" pitchFamily="66" charset="0"/>
              </a:rPr>
              <a:t>charmonia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74008" y="2788568"/>
            <a:ext cx="7632848" cy="3024336"/>
            <a:chOff x="2685976" y="2428528"/>
            <a:chExt cx="7632848" cy="3024336"/>
          </a:xfrm>
        </p:grpSpPr>
        <p:sp>
          <p:nvSpPr>
            <p:cNvPr id="9" name="矩形 8"/>
            <p:cNvSpPr/>
            <p:nvPr/>
          </p:nvSpPr>
          <p:spPr>
            <a:xfrm>
              <a:off x="2685976" y="2428528"/>
              <a:ext cx="7632848" cy="30243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859237" y="2644552"/>
              <a:ext cx="7155458" cy="2520305"/>
              <a:chOff x="2859237" y="2644527"/>
              <a:chExt cx="6859147" cy="241255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5592248" y="4656972"/>
                <a:ext cx="4126136" cy="400110"/>
              </a:xfrm>
              <a:prstGeom prst="rect">
                <a:avLst/>
              </a:prstGeom>
              <a:gradFill flip="none" rotWithShape="1">
                <a:gsLst>
                  <a:gs pos="0">
                    <a:srgbClr val="00FFFF">
                      <a:tint val="66000"/>
                      <a:satMod val="160000"/>
                    </a:srgbClr>
                  </a:gs>
                  <a:gs pos="50000">
                    <a:srgbClr val="00FFFF">
                      <a:tint val="44500"/>
                      <a:satMod val="160000"/>
                    </a:srgbClr>
                  </a:gs>
                  <a:gs pos="100000">
                    <a:srgbClr val="00FF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433FF"/>
                    </a:solidFill>
                    <a:latin typeface="Comic Sans MS" panose="030F0702030302020204" pitchFamily="66" charset="0"/>
                  </a:rPr>
                  <a:t>L. </a:t>
                </a:r>
                <a:r>
                  <a:rPr lang="en-US" altLang="zh-CN" sz="2000" b="1" dirty="0" err="1">
                    <a:solidFill>
                      <a:srgbClr val="0433FF"/>
                    </a:solidFill>
                    <a:latin typeface="Comic Sans MS" panose="030F0702030302020204" pitchFamily="66" charset="0"/>
                  </a:rPr>
                  <a:t>Micu</a:t>
                </a:r>
                <a:r>
                  <a:rPr lang="en-US" altLang="zh-CN" sz="2000" b="1" dirty="0">
                    <a:solidFill>
                      <a:srgbClr val="0433FF"/>
                    </a:solidFill>
                    <a:latin typeface="Comic Sans MS" panose="030F0702030302020204" pitchFamily="66" charset="0"/>
                  </a:rPr>
                  <a:t>, NPB 10, 521 (1969) </a:t>
                </a:r>
                <a:endParaRPr lang="zh-CN" altLang="en-US" sz="2000" b="1" dirty="0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237" y="2644527"/>
                <a:ext cx="6667500" cy="1800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576363" y="3724672"/>
            <a:ext cx="12097344" cy="5112568"/>
            <a:chOff x="741760" y="4372744"/>
            <a:chExt cx="12097344" cy="5112568"/>
          </a:xfrm>
        </p:grpSpPr>
        <p:sp>
          <p:nvSpPr>
            <p:cNvPr id="6" name="矩形 5"/>
            <p:cNvSpPr/>
            <p:nvPr/>
          </p:nvSpPr>
          <p:spPr>
            <a:xfrm>
              <a:off x="741760" y="4372744"/>
              <a:ext cx="12097344" cy="511256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50" name="572a8a639da3eea9016696909d7db579.png"/>
            <p:cNvPicPr>
              <a:picLocks noChangeAspect="1"/>
            </p:cNvPicPr>
            <p:nvPr/>
          </p:nvPicPr>
          <p:blipFill rotWithShape="1">
            <a:blip r:embed="rId3"/>
            <a:srcRect l="4412" t="18422" r="58850" b="4266"/>
            <a:stretch/>
          </p:blipFill>
          <p:spPr>
            <a:xfrm>
              <a:off x="957784" y="4444752"/>
              <a:ext cx="4320481" cy="4935255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278265" y="4743306"/>
                  <a:ext cx="7416824" cy="45979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571500" marR="0" indent="-571500" algn="l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n-US" altLang="zh-CN" sz="32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Test the </a:t>
                  </a:r>
                  <a:r>
                    <a:rPr kumimoji="0" lang="en-US" altLang="zh-CN" sz="3200" b="1" i="0" u="none" strike="noStrike" cap="none" spc="0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reliability of the QPC </a:t>
                  </a:r>
                  <a:r>
                    <a:rPr kumimoji="0" lang="en-US" altLang="zh-CN" sz="32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model via </a:t>
                  </a:r>
                  <a14:m>
                    <m:oMath xmlns:m="http://schemas.openxmlformats.org/officeDocument/2006/math">
                      <m:r>
                        <a:rPr kumimoji="0" lang="en-US" altLang="zh-CN" sz="32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/>
                          <a:sym typeface="Helvetica Light"/>
                        </a:rPr>
                        <m:t>𝝍</m:t>
                      </m:r>
                      <m:d>
                        <m:dPr>
                          <m:ctrlPr>
                            <a:rPr kumimoji="0" lang="en-US" altLang="zh-CN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dPr>
                        <m:e>
                          <m:r>
                            <a:rPr kumimoji="0" lang="en-US" altLang="zh-CN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𝟑</m:t>
                          </m:r>
                          <m:r>
                            <a:rPr kumimoji="0" lang="en-US" altLang="zh-CN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𝑺</m:t>
                          </m:r>
                        </m:e>
                      </m:d>
                      <m:d>
                        <m:dPr>
                          <m:ctrlPr>
                            <a:rPr kumimoji="0" lang="en-US" altLang="zh-CN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dPr>
                        <m:e>
                          <m:r>
                            <a:rPr kumimoji="0" lang="en-US" altLang="zh-CN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sym typeface="Helvetica Light"/>
                            </a:rPr>
                            <m:t>𝝍</m:t>
                          </m:r>
                          <m:d>
                            <m:dPr>
                              <m:ctrlPr>
                                <a:rPr kumimoji="0" lang="en-US" altLang="zh-CN" sz="32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dPr>
                            <m:e>
                              <m:r>
                                <a:rPr kumimoji="0" lang="en-US" altLang="zh-CN" sz="32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sym typeface="Helvetica Light"/>
                                </a:rPr>
                                <m:t>𝟒𝟎𝟒𝟎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kumimoji="0" lang="en-US" altLang="zh-CN" sz="32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omic Sans MS" panose="030F0702030302020204" pitchFamily="66" charset="0"/>
                      <a:sym typeface="Helvetica Light"/>
                    </a:rPr>
                    <a:t> decays;</a:t>
                  </a:r>
                </a:p>
                <a:p>
                  <a:pPr marL="571500" indent="-571500" algn="l">
                    <a:buFont typeface="Arial" panose="020B0604020202020204" pitchFamily="34" charset="0"/>
                    <a:buChar char="•"/>
                  </a:pPr>
                  <a:r>
                    <a:rPr lang="en-US" altLang="zh-CN" sz="32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Well reproduce the experimental data of the </a:t>
                  </a:r>
                  <a14:m>
                    <m:oMath xmlns:m="http://schemas.openxmlformats.org/officeDocument/2006/math">
                      <m:r>
                        <a:rPr lang="en-US" altLang="zh-CN" sz="3200" b="1" i="1">
                          <a:solidFill>
                            <a:srgbClr val="C00000"/>
                          </a:solidFill>
                          <a:latin typeface="Cambria Math"/>
                        </a:rPr>
                        <m:t>𝝍</m:t>
                      </m:r>
                      <m:d>
                        <m:dPr>
                          <m:ctrlP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</m:d>
                      <m:r>
                        <a:rPr lang="en-US" altLang="zh-CN" sz="3200" b="1" i="0" smtClean="0">
                          <a:latin typeface="Cambria Math"/>
                        </a:rPr>
                        <m:t>;</m:t>
                      </m:r>
                    </m:oMath>
                  </a14:m>
                  <a:endParaRPr lang="en-US" altLang="zh-CN" sz="3200" b="1" dirty="0">
                    <a:latin typeface="Comic Sans MS" panose="030F0702030302020204" pitchFamily="66" charset="0"/>
                  </a:endParaRPr>
                </a:p>
                <a:p>
                  <a:pPr marL="571500" indent="-571500" algn="l">
                    <a:buFont typeface="Arial" panose="020B0604020202020204" pitchFamily="34" charset="0"/>
                    <a:buChar char="•"/>
                  </a:pPr>
                  <a:r>
                    <a:rPr lang="en-US" altLang="zh-CN" sz="3200" b="1" dirty="0">
                      <a:latin typeface="Comic Sans MS" panose="030F0702030302020204" pitchFamily="66" charset="0"/>
                    </a:rPr>
                    <a:t>Enable us to apply this model to </a:t>
                  </a:r>
                  <a:r>
                    <a:rPr lang="en-US" altLang="zh-CN" sz="3200" b="1" dirty="0">
                      <a:solidFill>
                        <a:srgbClr val="C00000"/>
                      </a:solidFill>
                      <a:latin typeface="Comic Sans MS" panose="030F0702030302020204" pitchFamily="66" charset="0"/>
                    </a:rPr>
                    <a:t>safely</a:t>
                  </a:r>
                  <a:r>
                    <a:rPr lang="en-US" altLang="zh-CN" sz="3200" b="1" dirty="0">
                      <a:latin typeface="Comic Sans MS" panose="030F0702030302020204" pitchFamily="66" charset="0"/>
                    </a:rPr>
                    <a:t> study the decays of the </a:t>
                  </a:r>
                  <a14:m>
                    <m:oMath xmlns:m="http://schemas.openxmlformats.org/officeDocument/2006/math">
                      <m:r>
                        <a:rPr lang="en-US" altLang="zh-CN" sz="3200" b="1" i="1">
                          <a:latin typeface="Cambria Math"/>
                        </a:rPr>
                        <m:t>𝝍</m:t>
                      </m:r>
                      <m:d>
                        <m:d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US" altLang="zh-CN" sz="3200" b="1" i="1">
                              <a:latin typeface="Cambria Math"/>
                            </a:rPr>
                            <m:t>𝑺</m:t>
                          </m:r>
                        </m:e>
                      </m:d>
                      <m:r>
                        <a:rPr lang="en-US" altLang="zh-CN" sz="3200" b="1" i="0" smtClean="0">
                          <a:latin typeface="Cambria Math"/>
                        </a:rPr>
                        <m:t>.</m:t>
                      </m:r>
                    </m:oMath>
                  </a14:m>
                  <a:endParaRPr lang="en-US" altLang="zh-CN" sz="3200" b="1" dirty="0">
                    <a:latin typeface="Comic Sans MS" panose="030F0702030302020204" pitchFamily="66" charset="0"/>
                  </a:endParaRPr>
                </a:p>
                <a:p>
                  <a:pPr marL="571500" indent="-571500" algn="l">
                    <a:buFont typeface="Arial" panose="020B0604020202020204" pitchFamily="34" charset="0"/>
                    <a:buChar char="•"/>
                  </a:pPr>
                  <a:r>
                    <a:rPr lang="en-US" altLang="zh-CN" sz="3200" b="1" dirty="0">
                      <a:latin typeface="Comic Sans MS" panose="030F0702030302020204" pitchFamily="66" charset="0"/>
                    </a:rPr>
                    <a:t> </a:t>
                  </a:r>
                  <a:endParaRPr kumimoji="0" lang="zh-CN" altLang="en-US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omic Sans MS" panose="030F0702030302020204" pitchFamily="66" charset="0"/>
                    <a:sym typeface="Helvetica Light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8265" y="4743306"/>
                  <a:ext cx="7416824" cy="459799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385" t="-1194" r="-1727" b="-305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14837c3f6a3a0426de201058c0874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72" y="374747"/>
            <a:ext cx="4146844" cy="812155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4543040" y="977468"/>
            <a:ext cx="8064774" cy="744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Comic Sans MS" panose="030F0702030302020204" pitchFamily="66" charset="0"/>
              </a:rPr>
              <a:t>A very interesting result of the decay behavior of ψ(4</a:t>
            </a:r>
            <a:r>
              <a:rPr i="1" dirty="0">
                <a:latin typeface="Comic Sans MS" panose="030F0702030302020204" pitchFamily="66" charset="0"/>
              </a:rPr>
              <a:t>S</a:t>
            </a:r>
            <a:r>
              <a:rPr dirty="0">
                <a:latin typeface="Comic Sans MS" panose="030F0702030302020204" pitchFamily="66" charset="0"/>
              </a:rPr>
              <a:t>) can be found: </a:t>
            </a:r>
            <a:endParaRPr dirty="0">
              <a:latin typeface="Comic Sans MS" panose="030F0702030302020204" pitchFamily="66" charset="0"/>
              <a:ea typeface="Times"/>
              <a:cs typeface="Times"/>
              <a:sym typeface="Times"/>
            </a:endParaRPr>
          </a:p>
          <a:p>
            <a:pPr algn="l" defTabSz="457200">
              <a:spcBef>
                <a:spcPts val="1200"/>
              </a:spcBef>
              <a:defRPr sz="2600">
                <a:latin typeface="Times"/>
                <a:ea typeface="Times"/>
                <a:cs typeface="Times"/>
                <a:sym typeface="Times"/>
              </a:defRPr>
            </a:pPr>
            <a:r>
              <a:rPr baseline="9615" dirty="0">
                <a:latin typeface="Comic Sans MS" panose="030F0702030302020204" pitchFamily="66" charset="0"/>
              </a:rPr>
              <a:t>• </a:t>
            </a:r>
            <a:r>
              <a:rPr dirty="0">
                <a:latin typeface="Comic Sans MS" panose="030F0702030302020204" pitchFamily="66" charset="0"/>
              </a:rPr>
              <a:t>The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total decay width </a:t>
            </a:r>
            <a:r>
              <a:rPr dirty="0">
                <a:latin typeface="Comic Sans MS" panose="030F0702030302020204" pitchFamily="66" charset="0"/>
              </a:rPr>
              <a:t>of ψ(4</a:t>
            </a:r>
            <a:r>
              <a:rPr i="1" dirty="0">
                <a:latin typeface="Comic Sans MS" panose="030F0702030302020204" pitchFamily="66" charset="0"/>
              </a:rPr>
              <a:t>S</a:t>
            </a:r>
            <a:r>
              <a:rPr dirty="0">
                <a:latin typeface="Comic Sans MS" panose="030F0702030302020204" pitchFamily="66" charset="0"/>
              </a:rPr>
              <a:t>) is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stable </a:t>
            </a:r>
            <a:r>
              <a:rPr dirty="0">
                <a:latin typeface="Comic Sans MS" panose="030F0702030302020204" pitchFamily="66" charset="0"/>
              </a:rPr>
              <a:t>corresponding to the </a:t>
            </a:r>
            <a:r>
              <a:rPr i="1" dirty="0">
                <a:latin typeface="Comic Sans MS" panose="030F0702030302020204" pitchFamily="66" charset="0"/>
              </a:rPr>
              <a:t>R </a:t>
            </a:r>
            <a:r>
              <a:rPr dirty="0">
                <a:latin typeface="Comic Sans MS" panose="030F0702030302020204" pitchFamily="66" charset="0"/>
              </a:rPr>
              <a:t>range adopted, while its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partial decay widths </a:t>
            </a:r>
            <a:r>
              <a:rPr dirty="0">
                <a:latin typeface="Comic Sans MS" panose="030F0702030302020204" pitchFamily="66" charset="0"/>
              </a:rPr>
              <a:t>strongly </a:t>
            </a:r>
            <a:r>
              <a:rPr b="1" dirty="0">
                <a:solidFill>
                  <a:srgbClr val="0433FF"/>
                </a:solidFill>
                <a:latin typeface="Comic Sans MS" panose="030F0702030302020204" pitchFamily="66" charset="0"/>
              </a:rPr>
              <a:t>depend on the </a:t>
            </a:r>
            <a:r>
              <a:rPr b="1" i="1" dirty="0">
                <a:solidFill>
                  <a:srgbClr val="0433FF"/>
                </a:solidFill>
                <a:latin typeface="Comic Sans MS" panose="030F0702030302020204" pitchFamily="66" charset="0"/>
              </a:rPr>
              <a:t>R </a:t>
            </a:r>
            <a:r>
              <a:rPr b="1" dirty="0">
                <a:solidFill>
                  <a:srgbClr val="0433FF"/>
                </a:solidFill>
                <a:latin typeface="Comic Sans MS" panose="030F0702030302020204" pitchFamily="66" charset="0"/>
              </a:rPr>
              <a:t>value </a:t>
            </a:r>
          </a:p>
          <a:p>
            <a:pPr algn="l" defTabSz="457200">
              <a:spcBef>
                <a:spcPts val="1200"/>
              </a:spcBef>
              <a:defRPr sz="2600" b="1">
                <a:solidFill>
                  <a:srgbClr val="FF26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="0" baseline="9615" dirty="0">
                <a:solidFill>
                  <a:srgbClr val="000000"/>
                </a:solidFill>
                <a:latin typeface="Comic Sans MS" panose="030F0702030302020204" pitchFamily="66" charset="0"/>
              </a:rPr>
              <a:t>•</a:t>
            </a:r>
            <a:r>
              <a:rPr lang="en-US" b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dirty="0">
                <a:solidFill>
                  <a:srgbClr val="0433FF"/>
                </a:solidFill>
                <a:latin typeface="Comic Sans MS" panose="030F0702030302020204" pitchFamily="66" charset="0"/>
              </a:rPr>
              <a:t>Due to node effect!</a:t>
            </a:r>
            <a:br>
              <a:rPr dirty="0">
                <a:solidFill>
                  <a:srgbClr val="0433FF"/>
                </a:solidFill>
                <a:latin typeface="Comic Sans MS" panose="030F0702030302020204" pitchFamily="66" charset="0"/>
              </a:rPr>
            </a:br>
            <a:r>
              <a:rPr baseline="9615" dirty="0">
                <a:latin typeface="Comic Sans MS" panose="030F0702030302020204" pitchFamily="66" charset="0"/>
              </a:rPr>
              <a:t>• </a:t>
            </a:r>
            <a:r>
              <a:rPr dirty="0">
                <a:latin typeface="Comic Sans MS" panose="030F0702030302020204" pitchFamily="66" charset="0"/>
              </a:rPr>
              <a:t>The predicted </a:t>
            </a:r>
            <a:r>
              <a:rPr dirty="0" err="1">
                <a:latin typeface="Comic Sans MS" panose="030F0702030302020204" pitchFamily="66" charset="0"/>
              </a:rPr>
              <a:t>charmonium</a:t>
            </a:r>
            <a:r>
              <a:rPr dirty="0">
                <a:latin typeface="Comic Sans MS" panose="030F0702030302020204" pitchFamily="66" charset="0"/>
              </a:rPr>
              <a:t> ψ(4</a:t>
            </a:r>
            <a:r>
              <a:rPr i="1" dirty="0">
                <a:latin typeface="Comic Sans MS" panose="030F0702030302020204" pitchFamily="66" charset="0"/>
              </a:rPr>
              <a:t>S</a:t>
            </a:r>
            <a:r>
              <a:rPr dirty="0">
                <a:latin typeface="Comic Sans MS" panose="030F0702030302020204" pitchFamily="66" charset="0"/>
              </a:rPr>
              <a:t>) has very narrow width around </a:t>
            </a:r>
            <a:r>
              <a:rPr lang="en-US" dirty="0">
                <a:latin typeface="Comic Sans MS" panose="030F0702030302020204" pitchFamily="66" charset="0"/>
              </a:rPr>
              <a:t>10</a:t>
            </a:r>
            <a:r>
              <a:rPr dirty="0">
                <a:latin typeface="Comic Sans MS" panose="030F0702030302020204" pitchFamily="66" charset="0"/>
              </a:rPr>
              <a:t> MeV </a:t>
            </a:r>
            <a:endParaRPr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defTabSz="457200">
              <a:spcBef>
                <a:spcPts val="1200"/>
              </a:spcBef>
              <a:defRPr sz="2600" b="1">
                <a:solidFill>
                  <a:srgbClr val="0433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19230" dirty="0">
                <a:latin typeface="Comic Sans MS" panose="030F0702030302020204" pitchFamily="66" charset="0"/>
              </a:rPr>
              <a:t>• </a:t>
            </a:r>
            <a:r>
              <a:rPr dirty="0">
                <a:latin typeface="Comic Sans MS" panose="030F0702030302020204" pitchFamily="66" charset="0"/>
              </a:rPr>
              <a:t>For the higher </a:t>
            </a:r>
            <a:r>
              <a:rPr dirty="0" err="1">
                <a:latin typeface="Comic Sans MS" panose="030F0702030302020204" pitchFamily="66" charset="0"/>
              </a:rPr>
              <a:t>charmonia</a:t>
            </a:r>
            <a:r>
              <a:rPr dirty="0">
                <a:latin typeface="Comic Sans MS" panose="030F0702030302020204" pitchFamily="66" charset="0"/>
              </a:rPr>
              <a:t> above the </a:t>
            </a:r>
            <a:r>
              <a:rPr i="1" dirty="0">
                <a:latin typeface="Comic Sans MS" panose="030F0702030302020204" pitchFamily="66" charset="0"/>
              </a:rPr>
              <a:t>DD </a:t>
            </a:r>
            <a:r>
              <a:rPr dirty="0">
                <a:latin typeface="Comic Sans MS" panose="030F0702030302020204" pitchFamily="66" charset="0"/>
              </a:rPr>
              <a:t>threshold, this phenomenon of ψ(4</a:t>
            </a:r>
            <a:r>
              <a:rPr i="1" dirty="0">
                <a:latin typeface="Comic Sans MS" panose="030F0702030302020204" pitchFamily="66" charset="0"/>
              </a:rPr>
              <a:t>S</a:t>
            </a:r>
            <a:r>
              <a:rPr dirty="0">
                <a:latin typeface="Comic Sans MS" panose="030F0702030302020204" pitchFamily="66" charset="0"/>
              </a:rPr>
              <a:t>) presented here is unusual </a:t>
            </a:r>
            <a:endParaRPr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defTabSz="457200">
              <a:spcBef>
                <a:spcPts val="1200"/>
              </a:spcBef>
              <a:defRPr sz="2500">
                <a:latin typeface="Times"/>
                <a:ea typeface="Times"/>
                <a:cs typeface="Times"/>
                <a:sym typeface="Times"/>
              </a:defRPr>
            </a:pP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ψ(4040), ψ(4160) and ψ(4415) </a:t>
            </a:r>
            <a:r>
              <a:rPr dirty="0">
                <a:latin typeface="Comic Sans MS" panose="030F0702030302020204" pitchFamily="66" charset="0"/>
              </a:rPr>
              <a:t>have widths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80 ± 10 </a:t>
            </a:r>
            <a:r>
              <a:rPr dirty="0">
                <a:latin typeface="Comic Sans MS" panose="030F0702030302020204" pitchFamily="66" charset="0"/>
              </a:rPr>
              <a:t>MeV,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103 ± 8 </a:t>
            </a:r>
            <a:r>
              <a:rPr dirty="0">
                <a:latin typeface="Comic Sans MS" panose="030F0702030302020204" pitchFamily="66" charset="0"/>
              </a:rPr>
              <a:t>MeV and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62 ± 20 </a:t>
            </a:r>
            <a:r>
              <a:rPr dirty="0">
                <a:latin typeface="Comic Sans MS" panose="030F0702030302020204" pitchFamily="66" charset="0"/>
              </a:rPr>
              <a:t>MeV, respectively, all of which are large. Even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ψ(3770) </a:t>
            </a:r>
            <a:r>
              <a:rPr dirty="0">
                <a:latin typeface="Comic Sans MS" panose="030F0702030302020204" pitchFamily="66" charset="0"/>
              </a:rPr>
              <a:t>which is just 43 MeV above the </a:t>
            </a:r>
            <a:r>
              <a:rPr i="1" dirty="0">
                <a:latin typeface="Comic Sans MS" panose="030F0702030302020204" pitchFamily="66" charset="0"/>
              </a:rPr>
              <a:t>DD </a:t>
            </a:r>
            <a:r>
              <a:rPr dirty="0">
                <a:latin typeface="Comic Sans MS" panose="030F0702030302020204" pitchFamily="66" charset="0"/>
              </a:rPr>
              <a:t>threshold has the width </a:t>
            </a:r>
            <a:r>
              <a:rPr b="1" dirty="0">
                <a:solidFill>
                  <a:srgbClr val="FF2600"/>
                </a:solidFill>
                <a:latin typeface="Comic Sans MS" panose="030F0702030302020204" pitchFamily="66" charset="0"/>
              </a:rPr>
              <a:t>27.2 </a:t>
            </a:r>
            <a:r>
              <a:rPr dirty="0">
                <a:latin typeface="Comic Sans MS" panose="030F0702030302020204" pitchFamily="66" charset="0"/>
              </a:rPr>
              <a:t>MeV </a:t>
            </a:r>
          </a:p>
        </p:txBody>
      </p:sp>
      <p:sp>
        <p:nvSpPr>
          <p:cNvPr id="154" name="Shape 154"/>
          <p:cNvSpPr/>
          <p:nvPr/>
        </p:nvSpPr>
        <p:spPr>
          <a:xfrm>
            <a:off x="1478731" y="8495973"/>
            <a:ext cx="10047338" cy="111825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omic Sans MS" panose="030F0702030302020204" pitchFamily="66" charset="0"/>
              </a:rPr>
              <a:t>Exclude </a:t>
            </a:r>
            <a:r>
              <a:rPr i="1">
                <a:latin typeface="Comic Sans MS" panose="030F0702030302020204" pitchFamily="66" charset="0"/>
              </a:rPr>
              <a:t>Y</a:t>
            </a:r>
            <a:r>
              <a:rPr>
                <a:latin typeface="Comic Sans MS" panose="030F0702030302020204" pitchFamily="66" charset="0"/>
              </a:rPr>
              <a:t>(4260)/</a:t>
            </a:r>
            <a:r>
              <a:rPr i="1">
                <a:latin typeface="Comic Sans MS" panose="030F0702030302020204" pitchFamily="66" charset="0"/>
              </a:rPr>
              <a:t>Y</a:t>
            </a:r>
            <a:r>
              <a:rPr>
                <a:latin typeface="Comic Sans MS" panose="030F0702030302020204" pitchFamily="66" charset="0"/>
              </a:rPr>
              <a:t>(4360) as the candidate of ψ(4</a:t>
            </a:r>
            <a:r>
              <a:rPr i="1">
                <a:latin typeface="Comic Sans MS" panose="030F0702030302020204" pitchFamily="66" charset="0"/>
              </a:rPr>
              <a:t>S</a:t>
            </a:r>
            <a:r>
              <a:rPr>
                <a:latin typeface="Comic Sans MS" panose="030F0702030302020204" pitchFamily="66" charset="0"/>
              </a:rPr>
              <a:t>)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099111f596e5f10904da6e60d2797b7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1" y="523701"/>
            <a:ext cx="12182358" cy="8706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1059755" y="8578556"/>
            <a:ext cx="10462486" cy="778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37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latin typeface="Comic Sans MS" panose="030F0702030302020204" pitchFamily="66" charset="0"/>
              </a:rPr>
              <a:t>e</a:t>
            </a:r>
            <a:r>
              <a:rPr baseline="31999" dirty="0" err="1">
                <a:latin typeface="Comic Sans MS" panose="030F0702030302020204" pitchFamily="66" charset="0"/>
              </a:rPr>
              <a:t>+</a:t>
            </a:r>
            <a:r>
              <a:rPr dirty="0" err="1">
                <a:latin typeface="Comic Sans MS" panose="030F0702030302020204" pitchFamily="66" charset="0"/>
              </a:rPr>
              <a:t>e</a:t>
            </a:r>
            <a:r>
              <a:rPr baseline="31999" dirty="0">
                <a:latin typeface="Comic Sans MS" panose="030F0702030302020204" pitchFamily="66" charset="0"/>
              </a:rPr>
              <a:t>−</a:t>
            </a:r>
            <a:r>
              <a:rPr dirty="0">
                <a:latin typeface="Comic Sans MS" panose="030F0702030302020204" pitchFamily="66" charset="0"/>
              </a:rPr>
              <a:t>→χ</a:t>
            </a:r>
            <a:r>
              <a:rPr baseline="-5999" dirty="0">
                <a:latin typeface="Comic Sans MS" panose="030F0702030302020204" pitchFamily="66" charset="0"/>
              </a:rPr>
              <a:t>c1</a:t>
            </a:r>
            <a:r>
              <a:rPr dirty="0">
                <a:latin typeface="Comic Sans MS" panose="030F0702030302020204" pitchFamily="66" charset="0"/>
              </a:rPr>
              <a:t>ω and </a:t>
            </a:r>
            <a:r>
              <a:rPr dirty="0" err="1">
                <a:latin typeface="Comic Sans MS" panose="030F0702030302020204" pitchFamily="66" charset="0"/>
              </a:rPr>
              <a:t>e</a:t>
            </a:r>
            <a:r>
              <a:rPr baseline="31999" dirty="0" err="1">
                <a:latin typeface="Comic Sans MS" panose="030F0702030302020204" pitchFamily="66" charset="0"/>
              </a:rPr>
              <a:t>+</a:t>
            </a:r>
            <a:r>
              <a:rPr dirty="0" err="1">
                <a:latin typeface="Comic Sans MS" panose="030F0702030302020204" pitchFamily="66" charset="0"/>
              </a:rPr>
              <a:t>e</a:t>
            </a:r>
            <a:r>
              <a:rPr baseline="31999" dirty="0">
                <a:latin typeface="Comic Sans MS" panose="030F0702030302020204" pitchFamily="66" charset="0"/>
              </a:rPr>
              <a:t>−</a:t>
            </a:r>
            <a:r>
              <a:rPr dirty="0">
                <a:latin typeface="Comic Sans MS" panose="030F0702030302020204" pitchFamily="66" charset="0"/>
              </a:rPr>
              <a:t>→χ</a:t>
            </a:r>
            <a:r>
              <a:rPr baseline="-5999" dirty="0">
                <a:latin typeface="Comic Sans MS" panose="030F0702030302020204" pitchFamily="66" charset="0"/>
              </a:rPr>
              <a:t>c2</a:t>
            </a:r>
            <a:r>
              <a:rPr dirty="0">
                <a:latin typeface="Comic Sans MS" panose="030F0702030302020204" pitchFamily="66" charset="0"/>
              </a:rPr>
              <a:t>ω are not significant</a:t>
            </a:r>
          </a:p>
        </p:txBody>
      </p:sp>
      <p:sp>
        <p:nvSpPr>
          <p:cNvPr id="163" name="Shape 163"/>
          <p:cNvSpPr/>
          <p:nvPr/>
        </p:nvSpPr>
        <p:spPr>
          <a:xfrm>
            <a:off x="1955412" y="1799368"/>
            <a:ext cx="4623525" cy="73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3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latin typeface="Comic Sans MS" panose="030F0702030302020204" pitchFamily="66" charset="0"/>
              </a:rPr>
              <a:t>BESIII, arXiv:1410.6538</a:t>
            </a:r>
          </a:p>
        </p:txBody>
      </p:sp>
      <p:pic>
        <p:nvPicPr>
          <p:cNvPr id="164" name="pasted-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" y="1606244"/>
            <a:ext cx="7844827" cy="5608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1677864" y="1924472"/>
            <a:ext cx="2609292" cy="77877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omic Sans MS" panose="030F0702030302020204" pitchFamily="66" charset="0"/>
              </a:rPr>
              <a:t>e</a:t>
            </a:r>
            <a:r>
              <a:rPr baseline="31999">
                <a:latin typeface="Comic Sans MS" panose="030F0702030302020204" pitchFamily="66" charset="0"/>
              </a:rPr>
              <a:t>+</a:t>
            </a:r>
            <a:r>
              <a:rPr>
                <a:latin typeface="Comic Sans MS" panose="030F0702030302020204" pitchFamily="66" charset="0"/>
              </a:rPr>
              <a:t>e</a:t>
            </a:r>
            <a:r>
              <a:rPr baseline="31999">
                <a:latin typeface="Comic Sans MS" panose="030F0702030302020204" pitchFamily="66" charset="0"/>
              </a:rPr>
              <a:t>−</a:t>
            </a:r>
            <a:r>
              <a:rPr>
                <a:latin typeface="Comic Sans MS" panose="030F0702030302020204" pitchFamily="66" charset="0"/>
              </a:rPr>
              <a:t>→χ</a:t>
            </a:r>
            <a:r>
              <a:rPr baseline="-5999">
                <a:latin typeface="Comic Sans MS" panose="030F0702030302020204" pitchFamily="66" charset="0"/>
              </a:rPr>
              <a:t>c0</a:t>
            </a:r>
            <a:r>
              <a:rPr>
                <a:latin typeface="Comic Sans MS" panose="030F0702030302020204" pitchFamily="66" charset="0"/>
              </a:rPr>
              <a:t>ω</a:t>
            </a:r>
          </a:p>
        </p:txBody>
      </p:sp>
      <p:pic>
        <p:nvPicPr>
          <p:cNvPr id="166" name="MathType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731" y="7253002"/>
            <a:ext cx="6281219" cy="4187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7" name="Shape 167"/>
              <p:cNvSpPr/>
              <p:nvPr/>
            </p:nvSpPr>
            <p:spPr>
              <a:xfrm>
                <a:off x="129170" y="124272"/>
                <a:ext cx="5679311" cy="779701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800" b="1">
                    <a:solidFill>
                      <a:srgbClr val="FFFB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r>
                      <a:rPr lang="en-US" altLang="zh-CN" sz="4400" b="1" dirty="0" smtClean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𝝍</m:t>
                    </m:r>
                    <m:r>
                      <a:rPr lang="en-US" altLang="zh-CN" sz="4400" b="1" dirty="0" smtClean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4400" b="1" dirty="0" smtClean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zh-CN" sz="4400" b="1" dirty="0" smtClean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altLang="zh-CN" sz="4400" b="1" dirty="0" smtClean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zh-CN" sz="4400" b="1" dirty="0">
                    <a:solidFill>
                      <a:srgbClr val="FF0000"/>
                    </a:solidFill>
                    <a:latin typeface="Comic Sans MS" panose="030F0702030302020204" pitchFamily="66" charset="0"/>
                    <a:ea typeface="Helvetica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4400" b="1" dirty="0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4400" b="1" dirty="0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4400" b="1" dirty="0" err="1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4400" b="1" dirty="0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sz="4400" b="1" dirty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44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4400" b="1" dirty="0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4400" b="1" dirty="0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4400" b="1" dirty="0">
                            <a:solidFill>
                              <a:srgbClr val="FF0000"/>
                            </a:solidFill>
                            <a:latin typeface="Cambria Math"/>
                            <a:ea typeface="Helvetica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zh-CN" altLang="en-US" sz="4400" b="1" dirty="0">
                        <a:solidFill>
                          <a:srgbClr val="FF0000"/>
                        </a:solidFill>
                        <a:latin typeface="Cambria Math"/>
                        <a:ea typeface="Helvetica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endParaRPr sz="4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Helvetic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7" name="Shape 1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70" y="124272"/>
                <a:ext cx="5679311" cy="779701"/>
              </a:xfrm>
              <a:prstGeom prst="rect">
                <a:avLst/>
              </a:prstGeom>
              <a:blipFill>
                <a:blip r:embed="rId4"/>
                <a:stretch>
                  <a:fillRect l="-3125" t="-14286" r="-670" b="-349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Shape 168"/>
          <p:cNvSpPr/>
          <p:nvPr/>
        </p:nvSpPr>
        <p:spPr>
          <a:xfrm>
            <a:off x="7654528" y="1659432"/>
            <a:ext cx="4891983" cy="3441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9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Comic Sans MS" panose="030F0702030302020204" pitchFamily="66" charset="0"/>
              </a:rPr>
              <a:t>If taking the mass of ψ(4S) to be 4230 MeV (Expt.), we find</a:t>
            </a:r>
            <a:r>
              <a:rPr lang="en-US" dirty="0">
                <a:latin typeface="Comic Sans MS" panose="030F0702030302020204" pitchFamily="66" charset="0"/>
              </a:rPr>
              <a:t>:</a:t>
            </a:r>
          </a:p>
          <a:p>
            <a:pPr algn="l">
              <a:defRPr sz="29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800" dirty="0">
              <a:latin typeface="Comic Sans MS" panose="030F0702030302020204" pitchFamily="66" charset="0"/>
            </a:endParaRPr>
          </a:p>
          <a:p>
            <a:pPr marL="246944" indent="-246944" algn="l">
              <a:buSzPct val="75000"/>
              <a:buChar char="•"/>
              <a:defRPr sz="23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ψ(4S)→χ</a:t>
            </a:r>
            <a:r>
              <a:rPr sz="2800" baseline="-5999" dirty="0">
                <a:solidFill>
                  <a:schemeClr val="accent1"/>
                </a:solidFill>
                <a:latin typeface="Comic Sans MS" panose="030F0702030302020204" pitchFamily="66" charset="0"/>
              </a:rPr>
              <a:t>c0</a:t>
            </a:r>
            <a:r>
              <a:rPr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ω is</a:t>
            </a:r>
            <a:r>
              <a:rPr sz="2800" dirty="0">
                <a:latin typeface="Comic Sans MS" panose="030F0702030302020204" pitchFamily="66" charset="0"/>
              </a:rPr>
              <a:t> allowed</a:t>
            </a:r>
          </a:p>
          <a:p>
            <a:pPr marL="246944" indent="-246944" algn="l">
              <a:buSzPct val="75000"/>
              <a:buChar char="•"/>
              <a:defRPr sz="23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ψ(4S)→χ</a:t>
            </a:r>
            <a:r>
              <a:rPr sz="2800" baseline="-5999" dirty="0">
                <a:solidFill>
                  <a:schemeClr val="accent1"/>
                </a:solidFill>
                <a:latin typeface="Comic Sans MS" panose="030F0702030302020204" pitchFamily="66" charset="0"/>
              </a:rPr>
              <a:t>c1</a:t>
            </a:r>
            <a:r>
              <a:rPr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ω and ψ(4S) →χ</a:t>
            </a:r>
            <a:r>
              <a:rPr sz="2800" baseline="-5999" dirty="0">
                <a:solidFill>
                  <a:schemeClr val="accent1"/>
                </a:solidFill>
                <a:latin typeface="Comic Sans MS" panose="030F0702030302020204" pitchFamily="66" charset="0"/>
              </a:rPr>
              <a:t>c2</a:t>
            </a:r>
            <a:r>
              <a:rPr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ω are</a:t>
            </a:r>
            <a:r>
              <a:rPr sz="2800" dirty="0">
                <a:latin typeface="Comic Sans MS" panose="030F0702030302020204" pitchFamily="66" charset="0"/>
              </a:rPr>
              <a:t> forbidden </a:t>
            </a:r>
            <a:r>
              <a:rPr sz="2800" dirty="0" err="1">
                <a:latin typeface="Comic Sans MS" panose="030F0702030302020204" pitchFamily="66" charset="0"/>
              </a:rPr>
              <a:t>kinematically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7877908" y="5882456"/>
            <a:ext cx="5153333" cy="157992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Comic Sans MS" panose="030F0702030302020204" pitchFamily="66" charset="0"/>
              </a:rPr>
              <a:t>Explain why only </a:t>
            </a:r>
            <a:r>
              <a:rPr sz="3200" dirty="0" err="1">
                <a:latin typeface="Comic Sans MS" panose="030F0702030302020204" pitchFamily="66" charset="0"/>
              </a:rPr>
              <a:t>e</a:t>
            </a:r>
            <a:r>
              <a:rPr sz="3200" baseline="31999" dirty="0" err="1">
                <a:latin typeface="Comic Sans MS" panose="030F0702030302020204" pitchFamily="66" charset="0"/>
              </a:rPr>
              <a:t>+</a:t>
            </a:r>
            <a:r>
              <a:rPr sz="3200" dirty="0" err="1">
                <a:latin typeface="Comic Sans MS" panose="030F0702030302020204" pitchFamily="66" charset="0"/>
              </a:rPr>
              <a:t>e</a:t>
            </a:r>
            <a:r>
              <a:rPr sz="3200" baseline="31999" dirty="0">
                <a:latin typeface="Comic Sans MS" panose="030F0702030302020204" pitchFamily="66" charset="0"/>
              </a:rPr>
              <a:t>−</a:t>
            </a:r>
            <a:r>
              <a:rPr sz="3200" dirty="0">
                <a:latin typeface="Comic Sans MS" panose="030F0702030302020204" pitchFamily="66" charset="0"/>
              </a:rPr>
              <a:t>→χ</a:t>
            </a:r>
            <a:r>
              <a:rPr sz="3200" baseline="-5999" dirty="0">
                <a:latin typeface="Comic Sans MS" panose="030F0702030302020204" pitchFamily="66" charset="0"/>
              </a:rPr>
              <a:t>c0</a:t>
            </a:r>
            <a:r>
              <a:rPr sz="3200" dirty="0">
                <a:latin typeface="Comic Sans MS" panose="030F0702030302020204" pitchFamily="66" charset="0"/>
              </a:rPr>
              <a:t>ω was reported by BESIII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3757</TotalTime>
  <Words>1737</Words>
  <Application>Microsoft Macintosh PowerPoint</Application>
  <PresentationFormat>自定义</PresentationFormat>
  <Paragraphs>208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Cambria Math</vt:lpstr>
      <vt:lpstr>Comic Sans MS</vt:lpstr>
      <vt:lpstr>Helvetica</vt:lpstr>
      <vt:lpstr>Helvetica Light</vt:lpstr>
      <vt:lpstr>Helvetica Neue</vt:lpstr>
      <vt:lpstr>Times New Roman</vt:lpstr>
      <vt:lpstr>White</vt:lpstr>
      <vt:lpstr>charmonium spectroscopy</vt:lpstr>
      <vt:lpstr>PowerPoint 演示文稿</vt:lpstr>
      <vt:lpstr>Outline</vt:lpstr>
      <vt:lpstr>PowerPoint 演示文稿</vt:lpstr>
      <vt:lpstr>PowerPoint 演示文稿</vt:lpstr>
      <vt:lpstr> The decay behavior of the predicted charmonium around 4.26 GeV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picture of charmonium</dc:title>
  <dc:creator>chendianyong</dc:creator>
  <cp:lastModifiedBy>Microsoft Office User</cp:lastModifiedBy>
  <cp:revision>96</cp:revision>
  <dcterms:modified xsi:type="dcterms:W3CDTF">2021-03-27T01:54:36Z</dcterms:modified>
</cp:coreProperties>
</file>