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6"/>
  </p:notesMasterIdLst>
  <p:sldIdLst>
    <p:sldId id="284" r:id="rId3"/>
    <p:sldId id="285" r:id="rId4"/>
    <p:sldId id="728" r:id="rId5"/>
    <p:sldId id="939" r:id="rId6"/>
    <p:sldId id="810" r:id="rId7"/>
    <p:sldId id="288" r:id="rId8"/>
    <p:sldId id="1025" r:id="rId9"/>
    <p:sldId id="660" r:id="rId10"/>
    <p:sldId id="993" r:id="rId11"/>
    <p:sldId id="1267" r:id="rId12"/>
    <p:sldId id="1013" r:id="rId13"/>
    <p:sldId id="1274" r:id="rId14"/>
    <p:sldId id="1279" r:id="rId15"/>
    <p:sldId id="1009" r:id="rId16"/>
    <p:sldId id="1282" r:id="rId17"/>
    <p:sldId id="1278" r:id="rId18"/>
    <p:sldId id="1268" r:id="rId19"/>
    <p:sldId id="1269" r:id="rId20"/>
    <p:sldId id="1273" r:id="rId21"/>
    <p:sldId id="1272" r:id="rId22"/>
    <p:sldId id="1271" r:id="rId23"/>
    <p:sldId id="1028" r:id="rId24"/>
    <p:sldId id="99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2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9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8EF98-E4F7-D84F-AB9F-52598B5A5E77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9EA38-1E4F-1845-B761-94BA17EA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1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99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193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95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11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A986-0BA2-2B46-A703-72A1F09AEA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front was first proposed by Dirac, at 1949. </a:t>
            </a:r>
          </a:p>
          <a:p>
            <a:r>
              <a:rPr lang="en-US" dirty="0"/>
              <a:t>1. First, what is light-front.</a:t>
            </a:r>
            <a:r>
              <a:rPr lang="en-US" baseline="0" dirty="0"/>
              <a:t>  Different from equal time theory. </a:t>
            </a:r>
            <a:r>
              <a:rPr lang="en-US" dirty="0"/>
              <a:t>We define light-front time as a linear combination of the regular time and one of the spatial coordinate, usually we choose z direction.</a:t>
            </a:r>
            <a:r>
              <a:rPr lang="zh-CN" altLang="en-US" dirty="0"/>
              <a:t> </a:t>
            </a:r>
            <a:endParaRPr lang="en-US" altLang="zh-CN" dirty="0"/>
          </a:p>
          <a:p>
            <a:pPr marL="228600" indent="-228600">
              <a:buAutoNum type="arabicPeriod" startAt="2"/>
            </a:pPr>
            <a:r>
              <a:rPr lang="en-US" dirty="0"/>
              <a:t>So our field quantized</a:t>
            </a:r>
            <a:r>
              <a:rPr lang="en-US" baseline="0" dirty="0"/>
              <a:t> at this equal light-front time plane. Where in equal time quantization, they quantized at this equal time plane. 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X minus is longitudinal coordinate. P minus is light front Hamiltonian. P plus is longitudinal momentum.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This is light front version of </a:t>
            </a:r>
            <a:r>
              <a:rPr lang="en-US" baseline="0" dirty="0" err="1"/>
              <a:t>schordinger</a:t>
            </a:r>
            <a:r>
              <a:rPr lang="en-US" baseline="0" dirty="0"/>
              <a:t> equation.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Please note that it is not just a </a:t>
            </a:r>
            <a:r>
              <a:rPr lang="en-US" baseline="0" dirty="0" err="1"/>
              <a:t>coodernate</a:t>
            </a:r>
            <a:r>
              <a:rPr lang="en-US" baseline="0" dirty="0"/>
              <a:t> transformation, it is a new theory in a different quantization.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Why go to light front? For we can get Frame Independent wavefunction. Which </a:t>
            </a:r>
            <a:r>
              <a:rPr lang="en-US" baseline="0" dirty="0" err="1"/>
              <a:t>encods</a:t>
            </a:r>
            <a:r>
              <a:rPr lang="en-US" baseline="0" dirty="0"/>
              <a:t> all the information of the bound state structure. It has simple vacuum structure. The theory is boost invariant. And there is no square root in Hamiltonian p minus.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96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87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43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72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298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69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864A-EA85-4915-B208-BEFBE5D6F4D5}" type="datetime1">
              <a:rPr lang="en-US" altLang="zh-CN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1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23E-C808-4352-B3EA-C18481719448}" type="datetime1">
              <a:rPr lang="en-US" altLang="zh-CN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9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08F-FCA9-45E8-AD50-EF71847B1C5C}" type="datetime1">
              <a:rPr lang="en-US" altLang="zh-CN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543-B584-4555-AEDA-E6C48A4AF5D8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4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F501-9FF3-4248-A334-1215F5879A81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60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4800-6A04-4D0A-9444-903965EB25EC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28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47CF-D0DF-42DE-B6CE-C5B3DF067A70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61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991C-9050-4DF6-8184-309930342CBF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740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38CC-2A9D-4CDB-92FB-43BDB22204E8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98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E7A0-8DC1-4C68-A52F-7C259D1B87A1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82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BCDE-22C1-4571-9946-7E2B2F6A1D97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87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D2A4-E5CD-4605-B4B3-7776018356CF}" type="datetime1">
              <a:rPr lang="en-US" altLang="zh-CN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78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C77F-C55A-46A4-BA5A-89EA6BFDBE78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813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FE33-07EA-4F53-9A16-A1404B1CBE8A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84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F6E9-C7C3-4718-BC6F-5176CC59BB36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89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D1B3-2726-4DB8-BB1A-0F59FF1F779A}" type="datetime1">
              <a:rPr lang="en-US" altLang="zh-CN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F36D-2348-4A1B-BB99-A9570BFF1CD1}" type="datetime1">
              <a:rPr lang="en-US" altLang="zh-CN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4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06EC-90D5-4981-BD49-F20F9C5500A6}" type="datetime1">
              <a:rPr lang="en-US" altLang="zh-CN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DC3B-F03A-453C-8EA2-AA9ED6B98288}" type="datetime1">
              <a:rPr lang="en-US" altLang="zh-CN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54CE-BA3A-4F03-B2C9-DD262F1C4024}" type="datetime1">
              <a:rPr lang="en-US" altLang="zh-CN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6878-2883-4413-8BB8-51C445F84C17}" type="datetime1">
              <a:rPr lang="en-US" altLang="zh-CN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7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37B-F7B1-4321-8976-DC7E826FABC5}" type="datetime1">
              <a:rPr lang="en-US" altLang="zh-CN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9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7AF1-F2A1-49B3-9DC9-081DDFF837D7}" type="datetime1">
              <a:rPr lang="en-US" altLang="zh-CN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1460-81AD-4056-AF15-6B7ED3199AA7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84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28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30.png"/><Relationship Id="rId10" Type="http://schemas.openxmlformats.org/officeDocument/2006/relationships/image" Target="../media/image50.png"/><Relationship Id="rId4" Type="http://schemas.openxmlformats.org/officeDocument/2006/relationships/image" Target="../media/image29.png"/><Relationship Id="rId9" Type="http://schemas.openxmlformats.org/officeDocument/2006/relationships/image" Target="../media/image8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5" Type="http://schemas.openxmlformats.org/officeDocument/2006/relationships/image" Target="../media/image118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4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1211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63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9.emf"/><Relationship Id="rId18" Type="http://schemas.openxmlformats.org/officeDocument/2006/relationships/image" Target="../media/image14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emf"/><Relationship Id="rId12" Type="http://schemas.openxmlformats.org/officeDocument/2006/relationships/image" Target="../media/image18.emf"/><Relationship Id="rId17" Type="http://schemas.openxmlformats.org/officeDocument/2006/relationships/image" Target="../media/image11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10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4.emf"/><Relationship Id="rId10" Type="http://schemas.openxmlformats.org/officeDocument/2006/relationships/image" Target="../media/image17.emf"/><Relationship Id="rId19" Type="http://schemas.openxmlformats.org/officeDocument/2006/relationships/image" Target="../media/image1311.png"/><Relationship Id="rId4" Type="http://schemas.openxmlformats.org/officeDocument/2006/relationships/image" Target="../media/image13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216B-E294-E343-8B0F-83B112A2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17" y="507982"/>
            <a:ext cx="8676165" cy="1088982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Heavy Meson Structure on the Light-front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293F1-5F3D-4843-BFC5-DA47AE30F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30" y="2528208"/>
            <a:ext cx="8076851" cy="291721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rgbClr val="008000"/>
                </a:solidFill>
              </a:rPr>
              <a:t>Jiatong</a:t>
            </a:r>
            <a:r>
              <a:rPr lang="en-US" altLang="zh-CN" dirty="0">
                <a:solidFill>
                  <a:srgbClr val="008000"/>
                </a:solidFill>
              </a:rPr>
              <a:t> Wu(</a:t>
            </a:r>
            <a:r>
              <a:rPr lang="zh-CN" altLang="en-US" dirty="0">
                <a:solidFill>
                  <a:srgbClr val="008000"/>
                </a:solidFill>
              </a:rPr>
              <a:t>吴家同</a:t>
            </a:r>
            <a:r>
              <a:rPr lang="en-US" altLang="zh-CN" dirty="0">
                <a:solidFill>
                  <a:srgbClr val="00800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zh-CN" dirty="0">
                <a:solidFill>
                  <a:srgbClr val="008000"/>
                </a:solidFill>
              </a:rPr>
              <a:t>with </a:t>
            </a:r>
            <a:r>
              <a:rPr lang="en-US" altLang="zh-CN" dirty="0" err="1">
                <a:solidFill>
                  <a:srgbClr val="008000"/>
                </a:solidFill>
              </a:rPr>
              <a:t>Xingbo</a:t>
            </a:r>
            <a:r>
              <a:rPr lang="en-US" altLang="zh-CN" dirty="0">
                <a:solidFill>
                  <a:srgbClr val="008000"/>
                </a:solidFill>
              </a:rPr>
              <a:t> Zhao, </a:t>
            </a:r>
            <a:r>
              <a:rPr lang="en-US" altLang="zh-CN" dirty="0" err="1">
                <a:solidFill>
                  <a:srgbClr val="008000"/>
                </a:solidFill>
              </a:rPr>
              <a:t>Hengfei</a:t>
            </a:r>
            <a:r>
              <a:rPr lang="en-US" altLang="zh-CN" dirty="0">
                <a:solidFill>
                  <a:srgbClr val="008000"/>
                </a:solidFill>
              </a:rPr>
              <a:t> Zhao, </a:t>
            </a:r>
            <a:r>
              <a:rPr lang="en-US" altLang="zh-CN" dirty="0" err="1">
                <a:solidFill>
                  <a:srgbClr val="008000"/>
                </a:solidFill>
              </a:rPr>
              <a:t>Kaiyu</a:t>
            </a:r>
            <a:r>
              <a:rPr lang="en-US" altLang="zh-CN" dirty="0">
                <a:solidFill>
                  <a:srgbClr val="008000"/>
                </a:solidFill>
              </a:rPr>
              <a:t> Fu </a:t>
            </a:r>
          </a:p>
          <a:p>
            <a:pPr>
              <a:lnSpc>
                <a:spcPct val="80000"/>
              </a:lnSpc>
            </a:pPr>
            <a:r>
              <a:rPr lang="en-US" altLang="zh-CN" dirty="0">
                <a:solidFill>
                  <a:srgbClr val="008000"/>
                </a:solidFill>
              </a:rPr>
              <a:t> Jiangshan Lan, Chandan Mondal, </a:t>
            </a:r>
            <a:r>
              <a:rPr lang="en-US" altLang="zh-CN" dirty="0" err="1">
                <a:solidFill>
                  <a:srgbClr val="008000"/>
                </a:solidFill>
              </a:rPr>
              <a:t>Siqi</a:t>
            </a:r>
            <a:r>
              <a:rPr lang="en-US" altLang="zh-CN" dirty="0">
                <a:solidFill>
                  <a:srgbClr val="008000"/>
                </a:solidFill>
              </a:rPr>
              <a:t> Xu,</a:t>
            </a:r>
          </a:p>
          <a:p>
            <a:pPr>
              <a:lnSpc>
                <a:spcPct val="80000"/>
              </a:lnSpc>
            </a:pPr>
            <a:r>
              <a:rPr lang="en-US" altLang="zh-CN" dirty="0">
                <a:solidFill>
                  <a:srgbClr val="008000"/>
                </a:solidFill>
              </a:rPr>
              <a:t> Yang Li, Pieter Maris, James P. Vary</a:t>
            </a:r>
            <a:endParaRPr lang="en-US" dirty="0"/>
          </a:p>
          <a:p>
            <a:r>
              <a:rPr 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Institute of Modern Physics, CAS, Lanzhou, China</a:t>
            </a:r>
          </a:p>
          <a:p>
            <a:r>
              <a:rPr lang="en-US" dirty="0">
                <a:solidFill>
                  <a:srgbClr val="008000"/>
                </a:solidFill>
                <a:latin typeface="Cambria Math" charset="0"/>
              </a:rPr>
              <a:t>‡</a:t>
            </a:r>
            <a:r>
              <a:rPr lang="en-US" b="1" dirty="0">
                <a:solidFill>
                  <a:srgbClr val="008000"/>
                </a:solidFill>
                <a:latin typeface="Calibri" charset="0"/>
                <a:cs typeface="Calibri" charset="0"/>
              </a:rPr>
              <a:t>University of Chinese Academy of Sciences, China</a:t>
            </a:r>
          </a:p>
          <a:p>
            <a:r>
              <a:rPr 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Iowa State University, Ames, US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34978-2498-5A46-9662-D28CC54A37B6}"/>
              </a:ext>
            </a:extLst>
          </p:cNvPr>
          <p:cNvSpPr txBox="1"/>
          <p:nvPr/>
        </p:nvSpPr>
        <p:spPr>
          <a:xfrm>
            <a:off x="129165" y="5903893"/>
            <a:ext cx="8885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ea typeface="宋体"/>
              </a:rPr>
              <a:t>第二届强子与重味物理理论与实验联合研讨会</a:t>
            </a:r>
            <a:endParaRPr lang="en-US" altLang="zh-CN" sz="2800" b="1" dirty="0">
              <a:solidFill>
                <a:srgbClr val="0000FF"/>
              </a:solidFill>
              <a:ea typeface="宋体"/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  <a:ea typeface="宋体"/>
              </a:rPr>
              <a:t>2021</a:t>
            </a:r>
            <a:r>
              <a:rPr lang="zh-CN" altLang="en-US" sz="2800" b="1" dirty="0">
                <a:solidFill>
                  <a:srgbClr val="0000FF"/>
                </a:solidFill>
                <a:ea typeface="宋体"/>
              </a:rPr>
              <a:t>年</a:t>
            </a:r>
            <a:r>
              <a:rPr lang="en-US" altLang="zh-CN" sz="2800" b="1" dirty="0">
                <a:solidFill>
                  <a:srgbClr val="0000FF"/>
                </a:solidFill>
                <a:ea typeface="宋体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ea typeface="宋体"/>
              </a:rPr>
              <a:t>月</a:t>
            </a:r>
            <a:r>
              <a:rPr lang="en-US" altLang="zh-CN" sz="2800" b="1" dirty="0">
                <a:solidFill>
                  <a:srgbClr val="0000FF"/>
                </a:solidFill>
                <a:ea typeface="宋体"/>
              </a:rPr>
              <a:t>28</a:t>
            </a:r>
            <a:r>
              <a:rPr lang="zh-CN" altLang="en-US" sz="2800" b="1" dirty="0">
                <a:solidFill>
                  <a:srgbClr val="0000FF"/>
                </a:solidFill>
                <a:ea typeface="宋体"/>
              </a:rPr>
              <a:t>日</a:t>
            </a:r>
            <a:endParaRPr lang="en-US" altLang="zh-CN" sz="2800" b="1" dirty="0">
              <a:solidFill>
                <a:srgbClr val="0000FF"/>
              </a:solidFill>
              <a:ea typeface="宋体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CB6D69-83CD-634E-B299-FF0551B1A6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7892799" y="4221267"/>
            <a:ext cx="1224160" cy="122416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A056CBCB-E030-584C-AC5B-AA91BC162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4" y="4390696"/>
            <a:ext cx="1028401" cy="11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8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BA68387-A2E0-4D05-A6E7-4AC84C7A7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2" y="3593927"/>
            <a:ext cx="4463245" cy="285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422C1E6-A1D8-4DA8-B73A-62EFE1A6F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6" y="653639"/>
            <a:ext cx="4366638" cy="28539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FBAEF64-5AFC-48BD-8EAD-8D4E660F7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393" y="683313"/>
            <a:ext cx="4643206" cy="2852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/>
              <p:cNvSpPr txBox="1"/>
              <p:nvPr/>
            </p:nvSpPr>
            <p:spPr>
              <a:xfrm>
                <a:off x="4740046" y="5630627"/>
                <a:ext cx="4009224" cy="34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OGE(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sz="16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[Yang Li, et al, 2017]</a:t>
                </a:r>
              </a:p>
            </p:txBody>
          </p:sp>
        </mc:Choice>
        <mc:Fallback xmlns="">
          <p:sp>
            <p:nvSpPr>
              <p:cNvPr id="1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046" y="5630627"/>
                <a:ext cx="4009224" cy="344005"/>
              </a:xfrm>
              <a:prstGeom prst="rect">
                <a:avLst/>
              </a:prstGeom>
              <a:blipFill>
                <a:blip r:embed="rId6"/>
                <a:stretch>
                  <a:fillRect l="-63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/>
              <p:cNvSpPr txBox="1"/>
              <p:nvPr/>
            </p:nvSpPr>
            <p:spPr>
              <a:xfrm>
                <a:off x="4740046" y="6013187"/>
                <a:ext cx="3143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OGE(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[</a:t>
                </a:r>
                <a:r>
                  <a:rPr lang="en-US" sz="16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Shuo</a:t>
                </a:r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Tang, et al, 2018]</a:t>
                </a:r>
              </a:p>
            </p:txBody>
          </p:sp>
        </mc:Choice>
        <mc:Fallback xmlns="">
          <p:sp>
            <p:nvSpPr>
              <p:cNvPr id="2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046" y="6013187"/>
                <a:ext cx="3143233" cy="338554"/>
              </a:xfrm>
              <a:prstGeom prst="rect">
                <a:avLst/>
              </a:prstGeom>
              <a:blipFill>
                <a:blip r:embed="rId7"/>
                <a:stretch>
                  <a:fillRect l="-80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3561314" y="6409984"/>
                <a:ext cx="4248836" cy="388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This Work: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=11,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14" y="6409984"/>
                <a:ext cx="4248836" cy="388761"/>
              </a:xfrm>
              <a:prstGeom prst="rect">
                <a:avLst/>
              </a:prstGeom>
              <a:blipFill>
                <a:blip r:embed="rId8"/>
                <a:stretch>
                  <a:fillRect l="-1148" t="-793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446B9B95-6BBC-4220-81F5-0D1521C1ADAC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566E3D1-ACF3-4F88-B6D7-C8D70033DDC9}"/>
              </a:ext>
            </a:extLst>
          </p:cNvPr>
          <p:cNvSpPr txBox="1"/>
          <p:nvPr/>
        </p:nvSpPr>
        <p:spPr>
          <a:xfrm>
            <a:off x="203200" y="253635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Mass spectrum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FF2FFC7-D496-44F8-9D4A-09271718108E}"/>
              </a:ext>
            </a:extLst>
          </p:cNvPr>
          <p:cNvSpPr txBox="1"/>
          <p:nvPr/>
        </p:nvSpPr>
        <p:spPr>
          <a:xfrm>
            <a:off x="2545314" y="683313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7126CBB-5E3C-4A1F-9C3B-408901EF2B77}"/>
              </a:ext>
            </a:extLst>
          </p:cNvPr>
          <p:cNvSpPr txBox="1"/>
          <p:nvPr/>
        </p:nvSpPr>
        <p:spPr>
          <a:xfrm>
            <a:off x="7181337" y="683313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0DD06A7-9547-4AAC-B25D-1766E5E45C87}"/>
                  </a:ext>
                </a:extLst>
              </p:cNvPr>
              <p:cNvSpPr txBox="1"/>
              <p:nvPr/>
            </p:nvSpPr>
            <p:spPr>
              <a:xfrm>
                <a:off x="2926314" y="3638427"/>
                <a:ext cx="127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0DD06A7-9547-4AAC-B25D-1766E5E45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314" y="3638427"/>
                <a:ext cx="1270000" cy="400110"/>
              </a:xfrm>
              <a:prstGeom prst="rect">
                <a:avLst/>
              </a:prstGeom>
              <a:blipFill>
                <a:blip r:embed="rId9"/>
                <a:stretch>
                  <a:fillRect t="-9231" r="-48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760B47F-819E-4B6C-9AC7-C524CDA8C028}"/>
                  </a:ext>
                </a:extLst>
              </p:cNvPr>
              <p:cNvSpPr/>
              <p:nvPr/>
            </p:nvSpPr>
            <p:spPr>
              <a:xfrm>
                <a:off x="4740046" y="4106098"/>
                <a:ext cx="4168491" cy="1222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agree with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PDG and OGE results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 parameter: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𝑖𝑛𝑠𝑡</m:t>
                    </m:r>
                  </m:oMath>
                </a14:m>
                <a:endParaRPr lang="zh-CN" altLang="en-US" i="1" baseline="-25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760B47F-819E-4B6C-9AC7-C524CDA8C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046" y="4106098"/>
                <a:ext cx="4168491" cy="1222579"/>
              </a:xfrm>
              <a:prstGeom prst="rect">
                <a:avLst/>
              </a:prstGeom>
              <a:blipFill>
                <a:blip r:embed="rId10"/>
                <a:stretch>
                  <a:fillRect l="-1216" t="-3093"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6">
            <a:extLst>
              <a:ext uri="{FF2B5EF4-FFF2-40B4-BE49-F238E27FC236}">
                <a16:creationId xmlns:a16="http://schemas.microsoft.com/office/drawing/2014/main" id="{5B0512DC-A12E-4FD0-8BAE-402C23D328C0}"/>
              </a:ext>
            </a:extLst>
          </p:cNvPr>
          <p:cNvSpPr txBox="1"/>
          <p:nvPr/>
        </p:nvSpPr>
        <p:spPr>
          <a:xfrm>
            <a:off x="216519" y="6435088"/>
            <a:ext cx="1490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[in preparation]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864BC7-6E03-4C3C-B970-A25090E1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4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/>
              <p:nvPr>
                <p:extLst>
                  <p:ext uri="{D42A27DB-BD31-4B8C-83A1-F6EECF244321}">
                    <p14:modId xmlns:p14="http://schemas.microsoft.com/office/powerpoint/2010/main" val="1481047443"/>
                  </p:ext>
                </p:extLst>
              </p:nvPr>
            </p:nvGraphicFramePr>
            <p:xfrm>
              <a:off x="216519" y="908180"/>
              <a:ext cx="8649483" cy="40136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52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3804">
                      <a:extLst>
                        <a:ext uri="{9D8B030D-6E8A-4147-A177-3AD203B41FA5}">
                          <a16:colId xmlns:a16="http://schemas.microsoft.com/office/drawing/2014/main" val="2074479908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3445063332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3570118146"/>
                        </a:ext>
                      </a:extLst>
                    </a:gridCol>
                    <a:gridCol w="8621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39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84063">
                      <a:extLst>
                        <a:ext uri="{9D8B030D-6E8A-4147-A177-3AD203B41FA5}">
                          <a16:colId xmlns:a16="http://schemas.microsoft.com/office/drawing/2014/main" val="3847605707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1444948909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2112992974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2499906290"/>
                        </a:ext>
                      </a:extLst>
                    </a:gridCol>
                  </a:tblGrid>
                  <a:tr h="78036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altLang="zh-CN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b="1" dirty="0">
                            <a:solidFill>
                              <a:schemeClr val="tx1"/>
                            </a:solidFill>
                            <a:cs typeface="DejaVu Math TeX Gyre" panose="02000503000000000000" charset="0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sz="2200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sz="2200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altLang="zh-CN" sz="2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endParaRPr>
                        </a:p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/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𝜶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(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𝟎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𝒃</m:t>
                                    </m:r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=</m:t>
                                    </m:r>
                                    <m:r>
                                      <a:rPr lang="en-US" altLang="zh-CN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en-US" altLang="zh-CN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en-US" altLang="zh-CN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b="1" i="1" dirty="0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sz="2200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zh-CN" sz="2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sz="2200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zh-CN" sz="2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sz="2200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sz="2200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𝒊𝒏𝒔𝒕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/>
                            <a:t>OGE</a:t>
                          </a:r>
                        </a:p>
                      </a:txBody>
                      <a:tcPr marL="68580" marR="68580" marT="34290" marB="3429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altLang="zh-C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1.603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0.98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DG</a:t>
                          </a:r>
                          <a:r>
                            <a:rPr lang="en-US" altLang="zh-CN" sz="2400" b="1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CN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 vMerge="1"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altLang="zh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1.15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6.26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5.1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</a:rPr>
                            <a:t>OGE</a:t>
                          </a:r>
                        </a:p>
                      </a:txBody>
                      <a:tcPr marL="68580" marR="68580" marT="34290" marB="3429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altLang="zh-C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4.902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1.389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362033140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DG</a:t>
                          </a:r>
                        </a:p>
                      </a:txBody>
                      <a:tcPr marL="68580" marR="68580" marT="34290" marB="34290" anchor="ctr"/>
                    </a:tc>
                    <a:tc vMerge="1"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altLang="zh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kern="1200" noProof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4.77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1.887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16294362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</a:rPr>
                            <a:t>OGE</a:t>
                          </a:r>
                        </a:p>
                      </a:txBody>
                      <a:tcPr marL="68580" marR="68580" marT="34290" marB="3429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altLang="zh-C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1.603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4.902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1.196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84241173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DG</a:t>
                          </a:r>
                        </a:p>
                      </a:txBody>
                      <a:tcPr marL="68580" marR="68580" marT="34290" marB="34290" anchor="ctr"/>
                    </a:tc>
                    <a:tc vMerge="1"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altLang="zh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4.77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0.266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1.562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6.26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7.94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645217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/>
              <p:nvPr>
                <p:extLst>
                  <p:ext uri="{D42A27DB-BD31-4B8C-83A1-F6EECF244321}">
                    <p14:modId xmlns:p14="http://schemas.microsoft.com/office/powerpoint/2010/main" val="1481047443"/>
                  </p:ext>
                </p:extLst>
              </p:nvPr>
            </p:nvGraphicFramePr>
            <p:xfrm>
              <a:off x="216519" y="908180"/>
              <a:ext cx="8649483" cy="40136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52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3804">
                      <a:extLst>
                        <a:ext uri="{9D8B030D-6E8A-4147-A177-3AD203B41FA5}">
                          <a16:colId xmlns:a16="http://schemas.microsoft.com/office/drawing/2014/main" val="2074479908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3445063332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3570118146"/>
                        </a:ext>
                      </a:extLst>
                    </a:gridCol>
                    <a:gridCol w="8621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39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84063">
                      <a:extLst>
                        <a:ext uri="{9D8B030D-6E8A-4147-A177-3AD203B41FA5}">
                          <a16:colId xmlns:a16="http://schemas.microsoft.com/office/drawing/2014/main" val="3847605707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1444948909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2112992974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2499906290"/>
                        </a:ext>
                      </a:extLst>
                    </a:gridCol>
                  </a:tblGrid>
                  <a:tr h="1066673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54545" t="-571" r="-1184848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72603" t="-571" r="-703425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72603" t="-571" r="-603425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383099" t="-571" r="-520423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408333" t="-571" r="-339881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62016" t="-571" r="-342636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73288" t="-571" r="-202740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773288" t="-571" r="-102740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873288" t="-571" r="-2740" b="-28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/>
                            <a:t>OGE</a:t>
                          </a:r>
                        </a:p>
                      </a:txBody>
                      <a:tcPr marL="68580" marR="68580" marT="34290" marB="34290" anchor="ctr"/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54545" t="-108642" r="-1184848" b="-211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1.603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0.98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DG</a:t>
                          </a:r>
                          <a:r>
                            <a:rPr lang="en-US" altLang="zh-CN" sz="2400" b="1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CN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 vMerge="1"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altLang="zh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1.15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6.26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5.1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</a:rPr>
                            <a:t>OGE</a:t>
                          </a:r>
                        </a:p>
                      </a:txBody>
                      <a:tcPr marL="68580" marR="68580" marT="34290" marB="34290" anchor="ctr"/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54545" t="-209938" r="-1184848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4.902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1.389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362033140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DG</a:t>
                          </a:r>
                        </a:p>
                      </a:txBody>
                      <a:tcPr marL="68580" marR="68580" marT="34290" marB="34290" anchor="ctr"/>
                    </a:tc>
                    <a:tc vMerge="1"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altLang="zh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kern="1200" noProof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4.77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1.887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16294362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</a:rPr>
                            <a:t>OGE</a:t>
                          </a:r>
                        </a:p>
                      </a:txBody>
                      <a:tcPr marL="68580" marR="68580" marT="34290" marB="34290" anchor="ctr"/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54545" t="-308025" r="-1184848" b="-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1.603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4.902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1.196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84241173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DG</a:t>
                          </a:r>
                        </a:p>
                      </a:txBody>
                      <a:tcPr marL="68580" marR="68580" marT="34290" marB="34290" anchor="ctr"/>
                    </a:tc>
                    <a:tc vMerge="1"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altLang="zh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4.77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0.266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1.562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6.26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7.94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6452177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95265" y="4870137"/>
                <a:ext cx="8753470" cy="1087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Note: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sub>
                            </m:sSub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sub>
                            </m:sSub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rad>
                  </m:oMath>
                </a14:m>
                <a:r>
                  <a:rPr lang="en-US" altLang="zh-CN" sz="20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sub>
                            </m:sSub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sub>
                            </m:sSub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rad>
                  </m:oMath>
                </a14:m>
                <a:r>
                  <a:rPr lang="en-US" altLang="zh-CN" sz="2000" dirty="0"/>
                  <a:t>,  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 baseline="-25000" dirty="0">
                        <a:latin typeface="Cambria Math" panose="02040503050406030204" pitchFamily="18" charset="0"/>
                      </a:rPr>
                      <m:t>𝑖𝑛𝑠𝑡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𝑖𝑛𝑠𝑡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𝑖𝑛𝑠𝑡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rad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5" y="4870137"/>
                <a:ext cx="8753470" cy="1087990"/>
              </a:xfrm>
              <a:prstGeom prst="rect">
                <a:avLst/>
              </a:prstGeom>
              <a:blipFill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354C6909-5147-46AE-A193-666EBCCA3952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1DC7CA-9BD9-471C-BB3C-B9D26A837F97}"/>
              </a:ext>
            </a:extLst>
          </p:cNvPr>
          <p:cNvSpPr txBox="1"/>
          <p:nvPr/>
        </p:nvSpPr>
        <p:spPr>
          <a:xfrm>
            <a:off x="238125" y="246351"/>
            <a:ext cx="1840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Parameters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9DF50B-16B0-4B98-B82E-935A27BE3F78}"/>
                  </a:ext>
                </a:extLst>
              </p:cNvPr>
              <p:cNvSpPr txBox="1"/>
              <p:nvPr/>
            </p:nvSpPr>
            <p:spPr>
              <a:xfrm>
                <a:off x="238124" y="6065765"/>
                <a:ext cx="4333875" cy="388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This Work: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=11,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9DF50B-16B0-4B98-B82E-935A27BE3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4" y="6065765"/>
                <a:ext cx="4333875" cy="388761"/>
              </a:xfrm>
              <a:prstGeom prst="rect">
                <a:avLst/>
              </a:prstGeom>
              <a:blipFill>
                <a:blip r:embed="rId4"/>
                <a:stretch>
                  <a:fillRect l="-1125" t="-625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26">
            <a:extLst>
              <a:ext uri="{FF2B5EF4-FFF2-40B4-BE49-F238E27FC236}">
                <a16:creationId xmlns:a16="http://schemas.microsoft.com/office/drawing/2014/main" id="{BB344094-42D5-429F-B422-17F32991F3DF}"/>
              </a:ext>
            </a:extLst>
          </p:cNvPr>
          <p:cNvSpPr txBox="1"/>
          <p:nvPr/>
        </p:nvSpPr>
        <p:spPr>
          <a:xfrm>
            <a:off x="216519" y="6435088"/>
            <a:ext cx="1490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[in preparation]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11AC87-DF19-434F-813B-9F660CD2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7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id="{6FA893D5-B87A-4857-9C58-22DA8A20FD36}"/>
              </a:ext>
            </a:extLst>
          </p:cNvPr>
          <p:cNvSpPr txBox="1"/>
          <p:nvPr/>
        </p:nvSpPr>
        <p:spPr>
          <a:xfrm>
            <a:off x="3746500" y="5943452"/>
            <a:ext cx="165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Charmonium S-wave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6EB1EE-BCAD-461B-96C2-4B125F550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931" y="963803"/>
            <a:ext cx="3465506" cy="230194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DFC2CCA-BA3C-4782-B63C-B5B8EDDBE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928" y="3478261"/>
            <a:ext cx="3465509" cy="2377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1E73D3E-74B0-4B4D-BFF4-871014BC9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66" y="3648838"/>
            <a:ext cx="3465508" cy="2377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E96368-F558-40E4-A80B-D607E3142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66" y="968839"/>
            <a:ext cx="3465507" cy="229690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D8F8F0E-4105-43C7-9723-63EB7AEF8A3B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6A3BA9-E051-41E2-92DF-1E51679743EF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D2AE9E2-DDA6-443D-BCC1-C719A427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1DF95DF2-3EF1-4987-8953-6EB604D2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75" y="3605865"/>
            <a:ext cx="3535125" cy="230194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7B68D8A-F4D0-48AC-BF2F-7386A167D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18" y="3605865"/>
            <a:ext cx="3465507" cy="23372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A31573-27E6-4481-BD90-DF9AFCFAC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987" y="1065633"/>
            <a:ext cx="3535913" cy="23024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05F284-EEE3-4F46-99E6-BE48C2DA5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894" y="1065633"/>
            <a:ext cx="3405757" cy="229690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D8F8F0E-4105-43C7-9723-63EB7AEF8A3B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6A3BA9-E051-41E2-92DF-1E51679743EF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B70B54-3B0B-4162-B7D7-3F4AD6B9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13</a:t>
            </a:fld>
            <a:endParaRPr 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A4AA2E-2223-431C-855C-EB546EF82269}"/>
              </a:ext>
            </a:extLst>
          </p:cNvPr>
          <p:cNvSpPr txBox="1"/>
          <p:nvPr/>
        </p:nvSpPr>
        <p:spPr>
          <a:xfrm>
            <a:off x="3746500" y="5943452"/>
            <a:ext cx="165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Charmonium P-wave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4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FB02A846-4280-462D-AABA-7CC0BB91DE1C}"/>
              </a:ext>
            </a:extLst>
          </p:cNvPr>
          <p:cNvSpPr txBox="1"/>
          <p:nvPr/>
        </p:nvSpPr>
        <p:spPr>
          <a:xfrm>
            <a:off x="3712687" y="5956241"/>
            <a:ext cx="171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 S-wave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7349CDE-1B14-41EB-A5F6-30062E58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93" y="1086393"/>
            <a:ext cx="3478005" cy="23051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F9B7D0-823F-4B8E-9BC6-6962DAB24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239" y="3651051"/>
            <a:ext cx="3540111" cy="23051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025A8EE-9B6C-4251-8838-B846AAFAC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23" y="3651051"/>
            <a:ext cx="3478006" cy="23051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4FF9DD0-6413-4A47-B23B-423A4435F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92" y="1086393"/>
            <a:ext cx="3478005" cy="230518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B66C9A2-D083-40E3-AC55-D1412BB771EF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3520C3E-01C7-45AA-A201-D56E7316CBC8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DEC93D-F8AF-4A83-AB65-A1530301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6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AC3675A-0378-4929-B5B6-7C547526D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88" y="1017489"/>
            <a:ext cx="3749339" cy="230518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1572BA-8D31-46E9-8006-152C12F3E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76" y="1017490"/>
            <a:ext cx="3455272" cy="230518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B66C9A2-D083-40E3-AC55-D1412BB771EF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3520C3E-01C7-45AA-A201-D56E7316CBC8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970E06FB-BDEC-4B3C-B869-A265B56A6988}"/>
              </a:ext>
            </a:extLst>
          </p:cNvPr>
          <p:cNvSpPr txBox="1"/>
          <p:nvPr/>
        </p:nvSpPr>
        <p:spPr>
          <a:xfrm>
            <a:off x="5961945" y="6293497"/>
            <a:ext cx="1850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E9D97E-4B4A-4D3E-928C-6133922C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15</a:t>
            </a:fld>
            <a:endParaRPr 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32BD048-7D76-4104-8B9E-3FD3DDBCE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787" y="3862985"/>
            <a:ext cx="3749340" cy="230518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327AC48-42D3-4B13-96AB-20E516793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940" y="3862984"/>
            <a:ext cx="3455274" cy="230519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C1DE43C-10A3-4781-BFF3-D2B354024B23}"/>
              </a:ext>
            </a:extLst>
          </p:cNvPr>
          <p:cNvSpPr txBox="1"/>
          <p:nvPr/>
        </p:nvSpPr>
        <p:spPr>
          <a:xfrm>
            <a:off x="3712687" y="5956241"/>
            <a:ext cx="171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 P-wave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9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30352687-B5E7-4C9E-A5BB-B658C58FD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53" y="3588217"/>
            <a:ext cx="3003211" cy="21724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64BF79E-60B3-4BBF-95CE-EFFEDBF22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3" y="3501171"/>
            <a:ext cx="3011387" cy="23465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3EBA66B-7F02-4CEB-9D3C-334EBC9BF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809" y="984074"/>
            <a:ext cx="2796755" cy="22235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3313FE-E56E-44DC-B088-C9BFB8BB4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553" y="951771"/>
            <a:ext cx="2878017" cy="2288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C56943-D4A1-4D5E-BF8D-857D71FBE5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9" y="1010443"/>
            <a:ext cx="2812582" cy="22279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F679E7-620F-3149-B99A-DC1F9B793DB4}"/>
              </a:ext>
            </a:extLst>
          </p:cNvPr>
          <p:cNvSpPr txBox="1"/>
          <p:nvPr/>
        </p:nvSpPr>
        <p:spPr>
          <a:xfrm>
            <a:off x="748244" y="6277204"/>
            <a:ext cx="3697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Nodal structure in radial direction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A02E720-4FCC-43CE-804B-3832A6C2A8F9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330E5A5-9122-406D-9AD5-A796B1585ECF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C05A6FD-BC25-45DC-BFB1-F997CE81FCE2}"/>
                  </a:ext>
                </a:extLst>
              </p:cNvPr>
              <p:cNvSpPr txBox="1"/>
              <p:nvPr/>
            </p:nvSpPr>
            <p:spPr>
              <a:xfrm>
                <a:off x="3937000" y="5867151"/>
                <a:ext cx="127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C05A6FD-BC25-45DC-BFB1-F997CE81F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0" y="5867151"/>
                <a:ext cx="1270000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12">
            <a:extLst>
              <a:ext uri="{FF2B5EF4-FFF2-40B4-BE49-F238E27FC236}">
                <a16:creationId xmlns:a16="http://schemas.microsoft.com/office/drawing/2014/main" id="{14349AF7-B0AE-47F4-ABA9-AB08C5DE1DE8}"/>
              </a:ext>
            </a:extLst>
          </p:cNvPr>
          <p:cNvSpPr txBox="1"/>
          <p:nvPr/>
        </p:nvSpPr>
        <p:spPr>
          <a:xfrm>
            <a:off x="108796" y="5760697"/>
            <a:ext cx="2093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40A033-701A-45BF-80D5-F49F0A23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16</a:t>
            </a:fld>
            <a:endParaRPr 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0D1E863-C85F-4C26-B681-6B8F7BE1F0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3960" y="3531062"/>
            <a:ext cx="3011387" cy="217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8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A53DBD2-414C-4080-8B36-077FA757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5" y="4156181"/>
            <a:ext cx="4058374" cy="26453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1F7D53-F438-4915-8A80-3A7B20208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43" y="1517863"/>
            <a:ext cx="4119030" cy="26453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54DBA3-EFAA-4BE5-B24E-2B672A224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029" y="1452077"/>
            <a:ext cx="3968072" cy="2645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129934" y="573783"/>
                <a:ext cx="8988665" cy="856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rad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sSubSup>
                              <m:sSub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𝛹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↑↓∓↓↑</m:t>
                                </m:r>
                              </m:sub>
                              <m: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sup>
                            </m:sSub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zh-CN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34" y="573783"/>
                <a:ext cx="8988665" cy="856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9"/>
          <p:cNvSpPr txBox="1"/>
          <p:nvPr/>
        </p:nvSpPr>
        <p:spPr>
          <a:xfrm>
            <a:off x="4359753" y="5424553"/>
            <a:ext cx="4595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OGE : [Yang Li, et al, 2017 and </a:t>
            </a:r>
            <a:r>
              <a:rPr lang="en-US" altLang="zh-CN" sz="1600" dirty="0" err="1">
                <a:solidFill>
                  <a:srgbClr val="00B0F0"/>
                </a:solidFill>
              </a:rPr>
              <a:t>Shuo</a:t>
            </a:r>
            <a:r>
              <a:rPr lang="en-US" altLang="zh-CN" sz="1600" dirty="0">
                <a:solidFill>
                  <a:srgbClr val="00B0F0"/>
                </a:solidFill>
              </a:rPr>
              <a:t> Tang, et al, 2018</a:t>
            </a:r>
            <a:r>
              <a:rPr lang="en-US" sz="1600" dirty="0">
                <a:solidFill>
                  <a:srgbClr val="00B0F0"/>
                </a:solidFill>
              </a:rPr>
              <a:t>]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12879CA-61B8-D247-B428-58D77BE7E895}"/>
              </a:ext>
            </a:extLst>
          </p:cNvPr>
          <p:cNvSpPr txBox="1"/>
          <p:nvPr/>
        </p:nvSpPr>
        <p:spPr>
          <a:xfrm>
            <a:off x="4356100" y="5988963"/>
            <a:ext cx="446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Dyson-Schwinger equations : [M. Blank, et al, 2011]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0FE0273-59F6-DB43-81B7-AAD263F9458C}"/>
              </a:ext>
            </a:extLst>
          </p:cNvPr>
          <p:cNvSpPr txBox="1"/>
          <p:nvPr/>
        </p:nvSpPr>
        <p:spPr>
          <a:xfrm>
            <a:off x="4356100" y="5721121"/>
            <a:ext cx="2831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Lattice : [C. </a:t>
            </a:r>
            <a:r>
              <a:rPr lang="en-US" sz="1600" dirty="0" err="1">
                <a:solidFill>
                  <a:srgbClr val="00B0F0"/>
                </a:solidFill>
              </a:rPr>
              <a:t>McNeile</a:t>
            </a:r>
            <a:r>
              <a:rPr lang="en-US" sz="1600" dirty="0">
                <a:solidFill>
                  <a:srgbClr val="00B0F0"/>
                </a:solidFill>
              </a:rPr>
              <a:t> et al, 2012]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5E192C1-97CD-4AD0-8FE8-4349FA7A7A37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EDA7124-3779-45B6-90CA-44FA885DBFB4}"/>
              </a:ext>
            </a:extLst>
          </p:cNvPr>
          <p:cNvSpPr txBox="1"/>
          <p:nvPr/>
        </p:nvSpPr>
        <p:spPr>
          <a:xfrm>
            <a:off x="203200" y="253635"/>
            <a:ext cx="254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Decay constants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1CB9322-C5BD-4935-8AD0-68E17AFF02B4}"/>
              </a:ext>
            </a:extLst>
          </p:cNvPr>
          <p:cNvSpPr txBox="1"/>
          <p:nvPr/>
        </p:nvSpPr>
        <p:spPr>
          <a:xfrm>
            <a:off x="2597128" y="1641961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A96996C-2313-435D-BF00-24D700FFAF79}"/>
              </a:ext>
            </a:extLst>
          </p:cNvPr>
          <p:cNvSpPr txBox="1"/>
          <p:nvPr/>
        </p:nvSpPr>
        <p:spPr>
          <a:xfrm>
            <a:off x="7084785" y="1645990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40EB4EF-EF65-432C-A5F9-6227DF341A61}"/>
                  </a:ext>
                </a:extLst>
              </p:cNvPr>
              <p:cNvSpPr txBox="1"/>
              <p:nvPr/>
            </p:nvSpPr>
            <p:spPr>
              <a:xfrm>
                <a:off x="2787628" y="4282211"/>
                <a:ext cx="127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40EB4EF-EF65-432C-A5F9-6227DF341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28" y="4282211"/>
                <a:ext cx="1270000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0C017A68-8ED8-46F5-9449-384AF8FA6567}"/>
              </a:ext>
            </a:extLst>
          </p:cNvPr>
          <p:cNvSpPr/>
          <p:nvPr/>
        </p:nvSpPr>
        <p:spPr>
          <a:xfrm>
            <a:off x="4356099" y="4599448"/>
            <a:ext cx="4745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 with PDG and OGE for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740C020-3D03-44B2-8F0C-5AFDA6B53775}"/>
                  </a:ext>
                </a:extLst>
              </p:cNvPr>
              <p:cNvSpPr txBox="1"/>
              <p:nvPr/>
            </p:nvSpPr>
            <p:spPr>
              <a:xfrm>
                <a:off x="4356099" y="6327259"/>
                <a:ext cx="4058712" cy="355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/>
                    </a:solidFill>
                  </a:rPr>
                  <a:t>This Work: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=10,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=11,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740C020-3D03-44B2-8F0C-5AFDA6B53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99" y="6327259"/>
                <a:ext cx="4058712" cy="355867"/>
              </a:xfrm>
              <a:prstGeom prst="rect">
                <a:avLst/>
              </a:prstGeom>
              <a:blipFill>
                <a:blip r:embed="rId8"/>
                <a:stretch>
                  <a:fillRect l="-902" t="-3448" b="-18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86CF8-2A78-4504-A7DA-039F9E1C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7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8FB1FC0-3A09-4F6D-B1EA-9E61E43E9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13" y="4097519"/>
            <a:ext cx="4058712" cy="27551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EC8D07-2DDD-4AB4-82E5-F692752E8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27" y="1391095"/>
            <a:ext cx="4246247" cy="27493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FC0597-2527-42C7-ACF9-F59AD87B7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509" y="1395789"/>
            <a:ext cx="4246247" cy="281996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7240C9BF-2AC5-4768-A5A5-05C0FA75B641}"/>
              </a:ext>
            </a:extLst>
          </p:cNvPr>
          <p:cNvSpPr txBox="1"/>
          <p:nvPr/>
        </p:nvSpPr>
        <p:spPr>
          <a:xfrm>
            <a:off x="7222175" y="1449818"/>
            <a:ext cx="171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 S-wave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308713" y="582435"/>
                <a:ext cx="8799392" cy="906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↑↓∓↓↑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)=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↑↓∓↓↑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13" y="582435"/>
                <a:ext cx="8799392" cy="9065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E74E0EF-2ECB-2740-9825-7E71A175E9CF}"/>
              </a:ext>
            </a:extLst>
          </p:cNvPr>
          <p:cNvSpPr txBox="1"/>
          <p:nvPr/>
        </p:nvSpPr>
        <p:spPr>
          <a:xfrm>
            <a:off x="7763540" y="500882"/>
            <a:ext cx="11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600" dirty="0">
                <a:solidFill>
                  <a:srgbClr val="4472C4"/>
                </a:solidFill>
              </a:rPr>
              <a:t>[Lepage ’80]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FB2EBD7-957A-4C81-A1B1-A9C9F38B77F8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CF1483C-D91C-432A-864C-DC229A2CD4A0}"/>
              </a:ext>
            </a:extLst>
          </p:cNvPr>
          <p:cNvSpPr txBox="1"/>
          <p:nvPr/>
        </p:nvSpPr>
        <p:spPr>
          <a:xfrm>
            <a:off x="203200" y="253635"/>
            <a:ext cx="3620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Distribution amplitudes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4F6741E6-8B01-44BE-B7EC-8F05B9641B1A}"/>
              </a:ext>
            </a:extLst>
          </p:cNvPr>
          <p:cNvSpPr txBox="1"/>
          <p:nvPr/>
        </p:nvSpPr>
        <p:spPr>
          <a:xfrm>
            <a:off x="4415074" y="5505812"/>
            <a:ext cx="4595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OGE : [Yang Li, et al, 2017 and </a:t>
            </a:r>
            <a:r>
              <a:rPr lang="en-US" altLang="zh-CN" sz="1600" dirty="0" err="1">
                <a:solidFill>
                  <a:srgbClr val="00B0F0"/>
                </a:solidFill>
              </a:rPr>
              <a:t>Shuo</a:t>
            </a:r>
            <a:r>
              <a:rPr lang="en-US" altLang="zh-CN" sz="1600" dirty="0">
                <a:solidFill>
                  <a:srgbClr val="00B0F0"/>
                </a:solidFill>
              </a:rPr>
              <a:t> Tang, et al, 2018</a:t>
            </a:r>
            <a:r>
              <a:rPr lang="en-US" sz="1600" dirty="0">
                <a:solidFill>
                  <a:srgbClr val="00B0F0"/>
                </a:solidFill>
              </a:rPr>
              <a:t>]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3312366-4E89-4A92-B4D0-432E9B9BFE6C}"/>
              </a:ext>
            </a:extLst>
          </p:cNvPr>
          <p:cNvSpPr/>
          <p:nvPr/>
        </p:nvSpPr>
        <p:spPr>
          <a:xfrm>
            <a:off x="4785887" y="4891760"/>
            <a:ext cx="385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agree with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6A9936B-1761-4D71-8505-F2B69A6938D4}"/>
                  </a:ext>
                </a:extLst>
              </p:cNvPr>
              <p:cNvSpPr txBox="1"/>
              <p:nvPr/>
            </p:nvSpPr>
            <p:spPr>
              <a:xfrm>
                <a:off x="4645723" y="5976126"/>
                <a:ext cx="4058712" cy="355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/>
                    </a:solidFill>
                  </a:rPr>
                  <a:t>This Work: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=10,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=11,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6A9936B-1761-4D71-8505-F2B69A693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723" y="5976126"/>
                <a:ext cx="4058712" cy="355867"/>
              </a:xfrm>
              <a:prstGeom prst="rect">
                <a:avLst/>
              </a:prstGeom>
              <a:blipFill>
                <a:blip r:embed="rId6"/>
                <a:stretch>
                  <a:fillRect l="-751" t="-3390" b="-16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3B6C5EB3-EC71-4B9C-92FA-75060041500A}"/>
              </a:ext>
            </a:extLst>
          </p:cNvPr>
          <p:cNvSpPr txBox="1"/>
          <p:nvPr/>
        </p:nvSpPr>
        <p:spPr>
          <a:xfrm>
            <a:off x="1694858" y="2969358"/>
            <a:ext cx="165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Charmonium S-wave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0A426E7-CCDE-4812-AB6B-17B312FB8E58}"/>
                  </a:ext>
                </a:extLst>
              </p:cNvPr>
              <p:cNvSpPr txBox="1"/>
              <p:nvPr/>
            </p:nvSpPr>
            <p:spPr>
              <a:xfrm>
                <a:off x="743535" y="5175145"/>
                <a:ext cx="1270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</a:t>
                </a:r>
              </a:p>
              <a:p>
                <a:pPr algn="ctr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S-wave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0A426E7-CCDE-4812-AB6B-17B312FB8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35" y="5175145"/>
                <a:ext cx="1270000" cy="707886"/>
              </a:xfrm>
              <a:prstGeom prst="rect">
                <a:avLst/>
              </a:prstGeom>
              <a:blipFill>
                <a:blip r:embed="rId7"/>
                <a:stretch>
                  <a:fillRect t="-5172" r="-2885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5D0B839-C5DE-4436-8D44-AA74D997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00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1E8E3F6-1563-4832-9497-F3AE827B4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032" y="1077312"/>
            <a:ext cx="4048218" cy="26884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BD9B8E3-1A5A-4D2D-99A9-D5AF0F393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52" y="1083466"/>
            <a:ext cx="4048218" cy="26884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94F5438-AD9D-41F5-A0F4-3188350A6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326" y="4044842"/>
            <a:ext cx="3095729" cy="21124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A16249E-7AA1-4528-BD46-2F08B0C96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096" y="4025829"/>
            <a:ext cx="3095729" cy="218267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9FBC688-56B7-4232-BFA5-2EE42F055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0" y="4025485"/>
            <a:ext cx="3208179" cy="218917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D5BFF9B-B476-4BB6-90AD-F462DD647DDD}"/>
              </a:ext>
            </a:extLst>
          </p:cNvPr>
          <p:cNvSpPr txBox="1"/>
          <p:nvPr/>
        </p:nvSpPr>
        <p:spPr>
          <a:xfrm>
            <a:off x="3822701" y="6201739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FA66DEA-3DE5-482D-B2C5-0C79D9F9A67D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CC94B11-419B-464F-8423-9EE7B2335C02}"/>
              </a:ext>
            </a:extLst>
          </p:cNvPr>
          <p:cNvSpPr txBox="1"/>
          <p:nvPr/>
        </p:nvSpPr>
        <p:spPr>
          <a:xfrm>
            <a:off x="203200" y="253635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PDF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606B71C-20DF-4983-8613-9AA5EFC43006}"/>
              </a:ext>
            </a:extLst>
          </p:cNvPr>
          <p:cNvSpPr txBox="1"/>
          <p:nvPr/>
        </p:nvSpPr>
        <p:spPr>
          <a:xfrm>
            <a:off x="390224" y="673359"/>
            <a:ext cx="3423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PDF in the first </a:t>
            </a:r>
            <a:r>
              <a:rPr lang="en-US" altLang="zh-CN" dirty="0" err="1"/>
              <a:t>Fock</a:t>
            </a:r>
            <a:r>
              <a:rPr lang="en-US" altLang="zh-CN" dirty="0"/>
              <a:t> sector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11E9AC6-C257-47BF-A95D-46522C101B69}"/>
              </a:ext>
            </a:extLst>
          </p:cNvPr>
          <p:cNvSpPr txBox="1"/>
          <p:nvPr/>
        </p:nvSpPr>
        <p:spPr>
          <a:xfrm>
            <a:off x="390224" y="3657185"/>
            <a:ext cx="3423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PDF in the both </a:t>
            </a:r>
            <a:r>
              <a:rPr lang="en-US" altLang="zh-CN" dirty="0" err="1"/>
              <a:t>Fock</a:t>
            </a:r>
            <a:r>
              <a:rPr lang="en-US" altLang="zh-CN" dirty="0"/>
              <a:t> sectors</a:t>
            </a: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8510BDEC-1B17-4E0D-9963-5162ED600E8A}"/>
              </a:ext>
            </a:extLst>
          </p:cNvPr>
          <p:cNvSpPr txBox="1"/>
          <p:nvPr/>
        </p:nvSpPr>
        <p:spPr>
          <a:xfrm>
            <a:off x="6293911" y="6072047"/>
            <a:ext cx="2093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5871CA8-B92F-4E64-885C-A3CDE83C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4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DA2B-B2EE-E947-B2FB-2FF42C51D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965"/>
            <a:ext cx="7886700" cy="1325563"/>
          </a:xfrm>
        </p:spPr>
        <p:txBody>
          <a:bodyPr/>
          <a:lstStyle/>
          <a:p>
            <a:pPr algn="ctr"/>
            <a:r>
              <a:rPr lang="en-US" u="sng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91B1-D9B2-7D4F-8B1B-A3526E66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95" y="2063226"/>
            <a:ext cx="7886700" cy="487301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Basis Light-front Quantization approach</a:t>
            </a:r>
          </a:p>
          <a:p>
            <a:endParaRPr lang="en-US" sz="3200" dirty="0"/>
          </a:p>
          <a:p>
            <a:r>
              <a:rPr lang="en-US" altLang="zh-CN" sz="3200" dirty="0"/>
              <a:t>Application to heavy mesons</a:t>
            </a:r>
          </a:p>
          <a:p>
            <a:pPr lvl="1"/>
            <a:r>
              <a:rPr lang="en-US" altLang="zh-CN" sz="2800" dirty="0"/>
              <a:t>Gluon</a:t>
            </a:r>
            <a:r>
              <a:rPr lang="zh-CN" altLang="en-US" sz="2800" dirty="0"/>
              <a:t> </a:t>
            </a:r>
            <a:r>
              <a:rPr lang="en-US" altLang="zh-CN" sz="2800" dirty="0"/>
              <a:t>content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Summary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E18ED7-6128-4AD0-B767-BE00189E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89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135EE50A-BBE6-446C-82F6-D85CB677A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59" y="1035528"/>
            <a:ext cx="4048218" cy="270917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BF6FF38-CD33-45E2-9A77-51951BEDC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70" y="1041659"/>
            <a:ext cx="4080072" cy="27096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63C517-F14C-4E20-8B61-ACB39D2D7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022" y="4056167"/>
            <a:ext cx="3093478" cy="21810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D8B5B0B-2DDA-45CE-BED0-0E529BA35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879" y="4050036"/>
            <a:ext cx="3093478" cy="21810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30037DC-E357-4FB0-B672-865B79239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36" y="4056167"/>
            <a:ext cx="3093478" cy="218109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45F76D9-5D3B-4283-8794-34A0FB722003}"/>
              </a:ext>
            </a:extLst>
          </p:cNvPr>
          <p:cNvSpPr txBox="1"/>
          <p:nvPr/>
        </p:nvSpPr>
        <p:spPr>
          <a:xfrm>
            <a:off x="3822701" y="6201739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C504518-971D-4F8D-91C4-5F4C672D7B87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DEF8A32-47E7-495D-81DB-733ACBC67DE1}"/>
              </a:ext>
            </a:extLst>
          </p:cNvPr>
          <p:cNvSpPr txBox="1"/>
          <p:nvPr/>
        </p:nvSpPr>
        <p:spPr>
          <a:xfrm>
            <a:off x="203200" y="253635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PDF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A1F9542-28B3-4D8C-9015-425A001EB176}"/>
              </a:ext>
            </a:extLst>
          </p:cNvPr>
          <p:cNvSpPr txBox="1"/>
          <p:nvPr/>
        </p:nvSpPr>
        <p:spPr>
          <a:xfrm>
            <a:off x="390224" y="673359"/>
            <a:ext cx="3423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PDF in the first </a:t>
            </a:r>
            <a:r>
              <a:rPr lang="en-US" altLang="zh-CN" dirty="0" err="1"/>
              <a:t>Fock</a:t>
            </a:r>
            <a:r>
              <a:rPr lang="en-US" altLang="zh-CN" dirty="0"/>
              <a:t> sector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2A71787-9B30-4A6A-BB6D-09D7902E4323}"/>
              </a:ext>
            </a:extLst>
          </p:cNvPr>
          <p:cNvSpPr txBox="1"/>
          <p:nvPr/>
        </p:nvSpPr>
        <p:spPr>
          <a:xfrm>
            <a:off x="390224" y="3657185"/>
            <a:ext cx="3423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PDF in the both </a:t>
            </a:r>
            <a:r>
              <a:rPr lang="en-US" altLang="zh-CN" dirty="0" err="1"/>
              <a:t>Fock</a:t>
            </a:r>
            <a:r>
              <a:rPr lang="en-US" altLang="zh-CN" dirty="0"/>
              <a:t> sectors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36C246-C081-49FC-833D-925DCE68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20</a:t>
            </a:fld>
            <a:endParaRPr lang="en-US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C426293-BBCD-4007-84ED-AFDD61C32992}"/>
              </a:ext>
            </a:extLst>
          </p:cNvPr>
          <p:cNvSpPr txBox="1"/>
          <p:nvPr/>
        </p:nvSpPr>
        <p:spPr>
          <a:xfrm>
            <a:off x="6293911" y="6072047"/>
            <a:ext cx="2093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96202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7A074612-0F30-4F89-AD86-74D07C87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336" y="1702780"/>
            <a:ext cx="3938227" cy="23987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0F9A585-6A05-4121-B900-58BFBB391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80" y="1715340"/>
            <a:ext cx="3938226" cy="25146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3ECE698-2C39-40E2-8B11-293F6EE74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431" y="4245180"/>
            <a:ext cx="3938226" cy="2398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344C1CD-EA27-424C-AA37-6E321083C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47" y="4268496"/>
            <a:ext cx="3938226" cy="2514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85550" y="982607"/>
                <a:ext cx="4286450" cy="4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,0,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50" y="982607"/>
                <a:ext cx="4286450" cy="475643"/>
              </a:xfrm>
              <a:prstGeom prst="rect">
                <a:avLst/>
              </a:prstGeom>
              <a:blipFill>
                <a:blip r:embed="rId6"/>
                <a:stretch>
                  <a:fillRect b="-217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9"/>
          <p:cNvSpPr txBox="1"/>
          <p:nvPr/>
        </p:nvSpPr>
        <p:spPr>
          <a:xfrm>
            <a:off x="3180359" y="776855"/>
            <a:ext cx="11853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</a:rPr>
              <a:t>[ Brodsky  ’06]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174F31-EFF2-4AB7-A9A7-D559B46808C3}"/>
              </a:ext>
            </a:extLst>
          </p:cNvPr>
          <p:cNvSpPr txBox="1"/>
          <p:nvPr/>
        </p:nvSpPr>
        <p:spPr>
          <a:xfrm>
            <a:off x="203200" y="253635"/>
            <a:ext cx="337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Form Factor and Radii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1C6D26-A334-4869-A005-5E1FC3C1BAAE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63DF5C-3807-47A5-BD24-D00FE25F09AE}"/>
              </a:ext>
            </a:extLst>
          </p:cNvPr>
          <p:cNvSpPr txBox="1"/>
          <p:nvPr/>
        </p:nvSpPr>
        <p:spPr>
          <a:xfrm>
            <a:off x="2069610" y="5217471"/>
            <a:ext cx="207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 FF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A37E62-F7E6-4326-A169-53C68B9402FB}"/>
              </a:ext>
            </a:extLst>
          </p:cNvPr>
          <p:cNvSpPr txBox="1"/>
          <p:nvPr/>
        </p:nvSpPr>
        <p:spPr>
          <a:xfrm>
            <a:off x="2069610" y="2502028"/>
            <a:ext cx="2072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FF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D5B672-CF63-44CC-9C25-8C65E1FC2129}"/>
              </a:ext>
            </a:extLst>
          </p:cNvPr>
          <p:cNvSpPr/>
          <p:nvPr/>
        </p:nvSpPr>
        <p:spPr>
          <a:xfrm>
            <a:off x="7220303" y="3447201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2E61FC-DF29-4A0B-9ACF-C91DF7871A9B}"/>
              </a:ext>
            </a:extLst>
          </p:cNvPr>
          <p:cNvSpPr/>
          <p:nvPr/>
        </p:nvSpPr>
        <p:spPr>
          <a:xfrm>
            <a:off x="7215104" y="5925833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424FE18-745E-4B4D-9953-0AB409D4F03D}"/>
              </a:ext>
            </a:extLst>
          </p:cNvPr>
          <p:cNvGrpSpPr/>
          <p:nvPr/>
        </p:nvGrpSpPr>
        <p:grpSpPr>
          <a:xfrm>
            <a:off x="5393416" y="563017"/>
            <a:ext cx="3192838" cy="1180395"/>
            <a:chOff x="5725355" y="683848"/>
            <a:chExt cx="3192838" cy="1180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ACEC8050-016B-44EF-AFF3-C6D7199412ED}"/>
                    </a:ext>
                  </a:extLst>
                </p:cNvPr>
                <p:cNvSpPr txBox="1"/>
                <p:nvPr/>
              </p:nvSpPr>
              <p:spPr>
                <a:xfrm>
                  <a:off x="5725355" y="1140840"/>
                  <a:ext cx="3133095" cy="72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&gt; =−6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𝑐h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ACEC8050-016B-44EF-AFF3-C6D7199412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355" y="1140840"/>
                  <a:ext cx="3133095" cy="7234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F2DCD553-298B-4636-9C7D-2CF9E0268077}"/>
                </a:ext>
              </a:extLst>
            </p:cNvPr>
            <p:cNvSpPr txBox="1"/>
            <p:nvPr/>
          </p:nvSpPr>
          <p:spPr>
            <a:xfrm>
              <a:off x="5879683" y="946884"/>
              <a:ext cx="295369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Dyson-Schwinger equations : [Mari ‘07]</a:t>
              </a: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D576F7DF-62B1-4D51-9AED-C7A5D0814359}"/>
                </a:ext>
              </a:extLst>
            </p:cNvPr>
            <p:cNvSpPr txBox="1"/>
            <p:nvPr/>
          </p:nvSpPr>
          <p:spPr>
            <a:xfrm>
              <a:off x="5885632" y="691308"/>
              <a:ext cx="1592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Lattice : [Dudek ‘06]</a:t>
              </a:r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0E16B6F3-F673-4F84-A2CB-164C65E9FB58}"/>
                </a:ext>
              </a:extLst>
            </p:cNvPr>
            <p:cNvSpPr txBox="1"/>
            <p:nvPr/>
          </p:nvSpPr>
          <p:spPr>
            <a:xfrm>
              <a:off x="7552242" y="683848"/>
              <a:ext cx="136595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[Yang Li, </a:t>
              </a:r>
              <a:r>
                <a:rPr lang="en-US" altLang="zh-CN" sz="1350" dirty="0">
                  <a:solidFill>
                    <a:srgbClr val="00B0F0"/>
                  </a:solidFill>
                </a:rPr>
                <a:t>FBS ‘17</a:t>
              </a:r>
              <a:r>
                <a:rPr lang="en-US" sz="1350" dirty="0">
                  <a:solidFill>
                    <a:srgbClr val="00B0F0"/>
                  </a:solidFill>
                </a:rPr>
                <a:t>]</a:t>
              </a: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B4EC98-69C9-431C-8EE1-839CC2C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3510" y="6415074"/>
            <a:ext cx="2057400" cy="365125"/>
          </a:xfrm>
        </p:spPr>
        <p:txBody>
          <a:bodyPr/>
          <a:lstStyle/>
          <a:p>
            <a:fld id="{54E17E62-5302-CA42-88E9-9567224DCE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98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5B9EC08-46D1-4136-A827-885F71E3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233" y="3946336"/>
            <a:ext cx="3414065" cy="28086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3FEB089-1D9B-4FEE-9C8D-E6B84DC1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25" y="4010036"/>
            <a:ext cx="3259206" cy="26812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E00826-0AF1-4AC6-9DCE-EC5D16401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233" y="1242016"/>
            <a:ext cx="3304739" cy="26918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8CC7D2-5D35-4B41-995A-D08836F58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25" y="1198192"/>
            <a:ext cx="3412344" cy="2779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12976" y="725119"/>
                <a:ext cx="8318048" cy="55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∼∫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76" y="725119"/>
                <a:ext cx="8318048" cy="5588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9"/>
          <p:cNvSpPr txBox="1"/>
          <p:nvPr/>
        </p:nvSpPr>
        <p:spPr>
          <a:xfrm>
            <a:off x="7182562" y="489644"/>
            <a:ext cx="17582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</a:rPr>
              <a:t>[ physical review D 89]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174F31-EFF2-4AB7-A9A7-D559B46808C3}"/>
              </a:ext>
            </a:extLst>
          </p:cNvPr>
          <p:cNvSpPr txBox="1"/>
          <p:nvPr/>
        </p:nvSpPr>
        <p:spPr>
          <a:xfrm>
            <a:off x="203200" y="253635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GPD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1C6D26-A334-4869-A005-5E1FC3C1BAAE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4085A84-4772-429C-9686-8089904D1364}"/>
              </a:ext>
            </a:extLst>
          </p:cNvPr>
          <p:cNvSpPr txBox="1"/>
          <p:nvPr/>
        </p:nvSpPr>
        <p:spPr>
          <a:xfrm>
            <a:off x="3675048" y="6219302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612B808-D6BD-4FD5-814C-810E44A99BC4}"/>
              </a:ext>
            </a:extLst>
          </p:cNvPr>
          <p:cNvSpPr txBox="1"/>
          <p:nvPr/>
        </p:nvSpPr>
        <p:spPr>
          <a:xfrm>
            <a:off x="3708401" y="3571106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C162DDE-75DD-4D3D-B0F8-B708F45C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59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1" y="171450"/>
            <a:ext cx="7886700" cy="942975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ea typeface="+mn-ea"/>
                <a:cs typeface="+mn-cs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7696"/>
            <a:ext cx="9144000" cy="4082608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sz="2400" dirty="0"/>
              <a:t>Hamiltonian approach to</a:t>
            </a:r>
            <a:r>
              <a:rPr lang="en-US" sz="2400" dirty="0">
                <a:solidFill>
                  <a:srgbClr val="FF0000"/>
                </a:solidFill>
              </a:rPr>
              <a:t> relativistic </a:t>
            </a:r>
            <a:r>
              <a:rPr lang="en-US" sz="2400" dirty="0"/>
              <a:t>bound states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Many-body wave functions available (momentum, spin, color...)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Straightforward to calculate </a:t>
            </a:r>
            <a:r>
              <a:rPr lang="en-US" sz="2400" dirty="0" err="1"/>
              <a:t>lightcone</a:t>
            </a:r>
            <a:r>
              <a:rPr lang="en-US" sz="2400" dirty="0"/>
              <a:t> observables</a:t>
            </a:r>
          </a:p>
          <a:p>
            <a:pPr lvl="1">
              <a:lnSpc>
                <a:spcPct val="170000"/>
              </a:lnSpc>
            </a:pPr>
            <a:r>
              <a:rPr lang="en-US" sz="2000" dirty="0"/>
              <a:t>Contains gluon </a:t>
            </a:r>
            <a:r>
              <a:rPr lang="en-US" altLang="zh-CN" sz="2000" dirty="0"/>
              <a:t>structure</a:t>
            </a:r>
            <a:endParaRPr lang="en-US" sz="2000" dirty="0"/>
          </a:p>
          <a:p>
            <a:pPr>
              <a:lnSpc>
                <a:spcPct val="170000"/>
              </a:lnSpc>
            </a:pPr>
            <a:r>
              <a:rPr lang="en-US" sz="2400" dirty="0"/>
              <a:t>Consistency between mass spectrum and hadron structure</a:t>
            </a:r>
          </a:p>
          <a:p>
            <a:pPr>
              <a:lnSpc>
                <a:spcPct val="170000"/>
              </a:lnSpc>
            </a:pPr>
            <a:r>
              <a:rPr lang="en-US" altLang="zh-CN" sz="2400" dirty="0"/>
              <a:t>S</a:t>
            </a:r>
            <a:r>
              <a:rPr lang="en-US" sz="2400" dirty="0"/>
              <a:t>ystematically expandable by including higher </a:t>
            </a:r>
            <a:r>
              <a:rPr lang="en-US" sz="2400" dirty="0" err="1"/>
              <a:t>Fock</a:t>
            </a:r>
            <a:r>
              <a:rPr lang="en-US" sz="2400" dirty="0"/>
              <a:t> sectors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/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6F056-CA47-43B5-8668-0D9188BB5027}"/>
              </a:ext>
            </a:extLst>
          </p:cNvPr>
          <p:cNvSpPr txBox="1"/>
          <p:nvPr/>
        </p:nvSpPr>
        <p:spPr>
          <a:xfrm>
            <a:off x="2571565" y="5470304"/>
            <a:ext cx="3629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  Thank you!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082CA5-DF92-4E7C-B57A-DCD26EF2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218" y="199515"/>
            <a:ext cx="9144000" cy="525779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/>
              <a:t>Hamiltonian Formalism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1883093"/>
            <a:ext cx="1428750" cy="14166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7538" y="1004332"/>
                <a:ext cx="6808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algn="ctr">
                  <a:buFont typeface="Arial" charset="0"/>
                  <a:buChar char="•"/>
                </a:pPr>
                <a:r>
                  <a:rPr lang="en-US" altLang="zh-CN" dirty="0"/>
                  <a:t>Schrödinger equation universally describes different physics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charset="0"/>
                        </a:rPr>
                        <m:t>𝐻</m:t>
                      </m:r>
                      <m:d>
                        <m:dPr>
                          <m:begChr m:val="|"/>
                          <m:endChr m:val="〉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𝜓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=</m:t>
                      </m:r>
                      <m:r>
                        <a:rPr lang="en-US" altLang="zh-CN" i="1">
                          <a:latin typeface="Cambria Math" charset="0"/>
                        </a:rPr>
                        <m:t>𝐸</m:t>
                      </m:r>
                      <m:r>
                        <a:rPr lang="en-US" altLang="zh-CN" i="1">
                          <a:latin typeface="Cambria Math" charset="0"/>
                        </a:rPr>
                        <m:t>|</m:t>
                      </m:r>
                      <m:r>
                        <a:rPr lang="en-US" altLang="zh-CN" i="1">
                          <a:latin typeface="Cambria Math" charset="0"/>
                        </a:rPr>
                        <m:t>𝜓</m:t>
                      </m:r>
                      <m:r>
                        <a:rPr lang="en-US" altLang="zh-CN" i="1">
                          <a:latin typeface="Cambria Math" charset="0"/>
                        </a:rPr>
                        <m:t>〉</m:t>
                      </m:r>
                    </m:oMath>
                  </m:oMathPara>
                </a14:m>
                <a:endParaRPr 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8" y="1004332"/>
                <a:ext cx="6808678" cy="646331"/>
              </a:xfrm>
              <a:prstGeom prst="rect">
                <a:avLst/>
              </a:prstGeom>
              <a:blipFill>
                <a:blip r:embed="rId4"/>
                <a:stretch>
                  <a:fillRect t="-769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883092"/>
            <a:ext cx="1414463" cy="1414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883092"/>
            <a:ext cx="1414463" cy="1414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8636" y="3411130"/>
            <a:ext cx="2144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Nonrelativistic, few-body</a:t>
            </a:r>
            <a:endParaRPr lang="en-US" sz="13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6685" y="3396296"/>
            <a:ext cx="21534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Nonrelativistic, many-body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0996" y="3389525"/>
            <a:ext cx="22266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Relativistic</a:t>
            </a:r>
            <a:r>
              <a:rPr lang="en-US" altLang="zh-CN" sz="1350" b="1" dirty="0"/>
              <a:t>, many-body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4613" y="2388891"/>
            <a:ext cx="5727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atom</a:t>
            </a:r>
            <a:endParaRPr lang="en-US" sz="13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86363" y="2347950"/>
            <a:ext cx="755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nucleus</a:t>
            </a:r>
            <a:endParaRPr lang="en-US" sz="13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00975" y="2388891"/>
            <a:ext cx="724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hadron</a:t>
            </a:r>
            <a:endParaRPr lang="en-US" sz="13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7194" y="3756951"/>
            <a:ext cx="661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Font typeface="Arial" charset="0"/>
              <a:buChar char="•"/>
            </a:pPr>
            <a:r>
              <a:rPr lang="en-US" altLang="zh-CN" dirty="0"/>
              <a:t>Wave functions encode full information of the system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16" y="856423"/>
            <a:ext cx="1734452" cy="764411"/>
          </a:xfrm>
          <a:prstGeom prst="rect">
            <a:avLst/>
          </a:prstGeom>
        </p:spPr>
      </p:pic>
      <p:sp>
        <p:nvSpPr>
          <p:cNvPr id="20" name="灯片编号占位符 3">
            <a:extLst>
              <a:ext uri="{FF2B5EF4-FFF2-40B4-BE49-F238E27FC236}">
                <a16:creationId xmlns:a16="http://schemas.microsoft.com/office/drawing/2014/main" id="{07461C32-4F89-4ECE-9132-355082890CEC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E17E62-5302-CA42-88E9-9567224DCEF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A938E4D-F021-4850-A292-725B03DCD3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9850"/>
          <a:stretch/>
        </p:blipFill>
        <p:spPr>
          <a:xfrm>
            <a:off x="1353791" y="4135941"/>
            <a:ext cx="6347981" cy="23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9C02-29A9-704E-9D14-77363EE5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u="sng" dirty="0"/>
              <a:t>Light-front Time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67E9C1-E516-5C4F-AB18-64C3D0034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336" y="1690689"/>
                <a:ext cx="8677656" cy="49373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Hadron structure is measured by (virtual) photon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"see” the </a:t>
                </a:r>
                <a:r>
                  <a:rPr lang="en-US" dirty="0">
                    <a:solidFill>
                      <a:srgbClr val="FF0000"/>
                    </a:solidFill>
                  </a:rPr>
                  <a:t>world</a:t>
                </a:r>
                <a:r>
                  <a:rPr lang="en-US" dirty="0"/>
                  <a:t> at fixed </a:t>
                </a:r>
                <a:r>
                  <a:rPr lang="en-US" dirty="0">
                    <a:solidFill>
                      <a:srgbClr val="FF0000"/>
                    </a:solidFill>
                  </a:rPr>
                  <a:t>light-front</a:t>
                </a:r>
                <a:r>
                  <a:rPr lang="en-US" dirty="0"/>
                  <a:t> time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67E9C1-E516-5C4F-AB18-64C3D0034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336" y="1690689"/>
                <a:ext cx="8677656" cy="4937314"/>
              </a:xfrm>
              <a:blipFill>
                <a:blip r:embed="rId2"/>
                <a:stretch>
                  <a:fillRect l="-1170" t="-2051" r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8E78B2-DE46-FB44-953E-0CDF54092C31}"/>
              </a:ext>
            </a:extLst>
          </p:cNvPr>
          <p:cNvSpPr/>
          <p:nvPr/>
        </p:nvSpPr>
        <p:spPr>
          <a:xfrm>
            <a:off x="3985693" y="2422246"/>
            <a:ext cx="1436577" cy="1408176"/>
          </a:xfrm>
          <a:prstGeom prst="ellipse">
            <a:avLst/>
          </a:prstGeom>
          <a:gradFill flip="none" rotWithShape="1">
            <a:gsLst>
              <a:gs pos="35000">
                <a:schemeClr val="accent5">
                  <a:lumMod val="12000"/>
                  <a:lumOff val="88000"/>
                  <a:alpha val="6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9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E6F0D1-F4D5-F847-A131-CAA38257C204}"/>
              </a:ext>
            </a:extLst>
          </p:cNvPr>
          <p:cNvSpPr/>
          <p:nvPr/>
        </p:nvSpPr>
        <p:spPr>
          <a:xfrm>
            <a:off x="4320460" y="2822000"/>
            <a:ext cx="146304" cy="146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0A758A-6806-4247-A67C-856B3168BD2C}"/>
              </a:ext>
            </a:extLst>
          </p:cNvPr>
          <p:cNvSpPr/>
          <p:nvPr/>
        </p:nvSpPr>
        <p:spPr>
          <a:xfrm>
            <a:off x="4682242" y="3446597"/>
            <a:ext cx="146304" cy="1463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B2EC54-B686-CC4A-8EE3-0E0929D6A02B}"/>
              </a:ext>
            </a:extLst>
          </p:cNvPr>
          <p:cNvSpPr/>
          <p:nvPr/>
        </p:nvSpPr>
        <p:spPr>
          <a:xfrm>
            <a:off x="5010202" y="2906170"/>
            <a:ext cx="146304" cy="146304"/>
          </a:xfrm>
          <a:prstGeom prst="ellipse">
            <a:avLst/>
          </a:prstGeom>
          <a:solidFill>
            <a:srgbClr val="0000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8F1FD9-E27C-6745-ACE9-65EF47DC817F}"/>
              </a:ext>
            </a:extLst>
          </p:cNvPr>
          <p:cNvCxnSpPr/>
          <p:nvPr/>
        </p:nvCxnSpPr>
        <p:spPr>
          <a:xfrm>
            <a:off x="3627934" y="2367688"/>
            <a:ext cx="0" cy="15355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2F91F9-F600-6442-8032-A4E41C7826EE}"/>
              </a:ext>
            </a:extLst>
          </p:cNvPr>
          <p:cNvGrpSpPr/>
          <p:nvPr/>
        </p:nvGrpSpPr>
        <p:grpSpPr>
          <a:xfrm>
            <a:off x="6681758" y="2373463"/>
            <a:ext cx="1490472" cy="1903568"/>
            <a:chOff x="6585509" y="4958010"/>
            <a:chExt cx="1490472" cy="183983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C1BF7E2-1228-FE43-A1E0-BCC1B773CF44}"/>
                </a:ext>
              </a:extLst>
            </p:cNvPr>
            <p:cNvSpPr/>
            <p:nvPr/>
          </p:nvSpPr>
          <p:spPr>
            <a:xfrm>
              <a:off x="6585509" y="4958010"/>
              <a:ext cx="1490472" cy="1408176"/>
            </a:xfrm>
            <a:prstGeom prst="ellipse">
              <a:avLst/>
            </a:prstGeom>
            <a:gradFill flip="none" rotWithShape="1">
              <a:gsLst>
                <a:gs pos="35000">
                  <a:schemeClr val="accent5">
                    <a:lumMod val="12000"/>
                    <a:lumOff val="88000"/>
                    <a:alpha val="60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9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F68081-351F-554B-890B-E94330BFBF04}"/>
                </a:ext>
              </a:extLst>
            </p:cNvPr>
            <p:cNvSpPr/>
            <p:nvPr/>
          </p:nvSpPr>
          <p:spPr>
            <a:xfrm>
              <a:off x="6858346" y="5548400"/>
              <a:ext cx="146304" cy="1463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A1B0B3E-9787-F947-A1C5-62215E04F28B}"/>
                </a:ext>
              </a:extLst>
            </p:cNvPr>
            <p:cNvSpPr/>
            <p:nvPr/>
          </p:nvSpPr>
          <p:spPr>
            <a:xfrm>
              <a:off x="7294427" y="5292245"/>
              <a:ext cx="146304" cy="14630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471053C-E553-D34B-A496-65A0563B6732}"/>
                </a:ext>
              </a:extLst>
            </p:cNvPr>
            <p:cNvSpPr/>
            <p:nvPr/>
          </p:nvSpPr>
          <p:spPr>
            <a:xfrm>
              <a:off x="7731643" y="5989171"/>
              <a:ext cx="146304" cy="14630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Graphic 27" descr="Checkmark">
              <a:extLst>
                <a:ext uri="{FF2B5EF4-FFF2-40B4-BE49-F238E27FC236}">
                  <a16:creationId xmlns:a16="http://schemas.microsoft.com/office/drawing/2014/main" id="{7B4DD953-BCEB-134E-A399-04D435546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1928" y="6429128"/>
              <a:ext cx="368713" cy="368713"/>
            </a:xfrm>
            <a:prstGeom prst="rect">
              <a:avLst/>
            </a:prstGeom>
          </p:spPr>
        </p:pic>
      </p:grp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386FFF74-8649-DF40-8CBC-A77973E2A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422246"/>
            <a:ext cx="2432392" cy="145130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9E783215-2481-CB40-92BB-38D7BED4C652}"/>
              </a:ext>
            </a:extLst>
          </p:cNvPr>
          <p:cNvSpPr/>
          <p:nvPr/>
        </p:nvSpPr>
        <p:spPr>
          <a:xfrm>
            <a:off x="4247308" y="3033089"/>
            <a:ext cx="146304" cy="1513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A263DF8-58EC-C543-BBF9-3074E018BA99}"/>
              </a:ext>
            </a:extLst>
          </p:cNvPr>
          <p:cNvSpPr/>
          <p:nvPr/>
        </p:nvSpPr>
        <p:spPr>
          <a:xfrm>
            <a:off x="4679489" y="2768060"/>
            <a:ext cx="146304" cy="151372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2E601-F376-1747-8246-A11C6A992F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507" y="4789833"/>
            <a:ext cx="2240473" cy="165674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DF3C26-E539-40A3-A912-BF7683D3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87D949-A0EF-3B42-8C09-595EE8251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352" y="4990886"/>
            <a:ext cx="2240473" cy="15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00799 0.03102 " pathEditMode="relative" rAng="0" ptsTypes="AA">
                                      <p:cBhvr>
                                        <p:cTn id="6" dur="6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7.40741E-7 L 0.00799 0.03542 " pathEditMode="relative" rAng="0" ptsTypes="AA">
                                      <p:cBhvr>
                                        <p:cTn id="8" dur="66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4.72222E-6 -0.04675 " pathEditMode="relative" rAng="0" ptsTypes="AA">
                                      <p:cBhvr>
                                        <p:cTn id="10" dur="66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757 0.00023 " pathEditMode="relative" rAng="0" ptsTypes="AA">
                                      <p:cBhvr>
                                        <p:cTn id="12" dur="6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3102 L -0.01632 0.08056 " pathEditMode="relative" rAng="0" ptsTypes="AA">
                                      <p:cBhvr>
                                        <p:cTn id="19" dur="6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47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4675 L 4.72222E-6 -0.09838 " pathEditMode="relative" rAng="0" ptsTypes="AA">
                                      <p:cBhvr>
                                        <p:cTn id="21" dur="66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3542 L -0.00798 0.06829 " pathEditMode="relative" rAng="0" ptsTypes="AA">
                                      <p:cBhvr>
                                        <p:cTn id="23" dur="66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6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-0.00024 L 0.12344 0.00046 " pathEditMode="fixed" rAng="0" ptsTypes="AA">
                                      <p:cBhvr>
                                        <p:cTn id="25" dur="6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8056 L 0.00989 0.10186 " pathEditMode="fixed" rAng="0" ptsTypes="AA">
                                      <p:cBhvr>
                                        <p:cTn id="29" dur="6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06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9838 L -0.02101 -0.13681 " pathEditMode="fixed" rAng="0" ptsTypes="AA">
                                      <p:cBhvr>
                                        <p:cTn id="31" dur="66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9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6829 L 0.00972 0.08148 " pathEditMode="fixed" rAng="0" ptsTypes="AA">
                                      <p:cBhvr>
                                        <p:cTn id="33" dur="66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64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44 4.07407E-6 L 0.16945 4.07407E-6 " pathEditMode="relative" rAng="0" ptsTypes="AA">
                                      <p:cBhvr>
                                        <p:cTn id="35" dur="6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31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941612" y="1690820"/>
          <a:ext cx="597694" cy="29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5760" imgH="182880" progId="Equation.DSMT4">
                  <p:embed/>
                </p:oleObj>
              </mc:Choice>
              <mc:Fallback>
                <p:oleObj name="Equation" r:id="rId3" imgW="365760" imgH="182880" progId="Equation.DSMT4">
                  <p:embed/>
                  <p:pic>
                    <p:nvPicPr>
                      <p:cNvPr id="8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612" y="1690820"/>
                        <a:ext cx="597694" cy="298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>
            <a:cxnSpLocks/>
          </p:cNvCxnSpPr>
          <p:nvPr/>
        </p:nvCxnSpPr>
        <p:spPr>
          <a:xfrm>
            <a:off x="4807774" y="1571626"/>
            <a:ext cx="0" cy="46723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cxnSpLocks/>
          </p:cNvCxnSpPr>
          <p:nvPr/>
        </p:nvCxnSpPr>
        <p:spPr>
          <a:xfrm>
            <a:off x="254930" y="2111919"/>
            <a:ext cx="454122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>
          <a:xfrm>
            <a:off x="223574" y="1571626"/>
            <a:ext cx="0" cy="46723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2522979" y="1571626"/>
            <a:ext cx="0" cy="46723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89" y="2156989"/>
            <a:ext cx="1504950" cy="1409700"/>
          </a:xfrm>
          <a:prstGeom prst="rect">
            <a:avLst/>
          </a:prstGeom>
        </p:spPr>
      </p:pic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2942202" y="1666904"/>
          <a:ext cx="1585185" cy="31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41705" imgH="182880" progId="Equation.DSMT4">
                  <p:embed/>
                </p:oleObj>
              </mc:Choice>
              <mc:Fallback>
                <p:oleObj name="Equation" r:id="rId6" imgW="941705" imgH="182880" progId="Equation.DSMT4">
                  <p:embed/>
                  <p:pic>
                    <p:nvPicPr>
                      <p:cNvPr id="16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2202" y="1666904"/>
                        <a:ext cx="1585185" cy="31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0"/>
          <p:cNvPicPr>
            <a:picLocks noChangeAspect="1"/>
          </p:cNvPicPr>
          <p:nvPr/>
        </p:nvPicPr>
        <p:blipFill rotWithShape="1">
          <a:blip r:embed="rId8"/>
          <a:srcRect t="1921"/>
          <a:stretch>
            <a:fillRect/>
          </a:stretch>
        </p:blipFill>
        <p:spPr>
          <a:xfrm>
            <a:off x="3029658" y="2146130"/>
            <a:ext cx="1419225" cy="1419986"/>
          </a:xfrm>
          <a:prstGeom prst="rect">
            <a:avLst/>
          </a:prstGeom>
        </p:spPr>
      </p:pic>
      <p:cxnSp>
        <p:nvCxnSpPr>
          <p:cNvPr id="18" name="直接连接符 17"/>
          <p:cNvCxnSpPr>
            <a:cxnSpLocks/>
          </p:cNvCxnSpPr>
          <p:nvPr/>
        </p:nvCxnSpPr>
        <p:spPr>
          <a:xfrm>
            <a:off x="201028" y="3589564"/>
            <a:ext cx="458958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667329" y="5062986"/>
          <a:ext cx="1460598" cy="46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16025" imgH="384175" progId="Equation.DSMT4">
                  <p:embed/>
                </p:oleObj>
              </mc:Choice>
              <mc:Fallback>
                <p:oleObj name="Equation" r:id="rId9" imgW="1216025" imgH="384175" progId="Equation.DSMT4">
                  <p:embed/>
                  <p:pic>
                    <p:nvPicPr>
                      <p:cNvPr id="19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329" y="5062986"/>
                        <a:ext cx="1460598" cy="46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640634" y="5067209"/>
          <a:ext cx="2109072" cy="49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3225" imgH="384175" progId="Equation.DSMT4">
                  <p:embed/>
                </p:oleObj>
              </mc:Choice>
              <mc:Fallback>
                <p:oleObj name="Equation" r:id="rId11" imgW="1673225" imgH="384175" progId="Equation.DSMT4">
                  <p:embed/>
                  <p:pic>
                    <p:nvPicPr>
                      <p:cNvPr id="20" name="Object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40634" y="5067209"/>
                        <a:ext cx="2109072" cy="490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/>
          <p:cNvCxnSpPr>
            <a:cxnSpLocks/>
          </p:cNvCxnSpPr>
          <p:nvPr/>
        </p:nvCxnSpPr>
        <p:spPr>
          <a:xfrm>
            <a:off x="230752" y="4300585"/>
            <a:ext cx="457702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/>
          <p:nvPr/>
        </p:nvPicPr>
        <p:blipFill>
          <a:blip r:embed="rId13"/>
          <a:stretch>
            <a:fillRect/>
          </a:stretch>
        </p:blipFill>
        <p:spPr>
          <a:xfrm>
            <a:off x="582466" y="5755354"/>
            <a:ext cx="1348548" cy="295042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14"/>
          <a:stretch>
            <a:fillRect/>
          </a:stretch>
        </p:blipFill>
        <p:spPr>
          <a:xfrm>
            <a:off x="3045747" y="5717102"/>
            <a:ext cx="1153312" cy="526878"/>
          </a:xfrm>
          <a:prstGeom prst="rect">
            <a:avLst/>
          </a:prstGeom>
        </p:spPr>
      </p:pic>
      <p:cxnSp>
        <p:nvCxnSpPr>
          <p:cNvPr id="27" name="直接连接符 26"/>
          <p:cNvCxnSpPr>
            <a:cxnSpLocks/>
          </p:cNvCxnSpPr>
          <p:nvPr/>
        </p:nvCxnSpPr>
        <p:spPr>
          <a:xfrm>
            <a:off x="242322" y="4950748"/>
            <a:ext cx="456760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cxnSpLocks/>
          </p:cNvCxnSpPr>
          <p:nvPr/>
        </p:nvCxnSpPr>
        <p:spPr>
          <a:xfrm>
            <a:off x="254930" y="5636974"/>
            <a:ext cx="454239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D05F49-B0F5-6B4B-A5A2-CEA2459A6B28}"/>
                  </a:ext>
                </a:extLst>
              </p:cNvPr>
              <p:cNvSpPr txBox="1"/>
              <p:nvPr/>
            </p:nvSpPr>
            <p:spPr>
              <a:xfrm>
                <a:off x="789669" y="3785914"/>
                <a:ext cx="9512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D05F49-B0F5-6B4B-A5A2-CEA2459A6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69" y="3785914"/>
                <a:ext cx="951286" cy="276999"/>
              </a:xfrm>
              <a:prstGeom prst="rect">
                <a:avLst/>
              </a:prstGeom>
              <a:blipFill>
                <a:blip r:embed="rId16"/>
                <a:stretch>
                  <a:fillRect l="-1316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B4923B4-CDD1-3D44-BEBD-44DF9ABE9BF8}"/>
                  </a:ext>
                </a:extLst>
              </p:cNvPr>
              <p:cNvSpPr txBox="1"/>
              <p:nvPr/>
            </p:nvSpPr>
            <p:spPr>
              <a:xfrm>
                <a:off x="789669" y="4526094"/>
                <a:ext cx="96542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B4923B4-CDD1-3D44-BEBD-44DF9ABE9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69" y="4526094"/>
                <a:ext cx="965425" cy="310598"/>
              </a:xfrm>
              <a:prstGeom prst="rect">
                <a:avLst/>
              </a:prstGeom>
              <a:blipFill rotWithShape="0">
                <a:blip r:embed="rId1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E2322B-9EEB-8A4E-A56C-BA3954C2DB43}"/>
                  </a:ext>
                </a:extLst>
              </p:cNvPr>
              <p:cNvSpPr txBox="1"/>
              <p:nvPr/>
            </p:nvSpPr>
            <p:spPr>
              <a:xfrm>
                <a:off x="2903429" y="3663938"/>
                <a:ext cx="14307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E2322B-9EEB-8A4E-A56C-BA3954C2D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429" y="3663938"/>
                <a:ext cx="1430713" cy="553998"/>
              </a:xfrm>
              <a:prstGeom prst="rect">
                <a:avLst/>
              </a:prstGeom>
              <a:blipFill>
                <a:blip r:embed="rId18"/>
                <a:stretch>
                  <a:fillRect l="-1770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035D48-4B14-0344-BDF2-02B873133081}"/>
                  </a:ext>
                </a:extLst>
              </p:cNvPr>
              <p:cNvSpPr txBox="1"/>
              <p:nvPr/>
            </p:nvSpPr>
            <p:spPr>
              <a:xfrm>
                <a:off x="2720377" y="4404734"/>
                <a:ext cx="19079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4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035D48-4B14-0344-BDF2-02B873133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77" y="4404734"/>
                <a:ext cx="1907951" cy="430887"/>
              </a:xfrm>
              <a:prstGeom prst="rect">
                <a:avLst/>
              </a:prstGeom>
              <a:blipFill rotWithShape="0">
                <a:blip r:embed="rId19"/>
                <a:stretch>
                  <a:fillRect l="-3195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39C8F24-C8BA-834C-B858-78DED901B6BF}"/>
                  </a:ext>
                </a:extLst>
              </p:cNvPr>
              <p:cNvSpPr txBox="1"/>
              <p:nvPr/>
            </p:nvSpPr>
            <p:spPr>
              <a:xfrm>
                <a:off x="5050548" y="3974667"/>
                <a:ext cx="410993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Advantages: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Frame-independent</a:t>
                </a:r>
                <a:r>
                  <a:rPr lang="en-US" dirty="0"/>
                  <a:t> wave functions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Convenient for </a:t>
                </a:r>
                <a:r>
                  <a:rPr lang="en-US" dirty="0" err="1"/>
                  <a:t>lightcone</a:t>
                </a:r>
                <a:r>
                  <a:rPr lang="en-US" dirty="0"/>
                  <a:t> observables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 square root in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...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39C8F24-C8BA-834C-B858-78DED901B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548" y="3974667"/>
                <a:ext cx="4109934" cy="1754326"/>
              </a:xfrm>
              <a:prstGeom prst="rect">
                <a:avLst/>
              </a:prstGeom>
              <a:blipFill>
                <a:blip r:embed="rId20"/>
                <a:stretch>
                  <a:fillRect l="-1335" t="-1736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itle 1">
            <a:extLst>
              <a:ext uri="{FF2B5EF4-FFF2-40B4-BE49-F238E27FC236}">
                <a16:creationId xmlns:a16="http://schemas.microsoft.com/office/drawing/2014/main" id="{718E8639-156D-F84E-A4FB-95952C5E6F57}"/>
              </a:ext>
            </a:extLst>
          </p:cNvPr>
          <p:cNvSpPr txBox="1">
            <a:spLocks/>
          </p:cNvSpPr>
          <p:nvPr/>
        </p:nvSpPr>
        <p:spPr>
          <a:xfrm>
            <a:off x="851992" y="331697"/>
            <a:ext cx="7350789" cy="7089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u="sng" dirty="0"/>
              <a:t>Light-front Quantization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3283" y="1328350"/>
            <a:ext cx="220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Equal time quantization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1843" y="1335629"/>
            <a:ext cx="220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Light-front quantization</a:t>
            </a: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860AEBFF-6EA3-CD4E-930B-99568C3B6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087" y="983628"/>
            <a:ext cx="2203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B0F0"/>
                </a:solidFill>
              </a:rPr>
              <a:t>[Dirac, 1949]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22D1CF4-2F9F-4258-AD1B-DD890156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5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35F0DA-F597-1D4F-BC40-D6744D5B4074}"/>
              </a:ext>
            </a:extLst>
          </p:cNvPr>
          <p:cNvSpPr txBox="1"/>
          <p:nvPr/>
        </p:nvSpPr>
        <p:spPr>
          <a:xfrm>
            <a:off x="4865843" y="1693777"/>
            <a:ext cx="422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Not just a coordinate transformation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Different quantization surface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Profound consequences?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4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44A04B-D59B-9E4B-B45C-FB8ED6B4A0B9}"/>
                  </a:ext>
                </a:extLst>
              </p:cNvPr>
              <p:cNvSpPr txBox="1"/>
              <p:nvPr/>
            </p:nvSpPr>
            <p:spPr>
              <a:xfrm>
                <a:off x="1013415" y="1001186"/>
                <a:ext cx="7060019" cy="5487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Nonperturbative eigenvalue problem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light-front Hamiltonian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mass eigenstate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eigenvalue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</a:rPr>
                  <a:t>Evaluate observables</a:t>
                </a:r>
              </a:p>
              <a:p>
                <a:pPr lvl="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Fock sector expansion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Eg.</a:t>
                </a:r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2060"/>
                    </a:solidFill>
                  </a:rPr>
                  <a:t>Transverse: 2D harmonic oscillator basis: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2060"/>
                    </a:solidFill>
                  </a:rPr>
                  <a:t>Longitudinal: plane-wave basis,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2060"/>
                    </a:solidFill>
                  </a:rPr>
                  <a:t>Basis truncation: </a:t>
                </a:r>
              </a:p>
              <a:p>
                <a:pPr lvl="1"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nary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</a:p>
              <a:p>
                <a:pPr lvl="1"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are basis truncation parameters.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44A04B-D59B-9E4B-B45C-FB8ED6B4A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001186"/>
                <a:ext cx="7060019" cy="5487143"/>
              </a:xfrm>
              <a:prstGeom prst="rect">
                <a:avLst/>
              </a:prstGeom>
              <a:blipFill>
                <a:blip r:embed="rId3"/>
                <a:stretch>
                  <a:fillRect l="-518" t="-3000"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431253" y="6148481"/>
                <a:ext cx="49544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High UV cutoff &amp; low IR cutoff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253" y="6148481"/>
                <a:ext cx="4954484" cy="646331"/>
              </a:xfrm>
              <a:prstGeom prst="rect">
                <a:avLst/>
              </a:prstGeom>
              <a:blipFill>
                <a:blip r:embed="rId4"/>
                <a:stretch>
                  <a:fillRect l="-1107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F027868-7EFB-7E4F-8797-7322845CA06D}"/>
              </a:ext>
            </a:extLst>
          </p:cNvPr>
          <p:cNvSpPr txBox="1"/>
          <p:nvPr/>
        </p:nvSpPr>
        <p:spPr>
          <a:xfrm>
            <a:off x="1292853" y="249847"/>
            <a:ext cx="722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+mj-lt"/>
              </a:rPr>
              <a:t>Basis Light-front Quantization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934E3-ABFE-D443-B68A-78B2179D7378}"/>
              </a:ext>
            </a:extLst>
          </p:cNvPr>
          <p:cNvSpPr txBox="1"/>
          <p:nvPr/>
        </p:nvSpPr>
        <p:spPr>
          <a:xfrm>
            <a:off x="6918449" y="890833"/>
            <a:ext cx="177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[Vary et al, 2008]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603DA5-CBD0-43EC-B147-53B7DF0A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8B3579-08F2-7343-98E4-2D2F660AB067}"/>
                  </a:ext>
                </a:extLst>
              </p:cNvPr>
              <p:cNvSpPr txBox="1"/>
              <p:nvPr/>
            </p:nvSpPr>
            <p:spPr>
              <a:xfrm>
                <a:off x="285751" y="3912925"/>
                <a:ext cx="822959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1" i="1">
                              <a:latin typeface="Cambria Math" panose="02040503050406030204" pitchFamily="18" charset="0"/>
                            </a:rPr>
                            <m:t>Meson</m:t>
                          </m:r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1600" b="1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1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8B3579-08F2-7343-98E4-2D2F660AB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1" y="3912925"/>
                <a:ext cx="8229599" cy="246221"/>
              </a:xfrm>
              <a:prstGeom prst="rect">
                <a:avLst/>
              </a:prstGeom>
              <a:blipFill>
                <a:blip r:embed="rId5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7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AE3D8F0-3A5F-4D88-B676-273633934F85}"/>
                  </a:ext>
                </a:extLst>
              </p:cNvPr>
              <p:cNvSpPr/>
              <p:nvPr/>
            </p:nvSpPr>
            <p:spPr>
              <a:xfrm>
                <a:off x="3758267" y="3871860"/>
                <a:ext cx="43790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altLang="zh-CN" sz="2800" i="1">
                          <a:latin typeface="Cambria Math" charset="0"/>
                        </a:rPr>
                        <m:t>=</m:t>
                      </m:r>
                      <m:r>
                        <a:rPr lang="en-US" altLang="zh-CN" sz="2800" i="1">
                          <a:latin typeface="Cambria Math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sz="2800" i="1">
                          <a:latin typeface="Cambria Math" charset="0"/>
                        </a:rPr>
                        <m:t>+</m:t>
                      </m:r>
                      <m:r>
                        <a:rPr lang="en-US" altLang="zh-CN" sz="2800" i="1">
                          <a:latin typeface="Cambria Math" charset="0"/>
                        </a:rPr>
                        <m:t>𝑏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sz="2800" b="1" i="1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AE3D8F0-3A5F-4D88-B676-273633934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267" y="3871860"/>
                <a:ext cx="4379053" cy="523220"/>
              </a:xfrm>
              <a:prstGeom prst="rect">
                <a:avLst/>
              </a:prstGeom>
              <a:blipFill>
                <a:blip r:embed="rId2"/>
                <a:stretch>
                  <a:fillRect l="-3478" t="-130233" b="-19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F564E0D-2F75-4C9F-BA2C-8A19A4E3ADCC}"/>
                  </a:ext>
                </a:extLst>
              </p:cNvPr>
              <p:cNvSpPr/>
              <p:nvPr/>
            </p:nvSpPr>
            <p:spPr>
              <a:xfrm>
                <a:off x="479569" y="1994124"/>
                <a:ext cx="43790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altLang="zh-CN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sz="2800" b="1" i="1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F564E0D-2F75-4C9F-BA2C-8A19A4E3A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69" y="1994124"/>
                <a:ext cx="4379053" cy="523220"/>
              </a:xfrm>
              <a:prstGeom prst="rect">
                <a:avLst/>
              </a:prstGeom>
              <a:blipFill>
                <a:blip r:embed="rId3"/>
                <a:stretch>
                  <a:fillRect t="-130233" b="-19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右 5">
            <a:extLst>
              <a:ext uri="{FF2B5EF4-FFF2-40B4-BE49-F238E27FC236}">
                <a16:creationId xmlns:a16="http://schemas.microsoft.com/office/drawing/2014/main" id="{1E1179CD-6BA8-4F13-B344-9C1123FF9E13}"/>
              </a:ext>
            </a:extLst>
          </p:cNvPr>
          <p:cNvSpPr/>
          <p:nvPr/>
        </p:nvSpPr>
        <p:spPr>
          <a:xfrm rot="2294031">
            <a:off x="3327121" y="2989287"/>
            <a:ext cx="1208014" cy="444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08585F-E8D8-4EB1-B2DF-64B37CB81EBA}"/>
              </a:ext>
            </a:extLst>
          </p:cNvPr>
          <p:cNvCxnSpPr>
            <a:cxnSpLocks/>
          </p:cNvCxnSpPr>
          <p:nvPr/>
        </p:nvCxnSpPr>
        <p:spPr>
          <a:xfrm>
            <a:off x="3106663" y="1931122"/>
            <a:ext cx="0" cy="674898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71A0F56B-90F7-4E48-8F8B-4B9C2E1C5353}"/>
              </a:ext>
            </a:extLst>
          </p:cNvPr>
          <p:cNvCxnSpPr>
            <a:cxnSpLocks/>
          </p:cNvCxnSpPr>
          <p:nvPr/>
        </p:nvCxnSpPr>
        <p:spPr>
          <a:xfrm>
            <a:off x="7230988" y="3807645"/>
            <a:ext cx="0" cy="674898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67768D-B1DF-6245-BB9A-4AA83B07D60E}"/>
              </a:ext>
            </a:extLst>
          </p:cNvPr>
          <p:cNvSpPr txBox="1"/>
          <p:nvPr/>
        </p:nvSpPr>
        <p:spPr>
          <a:xfrm>
            <a:off x="1317298" y="2751846"/>
            <a:ext cx="20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0E59E1-91A8-0A4B-80FC-029C5C122F53}"/>
              </a:ext>
            </a:extLst>
          </p:cNvPr>
          <p:cNvSpPr txBox="1"/>
          <p:nvPr/>
        </p:nvSpPr>
        <p:spPr>
          <a:xfrm>
            <a:off x="1085435" y="241055"/>
            <a:ext cx="738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Progress in Heavy Meson: Including One Dynamical Gluon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83816-313F-FE48-81AF-5FDF5818D83B}"/>
              </a:ext>
            </a:extLst>
          </p:cNvPr>
          <p:cNvSpPr txBox="1"/>
          <p:nvPr/>
        </p:nvSpPr>
        <p:spPr>
          <a:xfrm>
            <a:off x="4378394" y="4772164"/>
            <a:ext cx="165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[in preparation]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5E704B-C5D5-6341-84E0-22572959D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966" y="1427955"/>
            <a:ext cx="1635500" cy="1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7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07 at 12.4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21" y="949500"/>
            <a:ext cx="6215358" cy="5426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08A9FF-3A4B-B54D-B9B0-692605FA4BCD}"/>
              </a:ext>
            </a:extLst>
          </p:cNvPr>
          <p:cNvSpPr txBox="1"/>
          <p:nvPr/>
        </p:nvSpPr>
        <p:spPr>
          <a:xfrm>
            <a:off x="2632842" y="251561"/>
            <a:ext cx="372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Light-front QCD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132689-0766-284C-8ED7-B6A97FDF546A}"/>
                  </a:ext>
                </a:extLst>
              </p:cNvPr>
              <p:cNvSpPr/>
              <p:nvPr/>
            </p:nvSpPr>
            <p:spPr>
              <a:xfrm>
                <a:off x="1137145" y="1097830"/>
                <a:ext cx="906081" cy="3941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𝐿𝐹𝑄𝐶𝐷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132689-0766-284C-8ED7-B6A97FDF5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45" y="1097830"/>
                <a:ext cx="906081" cy="394147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34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F970-A585-E74A-BBE6-80724CD8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9" y="637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Heavy Quarkonium 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04820" y="3705306"/>
            <a:ext cx="198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Confining potential: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555192" y="2179620"/>
                <a:ext cx="7934927" cy="1679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&amp;</m:t>
                          </m:r>
                          <m:nary>
                            <m:naryPr>
                              <m:grow m:val="on"/>
                              <m:subHide m:val="on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bar>
                            <m:barPr>
                              <m:pos m:val="top"/>
                              <m:ctrlP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zh-CN" alt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ba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zh-CN" alt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  <m:r>
                                    <a:rPr lang="zh-CN" alt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zh-CN" alt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zh-CN" altLang="en-US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zh-CN" alt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zh-CN" alt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den>
                          </m:f>
                          <m:r>
                            <a:rPr lang="zh-CN" alt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  <m:r>
                            <a:rPr lang="zh-CN" alt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&amp;</m:t>
                          </m:r>
                        </m:e>
                        <m:e>
                          <m:r>
                            <a:rPr lang="zh-CN" altLang="en-US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bar>
                            <m:barPr>
                              <m:pos m:val="top"/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zh-CN" alt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ba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bar>
                            <m:barPr>
                              <m:pos m:val="top"/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zh-CN" alt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ba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zh-CN" altLang="en-US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zh-CN" altLang="en-US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zh-CN" alt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bar>
                            <m:barPr>
                              <m:pos m:val="top"/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zh-CN" alt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ba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𝑐𝑜𝑛𝑓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en-US" altLang="zh-CN" b="0" dirty="0"/>
              </a:p>
              <a:p>
                <a:r>
                  <a:rPr lang="en-US" altLang="zh-CN" dirty="0"/>
                  <a:t>   </a:t>
                </a:r>
                <a:endParaRPr lang="zh-CN" altLang="en-US" dirty="0"/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92" y="2179620"/>
                <a:ext cx="7934927" cy="16796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组合 31"/>
          <p:cNvGrpSpPr/>
          <p:nvPr/>
        </p:nvGrpSpPr>
        <p:grpSpPr>
          <a:xfrm>
            <a:off x="1092064" y="3890368"/>
            <a:ext cx="6251171" cy="2297746"/>
            <a:chOff x="958733" y="2981501"/>
            <a:chExt cx="6251171" cy="2297746"/>
          </a:xfrm>
        </p:grpSpPr>
        <p:sp>
          <p:nvSpPr>
            <p:cNvPr id="26" name="文本框 25"/>
            <p:cNvSpPr txBox="1"/>
            <p:nvPr/>
          </p:nvSpPr>
          <p:spPr>
            <a:xfrm>
              <a:off x="3943628" y="4448250"/>
              <a:ext cx="3050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Longitudinal confinement</a:t>
              </a:r>
              <a:endParaRPr lang="zh-CN" altLang="en-US" dirty="0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958733" y="2981501"/>
              <a:ext cx="6251171" cy="2297746"/>
              <a:chOff x="1047402" y="2897236"/>
              <a:chExt cx="6251171" cy="229774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1047402" y="3254352"/>
                <a:ext cx="6251171" cy="1940630"/>
                <a:chOff x="1047402" y="3254352"/>
                <a:chExt cx="6251171" cy="19406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文本框 20"/>
                    <p:cNvSpPr txBox="1"/>
                    <p:nvPr/>
                  </p:nvSpPr>
                  <p:spPr>
                    <a:xfrm>
                      <a:off x="1047402" y="3369213"/>
                      <a:ext cx="6251171" cy="10943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𝑐𝑜𝑛𝑓</m:t>
                                </m:r>
                              </m:sub>
                            </m:sSub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zh-CN" altLang="en-US" dirty="0"/>
                    </a:p>
                    <a:p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21" name="文本框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7402" y="3369213"/>
                      <a:ext cx="6251171" cy="109433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右大括号 21"/>
                <p:cNvSpPr/>
                <p:nvPr/>
              </p:nvSpPr>
              <p:spPr>
                <a:xfrm rot="5400000">
                  <a:off x="2883757" y="3432638"/>
                  <a:ext cx="232757" cy="1248425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1975072" y="4271652"/>
                  <a:ext cx="200180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Inspired by light-front holographic QCD</a:t>
                  </a:r>
                  <a:endParaRPr lang="zh-CN" altLang="en-US" dirty="0"/>
                </a:p>
              </p:txBody>
            </p:sp>
            <p:sp>
              <p:nvSpPr>
                <p:cNvPr id="24" name="右大括号 23"/>
                <p:cNvSpPr/>
                <p:nvPr/>
              </p:nvSpPr>
              <p:spPr>
                <a:xfrm rot="5400000">
                  <a:off x="5227632" y="2892160"/>
                  <a:ext cx="232757" cy="2734262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左大括号 26"/>
                <p:cNvSpPr/>
                <p:nvPr/>
              </p:nvSpPr>
              <p:spPr>
                <a:xfrm rot="5400000">
                  <a:off x="4267304" y="1588932"/>
                  <a:ext cx="249381" cy="3580221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文本框 28"/>
              <p:cNvSpPr txBox="1"/>
              <p:nvPr/>
            </p:nvSpPr>
            <p:spPr>
              <a:xfrm>
                <a:off x="3552931" y="2897236"/>
                <a:ext cx="1791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Long-distance</a:t>
                </a:r>
                <a:endParaRPr lang="zh-CN" altLang="en-US" dirty="0"/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304820" y="1810288"/>
            <a:ext cx="753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Light-front QCD Hamiltonian + effective confining potential:</a:t>
            </a:r>
            <a:endParaRPr lang="zh-CN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534FC1-1514-2C45-A8EE-FC9480843D5B}"/>
              </a:ext>
            </a:extLst>
          </p:cNvPr>
          <p:cNvSpPr txBox="1"/>
          <p:nvPr/>
        </p:nvSpPr>
        <p:spPr>
          <a:xfrm>
            <a:off x="4217649" y="6055164"/>
            <a:ext cx="20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9622E7F-4691-4F35-AB01-8F225C4B5891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BB970B6-B7C8-4BFB-B1EB-FE8B1997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9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CF2DA5-69DA-AE46-97EA-A9ED1786F335}"/>
              </a:ext>
            </a:extLst>
          </p:cNvPr>
          <p:cNvSpPr txBox="1"/>
          <p:nvPr/>
        </p:nvSpPr>
        <p:spPr>
          <a:xfrm>
            <a:off x="1858410" y="6055164"/>
            <a:ext cx="20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1600" dirty="0">
                <a:solidFill>
                  <a:srgbClr val="00B0F0"/>
                </a:solidFill>
              </a:rPr>
              <a:t>[Brodsky, et al, 2015]</a:t>
            </a:r>
            <a:endParaRPr lang="en-US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5">
                <a:extLst>
                  <a:ext uri="{FF2B5EF4-FFF2-40B4-BE49-F238E27FC236}">
                    <a16:creationId xmlns:a16="http://schemas.microsoft.com/office/drawing/2014/main" id="{90F8BEB4-044D-40D3-B1CE-32B9E013F04E}"/>
                  </a:ext>
                </a:extLst>
              </p:cNvPr>
              <p:cNvSpPr txBox="1"/>
              <p:nvPr/>
            </p:nvSpPr>
            <p:spPr>
              <a:xfrm>
                <a:off x="1563237" y="1245040"/>
                <a:ext cx="65687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1" i="1">
                            <a:latin typeface="Cambria Math" panose="02040503050406030204" pitchFamily="18" charset="0"/>
                          </a:rPr>
                          <m:t>Meson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𝑎</m:t>
                    </m:r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𝑏</m:t>
                    </m:r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. . .</a:t>
                </a:r>
              </a:p>
            </p:txBody>
          </p:sp>
        </mc:Choice>
        <mc:Fallback>
          <p:sp>
            <p:nvSpPr>
              <p:cNvPr id="34" name="TextBox 5">
                <a:extLst>
                  <a:ext uri="{FF2B5EF4-FFF2-40B4-BE49-F238E27FC236}">
                    <a16:creationId xmlns:a16="http://schemas.microsoft.com/office/drawing/2014/main" id="{90F8BEB4-044D-40D3-B1CE-32B9E013F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237" y="1245040"/>
                <a:ext cx="6568710" cy="307777"/>
              </a:xfrm>
              <a:prstGeom prst="rect">
                <a:avLst/>
              </a:prstGeom>
              <a:blipFill>
                <a:blip r:embed="rId4"/>
                <a:stretch>
                  <a:fillRect l="-93" t="-172549" b="-250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4">
            <a:extLst>
              <a:ext uri="{FF2B5EF4-FFF2-40B4-BE49-F238E27FC236}">
                <a16:creationId xmlns:a16="http://schemas.microsoft.com/office/drawing/2014/main" id="{BA7A395E-4EFD-4179-9151-9F95F667FBC6}"/>
              </a:ext>
            </a:extLst>
          </p:cNvPr>
          <p:cNvCxnSpPr>
            <a:cxnSpLocks/>
          </p:cNvCxnSpPr>
          <p:nvPr/>
        </p:nvCxnSpPr>
        <p:spPr>
          <a:xfrm>
            <a:off x="4526075" y="1226074"/>
            <a:ext cx="0" cy="421044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46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9111</TotalTime>
  <Words>1248</Words>
  <Application>Microsoft Office PowerPoint</Application>
  <PresentationFormat>全屏显示(4:3)</PresentationFormat>
  <Paragraphs>308</Paragraphs>
  <Slides>23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DejaVu Math TeX Gyre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2_Office Theme</vt:lpstr>
      <vt:lpstr>Equation</vt:lpstr>
      <vt:lpstr>Heavy Meson Structure on the Light-front</vt:lpstr>
      <vt:lpstr>Outline</vt:lpstr>
      <vt:lpstr>Hamiltonian Formalism</vt:lpstr>
      <vt:lpstr>Light-front Time</vt:lpstr>
      <vt:lpstr>PowerPoint 演示文稿</vt:lpstr>
      <vt:lpstr>PowerPoint 演示文稿</vt:lpstr>
      <vt:lpstr>PowerPoint 演示文稿</vt:lpstr>
      <vt:lpstr>PowerPoint 演示文稿</vt:lpstr>
      <vt:lpstr>Heavy Quarkonium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吴 家同</cp:lastModifiedBy>
  <cp:revision>433</cp:revision>
  <dcterms:created xsi:type="dcterms:W3CDTF">2019-09-13T14:13:11Z</dcterms:created>
  <dcterms:modified xsi:type="dcterms:W3CDTF">2021-03-27T21:53:33Z</dcterms:modified>
</cp:coreProperties>
</file>