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75" r:id="rId2"/>
    <p:sldMasterId id="2147483689" r:id="rId3"/>
  </p:sldMasterIdLst>
  <p:notesMasterIdLst>
    <p:notesMasterId r:id="rId40"/>
  </p:notesMasterIdLst>
  <p:sldIdLst>
    <p:sldId id="562" r:id="rId4"/>
    <p:sldId id="1573" r:id="rId5"/>
    <p:sldId id="797" r:id="rId6"/>
    <p:sldId id="738" r:id="rId7"/>
    <p:sldId id="1576" r:id="rId8"/>
    <p:sldId id="603" r:id="rId9"/>
    <p:sldId id="962" r:id="rId10"/>
    <p:sldId id="621" r:id="rId11"/>
    <p:sldId id="634" r:id="rId12"/>
    <p:sldId id="963" r:id="rId13"/>
    <p:sldId id="659" r:id="rId14"/>
    <p:sldId id="637" r:id="rId15"/>
    <p:sldId id="643" r:id="rId16"/>
    <p:sldId id="591" r:id="rId17"/>
    <p:sldId id="589" r:id="rId18"/>
    <p:sldId id="569" r:id="rId19"/>
    <p:sldId id="532" r:id="rId20"/>
    <p:sldId id="678" r:id="rId21"/>
    <p:sldId id="1577" r:id="rId22"/>
    <p:sldId id="1580" r:id="rId23"/>
    <p:sldId id="1579" r:id="rId24"/>
    <p:sldId id="264" r:id="rId25"/>
    <p:sldId id="1581" r:id="rId26"/>
    <p:sldId id="1582" r:id="rId27"/>
    <p:sldId id="959" r:id="rId28"/>
    <p:sldId id="751" r:id="rId29"/>
    <p:sldId id="793" r:id="rId30"/>
    <p:sldId id="933" r:id="rId31"/>
    <p:sldId id="1575" r:id="rId32"/>
    <p:sldId id="1583" r:id="rId33"/>
    <p:sldId id="1578" r:id="rId34"/>
    <p:sldId id="1584" r:id="rId35"/>
    <p:sldId id="934" r:id="rId36"/>
    <p:sldId id="961" r:id="rId37"/>
    <p:sldId id="1585" r:id="rId38"/>
    <p:sldId id="1586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63" d="100"/>
          <a:sy n="63" d="100"/>
        </p:scale>
        <p:origin x="13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4BB6A-867C-4D5C-86AF-859812E5FCA3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F084C-BEB3-48D0-B6D1-FD39215CF5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87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19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F084C-BEB3-48D0-B6D1-FD39215CF5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078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F084C-BEB3-48D0-B6D1-FD39215CF5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68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61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35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43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02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51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77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22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2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99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75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55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1198" y="67290"/>
            <a:ext cx="7886700" cy="634239"/>
          </a:xfrm>
        </p:spPr>
        <p:txBody>
          <a:bodyPr>
            <a:noAutofit/>
          </a:bodyPr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844548" y="777875"/>
            <a:ext cx="7920000" cy="0"/>
          </a:xfrm>
          <a:prstGeom prst="line">
            <a:avLst/>
          </a:prstGeom>
          <a:ln w="57150">
            <a:solidFill>
              <a:srgbClr val="0070C0"/>
            </a:solidFill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 userDrawn="1"/>
        </p:nvSpPr>
        <p:spPr>
          <a:xfrm>
            <a:off x="9525" y="-1588"/>
            <a:ext cx="647700" cy="6159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333375" y="314325"/>
            <a:ext cx="468313" cy="463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内容占位符 2"/>
          <p:cNvSpPr>
            <a:spLocks noGrp="1"/>
          </p:cNvSpPr>
          <p:nvPr>
            <p:ph idx="1"/>
          </p:nvPr>
        </p:nvSpPr>
        <p:spPr>
          <a:xfrm>
            <a:off x="452045" y="1017442"/>
            <a:ext cx="8312503" cy="4525963"/>
          </a:xfrm>
        </p:spPr>
        <p:txBody>
          <a:bodyPr/>
          <a:lstStyle>
            <a:lvl1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anose="05000000000000000000" pitchFamily="2" charset="2"/>
              <a:buChar char="l"/>
              <a:defRPr sz="24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  <a:defRPr sz="2000" b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150000"/>
              </a:lnSpc>
              <a:buSzPct val="75000"/>
              <a:buFont typeface="Wingdings" panose="05000000000000000000" pitchFamily="2" charset="2"/>
              <a:buChar char="p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buFont typeface="微软雅黑" panose="020B0503020204020204" pitchFamily="34" charset="-122"/>
              <a:buChar char="-"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0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灯片编号占位符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78BC8A-00A7-488C-B94C-B516AB74C86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381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849173"/>
      </p:ext>
    </p:extLst>
  </p:cSld>
  <p:clrMapOvr>
    <a:masterClrMapping/>
  </p:clrMapOvr>
  <p:transition/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1" y="112671"/>
            <a:ext cx="8922984" cy="710286"/>
          </a:xfrm>
        </p:spPr>
        <p:txBody>
          <a:bodyPr>
            <a:noAutofit/>
          </a:bodyPr>
          <a:lstStyle>
            <a:lvl1pPr>
              <a:defRPr sz="40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41" y="1378100"/>
            <a:ext cx="8922983" cy="4897024"/>
          </a:xfrm>
          <a:solidFill>
            <a:schemeClr val="bg1"/>
          </a:solidFill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D8668EE5-AB94-4450-9DD7-6622F836404A}" type="datetime2">
              <a:rPr lang="zh-CN" altLang="en-US" smtClean="0"/>
              <a:t>2020年12月24日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US" altLang="zh-CN" dirty="0" err="1"/>
              <a:t>SiPM</a:t>
            </a:r>
            <a:r>
              <a:rPr lang="zh-CN" altLang="en-US" dirty="0"/>
              <a:t>成像探头研制总结报告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F5ADE583-4994-4669-AB97-1275E253B2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D721EBFD-F535-434B-9633-9FC0BBC2C7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7950" y="901700"/>
            <a:ext cx="8923338" cy="433388"/>
          </a:xfrm>
        </p:spPr>
        <p:txBody>
          <a:bodyPr/>
          <a:lstStyle>
            <a:lvl1pPr>
              <a:defRPr sz="28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5EACD0F-8B83-4585-85B0-08655C4686D6}"/>
              </a:ext>
            </a:extLst>
          </p:cNvPr>
          <p:cNvCxnSpPr/>
          <p:nvPr userDrawn="1"/>
        </p:nvCxnSpPr>
        <p:spPr>
          <a:xfrm>
            <a:off x="107950" y="822957"/>
            <a:ext cx="89537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34178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118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735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761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30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58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418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69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83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090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165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4BC39F-158A-4E52-B117-DFAD98B921A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1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8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70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2020-12-24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1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2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EFA17F-86AA-459D-A0AE-8413177B6F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692696"/>
            <a:ext cx="8712968" cy="1614041"/>
          </a:xfrm>
        </p:spPr>
        <p:txBody>
          <a:bodyPr>
            <a:no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基于</a:t>
            </a:r>
            <a:r>
              <a:rPr lang="en-US" altLang="zh-CN" dirty="0" err="1">
                <a:solidFill>
                  <a:schemeClr val="bg1"/>
                </a:solidFill>
              </a:rPr>
              <a:t>SiPM</a:t>
            </a:r>
            <a:r>
              <a:rPr lang="zh-CN" altLang="zh-CN" dirty="0">
                <a:solidFill>
                  <a:schemeClr val="bg1"/>
                </a:solidFill>
              </a:rPr>
              <a:t>技术的</a:t>
            </a:r>
            <a:r>
              <a:rPr lang="en-US" altLang="zh-CN" dirty="0">
                <a:solidFill>
                  <a:schemeClr val="bg1"/>
                </a:solidFill>
              </a:rPr>
              <a:t>LHAASO</a:t>
            </a:r>
            <a:r>
              <a:rPr lang="zh-CN" altLang="zh-CN" dirty="0">
                <a:solidFill>
                  <a:schemeClr val="bg1"/>
                </a:solidFill>
              </a:rPr>
              <a:t>广角切伦科夫望远镜阵列</a:t>
            </a:r>
            <a:endParaRPr lang="zh-CN" altLang="en-US" sz="4000" b="1" i="1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19572" y="2924944"/>
            <a:ext cx="7704856" cy="1752600"/>
          </a:xfrm>
        </p:spPr>
        <p:txBody>
          <a:bodyPr>
            <a:noAutofit/>
          </a:bodyPr>
          <a:lstStyle/>
          <a:p>
            <a:r>
              <a:rPr lang="zh-CN" altLang="en-US" sz="3600" dirty="0">
                <a:solidFill>
                  <a:srgbClr val="FFFF00"/>
                </a:solidFill>
              </a:rPr>
              <a:t>张寿山</a:t>
            </a:r>
            <a:endParaRPr lang="en-US" altLang="zh-CN" sz="3600" dirty="0">
              <a:solidFill>
                <a:srgbClr val="FFFF00"/>
              </a:solidFill>
            </a:endParaRPr>
          </a:p>
          <a:p>
            <a:endParaRPr lang="en-US" altLang="zh-CN" sz="3600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00B0F0"/>
                </a:solidFill>
              </a:rPr>
              <a:t>粒子天体物理中心</a:t>
            </a:r>
            <a:endParaRPr lang="en-US" altLang="zh-CN" b="1" dirty="0">
              <a:solidFill>
                <a:srgbClr val="00B0F0"/>
              </a:solidFill>
            </a:endParaRPr>
          </a:p>
          <a:p>
            <a:r>
              <a:rPr lang="zh-CN" altLang="en-US" b="1" dirty="0">
                <a:solidFill>
                  <a:srgbClr val="00B0F0"/>
                </a:solidFill>
              </a:rPr>
              <a:t>中国科学院高能物理研究所</a:t>
            </a:r>
            <a:endParaRPr lang="en-US" altLang="zh-CN" b="1" dirty="0">
              <a:solidFill>
                <a:srgbClr val="00B0F0"/>
              </a:solidFill>
            </a:endParaRPr>
          </a:p>
          <a:p>
            <a:endParaRPr lang="en-US" altLang="zh-CN" sz="2400" b="1" dirty="0">
              <a:solidFill>
                <a:srgbClr val="FFFF00"/>
              </a:solidFill>
            </a:endParaRPr>
          </a:p>
          <a:p>
            <a:r>
              <a:rPr lang="en-US" altLang="zh-CN" sz="2400" b="1" dirty="0">
                <a:solidFill>
                  <a:schemeClr val="tx1"/>
                </a:solidFill>
              </a:rPr>
              <a:t> 2020</a:t>
            </a:r>
            <a:r>
              <a:rPr lang="zh-CN" altLang="en-US" sz="2400" b="1" dirty="0">
                <a:solidFill>
                  <a:schemeClr val="tx1"/>
                </a:solidFill>
              </a:rPr>
              <a:t>年</a:t>
            </a:r>
            <a:r>
              <a:rPr lang="en-US" altLang="zh-CN" sz="2400" b="1" dirty="0">
                <a:solidFill>
                  <a:schemeClr val="tx1"/>
                </a:solidFill>
              </a:rPr>
              <a:t>12</a:t>
            </a:r>
            <a:r>
              <a:rPr lang="zh-CN" altLang="en-US" sz="2400" b="1" dirty="0">
                <a:solidFill>
                  <a:schemeClr val="tx1"/>
                </a:solidFill>
              </a:rPr>
              <a:t>月</a:t>
            </a:r>
            <a:r>
              <a:rPr lang="en-US" altLang="zh-CN" sz="2400" b="1" dirty="0">
                <a:solidFill>
                  <a:schemeClr val="tx1"/>
                </a:solidFill>
              </a:rPr>
              <a:t> 25</a:t>
            </a:r>
            <a:r>
              <a:rPr lang="zh-CN" altLang="en-US" sz="2400" b="1" dirty="0">
                <a:solidFill>
                  <a:schemeClr val="tx1"/>
                </a:solidFill>
              </a:rPr>
              <a:t>日</a:t>
            </a:r>
            <a:endParaRPr lang="en-US" altLang="zh-C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A96666-B65C-4F23-B970-6F5EDC6BF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4" y="8136"/>
            <a:ext cx="4978787" cy="36968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1690C4-92D4-4C63-94E1-44285BD5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650750"/>
            <a:ext cx="5220072" cy="318969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514AB6F-7559-42B6-8068-566F5286ABBC}"/>
              </a:ext>
            </a:extLst>
          </p:cNvPr>
          <p:cNvSpPr/>
          <p:nvPr/>
        </p:nvSpPr>
        <p:spPr>
          <a:xfrm>
            <a:off x="4967243" y="4654500"/>
            <a:ext cx="40692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Parameters for LHAASO-WFCTA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APD cell size:  25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μm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size: 15 mm×15 mm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Total number of APDs: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~360,000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APD-猝灭电阻.jpg">
            <a:extLst>
              <a:ext uri="{FF2B5EF4-FFF2-40B4-BE49-F238E27FC236}">
                <a16:creationId xmlns:a16="http://schemas.microsoft.com/office/drawing/2014/main" id="{4B1A5164-533F-4EE4-859B-C73AF4114A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2596" y="741258"/>
            <a:ext cx="4043900" cy="250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7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1F71291-0742-44CE-BE91-9771FB5C4B3E}"/>
              </a:ext>
            </a:extLst>
          </p:cNvPr>
          <p:cNvSpPr/>
          <p:nvPr/>
        </p:nvSpPr>
        <p:spPr>
          <a:xfrm>
            <a:off x="251527" y="1694085"/>
            <a:ext cx="2034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15 mm×15mm </a:t>
            </a:r>
          </a:p>
          <a:p>
            <a:r>
              <a:rPr lang="en-US" altLang="zh-CN" dirty="0"/>
              <a:t>(9×5 mm× 5mm)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D58DFA-3DCE-4958-B86A-23E24ABD64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51050" r="38800" b="23750"/>
          <a:stretch/>
        </p:blipFill>
        <p:spPr>
          <a:xfrm>
            <a:off x="361838" y="3139981"/>
            <a:ext cx="1434870" cy="14972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C0C30A-5C00-4C0D-9844-62E7BC261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361838" y="318782"/>
            <a:ext cx="1377221" cy="126245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17240D86-0761-4AEE-A0FC-58012ED1A476}"/>
              </a:ext>
            </a:extLst>
          </p:cNvPr>
          <p:cNvCxnSpPr/>
          <p:nvPr/>
        </p:nvCxnSpPr>
        <p:spPr>
          <a:xfrm flipH="1">
            <a:off x="1089229" y="3448650"/>
            <a:ext cx="957657" cy="417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C006834-3F69-4E67-BF28-9CB3D992323E}"/>
              </a:ext>
            </a:extLst>
          </p:cNvPr>
          <p:cNvSpPr txBox="1"/>
          <p:nvPr/>
        </p:nvSpPr>
        <p:spPr>
          <a:xfrm>
            <a:off x="1757891" y="307931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温传感器头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C689BF-6F57-41BF-B91F-A9BBB61B6065}"/>
              </a:ext>
            </a:extLst>
          </p:cNvPr>
          <p:cNvSpPr/>
          <p:nvPr/>
        </p:nvSpPr>
        <p:spPr>
          <a:xfrm>
            <a:off x="84215" y="4991579"/>
            <a:ext cx="31677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dirty="0">
                <a:solidFill>
                  <a:prstClr val="black"/>
                </a:solidFill>
              </a:rPr>
              <a:t> 由工作在盖革模式的雪崩二极管（</a:t>
            </a:r>
            <a:r>
              <a:rPr lang="en-US" altLang="zh-CN" sz="2000" dirty="0">
                <a:solidFill>
                  <a:prstClr val="black"/>
                </a:solidFill>
              </a:rPr>
              <a:t>APD</a:t>
            </a:r>
            <a:r>
              <a:rPr lang="zh-CN" altLang="en-US" sz="2000" dirty="0">
                <a:solidFill>
                  <a:prstClr val="black"/>
                </a:solidFill>
              </a:rPr>
              <a:t>）阵列组成</a:t>
            </a:r>
            <a:endParaRPr lang="en-US" altLang="zh-CN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</a:rPr>
              <a:t> APD </a:t>
            </a:r>
            <a:r>
              <a:rPr lang="zh-CN" altLang="en-US" sz="2000" dirty="0">
                <a:solidFill>
                  <a:prstClr val="black"/>
                </a:solidFill>
              </a:rPr>
              <a:t>尺寸</a:t>
            </a:r>
            <a:r>
              <a:rPr lang="en-US" altLang="zh-CN" sz="2000" dirty="0">
                <a:solidFill>
                  <a:prstClr val="black"/>
                </a:solidFill>
              </a:rPr>
              <a:t>: 25μm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</a:rPr>
              <a:t> APD</a:t>
            </a:r>
            <a:r>
              <a:rPr lang="zh-CN" altLang="en-US" sz="2000" dirty="0">
                <a:solidFill>
                  <a:prstClr val="black"/>
                </a:solidFill>
              </a:rPr>
              <a:t>总个数：</a:t>
            </a:r>
            <a:r>
              <a:rPr lang="en-US" altLang="zh-CN" sz="2000" dirty="0">
                <a:solidFill>
                  <a:prstClr val="black"/>
                </a:solidFill>
              </a:rPr>
              <a:t>36</a:t>
            </a:r>
            <a:r>
              <a:rPr lang="zh-CN" altLang="en-US" sz="2000" dirty="0">
                <a:solidFill>
                  <a:prstClr val="black"/>
                </a:solidFill>
              </a:rPr>
              <a:t>万个</a:t>
            </a:r>
            <a:endParaRPr lang="en-US" altLang="zh-CN" sz="2000" dirty="0">
              <a:solidFill>
                <a:prstClr val="black"/>
              </a:solidFill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5FB173D-B647-4919-A9F7-06463AACB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577095"/>
              </p:ext>
            </p:extLst>
          </p:nvPr>
        </p:nvGraphicFramePr>
        <p:xfrm>
          <a:off x="3203848" y="139729"/>
          <a:ext cx="5855937" cy="65296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3165">
                  <a:extLst>
                    <a:ext uri="{9D8B030D-6E8A-4147-A177-3AD203B41FA5}">
                      <a16:colId xmlns:a16="http://schemas.microsoft.com/office/drawing/2014/main" val="1126473846"/>
                    </a:ext>
                  </a:extLst>
                </a:gridCol>
                <a:gridCol w="3382772">
                  <a:extLst>
                    <a:ext uri="{9D8B030D-6E8A-4147-A177-3AD203B41FA5}">
                      <a16:colId xmlns:a16="http://schemas.microsoft.com/office/drawing/2014/main" val="1660614748"/>
                    </a:ext>
                  </a:extLst>
                </a:gridCol>
              </a:tblGrid>
              <a:tr h="425722">
                <a:tc>
                  <a:txBody>
                    <a:bodyPr/>
                    <a:lstStyle/>
                    <a:p>
                      <a:r>
                        <a:rPr lang="zh-CN" sz="1800" b="0" kern="100" dirty="0">
                          <a:effectLst/>
                        </a:rPr>
                        <a:t>指标名称及定义</a:t>
                      </a:r>
                      <a:endParaRPr lang="zh-CN" sz="18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b="0" kern="100" dirty="0">
                          <a:effectLst/>
                        </a:rPr>
                        <a:t>指标要求</a:t>
                      </a:r>
                      <a:endParaRPr lang="zh-CN" sz="18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064504"/>
                  </a:ext>
                </a:extLst>
              </a:tr>
              <a:tr h="31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>
                          <a:effectLst/>
                        </a:rPr>
                        <a:t>像素间距（</a:t>
                      </a:r>
                      <a:r>
                        <a:rPr lang="en-US" sz="1800" b="0" kern="100">
                          <a:effectLst/>
                        </a:rPr>
                        <a:t>pixel pitch</a:t>
                      </a:r>
                      <a:r>
                        <a:rPr lang="zh-CN" sz="1800" b="0" kern="100">
                          <a:effectLst/>
                        </a:rPr>
                        <a:t>）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25</a:t>
                      </a:r>
                      <a:r>
                        <a:rPr lang="zh-CN" sz="1800" b="0" kern="100" dirty="0">
                          <a:effectLst/>
                        </a:rPr>
                        <a:t>μ</a:t>
                      </a:r>
                      <a:r>
                        <a:rPr lang="en-US" sz="1800" b="0" kern="100" dirty="0">
                          <a:effectLst/>
                        </a:rPr>
                        <a:t>m</a:t>
                      </a:r>
                      <a:r>
                        <a:rPr lang="zh-CN" sz="1800" b="0" kern="100" dirty="0">
                          <a:effectLst/>
                        </a:rPr>
                        <a:t>±</a:t>
                      </a:r>
                      <a:r>
                        <a:rPr lang="en-US" sz="1800" b="0" kern="100" dirty="0">
                          <a:effectLst/>
                        </a:rPr>
                        <a:t>2</a:t>
                      </a:r>
                      <a:r>
                        <a:rPr lang="zh-CN" sz="1800" b="0" kern="100" dirty="0">
                          <a:effectLst/>
                        </a:rPr>
                        <a:t>μ</a:t>
                      </a:r>
                      <a:r>
                        <a:rPr lang="en-US" sz="1800" b="0" kern="100" dirty="0">
                          <a:effectLst/>
                        </a:rPr>
                        <a:t>m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04836"/>
                  </a:ext>
                </a:extLst>
              </a:tr>
              <a:tr h="4005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>
                          <a:effectLst/>
                        </a:rPr>
                        <a:t>光探测效率（</a:t>
                      </a:r>
                      <a:r>
                        <a:rPr lang="en-US" sz="1800" b="0" kern="100">
                          <a:effectLst/>
                        </a:rPr>
                        <a:t>PDE</a:t>
                      </a:r>
                      <a:r>
                        <a:rPr lang="zh-CN" sz="1800" b="0" kern="100">
                          <a:effectLst/>
                        </a:rPr>
                        <a:t>）</a:t>
                      </a:r>
                      <a:r>
                        <a:rPr lang="en-US" sz="1800" b="0" kern="100">
                          <a:effectLst/>
                        </a:rPr>
                        <a:t>@</a:t>
                      </a:r>
                      <a:r>
                        <a:rPr lang="zh-CN" sz="1800" b="0" kern="100">
                          <a:effectLst/>
                        </a:rPr>
                        <a:t>增益</a:t>
                      </a:r>
                      <a:r>
                        <a:rPr lang="en-US" sz="1800" b="0" kern="100">
                          <a:effectLst/>
                        </a:rPr>
                        <a:t>1×10</a:t>
                      </a:r>
                      <a:r>
                        <a:rPr lang="en-US" sz="1800" b="0" kern="100" baseline="30000">
                          <a:effectLst/>
                        </a:rPr>
                        <a:t>6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&gt;29%@400nm, &gt;23%@350nm, &gt;18%@310nm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370118"/>
                  </a:ext>
                </a:extLst>
              </a:tr>
              <a:tr h="6203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</a:rPr>
                        <a:t>暗噪声计数率</a:t>
                      </a:r>
                      <a:r>
                        <a:rPr lang="en-US" sz="1800" b="0" kern="100" dirty="0">
                          <a:effectLst/>
                        </a:rPr>
                        <a:t>@ 0.5 PE</a:t>
                      </a:r>
                      <a:r>
                        <a:rPr lang="zh-CN" altLang="en-US" sz="1800" b="0" kern="100" dirty="0">
                          <a:effectLst/>
                        </a:rPr>
                        <a:t>，</a:t>
                      </a:r>
                      <a:r>
                        <a:rPr lang="zh-CN" sz="1800" b="0" kern="100" dirty="0">
                          <a:effectLst/>
                        </a:rPr>
                        <a:t>增益</a:t>
                      </a:r>
                      <a:r>
                        <a:rPr lang="en-US" sz="1800" b="0" kern="100" dirty="0">
                          <a:effectLst/>
                        </a:rPr>
                        <a:t>1</a:t>
                      </a:r>
                      <a:r>
                        <a:rPr lang="zh-CN" sz="1800" b="0" kern="100" dirty="0">
                          <a:effectLst/>
                        </a:rPr>
                        <a:t>×</a:t>
                      </a:r>
                      <a:r>
                        <a:rPr lang="en-US" sz="1800" b="0" kern="100" dirty="0">
                          <a:effectLst/>
                        </a:rPr>
                        <a:t>10</a:t>
                      </a:r>
                      <a:r>
                        <a:rPr lang="en-US" sz="1800" b="0" kern="100" baseline="30000" dirty="0">
                          <a:effectLst/>
                        </a:rPr>
                        <a:t>6</a:t>
                      </a:r>
                      <a:r>
                        <a:rPr lang="en-US" sz="1800" b="0" kern="100" dirty="0">
                          <a:effectLst/>
                        </a:rPr>
                        <a:t> 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&lt;80 kHz/</a:t>
                      </a:r>
                      <a:r>
                        <a:rPr lang="en-US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800" b="0" kern="1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lang="zh-CN" altLang="zh-CN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温度</a:t>
                      </a:r>
                      <a:r>
                        <a:rPr lang="en-US" altLang="zh-CN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zh-CN" altLang="zh-CN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endParaRPr lang="zh-CN" altLang="en-US" sz="1800" b="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504347"/>
                  </a:ext>
                </a:extLst>
              </a:tr>
              <a:tr h="3660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</a:rPr>
                        <a:t>增益稳定性（恒温，固定电压）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>
                          <a:effectLst/>
                        </a:rPr>
                        <a:t>增益波动性</a:t>
                      </a:r>
                      <a:r>
                        <a:rPr lang="en-US" sz="1800" b="0" kern="100">
                          <a:effectLst/>
                        </a:rPr>
                        <a:t>&lt;0.5% @ 24</a:t>
                      </a:r>
                      <a:r>
                        <a:rPr lang="zh-CN" sz="1800" b="0" kern="100">
                          <a:effectLst/>
                        </a:rPr>
                        <a:t>小时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755291"/>
                  </a:ext>
                </a:extLst>
              </a:tr>
              <a:tr h="3478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</a:rPr>
                        <a:t>光学串扰</a:t>
                      </a:r>
                      <a:r>
                        <a:rPr lang="en-US" sz="1800" b="0" kern="100" dirty="0">
                          <a:effectLst/>
                        </a:rPr>
                        <a:t>@</a:t>
                      </a:r>
                      <a:r>
                        <a:rPr lang="zh-CN" sz="1800" b="0" kern="100" dirty="0">
                          <a:effectLst/>
                        </a:rPr>
                        <a:t>增益</a:t>
                      </a:r>
                      <a:r>
                        <a:rPr lang="en-US" sz="1800" b="0" kern="100" dirty="0">
                          <a:effectLst/>
                        </a:rPr>
                        <a:t>1</a:t>
                      </a:r>
                      <a:r>
                        <a:rPr lang="zh-CN" sz="1800" b="0" kern="100" dirty="0">
                          <a:effectLst/>
                        </a:rPr>
                        <a:t>×</a:t>
                      </a:r>
                      <a:r>
                        <a:rPr lang="en-US" sz="1800" b="0" kern="100" dirty="0">
                          <a:effectLst/>
                        </a:rPr>
                        <a:t>10</a:t>
                      </a:r>
                      <a:r>
                        <a:rPr lang="en-US" sz="1800" b="0" kern="100" baseline="30000" dirty="0">
                          <a:effectLst/>
                        </a:rPr>
                        <a:t>6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&lt;5%</a:t>
                      </a:r>
                      <a:r>
                        <a:rPr lang="en-US" altLang="zh-CN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lang="zh-CN" altLang="zh-CN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温度</a:t>
                      </a:r>
                      <a:r>
                        <a:rPr lang="en-US" altLang="zh-CN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zh-CN" altLang="zh-CN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200976"/>
                  </a:ext>
                </a:extLst>
              </a:tr>
              <a:tr h="31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</a:rPr>
                        <a:t>光灵敏区域尺寸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(15-15.6)mm</a:t>
                      </a:r>
                      <a:r>
                        <a:rPr lang="zh-CN" sz="1800" b="0" kern="100" dirty="0">
                          <a:effectLst/>
                        </a:rPr>
                        <a:t>×</a:t>
                      </a:r>
                      <a:r>
                        <a:rPr lang="en-US" sz="1800" b="0" kern="100" dirty="0">
                          <a:effectLst/>
                        </a:rPr>
                        <a:t>(15-15.6) mm  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04201"/>
                  </a:ext>
                </a:extLst>
              </a:tr>
              <a:tr h="31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>
                          <a:effectLst/>
                        </a:rPr>
                        <a:t>封装尺寸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(20</a:t>
                      </a:r>
                      <a:r>
                        <a:rPr lang="zh-CN" sz="1800" b="0" kern="100" dirty="0">
                          <a:effectLst/>
                        </a:rPr>
                        <a:t>±</a:t>
                      </a:r>
                      <a:r>
                        <a:rPr lang="en-US" sz="1800" b="0" kern="100" dirty="0">
                          <a:effectLst/>
                        </a:rPr>
                        <a:t>0.1)mm</a:t>
                      </a:r>
                      <a:r>
                        <a:rPr lang="zh-CN" sz="1800" b="0" kern="100" dirty="0">
                          <a:effectLst/>
                        </a:rPr>
                        <a:t>×</a:t>
                      </a:r>
                      <a:r>
                        <a:rPr lang="en-US" sz="1800" b="0" kern="100" dirty="0">
                          <a:effectLst/>
                        </a:rPr>
                        <a:t>(20</a:t>
                      </a:r>
                      <a:r>
                        <a:rPr lang="zh-CN" sz="1800" b="0" kern="100" dirty="0">
                          <a:effectLst/>
                        </a:rPr>
                        <a:t>±</a:t>
                      </a:r>
                      <a:r>
                        <a:rPr lang="en-US" sz="1800" b="0" kern="100" dirty="0">
                          <a:effectLst/>
                        </a:rPr>
                        <a:t>0.1) mm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386467"/>
                  </a:ext>
                </a:extLst>
              </a:tr>
              <a:tr h="31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>
                          <a:effectLst/>
                        </a:rPr>
                        <a:t>封装表面平整度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&lt;0.1mm 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440121"/>
                  </a:ext>
                </a:extLst>
              </a:tr>
              <a:tr h="4005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>
                          <a:effectLst/>
                        </a:rPr>
                        <a:t>电荷分辨率</a:t>
                      </a:r>
                      <a:r>
                        <a:rPr lang="en-US" sz="1800" b="0" kern="100">
                          <a:effectLst/>
                        </a:rPr>
                        <a:t>@</a:t>
                      </a:r>
                      <a:r>
                        <a:rPr lang="zh-CN" sz="1800" b="0" kern="100">
                          <a:effectLst/>
                        </a:rPr>
                        <a:t>增益</a:t>
                      </a:r>
                      <a:r>
                        <a:rPr lang="en-US" sz="1800" b="0" kern="100">
                          <a:effectLst/>
                        </a:rPr>
                        <a:t>1</a:t>
                      </a:r>
                      <a:r>
                        <a:rPr lang="zh-CN" sz="1800" b="0" kern="100">
                          <a:effectLst/>
                        </a:rPr>
                        <a:t>×</a:t>
                      </a:r>
                      <a:r>
                        <a:rPr lang="en-US" sz="1800" b="0" kern="100">
                          <a:effectLst/>
                        </a:rPr>
                        <a:t>10</a:t>
                      </a:r>
                      <a:r>
                        <a:rPr lang="en-US" sz="1800" b="0" kern="100" baseline="30000">
                          <a:effectLst/>
                        </a:rPr>
                        <a:t>6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&lt;45%@10pe</a:t>
                      </a:r>
                      <a:r>
                        <a:rPr lang="zh-CN" sz="1800" b="0" kern="100">
                          <a:effectLst/>
                        </a:rPr>
                        <a:t>，</a:t>
                      </a:r>
                      <a:r>
                        <a:rPr lang="en-US" sz="1800" b="0" kern="100">
                          <a:effectLst/>
                        </a:rPr>
                        <a:t>&lt;16%@100pe</a:t>
                      </a:r>
                      <a:r>
                        <a:rPr lang="zh-CN" sz="1800" b="0" kern="100">
                          <a:effectLst/>
                        </a:rPr>
                        <a:t>，</a:t>
                      </a:r>
                      <a:r>
                        <a:rPr lang="en-US" sz="1800" b="0" kern="100">
                          <a:effectLst/>
                        </a:rPr>
                        <a:t>&lt;5%@1000pe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109249"/>
                  </a:ext>
                </a:extLst>
              </a:tr>
              <a:tr h="31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>
                          <a:effectLst/>
                        </a:rPr>
                        <a:t>单元增益不一致性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&lt;2.7% 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192959"/>
                  </a:ext>
                </a:extLst>
              </a:tr>
              <a:tr h="3754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</a:rPr>
                        <a:t>输出脉冲宽度</a:t>
                      </a:r>
                      <a:r>
                        <a:rPr lang="en-US" sz="1800" b="0" kern="100" dirty="0">
                          <a:effectLst/>
                        </a:rPr>
                        <a:t>@3</a:t>
                      </a:r>
                      <a:r>
                        <a:rPr lang="zh-CN" sz="1800" b="0" kern="100" dirty="0">
                          <a:effectLst/>
                        </a:rPr>
                        <a:t>Ω匹配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FWHM&lt;60ns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85577"/>
                  </a:ext>
                </a:extLst>
              </a:tr>
              <a:tr h="3547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>
                          <a:effectLst/>
                        </a:rPr>
                        <a:t>温度探头</a:t>
                      </a:r>
                      <a:endParaRPr lang="zh-CN" sz="18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LM</a:t>
                      </a:r>
                      <a:endParaRPr lang="zh-CN" sz="18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894313"/>
                  </a:ext>
                </a:extLst>
              </a:tr>
              <a:tr h="3434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</a:rPr>
                        <a:t>封装厚度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</a:rPr>
                        <a:t>不含连接器</a:t>
                      </a:r>
                      <a:r>
                        <a:rPr lang="en-US" sz="1800" b="0" kern="100" dirty="0">
                          <a:effectLst/>
                        </a:rPr>
                        <a:t>&lt;3mm</a:t>
                      </a:r>
                      <a:r>
                        <a:rPr lang="zh-CN" sz="1800" b="0" kern="100" dirty="0">
                          <a:effectLst/>
                        </a:rPr>
                        <a:t>，含连接器</a:t>
                      </a:r>
                      <a:r>
                        <a:rPr lang="en-US" sz="1800" b="0" kern="100" dirty="0">
                          <a:effectLst/>
                        </a:rPr>
                        <a:t>&lt;6.3 mm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311839"/>
                  </a:ext>
                </a:extLst>
              </a:tr>
              <a:tr h="31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</a:rPr>
                        <a:t>储存温度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-30</a:t>
                      </a:r>
                      <a:r>
                        <a:rPr lang="zh-CN" sz="1800" b="0" kern="100" dirty="0">
                          <a:effectLst/>
                        </a:rPr>
                        <a:t>℃～</a:t>
                      </a:r>
                      <a:r>
                        <a:rPr lang="en-US" sz="1800" b="0" kern="100" dirty="0">
                          <a:effectLst/>
                        </a:rPr>
                        <a:t>+80</a:t>
                      </a:r>
                      <a:r>
                        <a:rPr lang="zh-CN" sz="1800" b="0" kern="100" dirty="0">
                          <a:effectLst/>
                        </a:rPr>
                        <a:t>℃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44027"/>
                  </a:ext>
                </a:extLst>
              </a:tr>
              <a:tr h="31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</a:rPr>
                        <a:t>工作温度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-30</a:t>
                      </a:r>
                      <a:r>
                        <a:rPr lang="zh-CN" sz="1800" b="0" kern="100" dirty="0">
                          <a:effectLst/>
                        </a:rPr>
                        <a:t>℃～</a:t>
                      </a:r>
                      <a:r>
                        <a:rPr lang="en-US" sz="1800" b="0" kern="100" dirty="0">
                          <a:effectLst/>
                        </a:rPr>
                        <a:t>+60</a:t>
                      </a:r>
                      <a:r>
                        <a:rPr lang="zh-CN" sz="1800" b="0" kern="100" dirty="0">
                          <a:effectLst/>
                        </a:rPr>
                        <a:t>℃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558" marR="665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326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562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398111"/>
              </p:ext>
            </p:extLst>
          </p:nvPr>
        </p:nvGraphicFramePr>
        <p:xfrm>
          <a:off x="251520" y="597983"/>
          <a:ext cx="8712968" cy="5400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3282">
                <a:tc>
                  <a:txBody>
                    <a:bodyPr/>
                    <a:lstStyle/>
                    <a:p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SiPM</a:t>
                      </a:r>
                      <a:endParaRPr lang="zh-CN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PMT</a:t>
                      </a:r>
                      <a:endParaRPr lang="zh-CN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4595">
                <a:tc>
                  <a:txBody>
                    <a:bodyPr/>
                    <a:lstStyle/>
                    <a:p>
                      <a:r>
                        <a:rPr kumimoji="0" lang="zh-CN" altLang="en-US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动态范围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Proportional</a:t>
                      </a:r>
                      <a:r>
                        <a:rPr kumimoji="0" lang="en-US" altLang="zh-CN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 the total number of </a:t>
                      </a:r>
                      <a:r>
                        <a:rPr kumimoji="0" lang="en-US" altLang="zh-CN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APD cells</a:t>
                      </a:r>
                      <a:endParaRPr kumimoji="0" lang="zh-CN" altLang="en-US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Dependent on PMT type</a:t>
                      </a:r>
                      <a:r>
                        <a:rPr kumimoji="0" lang="en-US" altLang="zh-CN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HV distribution and readout method</a:t>
                      </a:r>
                      <a:endParaRPr kumimoji="0" lang="zh-CN" altLang="en-US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3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光电子计数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330"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电荷分辨率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12-13%@100pe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4%-5%@1000pe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12%@100pe, 4%@1000pe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330"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solidFill>
                            <a:srgbClr val="FF0000"/>
                          </a:solidFill>
                        </a:rPr>
                        <a:t>输出脉冲宽度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20 - 60 ns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~6 ns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3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</a:rPr>
                        <a:t>暗噪音计数率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~55</a:t>
                      </a:r>
                      <a:r>
                        <a:rPr lang="en-US" altLang="zh-CN" sz="2000" b="1" baseline="0" dirty="0">
                          <a:solidFill>
                            <a:srgbClr val="FF0000"/>
                          </a:solidFill>
                        </a:rPr>
                        <a:t> kH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z/</a:t>
                      </a:r>
                      <a:r>
                        <a:rPr lang="en-US" altLang="zh-CN" sz="2000" b="1" baseline="0" dirty="0">
                          <a:solidFill>
                            <a:srgbClr val="FF0000"/>
                          </a:solidFill>
                        </a:rPr>
                        <a:t>mm²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@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</a:rPr>
                        <a:t>thrd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=0.5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</a:rPr>
                        <a:t>pe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&lt;1kHz @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</a:rPr>
                        <a:t>thrd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=0.5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</a:rPr>
                        <a:t>pe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903"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老化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@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强曝光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不老化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0" baseline="0" dirty="0">
                          <a:solidFill>
                            <a:schemeClr val="tx1"/>
                          </a:solidFill>
                        </a:rPr>
                        <a:t>随曝光量的增加逐渐老化</a:t>
                      </a:r>
                      <a:r>
                        <a:rPr lang="en-US" altLang="zh-CN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330"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是否对磁场敏感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不敏感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敏感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330"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增益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1×10</a:t>
                      </a:r>
                      <a:r>
                        <a:rPr lang="en-US" altLang="zh-CN" b="0" baseline="30000" dirty="0">
                          <a:solidFill>
                            <a:schemeClr val="tx1"/>
                          </a:solidFill>
                        </a:rPr>
                        <a:t>6 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@</a:t>
                      </a:r>
                      <a:r>
                        <a:rPr lang="en-US" altLang="zh-CN" b="0" baseline="0" dirty="0">
                          <a:solidFill>
                            <a:schemeClr val="tx1"/>
                          </a:solidFill>
                        </a:rPr>
                        <a:t> ~60V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1×10</a:t>
                      </a:r>
                      <a:r>
                        <a:rPr lang="en-US" altLang="zh-CN" b="0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 @</a:t>
                      </a:r>
                      <a:r>
                        <a:rPr lang="en-US" altLang="zh-CN" b="0" baseline="0" dirty="0">
                          <a:solidFill>
                            <a:schemeClr val="tx1"/>
                          </a:solidFill>
                        </a:rPr>
                        <a:t>  &gt;1000 V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7841">
                <a:tc>
                  <a:txBody>
                    <a:bodyPr/>
                    <a:lstStyle/>
                    <a:p>
                      <a:r>
                        <a:rPr kumimoji="0" lang="zh-CN" altLang="en-US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增益温度系数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~1.5%/</a:t>
                      </a:r>
                      <a:r>
                        <a:rPr kumimoji="0" lang="zh-CN" altLang="en-US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~0.2%/</a:t>
                      </a:r>
                      <a:r>
                        <a:rPr kumimoji="0" lang="zh-CN" altLang="en-US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275856" y="0"/>
            <a:ext cx="2521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</a:rPr>
              <a:t>SiPM  vs. PMT</a:t>
            </a:r>
            <a:endParaRPr lang="zh-CN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2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/>
          <p:cNvGrpSpPr/>
          <p:nvPr/>
        </p:nvGrpSpPr>
        <p:grpSpPr>
          <a:xfrm>
            <a:off x="4854750" y="2665311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AB1</a:t>
              </a:r>
              <a:endParaRPr lang="zh-CN" altLang="en-US" sz="16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AB2</a:t>
              </a:r>
              <a:endParaRPr lang="zh-CN" altLang="en-US" sz="16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DB</a:t>
              </a:r>
              <a:endParaRPr lang="zh-CN" altLang="en-US" sz="20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427349" y="3313383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6051" b="26200"/>
          <a:stretch/>
        </p:blipFill>
        <p:spPr>
          <a:xfrm>
            <a:off x="36512" y="3400544"/>
            <a:ext cx="2001798" cy="159454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307716" y="144562"/>
            <a:ext cx="307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/>
              <a:t>SiPM</a:t>
            </a:r>
            <a:r>
              <a:rPr lang="zh-CN" altLang="en-US" sz="3600" b="1" dirty="0"/>
              <a:t>相机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A7FD24-8DBC-43B2-8CD0-F0A37146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909778"/>
            <a:ext cx="2266442" cy="24750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83258F-5183-465A-8A89-DC92C94FD0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3467" y="1612671"/>
            <a:ext cx="3654425" cy="24362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0243329-E9B3-4A31-ABC5-EBA537478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35" y="1299789"/>
            <a:ext cx="4279109" cy="320933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B6FA8BF-465C-4185-BA43-DE7005B1D0B8}"/>
              </a:ext>
            </a:extLst>
          </p:cNvPr>
          <p:cNvSpPr txBox="1"/>
          <p:nvPr/>
        </p:nvSpPr>
        <p:spPr>
          <a:xfrm>
            <a:off x="611560" y="5395210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云南大学万级超净间</a:t>
            </a:r>
            <a:endParaRPr lang="en-US" altLang="zh-CN" sz="3200" dirty="0"/>
          </a:p>
          <a:p>
            <a:pPr algn="ctr"/>
            <a:r>
              <a:rPr lang="zh-CN" altLang="en-US" sz="3200" dirty="0"/>
              <a:t>完成</a:t>
            </a:r>
            <a:r>
              <a:rPr lang="en-US" altLang="zh-CN" sz="3200" dirty="0" err="1"/>
              <a:t>SiPM</a:t>
            </a:r>
            <a:r>
              <a:rPr lang="zh-CN" altLang="en-US" sz="3200" dirty="0"/>
              <a:t>相机测试组装和老化</a:t>
            </a:r>
          </a:p>
        </p:txBody>
      </p:sp>
    </p:spTree>
    <p:extLst>
      <p:ext uri="{BB962C8B-B14F-4D97-AF65-F5344CB8AC3E}">
        <p14:creationId xmlns:p14="http://schemas.microsoft.com/office/powerpoint/2010/main" val="43664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79512" y="117489"/>
            <a:ext cx="6150894" cy="692696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>
                <a:solidFill>
                  <a:srgbClr val="FF3300"/>
                </a:solidFill>
                <a:latin typeface="Times New Roman" pitchFamily="18" charset="0"/>
              </a:rPr>
              <a:t>Schematic diagram of SiPM camera assembly</a:t>
            </a:r>
            <a:endParaRPr lang="zh-CN" altLang="en-US" sz="32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2"/>
          <p:cNvGrpSpPr/>
          <p:nvPr/>
        </p:nvGrpSpPr>
        <p:grpSpPr>
          <a:xfrm>
            <a:off x="4854750" y="2840673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AB1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AB2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DB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427349" y="3488745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Cluster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65012" y="3851205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 camera box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03700" y="5421620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 camera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32×32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46139" y="386616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64 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73469" y="3665262"/>
            <a:ext cx="1476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4×4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571655" y="4829090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77641" y="6246095"/>
            <a:ext cx="173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Optical filter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 descr="装配板-2.JPG"/>
          <p:cNvPicPr>
            <a:picLocks noChangeAspect="1"/>
          </p:cNvPicPr>
          <p:nvPr/>
        </p:nvPicPr>
        <p:blipFill>
          <a:blip r:embed="rId2" cstate="print"/>
          <a:srcRect l="30313" t="4589" r="27163" b="8271"/>
          <a:stretch>
            <a:fillRect/>
          </a:stretch>
        </p:blipFill>
        <p:spPr>
          <a:xfrm rot="5566625">
            <a:off x="2181174" y="4051181"/>
            <a:ext cx="1797452" cy="236331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D55A6A-C4B7-4C78-8133-C9475CF64B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286" y="4157757"/>
            <a:ext cx="2220767" cy="2236588"/>
          </a:xfrm>
          <a:prstGeom prst="rect">
            <a:avLst/>
          </a:prstGeom>
        </p:spPr>
      </p:pic>
      <p:sp>
        <p:nvSpPr>
          <p:cNvPr id="8" name="箭头: 左 7">
            <a:extLst>
              <a:ext uri="{FF2B5EF4-FFF2-40B4-BE49-F238E27FC236}">
                <a16:creationId xmlns:a16="http://schemas.microsoft.com/office/drawing/2014/main" id="{DDC4A2F5-E41D-4D2D-A51E-B15293ADF4F8}"/>
              </a:ext>
            </a:extLst>
          </p:cNvPr>
          <p:cNvSpPr/>
          <p:nvPr/>
        </p:nvSpPr>
        <p:spPr>
          <a:xfrm>
            <a:off x="3109512" y="2147356"/>
            <a:ext cx="723260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AC31262-C0A7-4002-BF6C-63AB00AC0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52" y="941129"/>
            <a:ext cx="4895527" cy="275373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5EC473-D91B-4E6D-9671-42E30EF1FF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" y="963406"/>
            <a:ext cx="2659596" cy="26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9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1549D45-7BBF-4D14-BB94-822A317AF2AB}"/>
              </a:ext>
            </a:extLst>
          </p:cNvPr>
          <p:cNvGrpSpPr/>
          <p:nvPr/>
        </p:nvGrpSpPr>
        <p:grpSpPr>
          <a:xfrm>
            <a:off x="1101046" y="332656"/>
            <a:ext cx="6941908" cy="3441033"/>
            <a:chOff x="1283503" y="971222"/>
            <a:chExt cx="6941908" cy="344103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544" y="1244146"/>
              <a:ext cx="6721836" cy="3168109"/>
            </a:xfrm>
            <a:prstGeom prst="rect">
              <a:avLst/>
            </a:prstGeom>
          </p:spPr>
        </p:pic>
        <p:grpSp>
          <p:nvGrpSpPr>
            <p:cNvPr id="2" name="组合 25"/>
            <p:cNvGrpSpPr/>
            <p:nvPr/>
          </p:nvGrpSpPr>
          <p:grpSpPr>
            <a:xfrm>
              <a:off x="1283503" y="971222"/>
              <a:ext cx="6941908" cy="2561617"/>
              <a:chOff x="1553089" y="1723240"/>
              <a:chExt cx="6941908" cy="2561617"/>
            </a:xfrm>
          </p:grpSpPr>
          <p:cxnSp>
            <p:nvCxnSpPr>
              <p:cNvPr id="9" name="直接箭头连接符 8"/>
              <p:cNvCxnSpPr/>
              <p:nvPr/>
            </p:nvCxnSpPr>
            <p:spPr>
              <a:xfrm flipH="1">
                <a:off x="7550409" y="2045159"/>
                <a:ext cx="272170" cy="1430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972080" y="1723240"/>
                <a:ext cx="15229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Digital Board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 flipH="1">
                <a:off x="5939148" y="2254709"/>
                <a:ext cx="116933" cy="4141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264999" y="1875656"/>
                <a:ext cx="15821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Analog Board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17" name="直接箭头连接符 16"/>
              <p:cNvCxnSpPr/>
              <p:nvPr/>
            </p:nvCxnSpPr>
            <p:spPr>
              <a:xfrm flipH="1" flipV="1">
                <a:off x="6857810" y="3338314"/>
                <a:ext cx="1008112" cy="5760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7125844" y="3884747"/>
                <a:ext cx="12391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CLB board</a:t>
                </a:r>
              </a:p>
            </p:txBody>
          </p:sp>
          <p:cxnSp>
            <p:nvCxnSpPr>
              <p:cNvPr id="20" name="直接箭头连接符 19"/>
              <p:cNvCxnSpPr/>
              <p:nvPr/>
            </p:nvCxnSpPr>
            <p:spPr>
              <a:xfrm>
                <a:off x="4310939" y="2262033"/>
                <a:ext cx="249403" cy="40256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3654839" y="1958292"/>
                <a:ext cx="14749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Metal frame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22" name="直接箭头连接符 21"/>
              <p:cNvCxnSpPr/>
              <p:nvPr/>
            </p:nvCxnSpPr>
            <p:spPr>
              <a:xfrm>
                <a:off x="3115589" y="2646502"/>
                <a:ext cx="309493" cy="1748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471341" y="2308810"/>
                <a:ext cx="13865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SiPM board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24" name="直接箭头连接符 23"/>
              <p:cNvCxnSpPr/>
              <p:nvPr/>
            </p:nvCxnSpPr>
            <p:spPr>
              <a:xfrm>
                <a:off x="2229215" y="3058276"/>
                <a:ext cx="267613" cy="1846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553089" y="2667107"/>
                <a:ext cx="1619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Winston cone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8" name="左大括号 27"/>
            <p:cNvSpPr/>
            <p:nvPr/>
          </p:nvSpPr>
          <p:spPr>
            <a:xfrm rot="15000000" flipH="1">
              <a:off x="3107276" y="1810013"/>
              <a:ext cx="135184" cy="726652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500" y="3915845"/>
            <a:ext cx="9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Light concentrator (Winston cone): is to increase the photon collection area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 board: 16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16 temperature sensors (embedded in the SiPM chip ), and 16 pre-amplifiers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Compensation loop board: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16 temperature and high voltage compensation loops;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16 channels of high voltage power supply.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Analogue board:  16 channels of amplifier and shaping circuit (high gain and low gain)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Digital board: 50 MHz FADC and FPGA </a:t>
            </a:r>
          </a:p>
        </p:txBody>
      </p:sp>
    </p:spTree>
    <p:extLst>
      <p:ext uri="{BB962C8B-B14F-4D97-AF65-F5344CB8AC3E}">
        <p14:creationId xmlns:p14="http://schemas.microsoft.com/office/powerpoint/2010/main" val="1731708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92"/>
          <p:cNvSpPr/>
          <p:nvPr/>
        </p:nvSpPr>
        <p:spPr>
          <a:xfrm>
            <a:off x="0" y="142852"/>
            <a:ext cx="9144000" cy="3646188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79512" y="476672"/>
            <a:ext cx="936104" cy="15121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r>
              <a:rPr kumimoji="0" lang="zh-CN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×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SiPMs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&amp; Preamplifiers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932040" y="5688632"/>
            <a:ext cx="4176464" cy="980728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Service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3923764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TCP/IP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516216" y="4437112"/>
            <a:ext cx="1512168" cy="5760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Switch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上下箭头 18"/>
          <p:cNvSpPr/>
          <p:nvPr/>
        </p:nvSpPr>
        <p:spPr>
          <a:xfrm>
            <a:off x="7020272" y="5085184"/>
            <a:ext cx="288032" cy="504056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2051720" y="4509120"/>
            <a:ext cx="1656184" cy="80196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Low voltage power supply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107504" y="2699045"/>
            <a:ext cx="1727410" cy="7299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Compensation Loop Board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" name="上箭头 91"/>
          <p:cNvSpPr/>
          <p:nvPr/>
        </p:nvSpPr>
        <p:spPr>
          <a:xfrm>
            <a:off x="2843808" y="3933056"/>
            <a:ext cx="288032" cy="50522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067944" y="3212976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64 </a:t>
            </a: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3286116" y="285728"/>
            <a:ext cx="3214710" cy="21431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436096" y="510840"/>
            <a:ext cx="936104" cy="17281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FPGA</a:t>
            </a:r>
          </a:p>
        </p:txBody>
      </p:sp>
      <p:sp>
        <p:nvSpPr>
          <p:cNvPr id="68" name="圆角矩形 67"/>
          <p:cNvSpPr/>
          <p:nvPr/>
        </p:nvSpPr>
        <p:spPr>
          <a:xfrm>
            <a:off x="3518168" y="1662968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50M 14 bit FADC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91880" y="510840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50M 14 bit FADC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右箭头 71"/>
          <p:cNvSpPr/>
          <p:nvPr/>
        </p:nvSpPr>
        <p:spPr>
          <a:xfrm>
            <a:off x="5004048" y="72686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右箭头 72"/>
          <p:cNvSpPr/>
          <p:nvPr/>
        </p:nvSpPr>
        <p:spPr>
          <a:xfrm>
            <a:off x="4932040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53"/>
          <p:cNvGrpSpPr/>
          <p:nvPr/>
        </p:nvGrpSpPr>
        <p:grpSpPr>
          <a:xfrm>
            <a:off x="7429520" y="214290"/>
            <a:ext cx="1714480" cy="2928958"/>
            <a:chOff x="7429552" y="214290"/>
            <a:chExt cx="1714480" cy="2928958"/>
          </a:xfrm>
        </p:grpSpPr>
        <p:sp>
          <p:nvSpPr>
            <p:cNvPr id="52" name="圆角矩形 51"/>
            <p:cNvSpPr/>
            <p:nvPr/>
          </p:nvSpPr>
          <p:spPr>
            <a:xfrm>
              <a:off x="7429552" y="214290"/>
              <a:ext cx="1714480" cy="28575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29586" y="2743138"/>
              <a:ext cx="63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BDB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7812360" y="304108"/>
            <a:ext cx="1152128" cy="24756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Trigger &amp; Data Buffer &amp; Communication Board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左箭头 43"/>
          <p:cNvSpPr/>
          <p:nvPr/>
        </p:nvSpPr>
        <p:spPr>
          <a:xfrm>
            <a:off x="6545712" y="1583081"/>
            <a:ext cx="1224136" cy="117727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84176" y="1705183"/>
            <a:ext cx="140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Event trigger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左右箭头 73"/>
          <p:cNvSpPr/>
          <p:nvPr/>
        </p:nvSpPr>
        <p:spPr>
          <a:xfrm>
            <a:off x="6575208" y="539388"/>
            <a:ext cx="1080120" cy="1533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251356"/>
            <a:ext cx="6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Data</a:t>
            </a:r>
          </a:p>
        </p:txBody>
      </p:sp>
      <p:sp>
        <p:nvSpPr>
          <p:cNvPr id="81" name="直角双向箭头 80"/>
          <p:cNvSpPr/>
          <p:nvPr/>
        </p:nvSpPr>
        <p:spPr>
          <a:xfrm flipH="1" flipV="1">
            <a:off x="7164288" y="2203700"/>
            <a:ext cx="504056" cy="2161404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59"/>
          <p:cNvGrpSpPr/>
          <p:nvPr/>
        </p:nvGrpSpPr>
        <p:grpSpPr>
          <a:xfrm>
            <a:off x="1834914" y="242426"/>
            <a:ext cx="1357322" cy="2443676"/>
            <a:chOff x="-1357322" y="1028244"/>
            <a:chExt cx="1357322" cy="2443676"/>
          </a:xfrm>
        </p:grpSpPr>
        <p:sp>
          <p:nvSpPr>
            <p:cNvPr id="56" name="圆角矩形 55"/>
            <p:cNvSpPr/>
            <p:nvPr/>
          </p:nvSpPr>
          <p:spPr>
            <a:xfrm>
              <a:off x="-1357322" y="1028244"/>
              <a:ext cx="1357322" cy="235745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511679" y="3071810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AB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56"/>
          <p:cNvGrpSpPr/>
          <p:nvPr/>
        </p:nvGrpSpPr>
        <p:grpSpPr>
          <a:xfrm>
            <a:off x="2123729" y="294817"/>
            <a:ext cx="864102" cy="1080120"/>
            <a:chOff x="2267738" y="5633864"/>
            <a:chExt cx="1080126" cy="1224136"/>
          </a:xfrm>
        </p:grpSpPr>
        <p:sp>
          <p:nvSpPr>
            <p:cNvPr id="58" name="流程图: 摘录 57"/>
            <p:cNvSpPr/>
            <p:nvPr/>
          </p:nvSpPr>
          <p:spPr>
            <a:xfrm rot="5400000">
              <a:off x="2231740" y="5741876"/>
              <a:ext cx="1224136" cy="1008112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67738" y="5878691"/>
              <a:ext cx="794928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Low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 gain</a:t>
              </a:r>
            </a:p>
          </p:txBody>
        </p:sp>
      </p:grpSp>
      <p:grpSp>
        <p:nvGrpSpPr>
          <p:cNvPr id="5" name="组合 59"/>
          <p:cNvGrpSpPr/>
          <p:nvPr/>
        </p:nvGrpSpPr>
        <p:grpSpPr>
          <a:xfrm>
            <a:off x="2123728" y="1446944"/>
            <a:ext cx="864096" cy="1080120"/>
            <a:chOff x="2267744" y="5878692"/>
            <a:chExt cx="1080120" cy="1224136"/>
          </a:xfrm>
        </p:grpSpPr>
        <p:sp>
          <p:nvSpPr>
            <p:cNvPr id="61" name="流程图: 摘录 60"/>
            <p:cNvSpPr/>
            <p:nvPr/>
          </p:nvSpPr>
          <p:spPr>
            <a:xfrm rot="5400000">
              <a:off x="2231740" y="5986703"/>
              <a:ext cx="1224136" cy="1008113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67744" y="6123520"/>
              <a:ext cx="773850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High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gain</a:t>
              </a:r>
            </a:p>
          </p:txBody>
        </p:sp>
      </p:grpSp>
      <p:sp>
        <p:nvSpPr>
          <p:cNvPr id="65" name="右箭头 64"/>
          <p:cNvSpPr/>
          <p:nvPr/>
        </p:nvSpPr>
        <p:spPr>
          <a:xfrm flipV="1">
            <a:off x="1145112" y="1283507"/>
            <a:ext cx="432048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右箭头 69"/>
          <p:cNvSpPr/>
          <p:nvPr/>
        </p:nvSpPr>
        <p:spPr>
          <a:xfrm>
            <a:off x="3059832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右箭头 68"/>
          <p:cNvSpPr/>
          <p:nvPr/>
        </p:nvSpPr>
        <p:spPr>
          <a:xfrm>
            <a:off x="3059832" y="79887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1619672" y="821964"/>
            <a:ext cx="0" cy="12388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右箭头 59"/>
          <p:cNvSpPr/>
          <p:nvPr/>
        </p:nvSpPr>
        <p:spPr>
          <a:xfrm>
            <a:off x="1619672" y="821706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右箭头 63"/>
          <p:cNvSpPr/>
          <p:nvPr/>
        </p:nvSpPr>
        <p:spPr>
          <a:xfrm>
            <a:off x="1634420" y="2029877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372200" y="1187460"/>
            <a:ext cx="1578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Synchronizing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80312" y="5095059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TCP/IP</a:t>
            </a:r>
          </a:p>
        </p:txBody>
      </p:sp>
      <p:sp>
        <p:nvSpPr>
          <p:cNvPr id="89" name="上下箭头 88"/>
          <p:cNvSpPr/>
          <p:nvPr/>
        </p:nvSpPr>
        <p:spPr>
          <a:xfrm>
            <a:off x="755576" y="2060848"/>
            <a:ext cx="144016" cy="576064"/>
          </a:xfrm>
          <a:prstGeom prst="upDown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8" name="直角双向箭头 97"/>
          <p:cNvSpPr/>
          <p:nvPr/>
        </p:nvSpPr>
        <p:spPr>
          <a:xfrm>
            <a:off x="1835696" y="2348880"/>
            <a:ext cx="4248472" cy="1008112"/>
          </a:xfrm>
          <a:prstGeom prst="lef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2008" y="5517232"/>
            <a:ext cx="39239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The SiPM gain (break down voltage) is sensitive to the temperature.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Compensation loop board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: temperature &amp; high voltage compensation loop.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圆角矩形 93"/>
          <p:cNvSpPr/>
          <p:nvPr/>
        </p:nvSpPr>
        <p:spPr>
          <a:xfrm>
            <a:off x="1907704" y="214860"/>
            <a:ext cx="3168352" cy="2420888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16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×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72008" y="2060848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Temperature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99592" y="198884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High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voltage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79912" y="3861048"/>
            <a:ext cx="2654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The architecture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of  SiPM camera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readout electronics</a:t>
            </a:r>
          </a:p>
        </p:txBody>
      </p:sp>
      <p:sp>
        <p:nvSpPr>
          <p:cNvPr id="54" name="右箭头 53"/>
          <p:cNvSpPr/>
          <p:nvPr/>
        </p:nvSpPr>
        <p:spPr>
          <a:xfrm>
            <a:off x="6588224" y="1052736"/>
            <a:ext cx="1080120" cy="720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45128" y="692696"/>
            <a:ext cx="143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Single trigger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左箭头 65"/>
          <p:cNvSpPr/>
          <p:nvPr/>
        </p:nvSpPr>
        <p:spPr>
          <a:xfrm>
            <a:off x="6545712" y="2087137"/>
            <a:ext cx="1224136" cy="11772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28524" y="434377"/>
            <a:ext cx="5165200" cy="2832450"/>
            <a:chOff x="385697" y="2611063"/>
            <a:chExt cx="8042958" cy="3604591"/>
          </a:xfrm>
        </p:grpSpPr>
        <p:sp>
          <p:nvSpPr>
            <p:cNvPr id="35" name="圆角矩形 34"/>
            <p:cNvSpPr/>
            <p:nvPr/>
          </p:nvSpPr>
          <p:spPr>
            <a:xfrm>
              <a:off x="539552" y="4017879"/>
              <a:ext cx="4014979" cy="9336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1707933" y="5129896"/>
              <a:ext cx="447186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4021449" y="3789040"/>
              <a:ext cx="0" cy="48784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4021449" y="4417275"/>
              <a:ext cx="0" cy="6997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等腰三角形 41"/>
            <p:cNvSpPr/>
            <p:nvPr/>
          </p:nvSpPr>
          <p:spPr>
            <a:xfrm>
              <a:off x="3808031" y="4276887"/>
              <a:ext cx="426837" cy="37961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TextBox 144"/>
            <p:cNvSpPr txBox="1"/>
            <p:nvPr/>
          </p:nvSpPr>
          <p:spPr>
            <a:xfrm>
              <a:off x="4351861" y="5308220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R2</a:t>
              </a:r>
              <a:endParaRPr lang="zh-CN" altLang="en-US" b="1" dirty="0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4968197" y="4077265"/>
              <a:ext cx="3460458" cy="2138389"/>
              <a:chOff x="4334988" y="3799686"/>
              <a:chExt cx="3460458" cy="2138389"/>
            </a:xfrm>
          </p:grpSpPr>
          <p:cxnSp>
            <p:nvCxnSpPr>
              <p:cNvPr id="79" name="直接连接符 78"/>
              <p:cNvCxnSpPr/>
              <p:nvPr/>
            </p:nvCxnSpPr>
            <p:spPr>
              <a:xfrm>
                <a:off x="4460152" y="4839492"/>
                <a:ext cx="0" cy="68829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5551388" y="4322725"/>
                <a:ext cx="1333867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5764807" y="5201523"/>
                <a:ext cx="480191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" name="圆角矩形 81"/>
              <p:cNvSpPr/>
              <p:nvPr/>
            </p:nvSpPr>
            <p:spPr>
              <a:xfrm>
                <a:off x="6138289" y="4290708"/>
                <a:ext cx="266773" cy="5423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83" name="直接连接符 82"/>
              <p:cNvCxnSpPr/>
              <p:nvPr/>
            </p:nvCxnSpPr>
            <p:spPr>
              <a:xfrm>
                <a:off x="6778544" y="5038830"/>
                <a:ext cx="976671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6889075" y="4333832"/>
                <a:ext cx="0" cy="70499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5562316" y="4312923"/>
                <a:ext cx="0" cy="54230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6" name="TextBox 125"/>
              <p:cNvSpPr txBox="1"/>
              <p:nvPr/>
            </p:nvSpPr>
            <p:spPr>
              <a:xfrm>
                <a:off x="5978166" y="3799686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R4</a:t>
                </a:r>
                <a:endParaRPr lang="zh-CN" altLang="en-US" b="1" dirty="0"/>
              </a:p>
            </p:txBody>
          </p:sp>
          <p:grpSp>
            <p:nvGrpSpPr>
              <p:cNvPr id="87" name="组合 48"/>
              <p:cNvGrpSpPr/>
              <p:nvPr/>
            </p:nvGrpSpPr>
            <p:grpSpPr>
              <a:xfrm>
                <a:off x="6155986" y="4584474"/>
                <a:ext cx="622568" cy="833977"/>
                <a:chOff x="2600951" y="4179341"/>
                <a:chExt cx="672068" cy="901508"/>
              </a:xfrm>
            </p:grpSpPr>
            <p:sp>
              <p:nvSpPr>
                <p:cNvPr id="107" name="等腰三角形 7"/>
                <p:cNvSpPr/>
                <p:nvPr/>
              </p:nvSpPr>
              <p:spPr>
                <a:xfrm rot="5400000">
                  <a:off x="2574679" y="4382508"/>
                  <a:ext cx="820710" cy="57597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08" name="TextBox 16"/>
                <p:cNvSpPr txBox="1"/>
                <p:nvPr/>
              </p:nvSpPr>
              <p:spPr>
                <a:xfrm>
                  <a:off x="2600951" y="4179341"/>
                  <a:ext cx="336795" cy="8891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/>
                    <a:t>-</a:t>
                  </a:r>
                </a:p>
                <a:p>
                  <a:r>
                    <a:rPr lang="en-US" altLang="zh-CN" b="1" dirty="0"/>
                    <a:t>+</a:t>
                  </a:r>
                  <a:endParaRPr lang="zh-CN" altLang="en-US" b="1" dirty="0"/>
                </a:p>
              </p:txBody>
            </p:sp>
          </p:grpSp>
          <p:grpSp>
            <p:nvGrpSpPr>
              <p:cNvPr id="88" name="组合 78"/>
              <p:cNvGrpSpPr/>
              <p:nvPr/>
            </p:nvGrpSpPr>
            <p:grpSpPr>
              <a:xfrm>
                <a:off x="5647203" y="5196931"/>
                <a:ext cx="266817" cy="399683"/>
                <a:chOff x="2051720" y="4797152"/>
                <a:chExt cx="288032" cy="432048"/>
              </a:xfrm>
            </p:grpSpPr>
            <p:grpSp>
              <p:nvGrpSpPr>
                <p:cNvPr id="102" name="组合 73"/>
                <p:cNvGrpSpPr/>
                <p:nvPr/>
              </p:nvGrpSpPr>
              <p:grpSpPr>
                <a:xfrm>
                  <a:off x="2051720" y="5076800"/>
                  <a:ext cx="288032" cy="152400"/>
                  <a:chOff x="7308304" y="5157192"/>
                  <a:chExt cx="288032" cy="152400"/>
                </a:xfrm>
              </p:grpSpPr>
              <p:cxnSp>
                <p:nvCxnSpPr>
                  <p:cNvPr id="104" name="直接连接符 74"/>
                  <p:cNvCxnSpPr/>
                  <p:nvPr/>
                </p:nvCxnSpPr>
                <p:spPr>
                  <a:xfrm>
                    <a:off x="7308304" y="5157192"/>
                    <a:ext cx="2880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接连接符 104"/>
                  <p:cNvCxnSpPr/>
                  <p:nvPr/>
                </p:nvCxnSpPr>
                <p:spPr>
                  <a:xfrm>
                    <a:off x="7386964" y="5309592"/>
                    <a:ext cx="1356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直接连接符 39"/>
                  <p:cNvCxnSpPr/>
                  <p:nvPr/>
                </p:nvCxnSpPr>
                <p:spPr>
                  <a:xfrm>
                    <a:off x="7350801" y="5229200"/>
                    <a:ext cx="20764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直接连接符 36"/>
                <p:cNvCxnSpPr/>
                <p:nvPr/>
              </p:nvCxnSpPr>
              <p:spPr>
                <a:xfrm>
                  <a:off x="2185620" y="4797152"/>
                  <a:ext cx="0" cy="28803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圆角矩形 89"/>
              <p:cNvSpPr/>
              <p:nvPr/>
            </p:nvSpPr>
            <p:spPr>
              <a:xfrm>
                <a:off x="4431593" y="5045980"/>
                <a:ext cx="69722" cy="27531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1" name="组合 78"/>
              <p:cNvGrpSpPr/>
              <p:nvPr/>
            </p:nvGrpSpPr>
            <p:grpSpPr>
              <a:xfrm>
                <a:off x="4334988" y="5314395"/>
                <a:ext cx="266817" cy="399697"/>
                <a:chOff x="2051720" y="4797152"/>
                <a:chExt cx="288032" cy="432065"/>
              </a:xfrm>
            </p:grpSpPr>
            <p:grpSp>
              <p:nvGrpSpPr>
                <p:cNvPr id="97" name="组合 73"/>
                <p:cNvGrpSpPr/>
                <p:nvPr/>
              </p:nvGrpSpPr>
              <p:grpSpPr>
                <a:xfrm>
                  <a:off x="2051720" y="5076816"/>
                  <a:ext cx="288032" cy="152401"/>
                  <a:chOff x="7308304" y="5157192"/>
                  <a:chExt cx="288032" cy="152400"/>
                </a:xfrm>
              </p:grpSpPr>
              <p:cxnSp>
                <p:nvCxnSpPr>
                  <p:cNvPr id="99" name="直接连接符 74"/>
                  <p:cNvCxnSpPr/>
                  <p:nvPr/>
                </p:nvCxnSpPr>
                <p:spPr>
                  <a:xfrm>
                    <a:off x="7308304" y="5157192"/>
                    <a:ext cx="2880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直接连接符 99"/>
                  <p:cNvCxnSpPr/>
                  <p:nvPr/>
                </p:nvCxnSpPr>
                <p:spPr>
                  <a:xfrm>
                    <a:off x="7386964" y="5309592"/>
                    <a:ext cx="1356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接连接符 100"/>
                  <p:cNvCxnSpPr/>
                  <p:nvPr/>
                </p:nvCxnSpPr>
                <p:spPr>
                  <a:xfrm>
                    <a:off x="7350801" y="5229200"/>
                    <a:ext cx="20764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8" name="直接连接符 97"/>
                <p:cNvCxnSpPr/>
                <p:nvPr/>
              </p:nvCxnSpPr>
              <p:spPr>
                <a:xfrm>
                  <a:off x="2185620" y="4797152"/>
                  <a:ext cx="0" cy="28803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直接连接符 92"/>
              <p:cNvCxnSpPr/>
              <p:nvPr/>
            </p:nvCxnSpPr>
            <p:spPr>
              <a:xfrm>
                <a:off x="5450959" y="4850130"/>
                <a:ext cx="79208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4" name="圆角矩形 93"/>
              <p:cNvSpPr/>
              <p:nvPr/>
            </p:nvSpPr>
            <p:spPr>
              <a:xfrm>
                <a:off x="4843667" y="4820634"/>
                <a:ext cx="360040" cy="7200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TextBox 148"/>
              <p:cNvSpPr txBox="1"/>
              <p:nvPr/>
            </p:nvSpPr>
            <p:spPr>
              <a:xfrm>
                <a:off x="4615666" y="4349513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R3</a:t>
                </a:r>
                <a:endParaRPr lang="zh-CN" altLang="en-US" b="1" dirty="0"/>
              </a:p>
            </p:txBody>
          </p:sp>
          <p:sp>
            <p:nvSpPr>
              <p:cNvPr id="96" name="TextBox 62"/>
              <p:cNvSpPr txBox="1"/>
              <p:nvPr/>
            </p:nvSpPr>
            <p:spPr>
              <a:xfrm>
                <a:off x="6226893" y="5428893"/>
                <a:ext cx="1568553" cy="509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/>
                  <a:t>OPA846</a:t>
                </a:r>
                <a:endParaRPr lang="zh-CN" altLang="en-US" sz="2000" dirty="0"/>
              </a:p>
            </p:txBody>
          </p:sp>
        </p:grpSp>
        <p:cxnSp>
          <p:nvCxnSpPr>
            <p:cNvPr id="42" name="直接连接符 41"/>
            <p:cNvCxnSpPr/>
            <p:nvPr/>
          </p:nvCxnSpPr>
          <p:spPr>
            <a:xfrm>
              <a:off x="2648277" y="3789040"/>
              <a:ext cx="0" cy="4967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648277" y="4426145"/>
              <a:ext cx="0" cy="7015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等腰三角形 41"/>
            <p:cNvSpPr/>
            <p:nvPr/>
          </p:nvSpPr>
          <p:spPr>
            <a:xfrm>
              <a:off x="2434859" y="4285757"/>
              <a:ext cx="426837" cy="37961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1707933" y="3789040"/>
              <a:ext cx="0" cy="4867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1707933" y="4429798"/>
              <a:ext cx="0" cy="70092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等腰三角形 41"/>
            <p:cNvSpPr/>
            <p:nvPr/>
          </p:nvSpPr>
          <p:spPr>
            <a:xfrm>
              <a:off x="1494515" y="4275762"/>
              <a:ext cx="426837" cy="37961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3158129" y="4405684"/>
              <a:ext cx="333751" cy="72008"/>
              <a:chOff x="1547664" y="260648"/>
              <a:chExt cx="333751" cy="72008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1547664" y="260648"/>
                <a:ext cx="45719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700064" y="260648"/>
                <a:ext cx="45719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835696" y="260648"/>
                <a:ext cx="45719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9" name="直接连接符 48"/>
            <p:cNvCxnSpPr/>
            <p:nvPr/>
          </p:nvCxnSpPr>
          <p:spPr>
            <a:xfrm>
              <a:off x="1696492" y="3789040"/>
              <a:ext cx="287260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429722" y="4272510"/>
              <a:ext cx="5377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2394239" y="4287580"/>
              <a:ext cx="5377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3765049" y="4272510"/>
              <a:ext cx="5377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组合 56"/>
            <p:cNvGrpSpPr/>
            <p:nvPr/>
          </p:nvGrpSpPr>
          <p:grpSpPr>
            <a:xfrm>
              <a:off x="3937878" y="2611063"/>
              <a:ext cx="1267331" cy="1582517"/>
              <a:chOff x="3304669" y="2880065"/>
              <a:chExt cx="1267331" cy="1582517"/>
            </a:xfrm>
          </p:grpSpPr>
          <p:cxnSp>
            <p:nvCxnSpPr>
              <p:cNvPr id="59" name="直接连接符 58"/>
              <p:cNvCxnSpPr/>
              <p:nvPr/>
            </p:nvCxnSpPr>
            <p:spPr>
              <a:xfrm>
                <a:off x="3910280" y="3501008"/>
                <a:ext cx="0" cy="5589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3800949" y="3490654"/>
                <a:ext cx="213419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圆角矩形 60"/>
              <p:cNvSpPr/>
              <p:nvPr/>
            </p:nvSpPr>
            <p:spPr>
              <a:xfrm>
                <a:off x="3885803" y="3680350"/>
                <a:ext cx="53355" cy="27115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>
                <a:off x="3907658" y="4059964"/>
                <a:ext cx="160064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4119794" y="4059964"/>
                <a:ext cx="30819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4" name="组合 64"/>
              <p:cNvGrpSpPr/>
              <p:nvPr/>
            </p:nvGrpSpPr>
            <p:grpSpPr>
              <a:xfrm>
                <a:off x="4067722" y="3984824"/>
                <a:ext cx="53355" cy="162692"/>
                <a:chOff x="2267744" y="332656"/>
                <a:chExt cx="72008" cy="216024"/>
              </a:xfrm>
            </p:grpSpPr>
            <p:cxnSp>
              <p:nvCxnSpPr>
                <p:cNvPr id="74" name="直接连接符 43"/>
                <p:cNvCxnSpPr/>
                <p:nvPr/>
              </p:nvCxnSpPr>
              <p:spPr>
                <a:xfrm>
                  <a:off x="2267744" y="332656"/>
                  <a:ext cx="0" cy="2160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44"/>
                <p:cNvCxnSpPr/>
                <p:nvPr/>
              </p:nvCxnSpPr>
              <p:spPr>
                <a:xfrm>
                  <a:off x="2339752" y="332656"/>
                  <a:ext cx="0" cy="2160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TextBox 133"/>
              <p:cNvSpPr txBox="1"/>
              <p:nvPr/>
            </p:nvSpPr>
            <p:spPr>
              <a:xfrm flipH="1">
                <a:off x="3680577" y="2880065"/>
                <a:ext cx="886124" cy="544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err="1"/>
                  <a:t>v</a:t>
                </a:r>
                <a:r>
                  <a:rPr lang="en-US" altLang="zh-CN" sz="2400" b="1" baseline="-25000" dirty="0" err="1"/>
                  <a:t>cc</a:t>
                </a:r>
                <a:endParaRPr lang="zh-CN" altLang="en-US" sz="2400" b="1" baseline="-25000" dirty="0"/>
              </a:p>
            </p:txBody>
          </p:sp>
          <p:sp>
            <p:nvSpPr>
              <p:cNvPr id="66" name="TextBox 138"/>
              <p:cNvSpPr txBox="1"/>
              <p:nvPr/>
            </p:nvSpPr>
            <p:spPr>
              <a:xfrm>
                <a:off x="4027761" y="3623883"/>
                <a:ext cx="392319" cy="34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C1</a:t>
                </a:r>
                <a:endParaRPr lang="zh-CN" altLang="en-US" b="1" dirty="0"/>
              </a:p>
            </p:txBody>
          </p:sp>
          <p:grpSp>
            <p:nvGrpSpPr>
              <p:cNvPr id="67" name="组合 82"/>
              <p:cNvGrpSpPr/>
              <p:nvPr/>
            </p:nvGrpSpPr>
            <p:grpSpPr>
              <a:xfrm>
                <a:off x="4305183" y="4047046"/>
                <a:ext cx="266817" cy="415536"/>
                <a:chOff x="1331640" y="3613140"/>
                <a:chExt cx="288032" cy="449184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>
                  <a:off x="1331640" y="3909924"/>
                  <a:ext cx="288032" cy="152400"/>
                  <a:chOff x="7308304" y="5157192"/>
                  <a:chExt cx="288032" cy="152400"/>
                </a:xfrm>
              </p:grpSpPr>
              <p:cxnSp>
                <p:nvCxnSpPr>
                  <p:cNvPr id="71" name="直接连接符 70"/>
                  <p:cNvCxnSpPr/>
                  <p:nvPr/>
                </p:nvCxnSpPr>
                <p:spPr>
                  <a:xfrm>
                    <a:off x="7308304" y="5157192"/>
                    <a:ext cx="2880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连接符 70"/>
                  <p:cNvCxnSpPr/>
                  <p:nvPr/>
                </p:nvCxnSpPr>
                <p:spPr>
                  <a:xfrm>
                    <a:off x="7386964" y="5309592"/>
                    <a:ext cx="1356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44"/>
                  <p:cNvCxnSpPr/>
                  <p:nvPr/>
                </p:nvCxnSpPr>
                <p:spPr>
                  <a:xfrm>
                    <a:off x="7350831" y="5229200"/>
                    <a:ext cx="20764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0" name="直接连接符 69"/>
                <p:cNvCxnSpPr/>
                <p:nvPr/>
              </p:nvCxnSpPr>
              <p:spPr>
                <a:xfrm>
                  <a:off x="1464367" y="3613140"/>
                  <a:ext cx="0" cy="28803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TextBox 141"/>
              <p:cNvSpPr txBox="1"/>
              <p:nvPr/>
            </p:nvSpPr>
            <p:spPr>
              <a:xfrm>
                <a:off x="3304669" y="3589683"/>
                <a:ext cx="431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R1</a:t>
                </a:r>
                <a:endParaRPr lang="zh-CN" altLang="en-US" b="1" dirty="0"/>
              </a:p>
            </p:txBody>
          </p:sp>
        </p:grpSp>
        <p:sp>
          <p:nvSpPr>
            <p:cNvPr id="58" name="矩形 57"/>
            <p:cNvSpPr/>
            <p:nvPr/>
          </p:nvSpPr>
          <p:spPr>
            <a:xfrm>
              <a:off x="385697" y="4079481"/>
              <a:ext cx="1275122" cy="822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SiPM matrix</a:t>
              </a:r>
              <a:endParaRPr lang="zh-CN" altLang="en-US" dirty="0"/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683072" y="2547607"/>
            <a:ext cx="181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Pre-amplifier</a:t>
            </a:r>
            <a:endParaRPr lang="zh-CN" altLang="en-US" sz="2400" dirty="0"/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140365" y="80995"/>
            <a:ext cx="1178774" cy="108054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25255" y="100396"/>
            <a:ext cx="3438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</a:rPr>
              <a:t>SiPM</a:t>
            </a:r>
            <a:r>
              <a:rPr lang="zh-CN" altLang="en-US" sz="2800" dirty="0">
                <a:solidFill>
                  <a:prstClr val="black"/>
                </a:solidFill>
              </a:rPr>
              <a:t>前置放大电路板</a:t>
            </a:r>
            <a:endParaRPr lang="zh-CN" altLang="en-US" sz="28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23" y="692696"/>
            <a:ext cx="3487153" cy="236754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45921" y="1814902"/>
            <a:ext cx="1832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半高全宽</a:t>
            </a:r>
            <a:r>
              <a:rPr lang="en-US" altLang="zh-CN" sz="2000" dirty="0"/>
              <a:t>~42ns</a:t>
            </a:r>
            <a:endParaRPr lang="zh-CN" altLang="en-US" sz="2000" dirty="0"/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E7CE4710-D79A-4BBF-B089-9A2D68623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85" y="3650076"/>
            <a:ext cx="4644008" cy="3145148"/>
          </a:xfrm>
          <a:prstGeom prst="rect">
            <a:avLst/>
          </a:prstGeom>
        </p:spPr>
      </p:pic>
      <p:sp>
        <p:nvSpPr>
          <p:cNvPr id="110" name="矩形 109">
            <a:extLst>
              <a:ext uri="{FF2B5EF4-FFF2-40B4-BE49-F238E27FC236}">
                <a16:creationId xmlns:a16="http://schemas.microsoft.com/office/drawing/2014/main" id="{CDD0232C-624A-45D2-9949-A429A3D771A6}"/>
              </a:ext>
            </a:extLst>
          </p:cNvPr>
          <p:cNvSpPr/>
          <p:nvPr/>
        </p:nvSpPr>
        <p:spPr>
          <a:xfrm>
            <a:off x="5757045" y="3679226"/>
            <a:ext cx="3498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The deviation from linearity because of saturation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EAA0A704-2E4C-4ADE-B522-59F6D1B9F057}"/>
              </a:ext>
            </a:extLst>
          </p:cNvPr>
          <p:cNvGrpSpPr/>
          <p:nvPr/>
        </p:nvGrpSpPr>
        <p:grpSpPr>
          <a:xfrm>
            <a:off x="468984" y="3292704"/>
            <a:ext cx="4230573" cy="3406271"/>
            <a:chOff x="5201459" y="232146"/>
            <a:chExt cx="4230573" cy="3406271"/>
          </a:xfrm>
        </p:grpSpPr>
        <p:pic>
          <p:nvPicPr>
            <p:cNvPr id="113" name="图片 112" descr="APD-猝灭电阻.jpg">
              <a:extLst>
                <a:ext uri="{FF2B5EF4-FFF2-40B4-BE49-F238E27FC236}">
                  <a16:creationId xmlns:a16="http://schemas.microsoft.com/office/drawing/2014/main" id="{7E1DED44-2EC0-4538-A2E9-C73C8C37F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2833" y="1340768"/>
              <a:ext cx="3714431" cy="2297649"/>
            </a:xfrm>
            <a:prstGeom prst="rect">
              <a:avLst/>
            </a:prstGeom>
          </p:spPr>
        </p:pic>
        <p:pic>
          <p:nvPicPr>
            <p:cNvPr id="114" name="Picture 3" descr="C:\Users\yinlq\Desktop\plots\Resolution_16chs.png">
              <a:extLst>
                <a:ext uri="{FF2B5EF4-FFF2-40B4-BE49-F238E27FC236}">
                  <a16:creationId xmlns:a16="http://schemas.microsoft.com/office/drawing/2014/main" id="{0ADEB819-0AB4-414E-8E3D-0455E3DFF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459" y="679678"/>
              <a:ext cx="4230573" cy="28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9188143C-C111-4C3F-995D-BFA81D4CDCC3}"/>
                </a:ext>
              </a:extLst>
            </p:cNvPr>
            <p:cNvSpPr txBox="1"/>
            <p:nvPr/>
          </p:nvSpPr>
          <p:spPr>
            <a:xfrm>
              <a:off x="7047064" y="232146"/>
              <a:ext cx="18213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~14% @ 100 pe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~5% @ 1000pe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文本框 116">
            <a:extLst>
              <a:ext uri="{FF2B5EF4-FFF2-40B4-BE49-F238E27FC236}">
                <a16:creationId xmlns:a16="http://schemas.microsoft.com/office/drawing/2014/main" id="{7B489B04-22A5-49B6-A647-F8698524ED6B}"/>
              </a:ext>
            </a:extLst>
          </p:cNvPr>
          <p:cNvSpPr txBox="1"/>
          <p:nvPr/>
        </p:nvSpPr>
        <p:spPr>
          <a:xfrm>
            <a:off x="581294" y="3385037"/>
            <a:ext cx="1733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Resolution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439B4A9-287B-4A79-831E-E3E42B3F2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6588224" y="836712"/>
            <a:ext cx="2147205" cy="196827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A7C55FD-D125-4FE8-A15F-EB741D8797F3}"/>
              </a:ext>
            </a:extLst>
          </p:cNvPr>
          <p:cNvSpPr txBox="1"/>
          <p:nvPr/>
        </p:nvSpPr>
        <p:spPr>
          <a:xfrm>
            <a:off x="827584" y="34442"/>
            <a:ext cx="6450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增益为</a:t>
            </a:r>
            <a:r>
              <a:rPr lang="en-US" altLang="zh-CN" sz="2400" dirty="0"/>
              <a:t>1.1×10</a:t>
            </a:r>
            <a:r>
              <a:rPr lang="en-US" altLang="zh-CN" sz="2400" baseline="30000" dirty="0"/>
              <a:t>6</a:t>
            </a:r>
            <a:r>
              <a:rPr lang="zh-CN" altLang="en-US" sz="2400" dirty="0"/>
              <a:t>时，</a:t>
            </a:r>
            <a:r>
              <a:rPr lang="en-US" altLang="zh-CN" sz="2400" dirty="0"/>
              <a:t>3×3 array</a:t>
            </a:r>
            <a:r>
              <a:rPr lang="zh-CN" altLang="en-US" sz="2400" dirty="0"/>
              <a:t>不同通道</a:t>
            </a:r>
            <a:r>
              <a:rPr lang="en-US" altLang="zh-CN" sz="2400" dirty="0" err="1"/>
              <a:t>V</a:t>
            </a:r>
            <a:r>
              <a:rPr lang="en-US" altLang="zh-CN" sz="2400" baseline="-25000" dirty="0" err="1"/>
              <a:t>br</a:t>
            </a:r>
            <a:r>
              <a:rPr lang="zh-CN" altLang="en-US" sz="2400" dirty="0"/>
              <a:t>差异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5AA5EE9-EE04-4740-8568-2B5F9872C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996" y="3463110"/>
            <a:ext cx="5507738" cy="3400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D6387B1-483A-46FB-A760-7ECAB8F188F4}"/>
              </a:ext>
            </a:extLst>
          </p:cNvPr>
          <p:cNvPicPr/>
          <p:nvPr/>
        </p:nvPicPr>
        <p:blipFill rotWithShape="1">
          <a:blip r:embed="rId4"/>
          <a:srcRect l="13232" t="15859" r="17101" b="4862"/>
          <a:stretch/>
        </p:blipFill>
        <p:spPr bwMode="auto">
          <a:xfrm>
            <a:off x="1979712" y="492307"/>
            <a:ext cx="4326932" cy="2859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479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4A7DAF0-3A73-4304-8417-E6329F55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49484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11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61F8A79-840C-455C-B3CF-C970211AE5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" t="22591" r="778" b="21250"/>
          <a:stretch/>
        </p:blipFill>
        <p:spPr>
          <a:xfrm>
            <a:off x="176264" y="2504776"/>
            <a:ext cx="8791472" cy="3732536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620688"/>
            <a:ext cx="8280920" cy="1944216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altLang="zh-CN" sz="2800" dirty="0"/>
              <a:t>¾ </a:t>
            </a:r>
            <a:r>
              <a:rPr lang="zh-CN" altLang="en-US" sz="2800" dirty="0"/>
              <a:t>望远镜阵列投入运行，即</a:t>
            </a:r>
            <a:r>
              <a:rPr lang="en-US" altLang="zh-CN" sz="2800" dirty="0"/>
              <a:t>14</a:t>
            </a:r>
            <a:r>
              <a:rPr lang="zh-CN" altLang="en-US" sz="2800" dirty="0"/>
              <a:t>台望远镜投入运行，</a:t>
            </a:r>
            <a:r>
              <a:rPr lang="zh-CN" altLang="zh-CN" sz="2800" dirty="0"/>
              <a:t>共使用约</a:t>
            </a:r>
            <a:r>
              <a:rPr lang="en-US" altLang="zh-CN" sz="2800" dirty="0"/>
              <a:t>3.2</a:t>
            </a:r>
            <a:r>
              <a:rPr lang="zh-CN" altLang="zh-CN" sz="2800" dirty="0"/>
              <a:t>平米的硅光电倍增管（</a:t>
            </a:r>
            <a:r>
              <a:rPr lang="en-US" altLang="zh-CN" sz="2800" dirty="0" err="1"/>
              <a:t>SiPM</a:t>
            </a:r>
            <a:r>
              <a:rPr lang="zh-CN" altLang="zh-CN" sz="2800" dirty="0"/>
              <a:t>）</a:t>
            </a:r>
            <a:r>
              <a:rPr lang="zh-CN" altLang="en-US" sz="2800" dirty="0"/>
              <a:t>，</a:t>
            </a:r>
            <a:r>
              <a:rPr lang="ar-SA" altLang="zh-CN" sz="2800" dirty="0"/>
              <a:t>实现</a:t>
            </a:r>
            <a:r>
              <a:rPr lang="en-US" altLang="zh-CN" sz="2800" dirty="0" err="1"/>
              <a:t>SiPM</a:t>
            </a:r>
            <a:r>
              <a:rPr lang="ar-SA" altLang="zh-CN" sz="2800" dirty="0"/>
              <a:t>技术在宇宙线领域的大规模应用</a:t>
            </a:r>
            <a:r>
              <a:rPr lang="zh-CN" altLang="zh-CN" sz="2800" dirty="0"/>
              <a:t>。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392696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991E42-1FFB-41F3-8147-69430A5EF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" y="59893"/>
            <a:ext cx="5728743" cy="34027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1AFD2-03C9-4A39-AE47-FABB6409D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03" y="3397054"/>
            <a:ext cx="5872758" cy="348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7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7EE476A-FA53-4E59-8BAD-F84A2C168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2322"/>
            <a:ext cx="4664571" cy="27706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D10E16-4B74-4C27-8E79-AFDB72F4D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"/>
            <a:ext cx="4664571" cy="27706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23F938-328D-4CD7-A788-0433D6A8E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28"/>
            <a:ext cx="4664571" cy="27706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6FC1A0-CF24-4B2E-871B-89EBD7151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043" y="3019104"/>
            <a:ext cx="4176464" cy="386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10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2FE540-EF92-451A-A007-D664F60C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82" y="136525"/>
            <a:ext cx="8922984" cy="114164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zh-CN" sz="3200" b="1" dirty="0" err="1">
                <a:solidFill>
                  <a:srgbClr val="C00000"/>
                </a:solidFill>
              </a:rPr>
              <a:t>SiPM</a:t>
            </a:r>
            <a:r>
              <a:rPr lang="zh-CN" altLang="en-US" sz="3200" b="1" dirty="0">
                <a:solidFill>
                  <a:srgbClr val="C00000"/>
                </a:solidFill>
              </a:rPr>
              <a:t>成像探头组装和测试</a:t>
            </a:r>
            <a:br>
              <a:rPr lang="en-US" altLang="zh-CN" sz="3200" dirty="0"/>
            </a:br>
            <a:r>
              <a:rPr lang="zh-CN" altLang="en-US" sz="3200" dirty="0"/>
              <a:t>（云南大学实验室）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CE3D20B3-69BC-4650-9861-7CC6E3056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53" y="1492020"/>
            <a:ext cx="8922983" cy="568828"/>
          </a:xfrm>
        </p:spPr>
        <p:txBody>
          <a:bodyPr>
            <a:normAutofit fontScale="70000" lnSpcReduction="20000"/>
          </a:bodyPr>
          <a:lstStyle/>
          <a:p>
            <a:r>
              <a:rPr lang="zh-CN" altLang="en-US" dirty="0"/>
              <a:t>探头试制工作主要分成</a:t>
            </a:r>
            <a:r>
              <a:rPr lang="zh-CN" altLang="en-US" sz="2800" dirty="0">
                <a:solidFill>
                  <a:srgbClr val="0070C0"/>
                </a:solidFill>
              </a:rPr>
              <a:t>装配</a:t>
            </a:r>
            <a:r>
              <a:rPr lang="zh-CN" altLang="en-US" dirty="0"/>
              <a:t>和</a:t>
            </a:r>
            <a:r>
              <a:rPr lang="zh-CN" altLang="en-US" sz="2800" dirty="0">
                <a:solidFill>
                  <a:srgbClr val="C00000"/>
                </a:solidFill>
              </a:rPr>
              <a:t>测试</a:t>
            </a:r>
            <a:r>
              <a:rPr lang="zh-CN" altLang="en-US" dirty="0"/>
              <a:t>两个部分，其流程如下图所示。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A6BAEE-BC6C-4EA2-86EF-154E4905A5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0" y="2060848"/>
            <a:ext cx="8620028" cy="44794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989C056-8DB3-4F6B-AE6C-29952A6DA905}"/>
              </a:ext>
            </a:extLst>
          </p:cNvPr>
          <p:cNvSpPr txBox="1"/>
          <p:nvPr/>
        </p:nvSpPr>
        <p:spPr>
          <a:xfrm>
            <a:off x="7148661" y="5589240"/>
            <a:ext cx="1856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约</a:t>
            </a:r>
            <a:r>
              <a:rPr lang="en-US" altLang="zh-CN" sz="2000" b="1" dirty="0">
                <a:solidFill>
                  <a:srgbClr val="C00000"/>
                </a:solidFill>
              </a:rPr>
              <a:t>3%</a:t>
            </a:r>
            <a:r>
              <a:rPr lang="zh-CN" altLang="en-US" sz="2000" b="1" dirty="0">
                <a:solidFill>
                  <a:srgbClr val="C00000"/>
                </a:solidFill>
              </a:rPr>
              <a:t>的电子学板会被淘汰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EA1EF0-85A1-4A65-A604-6A65753B8664}"/>
              </a:ext>
            </a:extLst>
          </p:cNvPr>
          <p:cNvSpPr txBox="1"/>
          <p:nvPr/>
        </p:nvSpPr>
        <p:spPr>
          <a:xfrm>
            <a:off x="3929186" y="3212976"/>
            <a:ext cx="1794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~1%</a:t>
            </a:r>
            <a:r>
              <a:rPr lang="zh-CN" altLang="en-US" sz="2000" b="1" dirty="0">
                <a:solidFill>
                  <a:srgbClr val="C00000"/>
                </a:solidFill>
              </a:rPr>
              <a:t>的</a:t>
            </a:r>
            <a:r>
              <a:rPr lang="en-US" altLang="zh-CN" sz="2000" b="1" dirty="0" err="1">
                <a:solidFill>
                  <a:srgbClr val="C00000"/>
                </a:solidFill>
              </a:rPr>
              <a:t>SiPM</a:t>
            </a:r>
            <a:r>
              <a:rPr lang="zh-CN" altLang="en-US" sz="2000" b="1" dirty="0">
                <a:solidFill>
                  <a:srgbClr val="C00000"/>
                </a:solidFill>
              </a:rPr>
              <a:t>和</a:t>
            </a:r>
            <a:r>
              <a:rPr lang="en-US" altLang="zh-CN" sz="2000" b="1" dirty="0">
                <a:solidFill>
                  <a:srgbClr val="C00000"/>
                </a:solidFill>
              </a:rPr>
              <a:t>~2%</a:t>
            </a:r>
            <a:r>
              <a:rPr lang="zh-CN" altLang="en-US" sz="2000" b="1" dirty="0">
                <a:solidFill>
                  <a:srgbClr val="C00000"/>
                </a:solidFill>
              </a:rPr>
              <a:t>光收集器会被淘汰</a:t>
            </a:r>
          </a:p>
        </p:txBody>
      </p:sp>
    </p:spTree>
    <p:extLst>
      <p:ext uri="{BB962C8B-B14F-4D97-AF65-F5344CB8AC3E}">
        <p14:creationId xmlns:p14="http://schemas.microsoft.com/office/powerpoint/2010/main" val="253790903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A9098B2-2D4E-4B96-846C-6D65324AB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1048"/>
            <a:ext cx="9144000" cy="26812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237DF8-5E6B-4679-ADEE-6C04E123C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04664"/>
            <a:ext cx="5940152" cy="32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50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B32A3F-41A2-4826-BDAB-519876CD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976"/>
            <a:ext cx="3240360" cy="24793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A2F1CB-4548-46A5-B519-6EA5DDE5A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" y="2338792"/>
            <a:ext cx="9144000" cy="20348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ABCAA5-E809-4959-A8D0-29E81AEC2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68" y="4301369"/>
            <a:ext cx="6948264" cy="255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DCE3497-6406-4874-BF5E-C75C5FC51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64"/>
          <a:stretch/>
        </p:blipFill>
        <p:spPr>
          <a:xfrm>
            <a:off x="386530" y="61543"/>
            <a:ext cx="3369618" cy="32650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7C23B4-A564-41B7-85BF-DB2EB2832EC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13889" y="10665"/>
            <a:ext cx="3899787" cy="23595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052B80F-931C-417D-A218-3589170F451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38338" y="3671235"/>
            <a:ext cx="7528568" cy="3135754"/>
          </a:xfrm>
          <a:prstGeom prst="rect">
            <a:avLst/>
          </a:prstGeom>
        </p:spPr>
      </p:pic>
      <p:sp>
        <p:nvSpPr>
          <p:cNvPr id="28" name="左箭头 6">
            <a:extLst>
              <a:ext uri="{FF2B5EF4-FFF2-40B4-BE49-F238E27FC236}">
                <a16:creationId xmlns:a16="http://schemas.microsoft.com/office/drawing/2014/main" id="{C24372FD-144B-455A-89F8-8F08C7D3A287}"/>
              </a:ext>
            </a:extLst>
          </p:cNvPr>
          <p:cNvSpPr/>
          <p:nvPr/>
        </p:nvSpPr>
        <p:spPr>
          <a:xfrm>
            <a:off x="3234001" y="5123102"/>
            <a:ext cx="485894" cy="18912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056A781-A2D2-4710-ABF8-EDB3D27E8917}"/>
              </a:ext>
            </a:extLst>
          </p:cNvPr>
          <p:cNvSpPr txBox="1"/>
          <p:nvPr/>
        </p:nvSpPr>
        <p:spPr>
          <a:xfrm>
            <a:off x="3699919" y="503300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Air in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D033AE6-9552-4573-90AB-068DFAD0088A}"/>
              </a:ext>
            </a:extLst>
          </p:cNvPr>
          <p:cNvSpPr txBox="1"/>
          <p:nvPr/>
        </p:nvSpPr>
        <p:spPr>
          <a:xfrm>
            <a:off x="4061983" y="36712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℃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C9553DCD-B945-44AD-A687-310F6EF44ADB}"/>
              </a:ext>
            </a:extLst>
          </p:cNvPr>
          <p:cNvCxnSpPr/>
          <p:nvPr/>
        </p:nvCxnSpPr>
        <p:spPr>
          <a:xfrm>
            <a:off x="4674161" y="5042625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0E3319E5-931A-4C3C-9EE6-CC629271A83C}"/>
              </a:ext>
            </a:extLst>
          </p:cNvPr>
          <p:cNvCxnSpPr/>
          <p:nvPr/>
        </p:nvCxnSpPr>
        <p:spPr>
          <a:xfrm>
            <a:off x="4674161" y="5678589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4EFE7F76-98D3-43E8-8499-1E24A3E3D0A6}"/>
              </a:ext>
            </a:extLst>
          </p:cNvPr>
          <p:cNvCxnSpPr/>
          <p:nvPr/>
        </p:nvCxnSpPr>
        <p:spPr>
          <a:xfrm>
            <a:off x="4674161" y="6297786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20AD098A-0AA2-4C42-95A1-9811866A33EA}"/>
              </a:ext>
            </a:extLst>
          </p:cNvPr>
          <p:cNvCxnSpPr/>
          <p:nvPr/>
        </p:nvCxnSpPr>
        <p:spPr>
          <a:xfrm>
            <a:off x="4674161" y="4425578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6C5CE90-0A50-45BC-8506-0D2A684C993D}"/>
              </a:ext>
            </a:extLst>
          </p:cNvPr>
          <p:cNvCxnSpPr/>
          <p:nvPr/>
        </p:nvCxnSpPr>
        <p:spPr>
          <a:xfrm>
            <a:off x="4674161" y="3777506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E7155774-C19E-4D77-A1FD-744DABA18036}"/>
              </a:ext>
            </a:extLst>
          </p:cNvPr>
          <p:cNvSpPr txBox="1"/>
          <p:nvPr/>
        </p:nvSpPr>
        <p:spPr>
          <a:xfrm>
            <a:off x="7858099" y="359284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℃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BAE25C3-9D1F-400F-8239-27E0037D01F6}"/>
              </a:ext>
            </a:extLst>
          </p:cNvPr>
          <p:cNvSpPr txBox="1"/>
          <p:nvPr/>
        </p:nvSpPr>
        <p:spPr>
          <a:xfrm>
            <a:off x="7858099" y="424091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℃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47350BA-8B58-4BE7-BCC9-70EBD3608B27}"/>
              </a:ext>
            </a:extLst>
          </p:cNvPr>
          <p:cNvSpPr txBox="1"/>
          <p:nvPr/>
        </p:nvSpPr>
        <p:spPr>
          <a:xfrm>
            <a:off x="7874699" y="484368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℃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776AD29-F0C2-45B3-810E-93E55AD05CFC}"/>
              </a:ext>
            </a:extLst>
          </p:cNvPr>
          <p:cNvSpPr txBox="1"/>
          <p:nvPr/>
        </p:nvSpPr>
        <p:spPr>
          <a:xfrm>
            <a:off x="7881158" y="5493923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℃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D949B47-5268-4066-A229-D56130BD7CBC}"/>
              </a:ext>
            </a:extLst>
          </p:cNvPr>
          <p:cNvSpPr txBox="1"/>
          <p:nvPr/>
        </p:nvSpPr>
        <p:spPr>
          <a:xfrm>
            <a:off x="7886059" y="6113120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℃</a:t>
            </a:r>
          </a:p>
        </p:txBody>
      </p:sp>
      <p:sp>
        <p:nvSpPr>
          <p:cNvPr id="41" name="左箭头 19">
            <a:extLst>
              <a:ext uri="{FF2B5EF4-FFF2-40B4-BE49-F238E27FC236}">
                <a16:creationId xmlns:a16="http://schemas.microsoft.com/office/drawing/2014/main" id="{A433754A-61BC-418B-86D9-4D32576C28A8}"/>
              </a:ext>
            </a:extLst>
          </p:cNvPr>
          <p:cNvSpPr/>
          <p:nvPr/>
        </p:nvSpPr>
        <p:spPr>
          <a:xfrm>
            <a:off x="127593" y="5213021"/>
            <a:ext cx="485894" cy="18912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F113730-D2E5-462F-88A0-F6856BFD4A39}"/>
              </a:ext>
            </a:extLst>
          </p:cNvPr>
          <p:cNvSpPr txBox="1"/>
          <p:nvPr/>
        </p:nvSpPr>
        <p:spPr>
          <a:xfrm>
            <a:off x="-108520" y="541958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Air out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F0D6382-A418-4C39-A97E-B6688FDB5421}"/>
              </a:ext>
            </a:extLst>
          </p:cNvPr>
          <p:cNvSpPr txBox="1"/>
          <p:nvPr/>
        </p:nvSpPr>
        <p:spPr>
          <a:xfrm>
            <a:off x="285351" y="3371711"/>
            <a:ext cx="338437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Temperature distribution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464D76E7-056B-41F8-96A5-F6A96031FDDC}"/>
              </a:ext>
            </a:extLst>
          </p:cNvPr>
          <p:cNvSpPr/>
          <p:nvPr/>
        </p:nvSpPr>
        <p:spPr>
          <a:xfrm>
            <a:off x="5049108" y="4137547"/>
            <a:ext cx="172891" cy="1471186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454507D-972F-4F78-A877-305CA116B4D7}"/>
              </a:ext>
            </a:extLst>
          </p:cNvPr>
          <p:cNvSpPr txBox="1"/>
          <p:nvPr/>
        </p:nvSpPr>
        <p:spPr>
          <a:xfrm>
            <a:off x="5458135" y="5032818"/>
            <a:ext cx="69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Night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7AF6D3A-F6ED-4D46-A206-7D67EF7AE475}"/>
              </a:ext>
            </a:extLst>
          </p:cNvPr>
          <p:cNvSpPr txBox="1"/>
          <p:nvPr/>
        </p:nvSpPr>
        <p:spPr>
          <a:xfrm>
            <a:off x="7260840" y="4612707"/>
            <a:ext cx="53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Day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49F38DA-E56B-43DA-AEAA-2560F1E34792}"/>
              </a:ext>
            </a:extLst>
          </p:cNvPr>
          <p:cNvSpPr txBox="1"/>
          <p:nvPr/>
        </p:nvSpPr>
        <p:spPr>
          <a:xfrm>
            <a:off x="3371323" y="344151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8.9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℃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D7302AF-3DDF-459C-AABF-0F8BEA0E4862}"/>
              </a:ext>
            </a:extLst>
          </p:cNvPr>
          <p:cNvSpPr txBox="1"/>
          <p:nvPr/>
        </p:nvSpPr>
        <p:spPr>
          <a:xfrm>
            <a:off x="3217977" y="651605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-1.1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℃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A07ABE9C-FA95-4047-ACF5-2D58E7B1672F}"/>
              </a:ext>
            </a:extLst>
          </p:cNvPr>
          <p:cNvSpPr/>
          <p:nvPr/>
        </p:nvSpPr>
        <p:spPr>
          <a:xfrm>
            <a:off x="476743" y="44111"/>
            <a:ext cx="2503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Air cooling system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2B89-4154-4A31-A40E-7B4301938B4F}"/>
              </a:ext>
            </a:extLst>
          </p:cNvPr>
          <p:cNvSpPr/>
          <p:nvPr/>
        </p:nvSpPr>
        <p:spPr>
          <a:xfrm>
            <a:off x="4269732" y="2331348"/>
            <a:ext cx="47270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The total power consumption of a camera is about 720 W.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MRoman10-Regular-Identity-H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MRoman10-Regular-Identity-H"/>
                <a:ea typeface="宋体" panose="02010600030101010101" pitchFamily="2" charset="-122"/>
                <a:cs typeface="+mn-cs"/>
              </a:rPr>
              <a:t>Two 750 W air blowers are used to cool the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MRoman10-Regular-Identity-H"/>
                <a:ea typeface="宋体" panose="02010600030101010101" pitchFamily="2" charset="-122"/>
                <a:cs typeface="+mn-cs"/>
              </a:rPr>
              <a:t>SiPM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MRoman10-Regular-Identity-H"/>
                <a:ea typeface="宋体" panose="02010600030101010101" pitchFamily="2" charset="-122"/>
                <a:cs typeface="+mn-cs"/>
              </a:rPr>
              <a:t> camera.</a:t>
            </a:r>
          </a:p>
        </p:txBody>
      </p:sp>
    </p:spTree>
    <p:extLst>
      <p:ext uri="{BB962C8B-B14F-4D97-AF65-F5344CB8AC3E}">
        <p14:creationId xmlns:p14="http://schemas.microsoft.com/office/powerpoint/2010/main" val="2687604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:\Work\WFCTA\Matlab_Script\camera_Evaluate\开门增益不稳定性汇总结果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5" y="3940357"/>
            <a:ext cx="3867451" cy="297420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文本框 35"/>
          <p:cNvSpPr txBox="1"/>
          <p:nvPr/>
        </p:nvSpPr>
        <p:spPr>
          <a:xfrm>
            <a:off x="2485735" y="4352482"/>
            <a:ext cx="239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增益稳定性：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±1%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32717"/>
            <a:ext cx="3917673" cy="2938255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6772923" y="4366054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增益一致性：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±2%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74" name="组合 273">
            <a:extLst>
              <a:ext uri="{FF2B5EF4-FFF2-40B4-BE49-F238E27FC236}">
                <a16:creationId xmlns:a16="http://schemas.microsoft.com/office/drawing/2014/main" id="{F210281E-4D5D-431B-A957-46CAECF8CF0E}"/>
              </a:ext>
            </a:extLst>
          </p:cNvPr>
          <p:cNvGrpSpPr/>
          <p:nvPr/>
        </p:nvGrpSpPr>
        <p:grpSpPr>
          <a:xfrm>
            <a:off x="1331640" y="49345"/>
            <a:ext cx="5904656" cy="2149933"/>
            <a:chOff x="514238" y="2050267"/>
            <a:chExt cx="6185398" cy="2401200"/>
          </a:xfrm>
        </p:grpSpPr>
        <p:pic>
          <p:nvPicPr>
            <p:cNvPr id="275" name="图片 274">
              <a:extLst>
                <a:ext uri="{FF2B5EF4-FFF2-40B4-BE49-F238E27FC236}">
                  <a16:creationId xmlns:a16="http://schemas.microsoft.com/office/drawing/2014/main" id="{107C41C3-C0E1-435C-B9EB-158C7EA2D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38" y="2050867"/>
              <a:ext cx="1800000" cy="2400000"/>
            </a:xfrm>
            <a:prstGeom prst="rect">
              <a:avLst/>
            </a:prstGeom>
          </p:spPr>
        </p:pic>
        <p:pic>
          <p:nvPicPr>
            <p:cNvPr id="276" name="图片 275">
              <a:extLst>
                <a:ext uri="{FF2B5EF4-FFF2-40B4-BE49-F238E27FC236}">
                  <a16:creationId xmlns:a16="http://schemas.microsoft.com/office/drawing/2014/main" id="{9E60DB18-E72F-44D1-B4C6-1E7C1F76C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4238" y="2050267"/>
              <a:ext cx="4385398" cy="2401200"/>
            </a:xfrm>
            <a:prstGeom prst="rect">
              <a:avLst/>
            </a:prstGeom>
          </p:spPr>
        </p:pic>
      </p:grpSp>
      <p:sp>
        <p:nvSpPr>
          <p:cNvPr id="277" name="矩形 276">
            <a:extLst>
              <a:ext uri="{FF2B5EF4-FFF2-40B4-BE49-F238E27FC236}">
                <a16:creationId xmlns:a16="http://schemas.microsoft.com/office/drawing/2014/main" id="{81F22A61-171C-41E4-A871-41DC4FB8B13A}"/>
              </a:ext>
            </a:extLst>
          </p:cNvPr>
          <p:cNvSpPr/>
          <p:nvPr/>
        </p:nvSpPr>
        <p:spPr>
          <a:xfrm>
            <a:off x="35496" y="2132856"/>
            <a:ext cx="89158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UV-LEDs are mounted at the center of the mirror to monitor and calibrate the gain of the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camera.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Gain instability is within ±2% in the whole night after the temperature and high voltage compensation loops.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The temperature distribution on camera is within the adjustable range of high voltage and temperature compensation loops.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69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箭头: 右 6">
            <a:extLst>
              <a:ext uri="{FF2B5EF4-FFF2-40B4-BE49-F238E27FC236}">
                <a16:creationId xmlns:a16="http://schemas.microsoft.com/office/drawing/2014/main" id="{9B94FB97-9271-4991-893C-699DA39474F4}"/>
              </a:ext>
            </a:extLst>
          </p:cNvPr>
          <p:cNvSpPr/>
          <p:nvPr/>
        </p:nvSpPr>
        <p:spPr>
          <a:xfrm>
            <a:off x="5063027" y="5292988"/>
            <a:ext cx="1276015" cy="194116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8D7AFA-8857-4297-BFA9-7CECA3CF9094}"/>
              </a:ext>
            </a:extLst>
          </p:cNvPr>
          <p:cNvSpPr txBox="1"/>
          <p:nvPr/>
        </p:nvSpPr>
        <p:spPr>
          <a:xfrm>
            <a:off x="5168921" y="494116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380V</a:t>
            </a:r>
            <a:r>
              <a:rPr lang="zh-CN" altLang="en-US" dirty="0"/>
              <a:t>供电</a:t>
            </a:r>
          </a:p>
        </p:txBody>
      </p:sp>
      <p:sp>
        <p:nvSpPr>
          <p:cNvPr id="10" name="箭头: 左右 9">
            <a:extLst>
              <a:ext uri="{FF2B5EF4-FFF2-40B4-BE49-F238E27FC236}">
                <a16:creationId xmlns:a16="http://schemas.microsoft.com/office/drawing/2014/main" id="{46878201-0D6B-4957-951C-A8405E54BB3D}"/>
              </a:ext>
            </a:extLst>
          </p:cNvPr>
          <p:cNvSpPr/>
          <p:nvPr/>
        </p:nvSpPr>
        <p:spPr>
          <a:xfrm>
            <a:off x="5027024" y="5959940"/>
            <a:ext cx="1312018" cy="194116"/>
          </a:xfrm>
          <a:prstGeom prst="leftRightArrow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438D007-4936-4F76-9CB8-5F0C34E4CA28}"/>
              </a:ext>
            </a:extLst>
          </p:cNvPr>
          <p:cNvSpPr txBox="1"/>
          <p:nvPr/>
        </p:nvSpPr>
        <p:spPr>
          <a:xfrm>
            <a:off x="5339289" y="5609245"/>
            <a:ext cx="78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TCP/IP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D198CA3-D064-46F5-B2CB-4EED6D526E3D}"/>
              </a:ext>
            </a:extLst>
          </p:cNvPr>
          <p:cNvSpPr txBox="1"/>
          <p:nvPr/>
        </p:nvSpPr>
        <p:spPr>
          <a:xfrm>
            <a:off x="5266433" y="6091269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WR </a:t>
            </a:r>
            <a:r>
              <a:rPr lang="zh-CN" altLang="en-US" dirty="0"/>
              <a:t>时钟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C4578FF-B8BF-43F5-982A-D4632C716D3F}"/>
              </a:ext>
            </a:extLst>
          </p:cNvPr>
          <p:cNvSpPr/>
          <p:nvPr/>
        </p:nvSpPr>
        <p:spPr>
          <a:xfrm>
            <a:off x="5076056" y="2460893"/>
            <a:ext cx="3960440" cy="991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机房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FFFF00"/>
                </a:solidFill>
              </a:rPr>
              <a:t>DAQ</a:t>
            </a:r>
            <a:r>
              <a:rPr lang="zh-CN" altLang="en-US" sz="2000" b="1" dirty="0">
                <a:solidFill>
                  <a:srgbClr val="FFFF00"/>
                </a:solidFill>
              </a:rPr>
              <a:t>服务器，</a:t>
            </a:r>
            <a:r>
              <a:rPr lang="en-US" altLang="zh-CN" sz="2000" b="1" dirty="0">
                <a:solidFill>
                  <a:srgbClr val="FFFF00"/>
                </a:solidFill>
              </a:rPr>
              <a:t>WR</a:t>
            </a:r>
            <a:r>
              <a:rPr lang="zh-CN" altLang="en-US" sz="2000" b="1" dirty="0">
                <a:solidFill>
                  <a:srgbClr val="FFFF00"/>
                </a:solidFill>
              </a:rPr>
              <a:t>服务器，慢控制服务器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DCF0764-9345-4DE9-832F-29E2D8EE7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19746" b="4026"/>
          <a:stretch/>
        </p:blipFill>
        <p:spPr>
          <a:xfrm>
            <a:off x="6403099" y="4077072"/>
            <a:ext cx="2349391" cy="27710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C39266-6C7E-4C5C-A75F-AF1E4F32E8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23753"/>
          <a:stretch/>
        </p:blipFill>
        <p:spPr>
          <a:xfrm>
            <a:off x="5076056" y="0"/>
            <a:ext cx="4053944" cy="19880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27BE40-D9F5-4CA7-906E-E5A6357F4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16" y="4548706"/>
            <a:ext cx="1590808" cy="2121078"/>
          </a:xfrm>
          <a:prstGeom prst="rect">
            <a:avLst/>
          </a:prstGeom>
        </p:spPr>
      </p:pic>
      <p:sp>
        <p:nvSpPr>
          <p:cNvPr id="21" name="箭头: 上下 20">
            <a:extLst>
              <a:ext uri="{FF2B5EF4-FFF2-40B4-BE49-F238E27FC236}">
                <a16:creationId xmlns:a16="http://schemas.microsoft.com/office/drawing/2014/main" id="{959F4E31-03CB-4F51-A3A1-95BEB06893B1}"/>
              </a:ext>
            </a:extLst>
          </p:cNvPr>
          <p:cNvSpPr/>
          <p:nvPr/>
        </p:nvSpPr>
        <p:spPr>
          <a:xfrm>
            <a:off x="6814996" y="1972435"/>
            <a:ext cx="277284" cy="488457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上下 21">
            <a:extLst>
              <a:ext uri="{FF2B5EF4-FFF2-40B4-BE49-F238E27FC236}">
                <a16:creationId xmlns:a16="http://schemas.microsoft.com/office/drawing/2014/main" id="{CD2F0B6B-B243-4403-B8AA-7C13AFC93DFB}"/>
              </a:ext>
            </a:extLst>
          </p:cNvPr>
          <p:cNvSpPr/>
          <p:nvPr/>
        </p:nvSpPr>
        <p:spPr>
          <a:xfrm>
            <a:off x="7175036" y="3531488"/>
            <a:ext cx="205276" cy="496551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A7E2778-E087-4520-AD4D-1734F5BCFD65}"/>
              </a:ext>
            </a:extLst>
          </p:cNvPr>
          <p:cNvSpPr/>
          <p:nvPr/>
        </p:nvSpPr>
        <p:spPr>
          <a:xfrm>
            <a:off x="6295882" y="1396496"/>
            <a:ext cx="1590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值班观测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9560342-5CB3-4ECD-8770-EE2CE4AA3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" y="1196752"/>
            <a:ext cx="4952474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48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3EE707B-891F-449E-A8F2-DB628138C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94" y="3451226"/>
            <a:ext cx="7995411" cy="33152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3E8E75-9EA7-4599-B663-F6D8CD620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89"/>
          <a:stretch/>
        </p:blipFill>
        <p:spPr>
          <a:xfrm>
            <a:off x="5082316" y="481427"/>
            <a:ext cx="4061684" cy="30465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5CE4A-3F77-4ED9-BC76-9F5676325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63" y="558189"/>
            <a:ext cx="5160931" cy="290511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DE18407-B0E5-41DA-887C-53F108A501A3}"/>
              </a:ext>
            </a:extLst>
          </p:cNvPr>
          <p:cNvSpPr txBox="1"/>
          <p:nvPr/>
        </p:nvSpPr>
        <p:spPr>
          <a:xfrm>
            <a:off x="2123728" y="79285"/>
            <a:ext cx="5627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About    ~1PeV, core located in WCDA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688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90E594-A843-452D-A341-0090E8769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6" y="143954"/>
            <a:ext cx="8844804" cy="27942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577D96-FC18-4291-BA4F-F62E01AE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505" y="2780928"/>
            <a:ext cx="5366055" cy="36004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43B6628-2A09-468B-846B-F491276E526C}"/>
              </a:ext>
            </a:extLst>
          </p:cNvPr>
          <p:cNvSpPr txBox="1"/>
          <p:nvPr/>
        </p:nvSpPr>
        <p:spPr>
          <a:xfrm>
            <a:off x="2344300" y="-43133"/>
            <a:ext cx="3735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2020</a:t>
            </a:r>
            <a:r>
              <a:rPr lang="zh-CN" altLang="en-US" sz="2400" dirty="0"/>
              <a:t>年</a:t>
            </a:r>
            <a:r>
              <a:rPr lang="en-US" altLang="zh-CN" sz="2400" dirty="0"/>
              <a:t>1</a:t>
            </a:r>
            <a:r>
              <a:rPr lang="zh-CN" altLang="en-US" sz="2400" dirty="0"/>
              <a:t>月</a:t>
            </a:r>
            <a:r>
              <a:rPr lang="en-US" altLang="zh-CN" sz="2400" dirty="0"/>
              <a:t>11</a:t>
            </a:r>
            <a:r>
              <a:rPr lang="zh-CN" altLang="en-US" sz="2400" dirty="0"/>
              <a:t>日，农历十七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AA7194A-2D38-41C6-87D2-0E3FDB578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 bwMode="auto">
          <a:xfrm>
            <a:off x="1907704" y="1331936"/>
            <a:ext cx="792088" cy="74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288C846-CDEE-4192-8CF1-3C6E49B2DE24}"/>
              </a:ext>
            </a:extLst>
          </p:cNvPr>
          <p:cNvSpPr txBox="1"/>
          <p:nvPr/>
        </p:nvSpPr>
        <p:spPr>
          <a:xfrm>
            <a:off x="6581463" y="3978800"/>
            <a:ext cx="231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-0.71%/100 ADC count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1902677-C312-4FFD-8DFA-BEA612E80151}"/>
              </a:ext>
            </a:extLst>
          </p:cNvPr>
          <p:cNvSpPr txBox="1"/>
          <p:nvPr/>
        </p:nvSpPr>
        <p:spPr>
          <a:xfrm>
            <a:off x="78052" y="2974094"/>
            <a:ext cx="44939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b="1" dirty="0">
                <a:solidFill>
                  <a:srgbClr val="C00000"/>
                </a:solidFill>
              </a:rPr>
              <a:t>望远镜满月运行安全措施</a:t>
            </a:r>
            <a:endParaRPr lang="en-US" altLang="zh-CN" sz="2000" b="1" dirty="0">
              <a:solidFill>
                <a:srgbClr val="C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000" dirty="0" err="1">
                <a:solidFill>
                  <a:srgbClr val="002060"/>
                </a:solidFill>
              </a:rPr>
              <a:t>SiPM</a:t>
            </a:r>
            <a:r>
              <a:rPr lang="zh-CN" altLang="en-US" sz="2000" dirty="0">
                <a:solidFill>
                  <a:srgbClr val="002060"/>
                </a:solidFill>
              </a:rPr>
              <a:t>成像探头电源限流</a:t>
            </a:r>
            <a:r>
              <a:rPr lang="en-US" altLang="zh-CN" sz="2000" dirty="0">
                <a:solidFill>
                  <a:srgbClr val="002060"/>
                </a:solidFill>
              </a:rPr>
              <a:t>&lt;2.5A</a:t>
            </a:r>
            <a:r>
              <a:rPr lang="zh-CN" altLang="en-US" sz="2000" dirty="0">
                <a:solidFill>
                  <a:srgbClr val="002060"/>
                </a:solidFill>
              </a:rPr>
              <a:t>；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CN" altLang="en-US" sz="2000" dirty="0">
                <a:solidFill>
                  <a:srgbClr val="002060"/>
                </a:solidFill>
              </a:rPr>
              <a:t>月亮和望远镜的夹角小于</a:t>
            </a:r>
            <a:r>
              <a:rPr lang="en-US" altLang="zh-CN" sz="2000" dirty="0">
                <a:solidFill>
                  <a:srgbClr val="002060"/>
                </a:solidFill>
              </a:rPr>
              <a:t>&lt;12°</a:t>
            </a:r>
            <a:r>
              <a:rPr lang="zh-CN" altLang="en-US" sz="2000" dirty="0">
                <a:solidFill>
                  <a:srgbClr val="002060"/>
                </a:solidFill>
              </a:rPr>
              <a:t>时，降低</a:t>
            </a:r>
            <a:r>
              <a:rPr lang="en-US" altLang="zh-CN" sz="2000" dirty="0" err="1">
                <a:solidFill>
                  <a:srgbClr val="002060"/>
                </a:solidFill>
              </a:rPr>
              <a:t>SiPM</a:t>
            </a:r>
            <a:r>
              <a:rPr lang="zh-CN" altLang="en-US" sz="2000" dirty="0">
                <a:solidFill>
                  <a:srgbClr val="002060"/>
                </a:solidFill>
              </a:rPr>
              <a:t>供电电压至雪崩电压点以下（</a:t>
            </a:r>
            <a:r>
              <a:rPr lang="en-US" altLang="zh-CN" sz="2000" dirty="0">
                <a:solidFill>
                  <a:srgbClr val="002060"/>
                </a:solidFill>
              </a:rPr>
              <a:t>52V</a:t>
            </a:r>
            <a:r>
              <a:rPr lang="zh-CN" altLang="en-US" sz="2000" dirty="0">
                <a:solidFill>
                  <a:srgbClr val="002060"/>
                </a:solidFill>
              </a:rPr>
              <a:t>）；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CN" altLang="en-US" sz="2000" dirty="0">
                <a:solidFill>
                  <a:srgbClr val="002060"/>
                </a:solidFill>
              </a:rPr>
              <a:t>电路保护：偏压电阻保护</a:t>
            </a:r>
            <a:r>
              <a:rPr lang="zh-CN" altLang="en-US" sz="2000" dirty="0"/>
              <a:t>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EEF83E9-78BE-4AFF-8C5A-89CF0680C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38" y="4962910"/>
            <a:ext cx="3223365" cy="19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9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51F1F5-C556-4281-9E9A-1960803FB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88" y="188640"/>
            <a:ext cx="8229600" cy="1143000"/>
          </a:xfrm>
        </p:spPr>
        <p:txBody>
          <a:bodyPr/>
          <a:lstStyle/>
          <a:p>
            <a:r>
              <a:rPr lang="zh-CN" altLang="en-US" dirty="0"/>
              <a:t>报告内容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0E4E1D-2480-44AA-9728-0F2A4B6BF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83162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/>
              <a:t>  </a:t>
            </a:r>
            <a:r>
              <a:rPr lang="en-US" altLang="zh-CN" sz="3200" dirty="0"/>
              <a:t>LHAASO-WFCTA</a:t>
            </a:r>
            <a:r>
              <a:rPr lang="zh-CN" altLang="en-US" sz="3200" dirty="0"/>
              <a:t>简介</a:t>
            </a:r>
            <a:endParaRPr lang="en-US" altLang="zh-CN" sz="3200" dirty="0"/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32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/>
              <a:t>  </a:t>
            </a:r>
            <a:r>
              <a:rPr lang="en-US" altLang="zh-CN" sz="3200" dirty="0" err="1"/>
              <a:t>SiPM</a:t>
            </a:r>
            <a:r>
              <a:rPr lang="zh-CN" altLang="en-US" sz="3200" dirty="0"/>
              <a:t>相机研制和批量制作</a:t>
            </a:r>
            <a:endParaRPr lang="en-US" altLang="zh-CN" sz="32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sz="32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/>
              <a:t> 运行情况介绍</a:t>
            </a:r>
            <a:endParaRPr lang="en-US" altLang="zh-CN" sz="3200" dirty="0"/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659303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5C664CA1-FAD9-4BD3-B1D0-2455A964D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598" y="4131545"/>
            <a:ext cx="3471874" cy="266429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DA9FDED-1986-44FC-81E7-B4349A44E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224536"/>
            <a:ext cx="3383695" cy="26508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3657446-FE5D-4A92-8C75-FC4222EDD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073944"/>
            <a:ext cx="6984776" cy="3057601"/>
          </a:xfrm>
          <a:prstGeom prst="rect">
            <a:avLst/>
          </a:prstGeom>
        </p:spPr>
      </p:pic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ACC1B84C-4435-41E9-BA35-87B953EED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72" y="193386"/>
            <a:ext cx="8489117" cy="86777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accent2"/>
                </a:solidFill>
              </a:rPr>
              <a:t>2020</a:t>
            </a:r>
            <a:r>
              <a:rPr lang="zh-CN" altLang="en-US" sz="2400" b="1" dirty="0">
                <a:solidFill>
                  <a:schemeClr val="accent2"/>
                </a:solidFill>
              </a:rPr>
              <a:t>年</a:t>
            </a:r>
            <a:r>
              <a:rPr lang="en-US" altLang="zh-CN" sz="2400" b="1" dirty="0">
                <a:solidFill>
                  <a:schemeClr val="accent2"/>
                </a:solidFill>
              </a:rPr>
              <a:t>1</a:t>
            </a:r>
            <a:r>
              <a:rPr lang="zh-CN" altLang="en-US" sz="2400" b="1" dirty="0">
                <a:solidFill>
                  <a:schemeClr val="accent2"/>
                </a:solidFill>
              </a:rPr>
              <a:t>月</a:t>
            </a:r>
            <a:r>
              <a:rPr lang="en-US" altLang="zh-CN" sz="2400" b="1" dirty="0">
                <a:solidFill>
                  <a:schemeClr val="accent2"/>
                </a:solidFill>
              </a:rPr>
              <a:t>11</a:t>
            </a:r>
            <a:r>
              <a:rPr lang="zh-CN" altLang="en-US" sz="2400" b="1" dirty="0">
                <a:solidFill>
                  <a:schemeClr val="accent2"/>
                </a:solidFill>
              </a:rPr>
              <a:t>日（农历</a:t>
            </a:r>
            <a:r>
              <a:rPr lang="en-US" altLang="zh-CN" sz="2400" b="1" dirty="0">
                <a:solidFill>
                  <a:schemeClr val="accent2"/>
                </a:solidFill>
              </a:rPr>
              <a:t>17</a:t>
            </a:r>
            <a:r>
              <a:rPr lang="zh-CN" altLang="en-US" sz="2400" b="1" dirty="0">
                <a:solidFill>
                  <a:schemeClr val="accent2"/>
                </a:solidFill>
              </a:rPr>
              <a:t>，满月晚上），观测到来自</a:t>
            </a:r>
            <a:r>
              <a:rPr lang="en-US" altLang="zh-CN" sz="2400" b="1" dirty="0">
                <a:solidFill>
                  <a:schemeClr val="accent2"/>
                </a:solidFill>
              </a:rPr>
              <a:t>crab</a:t>
            </a:r>
            <a:r>
              <a:rPr lang="zh-CN" altLang="en-US" sz="2400" b="1" dirty="0">
                <a:solidFill>
                  <a:schemeClr val="accent2"/>
                </a:solidFill>
              </a:rPr>
              <a:t>的</a:t>
            </a:r>
            <a:r>
              <a:rPr lang="en-US" altLang="zh-CN" sz="2400" b="1" dirty="0">
                <a:solidFill>
                  <a:schemeClr val="accent2"/>
                </a:solidFill>
              </a:rPr>
              <a:t>~0.9PeV</a:t>
            </a:r>
            <a:r>
              <a:rPr lang="zh-CN" altLang="en-US" sz="2400" b="1" dirty="0">
                <a:solidFill>
                  <a:schemeClr val="accent2"/>
                </a:solidFill>
              </a:rPr>
              <a:t>伽马光子符合事例</a:t>
            </a:r>
            <a:endParaRPr lang="en-US" altLang="zh-CN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C6659F1-C4B8-4AEB-BD54-85601583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193257" cy="396044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chemeClr val="accent2"/>
                </a:solidFill>
                <a:latin typeface="Arial (正文)"/>
              </a:rPr>
              <a:t>LHAASO</a:t>
            </a:r>
            <a:r>
              <a:rPr lang="zh-CN" altLang="en-US" sz="2800" b="1" dirty="0">
                <a:solidFill>
                  <a:schemeClr val="accent2"/>
                </a:solidFill>
                <a:latin typeface="Arial (正文)"/>
              </a:rPr>
              <a:t>站点已有</a:t>
            </a:r>
            <a:r>
              <a:rPr lang="en-US" altLang="zh-CN" sz="2800" b="1" dirty="0">
                <a:solidFill>
                  <a:schemeClr val="accent2"/>
                </a:solidFill>
                <a:latin typeface="Arial (正文)"/>
              </a:rPr>
              <a:t>14</a:t>
            </a:r>
            <a:r>
              <a:rPr lang="zh-CN" altLang="en-US" sz="2800" b="1" dirty="0">
                <a:solidFill>
                  <a:schemeClr val="accent2"/>
                </a:solidFill>
                <a:latin typeface="Arial (正文)"/>
              </a:rPr>
              <a:t>台望远镜投入运行</a:t>
            </a:r>
            <a:endParaRPr lang="en-US" altLang="zh-CN" sz="2800" b="1" dirty="0">
              <a:solidFill>
                <a:schemeClr val="accent2"/>
              </a:solidFill>
              <a:latin typeface="Arial (正文)"/>
            </a:endParaRPr>
          </a:p>
          <a:p>
            <a:pPr lvl="1"/>
            <a:r>
              <a:rPr lang="en-US" altLang="zh-CN" sz="2400" dirty="0"/>
              <a:t>14</a:t>
            </a:r>
            <a:r>
              <a:rPr lang="zh-CN" altLang="en-US" sz="2400" dirty="0"/>
              <a:t>台望远镜</a:t>
            </a:r>
            <a:r>
              <a:rPr lang="zh-CN" altLang="zh-CN" sz="2400" dirty="0"/>
              <a:t>共使用约</a:t>
            </a:r>
            <a:r>
              <a:rPr lang="en-US" altLang="zh-CN" sz="2400" dirty="0"/>
              <a:t>3.2</a:t>
            </a:r>
            <a:r>
              <a:rPr lang="zh-CN" altLang="zh-CN" sz="2400" dirty="0"/>
              <a:t>平米的硅光电倍增管（</a:t>
            </a:r>
            <a:r>
              <a:rPr lang="en-US" altLang="zh-CN" sz="2400" dirty="0" err="1"/>
              <a:t>SiPM</a:t>
            </a:r>
            <a:r>
              <a:rPr lang="zh-CN" altLang="zh-CN" sz="2400" dirty="0"/>
              <a:t>）</a:t>
            </a:r>
            <a:r>
              <a:rPr lang="zh-CN" altLang="en-US" sz="2400" dirty="0"/>
              <a:t>，</a:t>
            </a:r>
            <a:r>
              <a:rPr lang="ar-SA" altLang="zh-CN" sz="2400" dirty="0"/>
              <a:t>实现</a:t>
            </a:r>
            <a:r>
              <a:rPr lang="en-US" altLang="zh-CN" sz="2400" dirty="0" err="1"/>
              <a:t>SiPM</a:t>
            </a:r>
            <a:r>
              <a:rPr lang="ar-SA" altLang="zh-CN" sz="2400" dirty="0"/>
              <a:t>技术在宇宙线领域的大规模应用</a:t>
            </a:r>
            <a:r>
              <a:rPr lang="zh-CN" altLang="en-US" sz="2400" dirty="0"/>
              <a:t>；</a:t>
            </a:r>
            <a:endParaRPr lang="en-US" altLang="zh-CN" sz="2400" dirty="0">
              <a:latin typeface="Arial (正文)"/>
            </a:endParaRPr>
          </a:p>
          <a:p>
            <a:pPr lvl="1"/>
            <a:r>
              <a:rPr lang="zh-CN" altLang="en-US" sz="2400" dirty="0">
                <a:latin typeface="Arial (正文)"/>
              </a:rPr>
              <a:t>已获得约</a:t>
            </a:r>
            <a:r>
              <a:rPr lang="en-US" altLang="zh-CN" sz="2400" dirty="0">
                <a:latin typeface="Arial (正文)"/>
              </a:rPr>
              <a:t>5</a:t>
            </a:r>
            <a:r>
              <a:rPr lang="zh-CN" altLang="en-US" sz="2400" dirty="0">
                <a:latin typeface="Arial (正文)"/>
              </a:rPr>
              <a:t>亿和</a:t>
            </a:r>
            <a:r>
              <a:rPr lang="en-US" altLang="zh-CN" sz="2400" dirty="0">
                <a:latin typeface="Arial (正文)"/>
              </a:rPr>
              <a:t>KM2A</a:t>
            </a:r>
            <a:r>
              <a:rPr lang="zh-CN" altLang="en-US" sz="2400" dirty="0">
                <a:latin typeface="Arial (正文)"/>
              </a:rPr>
              <a:t>、</a:t>
            </a:r>
            <a:r>
              <a:rPr lang="en-US" altLang="zh-CN" sz="2400" dirty="0">
                <a:latin typeface="Arial (正文)"/>
              </a:rPr>
              <a:t>WCDA</a:t>
            </a:r>
            <a:r>
              <a:rPr lang="zh-CN" altLang="en-US" sz="2400" dirty="0">
                <a:latin typeface="Arial (正文)"/>
              </a:rPr>
              <a:t>的符合事；</a:t>
            </a:r>
            <a:endParaRPr lang="en-US" altLang="zh-CN" sz="2400" dirty="0">
              <a:latin typeface="Arial (正文)"/>
            </a:endParaRPr>
          </a:p>
          <a:p>
            <a:pPr lvl="1"/>
            <a:r>
              <a:rPr lang="en-US" altLang="zh-CN" sz="2400" dirty="0" err="1">
                <a:latin typeface="Arial (正文)"/>
              </a:rPr>
              <a:t>SiPM</a:t>
            </a:r>
            <a:r>
              <a:rPr lang="en-US" altLang="zh-CN" sz="2400" dirty="0">
                <a:latin typeface="Arial (正文)"/>
              </a:rPr>
              <a:t>-based</a:t>
            </a:r>
            <a:r>
              <a:rPr lang="zh-CN" altLang="zh-CN" sz="2400" dirty="0">
                <a:latin typeface="Arial (正文)"/>
              </a:rPr>
              <a:t>切伦科夫</a:t>
            </a:r>
            <a:r>
              <a:rPr lang="zh-CN" altLang="en-US" sz="2400" dirty="0">
                <a:latin typeface="Arial (正文)"/>
              </a:rPr>
              <a:t>望远镜可在有月晚上观测，</a:t>
            </a:r>
            <a:r>
              <a:rPr lang="zh-CN" altLang="zh-CN" sz="2400" dirty="0">
                <a:latin typeface="Arial (正文)"/>
              </a:rPr>
              <a:t>有效观测时间是传统</a:t>
            </a:r>
            <a:r>
              <a:rPr lang="en-US" altLang="zh-CN" sz="2400" dirty="0">
                <a:latin typeface="Arial (正文)"/>
              </a:rPr>
              <a:t>PMT</a:t>
            </a:r>
            <a:r>
              <a:rPr lang="zh-CN" altLang="zh-CN" sz="2400" dirty="0">
                <a:latin typeface="Arial (正文)"/>
              </a:rPr>
              <a:t>技术的</a:t>
            </a:r>
            <a:r>
              <a:rPr lang="en-US" altLang="zh-CN" sz="2400" dirty="0">
                <a:latin typeface="Arial (正文)"/>
              </a:rPr>
              <a:t>2</a:t>
            </a:r>
            <a:r>
              <a:rPr lang="zh-CN" altLang="zh-CN" sz="2400" dirty="0">
                <a:latin typeface="Arial (正文)"/>
              </a:rPr>
              <a:t>倍。</a:t>
            </a:r>
            <a:endParaRPr lang="en-US" altLang="zh-CN" sz="2400" dirty="0">
              <a:latin typeface="Arial (正文)"/>
            </a:endParaRPr>
          </a:p>
          <a:p>
            <a:pPr lvl="1"/>
            <a:endParaRPr lang="zh-CN" altLang="en-US" dirty="0">
              <a:latin typeface="Arial (正文)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chemeClr val="accent2"/>
                </a:solidFill>
              </a:rPr>
              <a:t>2021</a:t>
            </a:r>
            <a:r>
              <a:rPr lang="zh-CN" altLang="en-US" sz="2800" b="1" dirty="0">
                <a:solidFill>
                  <a:schemeClr val="accent2"/>
                </a:solidFill>
              </a:rPr>
              <a:t>年</a:t>
            </a:r>
            <a:r>
              <a:rPr lang="en-US" altLang="zh-CN" sz="2800" b="1" dirty="0">
                <a:solidFill>
                  <a:schemeClr val="accent2"/>
                </a:solidFill>
              </a:rPr>
              <a:t>5</a:t>
            </a:r>
            <a:r>
              <a:rPr lang="zh-CN" altLang="en-US" sz="2800" b="1" dirty="0">
                <a:solidFill>
                  <a:schemeClr val="accent2"/>
                </a:solidFill>
              </a:rPr>
              <a:t>月实现</a:t>
            </a:r>
            <a:r>
              <a:rPr lang="en-US" altLang="zh-CN" sz="2800" b="1" dirty="0">
                <a:solidFill>
                  <a:schemeClr val="accent2"/>
                </a:solidFill>
              </a:rPr>
              <a:t>WFCTA</a:t>
            </a:r>
            <a:r>
              <a:rPr lang="zh-CN" altLang="en-US" sz="2800" b="1" dirty="0">
                <a:solidFill>
                  <a:schemeClr val="accent2"/>
                </a:solidFill>
              </a:rPr>
              <a:t>全阵列（</a:t>
            </a:r>
            <a:r>
              <a:rPr lang="en-US" altLang="zh-CN" sz="2800" b="1" dirty="0">
                <a:solidFill>
                  <a:schemeClr val="accent2"/>
                </a:solidFill>
              </a:rPr>
              <a:t>18</a:t>
            </a:r>
            <a:r>
              <a:rPr lang="zh-CN" altLang="en-US" sz="2800" b="1" dirty="0">
                <a:solidFill>
                  <a:schemeClr val="accent2"/>
                </a:solidFill>
              </a:rPr>
              <a:t>台望远镜）运行</a:t>
            </a:r>
            <a:endParaRPr lang="en-US" altLang="zh-CN" sz="2800" b="1" dirty="0">
              <a:solidFill>
                <a:schemeClr val="accent2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D2F94C-DC65-4763-905F-5FFEBC888776}"/>
              </a:ext>
            </a:extLst>
          </p:cNvPr>
          <p:cNvSpPr txBox="1"/>
          <p:nvPr/>
        </p:nvSpPr>
        <p:spPr>
          <a:xfrm flipH="1">
            <a:off x="3491880" y="313425"/>
            <a:ext cx="1394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/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1440338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584395-A9B6-451B-A7F4-0C656133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4AA28D-30ED-4ECE-935A-29E182934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932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C9D170B-7D07-48EC-8AA7-1532ECA3E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548680"/>
            <a:ext cx="5494760" cy="29418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D2E3AB-0860-4FC3-B286-DDEAB9988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90" y="548680"/>
            <a:ext cx="3839894" cy="2941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F69C2B-2412-4876-9935-B1218894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99264"/>
            <a:ext cx="8036420" cy="33843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9C9CD64-08E0-4156-8A07-ACC91CFE18B5}"/>
              </a:ext>
            </a:extLst>
          </p:cNvPr>
          <p:cNvSpPr txBox="1"/>
          <p:nvPr/>
        </p:nvSpPr>
        <p:spPr>
          <a:xfrm>
            <a:off x="2123728" y="79285"/>
            <a:ext cx="5582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About    ~1PeV, core located in KM2A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575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B1D017B3-5F9D-40D5-8644-43A2A6A489F0}"/>
              </a:ext>
            </a:extLst>
          </p:cNvPr>
          <p:cNvSpPr txBox="1"/>
          <p:nvPr/>
        </p:nvSpPr>
        <p:spPr>
          <a:xfrm>
            <a:off x="1096833" y="89009"/>
            <a:ext cx="7048637" cy="891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WFCTA01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2020/01/01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– 2020/03/10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Telescopes ran from moonless to full moon night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49008C-5961-413A-A108-7EDD821A3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03215"/>
            <a:ext cx="5328592" cy="298988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729BC01-9320-46F1-99CA-E678FF0DA4DF}"/>
              </a:ext>
            </a:extLst>
          </p:cNvPr>
          <p:cNvSpPr txBox="1"/>
          <p:nvPr/>
        </p:nvSpPr>
        <p:spPr>
          <a:xfrm>
            <a:off x="4123295" y="4064241"/>
            <a:ext cx="60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day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CC56E98-FA6D-4485-90D9-733555DED8B4}"/>
              </a:ext>
            </a:extLst>
          </p:cNvPr>
          <p:cNvCxnSpPr>
            <a:cxnSpLocks/>
          </p:cNvCxnSpPr>
          <p:nvPr/>
        </p:nvCxnSpPr>
        <p:spPr>
          <a:xfrm>
            <a:off x="2291621" y="1462634"/>
            <a:ext cx="234961" cy="3125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4034FF7-4EA9-4010-B17A-12A263166F70}"/>
              </a:ext>
            </a:extLst>
          </p:cNvPr>
          <p:cNvSpPr txBox="1"/>
          <p:nvPr/>
        </p:nvSpPr>
        <p:spPr>
          <a:xfrm>
            <a:off x="1608415" y="1093302"/>
            <a:ext cx="161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Moon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phase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0689942-A1F0-4D58-88FC-15921F08FFAA}"/>
              </a:ext>
            </a:extLst>
          </p:cNvPr>
          <p:cNvSpPr txBox="1"/>
          <p:nvPr/>
        </p:nvSpPr>
        <p:spPr>
          <a:xfrm>
            <a:off x="1400381" y="4522222"/>
            <a:ext cx="60519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Online trigger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moon phase&lt;10%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  low threshold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moon phase 10%-60%:  middle threshold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Moon phase &gt;60% :        high threshold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Energy threshold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~20TeV@80 pe and 4 pixels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~50TeV@ 200 pe and 4 pixels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767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7949449-651E-4A61-A680-F4F640818FD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4"/>
          <a:stretch/>
        </p:blipFill>
        <p:spPr bwMode="auto">
          <a:xfrm>
            <a:off x="827584" y="656692"/>
            <a:ext cx="6984776" cy="55446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0251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783BC4-3765-4DF7-A52C-1EFD3350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149" y="1393165"/>
            <a:ext cx="5301205" cy="4071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7CC2C7-161E-431A-BEF9-FB1734C95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495" y="1988840"/>
            <a:ext cx="4041557" cy="25922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7F3A8A-26E3-4E5D-8472-903868DBB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408" y="1497047"/>
            <a:ext cx="4176464" cy="386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0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9998" y="837100"/>
            <a:ext cx="3600403" cy="47517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504" y="3789040"/>
            <a:ext cx="206682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78,000 m</a:t>
            </a:r>
            <a:r>
              <a:rPr lang="en-US" altLang="zh-CN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3120 cells (25m</a:t>
            </a:r>
            <a:r>
              <a:rPr lang="en-US" altLang="zh-CN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/cell)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55603" y="2245548"/>
            <a:ext cx="19442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1880" y="908720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</a:p>
        </p:txBody>
      </p:sp>
      <p:sp>
        <p:nvSpPr>
          <p:cNvPr id="4" name="矩形标注 3"/>
          <p:cNvSpPr>
            <a:spLocks/>
          </p:cNvSpPr>
          <p:nvPr/>
        </p:nvSpPr>
        <p:spPr>
          <a:xfrm>
            <a:off x="6400619" y="113302"/>
            <a:ext cx="2599200" cy="1764000"/>
          </a:xfrm>
          <a:prstGeom prst="wedgeRectCallout">
            <a:avLst>
              <a:gd name="adj1" fmla="val -97927"/>
              <a:gd name="adj2" fmla="val 12298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标注 17"/>
          <p:cNvSpPr/>
          <p:nvPr/>
        </p:nvSpPr>
        <p:spPr>
          <a:xfrm>
            <a:off x="251520" y="165600"/>
            <a:ext cx="3081600" cy="1764000"/>
          </a:xfrm>
          <a:prstGeom prst="wedgeRectCallout">
            <a:avLst>
              <a:gd name="adj1" fmla="val 45996"/>
              <a:gd name="adj2" fmla="val 11697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标注 20"/>
          <p:cNvSpPr/>
          <p:nvPr/>
        </p:nvSpPr>
        <p:spPr>
          <a:xfrm>
            <a:off x="251520" y="4905360"/>
            <a:ext cx="2822400" cy="1764000"/>
          </a:xfrm>
          <a:prstGeom prst="wedgeRectCallout">
            <a:avLst>
              <a:gd name="adj1" fmla="val 90504"/>
              <a:gd name="adj2" fmla="val -13384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79380" y="5023838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3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4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5195 EDs </a:t>
            </a:r>
          </a:p>
          <a:p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 MDs</a:t>
            </a:r>
          </a:p>
          <a:p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39952" y="50253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000" b="1" dirty="0"/>
              <a:t>四川稻城海子山，海拔</a:t>
            </a:r>
            <a:r>
              <a:rPr lang="en-US" altLang="zh-CN" sz="2000" b="1" dirty="0"/>
              <a:t>4410</a:t>
            </a:r>
            <a:r>
              <a:rPr lang="zh-CN" altLang="en-US" sz="2000" b="1" dirty="0"/>
              <a:t>米</a:t>
            </a:r>
            <a:endParaRPr lang="en-US" altLang="zh-CN" sz="2000" b="1" dirty="0"/>
          </a:p>
          <a:p>
            <a:r>
              <a:rPr lang="en-US" altLang="zh-CN" sz="2000" b="1" dirty="0"/>
              <a:t> (29</a:t>
            </a:r>
            <a:r>
              <a:rPr lang="en-US" altLang="zh-CN" sz="2000" b="1" baseline="30000" dirty="0"/>
              <a:t>o</a:t>
            </a:r>
            <a:r>
              <a:rPr lang="en-US" altLang="zh-CN" sz="2000" b="1" dirty="0"/>
              <a:t>21’ 31” N, 100</a:t>
            </a:r>
            <a:r>
              <a:rPr lang="en-US" altLang="zh-CN" sz="2000" b="1" baseline="30000" dirty="0"/>
              <a:t>o</a:t>
            </a:r>
            <a:r>
              <a:rPr lang="en-US" altLang="zh-CN" sz="2000" b="1" dirty="0"/>
              <a:t>08’15” E, 600 g/cm)</a:t>
            </a:r>
            <a:endParaRPr lang="zh-CN" altLang="en-US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2" y="5013178"/>
            <a:ext cx="3588707" cy="15664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03" y="-15681"/>
            <a:ext cx="2734234" cy="200451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11" y="332654"/>
            <a:ext cx="3087901" cy="14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34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90600"/>
          </a:xfrm>
        </p:spPr>
        <p:txBody>
          <a:bodyPr/>
          <a:lstStyle/>
          <a:p>
            <a:r>
              <a:rPr lang="en-US" altLang="zh-CN" dirty="0"/>
              <a:t>LHAASO</a:t>
            </a:r>
            <a:r>
              <a:rPr lang="zh-CN" altLang="en-US" dirty="0"/>
              <a:t>科学目标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5496" y="1133088"/>
            <a:ext cx="8229600" cy="5032216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/>
              <a:t>甚高能伽马天文观测</a:t>
            </a:r>
            <a:r>
              <a:rPr lang="zh-CN" altLang="en-US" dirty="0">
                <a:sym typeface="Symbol" panose="05050102010706020507" pitchFamily="18" charset="2"/>
              </a:rPr>
              <a:t>（</a:t>
            </a:r>
            <a:r>
              <a:rPr lang="en-US" altLang="zh-CN" dirty="0"/>
              <a:t>100 </a:t>
            </a:r>
            <a:r>
              <a:rPr lang="en-US" altLang="zh-CN" dirty="0" err="1"/>
              <a:t>GeV</a:t>
            </a:r>
            <a:r>
              <a:rPr lang="en-US" altLang="zh-CN" dirty="0"/>
              <a:t> – 1 </a:t>
            </a:r>
            <a:r>
              <a:rPr lang="en-US" altLang="zh-CN" dirty="0" err="1"/>
              <a:t>PeV</a:t>
            </a:r>
            <a:r>
              <a:rPr lang="zh-CN" altLang="en-US" dirty="0"/>
              <a:t>）：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河内源的深度观测和能谱测量；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河外源（尤其是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AGN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燿变信号）的全天普查；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GRB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的高能发射信号的探测；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弥散伽马射线的探测。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宇宙线的测量（</a:t>
            </a:r>
            <a:r>
              <a:rPr lang="en-US" altLang="zh-CN" b="1" dirty="0">
                <a:solidFill>
                  <a:srgbClr val="FF0000"/>
                </a:solidFill>
              </a:rPr>
              <a:t>10 </a:t>
            </a:r>
            <a:r>
              <a:rPr lang="en-US" altLang="zh-CN" b="1" dirty="0" err="1">
                <a:solidFill>
                  <a:srgbClr val="FF0000"/>
                </a:solidFill>
              </a:rPr>
              <a:t>TeV</a:t>
            </a:r>
            <a:r>
              <a:rPr lang="en-US" altLang="zh-CN" b="1" dirty="0">
                <a:solidFill>
                  <a:srgbClr val="FF0000"/>
                </a:solidFill>
              </a:rPr>
              <a:t> – 1 </a:t>
            </a:r>
            <a:r>
              <a:rPr lang="en-US" altLang="zh-CN" b="1" dirty="0" err="1">
                <a:solidFill>
                  <a:srgbClr val="FF0000"/>
                </a:solidFill>
              </a:rPr>
              <a:t>EeV</a:t>
            </a:r>
            <a:r>
              <a:rPr lang="zh-CN" altLang="en-US" b="1" dirty="0">
                <a:solidFill>
                  <a:srgbClr val="FF0000"/>
                </a:solidFill>
              </a:rPr>
              <a:t>）：</a:t>
            </a:r>
            <a:endParaRPr lang="en-US" altLang="zh-CN" b="1" dirty="0">
              <a:solidFill>
                <a:srgbClr val="FF0000"/>
              </a:solidFill>
            </a:endParaRPr>
          </a:p>
          <a:p>
            <a:pPr lvl="1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膝前区宇宙线的能谱和成份；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膝区宇宙线的能谱和成份；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第二膝宇宙线的能谱；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宇宙线的各向异性。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CN" altLang="en-US" dirty="0"/>
              <a:t>其它：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暗物质信号的探测；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太阳风暴和行星际磁场的测量。</a:t>
            </a:r>
          </a:p>
        </p:txBody>
      </p:sp>
      <p:pic>
        <p:nvPicPr>
          <p:cNvPr id="4" name="Picture 6" descr="File:Crab Nebu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88" y="2127220"/>
            <a:ext cx="1094442" cy="109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ile:Gb1508 illustr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62" y="1175066"/>
            <a:ext cx="1101856" cy="85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图片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12" y="3461170"/>
            <a:ext cx="1223594" cy="72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D:\Users\yaozg\Desktop\fig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43" y="4057044"/>
            <a:ext cx="1029453" cy="9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File:Magnetosphere rendi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15" y="5915816"/>
            <a:ext cx="1329312" cy="7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D:\Users\yaozg\Downloads\1205.4578v2\pt_aver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57" y="4410300"/>
            <a:ext cx="1020339" cy="98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9" descr="Gr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987" y="1344231"/>
            <a:ext cx="1159025" cy="6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1" descr="Gamma-ray-bubbl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888" y="2157700"/>
            <a:ext cx="1045703" cy="84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4" descr="D:\Users\yaozg\Desktop\mywork\darkm_skymap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07" y="5545823"/>
            <a:ext cx="1442588" cy="7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50818"/>
            <a:ext cx="1392594" cy="10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29026" y="285752"/>
            <a:ext cx="5214974" cy="642918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各种探测技术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14546" y="1285860"/>
            <a:ext cx="6929454" cy="5565035"/>
          </a:xfrm>
          <a:prstGeom prst="rect">
            <a:avLst/>
          </a:prstGeom>
          <a:noFill/>
          <a:ln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000496" cy="3663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0" y="3714752"/>
            <a:ext cx="22145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成份：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强子、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itchFamily="34" charset="0"/>
              </a:rPr>
              <a:t>μ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子、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中微子、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正负电子、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荧光、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Cherenkov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光。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4537243-D954-420D-A3B6-3BAACA1C5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461" y="4590760"/>
            <a:ext cx="2499029" cy="1883229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3871813" y="6452762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 camera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6596913-2A79-44F6-B9C9-D9C4242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11387" b="2496"/>
          <a:stretch/>
        </p:blipFill>
        <p:spPr>
          <a:xfrm>
            <a:off x="5266931" y="636046"/>
            <a:ext cx="3899373" cy="3014986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11AB18E9-785F-4298-A4D6-CE32515CD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08503"/>
              </p:ext>
            </p:extLst>
          </p:nvPr>
        </p:nvGraphicFramePr>
        <p:xfrm>
          <a:off x="35496" y="2072942"/>
          <a:ext cx="5251765" cy="2385420"/>
        </p:xfrm>
        <a:graphic>
          <a:graphicData uri="http://schemas.openxmlformats.org/drawingml/2006/table">
            <a:tbl>
              <a:tblPr firstRow="1" firstCol="1" bandRow="1"/>
              <a:tblGrid>
                <a:gridCol w="2099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2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Requirement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5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Mirror area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&gt;5 m</a:t>
                      </a:r>
                      <a:r>
                        <a:rPr lang="en-US" sz="1800" b="1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8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 pixels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1024 pixels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18863"/>
                  </a:ext>
                </a:extLst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Pixel size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~0.5°/pixel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Field of view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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22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Elevation angle adjustment range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0°- 90°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endParaRPr lang="en-US" alt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adjustment precision: &lt;0.1°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9575501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F7AD5EFF-3B18-4902-BE25-E7A3D9BB3C0F}"/>
              </a:ext>
            </a:extLst>
          </p:cNvPr>
          <p:cNvSpPr/>
          <p:nvPr/>
        </p:nvSpPr>
        <p:spPr>
          <a:xfrm>
            <a:off x="611560" y="14827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Wide Field of View Cherenkov Telescope (WFCT)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10D8B7C-2003-442A-AE9B-1225E1AB61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19746" b="4026"/>
          <a:stretch/>
        </p:blipFill>
        <p:spPr>
          <a:xfrm>
            <a:off x="6201841" y="3508660"/>
            <a:ext cx="2839708" cy="334934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8B027C6-63A1-49BF-AAB6-4052B12E9A75}"/>
              </a:ext>
            </a:extLst>
          </p:cNvPr>
          <p:cNvSpPr/>
          <p:nvPr/>
        </p:nvSpPr>
        <p:spPr>
          <a:xfrm>
            <a:off x="36176" y="710500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WFCTA</a:t>
            </a:r>
            <a:r>
              <a:rPr lang="zh-CN" altLang="en-US" sz="2000" dirty="0"/>
              <a:t>的主要物理目标测量</a:t>
            </a:r>
            <a:r>
              <a:rPr lang="en-US" altLang="zh-CN" sz="2000" dirty="0"/>
              <a:t>10TeV – 1EeV</a:t>
            </a:r>
            <a:r>
              <a:rPr lang="zh-CN" altLang="en-US" sz="2000" dirty="0"/>
              <a:t>的宇宙线单成份能谱，搭建空间实验和极高能宇宙线大型设施之间的桥梁，完成连续一致的宇宙线能谱测量。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7036B3B-6BEC-47F9-9930-E048F79FF6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r="8364"/>
          <a:stretch/>
        </p:blipFill>
        <p:spPr>
          <a:xfrm rot="5400000">
            <a:off x="418849" y="4474052"/>
            <a:ext cx="2351900" cy="239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6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293339" cy="22425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908720"/>
            <a:ext cx="8964488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zh-CN" altLang="zh-CN" sz="2000" dirty="0">
                <a:solidFill>
                  <a:prstClr val="black"/>
                </a:solidFill>
              </a:rPr>
              <a:t>基于光电倍增管（</a:t>
            </a:r>
            <a:r>
              <a:rPr lang="en-US" altLang="zh-CN" sz="2000" dirty="0">
                <a:solidFill>
                  <a:prstClr val="black"/>
                </a:solidFill>
              </a:rPr>
              <a:t>PMT</a:t>
            </a:r>
            <a:r>
              <a:rPr lang="zh-CN" altLang="zh-CN" sz="2000" dirty="0">
                <a:solidFill>
                  <a:prstClr val="black"/>
                </a:solidFill>
              </a:rPr>
              <a:t>）的大气成像切伦科夫</a:t>
            </a:r>
            <a:r>
              <a:rPr lang="zh-CN" altLang="en-US" sz="2000" dirty="0">
                <a:solidFill>
                  <a:prstClr val="black"/>
                </a:solidFill>
              </a:rPr>
              <a:t>光和荧光</a:t>
            </a:r>
            <a:r>
              <a:rPr lang="zh-CN" altLang="zh-CN" sz="2000" dirty="0">
                <a:solidFill>
                  <a:prstClr val="black"/>
                </a:solidFill>
              </a:rPr>
              <a:t>望远镜技术</a:t>
            </a:r>
            <a:r>
              <a:rPr lang="zh-CN" altLang="en-US" sz="2000" dirty="0">
                <a:solidFill>
                  <a:prstClr val="black"/>
                </a:solidFill>
              </a:rPr>
              <a:t>：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zh-CN" sz="2000" dirty="0">
                <a:solidFill>
                  <a:prstClr val="black"/>
                </a:solidFill>
              </a:rPr>
              <a:t>大气成像契伦科夫望远镜实验</a:t>
            </a:r>
            <a:r>
              <a:rPr lang="zh-CN" altLang="en-US" sz="2000" dirty="0">
                <a:solidFill>
                  <a:prstClr val="black"/>
                </a:solidFill>
              </a:rPr>
              <a:t>：</a:t>
            </a:r>
            <a:r>
              <a:rPr lang="en-US" altLang="zh-CN" sz="2000" dirty="0">
                <a:solidFill>
                  <a:prstClr val="black"/>
                </a:solidFill>
              </a:rPr>
              <a:t> VERITAS</a:t>
            </a:r>
            <a:r>
              <a:rPr lang="zh-CN" altLang="en-US" sz="2000" dirty="0">
                <a:solidFill>
                  <a:prstClr val="black"/>
                </a:solidFill>
              </a:rPr>
              <a:t>，</a:t>
            </a:r>
            <a:r>
              <a:rPr lang="en-US" altLang="zh-CN" sz="2000" dirty="0">
                <a:solidFill>
                  <a:prstClr val="black"/>
                </a:solidFill>
              </a:rPr>
              <a:t>HESS</a:t>
            </a:r>
            <a:r>
              <a:rPr lang="zh-CN" altLang="en-US" sz="2000" dirty="0">
                <a:solidFill>
                  <a:prstClr val="black"/>
                </a:solidFill>
              </a:rPr>
              <a:t>，</a:t>
            </a:r>
            <a:r>
              <a:rPr lang="en-US" altLang="zh-CN" sz="2000" dirty="0">
                <a:solidFill>
                  <a:prstClr val="black"/>
                </a:solidFill>
              </a:rPr>
              <a:t>MAGIC …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</a:rPr>
              <a:t> </a:t>
            </a:r>
            <a:r>
              <a:rPr lang="zh-CN" altLang="en-US" sz="2000" dirty="0">
                <a:solidFill>
                  <a:prstClr val="black"/>
                </a:solidFill>
              </a:rPr>
              <a:t>荧光探测器实验：</a:t>
            </a:r>
            <a:r>
              <a:rPr lang="en-US" altLang="zh-CN" sz="2000" dirty="0">
                <a:solidFill>
                  <a:prstClr val="black"/>
                </a:solidFill>
              </a:rPr>
              <a:t>HIRES</a:t>
            </a:r>
            <a:r>
              <a:rPr lang="zh-CN" altLang="en-US" sz="2000" dirty="0">
                <a:solidFill>
                  <a:prstClr val="black"/>
                </a:solidFill>
              </a:rPr>
              <a:t>，</a:t>
            </a:r>
            <a:r>
              <a:rPr lang="en-US" altLang="zh-CN" sz="2000" dirty="0">
                <a:solidFill>
                  <a:prstClr val="black"/>
                </a:solidFill>
              </a:rPr>
              <a:t>TA</a:t>
            </a:r>
            <a:r>
              <a:rPr lang="zh-CN" altLang="en-US" sz="2000" dirty="0">
                <a:solidFill>
                  <a:prstClr val="black"/>
                </a:solidFill>
              </a:rPr>
              <a:t>，</a:t>
            </a:r>
            <a:r>
              <a:rPr lang="en-US" altLang="zh-CN" sz="2000" dirty="0">
                <a:solidFill>
                  <a:prstClr val="black"/>
                </a:solidFill>
              </a:rPr>
              <a:t>AUGER …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</a:rPr>
              <a:t> 运行在晴朗无月夜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</a:rPr>
              <a:t>  PMT</a:t>
            </a:r>
            <a:r>
              <a:rPr lang="zh-CN" altLang="en-US" sz="2000" dirty="0">
                <a:solidFill>
                  <a:prstClr val="black"/>
                </a:solidFill>
              </a:rPr>
              <a:t>老化：随着曝光光强增加，增益逐渐降低，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</a:rPr>
              <a:t>  有效观测时间</a:t>
            </a:r>
            <a:r>
              <a:rPr lang="en-US" altLang="zh-CN" sz="2000" dirty="0">
                <a:solidFill>
                  <a:prstClr val="black"/>
                </a:solidFill>
              </a:rPr>
              <a:t>10%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endParaRPr lang="en-US" altLang="zh-CN" sz="20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</a:rPr>
              <a:t>如何提高</a:t>
            </a:r>
            <a:r>
              <a:rPr lang="zh-CN" altLang="zh-CN" sz="2400" b="1" dirty="0">
                <a:solidFill>
                  <a:srgbClr val="FF0000"/>
                </a:solidFill>
              </a:rPr>
              <a:t>切伦科夫</a:t>
            </a:r>
            <a:r>
              <a:rPr lang="zh-CN" altLang="en-US" sz="2400" b="1" dirty="0">
                <a:solidFill>
                  <a:srgbClr val="FF0000"/>
                </a:solidFill>
              </a:rPr>
              <a:t>光</a:t>
            </a:r>
            <a:r>
              <a:rPr lang="en-US" altLang="zh-CN" sz="2400" b="1" dirty="0">
                <a:solidFill>
                  <a:srgbClr val="FF0000"/>
                </a:solidFill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</a:rPr>
              <a:t>荧光</a:t>
            </a:r>
            <a:r>
              <a:rPr lang="zh-CN" altLang="zh-CN" sz="2400" b="1" dirty="0">
                <a:solidFill>
                  <a:srgbClr val="FF0000"/>
                </a:solidFill>
              </a:rPr>
              <a:t>望远镜</a:t>
            </a:r>
            <a:r>
              <a:rPr lang="zh-CN" altLang="en-US" sz="2400" b="1" dirty="0">
                <a:solidFill>
                  <a:srgbClr val="FF0000"/>
                </a:solidFill>
              </a:rPr>
              <a:t>的有效观测时间？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36096" y="443885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white"/>
                </a:solidFill>
              </a:rPr>
              <a:t>LHAASO-WFCTA </a:t>
            </a:r>
            <a:r>
              <a:rPr lang="zh-CN" altLang="en-US" b="1" dirty="0">
                <a:solidFill>
                  <a:prstClr val="white"/>
                </a:solidFill>
              </a:rPr>
              <a:t>样机</a:t>
            </a:r>
            <a:r>
              <a:rPr lang="en-US" altLang="zh-CN" b="1" dirty="0">
                <a:solidFill>
                  <a:prstClr val="white"/>
                </a:solidFill>
              </a:rPr>
              <a:t>PMT</a:t>
            </a:r>
            <a:r>
              <a:rPr lang="zh-CN" altLang="en-US" b="1" dirty="0">
                <a:solidFill>
                  <a:prstClr val="white"/>
                </a:solidFill>
              </a:rPr>
              <a:t>阵列增益随时间的演化</a:t>
            </a:r>
          </a:p>
        </p:txBody>
      </p:sp>
      <p:pic>
        <p:nvPicPr>
          <p:cNvPr id="8" name="Picture 4" descr="D:\Users\yaozg\Desktop\IMG_9582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3740" y="1652802"/>
            <a:ext cx="2340260" cy="156017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5536" y="4149080"/>
            <a:ext cx="384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</a:rPr>
              <a:t>LHAASO-WFCTA </a:t>
            </a:r>
            <a:r>
              <a:rPr lang="zh-CN" altLang="en-US" sz="2000" b="1" dirty="0">
                <a:solidFill>
                  <a:prstClr val="black"/>
                </a:solidFill>
              </a:rPr>
              <a:t>样机 </a:t>
            </a:r>
            <a:r>
              <a:rPr lang="en-US" altLang="zh-CN" sz="2000" b="1" dirty="0">
                <a:solidFill>
                  <a:prstClr val="black"/>
                </a:solidFill>
              </a:rPr>
              <a:t>(PMT-based)</a:t>
            </a:r>
            <a:endParaRPr lang="zh-CN" altLang="en-US" sz="20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9000" y="162655"/>
            <a:ext cx="5285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00B0F0"/>
                </a:solidFill>
              </a:rPr>
              <a:t>PMT-&gt;</a:t>
            </a:r>
            <a:r>
              <a:rPr lang="en-US" altLang="zh-CN" sz="4000" b="1" dirty="0" err="1">
                <a:solidFill>
                  <a:srgbClr val="00B0F0"/>
                </a:solidFill>
              </a:rPr>
              <a:t>SiPM</a:t>
            </a:r>
            <a:r>
              <a:rPr lang="en-US" altLang="zh-CN" sz="4000" b="1" dirty="0">
                <a:solidFill>
                  <a:srgbClr val="00B0F0"/>
                </a:solidFill>
              </a:rPr>
              <a:t>: Motivation</a:t>
            </a:r>
            <a:endParaRPr lang="zh-CN" altLang="en-US" sz="4000" b="1" dirty="0">
              <a:solidFill>
                <a:srgbClr val="00B0F0"/>
              </a:solidFill>
            </a:endParaRPr>
          </a:p>
        </p:txBody>
      </p:sp>
      <p:pic>
        <p:nvPicPr>
          <p:cNvPr id="9" name="内容占位符 3" descr="gain-mjd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788024" y="4250961"/>
            <a:ext cx="3923928" cy="2607039"/>
          </a:xfrm>
        </p:spPr>
      </p:pic>
      <p:sp>
        <p:nvSpPr>
          <p:cNvPr id="13" name="TextBox 12"/>
          <p:cNvSpPr txBox="1"/>
          <p:nvPr/>
        </p:nvSpPr>
        <p:spPr>
          <a:xfrm>
            <a:off x="5868144" y="4509120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PMT aging with time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6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</a:rPr>
              <a:t>SiPM</a:t>
            </a:r>
            <a:r>
              <a:rPr lang="zh-CN" altLang="en-US" sz="4000" b="1" dirty="0">
                <a:solidFill>
                  <a:srgbClr val="0070C0"/>
                </a:solidFill>
              </a:rPr>
              <a:t>技术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28083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dirty="0"/>
              <a:t>优点：</a:t>
            </a:r>
            <a:r>
              <a:rPr lang="zh-CN" altLang="en-US" sz="2000" b="1" dirty="0">
                <a:solidFill>
                  <a:srgbClr val="FF0000"/>
                </a:solidFill>
              </a:rPr>
              <a:t>强曝光不老化、</a:t>
            </a:r>
            <a:r>
              <a:rPr lang="zh-CN" altLang="en-US" sz="2000" dirty="0"/>
              <a:t>高光探测效率（</a:t>
            </a:r>
            <a:r>
              <a:rPr lang="en-US" altLang="zh-CN" sz="2000" dirty="0"/>
              <a:t>25% - 50%</a:t>
            </a:r>
            <a:r>
              <a:rPr lang="zh-CN" altLang="en-US" sz="2000" dirty="0"/>
              <a:t>）、低偏置电压（几十伏）和对磁场不敏感等；</a:t>
            </a:r>
            <a:endParaRPr lang="en-US" altLang="zh-CN" sz="2000" dirty="0"/>
          </a:p>
          <a:p>
            <a:pPr>
              <a:buFont typeface="Wingdings" pitchFamily="2" charset="2"/>
              <a:buChar char="Ø"/>
            </a:pPr>
            <a:r>
              <a:rPr lang="en-US" altLang="zh-CN" sz="2000" dirty="0"/>
              <a:t> </a:t>
            </a:r>
            <a:r>
              <a:rPr lang="zh-CN" altLang="zh-CN" sz="2000" dirty="0"/>
              <a:t>基于</a:t>
            </a:r>
            <a:r>
              <a:rPr lang="en-US" altLang="zh-CN" sz="2000" dirty="0" err="1"/>
              <a:t>SiPM</a:t>
            </a:r>
            <a:r>
              <a:rPr lang="zh-CN" altLang="zh-CN" sz="2000" dirty="0"/>
              <a:t>技术的大气成像切伦科夫望远镜，可以月</a:t>
            </a:r>
            <a:r>
              <a:rPr lang="zh-CN" altLang="en-US" sz="2000" dirty="0"/>
              <a:t>光下观测</a:t>
            </a:r>
            <a:r>
              <a:rPr lang="zh-CN" altLang="zh-CN" sz="2000" dirty="0"/>
              <a:t>，有效观测时间</a:t>
            </a:r>
            <a:r>
              <a:rPr lang="zh-CN" altLang="en-US" sz="2000" dirty="0"/>
              <a:t>是</a:t>
            </a:r>
            <a:r>
              <a:rPr lang="en-US" altLang="zh-CN" sz="2000" dirty="0"/>
              <a:t>PMT</a:t>
            </a:r>
            <a:r>
              <a:rPr lang="zh-CN" altLang="en-US" sz="2000" dirty="0"/>
              <a:t>技术的</a:t>
            </a:r>
            <a:r>
              <a:rPr lang="en-US" altLang="zh-CN" sz="2000" dirty="0"/>
              <a:t>2</a:t>
            </a:r>
            <a:r>
              <a:rPr lang="zh-CN" altLang="en-US" sz="2000" dirty="0"/>
              <a:t>倍</a:t>
            </a:r>
            <a:r>
              <a:rPr lang="zh-CN" altLang="zh-CN" sz="2000" dirty="0"/>
              <a:t>。</a:t>
            </a:r>
            <a:endParaRPr lang="en-US" altLang="zh-CN" sz="2000" dirty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000" dirty="0"/>
              <a:t>The first G-APD Cherenkov telescope </a:t>
            </a:r>
            <a:r>
              <a:rPr lang="zh-CN" altLang="en-US" sz="2000" dirty="0"/>
              <a:t>（</a:t>
            </a:r>
            <a:r>
              <a:rPr lang="en-US" altLang="zh-CN" sz="2000" dirty="0"/>
              <a:t>FAST</a:t>
            </a:r>
            <a:r>
              <a:rPr lang="zh-CN" altLang="en-US" sz="2000" dirty="0"/>
              <a:t>）： </a:t>
            </a:r>
            <a:r>
              <a:rPr lang="en-US" altLang="zh-CN" sz="2000" dirty="0"/>
              <a:t>La Palma</a:t>
            </a:r>
            <a:r>
              <a:rPr lang="zh-CN" altLang="en-US" sz="2000" dirty="0"/>
              <a:t>，</a:t>
            </a:r>
            <a:r>
              <a:rPr lang="en-US" altLang="zh-CN" sz="2000" dirty="0"/>
              <a:t>2011</a:t>
            </a:r>
            <a:r>
              <a:rPr lang="zh-CN" altLang="en-US" sz="2000" dirty="0"/>
              <a:t>年运行</a:t>
            </a:r>
            <a:endParaRPr lang="en-US" altLang="zh-CN" sz="2000" dirty="0"/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000" dirty="0"/>
              <a:t>FOV </a:t>
            </a:r>
            <a:r>
              <a:rPr lang="zh-CN" altLang="en-US" sz="2000" dirty="0"/>
              <a:t>：</a:t>
            </a:r>
            <a:r>
              <a:rPr lang="en-US" altLang="zh-CN" sz="2000" dirty="0"/>
              <a:t>4.5°</a:t>
            </a:r>
            <a:r>
              <a:rPr lang="zh-CN" altLang="en-US" sz="2000" dirty="0"/>
              <a:t>，</a:t>
            </a:r>
            <a:r>
              <a:rPr lang="en-US" altLang="zh-CN" sz="2000" dirty="0"/>
              <a:t>1440 pixels</a:t>
            </a:r>
            <a:r>
              <a:rPr lang="zh-CN" altLang="en-US" sz="2000" dirty="0"/>
              <a:t>，</a:t>
            </a:r>
            <a:r>
              <a:rPr lang="en-US" altLang="zh-CN" sz="2000" dirty="0"/>
              <a:t>9.5</a:t>
            </a:r>
            <a:r>
              <a:rPr lang="zh-CN" altLang="en-US" sz="2000" dirty="0"/>
              <a:t>㎡的反射镜，</a:t>
            </a:r>
            <a:r>
              <a:rPr lang="en-US" altLang="zh-CN" sz="2000" dirty="0"/>
              <a:t>pixel size</a:t>
            </a:r>
            <a:r>
              <a:rPr lang="zh-CN" altLang="en-US" sz="2000" dirty="0"/>
              <a:t>：</a:t>
            </a:r>
            <a:r>
              <a:rPr lang="en-US" altLang="zh-CN" sz="2000" dirty="0"/>
              <a:t>0.11°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000" dirty="0"/>
              <a:t> CTA</a:t>
            </a:r>
            <a:r>
              <a:rPr lang="zh-CN" altLang="en-US" sz="2000" dirty="0"/>
              <a:t>：小型望远镜 （</a:t>
            </a:r>
            <a:r>
              <a:rPr lang="en-US" altLang="zh-CN" sz="2000" dirty="0"/>
              <a:t> 5 </a:t>
            </a:r>
            <a:r>
              <a:rPr lang="en-US" altLang="zh-CN" sz="2000" dirty="0" err="1"/>
              <a:t>TeV</a:t>
            </a:r>
            <a:r>
              <a:rPr lang="en-US" altLang="zh-CN" sz="2000" dirty="0"/>
              <a:t> – 300 </a:t>
            </a:r>
            <a:r>
              <a:rPr lang="en-US" altLang="zh-CN" sz="2000" dirty="0" err="1"/>
              <a:t>TeV</a:t>
            </a:r>
            <a:r>
              <a:rPr lang="zh-CN" altLang="en-US" sz="2000" dirty="0"/>
              <a:t>），</a:t>
            </a:r>
            <a:r>
              <a:rPr lang="en-US" altLang="zh-CN" sz="2000" dirty="0"/>
              <a:t>Schwarzschild-</a:t>
            </a:r>
            <a:r>
              <a:rPr lang="en-US" altLang="zh-CN" sz="2000" dirty="0" err="1"/>
              <a:t>Couder</a:t>
            </a:r>
            <a:r>
              <a:rPr lang="en-US" altLang="zh-CN" sz="2000" dirty="0"/>
              <a:t> telescope </a:t>
            </a:r>
          </a:p>
          <a:p>
            <a:pPr>
              <a:buFont typeface="Wingdings" pitchFamily="2" charset="2"/>
              <a:buChar char="Ø"/>
            </a:pPr>
            <a:endParaRPr lang="en-US" altLang="zh-CN" sz="2000" dirty="0"/>
          </a:p>
          <a:p>
            <a:pPr>
              <a:buFont typeface="Wingdings" pitchFamily="2" charset="2"/>
              <a:buChar char="Ø"/>
            </a:pPr>
            <a:endParaRPr lang="en-US" altLang="zh-CN" sz="200" dirty="0"/>
          </a:p>
          <a:p>
            <a:pPr>
              <a:buFont typeface="Wingdings" pitchFamily="2" charset="2"/>
              <a:buChar char="Ø"/>
            </a:pPr>
            <a:endParaRPr lang="en-US" altLang="zh-CN" sz="200" dirty="0"/>
          </a:p>
        </p:txBody>
      </p:sp>
      <p:pic>
        <p:nvPicPr>
          <p:cNvPr id="8" name="图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84211"/>
            <a:ext cx="3398149" cy="2785149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066405"/>
            <a:ext cx="3520455" cy="26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39552" y="4244251"/>
            <a:ext cx="1259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</a:rPr>
              <a:t>FACT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20072" y="3717032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</a:rPr>
              <a:t>CTA</a:t>
            </a:r>
            <a:r>
              <a:rPr lang="zh-CN" altLang="en-US" sz="2000" dirty="0">
                <a:solidFill>
                  <a:prstClr val="black"/>
                </a:solidFill>
              </a:rPr>
              <a:t>：</a:t>
            </a:r>
            <a:r>
              <a:rPr lang="en-US" altLang="zh-CN" sz="2000" dirty="0">
                <a:solidFill>
                  <a:prstClr val="black"/>
                </a:solidFill>
              </a:rPr>
              <a:t>SiPM</a:t>
            </a:r>
            <a:r>
              <a:rPr lang="zh-CN" altLang="zh-CN" sz="2000" dirty="0">
                <a:solidFill>
                  <a:prstClr val="black"/>
                </a:solidFill>
              </a:rPr>
              <a:t>成像探头样机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19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沉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17431</TotalTime>
  <Words>1628</Words>
  <Application>Microsoft Office PowerPoint</Application>
  <PresentationFormat>全屏显示(4:3)</PresentationFormat>
  <Paragraphs>296</Paragraphs>
  <Slides>36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53" baseType="lpstr">
      <vt:lpstr>Arial (正文)</vt:lpstr>
      <vt:lpstr>Cooper Std Black</vt:lpstr>
      <vt:lpstr>LMRoman10-Regular-Identity-H</vt:lpstr>
      <vt:lpstr>等线</vt:lpstr>
      <vt:lpstr>黑体</vt:lpstr>
      <vt:lpstr>华文琥珀</vt:lpstr>
      <vt:lpstr>华文中宋</vt:lpstr>
      <vt:lpstr>宋体</vt:lpstr>
      <vt:lpstr>微软雅黑</vt:lpstr>
      <vt:lpstr>Arial</vt:lpstr>
      <vt:lpstr>Calibri</vt:lpstr>
      <vt:lpstr>Symbol</vt:lpstr>
      <vt:lpstr>Times New Roman</vt:lpstr>
      <vt:lpstr>Wingdings</vt:lpstr>
      <vt:lpstr>Office 主题</vt:lpstr>
      <vt:lpstr>4_Office 主题</vt:lpstr>
      <vt:lpstr>1_Office 主题</vt:lpstr>
      <vt:lpstr>基于SiPM技术的LHAASO广角切伦科夫望远镜阵列</vt:lpstr>
      <vt:lpstr>PowerPoint 演示文稿</vt:lpstr>
      <vt:lpstr>报告内容</vt:lpstr>
      <vt:lpstr>PowerPoint 演示文稿</vt:lpstr>
      <vt:lpstr>LHAASO科学目标</vt:lpstr>
      <vt:lpstr>各种探测技术</vt:lpstr>
      <vt:lpstr>PowerPoint 演示文稿</vt:lpstr>
      <vt:lpstr>PowerPoint 演示文稿</vt:lpstr>
      <vt:lpstr>SiPM技术</vt:lpstr>
      <vt:lpstr>PowerPoint 演示文稿</vt:lpstr>
      <vt:lpstr>PowerPoint 演示文稿</vt:lpstr>
      <vt:lpstr>PowerPoint 演示文稿</vt:lpstr>
      <vt:lpstr>PowerPoint 演示文稿</vt:lpstr>
      <vt:lpstr>Schematic diagram of SiPM camera assembly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SiPM成像探头组装和测试 （云南大学实验室）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WFCTA-SiPM阵列设计</dc:title>
  <dc:creator>menghun</dc:creator>
  <cp:lastModifiedBy>zhangss@ihep.ac.cn</cp:lastModifiedBy>
  <cp:revision>1903</cp:revision>
  <dcterms:created xsi:type="dcterms:W3CDTF">2016-04-08T08:10:20Z</dcterms:created>
  <dcterms:modified xsi:type="dcterms:W3CDTF">2020-12-24T14:02:00Z</dcterms:modified>
</cp:coreProperties>
</file>