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307" r:id="rId3"/>
    <p:sldId id="290" r:id="rId4"/>
    <p:sldId id="343" r:id="rId5"/>
    <p:sldId id="389" r:id="rId6"/>
    <p:sldId id="387" r:id="rId7"/>
    <p:sldId id="390" r:id="rId8"/>
    <p:sldId id="394" r:id="rId9"/>
    <p:sldId id="375" r:id="rId10"/>
    <p:sldId id="399" r:id="rId11"/>
    <p:sldId id="373" r:id="rId12"/>
    <p:sldId id="323" r:id="rId13"/>
    <p:sldId id="388" r:id="rId14"/>
    <p:sldId id="372" r:id="rId15"/>
    <p:sldId id="395" r:id="rId16"/>
    <p:sldId id="306" r:id="rId17"/>
    <p:sldId id="276" r:id="rId18"/>
    <p:sldId id="405" r:id="rId19"/>
    <p:sldId id="402" r:id="rId20"/>
    <p:sldId id="403" r:id="rId21"/>
    <p:sldId id="398" r:id="rId22"/>
    <p:sldId id="400" r:id="rId23"/>
    <p:sldId id="401" r:id="rId24"/>
    <p:sldId id="396" r:id="rId25"/>
    <p:sldId id="397" r:id="rId26"/>
    <p:sldId id="391" r:id="rId27"/>
    <p:sldId id="384" r:id="rId28"/>
    <p:sldId id="379" r:id="rId29"/>
    <p:sldId id="378" r:id="rId30"/>
    <p:sldId id="377" r:id="rId31"/>
    <p:sldId id="376" r:id="rId32"/>
    <p:sldId id="345" r:id="rId33"/>
    <p:sldId id="330" r:id="rId34"/>
    <p:sldId id="380" r:id="rId35"/>
    <p:sldId id="381" r:id="rId36"/>
    <p:sldId id="382" r:id="rId37"/>
    <p:sldId id="383" r:id="rId38"/>
    <p:sldId id="310" r:id="rId39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BD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65" d="100"/>
          <a:sy n="165" d="100"/>
        </p:scale>
        <p:origin x="9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6D6AF1E-B819-4F61-850A-41DB239B6CCB}" type="datetimeFigureOut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D91E154-C2A2-4FD6-80D1-E0F9D1D3DD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527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9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10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947862B-2907-45C4-9F12-278183870E28}" type="slidenum">
              <a:rPr lang="de-DE" altLang="zh-CN"/>
              <a:pPr>
                <a:defRPr/>
              </a:pPr>
              <a:t>22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7728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29</a:t>
            </a:fld>
            <a:endParaRPr lang="de-DE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6B44-B64F-46D5-B012-301CBA416B32}" type="datetime1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2DA7-BDA2-45E1-B06C-81F25D6D8C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9319-3535-423D-8520-17544AC51FD1}" type="datetime1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1FD7-56B3-4EEA-9AA1-FDB29BA382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3370-8CE8-4A23-B300-CC6176333F59}" type="datetime1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C4E7-472F-4F20-B416-8930D94ED6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DCFD-F8B8-4356-98EB-6467AC35AF0F}" type="datetime1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646D-3B11-4FCA-B3FA-48F9617E54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5177-769D-4EA2-8D7C-86C1EC128217}" type="datetime1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D9C4-670F-4F0F-8C96-FC63380564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6422-3484-4874-AF89-C9EE5A7ECB4B}" type="datetime1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EB93-880F-468B-A6A9-28CF3B7A9F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0181-5020-4465-BECC-BCB1B4C028BC}" type="datetime1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BDCF-F04F-4909-9B0C-5C455BA682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8090-9038-4807-8094-25C03F7EE5D2}" type="datetime1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5011-0BD4-4384-8EB8-2CD6B0BA1D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6B38-D767-4F30-A73C-8594893A7230}" type="datetime1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91DCF-FE26-4A7E-9101-3CCB2FA2E8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198E-7D44-4F52-AE3B-AC73361752A1}" type="datetime1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FE7D-F376-4A75-9B47-DF48B7E76A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1772-5751-40AD-B944-045F16DC0618}" type="datetime1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BA92-5A9A-4ECB-93A0-282481C27A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23308B-512B-4CEF-BC06-526026D33035}" type="datetime1">
              <a:rPr lang="zh-CN" altLang="en-US"/>
              <a:pPr>
                <a:defRPr/>
              </a:pPr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A21C5-727F-407D-93B4-82CE8DEA72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FPGA Helix Tracking Algorithm </a:t>
            </a:r>
            <a:br>
              <a:rPr lang="en-US" altLang="zh-CN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with STT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1143000" y="3822378"/>
            <a:ext cx="6858000" cy="1838870"/>
          </a:xfrm>
        </p:spPr>
        <p:txBody>
          <a:bodyPr/>
          <a:lstStyle/>
          <a:p>
            <a:pPr eaLnBrk="1" hangingPunct="1"/>
            <a:r>
              <a:rPr lang="en-US" altLang="zh-CN" sz="1600" dirty="0">
                <a:solidFill>
                  <a:schemeClr val="tx1"/>
                </a:solidFill>
                <a:latin typeface="Arial" charset="0"/>
                <a:cs typeface="Arial" charset="0"/>
              </a:rPr>
              <a:t>Wolfgang </a:t>
            </a:r>
            <a:r>
              <a:rPr lang="en-US" altLang="zh-CN" sz="1600" dirty="0" err="1">
                <a:solidFill>
                  <a:schemeClr val="tx1"/>
                </a:solidFill>
                <a:latin typeface="Arial" charset="0"/>
                <a:cs typeface="Arial" charset="0"/>
              </a:rPr>
              <a:t>Kühn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altLang="zh-CN" sz="1600" u="sng" dirty="0">
                <a:solidFill>
                  <a:schemeClr val="tx1"/>
                </a:solidFill>
                <a:latin typeface="Arial" charset="0"/>
                <a:cs typeface="Arial" charset="0"/>
              </a:rPr>
              <a:t>Yutie Liang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altLang="zh-CN" sz="1600" dirty="0" err="1">
                <a:solidFill>
                  <a:schemeClr val="tx1"/>
                </a:solidFill>
                <a:latin typeface="Arial" charset="0"/>
                <a:cs typeface="Arial" charset="0"/>
              </a:rPr>
              <a:t>Zhen’an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  <a:cs typeface="Arial" charset="0"/>
              </a:rPr>
              <a:t> Liu</a:t>
            </a:r>
          </a:p>
          <a:p>
            <a:pPr eaLnBrk="1" hangingPunct="1"/>
            <a:r>
              <a:rPr lang="en-US" altLang="zh-CN" sz="1600" dirty="0" err="1">
                <a:solidFill>
                  <a:schemeClr val="tx1"/>
                </a:solidFill>
                <a:latin typeface="Arial" charset="0"/>
                <a:cs typeface="Arial" charset="0"/>
              </a:rPr>
              <a:t>Jingzhou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  <a:cs typeface="Arial" charset="0"/>
              </a:rPr>
              <a:t> Zhao</a:t>
            </a:r>
          </a:p>
          <a:p>
            <a:pPr eaLnBrk="1" hangingPunct="1"/>
            <a:endParaRPr lang="en-US" altLang="zh-CN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zh-CN" sz="1600" dirty="0">
                <a:solidFill>
                  <a:schemeClr val="tx1"/>
                </a:solidFill>
                <a:latin typeface="Arial" charset="0"/>
                <a:cs typeface="Arial" charset="0"/>
              </a:rPr>
              <a:t>IHEP Beijing, IMP Lanzhou, Uni-Giessen</a:t>
            </a:r>
          </a:p>
          <a:p>
            <a:pPr eaLnBrk="1" hangingPunct="1"/>
            <a:r>
              <a:rPr lang="en-US" altLang="zh-CN" sz="1600" dirty="0">
                <a:solidFill>
                  <a:schemeClr val="tx1"/>
                </a:solidFill>
                <a:latin typeface="Arial" charset="0"/>
                <a:cs typeface="Arial" charset="0"/>
              </a:rPr>
              <a:t>29.12.2020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10</a:t>
            </a:fld>
            <a:endParaRPr lang="de-DE" altLang="zh-CN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1907704" y="455613"/>
            <a:ext cx="67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Tracking Strategy with experimental data  -- Phase I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827584" y="2995365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319032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Hits are sorted according to their arrival time.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provided: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Start from T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Collect hits in 220 ns window    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Run tracking algorithm   Assign track to right event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not provided: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Take the earliest time of a segment of hit as T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do one more iteration to optimize.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1916832"/>
            <a:ext cx="70567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1547664" y="2098948"/>
            <a:ext cx="1368152" cy="504056"/>
            <a:chOff x="1547664" y="5517232"/>
            <a:chExt cx="1828800" cy="50405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8"/>
          <p:cNvGrpSpPr/>
          <p:nvPr/>
        </p:nvGrpSpPr>
        <p:grpSpPr>
          <a:xfrm>
            <a:off x="5810969" y="2108473"/>
            <a:ext cx="1353319" cy="504056"/>
            <a:chOff x="1547664" y="5517232"/>
            <a:chExt cx="1828800" cy="50405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接箭头连接符 52"/>
          <p:cNvCxnSpPr/>
          <p:nvPr/>
        </p:nvCxnSpPr>
        <p:spPr>
          <a:xfrm>
            <a:off x="1475656" y="1297335"/>
            <a:ext cx="0" cy="5040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5796136" y="1306860"/>
            <a:ext cx="0" cy="5040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4646D-3B11-4FCA-B3FA-48F9617E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506710" y="1196752"/>
            <a:ext cx="8283775" cy="5505450"/>
            <a:chOff x="506710" y="1196752"/>
            <a:chExt cx="8283775" cy="5505450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直接箭头连接符 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8.4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35.9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114.1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128.2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139.0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148.3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99792" y="1988840"/>
              <a:ext cx="1428533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#0   T0 = 9.0 ns</a:t>
              </a:r>
              <a:endParaRPr lang="zh-CN" alt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35896" y="6237312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35.7 ns</a:t>
              </a:r>
              <a:endParaRPr lang="zh-CN" alt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27984" y="4653136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95.3 ns</a:t>
              </a:r>
              <a:endParaRPr lang="zh-CN" altLang="en-US" sz="1400" dirty="0"/>
            </a:p>
          </p:txBody>
        </p:sp>
      </p:grpSp>
      <p:grpSp>
        <p:nvGrpSpPr>
          <p:cNvPr id="3" name="组合 27"/>
          <p:cNvGrpSpPr/>
          <p:nvPr/>
        </p:nvGrpSpPr>
        <p:grpSpPr>
          <a:xfrm>
            <a:off x="502228" y="1196752"/>
            <a:ext cx="8283775" cy="5505450"/>
            <a:chOff x="506710" y="1196752"/>
            <a:chExt cx="8283775" cy="550545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直接箭头连接符 2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8.4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35.9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114.1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128.2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139.0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148.3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37.2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07904" y="6237312"/>
              <a:ext cx="1527919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#0   T0 = 37.2 ns</a:t>
              </a:r>
              <a:endParaRPr lang="zh-CN" alt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99792" y="1969095"/>
              <a:ext cx="1428533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9.4 ns</a:t>
              </a:r>
              <a:endParaRPr lang="zh-CN" alt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27984" y="4653136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98.3 ns</a:t>
              </a:r>
              <a:endParaRPr lang="zh-CN" altLang="en-US" sz="1400" dirty="0"/>
            </a:p>
          </p:txBody>
        </p:sp>
      </p:grpSp>
      <p:grpSp>
        <p:nvGrpSpPr>
          <p:cNvPr id="5" name="组合 52"/>
          <p:cNvGrpSpPr/>
          <p:nvPr/>
        </p:nvGrpSpPr>
        <p:grpSpPr>
          <a:xfrm>
            <a:off x="506710" y="1196752"/>
            <a:ext cx="8283775" cy="5499100"/>
            <a:chOff x="506710" y="1196752"/>
            <a:chExt cx="8283775" cy="54991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49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直接箭头连接符 54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8.4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35.9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114.1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128.2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139.0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148.3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37.2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114.5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07904" y="6237312"/>
              <a:ext cx="1527919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#0   T0 = 38.2 ns</a:t>
              </a:r>
              <a:endParaRPr lang="zh-CN" alt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27984" y="4653136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114.5 ns</a:t>
              </a:r>
              <a:endParaRPr lang="zh-CN" alt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76056" y="3573016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115.3 ns</a:t>
              </a:r>
              <a:endParaRPr lang="zh-CN" alt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907704" y="6237312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128.0 ns</a:t>
              </a:r>
              <a:endParaRPr lang="zh-CN" altLang="en-US" sz="1400" dirty="0"/>
            </a:p>
          </p:txBody>
        </p:sp>
      </p:grpSp>
      <p:grpSp>
        <p:nvGrpSpPr>
          <p:cNvPr id="6" name="组合 79"/>
          <p:cNvGrpSpPr/>
          <p:nvPr/>
        </p:nvGrpSpPr>
        <p:grpSpPr>
          <a:xfrm>
            <a:off x="508704" y="1196752"/>
            <a:ext cx="8283775" cy="5505450"/>
            <a:chOff x="506710" y="1196752"/>
            <a:chExt cx="8283775" cy="5505450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2" name="直接箭头连接符 81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8.4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35.9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114.1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128.2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139.0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148.3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37.2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114.5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325888" y="52814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140.9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116.6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76056" y="3573016"/>
              <a:ext cx="161396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116.8 ns</a:t>
              </a:r>
              <a:endParaRPr lang="zh-CN" altLang="en-US" sz="1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27984" y="4653136"/>
              <a:ext cx="1613968" cy="307777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116.6 ns</a:t>
              </a:r>
              <a:endParaRPr lang="zh-CN" altLang="en-US" sz="1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07704" y="6237312"/>
              <a:ext cx="1663661" cy="307777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119.0 ns</a:t>
              </a:r>
              <a:endParaRPr lang="zh-CN" alt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27984" y="1412776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140.9 ns</a:t>
              </a:r>
              <a:endParaRPr lang="zh-CN" altLang="en-US" sz="1400" dirty="0"/>
            </a:p>
          </p:txBody>
        </p:sp>
      </p:grpSp>
      <p:grpSp>
        <p:nvGrpSpPr>
          <p:cNvPr id="7" name="组合 107"/>
          <p:cNvGrpSpPr/>
          <p:nvPr/>
        </p:nvGrpSpPr>
        <p:grpSpPr>
          <a:xfrm>
            <a:off x="508704" y="1196752"/>
            <a:ext cx="8283775" cy="5505450"/>
            <a:chOff x="506710" y="1196752"/>
            <a:chExt cx="8283775" cy="5505450"/>
          </a:xfrm>
        </p:grpSpPr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0" name="直接箭头连接符 10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8.4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35.9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114.1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128.2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139.0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148.3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0.0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37.2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115.3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114.5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140.9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028384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141.1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325888" y="572230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150.9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2656"/>
            <a:ext cx="8352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TextBox 133"/>
          <p:cNvSpPr txBox="1"/>
          <p:nvPr/>
        </p:nvSpPr>
        <p:spPr>
          <a:xfrm>
            <a:off x="1005782" y="9758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8.4</a:t>
            </a:r>
            <a:endParaRPr lang="zh-CN" alt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865686" y="9909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35.9</a:t>
            </a:r>
            <a:endParaRPr lang="zh-CN" alt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278038" y="97582"/>
            <a:ext cx="556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114.1</a:t>
            </a:r>
            <a:endParaRPr lang="zh-CN" alt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2FC92C-D51F-4647-A40E-FBE4D934D091}" type="slidenum">
              <a:rPr lang="zh-CN" altLang="en-US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12291" name="TextBox 18"/>
          <p:cNvSpPr txBox="1">
            <a:spLocks noChangeArrowheads="1"/>
          </p:cNvSpPr>
          <p:nvPr/>
        </p:nvSpPr>
        <p:spPr bwMode="auto">
          <a:xfrm>
            <a:off x="500063" y="1517650"/>
            <a:ext cx="47148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PC as data source and receiver.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Ethernet.  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Optical link 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00213" y="4643438"/>
            <a:ext cx="3300412" cy="13573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FPGA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985963" y="5143500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271838" y="5143500"/>
            <a:ext cx="15144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Tracking algorithm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>
            <a:off x="2843213" y="5286375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左箭头 27"/>
          <p:cNvSpPr/>
          <p:nvPr/>
        </p:nvSpPr>
        <p:spPr>
          <a:xfrm>
            <a:off x="2843213" y="5572125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776288" y="5643563"/>
            <a:ext cx="1214437" cy="158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357188" y="4572000"/>
            <a:ext cx="141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Ethernet via</a:t>
            </a:r>
          </a:p>
          <a:p>
            <a:r>
              <a:rPr lang="en-US" altLang="zh-CN">
                <a:latin typeface="Calibri" pitchFamily="34" charset="0"/>
              </a:rPr>
              <a:t>Optical Link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3571875" y="455613"/>
            <a:ext cx="1985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Setup and 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214438"/>
            <a:ext cx="328612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857625"/>
            <a:ext cx="31226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000250" y="5500688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85813" y="5286375"/>
            <a:ext cx="121443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340768"/>
            <a:ext cx="833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9822"/>
            <a:ext cx="834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Performance 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  7 </a:t>
            </a:r>
            <a:r>
              <a:rPr lang="el-GR" altLang="zh-CN" dirty="0">
                <a:latin typeface="Times New Roman"/>
                <a:cs typeface="Times New Roman"/>
              </a:rPr>
              <a:t>μ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3808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88224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rgbClr val="FF0000"/>
                </a:solidFill>
              </a:rPr>
              <a:t>Pz</a:t>
            </a:r>
            <a:r>
              <a:rPr lang="en-US" altLang="zh-CN" dirty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0032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3608" y="61653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(100 cc)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71800" y="6165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(50 cc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9952" y="61560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(120 cc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X 2</a:t>
            </a:r>
            <a:r>
              <a:rPr lang="en-US" altLang="zh-CN" dirty="0">
                <a:solidFill>
                  <a:srgbClr val="FF0000"/>
                </a:solidFill>
              </a:rPr>
              <a:t>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16216" y="61560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(60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32240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36096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5868144" y="5625244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7" idx="3"/>
            <a:endCxn id="23" idx="1"/>
          </p:cNvCxnSpPr>
          <p:nvPr/>
        </p:nvCxnSpPr>
        <p:spPr>
          <a:xfrm>
            <a:off x="5292080" y="562524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0800000" flipV="1">
            <a:off x="4139954" y="5642586"/>
            <a:ext cx="1224135" cy="269370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3848" y="455613"/>
            <a:ext cx="244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Tracking 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47549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586798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14</a:t>
            </a:fld>
            <a:endParaRPr lang="zh-CN" altLang="en-US" dirty="0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0421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35605"/>
            <a:ext cx="7704856" cy="510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80505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93168" y="383605"/>
            <a:ext cx="225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Performance 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右箭头 8"/>
          <p:cNvSpPr/>
          <p:nvPr/>
        </p:nvSpPr>
        <p:spPr>
          <a:xfrm rot="16200000">
            <a:off x="5117200" y="1803680"/>
            <a:ext cx="978408" cy="3406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5400000">
            <a:off x="5117200" y="4756008"/>
            <a:ext cx="978408" cy="3406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857500" y="404664"/>
            <a:ext cx="3454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Summary and Outlook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1150" y="1480716"/>
            <a:ext cx="6215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altLang="zh-CN" sz="24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_pt :  ~ 3.2%     </a:t>
            </a:r>
            <a:r>
              <a:rPr lang="el-GR" altLang="zh-CN" sz="24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: ~ 4.2% 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l-GR" altLang="zh-CN" sz="2400" dirty="0">
                <a:latin typeface="Times New Roman"/>
                <a:cs typeface="Times New Roman"/>
              </a:rPr>
              <a:t>μ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s/event (6 tracks)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Tracking strategy in case of W/O T0.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Virtex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4 to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Kintex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7 in future.</a:t>
            </a:r>
          </a:p>
          <a:p>
            <a:pPr marL="457200" indent="-457200"/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395F7-E6C8-44EF-9154-64E545598FCF}" type="slidenum">
              <a:rPr lang="zh-CN" altLang="en-US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095625" y="2786063"/>
            <a:ext cx="283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latin typeface="Times New Roman" pitchFamily="18" charset="0"/>
                <a:cs typeface="Times New Roman" pitchFamily="18" charset="0"/>
              </a:rPr>
              <a:t>Thank you</a:t>
            </a:r>
            <a:endParaRPr lang="zh-CN" alt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02225"/>
            <a:ext cx="3271838" cy="407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4283968" y="998433"/>
            <a:ext cx="43204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自触发前端电子学及数据推动结构</a:t>
            </a:r>
            <a:endParaRPr lang="en-US" altLang="zh-CN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时钟分配系统</a:t>
            </a:r>
            <a:r>
              <a:rPr lang="en-US" altLang="zh-CN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zh-CN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全局时间戳对齐事例</a:t>
            </a:r>
            <a:endParaRPr lang="en-US" altLang="zh-CN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zh-CN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Level 1 (L1) </a:t>
            </a:r>
            <a:r>
              <a:rPr lang="zh-CN" alt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网络层</a:t>
            </a:r>
            <a:r>
              <a:rPr lang="en-US" altLang="zh-CN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zh-CN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由高性能计算节点组成，运行丰富的特征提取算法。提取</a:t>
            </a:r>
            <a:r>
              <a:rPr lang="zh-CN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径迹级别</a:t>
            </a:r>
            <a:r>
              <a:rPr lang="zh-CN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物理信息，如动量、能量、粒子类别。</a:t>
            </a:r>
            <a:endParaRPr lang="en-US" altLang="zh-CN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zh-CN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Level 2 (L2) </a:t>
            </a:r>
            <a:r>
              <a:rPr lang="zh-CN" alt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网络层</a:t>
            </a:r>
            <a:r>
              <a:rPr lang="en-US" altLang="zh-CN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zh-CN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利用</a:t>
            </a:r>
            <a:r>
              <a:rPr lang="en-US" altLang="zh-CN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L1</a:t>
            </a:r>
            <a:r>
              <a:rPr lang="zh-CN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网络层输出进行高层次信息提取，抽取</a:t>
            </a:r>
            <a:r>
              <a:rPr lang="zh-CN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事例级别</a:t>
            </a:r>
            <a:r>
              <a:rPr lang="zh-CN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的物理信息，如母粒子的质量，用以压低本底。</a:t>
            </a:r>
            <a:endParaRPr lang="en-US" altLang="zh-CN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71510"/>
            <a:ext cx="32146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827584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项目研究内容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无硬件触发数据获取系统</a:t>
            </a:r>
            <a:endParaRPr lang="zh-CN" altLang="en-US" sz="4000" b="1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692696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95536" y="6491074"/>
            <a:ext cx="8424936" cy="2497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pPr>
              <a:defRPr/>
            </a:pPr>
            <a:fld id="{4A749495-79D4-4F9D-8EB3-747E7D95C709}" type="slidenum">
              <a:rPr lang="zh-CN" altLang="en-US" sz="1400" smtClean="0"/>
              <a:pPr>
                <a:defRPr/>
              </a:pPr>
              <a:t>18</a:t>
            </a:fld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10461" y="651605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梁羽铁</a:t>
            </a:r>
          </a:p>
        </p:txBody>
      </p:sp>
    </p:spTree>
    <p:extLst>
      <p:ext uri="{BB962C8B-B14F-4D97-AF65-F5344CB8AC3E}">
        <p14:creationId xmlns:p14="http://schemas.microsoft.com/office/powerpoint/2010/main" val="367312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3906A5-A26D-491C-8EB7-146C0E19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AC561A-3E51-42AF-80C8-392E75043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90244"/>
            <a:ext cx="4624545" cy="60659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BDA34E-5526-43E2-B728-0918CFF20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528135"/>
            <a:ext cx="3587756" cy="584988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88C8532-E918-4838-9A08-243298A7969D}"/>
              </a:ext>
            </a:extLst>
          </p:cNvPr>
          <p:cNvSpPr/>
          <p:nvPr/>
        </p:nvSpPr>
        <p:spPr>
          <a:xfrm>
            <a:off x="5004048" y="2194816"/>
            <a:ext cx="338437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81DEC26-5EC4-402F-9406-E13E5DBE67D7}"/>
              </a:ext>
            </a:extLst>
          </p:cNvPr>
          <p:cNvSpPr/>
          <p:nvPr/>
        </p:nvSpPr>
        <p:spPr>
          <a:xfrm>
            <a:off x="5004048" y="4221088"/>
            <a:ext cx="33843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99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635896" y="354013"/>
            <a:ext cx="157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877" y="1443548"/>
            <a:ext cx="4182171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1.    Introduction</a:t>
            </a:r>
          </a:p>
          <a:p>
            <a:pPr marL="457200" indent="-4572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2.   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Tracking Algorithm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Tx/>
              <a:buAutoNum type="arabicPeriod" startAt="3"/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T0 extraction from tracking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 Tracking at FPGA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5.    Summary and Outlook</a:t>
            </a:r>
            <a:endParaRPr lang="zh-CN" altLang="en-US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8F8550-61F8-4E84-A864-DBAF187C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FEF680-B7C2-4A53-AFF4-370092AC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80417"/>
            <a:ext cx="4579469" cy="58971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D91427-70B0-4BC0-9F37-8079C0F17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241907"/>
            <a:ext cx="2612968" cy="512980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D4377D1-89F1-437A-9616-EE8FF3060724}"/>
              </a:ext>
            </a:extLst>
          </p:cNvPr>
          <p:cNvSpPr/>
          <p:nvPr/>
        </p:nvSpPr>
        <p:spPr>
          <a:xfrm>
            <a:off x="2469247" y="1412776"/>
            <a:ext cx="2246770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311D36B-0BB5-4C72-9AFA-4D6A71C2E294}"/>
              </a:ext>
            </a:extLst>
          </p:cNvPr>
          <p:cNvSpPr/>
          <p:nvPr/>
        </p:nvSpPr>
        <p:spPr>
          <a:xfrm>
            <a:off x="5882367" y="3802608"/>
            <a:ext cx="2246770" cy="1066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243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2857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80505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5730" y="383605"/>
            <a:ext cx="1728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Latency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23850" y="692150"/>
            <a:ext cx="7561263" cy="6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2821071-08FD-4E28-8F4B-E6572B1F929F}" type="slidenum">
              <a:rPr lang="de-DE" altLang="zh-CN"/>
              <a:pPr>
                <a:defRPr/>
              </a:pPr>
              <a:t>22</a:t>
            </a:fld>
            <a:endParaRPr lang="de-DE" altLang="zh-CN"/>
          </a:p>
        </p:txBody>
      </p:sp>
      <p:grpSp>
        <p:nvGrpSpPr>
          <p:cNvPr id="2" name="组合 3"/>
          <p:cNvGrpSpPr/>
          <p:nvPr/>
        </p:nvGrpSpPr>
        <p:grpSpPr>
          <a:xfrm>
            <a:off x="3779912" y="1457326"/>
            <a:ext cx="5185569" cy="3051794"/>
            <a:chOff x="2601690" y="1531004"/>
            <a:chExt cx="6085110" cy="380345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2971324"/>
                </p:ext>
              </p:extLst>
            </p:nvPr>
          </p:nvGraphicFramePr>
          <p:xfrm>
            <a:off x="2601690" y="1531004"/>
            <a:ext cx="6085110" cy="3803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3" imgW="4413240" imgH="3481920" progId="Acrobat.Document.DC">
                    <p:embed/>
                  </p:oleObj>
                </mc:Choice>
                <mc:Fallback>
                  <p:oleObj name="Acrobat Document" r:id="rId3" imgW="4413240" imgH="3481920" progId="Acrobat.Document.DC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1690" y="1531004"/>
                          <a:ext cx="6085110" cy="3803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hteck 6"/>
            <p:cNvSpPr/>
            <p:nvPr/>
          </p:nvSpPr>
          <p:spPr bwMode="auto">
            <a:xfrm>
              <a:off x="3309576" y="3779381"/>
              <a:ext cx="4750750" cy="111471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032" name="Textfeld 13"/>
          <p:cNvSpPr txBox="1">
            <a:spLocks noChangeArrowheads="1"/>
          </p:cNvSpPr>
          <p:nvPr/>
        </p:nvSpPr>
        <p:spPr bwMode="auto">
          <a:xfrm>
            <a:off x="579743" y="1475199"/>
            <a:ext cx="3228769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MHz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1600 ns revolution time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ns gap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2 events: 50 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 time: ~200 ns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367541" y="455613"/>
            <a:ext cx="3204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Event Structure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-- pile-up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1768" y="3763014"/>
            <a:ext cx="1435008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pile-up</a:t>
            </a:r>
          </a:p>
        </p:txBody>
      </p:sp>
      <p:sp>
        <p:nvSpPr>
          <p:cNvPr id="15" name="矩形 14"/>
          <p:cNvSpPr/>
          <p:nvPr/>
        </p:nvSpPr>
        <p:spPr>
          <a:xfrm>
            <a:off x="1043608" y="5373216"/>
            <a:ext cx="70567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31"/>
          <p:cNvGrpSpPr/>
          <p:nvPr/>
        </p:nvGrpSpPr>
        <p:grpSpPr>
          <a:xfrm>
            <a:off x="1547664" y="5555332"/>
            <a:ext cx="2952328" cy="504056"/>
            <a:chOff x="1547664" y="5517232"/>
            <a:chExt cx="1828800" cy="504056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2"/>
          <p:cNvGrpSpPr/>
          <p:nvPr/>
        </p:nvGrpSpPr>
        <p:grpSpPr>
          <a:xfrm>
            <a:off x="2388493" y="5555332"/>
            <a:ext cx="2937495" cy="504056"/>
            <a:chOff x="1547664" y="5517232"/>
            <a:chExt cx="1828800" cy="50405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6"/>
          <p:cNvGrpSpPr/>
          <p:nvPr/>
        </p:nvGrpSpPr>
        <p:grpSpPr>
          <a:xfrm>
            <a:off x="3688829" y="5564857"/>
            <a:ext cx="2937495" cy="504056"/>
            <a:chOff x="1547664" y="5517232"/>
            <a:chExt cx="1828800" cy="504056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直接箭头连接符 61"/>
          <p:cNvCxnSpPr/>
          <p:nvPr/>
        </p:nvCxnSpPr>
        <p:spPr>
          <a:xfrm>
            <a:off x="1475656" y="4753719"/>
            <a:ext cx="0" cy="5040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2339752" y="4759052"/>
            <a:ext cx="0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3669804" y="4763244"/>
            <a:ext cx="0" cy="5040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267744" y="455613"/>
            <a:ext cx="4850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Block diagram of algorithm in VHDL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30472" cy="48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87811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5570"/>
            <a:ext cx="3816424" cy="263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93168" y="455613"/>
            <a:ext cx="225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Performance 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D79-E196-4570-BA96-9EE02EE377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2228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2156663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N_gen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number of generated tracks  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         with at least 3 hits in STT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P_rec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P_gen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|   &lt;  6 sigma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196752"/>
            <a:ext cx="4041253" cy="259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212976"/>
            <a:ext cx="4032448" cy="272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7"/>
            <a:ext cx="3888432" cy="268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11760" y="455613"/>
            <a:ext cx="4462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Performance at different event rate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D79-E196-4570-BA96-9EE02EE377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1844824"/>
            <a:ext cx="578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Number of fake tracks per event increases at high event rate.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3071802" y="455613"/>
            <a:ext cx="3020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Square Root Operation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308791"/>
            <a:ext cx="351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    C++           VHDL</a:t>
            </a:r>
          </a:p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0.7286       0.7278</a:t>
            </a:r>
          </a:p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Yc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161.153    161.138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R:    161.155     161.167    (0.01%)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833" y="4976008"/>
            <a:ext cx="3070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      C++                 VHDL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   29.4 ±5.0       29.23 ±5.1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   17.0 ±8.1       16.93 ±8.1</a:t>
            </a:r>
          </a:p>
          <a:p>
            <a:r>
              <a:rPr lang="en-US" altLang="zh-CN" dirty="0"/>
              <a:t>	</a:t>
            </a:r>
            <a:endParaRPr lang="zh-CN" alt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130898" cy="205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13279" y="1340768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384 bins in the range of 1 ~ 4,  error ~ 0.4%</a:t>
            </a:r>
          </a:p>
          <a:p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Linear extrapolation,    precision improves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218920" cy="285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45045" y="62280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z(cm)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335699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Φ</a:t>
            </a:r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10" y="1196752"/>
            <a:ext cx="55054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763688" y="455613"/>
            <a:ext cx="5793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Missing Event at Event-based simulation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62880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Tracks in this event are not well reconstructed. </a:t>
            </a:r>
          </a:p>
        </p:txBody>
      </p:sp>
      <p:sp>
        <p:nvSpPr>
          <p:cNvPr id="8" name="矩形 7"/>
          <p:cNvSpPr/>
          <p:nvPr/>
        </p:nvSpPr>
        <p:spPr>
          <a:xfrm>
            <a:off x="5724128" y="5373216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this case, it is hard to extract a T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4646D-3B11-4FCA-B3FA-48F9617E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5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3665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-- 20 MHz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28</a:t>
            </a:fld>
            <a:endParaRPr lang="zh-CN" altLang="en-US" dirty="0"/>
          </a:p>
        </p:txBody>
      </p:sp>
      <p:pic>
        <p:nvPicPr>
          <p:cNvPr id="10" name="内容占位符 3" descr="tracking_FPGA_300ns_dpm_event_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91465" y="4252526"/>
            <a:ext cx="1989979" cy="18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29</a:t>
            </a:fld>
            <a:endParaRPr lang="de-DE" altLang="zh-CN" dirty="0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3347864" y="455613"/>
            <a:ext cx="2384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Tracking Strategy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827584" y="2204864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560" y="227687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1) Start from 0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2) hits in 220 ns window 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3) run tracking algorithm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4) extract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of next event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5) go back to 2)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56830"/>
            <a:ext cx="4185577" cy="405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5229200"/>
            <a:ext cx="3731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Two time-based simulations:</a:t>
            </a:r>
          </a:p>
          <a:p>
            <a:pPr marL="457200" indent="-457200">
              <a:buAutoNum type="arabicParenR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single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57200" indent="-457200">
              <a:buAutoNum type="arabicParenR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DPM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358063" y="214313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HK 22.7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8352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05782" y="117770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8.4</a:t>
            </a:r>
            <a:endParaRPr lang="zh-CN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5686" y="117921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35.9</a:t>
            </a:r>
            <a:endParaRPr lang="zh-CN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8038" y="1177702"/>
            <a:ext cx="556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114.1</a:t>
            </a:r>
            <a:endParaRPr lang="zh-CN" altLang="en-US" sz="12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FC8BD-13ED-4683-AFFA-FB013E4725C5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43000"/>
            <a:ext cx="3121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357422" y="455613"/>
            <a:ext cx="4292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Introduction to the PANDA STT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0" name="组合 27"/>
          <p:cNvGrpSpPr>
            <a:grpSpLocks/>
          </p:cNvGrpSpPr>
          <p:nvPr/>
        </p:nvGrpSpPr>
        <p:grpSpPr bwMode="auto">
          <a:xfrm>
            <a:off x="5643563" y="4143375"/>
            <a:ext cx="2214562" cy="2214563"/>
            <a:chOff x="5072063" y="2857500"/>
            <a:chExt cx="3214687" cy="3143250"/>
          </a:xfrm>
        </p:grpSpPr>
        <p:sp>
          <p:nvSpPr>
            <p:cNvPr id="8" name="椭圆 7"/>
            <p:cNvSpPr/>
            <p:nvPr/>
          </p:nvSpPr>
          <p:spPr>
            <a:xfrm>
              <a:off x="6238107" y="4114800"/>
              <a:ext cx="500062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85800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57237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42925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4362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0081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21518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206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78643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50081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21518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7206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78643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 rot="5400000" flipH="1" flipV="1">
              <a:off x="4643437" y="4000501"/>
              <a:ext cx="3143250" cy="8572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5890137" y="3472631"/>
              <a:ext cx="500063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062970" y="4880896"/>
              <a:ext cx="205094" cy="2050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129798" y="3722739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457028" y="4360402"/>
              <a:ext cx="71438" cy="225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125189" y="4989051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TextBox 31"/>
          <p:cNvSpPr txBox="1">
            <a:spLocks noChangeArrowheads="1"/>
          </p:cNvSpPr>
          <p:nvPr/>
        </p:nvSpPr>
        <p:spPr bwMode="auto">
          <a:xfrm>
            <a:off x="614363" y="4714875"/>
            <a:ext cx="4637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4636 Straw tubes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23-27 planar layers 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15-19 axial layers (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beam direction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 stereo double-layers for 3D reconstruction,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with ±2.89 skew angle (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TextBox 32"/>
          <p:cNvSpPr txBox="1">
            <a:spLocks noChangeArrowheads="1"/>
          </p:cNvSpPr>
          <p:nvPr/>
        </p:nvSpPr>
        <p:spPr bwMode="auto">
          <a:xfrm>
            <a:off x="4355976" y="6228020"/>
            <a:ext cx="3804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STT :   Wire position + drift time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407193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2714625" y="1214438"/>
            <a:ext cx="3500438" cy="135731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714625" y="2981325"/>
            <a:ext cx="3500438" cy="101917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340768"/>
            <a:ext cx="833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9822"/>
            <a:ext cx="834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Performance 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  7 </a:t>
            </a:r>
            <a:r>
              <a:rPr lang="el-GR" altLang="zh-CN" dirty="0">
                <a:latin typeface="Times New Roman"/>
                <a:cs typeface="Times New Roman"/>
              </a:rPr>
              <a:t>μ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3808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88224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rgbClr val="FF0000"/>
                </a:solidFill>
              </a:rPr>
              <a:t>Pz</a:t>
            </a:r>
            <a:r>
              <a:rPr lang="en-US" altLang="zh-CN" dirty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0032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3608" y="61653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(100 cc)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71800" y="6165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(50 cc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9952" y="61560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(120 cc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X 2</a:t>
            </a:r>
            <a:r>
              <a:rPr lang="en-US" altLang="zh-CN" dirty="0">
                <a:solidFill>
                  <a:srgbClr val="FF0000"/>
                </a:solidFill>
              </a:rPr>
              <a:t>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16216" y="61560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(60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32240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36096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5868144" y="5625244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7" idx="3"/>
            <a:endCxn id="23" idx="1"/>
          </p:cNvCxnSpPr>
          <p:nvPr/>
        </p:nvCxnSpPr>
        <p:spPr>
          <a:xfrm>
            <a:off x="5292080" y="562524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0800000" flipV="1">
            <a:off x="4139954" y="5642586"/>
            <a:ext cx="1224135" cy="269370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7358063" y="214313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HK 22.7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grpSp>
          <p:nvGrpSpPr>
            <p:cNvPr id="3" name="组合 27"/>
            <p:cNvGrpSpPr/>
            <p:nvPr/>
          </p:nvGrpSpPr>
          <p:grpSpPr>
            <a:xfrm>
              <a:off x="467544" y="1196752"/>
              <a:ext cx="5616624" cy="5505450"/>
              <a:chOff x="467544" y="1196752"/>
              <a:chExt cx="5616624" cy="5505450"/>
            </a:xfrm>
          </p:grpSpPr>
          <p:pic>
            <p:nvPicPr>
              <p:cNvPr id="4403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7544" y="1196752"/>
                <a:ext cx="5505450" cy="55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55635" y="3140968"/>
                <a:ext cx="1428533" cy="307777"/>
              </a:xfrm>
              <a:prstGeom prst="rect">
                <a:avLst/>
              </a:prstGeom>
              <a:solidFill>
                <a:srgbClr val="0070C0">
                  <a:alpha val="45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#0   T0 = 8.3 ns</a:t>
                </a:r>
                <a:endParaRPr lang="zh-CN" alt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9992" y="53012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#2   T0 = 31.7 ns</a:t>
                </a:r>
                <a:endParaRPr lang="zh-CN" altLang="en-US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39952" y="17008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#1   T0 = 28.0 ns</a:t>
                </a:r>
                <a:endParaRPr lang="zh-CN" altLang="en-US" sz="1400" dirty="0"/>
              </a:p>
            </p:txBody>
          </p:sp>
        </p:grpSp>
        <p:cxnSp>
          <p:nvCxnSpPr>
            <p:cNvPr id="17" name="直接箭头连接符 1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8.4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35.9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114.1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128.2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139.0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148.3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0.0</a:t>
              </a:r>
            </a:p>
          </p:txBody>
        </p:sp>
      </p:grpSp>
      <p:pic>
        <p:nvPicPr>
          <p:cNvPr id="27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572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7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grpSp>
          <p:nvGrpSpPr>
            <p:cNvPr id="5" name="组合 25"/>
            <p:cNvGrpSpPr/>
            <p:nvPr/>
          </p:nvGrpSpPr>
          <p:grpSpPr>
            <a:xfrm>
              <a:off x="467544" y="1196752"/>
              <a:ext cx="5616624" cy="5505450"/>
              <a:chOff x="467544" y="1196752"/>
              <a:chExt cx="5616624" cy="5505450"/>
            </a:xfrm>
          </p:grpSpPr>
          <p:pic>
            <p:nvPicPr>
              <p:cNvPr id="6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1196752"/>
                <a:ext cx="5505450" cy="55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4655635" y="3140968"/>
                <a:ext cx="1428533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#0   T0 = 8.5 ns</a:t>
                </a:r>
                <a:endParaRPr lang="zh-CN" altLang="en-US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99992" y="5300719"/>
                <a:ext cx="1527919" cy="307777"/>
              </a:xfrm>
              <a:prstGeom prst="rect">
                <a:avLst/>
              </a:prstGeom>
              <a:solidFill>
                <a:srgbClr val="0070C0">
                  <a:alpha val="45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#2   T0 = 34.6 ns</a:t>
                </a:r>
                <a:endParaRPr lang="zh-CN" altLang="en-US" sz="14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139952" y="17008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#1   T0 = 36.3 ns</a:t>
                </a:r>
                <a:endParaRPr lang="zh-CN" altLang="en-US" sz="1400" dirty="0"/>
              </a:p>
            </p:txBody>
          </p:sp>
        </p:grpSp>
        <p:cxnSp>
          <p:nvCxnSpPr>
            <p:cNvPr id="40" name="直接箭头连接符 3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8.4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35.9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114.1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128.2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139.0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148.3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34.6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8.5</a:t>
              </a:r>
            </a:p>
          </p:txBody>
        </p:sp>
      </p:grpSp>
      <p:grpSp>
        <p:nvGrpSpPr>
          <p:cNvPr id="6" name="组合 113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1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TextBox 115"/>
            <p:cNvSpPr txBox="1"/>
            <p:nvPr/>
          </p:nvSpPr>
          <p:spPr>
            <a:xfrm>
              <a:off x="4655635" y="3140968"/>
              <a:ext cx="1428533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#0   T0 = 9.7 ns</a:t>
              </a:r>
              <a:endParaRPr lang="zh-CN" altLang="en-US" sz="14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99992" y="5300719"/>
              <a:ext cx="1527919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#2   T0 = 35.9 ns</a:t>
              </a:r>
              <a:endParaRPr lang="zh-CN" altLang="en-US" sz="1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112.4 ns</a:t>
              </a:r>
              <a:endParaRPr lang="zh-CN" altLang="en-US" sz="1400" dirty="0"/>
            </a:p>
          </p:txBody>
        </p:sp>
        <p:cxnSp>
          <p:nvCxnSpPr>
            <p:cNvPr id="119" name="直接箭头连接符 118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8.4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35.9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114.1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128.2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139.0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148.3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34.6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112.4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7" name="组合 138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4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" name="TextBox 140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128.0 ns</a:t>
              </a:r>
              <a:endParaRPr lang="zh-CN" altLang="en-US" sz="14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137.2 ns</a:t>
              </a:r>
              <a:endParaRPr lang="zh-CN" altLang="en-US" sz="14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146.1 ns</a:t>
              </a:r>
              <a:endParaRPr lang="zh-CN" altLang="en-US" sz="14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127.2 ns</a:t>
              </a:r>
              <a:endParaRPr lang="zh-CN" altLang="en-US" sz="14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#0   T0 = 65.7 ns</a:t>
              </a:r>
              <a:endParaRPr lang="zh-CN" altLang="en-US" sz="14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116.0 ns</a:t>
              </a:r>
              <a:endParaRPr lang="zh-CN" altLang="en-US" sz="1400" dirty="0"/>
            </a:p>
          </p:txBody>
        </p:sp>
        <p:cxnSp>
          <p:nvCxnSpPr>
            <p:cNvPr id="147" name="直接箭头连接符 14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8.4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35.9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114.1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128.2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139.0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148.3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0.0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34.6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112.4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128.0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8" name="组合 168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70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TextBox 170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138.4 ns</a:t>
              </a:r>
              <a:endParaRPr lang="zh-CN" altLang="en-US" sz="14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#0   T0 = 67.8 ns</a:t>
              </a:r>
              <a:endParaRPr lang="zh-CN" altLang="en-US" sz="14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116.6 ns</a:t>
              </a:r>
              <a:endParaRPr lang="zh-CN" altLang="en-US" sz="14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128.0 ns</a:t>
              </a:r>
              <a:endParaRPr lang="zh-CN" altLang="en-US" sz="14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147.4 ns</a:t>
              </a:r>
              <a:endParaRPr lang="zh-CN" altLang="en-US" sz="14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158.1 ns</a:t>
              </a:r>
              <a:endParaRPr lang="zh-CN" altLang="en-US" sz="1400" dirty="0"/>
            </a:p>
          </p:txBody>
        </p:sp>
        <p:cxnSp>
          <p:nvCxnSpPr>
            <p:cNvPr id="177" name="直接箭头连接符 17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8.4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35.9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114.1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128.2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139.0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148.3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0.0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34.6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112.4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128.0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044552" y="494067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128.0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138.4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9" name="组合 235"/>
          <p:cNvGrpSpPr/>
          <p:nvPr/>
        </p:nvGrpSpPr>
        <p:grpSpPr>
          <a:xfrm>
            <a:off x="462750" y="1196752"/>
            <a:ext cx="8327735" cy="5505450"/>
            <a:chOff x="462750" y="1196752"/>
            <a:chExt cx="8327735" cy="5505450"/>
          </a:xfrm>
        </p:grpSpPr>
        <p:pic>
          <p:nvPicPr>
            <p:cNvPr id="237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275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TextBox 237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128.1 ns</a:t>
              </a:r>
              <a:endParaRPr lang="zh-CN" altLang="en-US" sz="1400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147.4 ns</a:t>
              </a:r>
              <a:endParaRPr lang="zh-CN" altLang="en-US" sz="1400" dirty="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167.0 ns</a:t>
              </a:r>
              <a:endParaRPr lang="zh-CN" altLang="en-US" sz="1400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139.2 ns</a:t>
              </a:r>
              <a:endParaRPr lang="zh-CN" altLang="en-US" sz="1400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#0   T0 = 97.0 ns</a:t>
              </a:r>
              <a:endParaRPr lang="zh-CN" altLang="en-US" sz="1400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#1   T0 = 117.1 ns</a:t>
              </a:r>
              <a:endParaRPr lang="zh-CN" altLang="en-US" sz="1400" dirty="0"/>
            </a:p>
          </p:txBody>
        </p:sp>
        <p:cxnSp>
          <p:nvCxnSpPr>
            <p:cNvPr id="244" name="直接箭头连接符 243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8.4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35.9</a:t>
              </a: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114.1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128.2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139.0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148.3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0.0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34.6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112.4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128.0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8044552" y="494067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128.0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138.4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8028384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139.2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7325888" y="572230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</a:rPr>
                <a:t>147.4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35.9</a:t>
              </a:r>
            </a:p>
          </p:txBody>
        </p:sp>
      </p:grpSp>
      <p:sp>
        <p:nvSpPr>
          <p:cNvPr id="270" name="TextBox 7"/>
          <p:cNvSpPr txBox="1">
            <a:spLocks noChangeArrowheads="1"/>
          </p:cNvSpPr>
          <p:nvPr/>
        </p:nvSpPr>
        <p:spPr bwMode="auto">
          <a:xfrm>
            <a:off x="7721816" y="0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HK 22.7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31</a:t>
            </a:fld>
            <a:endParaRPr lang="de-DE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195" name="TextBox 53"/>
          <p:cNvSpPr txBox="1">
            <a:spLocks noChangeArrowheads="1"/>
          </p:cNvSpPr>
          <p:nvPr/>
        </p:nvSpPr>
        <p:spPr bwMode="auto">
          <a:xfrm>
            <a:off x="1214414" y="455613"/>
            <a:ext cx="7099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To Improve the Momentum Resolution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-- using a 2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929063"/>
            <a:ext cx="3581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929063"/>
            <a:ext cx="3581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32"/>
          <p:cNvSpPr txBox="1">
            <a:spLocks noChangeArrowheads="1"/>
          </p:cNvSpPr>
          <p:nvPr/>
        </p:nvSpPr>
        <p:spPr bwMode="auto">
          <a:xfrm>
            <a:off x="4214813" y="15716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Pt(input)         1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         2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0.2GeV/c :   0.195 ±0.0068    0.195±0.0068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0.5GeV/c :   0.5     ±0.0212    0.5    ± 0.0164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1.0GeV/c :   0.99   ±0.0595    1.0    ± 0.0317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2.0GeV/c :   1.85   ±0.213      2.0    ± 0.073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41994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B8820EF-9650-4E37-A3D2-B95CA46734CD}" type="slidenum">
              <a:rPr lang="zh-CN" altLang="en-US"/>
              <a:pPr>
                <a:defRPr/>
              </a:pPr>
              <a:t>32</a:t>
            </a:fld>
            <a:endParaRPr lang="zh-CN" altLang="en-US"/>
          </a:p>
        </p:txBody>
      </p:sp>
      <p:sp>
        <p:nvSpPr>
          <p:cNvPr id="8203" name="TextBox 64"/>
          <p:cNvSpPr txBox="1">
            <a:spLocks noChangeArrowheads="1"/>
          </p:cNvSpPr>
          <p:nvPr/>
        </p:nvSpPr>
        <p:spPr bwMode="auto">
          <a:xfrm>
            <a:off x="3519488" y="6396038"/>
            <a:ext cx="9858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Pt(GeV/c)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8204" name="TextBox 64"/>
          <p:cNvSpPr txBox="1">
            <a:spLocks noChangeArrowheads="1"/>
          </p:cNvSpPr>
          <p:nvPr/>
        </p:nvSpPr>
        <p:spPr bwMode="auto">
          <a:xfrm>
            <a:off x="7316788" y="6338888"/>
            <a:ext cx="9858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Pt(GeV/c)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8205" name="矩形 27"/>
          <p:cNvSpPr>
            <a:spLocks noChangeArrowheads="1"/>
          </p:cNvSpPr>
          <p:nvPr/>
        </p:nvSpPr>
        <p:spPr bwMode="auto">
          <a:xfrm>
            <a:off x="1214438" y="414337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iteration </a:t>
            </a:r>
            <a:endParaRPr lang="zh-CN" altLang="en-US"/>
          </a:p>
        </p:txBody>
      </p:sp>
      <p:sp>
        <p:nvSpPr>
          <p:cNvPr id="8206" name="矩形 28"/>
          <p:cNvSpPr>
            <a:spLocks noChangeArrowheads="1"/>
          </p:cNvSpPr>
          <p:nvPr/>
        </p:nvSpPr>
        <p:spPr bwMode="auto">
          <a:xfrm>
            <a:off x="5072063" y="4143375"/>
            <a:ext cx="1281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iteration</a:t>
            </a:r>
            <a:endParaRPr lang="zh-CN" altLang="en-US"/>
          </a:p>
        </p:txBody>
      </p:sp>
      <p:grpSp>
        <p:nvGrpSpPr>
          <p:cNvPr id="2" name="组合 35"/>
          <p:cNvGrpSpPr/>
          <p:nvPr/>
        </p:nvGrpSpPr>
        <p:grpSpPr>
          <a:xfrm>
            <a:off x="642938" y="1428761"/>
            <a:ext cx="4671723" cy="3643313"/>
            <a:chOff x="642938" y="1428761"/>
            <a:chExt cx="4671723" cy="3643313"/>
          </a:xfrm>
        </p:grpSpPr>
        <p:grpSp>
          <p:nvGrpSpPr>
            <p:cNvPr id="3" name="组合 34"/>
            <p:cNvGrpSpPr/>
            <p:nvPr/>
          </p:nvGrpSpPr>
          <p:grpSpPr>
            <a:xfrm>
              <a:off x="642938" y="1428761"/>
              <a:ext cx="4614960" cy="3643313"/>
              <a:chOff x="642938" y="1285875"/>
              <a:chExt cx="4614960" cy="3643313"/>
            </a:xfrm>
          </p:grpSpPr>
          <p:grpSp>
            <p:nvGrpSpPr>
              <p:cNvPr id="4" name="组合 19"/>
              <p:cNvGrpSpPr>
                <a:grpSpLocks/>
              </p:cNvGrpSpPr>
              <p:nvPr/>
            </p:nvGrpSpPr>
            <p:grpSpPr bwMode="auto">
              <a:xfrm>
                <a:off x="642938" y="1285875"/>
                <a:ext cx="4614960" cy="3643313"/>
                <a:chOff x="285750" y="1857364"/>
                <a:chExt cx="5717058" cy="4536976"/>
              </a:xfrm>
            </p:grpSpPr>
            <p:cxnSp>
              <p:nvCxnSpPr>
                <p:cNvPr id="21" name="直接箭头连接符 20"/>
                <p:cNvCxnSpPr/>
                <p:nvPr/>
              </p:nvCxnSpPr>
              <p:spPr bwMode="auto">
                <a:xfrm>
                  <a:off x="570908" y="4769332"/>
                  <a:ext cx="3185909" cy="19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/>
                <p:cNvCxnSpPr/>
                <p:nvPr/>
              </p:nvCxnSpPr>
              <p:spPr bwMode="auto">
                <a:xfrm rot="5400000" flipH="1" flipV="1">
                  <a:off x="-803096" y="3383538"/>
                  <a:ext cx="2771608" cy="39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椭圆 22"/>
                <p:cNvSpPr/>
                <p:nvPr/>
              </p:nvSpPr>
              <p:spPr bwMode="auto">
                <a:xfrm>
                  <a:off x="2053732" y="2357519"/>
                  <a:ext cx="353990" cy="34398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4" name="椭圆 23"/>
                <p:cNvSpPr/>
                <p:nvPr/>
              </p:nvSpPr>
              <p:spPr bwMode="auto">
                <a:xfrm>
                  <a:off x="1286754" y="2644168"/>
                  <a:ext cx="353990" cy="34595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 bwMode="auto">
                <a:xfrm>
                  <a:off x="661372" y="2962449"/>
                  <a:ext cx="707980" cy="6938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 bwMode="auto">
                <a:xfrm>
                  <a:off x="2643715" y="1900856"/>
                  <a:ext cx="141596" cy="13838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>
                  <a:off x="3221899" y="1857364"/>
                  <a:ext cx="707980" cy="6938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214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540745" y="4702743"/>
                  <a:ext cx="284088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x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8215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85750" y="1932699"/>
                  <a:ext cx="296914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y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>
                  <a:off x="1178713" y="1857364"/>
                  <a:ext cx="4824095" cy="4536976"/>
                </a:xfrm>
                <a:prstGeom prst="arc">
                  <a:avLst>
                    <a:gd name="adj1" fmla="val 11061594"/>
                    <a:gd name="adj2" fmla="val 16211636"/>
                  </a:avLst>
                </a:prstGeom>
                <a:ln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10800000">
                <a:off x="1238250" y="2462213"/>
                <a:ext cx="1833563" cy="6096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0" name="TextBox 31"/>
              <p:cNvSpPr txBox="1">
                <a:spLocks noChangeArrowheads="1"/>
              </p:cNvSpPr>
              <p:nvPr/>
            </p:nvSpPr>
            <p:spPr bwMode="auto">
              <a:xfrm>
                <a:off x="2928938" y="2571750"/>
                <a:ext cx="8842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y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R</a:t>
                </a:r>
                <a:endParaRPr lang="zh-CN" altLang="en-US">
                  <a:latin typeface="Calibri" pitchFamily="34" charset="0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3283093" y="1574482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582935" y="1376980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193920" y="1838124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582060" y="2060848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222020" y="2459004"/>
                <a:ext cx="37612" cy="67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弧形 45"/>
            <p:cNvSpPr/>
            <p:nvPr/>
          </p:nvSpPr>
          <p:spPr bwMode="auto">
            <a:xfrm>
              <a:off x="1420524" y="1428761"/>
              <a:ext cx="3894137" cy="3643313"/>
            </a:xfrm>
            <a:prstGeom prst="arc">
              <a:avLst>
                <a:gd name="adj1" fmla="val 11061594"/>
                <a:gd name="adj2" fmla="val 16211636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76466-A3EC-4E29-89C7-B33F83B8C167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  <p:grpSp>
        <p:nvGrpSpPr>
          <p:cNvPr id="18435" name="组合 67"/>
          <p:cNvGrpSpPr>
            <a:grpSpLocks/>
          </p:cNvGrpSpPr>
          <p:nvPr/>
        </p:nvGrpSpPr>
        <p:grpSpPr bwMode="auto">
          <a:xfrm>
            <a:off x="642938" y="1643063"/>
            <a:ext cx="3857625" cy="2000250"/>
            <a:chOff x="642938" y="1643064"/>
            <a:chExt cx="3857625" cy="2000250"/>
          </a:xfrm>
        </p:grpSpPr>
        <p:sp>
          <p:nvSpPr>
            <p:cNvPr id="5" name="椭圆 4"/>
            <p:cNvSpPr/>
            <p:nvPr/>
          </p:nvSpPr>
          <p:spPr bwMode="auto">
            <a:xfrm>
              <a:off x="1858963" y="262890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205038" y="262890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66813" y="262890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512888" y="2628901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5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8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339850" y="23034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3246438" y="2632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3592513" y="2632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2554288" y="2632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900363" y="2632076"/>
              <a:ext cx="346075" cy="36195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6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073400" y="2308226"/>
              <a:ext cx="346075" cy="36036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7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419475" y="23082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2381250" y="23082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2727325" y="23082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236913" y="3270251"/>
              <a:ext cx="346075" cy="36036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544763" y="3270251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890838" y="3270251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063875" y="2944814"/>
              <a:ext cx="346075" cy="360362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409950" y="2944814"/>
              <a:ext cx="346075" cy="36036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2371725" y="2944814"/>
              <a:ext cx="346075" cy="36036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2717800" y="2944814"/>
              <a:ext cx="346075" cy="36036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182813" y="32813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704975" y="167005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2051050" y="1670051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012825" y="167005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358900" y="167005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3255963" y="19843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602038" y="19843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2563813" y="19843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2909888" y="1984376"/>
              <a:ext cx="346075" cy="36195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082925" y="1660526"/>
              <a:ext cx="346075" cy="36036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3429000" y="16605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390775" y="16605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2736850" y="16605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855788" y="1997076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9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201863" y="1997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163638" y="1997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509713" y="1997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3762375" y="230981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952875" y="2001839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154488" y="169227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803275" y="1981201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68"/>
          <p:cNvGrpSpPr/>
          <p:nvPr/>
        </p:nvGrpSpPr>
        <p:grpSpPr>
          <a:xfrm rot="3498044">
            <a:off x="2839860" y="3088265"/>
            <a:ext cx="3857625" cy="2000250"/>
            <a:chOff x="642938" y="1643064"/>
            <a:chExt cx="3857625" cy="2000250"/>
          </a:xfrm>
          <a:noFill/>
        </p:grpSpPr>
        <p:sp>
          <p:nvSpPr>
            <p:cNvPr id="70" name="椭圆 69"/>
            <p:cNvSpPr/>
            <p:nvPr/>
          </p:nvSpPr>
          <p:spPr bwMode="auto">
            <a:xfrm>
              <a:off x="1858963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20503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1166814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51288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1339850" y="2303465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4643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9251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55428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290036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307340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341947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238125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272732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3236914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2544763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2890838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306387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340995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237172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271780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2182814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1704975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2051050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1012826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1358901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255963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3602038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2563813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2909888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308292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3429000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239077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2736851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1855788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220186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1163638" y="19970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150971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762376" y="23098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3952875" y="2001840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154488" y="169226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803275" y="1981203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87183" y="2996952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PZ reconstruction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35</a:t>
            </a:fld>
            <a:endParaRPr lang="zh-CN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357430"/>
            <a:ext cx="39290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17"/>
          <p:cNvSpPr txBox="1">
            <a:spLocks noChangeArrowheads="1"/>
          </p:cNvSpPr>
          <p:nvPr/>
        </p:nvSpPr>
        <p:spPr bwMode="auto">
          <a:xfrm>
            <a:off x="714375" y="1357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1:  The radius, the position of the helix center in the XY plane are determined.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18"/>
          <p:cNvSpPr txBox="1">
            <a:spLocks noChangeArrowheads="1"/>
          </p:cNvSpPr>
          <p:nvPr/>
        </p:nvSpPr>
        <p:spPr bwMode="auto">
          <a:xfrm>
            <a:off x="4929188" y="135731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2:  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643188"/>
            <a:ext cx="42656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2022475" y="52736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z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274763" y="294481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y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3203575" y="48545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x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2883694" y="2831306"/>
            <a:ext cx="546100" cy="26988"/>
          </a:xfrm>
          <a:prstGeom prst="straightConnector1">
            <a:avLst/>
          </a:prstGeom>
          <a:ln w="50800">
            <a:solidFill>
              <a:srgbClr val="DBD9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26"/>
          <p:cNvSpPr txBox="1">
            <a:spLocks noChangeArrowheads="1"/>
          </p:cNvSpPr>
          <p:nvPr/>
        </p:nvSpPr>
        <p:spPr bwMode="auto">
          <a:xfrm>
            <a:off x="1857375" y="2071688"/>
            <a:ext cx="2400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One cylinder the helix lies in.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Based on Pt determined before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28"/>
          <p:cNvSpPr txBox="1">
            <a:spLocks noChangeArrowheads="1"/>
          </p:cNvSpPr>
          <p:nvPr/>
        </p:nvSpPr>
        <p:spPr bwMode="auto">
          <a:xfrm>
            <a:off x="3071813" y="4202113"/>
            <a:ext cx="1398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One straw tube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16200000" flipV="1">
            <a:off x="3457575" y="4029075"/>
            <a:ext cx="371475" cy="1428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TextBox 33"/>
          <p:cNvSpPr txBox="1">
            <a:spLocks noChangeArrowheads="1"/>
          </p:cNvSpPr>
          <p:nvPr/>
        </p:nvSpPr>
        <p:spPr bwMode="auto">
          <a:xfrm>
            <a:off x="428625" y="5929313"/>
            <a:ext cx="4639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Track need to be tangent to the crossing ellipse.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V="1">
            <a:off x="1393032" y="4964906"/>
            <a:ext cx="1714500" cy="35718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37"/>
          <p:cNvSpPr txBox="1">
            <a:spLocks noChangeArrowheads="1"/>
          </p:cNvSpPr>
          <p:nvPr/>
        </p:nvSpPr>
        <p:spPr bwMode="auto">
          <a:xfrm>
            <a:off x="1500188" y="3714750"/>
            <a:ext cx="124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Crossing points</a:t>
            </a:r>
          </a:p>
          <a:p>
            <a:r>
              <a:rPr lang="en-US" altLang="zh-CN" sz="1200">
                <a:solidFill>
                  <a:schemeClr val="bg1"/>
                </a:solidFill>
                <a:sym typeface="Wingdings" pitchFamily="2" charset="2"/>
              </a:rPr>
              <a:t>(ellipse)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8692" name="矩形 19"/>
          <p:cNvSpPr>
            <a:spLocks noChangeArrowheads="1"/>
          </p:cNvSpPr>
          <p:nvPr/>
        </p:nvSpPr>
        <p:spPr bwMode="auto">
          <a:xfrm>
            <a:off x="461963" y="6407150"/>
            <a:ext cx="6072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Gianluigi Boca and Panda Collaboration, Panda STT TDR, 2012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348" y="5072074"/>
            <a:ext cx="4572000" cy="12890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Known : 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baseline="-25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Question: To determine a line,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4395805" y="5572140"/>
          <a:ext cx="26050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1930320" imgH="596880" progId="Equation.3">
                  <p:embed/>
                </p:oleObj>
              </mc:Choice>
              <mc:Fallback>
                <p:oleObj name="公式" r:id="rId3" imgW="1930320" imgH="596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805" y="5572140"/>
                        <a:ext cx="2605087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143372" y="5000636"/>
            <a:ext cx="4786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Method: Minimize  E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∑(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(1/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14422"/>
            <a:ext cx="3195084" cy="35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36</a:t>
            </a:fld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214710" cy="3547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1000100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Pt = 0.5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/c :   3.7 %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0.50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/c :   4.0 %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1.00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/c :   4.3 %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3428992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Pt = 1.0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/c :   3.1 %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/c :   3.8 %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/c :   4.2 %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5929322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Pt = 2.0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/c :   3.7 %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/c :   4.8 %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4.0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/c :   5.2 %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37</a:t>
            </a:fld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3" y="1574254"/>
            <a:ext cx="41814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49BAE-9197-4248-A6E7-ED8C44204ED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grpSp>
        <p:nvGrpSpPr>
          <p:cNvPr id="2" name="组合 67"/>
          <p:cNvGrpSpPr>
            <a:grpSpLocks/>
          </p:cNvGrpSpPr>
          <p:nvPr/>
        </p:nvGrpSpPr>
        <p:grpSpPr bwMode="auto">
          <a:xfrm>
            <a:off x="500063" y="1357313"/>
            <a:ext cx="3143250" cy="1643062"/>
            <a:chOff x="642938" y="1643064"/>
            <a:chExt cx="3857625" cy="2000250"/>
          </a:xfrm>
        </p:grpSpPr>
        <p:sp>
          <p:nvSpPr>
            <p:cNvPr id="5" name="椭圆 4"/>
            <p:cNvSpPr/>
            <p:nvPr/>
          </p:nvSpPr>
          <p:spPr bwMode="auto">
            <a:xfrm>
              <a:off x="1858674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205471" y="2628695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67029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513825" y="2628695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685275" y="2955305"/>
              <a:ext cx="346797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032072" y="295530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340428" y="2955305"/>
              <a:ext cx="344848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85275" y="2304016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2032072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993631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340428" y="2304016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3245861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3592657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2554215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901012" y="2632560"/>
              <a:ext cx="344849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072462" y="2307882"/>
              <a:ext cx="346797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41925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238081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2727614" y="2307882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236119" y="3270321"/>
              <a:ext cx="346797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544474" y="3270321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891271" y="3270321"/>
              <a:ext cx="344848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064669" y="2945643"/>
              <a:ext cx="344849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409518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2371075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2717872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1837243" y="3281917"/>
              <a:ext cx="344849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182091" y="3281917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490446" y="3281917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704758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2051555" y="1670121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013114" y="1670121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357962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3255602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602398" y="1985135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2563957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2910754" y="1985135"/>
              <a:ext cx="344848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082204" y="1660457"/>
              <a:ext cx="346797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3429001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390558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2737355" y="1660457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856725" y="1996731"/>
              <a:ext cx="344849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201574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163132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509929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3762158" y="2309814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953091" y="2002529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93331" y="166239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153766" y="1691379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802698" y="1981270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42938" y="1643064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68"/>
          <p:cNvGrpSpPr/>
          <p:nvPr/>
        </p:nvGrpSpPr>
        <p:grpSpPr>
          <a:xfrm rot="3498044">
            <a:off x="2407597" y="2366571"/>
            <a:ext cx="3158626" cy="1560635"/>
            <a:chOff x="642938" y="1643064"/>
            <a:chExt cx="3857625" cy="2000250"/>
          </a:xfrm>
          <a:noFill/>
        </p:grpSpPr>
        <p:sp>
          <p:nvSpPr>
            <p:cNvPr id="70" name="椭圆 69"/>
            <p:cNvSpPr/>
            <p:nvPr/>
          </p:nvSpPr>
          <p:spPr bwMode="auto">
            <a:xfrm>
              <a:off x="1858963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20503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1166814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51288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1339850" y="2303465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4643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9251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55428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290036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307340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341947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238125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272732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3236914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2544763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2890838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306387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340995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237172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271780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2182814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1704975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2051050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1012826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1358901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255963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3602038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2563813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2909888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308292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3429000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239077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2736851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1855788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220186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1163638" y="19970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150971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762376" y="23098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3952875" y="2001840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154488" y="169226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803275" y="1981203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7168" name="组合 107"/>
          <p:cNvGrpSpPr>
            <a:grpSpLocks/>
          </p:cNvGrpSpPr>
          <p:nvPr/>
        </p:nvGrpSpPr>
        <p:grpSpPr bwMode="auto">
          <a:xfrm>
            <a:off x="5572125" y="1428750"/>
            <a:ext cx="2786063" cy="2652713"/>
            <a:chOff x="5072063" y="1714500"/>
            <a:chExt cx="2786065" cy="2652713"/>
          </a:xfrm>
        </p:grpSpPr>
        <p:sp>
          <p:nvSpPr>
            <p:cNvPr id="123" name="矩形 122"/>
            <p:cNvSpPr/>
            <p:nvPr/>
          </p:nvSpPr>
          <p:spPr>
            <a:xfrm>
              <a:off x="5072063" y="1724025"/>
              <a:ext cx="2786065" cy="2643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>
            <a:xfrm>
              <a:off x="5072063" y="4052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5072063" y="3767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5072063" y="3479800"/>
              <a:ext cx="278606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5072063" y="3195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5072063" y="2909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5072063" y="2624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072063" y="23383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5072063" y="2052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rot="5400000">
              <a:off x="4037013" y="3035300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5400000">
              <a:off x="4310063" y="3044825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5400000">
              <a:off x="4575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5400000">
              <a:off x="48609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5400000">
              <a:off x="51466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5400000">
              <a:off x="54324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rot="5400000">
              <a:off x="5718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5400000">
              <a:off x="600392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rot="5400000">
              <a:off x="628967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矩形 140"/>
            <p:cNvSpPr/>
            <p:nvPr/>
          </p:nvSpPr>
          <p:spPr>
            <a:xfrm>
              <a:off x="5908677" y="29098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6194427" y="2641600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6469064" y="40608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7040564" y="2632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5357813" y="35004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5357813" y="37861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5072063" y="40719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5632451" y="32146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69064" y="3775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6461127" y="34893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6754814" y="321468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6751639" y="292893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175" name="TextBox 53"/>
          <p:cNvSpPr txBox="1">
            <a:spLocks noChangeArrowheads="1"/>
          </p:cNvSpPr>
          <p:nvPr/>
        </p:nvSpPr>
        <p:spPr bwMode="auto">
          <a:xfrm>
            <a:off x="2627784" y="455613"/>
            <a:ext cx="4175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-- Road Finding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69" name="组合 93"/>
          <p:cNvGrpSpPr>
            <a:grpSpLocks/>
          </p:cNvGrpSpPr>
          <p:nvPr/>
        </p:nvGrpSpPr>
        <p:grpSpPr bwMode="auto">
          <a:xfrm>
            <a:off x="323528" y="3573016"/>
            <a:ext cx="3084919" cy="825409"/>
            <a:chOff x="4589660" y="1524003"/>
            <a:chExt cx="4006088" cy="825505"/>
          </a:xfrm>
        </p:grpSpPr>
        <p:sp>
          <p:nvSpPr>
            <p:cNvPr id="155" name="矩形 154"/>
            <p:cNvSpPr/>
            <p:nvPr/>
          </p:nvSpPr>
          <p:spPr bwMode="auto">
            <a:xfrm rot="5400000">
              <a:off x="503968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 rot="5400000">
              <a:off x="5331786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 rot="5400000">
              <a:off x="5617536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 rot="5400000">
              <a:off x="589693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 rot="5400000">
              <a:off x="6189829" y="1635159"/>
              <a:ext cx="519173" cy="29686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 rot="5400000">
              <a:off x="64763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 rot="5400000">
              <a:off x="676212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 rot="5400000">
              <a:off x="705422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 rot="5400000">
              <a:off x="73399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 rot="5400000">
              <a:off x="761937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 rot="5400000">
              <a:off x="791147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6" name="直接箭头连接符 165"/>
            <p:cNvCxnSpPr/>
            <p:nvPr/>
          </p:nvCxnSpPr>
          <p:spPr bwMode="auto">
            <a:xfrm>
              <a:off x="5057209" y="2192419"/>
              <a:ext cx="3538539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70"/>
            <p:cNvSpPr txBox="1">
              <a:spLocks noChangeArrowheads="1"/>
            </p:cNvSpPr>
            <p:nvPr/>
          </p:nvSpPr>
          <p:spPr bwMode="auto">
            <a:xfrm>
              <a:off x="4589660" y="1980133"/>
              <a:ext cx="2398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8" name="直接箭头连接符 167"/>
          <p:cNvCxnSpPr/>
          <p:nvPr/>
        </p:nvCxnSpPr>
        <p:spPr>
          <a:xfrm>
            <a:off x="5572125" y="4429125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90"/>
          <p:cNvSpPr txBox="1">
            <a:spLocks noChangeArrowheads="1"/>
          </p:cNvSpPr>
          <p:nvPr/>
        </p:nvSpPr>
        <p:spPr bwMode="auto">
          <a:xfrm>
            <a:off x="7286625" y="4214813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0" name="直接箭头连接符 169"/>
          <p:cNvCxnSpPr/>
          <p:nvPr/>
        </p:nvCxnSpPr>
        <p:spPr>
          <a:xfrm rot="5400000" flipH="1" flipV="1">
            <a:off x="7984331" y="3645694"/>
            <a:ext cx="1216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93"/>
          <p:cNvSpPr txBox="1">
            <a:spLocks noChangeArrowheads="1"/>
          </p:cNvSpPr>
          <p:nvPr/>
        </p:nvSpPr>
        <p:spPr bwMode="auto">
          <a:xfrm rot="5400000">
            <a:off x="8041481" y="2232819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Layer_ID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Box 94"/>
          <p:cNvSpPr txBox="1">
            <a:spLocks noChangeArrowheads="1"/>
          </p:cNvSpPr>
          <p:nvPr/>
        </p:nvSpPr>
        <p:spPr bwMode="auto">
          <a:xfrm>
            <a:off x="785813" y="4715297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Hit:  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Seg_ID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(3 bits)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LayerID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(5 bits)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(6 bits) + Arrival time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Box 96"/>
          <p:cNvSpPr txBox="1">
            <a:spLocks noChangeArrowheads="1"/>
          </p:cNvSpPr>
          <p:nvPr/>
        </p:nvSpPr>
        <p:spPr bwMode="auto">
          <a:xfrm>
            <a:off x="611560" y="5241974"/>
            <a:ext cx="46346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1: Start from inner layer   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2: Attach neighbour hit to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tracklet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layer by layer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253965" y="5219980"/>
            <a:ext cx="358944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between two segments.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neighbor: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4 in axial layer;   6 in stereo layer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214843" y="1323978"/>
            <a:ext cx="4643437" cy="2605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Known : 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d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Question: To determine a circle,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x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ax + by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Method: Minimize the equation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E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∑(x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+ b </a:t>
            </a:r>
            <a:r>
              <a:rPr lang="en-US" altLang="zh-CN" sz="2000" dirty="0" err="1"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lang="en-US" altLang="zh-CN" sz="20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(1/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2493963" y="4214826"/>
          <a:ext cx="38639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870200" imgH="901700" progId="Equation.3">
                  <p:embed/>
                </p:oleObj>
              </mc:Choice>
              <mc:Fallback>
                <p:oleObj name="公式" r:id="rId2" imgW="2870200" imgH="901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4214826"/>
                        <a:ext cx="3863975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20"/>
          <p:cNvSpPr txBox="1">
            <a:spLocks noChangeArrowheads="1"/>
          </p:cNvSpPr>
          <p:nvPr/>
        </p:nvSpPr>
        <p:spPr bwMode="auto">
          <a:xfrm>
            <a:off x="6929438" y="4249751"/>
            <a:ext cx="16811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   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3" name="TextBox 53"/>
          <p:cNvSpPr txBox="1">
            <a:spLocks noChangeArrowheads="1"/>
          </p:cNvSpPr>
          <p:nvPr/>
        </p:nvSpPr>
        <p:spPr bwMode="auto">
          <a:xfrm>
            <a:off x="1928794" y="455613"/>
            <a:ext cx="5515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-- helix parameters calculation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007598-49BC-48E3-8A84-784C240C744A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500063" y="4457710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Circle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Box 21"/>
          <p:cNvSpPr txBox="1">
            <a:spLocks noChangeArrowheads="1"/>
          </p:cNvSpPr>
          <p:nvPr/>
        </p:nvSpPr>
        <p:spPr bwMode="auto">
          <a:xfrm>
            <a:off x="500063" y="5815032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Track quality.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7" name="Object 3"/>
          <p:cNvGraphicFramePr>
            <a:graphicFrameLocks noChangeAspect="1"/>
          </p:cNvGraphicFramePr>
          <p:nvPr/>
        </p:nvGraphicFramePr>
        <p:xfrm>
          <a:off x="3094056" y="5626121"/>
          <a:ext cx="41211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3060700" imgH="596900" progId="Equation.3">
                  <p:embed/>
                </p:oleObj>
              </mc:Choice>
              <mc:Fallback>
                <p:oleObj name="公式" r:id="rId4" imgW="3060700" imgH="596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56" y="5626121"/>
                        <a:ext cx="41211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29"/>
          <p:cNvGrpSpPr/>
          <p:nvPr/>
        </p:nvGrpSpPr>
        <p:grpSpPr>
          <a:xfrm>
            <a:off x="642938" y="1428761"/>
            <a:ext cx="4671723" cy="3643313"/>
            <a:chOff x="642938" y="1428761"/>
            <a:chExt cx="4671723" cy="3643313"/>
          </a:xfrm>
        </p:grpSpPr>
        <p:grpSp>
          <p:nvGrpSpPr>
            <p:cNvPr id="3" name="组合 34"/>
            <p:cNvGrpSpPr/>
            <p:nvPr/>
          </p:nvGrpSpPr>
          <p:grpSpPr>
            <a:xfrm>
              <a:off x="642938" y="1428761"/>
              <a:ext cx="4614960" cy="3643313"/>
              <a:chOff x="642938" y="1285875"/>
              <a:chExt cx="4614960" cy="3643313"/>
            </a:xfrm>
          </p:grpSpPr>
          <p:grpSp>
            <p:nvGrpSpPr>
              <p:cNvPr id="4" name="组合 19"/>
              <p:cNvGrpSpPr>
                <a:grpSpLocks/>
              </p:cNvGrpSpPr>
              <p:nvPr/>
            </p:nvGrpSpPr>
            <p:grpSpPr bwMode="auto">
              <a:xfrm>
                <a:off x="642938" y="1285875"/>
                <a:ext cx="4614960" cy="3643313"/>
                <a:chOff x="285750" y="1857364"/>
                <a:chExt cx="5717058" cy="4536976"/>
              </a:xfrm>
            </p:grpSpPr>
            <p:cxnSp>
              <p:nvCxnSpPr>
                <p:cNvPr id="41" name="直接箭头连接符 40"/>
                <p:cNvCxnSpPr/>
                <p:nvPr/>
              </p:nvCxnSpPr>
              <p:spPr bwMode="auto">
                <a:xfrm>
                  <a:off x="570908" y="4769332"/>
                  <a:ext cx="3185909" cy="19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箭头连接符 41"/>
                <p:cNvCxnSpPr/>
                <p:nvPr/>
              </p:nvCxnSpPr>
              <p:spPr bwMode="auto">
                <a:xfrm rot="5400000" flipH="1" flipV="1">
                  <a:off x="-803096" y="3383538"/>
                  <a:ext cx="2771608" cy="39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椭圆 42"/>
                <p:cNvSpPr/>
                <p:nvPr/>
              </p:nvSpPr>
              <p:spPr bwMode="auto">
                <a:xfrm>
                  <a:off x="2053732" y="2357519"/>
                  <a:ext cx="353990" cy="34398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 bwMode="auto">
                <a:xfrm>
                  <a:off x="1286754" y="2644168"/>
                  <a:ext cx="353990" cy="34595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 bwMode="auto">
                <a:xfrm>
                  <a:off x="661372" y="2962449"/>
                  <a:ext cx="707980" cy="6938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 bwMode="auto">
                <a:xfrm>
                  <a:off x="2643715" y="1900856"/>
                  <a:ext cx="141596" cy="13838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 bwMode="auto">
                <a:xfrm>
                  <a:off x="3221899" y="1857364"/>
                  <a:ext cx="707980" cy="6938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8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540745" y="4702743"/>
                  <a:ext cx="284088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x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49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85750" y="1932699"/>
                  <a:ext cx="296914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y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50" name="弧形 49"/>
                <p:cNvSpPr/>
                <p:nvPr/>
              </p:nvSpPr>
              <p:spPr>
                <a:xfrm>
                  <a:off x="1178713" y="1857364"/>
                  <a:ext cx="4824095" cy="4536976"/>
                </a:xfrm>
                <a:prstGeom prst="arc">
                  <a:avLst>
                    <a:gd name="adj1" fmla="val 11061594"/>
                    <a:gd name="adj2" fmla="val 16211636"/>
                  </a:avLst>
                </a:prstGeom>
                <a:ln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34" name="直接连接符 33"/>
              <p:cNvCxnSpPr/>
              <p:nvPr/>
            </p:nvCxnSpPr>
            <p:spPr>
              <a:xfrm rot="10800000">
                <a:off x="1238250" y="2462213"/>
                <a:ext cx="1833563" cy="6096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2928938" y="2571750"/>
                <a:ext cx="8842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y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R</a:t>
                </a:r>
                <a:endParaRPr lang="zh-CN" altLang="en-US">
                  <a:latin typeface="Calibri" pitchFamily="34" charset="0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3283093" y="1574482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582935" y="1376980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193920" y="1838124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582060" y="2060848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222020" y="2459004"/>
                <a:ext cx="37612" cy="67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弧形 31"/>
            <p:cNvSpPr/>
            <p:nvPr/>
          </p:nvSpPr>
          <p:spPr bwMode="auto">
            <a:xfrm>
              <a:off x="1420524" y="1428761"/>
              <a:ext cx="3894137" cy="3643313"/>
            </a:xfrm>
            <a:prstGeom prst="arc">
              <a:avLst>
                <a:gd name="adj1" fmla="val 11061594"/>
                <a:gd name="adj2" fmla="val 16211636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602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357430"/>
            <a:ext cx="39290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17"/>
          <p:cNvSpPr txBox="1">
            <a:spLocks noChangeArrowheads="1"/>
          </p:cNvSpPr>
          <p:nvPr/>
        </p:nvSpPr>
        <p:spPr bwMode="auto">
          <a:xfrm>
            <a:off x="714375" y="1357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1:  The radius, the position of the helix center in the XY plane are determined.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18"/>
          <p:cNvSpPr txBox="1">
            <a:spLocks noChangeArrowheads="1"/>
          </p:cNvSpPr>
          <p:nvPr/>
        </p:nvSpPr>
        <p:spPr bwMode="auto">
          <a:xfrm>
            <a:off x="4929188" y="135731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2:  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643188"/>
            <a:ext cx="42656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2022475" y="52736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z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274763" y="294481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y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3203575" y="48545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x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2883694" y="2831306"/>
            <a:ext cx="546100" cy="26988"/>
          </a:xfrm>
          <a:prstGeom prst="straightConnector1">
            <a:avLst/>
          </a:prstGeom>
          <a:ln w="50800">
            <a:solidFill>
              <a:srgbClr val="DBD9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26"/>
          <p:cNvSpPr txBox="1">
            <a:spLocks noChangeArrowheads="1"/>
          </p:cNvSpPr>
          <p:nvPr/>
        </p:nvSpPr>
        <p:spPr bwMode="auto">
          <a:xfrm>
            <a:off x="1857375" y="2071688"/>
            <a:ext cx="2400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One cylinder the helix lies in.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Based on Pt determined before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28"/>
          <p:cNvSpPr txBox="1">
            <a:spLocks noChangeArrowheads="1"/>
          </p:cNvSpPr>
          <p:nvPr/>
        </p:nvSpPr>
        <p:spPr bwMode="auto">
          <a:xfrm>
            <a:off x="3071813" y="4202113"/>
            <a:ext cx="1398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One straw tube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16200000" flipV="1">
            <a:off x="3457575" y="4029075"/>
            <a:ext cx="371475" cy="1428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TextBox 33"/>
          <p:cNvSpPr txBox="1">
            <a:spLocks noChangeArrowheads="1"/>
          </p:cNvSpPr>
          <p:nvPr/>
        </p:nvSpPr>
        <p:spPr bwMode="auto">
          <a:xfrm>
            <a:off x="428625" y="5929313"/>
            <a:ext cx="4639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Track need to be tangent to the crossing ellipse.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V="1">
            <a:off x="1393032" y="4964906"/>
            <a:ext cx="1714500" cy="35718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37"/>
          <p:cNvSpPr txBox="1">
            <a:spLocks noChangeArrowheads="1"/>
          </p:cNvSpPr>
          <p:nvPr/>
        </p:nvSpPr>
        <p:spPr bwMode="auto">
          <a:xfrm>
            <a:off x="1500188" y="3714750"/>
            <a:ext cx="124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Crossing points</a:t>
            </a:r>
          </a:p>
          <a:p>
            <a:r>
              <a:rPr lang="en-US" altLang="zh-CN" sz="1200">
                <a:solidFill>
                  <a:schemeClr val="bg1"/>
                </a:solidFill>
                <a:sym typeface="Wingdings" pitchFamily="2" charset="2"/>
              </a:rPr>
              <a:t>(ellipse)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8692" name="矩形 19"/>
          <p:cNvSpPr>
            <a:spLocks noChangeArrowheads="1"/>
          </p:cNvSpPr>
          <p:nvPr/>
        </p:nvSpPr>
        <p:spPr bwMode="auto">
          <a:xfrm>
            <a:off x="461963" y="6407150"/>
            <a:ext cx="6072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Gianluigi Boca and Panda Collaboration, Panda STT TDR, 2012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348" y="5072074"/>
            <a:ext cx="4572000" cy="12890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Known : 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baseline="-25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Question: To determine a line,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4395805" y="5572140"/>
          <a:ext cx="26050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1930320" imgH="596880" progId="Equation.3">
                  <p:embed/>
                </p:oleObj>
              </mc:Choice>
              <mc:Fallback>
                <p:oleObj name="公式" r:id="rId3" imgW="1930320" imgH="596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805" y="5572140"/>
                        <a:ext cx="2605087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143372" y="5000636"/>
            <a:ext cx="4786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Method: Minimize  E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∑(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(1/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516216" y="2492896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516216" y="2645296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444208" y="2780928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372200" y="292494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300192" y="306896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228184" y="3266322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156176" y="342900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084168" y="3566325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012160" y="369837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968145" y="385077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921490" y="40050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824129" y="41574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770783" y="43098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724128" y="44622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652120" y="46146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613577" y="234888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60232" y="2223526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732240" y="2098172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750902" y="1979509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822910" y="1826162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020272" y="1340768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948264" y="1493168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948264" y="1645568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5597" y="1124744"/>
            <a:ext cx="33868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2915816" y="455613"/>
            <a:ext cx="3328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Extract T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from Tracking</a:t>
            </a:r>
            <a:endParaRPr lang="zh-CN" alt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971600" y="1916832"/>
            <a:ext cx="3960440" cy="4320480"/>
          </a:xfrm>
          <a:custGeom>
            <a:avLst/>
            <a:gdLst>
              <a:gd name="connsiteX0" fmla="*/ 0 w 2621902"/>
              <a:gd name="connsiteY0" fmla="*/ 2099388 h 2099388"/>
              <a:gd name="connsiteX1" fmla="*/ 139959 w 2621902"/>
              <a:gd name="connsiteY1" fmla="*/ 1763485 h 2099388"/>
              <a:gd name="connsiteX2" fmla="*/ 373224 w 2621902"/>
              <a:gd name="connsiteY2" fmla="*/ 1380930 h 2099388"/>
              <a:gd name="connsiteX3" fmla="*/ 821094 w 2621902"/>
              <a:gd name="connsiteY3" fmla="*/ 858416 h 2099388"/>
              <a:gd name="connsiteX4" fmla="*/ 1390261 w 2621902"/>
              <a:gd name="connsiteY4" fmla="*/ 429208 h 2099388"/>
              <a:gd name="connsiteX5" fmla="*/ 1968759 w 2621902"/>
              <a:gd name="connsiteY5" fmla="*/ 130628 h 2099388"/>
              <a:gd name="connsiteX6" fmla="*/ 2621902 w 2621902"/>
              <a:gd name="connsiteY6" fmla="*/ 0 h 209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1902" h="2099388">
                <a:moveTo>
                  <a:pt x="0" y="2099388"/>
                </a:moveTo>
                <a:cubicBezTo>
                  <a:pt x="38877" y="1991308"/>
                  <a:pt x="77755" y="1883228"/>
                  <a:pt x="139959" y="1763485"/>
                </a:cubicBezTo>
                <a:cubicBezTo>
                  <a:pt x="202163" y="1643742"/>
                  <a:pt x="259702" y="1531775"/>
                  <a:pt x="373224" y="1380930"/>
                </a:cubicBezTo>
                <a:cubicBezTo>
                  <a:pt x="486746" y="1230085"/>
                  <a:pt x="651588" y="1017036"/>
                  <a:pt x="821094" y="858416"/>
                </a:cubicBezTo>
                <a:cubicBezTo>
                  <a:pt x="990600" y="699796"/>
                  <a:pt x="1198984" y="550506"/>
                  <a:pt x="1390261" y="429208"/>
                </a:cubicBezTo>
                <a:cubicBezTo>
                  <a:pt x="1581538" y="307910"/>
                  <a:pt x="1763486" y="202163"/>
                  <a:pt x="1968759" y="130628"/>
                </a:cubicBezTo>
                <a:cubicBezTo>
                  <a:pt x="2174032" y="59093"/>
                  <a:pt x="2397967" y="29546"/>
                  <a:pt x="2621902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710342" y="4149080"/>
            <a:ext cx="792088" cy="7920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11560" y="5148808"/>
            <a:ext cx="576064" cy="58444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645025" y="2564904"/>
            <a:ext cx="936104" cy="93610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250503" y="2492896"/>
            <a:ext cx="648072" cy="6480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775861" y="1350099"/>
            <a:ext cx="720080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74"/>
          <p:cNvGrpSpPr/>
          <p:nvPr/>
        </p:nvGrpSpPr>
        <p:grpSpPr>
          <a:xfrm>
            <a:off x="1055578" y="1926163"/>
            <a:ext cx="3247052" cy="3653747"/>
            <a:chOff x="1055578" y="1926163"/>
            <a:chExt cx="3247052" cy="3653747"/>
          </a:xfrm>
        </p:grpSpPr>
        <p:cxnSp>
          <p:nvCxnSpPr>
            <p:cNvPr id="51" name="直接箭头连接符 50"/>
            <p:cNvCxnSpPr/>
            <p:nvPr/>
          </p:nvCxnSpPr>
          <p:spPr>
            <a:xfrm>
              <a:off x="1763688" y="4365104"/>
              <a:ext cx="72008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32" idx="1"/>
            </p:cNvCxnSpPr>
            <p:nvPr/>
          </p:nvCxnSpPr>
          <p:spPr>
            <a:xfrm>
              <a:off x="3345411" y="2587804"/>
              <a:ext cx="74461" cy="1211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H="1" flipV="1">
              <a:off x="4230622" y="1926163"/>
              <a:ext cx="72008" cy="1559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 flipV="1">
              <a:off x="2379480" y="3212977"/>
              <a:ext cx="104288" cy="150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H="1" flipV="1">
              <a:off x="1055578" y="5517232"/>
              <a:ext cx="116024" cy="626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58"/>
          <p:cNvGrpSpPr/>
          <p:nvPr/>
        </p:nvGrpSpPr>
        <p:grpSpPr>
          <a:xfrm>
            <a:off x="1159631" y="2082150"/>
            <a:ext cx="3196345" cy="3579098"/>
            <a:chOff x="1159631" y="2072819"/>
            <a:chExt cx="3196345" cy="3579098"/>
          </a:xfrm>
        </p:grpSpPr>
        <p:cxnSp>
          <p:nvCxnSpPr>
            <p:cNvPr id="60" name="直接箭头连接符 59"/>
            <p:cNvCxnSpPr/>
            <p:nvPr/>
          </p:nvCxnSpPr>
          <p:spPr>
            <a:xfrm flipH="1" flipV="1">
              <a:off x="3222511" y="24768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4283968" y="2072819"/>
              <a:ext cx="72008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H="1" flipV="1">
              <a:off x="1619672" y="42541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>
              <a:off x="2483768" y="3356992"/>
              <a:ext cx="144016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>
              <a:off x="1159631" y="5579909"/>
              <a:ext cx="144016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600400" cy="25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Box 86"/>
          <p:cNvSpPr txBox="1"/>
          <p:nvPr/>
        </p:nvSpPr>
        <p:spPr>
          <a:xfrm>
            <a:off x="3923928" y="4941168"/>
            <a:ext cx="16209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T0 shifted by: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-50 ns: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-20 ns:</a:t>
            </a:r>
          </a:p>
          <a:p>
            <a:pPr marL="342900" indent="-34290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10 ns:</a:t>
            </a:r>
          </a:p>
          <a:p>
            <a:pPr marL="342900" indent="-34290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20 ns: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42700" y="4941168"/>
            <a:ext cx="16305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Extracted T0: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-47.0±4.0 ns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-19.8±2.1 ns</a:t>
            </a:r>
          </a:p>
          <a:p>
            <a:pPr marL="342900" indent="-34290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9.4±2.5 ns</a:t>
            </a:r>
          </a:p>
          <a:p>
            <a:pPr marL="342900" indent="-34290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19.0±2.3 ns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19872" y="3861048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T0 shift =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Ʃdi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/N  /  const      (N: number of hits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: signed distance of circle to track)	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8</a:t>
            </a:fld>
            <a:endParaRPr lang="de-DE" altLang="zh-CN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9</a:t>
            </a:fld>
            <a:endParaRPr lang="de-DE" altLang="zh-CN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1907704" y="455613"/>
            <a:ext cx="6807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Tracking Strategy with experimental data   -- 20 MHz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827584" y="2995365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319032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Hits are sorted according to their arrival time.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provided: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Start from T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Collect hits in 220 ns window    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Run tracking algorithm   Assign track to right event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not provided: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Do tracking and T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extraction at the same time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1916832"/>
            <a:ext cx="70567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47664" y="2098948"/>
            <a:ext cx="2952328" cy="504056"/>
            <a:chOff x="1547664" y="5517232"/>
            <a:chExt cx="1828800" cy="50405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2388493" y="2098948"/>
            <a:ext cx="2937495" cy="504056"/>
            <a:chOff x="1547664" y="5517232"/>
            <a:chExt cx="1828800" cy="50405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3688829" y="2108473"/>
            <a:ext cx="2937495" cy="504056"/>
            <a:chOff x="1547664" y="5517232"/>
            <a:chExt cx="1828800" cy="50405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接箭头连接符 52"/>
          <p:cNvCxnSpPr/>
          <p:nvPr/>
        </p:nvCxnSpPr>
        <p:spPr>
          <a:xfrm>
            <a:off x="1475656" y="1297335"/>
            <a:ext cx="0" cy="5040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2339752" y="1302668"/>
            <a:ext cx="0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3669804" y="1306860"/>
            <a:ext cx="0" cy="5040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1451273" y="2060848"/>
            <a:ext cx="3312368" cy="57606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09722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22 0.00023 L 0.23906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3|0.5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|14.5|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9|1.2|2.2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46007</TotalTime>
  <Words>2009</Words>
  <Application>Microsoft Office PowerPoint</Application>
  <PresentationFormat>全屏显示(4:3)</PresentationFormat>
  <Paragraphs>505</Paragraphs>
  <Slides>38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Office 主题</vt:lpstr>
      <vt:lpstr>公式</vt:lpstr>
      <vt:lpstr>Acrobat Document</vt:lpstr>
      <vt:lpstr>FPGA Helix Tracking Algorithm  with STT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yutie liang</dc:creator>
  <cp:lastModifiedBy>yutie</cp:lastModifiedBy>
  <cp:revision>938</cp:revision>
  <cp:lastPrinted>2020-12-28T09:03:22Z</cp:lastPrinted>
  <dcterms:modified xsi:type="dcterms:W3CDTF">2020-12-29T02:35:34Z</dcterms:modified>
</cp:coreProperties>
</file>