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542" r:id="rId3"/>
    <p:sldId id="554" r:id="rId4"/>
    <p:sldId id="546" r:id="rId5"/>
    <p:sldId id="556" r:id="rId6"/>
    <p:sldId id="559" r:id="rId7"/>
    <p:sldId id="560" r:id="rId8"/>
    <p:sldId id="558" r:id="rId9"/>
    <p:sldId id="561" r:id="rId10"/>
    <p:sldId id="552" r:id="rId11"/>
    <p:sldId id="418" r:id="rId12"/>
    <p:sldId id="553" r:id="rId13"/>
    <p:sldId id="555" r:id="rId14"/>
    <p:sldId id="562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CC"/>
    <a:srgbClr val="2484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52" autoAdjust="0"/>
    <p:restoredTop sz="92874" autoAdjust="0"/>
  </p:normalViewPr>
  <p:slideViewPr>
    <p:cSldViewPr snapToGrid="0">
      <p:cViewPr varScale="1">
        <p:scale>
          <a:sx n="103" d="100"/>
          <a:sy n="103" d="100"/>
        </p:scale>
        <p:origin x="22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 snapToGrid="0">
      <p:cViewPr varScale="1">
        <p:scale>
          <a:sx n="86" d="100"/>
          <a:sy n="86" d="100"/>
        </p:scale>
        <p:origin x="-384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31185;&#30740;\&#32972;&#26223;\Jadapix-RSDS&#27979;&#35797;\&#27979;&#35797;210227\RSDS&#27979;&#35797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44752006330646"/>
          <c:y val="3.0936072119643297E-2"/>
          <c:w val="0.70511578995988222"/>
          <c:h val="0.80325507761117865"/>
        </c:manualLayout>
      </c:layout>
      <c:scatterChart>
        <c:scatterStyle val="lineMarker"/>
        <c:varyColors val="0"/>
        <c:ser>
          <c:idx val="0"/>
          <c:order val="0"/>
          <c:tx>
            <c:strRef>
              <c:f>'RX+TX'!$O$41:$O$42</c:f>
              <c:strCache>
                <c:ptCount val="2"/>
                <c:pt idx="0">
                  <c:v>总电流</c:v>
                </c:pt>
                <c:pt idx="1">
                  <c:v>(mA)</c:v>
                </c:pt>
              </c:strCache>
            </c:strRef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FF00FF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'RX+TX'!$N$43:$N$46</c:f>
              <c:numCache>
                <c:formatCode>General</c:formatCode>
                <c:ptCount val="4"/>
                <c:pt idx="0">
                  <c:v>200</c:v>
                </c:pt>
                <c:pt idx="1">
                  <c:v>400</c:v>
                </c:pt>
                <c:pt idx="2">
                  <c:v>600</c:v>
                </c:pt>
                <c:pt idx="3">
                  <c:v>710</c:v>
                </c:pt>
              </c:numCache>
            </c:numRef>
          </c:xVal>
          <c:yVal>
            <c:numRef>
              <c:f>'RX+TX'!$O$43:$O$46</c:f>
              <c:numCache>
                <c:formatCode>General</c:formatCode>
                <c:ptCount val="4"/>
                <c:pt idx="0">
                  <c:v>6.2100000000000009</c:v>
                </c:pt>
                <c:pt idx="1">
                  <c:v>6.9799999999999969</c:v>
                </c:pt>
                <c:pt idx="2">
                  <c:v>7.9399999999999977</c:v>
                </c:pt>
                <c:pt idx="3">
                  <c:v>8.4200000000000017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C81-46A6-B345-750CCDB77688}"/>
            </c:ext>
          </c:extLst>
        </c:ser>
        <c:ser>
          <c:idx val="1"/>
          <c:order val="1"/>
          <c:tx>
            <c:strRef>
              <c:f>'RX+TX'!$P$41:$P$42</c:f>
              <c:strCache>
                <c:ptCount val="2"/>
                <c:pt idx="0">
                  <c:v>TX电流</c:v>
                </c:pt>
                <c:pt idx="1">
                  <c:v>(mA)</c:v>
                </c:pt>
              </c:strCache>
            </c:strRef>
          </c:tx>
          <c:spPr>
            <a:ln w="19050" cap="rnd">
              <a:solidFill>
                <a:srgbClr val="FF00F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FF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'RX+TX'!$N$43:$N$46</c:f>
              <c:numCache>
                <c:formatCode>General</c:formatCode>
                <c:ptCount val="4"/>
                <c:pt idx="0">
                  <c:v>200</c:v>
                </c:pt>
                <c:pt idx="1">
                  <c:v>400</c:v>
                </c:pt>
                <c:pt idx="2">
                  <c:v>600</c:v>
                </c:pt>
                <c:pt idx="3">
                  <c:v>710</c:v>
                </c:pt>
              </c:numCache>
            </c:numRef>
          </c:xVal>
          <c:yVal>
            <c:numRef>
              <c:f>'RX+TX'!$P$43:$P$45</c:f>
              <c:numCache>
                <c:formatCode>General</c:formatCode>
                <c:ptCount val="3"/>
                <c:pt idx="0">
                  <c:v>3.1799999999999997</c:v>
                </c:pt>
                <c:pt idx="1">
                  <c:v>3.4099999999999966</c:v>
                </c:pt>
                <c:pt idx="2">
                  <c:v>3.8299999999999983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C81-46A6-B345-750CCDB77688}"/>
            </c:ext>
          </c:extLst>
        </c:ser>
        <c:ser>
          <c:idx val="3"/>
          <c:order val="3"/>
          <c:tx>
            <c:strRef>
              <c:f>'RX+TX'!$X$41:$X$42</c:f>
              <c:strCache>
                <c:ptCount val="2"/>
                <c:pt idx="0">
                  <c:v>总电流-仿真</c:v>
                </c:pt>
                <c:pt idx="1">
                  <c:v>(mA)</c:v>
                </c:pt>
              </c:strCache>
            </c:strRef>
          </c:tx>
          <c:spPr>
            <a:ln w="19050" cap="rnd">
              <a:solidFill>
                <a:srgbClr val="0000FF"/>
              </a:solidFill>
              <a:prstDash val="sysDash"/>
              <a:round/>
            </a:ln>
            <a:effectLst/>
          </c:spPr>
          <c:marker>
            <c:symbol val="triangle"/>
            <c:size val="5"/>
            <c:spPr>
              <a:solidFill>
                <a:srgbClr val="00FF00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Pt>
            <c:idx val="0"/>
            <c:marker>
              <c:symbol val="triangle"/>
              <c:size val="5"/>
              <c:spPr>
                <a:solidFill>
                  <a:srgbClr val="00FF00"/>
                </a:solidFill>
                <a:ln w="9525">
                  <a:solidFill>
                    <a:schemeClr val="accent4"/>
                  </a:solidFill>
                  <a:prstDash val="lgDash"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6C81-46A6-B345-750CCDB77688}"/>
              </c:ext>
            </c:extLst>
          </c:dPt>
          <c:dLbls>
            <c:dLbl>
              <c:idx val="0"/>
              <c:layout>
                <c:manualLayout>
                  <c:x val="-3.1367172864414566E-2"/>
                  <c:y val="4.86706604228906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C81-46A6-B345-750CCDB77688}"/>
                </c:ext>
              </c:extLst>
            </c:dLbl>
            <c:dLbl>
              <c:idx val="1"/>
              <c:layout>
                <c:manualLayout>
                  <c:x val="-2.1412525298130008E-2"/>
                  <c:y val="4.55321324715808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C81-46A6-B345-750CCDB77688}"/>
                </c:ext>
              </c:extLst>
            </c:dLbl>
            <c:dLbl>
              <c:idx val="2"/>
              <c:layout>
                <c:manualLayout>
                  <c:x val="-2.3394147849992879E-2"/>
                  <c:y val="6.759071445184751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rgbClr val="0000F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0670698206515942E-2"/>
                      <c:h val="6.2900635928659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6C81-46A6-B345-750CCDB77688}"/>
                </c:ext>
              </c:extLst>
            </c:dLbl>
            <c:dLbl>
              <c:idx val="3"/>
              <c:layout>
                <c:manualLayout>
                  <c:x val="-1.5439736758359161E-2"/>
                  <c:y val="5.49477163255103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C81-46A6-B345-750CCDB776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'RX+TX'!$N$43:$N$46</c:f>
              <c:numCache>
                <c:formatCode>General</c:formatCode>
                <c:ptCount val="4"/>
                <c:pt idx="0">
                  <c:v>200</c:v>
                </c:pt>
                <c:pt idx="1">
                  <c:v>400</c:v>
                </c:pt>
                <c:pt idx="2">
                  <c:v>600</c:v>
                </c:pt>
                <c:pt idx="3">
                  <c:v>710</c:v>
                </c:pt>
              </c:numCache>
            </c:numRef>
          </c:xVal>
          <c:yVal>
            <c:numRef>
              <c:f>'RX+TX'!$X$43:$X$46</c:f>
              <c:numCache>
                <c:formatCode>General</c:formatCode>
                <c:ptCount val="4"/>
                <c:pt idx="0">
                  <c:v>6.056</c:v>
                </c:pt>
                <c:pt idx="1">
                  <c:v>6.9950000000000001</c:v>
                </c:pt>
                <c:pt idx="2">
                  <c:v>7.9039999999999999</c:v>
                </c:pt>
                <c:pt idx="3">
                  <c:v>8.3950000000000014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6C81-46A6-B345-750CCDB77688}"/>
            </c:ext>
          </c:extLst>
        </c:ser>
        <c:ser>
          <c:idx val="4"/>
          <c:order val="4"/>
          <c:tx>
            <c:strRef>
              <c:f>'RX+TX'!$Y$41:$Y$42</c:f>
              <c:strCache>
                <c:ptCount val="2"/>
                <c:pt idx="0">
                  <c:v>TX电流-仿真</c:v>
                </c:pt>
                <c:pt idx="1">
                  <c:v>(mA)</c:v>
                </c:pt>
              </c:strCache>
            </c:strRef>
          </c:tx>
          <c:spPr>
            <a:ln w="19050" cap="rnd">
              <a:solidFill>
                <a:srgbClr val="0000FF"/>
              </a:solidFill>
              <a:prstDash val="dash"/>
              <a:round/>
            </a:ln>
            <a:effectLst/>
          </c:spPr>
          <c:marker>
            <c:symbol val="triangle"/>
            <c:size val="5"/>
            <c:spPr>
              <a:solidFill>
                <a:srgbClr val="00FF00"/>
              </a:solidFill>
              <a:ln w="9525">
                <a:solidFill>
                  <a:srgbClr val="FFFF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3421284409311845E-2"/>
                  <c:y val="6.17531555087915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C81-46A6-B345-750CCDB77688}"/>
                </c:ext>
              </c:extLst>
            </c:dLbl>
            <c:dLbl>
              <c:idx val="1"/>
              <c:layout>
                <c:manualLayout>
                  <c:x val="-1.7443945583311467E-2"/>
                  <c:y val="6.17531555087914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C81-46A6-B345-750CCDB77688}"/>
                </c:ext>
              </c:extLst>
            </c:dLbl>
            <c:dLbl>
              <c:idx val="2"/>
              <c:layout>
                <c:manualLayout>
                  <c:x val="-9.4741604819774602E-3"/>
                  <c:y val="6.17531555087914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C81-46A6-B345-750CCDB776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'RX+TX'!$N$43:$N$46</c:f>
              <c:numCache>
                <c:formatCode>General</c:formatCode>
                <c:ptCount val="4"/>
                <c:pt idx="0">
                  <c:v>200</c:v>
                </c:pt>
                <c:pt idx="1">
                  <c:v>400</c:v>
                </c:pt>
                <c:pt idx="2">
                  <c:v>600</c:v>
                </c:pt>
                <c:pt idx="3">
                  <c:v>710</c:v>
                </c:pt>
              </c:numCache>
            </c:numRef>
          </c:xVal>
          <c:yVal>
            <c:numRef>
              <c:f>'RX+TX'!$Y$43:$Y$45</c:f>
              <c:numCache>
                <c:formatCode>General</c:formatCode>
                <c:ptCount val="3"/>
                <c:pt idx="0">
                  <c:v>3.0870000000000002</c:v>
                </c:pt>
                <c:pt idx="1">
                  <c:v>3.4249999999999998</c:v>
                </c:pt>
                <c:pt idx="2">
                  <c:v>3.7570000000000006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6C81-46A6-B345-750CCDB77688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812129560"/>
        <c:axId val="812127920"/>
        <c:extLst>
          <c:ext xmlns:c15="http://schemas.microsoft.com/office/drawing/2012/chart" uri="{02D57815-91ED-43cb-92C2-25804820EDAC}">
            <c15:filteredScatte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'RX+TX'!$Q$41:$Q$42</c15:sqref>
                        </c15:formulaRef>
                      </c:ext>
                    </c:extLst>
                    <c:strCache>
                      <c:ptCount val="2"/>
                      <c:pt idx="0">
                        <c:v>RX电流</c:v>
                      </c:pt>
                      <c:pt idx="1">
                        <c:v>(mA)</c:v>
                      </c:pt>
                    </c:strCache>
                  </c:strRef>
                </c:tx>
                <c:spPr>
                  <a:ln w="19050" cap="rnd">
                    <a:solidFill>
                      <a:srgbClr val="0000FF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zh-CN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xVal>
                  <c:numRef>
                    <c:extLst>
                      <c:ext uri="{02D57815-91ED-43cb-92C2-25804820EDAC}">
                        <c15:formulaRef>
                          <c15:sqref>'RX+TX'!$N$43:$N$46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200</c:v>
                      </c:pt>
                      <c:pt idx="1">
                        <c:v>400</c:v>
                      </c:pt>
                      <c:pt idx="2">
                        <c:v>600</c:v>
                      </c:pt>
                      <c:pt idx="3">
                        <c:v>710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'RX+TX'!$Q$43:$Q$45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3.0300000000000011</c:v>
                      </c:pt>
                      <c:pt idx="1">
                        <c:v>3.5700000000000003</c:v>
                      </c:pt>
                      <c:pt idx="2">
                        <c:v>4.1099999999999994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B-6C81-46A6-B345-750CCDB77688}"/>
                  </c:ext>
                </c:extLst>
              </c15:ser>
            </c15:filteredScatterSeries>
          </c:ext>
        </c:extLst>
      </c:scatterChart>
      <c:valAx>
        <c:axId val="812129560"/>
        <c:scaling>
          <c:orientation val="minMax"/>
          <c:max val="750"/>
          <c:min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400"/>
                  <a:t>f(MHz)</a:t>
                </a:r>
                <a:endParaRPr lang="zh-CN" altLang="en-US" sz="14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out"/>
        <c:minorTickMark val="in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12127920"/>
        <c:crosses val="autoZero"/>
        <c:crossBetween val="midCat"/>
        <c:majorUnit val="100"/>
      </c:valAx>
      <c:valAx>
        <c:axId val="812127920"/>
        <c:scaling>
          <c:orientation val="minMax"/>
          <c:min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400"/>
                  <a:t>I(mA)</a:t>
                </a:r>
                <a:endParaRPr lang="zh-CN" altLang="en-US" sz="14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out"/>
        <c:minorTickMark val="in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1212956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548231476446619"/>
          <c:y val="0.26978037973120522"/>
          <c:w val="0.28448577537399317"/>
          <c:h val="0.292427130819173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279BE-4C8E-4F37-A695-43BD4462BCA4}" type="datetimeFigureOut">
              <a:rPr lang="zh-CN" altLang="en-US" smtClean="0"/>
              <a:t>2021-03-09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01DED-122C-4389-8CA2-734AF5921F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8142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2C024-8EF3-4C06-9FBD-56FC4297DBCD}" type="datetimeFigureOut">
              <a:rPr lang="zh-CN" altLang="en-US" smtClean="0"/>
              <a:t>2021-03-09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12B8C-9AE5-4D0A-BDB6-0ACFD22D0F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3569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12B8C-9AE5-4D0A-BDB6-0ACFD22D0F9C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7934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344333"/>
            <a:ext cx="6858000" cy="191346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4527B-E06F-4EAD-A4CD-AB14B102389F}" type="datetime1">
              <a:rPr lang="zh-CN" altLang="en-US" smtClean="0"/>
              <a:t>2021-03-09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shizhan@dlnu.edu.cn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5572-166B-47D7-AA10-B85FBD8FF573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628650" y="905943"/>
            <a:ext cx="7886700" cy="1718724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99623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8B35-3B3B-473E-AA8B-2838452FA214}" type="datetime1">
              <a:rPr lang="zh-CN" altLang="en-US" smtClean="0"/>
              <a:t>2021-03-09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shizhan@dlnu.edu.cn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5572-166B-47D7-AA10-B85FBD8FF5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961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922867"/>
            <a:ext cx="1971675" cy="5254096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922867"/>
            <a:ext cx="5800725" cy="5254096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87240-C7AF-4A21-9235-89EE1253F275}" type="datetime1">
              <a:rPr lang="zh-CN" altLang="en-US" smtClean="0"/>
              <a:t>2021-03-09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shizhan@dlnu.edu.cn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5572-166B-47D7-AA10-B85FBD8FF5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795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8C8D-3BA7-475D-BF23-831F82C4EDF0}" type="datetime1">
              <a:rPr lang="zh-CN" altLang="en-US" smtClean="0"/>
              <a:t>2021-03-09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shizhan@dlnu.edu.cn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fld id="{A7B55572-166B-47D7-AA10-B85FBD8FF573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79915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7" y="1133982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2173-E3EB-4D29-87EF-DCFA8B9B3905}" type="datetime1">
              <a:rPr lang="zh-CN" altLang="en-US" smtClean="0"/>
              <a:t>2021-03-09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shizhan@dlnu.edu.cn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5572-166B-47D7-AA10-B85FBD8FF5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4404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905943"/>
            <a:ext cx="7886700" cy="905924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417D-F07C-412F-9746-4CB7FE37A574}" type="datetime1">
              <a:rPr lang="zh-CN" altLang="en-US" smtClean="0"/>
              <a:t>2021-03-09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shizhan@dlnu.edu.cn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5572-166B-47D7-AA10-B85FBD8FF5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3202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897467"/>
            <a:ext cx="7886700" cy="793222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E223A-7A08-4195-87B2-C8D3EF2042BD}" type="datetime1">
              <a:rPr lang="zh-CN" altLang="en-US" smtClean="0"/>
              <a:t>2021-03-09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shizhan@dlnu.edu.cn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5572-166B-47D7-AA10-B85FBD8FF5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7775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B027-1985-4B2D-B060-066735C9F01A}" type="datetime1">
              <a:rPr lang="zh-CN" altLang="en-US" smtClean="0"/>
              <a:t>2021-03-09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shizhan@dlnu.edu.cn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/>
            </a:lvl1pPr>
          </a:lstStyle>
          <a:p>
            <a:fld id="{A7B55572-166B-47D7-AA10-B85FBD8FF573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4010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068D-50A2-459D-B940-8DCA668D08CF}" type="datetime1">
              <a:rPr lang="zh-CN" altLang="en-US" smtClean="0"/>
              <a:t>2021-03-09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shizhan@dlnu.edu.cn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/>
            </a:lvl1pPr>
          </a:lstStyle>
          <a:p>
            <a:fld id="{A7B55572-166B-47D7-AA10-B85FBD8FF573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4688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999066"/>
            <a:ext cx="2949178" cy="105833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ADF8-412B-493D-B2B6-3B1D79C0B190}" type="datetime1">
              <a:rPr lang="zh-CN" altLang="en-US" smtClean="0"/>
              <a:t>2021-03-09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shizhan@dlnu.edu.cn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5572-166B-47D7-AA10-B85FBD8FF5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0005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982132"/>
            <a:ext cx="2949178" cy="107526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4B02-CA33-4AB5-B873-366EA0AE7EEA}" type="datetime1">
              <a:rPr lang="zh-CN" altLang="en-US" smtClean="0"/>
              <a:t>2021-03-09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shizhan@dlnu.edu.cn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5572-166B-47D7-AA10-B85FBD8FF5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729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905943"/>
            <a:ext cx="7886700" cy="13885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2319867"/>
            <a:ext cx="7886700" cy="3857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4CC32-05B9-4CF2-876C-B07139847EC6}" type="datetime1">
              <a:rPr lang="zh-CN" altLang="en-US" smtClean="0"/>
              <a:t>2021-03-09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shizhan@dlnu.edu.cn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55572-166B-47D7-AA10-B85FBD8FF573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89"/>
            <a:ext cx="1061652" cy="850185"/>
          </a:xfrm>
          <a:prstGeom prst="rect">
            <a:avLst/>
          </a:prstGeom>
        </p:spPr>
      </p:pic>
      <p:cxnSp>
        <p:nvCxnSpPr>
          <p:cNvPr id="9" name="直接连接符 8"/>
          <p:cNvCxnSpPr/>
          <p:nvPr userDrawn="1"/>
        </p:nvCxnSpPr>
        <p:spPr>
          <a:xfrm>
            <a:off x="0" y="821434"/>
            <a:ext cx="9144000" cy="0"/>
          </a:xfrm>
          <a:prstGeom prst="line">
            <a:avLst/>
          </a:prstGeom>
          <a:ln w="127000" cmpd="sng">
            <a:gradFill flip="none" rotWithShape="1">
              <a:gsLst>
                <a:gs pos="0">
                  <a:srgbClr val="0000FF"/>
                </a:gs>
                <a:gs pos="100000">
                  <a:srgbClr val="21D6E0"/>
                </a:gs>
                <a:gs pos="0">
                  <a:srgbClr val="0087E6"/>
                </a:gs>
                <a:gs pos="0">
                  <a:srgbClr val="005CBF"/>
                </a:gs>
              </a:gsLst>
              <a:path path="rect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 userDrawn="1"/>
        </p:nvSpPr>
        <p:spPr>
          <a:xfrm>
            <a:off x="2428875" y="152968"/>
            <a:ext cx="4667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rgbClr val="2484C9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RSDS</a:t>
            </a:r>
            <a:r>
              <a:rPr lang="zh-CN" altLang="en-US" sz="2800" dirty="0">
                <a:solidFill>
                  <a:srgbClr val="2484C9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模块初步测试结果</a:t>
            </a:r>
          </a:p>
        </p:txBody>
      </p:sp>
    </p:spTree>
    <p:extLst>
      <p:ext uri="{BB962C8B-B14F-4D97-AF65-F5344CB8AC3E}">
        <p14:creationId xmlns:p14="http://schemas.microsoft.com/office/powerpoint/2010/main" val="2995282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00FF"/>
        </a:buClr>
        <a:buFont typeface="Wingdings" pitchFamily="2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00FF"/>
        </a:buClr>
        <a:buFont typeface="Wingdings" pitchFamily="2" charset="2"/>
        <a:buChar char="u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00FF"/>
        </a:buClr>
        <a:buFont typeface="Wingding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00FF"/>
        </a:buClr>
        <a:buSzPct val="75000"/>
        <a:buFont typeface="Wingdings" pitchFamily="2" charset="2"/>
        <a:buChar char="l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00FF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609600" y="2354916"/>
            <a:ext cx="82005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>
                <a:solidFill>
                  <a:srgbClr val="2484C9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RSDS</a:t>
            </a:r>
            <a:r>
              <a:rPr lang="zh-CN" altLang="en-US" sz="4400" dirty="0">
                <a:solidFill>
                  <a:srgbClr val="2484C9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模块初步测试结果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51360" y="3851289"/>
            <a:ext cx="698364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accent1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报告人：施展</a:t>
            </a:r>
            <a:endParaRPr lang="en-US" altLang="zh-CN" sz="2800" dirty="0">
              <a:solidFill>
                <a:schemeClr val="accent1">
                  <a:lumMod val="7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CN" altLang="en-US" sz="2800" dirty="0">
                <a:solidFill>
                  <a:schemeClr val="accent1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单位：大连民族大学</a:t>
            </a:r>
            <a:endParaRPr lang="en-US" altLang="zh-CN" sz="2800" dirty="0">
              <a:solidFill>
                <a:schemeClr val="accent1">
                  <a:lumMod val="7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CN" altLang="en-US" sz="2800" dirty="0">
                <a:solidFill>
                  <a:schemeClr val="accent1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信息与通信工程学院</a:t>
            </a:r>
            <a:endParaRPr lang="en-US" altLang="zh-CN" sz="2800" dirty="0">
              <a:solidFill>
                <a:schemeClr val="accent1">
                  <a:lumMod val="7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2021.03.09</a:t>
            </a:r>
            <a:endParaRPr lang="zh-CN" altLang="en-US" sz="2800" dirty="0">
              <a:solidFill>
                <a:schemeClr val="accent1">
                  <a:lumMod val="7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3662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2"/>
    </mc:Choice>
    <mc:Fallback xmlns="">
      <p:transition spd="slow" advTm="65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895350"/>
            <a:ext cx="8328738" cy="5562600"/>
          </a:xfrm>
        </p:spPr>
        <p:txBody>
          <a:bodyPr/>
          <a:lstStyle/>
          <a:p>
            <a:pPr marL="0" indent="0" algn="ctr">
              <a:buNone/>
            </a:pPr>
            <a:r>
              <a:rPr lang="zh-CN" altLang="en-US" sz="3600" b="1" dirty="0">
                <a:solidFill>
                  <a:srgbClr val="0000FF"/>
                </a:solidFill>
              </a:rPr>
              <a:t>测试小结</a:t>
            </a:r>
            <a:endParaRPr lang="en-US" altLang="zh-CN" sz="3600" b="1" dirty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功能验证</a:t>
            </a:r>
            <a:endParaRPr lang="en-US" altLang="zh-CN" dirty="0"/>
          </a:p>
          <a:p>
            <a:pPr marL="914400" lvl="1" indent="-457200">
              <a:buFont typeface="+mj-ea"/>
              <a:buAutoNum type="circleNumDbPlain"/>
            </a:pPr>
            <a:r>
              <a:rPr lang="en-US" altLang="zh-CN" dirty="0"/>
              <a:t>RSDS</a:t>
            </a:r>
            <a:r>
              <a:rPr lang="zh-CN" altLang="en-US" dirty="0"/>
              <a:t>模块实现了对应的功能</a:t>
            </a:r>
            <a:endParaRPr lang="en-US" altLang="zh-CN" dirty="0"/>
          </a:p>
          <a:p>
            <a:pPr marL="914400" lvl="1" indent="-457200">
              <a:buFont typeface="+mj-ea"/>
              <a:buAutoNum type="circleNumDbPlain"/>
            </a:pPr>
            <a:r>
              <a:rPr lang="en-US" altLang="zh-CN" dirty="0"/>
              <a:t>RX</a:t>
            </a:r>
            <a:r>
              <a:rPr lang="zh-CN" altLang="en-US" dirty="0"/>
              <a:t>最高工作频率</a:t>
            </a:r>
            <a:r>
              <a:rPr lang="en-US" altLang="zh-CN" dirty="0"/>
              <a:t>&gt;710MHz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功耗测量</a:t>
            </a:r>
            <a:endParaRPr lang="en-US" altLang="zh-CN" dirty="0"/>
          </a:p>
          <a:p>
            <a:pPr marL="914400" lvl="1" indent="-457200">
              <a:buFont typeface="+mj-ea"/>
              <a:buAutoNum type="circleNumDbPlain"/>
            </a:pPr>
            <a:r>
              <a:rPr lang="zh-CN" altLang="en-US" dirty="0"/>
              <a:t>仿真：适当增大模块偏置电流 </a:t>
            </a:r>
            <a:r>
              <a:rPr lang="zh-CN" altLang="en-US" dirty="0">
                <a:sym typeface="Wingdings" panose="05000000000000000000" pitchFamily="2" charset="2"/>
              </a:rPr>
              <a:t> </a:t>
            </a:r>
            <a:r>
              <a:rPr lang="zh-CN" altLang="en-US" dirty="0"/>
              <a:t>仿真功耗≈测试功耗</a:t>
            </a:r>
            <a:endParaRPr lang="en-US" altLang="zh-CN" dirty="0"/>
          </a:p>
          <a:p>
            <a:pPr marL="914400" lvl="1" indent="-457200">
              <a:buFont typeface="+mj-ea"/>
              <a:buAutoNum type="circleNumDbPlain"/>
            </a:pPr>
            <a:r>
              <a:rPr lang="en-US" altLang="zh-CN" dirty="0"/>
              <a:t>TX</a:t>
            </a:r>
            <a:r>
              <a:rPr lang="zh-CN" altLang="en-US" dirty="0"/>
              <a:t>功耗较低（</a:t>
            </a:r>
            <a:r>
              <a:rPr lang="en-US" altLang="zh-CN" dirty="0"/>
              <a:t>3.83mA@1.2Gb/s</a:t>
            </a:r>
            <a:r>
              <a:rPr lang="zh-CN" altLang="en-US" dirty="0"/>
              <a:t>）且随频率变化不大</a:t>
            </a:r>
            <a:endParaRPr lang="en-US" altLang="zh-CN" dirty="0"/>
          </a:p>
          <a:p>
            <a:pPr marL="914400" lvl="1" indent="-457200">
              <a:buFont typeface="+mj-ea"/>
              <a:buAutoNum type="circleNumDbPlain"/>
            </a:pPr>
            <a:r>
              <a:rPr lang="zh-CN" altLang="en-US" dirty="0"/>
              <a:t>“</a:t>
            </a:r>
            <a:r>
              <a:rPr lang="zh-CN" altLang="en-US" b="1" dirty="0">
                <a:solidFill>
                  <a:srgbClr val="FF0000"/>
                </a:solidFill>
              </a:rPr>
              <a:t>关闭</a:t>
            </a:r>
            <a:r>
              <a:rPr lang="zh-CN" altLang="en-US" dirty="0"/>
              <a:t>”</a:t>
            </a:r>
            <a:r>
              <a:rPr lang="en-US" altLang="zh-CN" dirty="0"/>
              <a:t>RSDS</a:t>
            </a:r>
            <a:r>
              <a:rPr lang="zh-CN" altLang="en-US" dirty="0"/>
              <a:t>模块</a:t>
            </a:r>
            <a:r>
              <a:rPr lang="zh-CN" altLang="en-US" dirty="0">
                <a:sym typeface="Wingdings" panose="05000000000000000000" pitchFamily="2" charset="2"/>
              </a:rPr>
              <a:t></a:t>
            </a:r>
            <a:r>
              <a:rPr lang="zh-CN" altLang="en-US" dirty="0"/>
              <a:t>引入</a:t>
            </a:r>
            <a:r>
              <a:rPr lang="en-US" altLang="zh-CN" b="1" dirty="0">
                <a:solidFill>
                  <a:srgbClr val="FF0000"/>
                </a:solidFill>
              </a:rPr>
              <a:t>0.92mA</a:t>
            </a:r>
            <a:r>
              <a:rPr lang="zh-CN" altLang="en-US" dirty="0"/>
              <a:t>电流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zh-CN" altLang="en-US" dirty="0"/>
              <a:t>测其他模块时，</a:t>
            </a:r>
            <a:r>
              <a:rPr lang="en-US" altLang="zh-CN" b="1" dirty="0">
                <a:solidFill>
                  <a:srgbClr val="FF0000"/>
                </a:solidFill>
              </a:rPr>
              <a:t>RSDS</a:t>
            </a:r>
            <a:r>
              <a:rPr lang="zh-CN" altLang="en-US" b="1" dirty="0">
                <a:solidFill>
                  <a:srgbClr val="FF0000"/>
                </a:solidFill>
              </a:rPr>
              <a:t>配置</a:t>
            </a:r>
            <a:r>
              <a:rPr lang="en-US" altLang="zh-CN" dirty="0"/>
              <a:t>(0.4mA</a:t>
            </a:r>
            <a:r>
              <a:rPr lang="zh-CN" altLang="en-US" dirty="0"/>
              <a:t>额外电流</a:t>
            </a:r>
            <a:r>
              <a:rPr lang="en-US" altLang="zh-CN" dirty="0"/>
              <a:t>)</a:t>
            </a:r>
            <a:r>
              <a:rPr lang="zh-CN" altLang="en-US" dirty="0"/>
              <a:t>：</a:t>
            </a:r>
            <a:r>
              <a:rPr lang="en-US" altLang="zh-CN" dirty="0" err="1"/>
              <a:t>rsds_sel_lpbk</a:t>
            </a:r>
            <a:r>
              <a:rPr lang="en-US" altLang="zh-CN" dirty="0"/>
              <a:t>=1; </a:t>
            </a:r>
            <a:r>
              <a:rPr lang="en-US" altLang="zh-CN" dirty="0" err="1"/>
              <a:t>rsds_sel_rx</a:t>
            </a:r>
            <a:r>
              <a:rPr lang="en-US" altLang="zh-CN" dirty="0"/>
              <a:t>=1</a:t>
            </a:r>
            <a:r>
              <a:rPr lang="zh-CN" altLang="en-US" dirty="0"/>
              <a:t>；</a:t>
            </a:r>
            <a:r>
              <a:rPr lang="en-US" altLang="zh-CN" dirty="0" err="1"/>
              <a:t>rsds_sel_tx</a:t>
            </a:r>
            <a:r>
              <a:rPr lang="en-US" altLang="zh-CN" dirty="0"/>
              <a:t>=0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8C8D-3BA7-475D-BF23-831F82C4EDF0}" type="datetime1">
              <a:rPr lang="zh-CN" altLang="en-US" smtClean="0"/>
              <a:t>2021-03-09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shizhan@dlnu.edu.cn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5572-166B-47D7-AA10-B85FBD8FF573}" type="slidenum">
              <a:rPr lang="zh-CN" altLang="en-US" smtClean="0"/>
              <a:pPr/>
              <a:t>10</a:t>
            </a:fld>
            <a:endParaRPr lang="zh-CN" altLang="en-US" dirty="0"/>
          </a:p>
        </p:txBody>
      </p:sp>
      <p:sp>
        <p:nvSpPr>
          <p:cNvPr id="8" name="文本框 3"/>
          <p:cNvSpPr txBox="1"/>
          <p:nvPr/>
        </p:nvSpPr>
        <p:spPr>
          <a:xfrm>
            <a:off x="-10283" y="1153548"/>
            <a:ext cx="677108" cy="55711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第 </a:t>
            </a:r>
            <a:r>
              <a:rPr lang="en-US" altLang="zh-CN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 </a:t>
            </a:r>
            <a:r>
              <a:rPr lang="zh-CN" alt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节</a:t>
            </a:r>
            <a:r>
              <a:rPr lang="en-US" altLang="zh-CN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</a:t>
            </a:r>
            <a:r>
              <a:rPr lang="zh-CN" alt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初步结论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9270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CN" sz="6000" dirty="0">
                <a:solidFill>
                  <a:srgbClr val="FF0000"/>
                </a:solidFill>
                <a:latin typeface="+mj-ea"/>
                <a:ea typeface="+mj-ea"/>
              </a:rPr>
              <a:t>Backup</a:t>
            </a:r>
            <a:endParaRPr lang="zh-CN" altLang="en-US" sz="60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8C8D-3BA7-475D-BF23-831F82C4EDF0}" type="datetime1">
              <a:rPr lang="zh-CN" altLang="en-US" smtClean="0"/>
              <a:t>2021-03-09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shizhan@dlnu.edu.cn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5572-166B-47D7-AA10-B85FBD8FF573}" type="slidenum">
              <a:rPr lang="zh-CN" altLang="en-US" smtClean="0"/>
              <a:pPr/>
              <a:t>11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1869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8C8D-3BA7-475D-BF23-831F82C4EDF0}" type="datetime1">
              <a:rPr lang="zh-CN" altLang="en-US" smtClean="0"/>
              <a:t>2021-03-09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shizhan@dlnu.edu.cn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5572-166B-47D7-AA10-B85FBD8FF573}" type="slidenum">
              <a:rPr lang="zh-CN" altLang="en-US" smtClean="0"/>
              <a:pPr/>
              <a:t>12</a:t>
            </a:fld>
            <a:endParaRPr lang="zh-CN" altLang="en-US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5808EDB4-2235-49D1-8383-25F7D257F865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3" t="6362" r="6245" b="39572"/>
          <a:stretch/>
        </p:blipFill>
        <p:spPr bwMode="auto">
          <a:xfrm>
            <a:off x="237351" y="1363604"/>
            <a:ext cx="8525649" cy="4275196"/>
          </a:xfrm>
          <a:prstGeom prst="rect">
            <a:avLst/>
          </a:prstGeom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76990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268CAE0-67A2-4CF0-BD1B-4FB691FC5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8C8D-3BA7-475D-BF23-831F82C4EDF0}" type="datetime1">
              <a:rPr lang="zh-CN" altLang="en-US" smtClean="0"/>
              <a:t>2021-03-09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1FED796-84CB-4632-B28C-DC839693B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shizhan@dlnu.edu.cn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C3EB600-F8D3-428F-902A-32AA7AF49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5572-166B-47D7-AA10-B85FBD8FF573}" type="slidenum">
              <a:rPr lang="zh-CN" altLang="en-US" smtClean="0"/>
              <a:pPr/>
              <a:t>13</a:t>
            </a:fld>
            <a:endParaRPr lang="zh-CN" altLang="en-US" dirty="0"/>
          </a:p>
        </p:txBody>
      </p:sp>
      <p:pic>
        <p:nvPicPr>
          <p:cNvPr id="43" name="图片 42">
            <a:extLst>
              <a:ext uri="{FF2B5EF4-FFF2-40B4-BE49-F238E27FC236}">
                <a16:creationId xmlns:a16="http://schemas.microsoft.com/office/drawing/2014/main" id="{06D936D0-9807-445A-94E3-7D49DF70A80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2" t="19551" r="7366" b="17019"/>
          <a:stretch/>
        </p:blipFill>
        <p:spPr>
          <a:xfrm>
            <a:off x="6845373" y="1807842"/>
            <a:ext cx="587751" cy="421015"/>
          </a:xfrm>
          <a:prstGeom prst="rect">
            <a:avLst/>
          </a:prstGeom>
        </p:spPr>
      </p:pic>
      <p:sp>
        <p:nvSpPr>
          <p:cNvPr id="44" name="矩形 43">
            <a:extLst>
              <a:ext uri="{FF2B5EF4-FFF2-40B4-BE49-F238E27FC236}">
                <a16:creationId xmlns:a16="http://schemas.microsoft.com/office/drawing/2014/main" id="{B624598B-85C5-4A5E-9369-3E7AAB34036A}"/>
              </a:ext>
            </a:extLst>
          </p:cNvPr>
          <p:cNvSpPr/>
          <p:nvPr/>
        </p:nvSpPr>
        <p:spPr>
          <a:xfrm>
            <a:off x="1732806" y="943746"/>
            <a:ext cx="1296144" cy="30963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zh-CN" dirty="0"/>
              <a:t>JadePIX3</a:t>
            </a:r>
            <a:endParaRPr lang="zh-CN" altLang="en-US" dirty="0"/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2034048D-77AA-4E15-97C9-BF158AD77DE1}"/>
              </a:ext>
            </a:extLst>
          </p:cNvPr>
          <p:cNvSpPr/>
          <p:nvPr/>
        </p:nvSpPr>
        <p:spPr>
          <a:xfrm>
            <a:off x="6197302" y="943746"/>
            <a:ext cx="1296144" cy="72007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zh-CN" dirty="0"/>
              <a:t>FPGA</a:t>
            </a:r>
            <a:endParaRPr lang="zh-CN" altLang="en-US" dirty="0"/>
          </a:p>
        </p:txBody>
      </p:sp>
      <p:cxnSp>
        <p:nvCxnSpPr>
          <p:cNvPr id="46" name="直接箭头连接符 45">
            <a:extLst>
              <a:ext uri="{FF2B5EF4-FFF2-40B4-BE49-F238E27FC236}">
                <a16:creationId xmlns:a16="http://schemas.microsoft.com/office/drawing/2014/main" id="{AA6CBA6B-E933-4A5E-921F-9F2BE3D283F9}"/>
              </a:ext>
            </a:extLst>
          </p:cNvPr>
          <p:cNvCxnSpPr>
            <a:cxnSpLocks/>
          </p:cNvCxnSpPr>
          <p:nvPr/>
        </p:nvCxnSpPr>
        <p:spPr>
          <a:xfrm flipH="1">
            <a:off x="3028950" y="1303786"/>
            <a:ext cx="2592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接箭头连接符 46">
            <a:extLst>
              <a:ext uri="{FF2B5EF4-FFF2-40B4-BE49-F238E27FC236}">
                <a16:creationId xmlns:a16="http://schemas.microsoft.com/office/drawing/2014/main" id="{829E20B9-3405-440B-8D24-C1150CF1FA6E}"/>
              </a:ext>
            </a:extLst>
          </p:cNvPr>
          <p:cNvCxnSpPr>
            <a:cxnSpLocks/>
          </p:cNvCxnSpPr>
          <p:nvPr/>
        </p:nvCxnSpPr>
        <p:spPr>
          <a:xfrm>
            <a:off x="3028950" y="2167882"/>
            <a:ext cx="3744000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文本框 47">
            <a:extLst>
              <a:ext uri="{FF2B5EF4-FFF2-40B4-BE49-F238E27FC236}">
                <a16:creationId xmlns:a16="http://schemas.microsoft.com/office/drawing/2014/main" id="{BFEF403F-D56A-4BFF-AC43-127ABC39FB4C}"/>
              </a:ext>
            </a:extLst>
          </p:cNvPr>
          <p:cNvSpPr txBox="1"/>
          <p:nvPr/>
        </p:nvSpPr>
        <p:spPr>
          <a:xfrm>
            <a:off x="3028950" y="1026787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err="1"/>
              <a:t>RSDS_RX_Inp</a:t>
            </a:r>
            <a:r>
              <a:rPr lang="en-US" altLang="zh-CN" sz="1200" dirty="0"/>
              <a:t>/n</a:t>
            </a:r>
            <a:endParaRPr lang="zh-CN" altLang="en-US" sz="1200" dirty="0"/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DCFD94B6-1CCB-4BBF-BD6C-DED096853717}"/>
              </a:ext>
            </a:extLst>
          </p:cNvPr>
          <p:cNvSpPr txBox="1"/>
          <p:nvPr/>
        </p:nvSpPr>
        <p:spPr>
          <a:xfrm>
            <a:off x="3100958" y="1890883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err="1"/>
              <a:t>RSDS_TX_OUTp</a:t>
            </a:r>
            <a:r>
              <a:rPr lang="en-US" altLang="zh-CN" sz="1200" dirty="0"/>
              <a:t>/n</a:t>
            </a:r>
            <a:endParaRPr lang="zh-CN" altLang="en-US" sz="1200" dirty="0"/>
          </a:p>
        </p:txBody>
      </p:sp>
      <p:cxnSp>
        <p:nvCxnSpPr>
          <p:cNvPr id="50" name="直接箭头连接符 49">
            <a:extLst>
              <a:ext uri="{FF2B5EF4-FFF2-40B4-BE49-F238E27FC236}">
                <a16:creationId xmlns:a16="http://schemas.microsoft.com/office/drawing/2014/main" id="{A3147226-71B3-47B7-8810-7A43038C8834}"/>
              </a:ext>
            </a:extLst>
          </p:cNvPr>
          <p:cNvCxnSpPr>
            <a:cxnSpLocks/>
          </p:cNvCxnSpPr>
          <p:nvPr/>
        </p:nvCxnSpPr>
        <p:spPr>
          <a:xfrm>
            <a:off x="3028950" y="2599930"/>
            <a:ext cx="2592000" cy="0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文本框 50">
            <a:extLst>
              <a:ext uri="{FF2B5EF4-FFF2-40B4-BE49-F238E27FC236}">
                <a16:creationId xmlns:a16="http://schemas.microsoft.com/office/drawing/2014/main" id="{F0A89288-8665-4DB0-8744-82B99FBEDC69}"/>
              </a:ext>
            </a:extLst>
          </p:cNvPr>
          <p:cNvSpPr txBox="1"/>
          <p:nvPr/>
        </p:nvSpPr>
        <p:spPr>
          <a:xfrm>
            <a:off x="3100958" y="2371497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/>
              <a:t>RSDS_TX_IN</a:t>
            </a:r>
            <a:endParaRPr lang="zh-CN" altLang="en-US" sz="1200" dirty="0"/>
          </a:p>
        </p:txBody>
      </p:sp>
      <p:pic>
        <p:nvPicPr>
          <p:cNvPr id="52" name="图片 51">
            <a:extLst>
              <a:ext uri="{FF2B5EF4-FFF2-40B4-BE49-F238E27FC236}">
                <a16:creationId xmlns:a16="http://schemas.microsoft.com/office/drawing/2014/main" id="{9B694BCD-CA56-4BE0-8F4F-A2D0F9F839B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2" t="19551" r="52523" b="17022"/>
          <a:stretch/>
        </p:blipFill>
        <p:spPr>
          <a:xfrm>
            <a:off x="6845374" y="2538976"/>
            <a:ext cx="288032" cy="420994"/>
          </a:xfrm>
          <a:prstGeom prst="rect">
            <a:avLst/>
          </a:prstGeom>
        </p:spPr>
      </p:pic>
      <p:cxnSp>
        <p:nvCxnSpPr>
          <p:cNvPr id="53" name="直接箭头连接符 52">
            <a:extLst>
              <a:ext uri="{FF2B5EF4-FFF2-40B4-BE49-F238E27FC236}">
                <a16:creationId xmlns:a16="http://schemas.microsoft.com/office/drawing/2014/main" id="{821F6D7D-684D-4E70-ACE0-522C36D800B7}"/>
              </a:ext>
            </a:extLst>
          </p:cNvPr>
          <p:cNvCxnSpPr>
            <a:cxnSpLocks/>
          </p:cNvCxnSpPr>
          <p:nvPr/>
        </p:nvCxnSpPr>
        <p:spPr>
          <a:xfrm>
            <a:off x="3029366" y="2815954"/>
            <a:ext cx="2592000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文本框 53">
            <a:extLst>
              <a:ext uri="{FF2B5EF4-FFF2-40B4-BE49-F238E27FC236}">
                <a16:creationId xmlns:a16="http://schemas.microsoft.com/office/drawing/2014/main" id="{9EBA5260-1DCB-47BA-896C-B4911C25010F}"/>
              </a:ext>
            </a:extLst>
          </p:cNvPr>
          <p:cNvSpPr txBox="1"/>
          <p:nvPr/>
        </p:nvSpPr>
        <p:spPr>
          <a:xfrm>
            <a:off x="3100958" y="2766013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/>
              <a:t>RSDS_RX_OUT</a:t>
            </a:r>
            <a:endParaRPr lang="zh-CN" altLang="en-US" sz="1200" dirty="0"/>
          </a:p>
        </p:txBody>
      </p:sp>
      <p:cxnSp>
        <p:nvCxnSpPr>
          <p:cNvPr id="55" name="直接连接符 54">
            <a:extLst>
              <a:ext uri="{FF2B5EF4-FFF2-40B4-BE49-F238E27FC236}">
                <a16:creationId xmlns:a16="http://schemas.microsoft.com/office/drawing/2014/main" id="{75C68681-4F1C-4B32-AF74-B3EBFB189038}"/>
              </a:ext>
            </a:extLst>
          </p:cNvPr>
          <p:cNvCxnSpPr/>
          <p:nvPr/>
        </p:nvCxnSpPr>
        <p:spPr>
          <a:xfrm>
            <a:off x="7492545" y="2827423"/>
            <a:ext cx="0" cy="14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接连接符 55">
            <a:extLst>
              <a:ext uri="{FF2B5EF4-FFF2-40B4-BE49-F238E27FC236}">
                <a16:creationId xmlns:a16="http://schemas.microsoft.com/office/drawing/2014/main" id="{B74897A2-9924-4449-BFA9-4DCE741FFD3B}"/>
              </a:ext>
            </a:extLst>
          </p:cNvPr>
          <p:cNvCxnSpPr/>
          <p:nvPr/>
        </p:nvCxnSpPr>
        <p:spPr>
          <a:xfrm>
            <a:off x="7384545" y="2827423"/>
            <a:ext cx="216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接箭头连接符 56">
            <a:extLst>
              <a:ext uri="{FF2B5EF4-FFF2-40B4-BE49-F238E27FC236}">
                <a16:creationId xmlns:a16="http://schemas.microsoft.com/office/drawing/2014/main" id="{FD4785AC-4E77-402D-8489-20ED9989A039}"/>
              </a:ext>
            </a:extLst>
          </p:cNvPr>
          <p:cNvCxnSpPr>
            <a:cxnSpLocks/>
          </p:cNvCxnSpPr>
          <p:nvPr/>
        </p:nvCxnSpPr>
        <p:spPr>
          <a:xfrm flipV="1">
            <a:off x="6053286" y="2711616"/>
            <a:ext cx="720000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8" name="组合 57">
            <a:extLst>
              <a:ext uri="{FF2B5EF4-FFF2-40B4-BE49-F238E27FC236}">
                <a16:creationId xmlns:a16="http://schemas.microsoft.com/office/drawing/2014/main" id="{5C7E3873-052B-4731-8343-8581E9E68614}"/>
              </a:ext>
            </a:extLst>
          </p:cNvPr>
          <p:cNvGrpSpPr/>
          <p:nvPr/>
        </p:nvGrpSpPr>
        <p:grpSpPr>
          <a:xfrm>
            <a:off x="5621243" y="2577449"/>
            <a:ext cx="432043" cy="285706"/>
            <a:chOff x="8472264" y="4725143"/>
            <a:chExt cx="360040" cy="451773"/>
          </a:xfrm>
        </p:grpSpPr>
        <p:sp>
          <p:nvSpPr>
            <p:cNvPr id="59" name="矩形 58">
              <a:extLst>
                <a:ext uri="{FF2B5EF4-FFF2-40B4-BE49-F238E27FC236}">
                  <a16:creationId xmlns:a16="http://schemas.microsoft.com/office/drawing/2014/main" id="{430D6BDE-F661-47BC-92BE-09BB2A563B73}"/>
                </a:ext>
              </a:extLst>
            </p:cNvPr>
            <p:cNvSpPr/>
            <p:nvPr/>
          </p:nvSpPr>
          <p:spPr>
            <a:xfrm>
              <a:off x="8616280" y="4725143"/>
              <a:ext cx="72008" cy="45177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60" name="直接连接符 59">
              <a:extLst>
                <a:ext uri="{FF2B5EF4-FFF2-40B4-BE49-F238E27FC236}">
                  <a16:creationId xmlns:a16="http://schemas.microsoft.com/office/drawing/2014/main" id="{8A4CAACA-F1F7-49C3-AE4B-1C2B6E5ACE0B}"/>
                </a:ext>
              </a:extLst>
            </p:cNvPr>
            <p:cNvCxnSpPr/>
            <p:nvPr/>
          </p:nvCxnSpPr>
          <p:spPr>
            <a:xfrm>
              <a:off x="8472264" y="4797152"/>
              <a:ext cx="36004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直接连接符 60">
              <a:extLst>
                <a:ext uri="{FF2B5EF4-FFF2-40B4-BE49-F238E27FC236}">
                  <a16:creationId xmlns:a16="http://schemas.microsoft.com/office/drawing/2014/main" id="{367513E5-8D11-47D1-8806-D5F66F389CF6}"/>
                </a:ext>
              </a:extLst>
            </p:cNvPr>
            <p:cNvCxnSpPr/>
            <p:nvPr/>
          </p:nvCxnSpPr>
          <p:spPr>
            <a:xfrm>
              <a:off x="8472264" y="4941168"/>
              <a:ext cx="36004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接连接符 61">
              <a:extLst>
                <a:ext uri="{FF2B5EF4-FFF2-40B4-BE49-F238E27FC236}">
                  <a16:creationId xmlns:a16="http://schemas.microsoft.com/office/drawing/2014/main" id="{78A511AD-F00D-4F2E-AF62-C99BFFFAA661}"/>
                </a:ext>
              </a:extLst>
            </p:cNvPr>
            <p:cNvCxnSpPr/>
            <p:nvPr/>
          </p:nvCxnSpPr>
          <p:spPr>
            <a:xfrm>
              <a:off x="8472264" y="5085184"/>
              <a:ext cx="36004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63" name="图片 62">
            <a:extLst>
              <a:ext uri="{FF2B5EF4-FFF2-40B4-BE49-F238E27FC236}">
                <a16:creationId xmlns:a16="http://schemas.microsoft.com/office/drawing/2014/main" id="{89D1F44C-194A-4A5C-BA69-A130F7AC442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23"/>
          <a:stretch/>
        </p:blipFill>
        <p:spPr>
          <a:xfrm>
            <a:off x="6773366" y="3445016"/>
            <a:ext cx="432048" cy="739090"/>
          </a:xfrm>
          <a:prstGeom prst="rect">
            <a:avLst/>
          </a:prstGeom>
        </p:spPr>
      </p:pic>
      <p:cxnSp>
        <p:nvCxnSpPr>
          <p:cNvPr id="64" name="直接箭头连接符 63">
            <a:extLst>
              <a:ext uri="{FF2B5EF4-FFF2-40B4-BE49-F238E27FC236}">
                <a16:creationId xmlns:a16="http://schemas.microsoft.com/office/drawing/2014/main" id="{DAC8561F-D499-463B-801C-950ECC992042}"/>
              </a:ext>
            </a:extLst>
          </p:cNvPr>
          <p:cNvCxnSpPr>
            <a:cxnSpLocks/>
          </p:cNvCxnSpPr>
          <p:nvPr/>
        </p:nvCxnSpPr>
        <p:spPr>
          <a:xfrm flipH="1">
            <a:off x="3028950" y="3320010"/>
            <a:ext cx="2592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文本框 64">
            <a:extLst>
              <a:ext uri="{FF2B5EF4-FFF2-40B4-BE49-F238E27FC236}">
                <a16:creationId xmlns:a16="http://schemas.microsoft.com/office/drawing/2014/main" id="{F891467B-1390-4806-8EBC-6FEDBAB77171}"/>
              </a:ext>
            </a:extLst>
          </p:cNvPr>
          <p:cNvSpPr txBox="1"/>
          <p:nvPr/>
        </p:nvSpPr>
        <p:spPr>
          <a:xfrm>
            <a:off x="3028950" y="3069542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/>
              <a:t>RSDS_IBIAS</a:t>
            </a:r>
            <a:endParaRPr lang="zh-CN" altLang="en-US" sz="1200" dirty="0"/>
          </a:p>
        </p:txBody>
      </p:sp>
      <p:pic>
        <p:nvPicPr>
          <p:cNvPr id="66" name="图片 65">
            <a:extLst>
              <a:ext uri="{FF2B5EF4-FFF2-40B4-BE49-F238E27FC236}">
                <a16:creationId xmlns:a16="http://schemas.microsoft.com/office/drawing/2014/main" id="{CA76E843-210D-4712-8882-079F81525C0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4" t="28724" r="17114" b="4544"/>
          <a:stretch/>
        </p:blipFill>
        <p:spPr>
          <a:xfrm>
            <a:off x="5621238" y="3284775"/>
            <a:ext cx="432043" cy="467283"/>
          </a:xfrm>
          <a:prstGeom prst="rect">
            <a:avLst/>
          </a:prstGeom>
        </p:spPr>
      </p:pic>
      <p:cxnSp>
        <p:nvCxnSpPr>
          <p:cNvPr id="67" name="直接箭头连接符 66">
            <a:extLst>
              <a:ext uri="{FF2B5EF4-FFF2-40B4-BE49-F238E27FC236}">
                <a16:creationId xmlns:a16="http://schemas.microsoft.com/office/drawing/2014/main" id="{8E8817A1-57F9-4C2B-9A3E-B15631C71860}"/>
              </a:ext>
            </a:extLst>
          </p:cNvPr>
          <p:cNvCxnSpPr>
            <a:cxnSpLocks/>
          </p:cNvCxnSpPr>
          <p:nvPr/>
        </p:nvCxnSpPr>
        <p:spPr>
          <a:xfrm flipV="1">
            <a:off x="6035286" y="3653519"/>
            <a:ext cx="756000" cy="0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直接箭头连接符 67">
            <a:extLst>
              <a:ext uri="{FF2B5EF4-FFF2-40B4-BE49-F238E27FC236}">
                <a16:creationId xmlns:a16="http://schemas.microsoft.com/office/drawing/2014/main" id="{A110961C-A5C9-4283-804F-400853F089A1}"/>
              </a:ext>
            </a:extLst>
          </p:cNvPr>
          <p:cNvCxnSpPr>
            <a:cxnSpLocks/>
          </p:cNvCxnSpPr>
          <p:nvPr/>
        </p:nvCxnSpPr>
        <p:spPr>
          <a:xfrm flipH="1">
            <a:off x="3028950" y="3653519"/>
            <a:ext cx="2592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文本框 68">
            <a:extLst>
              <a:ext uri="{FF2B5EF4-FFF2-40B4-BE49-F238E27FC236}">
                <a16:creationId xmlns:a16="http://schemas.microsoft.com/office/drawing/2014/main" id="{6118D7CB-DC63-45D6-8B8D-6A6BF6B53446}"/>
              </a:ext>
            </a:extLst>
          </p:cNvPr>
          <p:cNvSpPr txBox="1"/>
          <p:nvPr/>
        </p:nvSpPr>
        <p:spPr>
          <a:xfrm>
            <a:off x="3028950" y="3403051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/>
              <a:t>RSDS_VCM</a:t>
            </a:r>
            <a:endParaRPr lang="zh-CN" altLang="en-US" sz="1200" dirty="0"/>
          </a:p>
        </p:txBody>
      </p:sp>
      <p:cxnSp>
        <p:nvCxnSpPr>
          <p:cNvPr id="70" name="直接箭头连接符 69">
            <a:extLst>
              <a:ext uri="{FF2B5EF4-FFF2-40B4-BE49-F238E27FC236}">
                <a16:creationId xmlns:a16="http://schemas.microsoft.com/office/drawing/2014/main" id="{8E48CBE6-6EAA-46A4-9312-B0D568D7DE91}"/>
              </a:ext>
            </a:extLst>
          </p:cNvPr>
          <p:cNvCxnSpPr>
            <a:cxnSpLocks/>
          </p:cNvCxnSpPr>
          <p:nvPr/>
        </p:nvCxnSpPr>
        <p:spPr>
          <a:xfrm flipV="1">
            <a:off x="6053286" y="3320010"/>
            <a:ext cx="1440000" cy="0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矩形 70">
            <a:extLst>
              <a:ext uri="{FF2B5EF4-FFF2-40B4-BE49-F238E27FC236}">
                <a16:creationId xmlns:a16="http://schemas.microsoft.com/office/drawing/2014/main" id="{9B30408F-A039-4495-8320-74CB8BB5781A}"/>
              </a:ext>
            </a:extLst>
          </p:cNvPr>
          <p:cNvSpPr/>
          <p:nvPr/>
        </p:nvSpPr>
        <p:spPr>
          <a:xfrm>
            <a:off x="7427293" y="2971439"/>
            <a:ext cx="132306" cy="2270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2" name="直接连接符 71">
            <a:extLst>
              <a:ext uri="{FF2B5EF4-FFF2-40B4-BE49-F238E27FC236}">
                <a16:creationId xmlns:a16="http://schemas.microsoft.com/office/drawing/2014/main" id="{769B4CA0-AD2D-42C0-AC8C-9B96F0F45206}"/>
              </a:ext>
            </a:extLst>
          </p:cNvPr>
          <p:cNvCxnSpPr/>
          <p:nvPr/>
        </p:nvCxnSpPr>
        <p:spPr>
          <a:xfrm>
            <a:off x="7493446" y="3212010"/>
            <a:ext cx="0" cy="10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直接箭头连接符 72">
            <a:extLst>
              <a:ext uri="{FF2B5EF4-FFF2-40B4-BE49-F238E27FC236}">
                <a16:creationId xmlns:a16="http://schemas.microsoft.com/office/drawing/2014/main" id="{E7BD324F-39D2-476D-9A72-2EAA5DB94593}"/>
              </a:ext>
            </a:extLst>
          </p:cNvPr>
          <p:cNvCxnSpPr>
            <a:cxnSpLocks/>
          </p:cNvCxnSpPr>
          <p:nvPr/>
        </p:nvCxnSpPr>
        <p:spPr>
          <a:xfrm flipV="1">
            <a:off x="7349430" y="2984918"/>
            <a:ext cx="360040" cy="2005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文本框 73">
            <a:extLst>
              <a:ext uri="{FF2B5EF4-FFF2-40B4-BE49-F238E27FC236}">
                <a16:creationId xmlns:a16="http://schemas.microsoft.com/office/drawing/2014/main" id="{89463330-6023-4CDF-9D57-0EBBCDC2EE9B}"/>
              </a:ext>
            </a:extLst>
          </p:cNvPr>
          <p:cNvSpPr txBox="1"/>
          <p:nvPr/>
        </p:nvSpPr>
        <p:spPr>
          <a:xfrm>
            <a:off x="7133406" y="2610963"/>
            <a:ext cx="6471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DVDD</a:t>
            </a:r>
            <a:endParaRPr lang="zh-CN" altLang="en-US" sz="1200" dirty="0"/>
          </a:p>
        </p:txBody>
      </p:sp>
      <p:pic>
        <p:nvPicPr>
          <p:cNvPr id="75" name="图片 74">
            <a:extLst>
              <a:ext uri="{FF2B5EF4-FFF2-40B4-BE49-F238E27FC236}">
                <a16:creationId xmlns:a16="http://schemas.microsoft.com/office/drawing/2014/main" id="{73949644-6C99-48B7-BA90-2B53BC64ABC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4" t="28724" r="17114" b="4544"/>
          <a:stretch/>
        </p:blipFill>
        <p:spPr>
          <a:xfrm>
            <a:off x="5621243" y="1087762"/>
            <a:ext cx="432043" cy="467283"/>
          </a:xfrm>
          <a:prstGeom prst="rect">
            <a:avLst/>
          </a:prstGeom>
        </p:spPr>
      </p:pic>
      <p:cxnSp>
        <p:nvCxnSpPr>
          <p:cNvPr id="76" name="直接箭头连接符 75">
            <a:extLst>
              <a:ext uri="{FF2B5EF4-FFF2-40B4-BE49-F238E27FC236}">
                <a16:creationId xmlns:a16="http://schemas.microsoft.com/office/drawing/2014/main" id="{75153A9F-24DE-4550-B405-6EB778499EB7}"/>
              </a:ext>
            </a:extLst>
          </p:cNvPr>
          <p:cNvCxnSpPr>
            <a:stCxn id="45" idx="1"/>
            <a:endCxn id="75" idx="3"/>
          </p:cNvCxnSpPr>
          <p:nvPr/>
        </p:nvCxnSpPr>
        <p:spPr>
          <a:xfrm flipH="1">
            <a:off x="6053286" y="1303785"/>
            <a:ext cx="1440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内容占位符 2">
            <a:extLst>
              <a:ext uri="{FF2B5EF4-FFF2-40B4-BE49-F238E27FC236}">
                <a16:creationId xmlns:a16="http://schemas.microsoft.com/office/drawing/2014/main" id="{E1DBB80A-8101-493F-8150-E49811176C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-4658" y="4456440"/>
            <a:ext cx="9143999" cy="1992702"/>
          </a:xfrm>
        </p:spPr>
        <p:txBody>
          <a:bodyPr/>
          <a:lstStyle/>
          <a:p>
            <a:r>
              <a:rPr lang="zh-CN" altLang="en-US" sz="1600" dirty="0"/>
              <a:t>差分输入</a:t>
            </a:r>
            <a:r>
              <a:rPr lang="en-US" altLang="zh-CN" sz="1600" dirty="0" err="1"/>
              <a:t>RSDS_RX_INp</a:t>
            </a:r>
            <a:r>
              <a:rPr lang="en-US" altLang="zh-CN" sz="1600" dirty="0"/>
              <a:t>/n</a:t>
            </a:r>
            <a:r>
              <a:rPr lang="zh-CN" altLang="en-US" sz="1600" b="1" dirty="0"/>
              <a:t>端接</a:t>
            </a:r>
            <a:r>
              <a:rPr lang="en-US" altLang="zh-CN" sz="1600" b="1" dirty="0"/>
              <a:t>2</a:t>
            </a:r>
            <a:r>
              <a:rPr lang="zh-CN" altLang="en-US" sz="1600" b="1" dirty="0"/>
              <a:t>个串联的</a:t>
            </a:r>
            <a:r>
              <a:rPr lang="en-US" altLang="zh-CN" sz="1600" b="1" dirty="0"/>
              <a:t>50</a:t>
            </a:r>
            <a:r>
              <a:rPr lang="zh-CN" altLang="en-US" sz="1600" b="1" dirty="0"/>
              <a:t>欧电阻</a:t>
            </a:r>
            <a:r>
              <a:rPr lang="zh-CN" altLang="en-US" sz="1600" dirty="0"/>
              <a:t>，</a:t>
            </a:r>
            <a:r>
              <a:rPr lang="zh-CN" altLang="en-US" sz="1600" b="1" dirty="0"/>
              <a:t>经过跳线后接</a:t>
            </a:r>
            <a:r>
              <a:rPr lang="en-US" altLang="zh-CN" sz="1600" b="1" dirty="0"/>
              <a:t>FPGA</a:t>
            </a:r>
            <a:r>
              <a:rPr lang="en-US" altLang="zh-CN" sz="1600" dirty="0"/>
              <a:t>,</a:t>
            </a:r>
            <a:r>
              <a:rPr lang="en-US" altLang="zh-CN" sz="1600" b="1" dirty="0"/>
              <a:t> </a:t>
            </a:r>
            <a:r>
              <a:rPr lang="zh-CN" altLang="en-US" sz="1600" dirty="0"/>
              <a:t>差分</a:t>
            </a:r>
            <a:r>
              <a:rPr lang="en-US" altLang="zh-CN" sz="1600" dirty="0"/>
              <a:t>PCB</a:t>
            </a:r>
            <a:r>
              <a:rPr lang="zh-CN" altLang="en-US" sz="1600" dirty="0"/>
              <a:t>走线需要阻抗匹配设计（单端</a:t>
            </a:r>
            <a:r>
              <a:rPr lang="en-US" altLang="zh-CN" sz="1600" dirty="0"/>
              <a:t>50</a:t>
            </a:r>
            <a:r>
              <a:rPr lang="zh-CN" altLang="en-US" sz="1600" dirty="0"/>
              <a:t>欧，差分</a:t>
            </a:r>
            <a:r>
              <a:rPr lang="en-US" altLang="zh-CN" sz="1600" dirty="0"/>
              <a:t>100</a:t>
            </a:r>
            <a:r>
              <a:rPr lang="zh-CN" altLang="en-US" sz="1600" dirty="0"/>
              <a:t>欧）</a:t>
            </a:r>
            <a:r>
              <a:rPr lang="en-US" altLang="zh-CN" sz="1600" dirty="0"/>
              <a:t>;</a:t>
            </a:r>
          </a:p>
          <a:p>
            <a:r>
              <a:rPr lang="zh-CN" altLang="en-US" sz="1600" dirty="0"/>
              <a:t>差分输出</a:t>
            </a:r>
            <a:r>
              <a:rPr lang="en-US" altLang="zh-CN" sz="1600" dirty="0" err="1"/>
              <a:t>RSDS_TX_OUTp</a:t>
            </a:r>
            <a:r>
              <a:rPr lang="en-US" altLang="zh-CN" sz="1600" dirty="0"/>
              <a:t>/n</a:t>
            </a:r>
            <a:r>
              <a:rPr lang="zh-CN" altLang="en-US" sz="1600" b="1" dirty="0"/>
              <a:t>接</a:t>
            </a:r>
            <a:r>
              <a:rPr lang="en-US" altLang="zh-CN" sz="1600" b="1" dirty="0"/>
              <a:t>SMA</a:t>
            </a:r>
            <a:r>
              <a:rPr lang="en-US" altLang="zh-CN" sz="1600" dirty="0"/>
              <a:t>,</a:t>
            </a:r>
            <a:r>
              <a:rPr lang="zh-CN" altLang="en-US" sz="1600" dirty="0"/>
              <a:t>差分</a:t>
            </a:r>
            <a:r>
              <a:rPr lang="en-US" altLang="zh-CN" sz="1600" dirty="0"/>
              <a:t>PCB</a:t>
            </a:r>
            <a:r>
              <a:rPr lang="zh-CN" altLang="en-US" sz="1600" dirty="0"/>
              <a:t>走线需要阻抗匹配设计（单端</a:t>
            </a:r>
            <a:r>
              <a:rPr lang="en-US" altLang="zh-CN" sz="1600" dirty="0"/>
              <a:t>50</a:t>
            </a:r>
            <a:r>
              <a:rPr lang="zh-CN" altLang="en-US" sz="1600" dirty="0"/>
              <a:t>欧，差分</a:t>
            </a:r>
            <a:r>
              <a:rPr lang="en-US" altLang="zh-CN" sz="1600" dirty="0"/>
              <a:t>100</a:t>
            </a:r>
            <a:r>
              <a:rPr lang="zh-CN" altLang="en-US" sz="1600" dirty="0"/>
              <a:t>欧）</a:t>
            </a:r>
            <a:r>
              <a:rPr lang="en-US" altLang="zh-CN" sz="1600" dirty="0"/>
              <a:t>;</a:t>
            </a:r>
          </a:p>
          <a:p>
            <a:r>
              <a:rPr lang="zh-CN" altLang="en-US" sz="1600" dirty="0"/>
              <a:t>单端输入</a:t>
            </a:r>
            <a:r>
              <a:rPr lang="en-US" altLang="zh-CN" sz="1600" dirty="0"/>
              <a:t>RSDS_TX_IN</a:t>
            </a:r>
            <a:r>
              <a:rPr lang="zh-CN" altLang="en-US" sz="1600" dirty="0"/>
              <a:t>和单端输出</a:t>
            </a:r>
            <a:r>
              <a:rPr lang="en-US" altLang="zh-CN" sz="1600" dirty="0"/>
              <a:t>RSDS_RX_OUT</a:t>
            </a:r>
            <a:r>
              <a:rPr lang="zh-CN" altLang="en-US" sz="1600" b="1" dirty="0"/>
              <a:t>经接跳线二选一后接</a:t>
            </a:r>
            <a:r>
              <a:rPr lang="en-US" altLang="zh-CN" sz="1600" b="1" dirty="0"/>
              <a:t>SMA;</a:t>
            </a:r>
          </a:p>
          <a:p>
            <a:r>
              <a:rPr lang="zh-CN" altLang="en-US" sz="1600" dirty="0"/>
              <a:t>电流输入端口</a:t>
            </a:r>
            <a:r>
              <a:rPr lang="en-US" altLang="zh-CN" sz="1600" dirty="0"/>
              <a:t>RSDS_IBIAS</a:t>
            </a:r>
            <a:r>
              <a:rPr lang="zh-CN" altLang="en-US" sz="1600" dirty="0"/>
              <a:t>通过跳线接</a:t>
            </a:r>
            <a:r>
              <a:rPr lang="zh-CN" altLang="en-US" sz="1600" b="1" dirty="0"/>
              <a:t>可调电阻到</a:t>
            </a:r>
            <a:r>
              <a:rPr lang="en-US" altLang="zh-CN" sz="1600" b="1" dirty="0"/>
              <a:t>DVDD</a:t>
            </a:r>
            <a:r>
              <a:rPr lang="zh-CN" altLang="en-US" sz="1600" dirty="0"/>
              <a:t>，阻值范围</a:t>
            </a:r>
            <a:r>
              <a:rPr lang="en-US" altLang="zh-CN" sz="1600" dirty="0"/>
              <a:t>10k, </a:t>
            </a:r>
            <a:r>
              <a:rPr lang="zh-CN" altLang="en-US" sz="1600" dirty="0"/>
              <a:t>加</a:t>
            </a:r>
            <a:r>
              <a:rPr lang="en-US" altLang="zh-CN" sz="1600" dirty="0"/>
              <a:t>100n</a:t>
            </a:r>
            <a:r>
              <a:rPr lang="zh-CN" altLang="en-US" sz="1600" dirty="0"/>
              <a:t>电容滤波</a:t>
            </a:r>
            <a:r>
              <a:rPr lang="en-US" altLang="zh-CN" sz="1600" dirty="0"/>
              <a:t>;</a:t>
            </a:r>
          </a:p>
          <a:p>
            <a:r>
              <a:rPr lang="zh-CN" altLang="en-US" sz="1600" dirty="0"/>
              <a:t>电压输入端口</a:t>
            </a:r>
            <a:r>
              <a:rPr lang="en-US" altLang="zh-CN" sz="1600" dirty="0"/>
              <a:t>RSDS_VCM</a:t>
            </a:r>
            <a:r>
              <a:rPr lang="zh-CN" altLang="en-US" sz="1600" dirty="0"/>
              <a:t>通过跳线接</a:t>
            </a:r>
            <a:r>
              <a:rPr lang="zh-CN" altLang="en-US" sz="1600" b="1" dirty="0"/>
              <a:t>电位器可调电压</a:t>
            </a:r>
            <a:r>
              <a:rPr lang="zh-CN" altLang="en-US" sz="1600" dirty="0"/>
              <a:t>，加</a:t>
            </a:r>
            <a:r>
              <a:rPr lang="en-US" altLang="zh-CN" sz="1600" dirty="0"/>
              <a:t>100n</a:t>
            </a:r>
            <a:r>
              <a:rPr lang="zh-CN" altLang="en-US" sz="1600" dirty="0"/>
              <a:t>电容滤波</a:t>
            </a:r>
            <a:r>
              <a:rPr lang="zh-CN" altLang="en-US" sz="1600" b="1" dirty="0"/>
              <a:t>。</a:t>
            </a:r>
            <a:endParaRPr lang="en-US" altLang="zh-CN" sz="1600" b="1" dirty="0"/>
          </a:p>
        </p:txBody>
      </p:sp>
    </p:spTree>
    <p:extLst>
      <p:ext uri="{BB962C8B-B14F-4D97-AF65-F5344CB8AC3E}">
        <p14:creationId xmlns:p14="http://schemas.microsoft.com/office/powerpoint/2010/main" val="2272078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895350"/>
            <a:ext cx="8328738" cy="55626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sz="3600" b="1" dirty="0">
                <a:solidFill>
                  <a:srgbClr val="0000FF"/>
                </a:solidFill>
              </a:rPr>
              <a:t>RX</a:t>
            </a:r>
            <a:r>
              <a:rPr lang="zh-CN" altLang="en-US" sz="3600" b="1" dirty="0">
                <a:solidFill>
                  <a:srgbClr val="0000FF"/>
                </a:solidFill>
              </a:rPr>
              <a:t>功耗较高</a:t>
            </a:r>
            <a:endParaRPr lang="en-US" altLang="zh-CN" sz="3600" b="1" dirty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原因</a:t>
            </a:r>
            <a:endParaRPr lang="en-US" altLang="zh-CN" dirty="0"/>
          </a:p>
          <a:p>
            <a:pPr marL="914400" lvl="1" indent="-457200">
              <a:buFont typeface="+mj-ea"/>
              <a:buAutoNum type="circleNumDbPlain"/>
            </a:pPr>
            <a:r>
              <a:rPr lang="zh-CN" altLang="en-US" dirty="0"/>
              <a:t>工作频率高 </a:t>
            </a:r>
            <a:r>
              <a:rPr lang="zh-CN" altLang="en-US" dirty="0">
                <a:sym typeface="Wingdings" panose="05000000000000000000" pitchFamily="2" charset="2"/>
              </a:rPr>
              <a:t> 偏置电流大</a:t>
            </a:r>
            <a:endParaRPr lang="en-US" altLang="zh-CN" dirty="0"/>
          </a:p>
          <a:p>
            <a:pPr marL="914400" lvl="1" indent="-457200">
              <a:buFont typeface="+mj-ea"/>
              <a:buAutoNum type="circleNumDbPlain"/>
            </a:pPr>
            <a:r>
              <a:rPr lang="zh-CN" altLang="en-US" dirty="0">
                <a:sym typeface="Wingdings" panose="05000000000000000000" pitchFamily="2" charset="2"/>
              </a:rPr>
              <a:t>驱动能力强  动态功耗大</a:t>
            </a:r>
            <a:endParaRPr lang="en-US" altLang="zh-CN" dirty="0">
              <a:sym typeface="Wingdings" panose="05000000000000000000" pitchFamily="2" charset="2"/>
            </a:endParaRPr>
          </a:p>
          <a:p>
            <a:pPr marL="914400" lvl="1" indent="-457200">
              <a:buFont typeface="+mj-ea"/>
              <a:buAutoNum type="circleNumDbPlain"/>
            </a:pPr>
            <a:r>
              <a:rPr lang="zh-CN" altLang="en-US" dirty="0">
                <a:sym typeface="Wingdings" panose="05000000000000000000" pitchFamily="2" charset="2"/>
              </a:rPr>
              <a:t>分辨率高  偏置电流大</a:t>
            </a:r>
            <a:endParaRPr lang="en-US" altLang="zh-CN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解决办法</a:t>
            </a:r>
            <a:endParaRPr lang="en-US" altLang="zh-CN" dirty="0"/>
          </a:p>
          <a:p>
            <a:pPr marL="914400" lvl="1" indent="-457200">
              <a:buFont typeface="+mj-ea"/>
              <a:buAutoNum type="circleNumDbPlain"/>
            </a:pPr>
            <a:r>
              <a:rPr lang="zh-CN" altLang="en-US" dirty="0"/>
              <a:t>不修改设计，直接减小</a:t>
            </a:r>
            <a:r>
              <a:rPr lang="en-US" altLang="zh-CN" dirty="0"/>
              <a:t>RX</a:t>
            </a:r>
            <a:r>
              <a:rPr lang="zh-CN" altLang="en-US" dirty="0"/>
              <a:t>偏置电流（预计仍可工作）</a:t>
            </a:r>
            <a:endParaRPr lang="en-US" altLang="zh-CN" dirty="0"/>
          </a:p>
          <a:p>
            <a:pPr marL="914400" lvl="1" indent="-457200">
              <a:buFont typeface="+mj-ea"/>
              <a:buAutoNum type="circleNumDbPlain"/>
            </a:pPr>
            <a:r>
              <a:rPr lang="zh-CN" altLang="en-US" dirty="0"/>
              <a:t>根据实际需求，优化设计</a:t>
            </a:r>
            <a:endParaRPr lang="en-US" alt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8C8D-3BA7-475D-BF23-831F82C4EDF0}" type="datetime1">
              <a:rPr lang="zh-CN" altLang="en-US" smtClean="0"/>
              <a:t>2021-03-09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shizhan@dlnu.edu.cn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5572-166B-47D7-AA10-B85FBD8FF573}" type="slidenum">
              <a:rPr lang="zh-CN" altLang="en-US" smtClean="0"/>
              <a:pPr/>
              <a:t>14</a:t>
            </a:fld>
            <a:endParaRPr lang="zh-CN" alt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0414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895350"/>
            <a:ext cx="7886700" cy="5562600"/>
          </a:xfrm>
        </p:spPr>
        <p:txBody>
          <a:bodyPr/>
          <a:lstStyle/>
          <a:p>
            <a:r>
              <a:rPr lang="en-US" altLang="zh-CN" b="1" dirty="0">
                <a:solidFill>
                  <a:srgbClr val="0000FF"/>
                </a:solidFill>
              </a:rPr>
              <a:t>RSDS</a:t>
            </a:r>
            <a:r>
              <a:rPr lang="zh-CN" altLang="en-US" b="1" dirty="0">
                <a:solidFill>
                  <a:srgbClr val="0000FF"/>
                </a:solidFill>
              </a:rPr>
              <a:t>模块内部结构</a:t>
            </a:r>
            <a:endParaRPr lang="en-US" altLang="zh-CN" b="1" dirty="0">
              <a:solidFill>
                <a:srgbClr val="0000FF"/>
              </a:solidFill>
            </a:endParaRPr>
          </a:p>
          <a:p>
            <a:pPr lvl="1"/>
            <a:r>
              <a:rPr lang="zh-CN" altLang="en-US" dirty="0"/>
              <a:t>芯片内部测试模式</a:t>
            </a:r>
            <a:endParaRPr lang="en-US" altLang="zh-CN" dirty="0"/>
          </a:p>
          <a:p>
            <a:pPr marL="1371600" lvl="2" indent="-457200">
              <a:buFont typeface="+mj-ea"/>
              <a:buAutoNum type="circleNumDbPlain"/>
            </a:pPr>
            <a:r>
              <a:rPr lang="zh-CN" altLang="en-US" sz="2200" dirty="0"/>
              <a:t>低速： </a:t>
            </a:r>
            <a:r>
              <a:rPr lang="en-US" altLang="zh-CN" sz="2200" dirty="0"/>
              <a:t>RX</a:t>
            </a:r>
            <a:r>
              <a:rPr lang="zh-CN" altLang="en-US" sz="2200" dirty="0"/>
              <a:t>输出</a:t>
            </a:r>
            <a:r>
              <a:rPr lang="en-US" altLang="zh-CN" sz="2200" dirty="0"/>
              <a:t>/TX</a:t>
            </a:r>
            <a:r>
              <a:rPr lang="zh-CN" altLang="en-US" sz="2200" dirty="0"/>
              <a:t>输入 </a:t>
            </a:r>
            <a:r>
              <a:rPr lang="zh-CN" altLang="en-US" sz="2200" dirty="0">
                <a:sym typeface="Wingdings" panose="05000000000000000000" pitchFamily="2" charset="2"/>
              </a:rPr>
              <a:t> </a:t>
            </a:r>
            <a:r>
              <a:rPr lang="en-US" altLang="zh-CN" sz="2200" dirty="0">
                <a:solidFill>
                  <a:srgbClr val="0000FF"/>
                </a:solidFill>
                <a:sym typeface="Wingdings" panose="05000000000000000000" pitchFamily="2" charset="2"/>
              </a:rPr>
              <a:t>PAD</a:t>
            </a:r>
          </a:p>
          <a:p>
            <a:pPr marL="1371600" lvl="2" indent="-457200">
              <a:buFont typeface="+mj-ea"/>
              <a:buAutoNum type="circleNumDbPlain"/>
            </a:pPr>
            <a:r>
              <a:rPr lang="zh-CN" altLang="en-US" sz="2200" dirty="0">
                <a:sym typeface="Wingdings" panose="05000000000000000000" pitchFamily="2" charset="2"/>
              </a:rPr>
              <a:t>高速： </a:t>
            </a:r>
            <a:r>
              <a:rPr lang="en-US" altLang="zh-CN" sz="2200" dirty="0">
                <a:sym typeface="Wingdings" panose="05000000000000000000" pitchFamily="2" charset="2"/>
              </a:rPr>
              <a:t>RX</a:t>
            </a:r>
            <a:r>
              <a:rPr lang="zh-CN" altLang="en-US" sz="2200" dirty="0"/>
              <a:t>输出</a:t>
            </a:r>
            <a:r>
              <a:rPr lang="en-US" altLang="zh-CN" sz="2200" dirty="0"/>
              <a:t> </a:t>
            </a:r>
            <a:r>
              <a:rPr lang="en-US" altLang="zh-CN" sz="2200" dirty="0">
                <a:sym typeface="Wingdings" panose="05000000000000000000" pitchFamily="2" charset="2"/>
              </a:rPr>
              <a:t> </a:t>
            </a:r>
            <a:r>
              <a:rPr lang="en-US" altLang="zh-CN" sz="2200" dirty="0"/>
              <a:t>TX</a:t>
            </a:r>
            <a:r>
              <a:rPr lang="zh-CN" altLang="en-US" sz="2200" dirty="0"/>
              <a:t>输入</a:t>
            </a:r>
            <a:endParaRPr lang="en-US" altLang="zh-CN" sz="2200" dirty="0"/>
          </a:p>
          <a:p>
            <a:pPr lvl="1"/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8C8D-3BA7-475D-BF23-831F82C4EDF0}" type="datetime1">
              <a:rPr lang="zh-CN" altLang="en-US" smtClean="0"/>
              <a:t>2021-03-09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shizhan@dlnu.edu.cn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5572-166B-47D7-AA10-B85FBD8FF573}" type="slidenum">
              <a:rPr lang="zh-CN" altLang="en-US" smtClean="0"/>
              <a:pPr/>
              <a:t>2</a:t>
            </a:fld>
            <a:endParaRPr lang="zh-CN" altLang="en-US" dirty="0"/>
          </a:p>
        </p:txBody>
      </p:sp>
      <p:sp>
        <p:nvSpPr>
          <p:cNvPr id="8" name="文本框 3"/>
          <p:cNvSpPr txBox="1"/>
          <p:nvPr/>
        </p:nvSpPr>
        <p:spPr>
          <a:xfrm>
            <a:off x="-10283" y="1153548"/>
            <a:ext cx="677108" cy="55711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第 </a:t>
            </a:r>
            <a:r>
              <a:rPr lang="en-US" altLang="zh-CN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 </a:t>
            </a:r>
            <a:r>
              <a:rPr lang="zh-CN" alt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节</a:t>
            </a:r>
            <a:r>
              <a:rPr lang="en-US" altLang="zh-CN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</a:t>
            </a:r>
            <a:r>
              <a:rPr lang="zh-CN" alt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测试方案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A2249E42-6CCC-420A-87EE-416CFFB553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9088" y="2378322"/>
            <a:ext cx="5853358" cy="4079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19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31562"/>
            <a:ext cx="7886700" cy="471723"/>
          </a:xfrm>
        </p:spPr>
        <p:txBody>
          <a:bodyPr>
            <a:normAutofit lnSpcReduction="10000"/>
          </a:bodyPr>
          <a:lstStyle/>
          <a:p>
            <a:r>
              <a:rPr lang="zh-CN" altLang="en-US" b="1" dirty="0">
                <a:solidFill>
                  <a:srgbClr val="0000FF"/>
                </a:solidFill>
              </a:rPr>
              <a:t>高速测试模式</a:t>
            </a: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8C8D-3BA7-475D-BF23-831F82C4EDF0}" type="datetime1">
              <a:rPr lang="zh-CN" altLang="en-US" smtClean="0"/>
              <a:t>2021-03-09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shizhan@dlnu.edu.cn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5572-166B-47D7-AA10-B85FBD8FF573}" type="slidenum">
              <a:rPr lang="zh-CN" altLang="en-US" smtClean="0"/>
              <a:pPr/>
              <a:t>3</a:t>
            </a:fld>
            <a:endParaRPr lang="zh-CN" altLang="en-US" dirty="0"/>
          </a:p>
        </p:txBody>
      </p:sp>
      <p:sp>
        <p:nvSpPr>
          <p:cNvPr id="8" name="文本框 3"/>
          <p:cNvSpPr txBox="1"/>
          <p:nvPr/>
        </p:nvSpPr>
        <p:spPr>
          <a:xfrm>
            <a:off x="-10283" y="1153548"/>
            <a:ext cx="677108" cy="55711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第 </a:t>
            </a:r>
            <a:r>
              <a:rPr lang="en-US" altLang="zh-CN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 </a:t>
            </a:r>
            <a:r>
              <a:rPr lang="zh-CN" alt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节</a:t>
            </a:r>
            <a:r>
              <a:rPr lang="en-US" altLang="zh-CN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</a:t>
            </a:r>
            <a:r>
              <a:rPr lang="zh-CN" alt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测试方案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FAD6EE83-5C8E-49F0-AA01-97F3F4214B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632" y="3784325"/>
            <a:ext cx="3388718" cy="2541539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DB68FBE1-D2E2-4102-A4A2-4F1EA3D157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825" y="1185926"/>
            <a:ext cx="8232942" cy="2563723"/>
          </a:xfrm>
          <a:prstGeom prst="rect">
            <a:avLst/>
          </a:prstGeom>
        </p:spPr>
      </p:pic>
      <p:graphicFrame>
        <p:nvGraphicFramePr>
          <p:cNvPr id="13" name="表格 13">
            <a:extLst>
              <a:ext uri="{FF2B5EF4-FFF2-40B4-BE49-F238E27FC236}">
                <a16:creationId xmlns:a16="http://schemas.microsoft.com/office/drawing/2014/main" id="{1C6A30DE-6AB0-4DAB-9187-B5C7E00A0E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558792"/>
              </p:ext>
            </p:extLst>
          </p:nvPr>
        </p:nvGraphicFramePr>
        <p:xfrm>
          <a:off x="777200" y="3874966"/>
          <a:ext cx="4130702" cy="2450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1066">
                  <a:extLst>
                    <a:ext uri="{9D8B030D-6E8A-4147-A177-3AD203B41FA5}">
                      <a16:colId xmlns:a16="http://schemas.microsoft.com/office/drawing/2014/main" val="3680286039"/>
                    </a:ext>
                  </a:extLst>
                </a:gridCol>
                <a:gridCol w="1250188">
                  <a:extLst>
                    <a:ext uri="{9D8B030D-6E8A-4147-A177-3AD203B41FA5}">
                      <a16:colId xmlns:a16="http://schemas.microsoft.com/office/drawing/2014/main" val="623144694"/>
                    </a:ext>
                  </a:extLst>
                </a:gridCol>
                <a:gridCol w="1159448">
                  <a:extLst>
                    <a:ext uri="{9D8B030D-6E8A-4147-A177-3AD203B41FA5}">
                      <a16:colId xmlns:a16="http://schemas.microsoft.com/office/drawing/2014/main" val="112372798"/>
                    </a:ext>
                  </a:extLst>
                </a:gridCol>
              </a:tblGrid>
              <a:tr h="408483">
                <a:tc>
                  <a:txBody>
                    <a:bodyPr/>
                    <a:lstStyle/>
                    <a:p>
                      <a:r>
                        <a:rPr lang="zh-CN" altLang="en-US" dirty="0"/>
                        <a:t>端口名称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功能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779223"/>
                  </a:ext>
                </a:extLst>
              </a:tr>
              <a:tr h="408483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rsds_sel_lpbk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测试模式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r>
                        <a:rPr lang="zh-CN" altLang="en-US" dirty="0"/>
                        <a:t>，高速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904402"/>
                  </a:ext>
                </a:extLst>
              </a:tr>
              <a:tr h="408483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rsds_sel_rx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rx</a:t>
                      </a:r>
                      <a:r>
                        <a:rPr lang="zh-CN" altLang="en-US" dirty="0"/>
                        <a:t>使能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1</a:t>
                      </a:r>
                      <a:r>
                        <a:rPr lang="zh-CN" altLang="en-US" dirty="0"/>
                        <a:t>，工作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774183"/>
                  </a:ext>
                </a:extLst>
              </a:tr>
              <a:tr h="4084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/>
                        <a:t>rsds_sel_tx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/>
                        <a:t>tx</a:t>
                      </a:r>
                      <a:r>
                        <a:rPr lang="zh-CN" altLang="en-US" dirty="0"/>
                        <a:t>使能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1</a:t>
                      </a:r>
                      <a:r>
                        <a:rPr lang="zh-CN" altLang="en-US" dirty="0"/>
                        <a:t>，工作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165044"/>
                  </a:ext>
                </a:extLst>
              </a:tr>
              <a:tr h="408483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rsds_vcm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参考电压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1.21 V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693203"/>
                  </a:ext>
                </a:extLst>
              </a:tr>
              <a:tr h="4084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/>
                        <a:t>rsds_ibias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偏置电流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160 </a:t>
                      </a:r>
                      <a:r>
                        <a:rPr lang="en-US" altLang="zh-CN" dirty="0" err="1"/>
                        <a:t>uA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433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551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895350"/>
            <a:ext cx="7886700" cy="5562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CN" altLang="en-US" b="1" dirty="0">
                <a:solidFill>
                  <a:srgbClr val="0000FF"/>
                </a:solidFill>
              </a:rPr>
              <a:t>功能验证</a:t>
            </a:r>
            <a:endParaRPr lang="en-US" altLang="zh-CN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8C8D-3BA7-475D-BF23-831F82C4EDF0}" type="datetime1">
              <a:rPr lang="zh-CN" altLang="en-US" smtClean="0"/>
              <a:t>2021-03-09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shizhan@dlnu.edu.cn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5572-166B-47D7-AA10-B85FBD8FF573}" type="slidenum">
              <a:rPr lang="zh-CN" altLang="en-US" smtClean="0"/>
              <a:pPr/>
              <a:t>4</a:t>
            </a:fld>
            <a:endParaRPr lang="zh-CN" altLang="en-US" dirty="0"/>
          </a:p>
        </p:txBody>
      </p:sp>
      <p:sp>
        <p:nvSpPr>
          <p:cNvPr id="8" name="文本框 3"/>
          <p:cNvSpPr txBox="1"/>
          <p:nvPr/>
        </p:nvSpPr>
        <p:spPr>
          <a:xfrm>
            <a:off x="-10283" y="1153548"/>
            <a:ext cx="677108" cy="55711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第 </a:t>
            </a:r>
            <a:r>
              <a:rPr lang="en-US" altLang="zh-CN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 </a:t>
            </a:r>
            <a:r>
              <a:rPr lang="zh-CN" alt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节</a:t>
            </a:r>
            <a:r>
              <a:rPr lang="en-US" altLang="zh-CN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</a:t>
            </a:r>
            <a:r>
              <a:rPr lang="zh-CN" alt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初步测试结果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5EFBABCC-78E5-4765-A3E9-64B2A869B6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905"/>
          <a:stretch/>
        </p:blipFill>
        <p:spPr>
          <a:xfrm>
            <a:off x="647738" y="1476068"/>
            <a:ext cx="6480000" cy="1981607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7F83B713-9CC3-4668-9864-1FF59E70B5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408"/>
          <a:stretch/>
        </p:blipFill>
        <p:spPr>
          <a:xfrm>
            <a:off x="628650" y="3939099"/>
            <a:ext cx="6480000" cy="2059456"/>
          </a:xfrm>
          <a:prstGeom prst="rect">
            <a:avLst/>
          </a:prstGeom>
        </p:spPr>
      </p:pic>
      <p:sp>
        <p:nvSpPr>
          <p:cNvPr id="16" name="文本框 15">
            <a:extLst>
              <a:ext uri="{FF2B5EF4-FFF2-40B4-BE49-F238E27FC236}">
                <a16:creationId xmlns:a16="http://schemas.microsoft.com/office/drawing/2014/main" id="{127928D3-5E31-4D20-8609-1B3DB5568CD0}"/>
              </a:ext>
            </a:extLst>
          </p:cNvPr>
          <p:cNvSpPr txBox="1"/>
          <p:nvPr/>
        </p:nvSpPr>
        <p:spPr>
          <a:xfrm>
            <a:off x="7349187" y="2639113"/>
            <a:ext cx="1274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@710MHz</a:t>
            </a:r>
          </a:p>
          <a:p>
            <a:r>
              <a:rPr lang="en-US" altLang="zh-CN" dirty="0"/>
              <a:t>1.42Gb/s</a:t>
            </a:r>
            <a:endParaRPr lang="zh-CN" altLang="en-US" dirty="0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F94D4903-E7F6-43F1-8333-3DA9B8F75AD2}"/>
              </a:ext>
            </a:extLst>
          </p:cNvPr>
          <p:cNvSpPr txBox="1"/>
          <p:nvPr/>
        </p:nvSpPr>
        <p:spPr>
          <a:xfrm>
            <a:off x="7432471" y="5057947"/>
            <a:ext cx="1274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@600MHz</a:t>
            </a:r>
          </a:p>
          <a:p>
            <a:r>
              <a:rPr lang="en-US" altLang="zh-CN" dirty="0"/>
              <a:t>1.2Gb/s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99431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8C8D-3BA7-475D-BF23-831F82C4EDF0}" type="datetime1">
              <a:rPr lang="zh-CN" altLang="en-US" smtClean="0"/>
              <a:t>2021-03-09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shizhan@dlnu.edu.cn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5572-166B-47D7-AA10-B85FBD8FF573}" type="slidenum">
              <a:rPr lang="zh-CN" altLang="en-US" smtClean="0"/>
              <a:pPr/>
              <a:t>5</a:t>
            </a:fld>
            <a:endParaRPr lang="zh-CN" altLang="en-US" dirty="0"/>
          </a:p>
        </p:txBody>
      </p:sp>
      <p:sp>
        <p:nvSpPr>
          <p:cNvPr id="8" name="文本框 3"/>
          <p:cNvSpPr txBox="1"/>
          <p:nvPr/>
        </p:nvSpPr>
        <p:spPr>
          <a:xfrm>
            <a:off x="-10283" y="1153548"/>
            <a:ext cx="677108" cy="55711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第 </a:t>
            </a:r>
            <a:r>
              <a:rPr lang="en-US" altLang="zh-CN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 </a:t>
            </a:r>
            <a:r>
              <a:rPr lang="zh-CN" alt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节</a:t>
            </a:r>
            <a:r>
              <a:rPr lang="en-US" altLang="zh-CN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</a:t>
            </a:r>
            <a:r>
              <a:rPr lang="zh-CN" alt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初步测试结果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CDAA5707-F94E-40EA-AC8B-BD32E52E22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077" y="1361476"/>
            <a:ext cx="6195774" cy="4973561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649F3F36-25E5-428B-BE5D-448581FCBDB2}"/>
              </a:ext>
            </a:extLst>
          </p:cNvPr>
          <p:cNvSpPr txBox="1"/>
          <p:nvPr/>
        </p:nvSpPr>
        <p:spPr>
          <a:xfrm>
            <a:off x="7324531" y="1973745"/>
            <a:ext cx="13902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@400MHz</a:t>
            </a:r>
          </a:p>
          <a:p>
            <a:r>
              <a:rPr lang="en-US" altLang="zh-CN" dirty="0"/>
              <a:t>800Mb/s</a:t>
            </a:r>
            <a:endParaRPr lang="zh-CN" altLang="en-US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45650AA6-BEB4-4373-BD32-E1B7CB030307}"/>
              </a:ext>
            </a:extLst>
          </p:cNvPr>
          <p:cNvSpPr txBox="1"/>
          <p:nvPr/>
        </p:nvSpPr>
        <p:spPr>
          <a:xfrm>
            <a:off x="6843085" y="4118843"/>
            <a:ext cx="222626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rgbClr val="0000FF"/>
                </a:solidFill>
              </a:rPr>
              <a:t>初步结论</a:t>
            </a:r>
            <a:endParaRPr lang="en-US" altLang="zh-CN" sz="2400" b="1" dirty="0">
              <a:solidFill>
                <a:srgbClr val="0000FF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en-US" altLang="zh-CN" b="1" dirty="0" err="1"/>
              <a:t>Fmax</a:t>
            </a:r>
            <a:r>
              <a:rPr lang="en-US" altLang="zh-CN" b="1" dirty="0"/>
              <a:t>(RX)&gt;710MHz</a:t>
            </a: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en-US" altLang="zh-CN" b="1" dirty="0"/>
              <a:t>TX</a:t>
            </a:r>
            <a:r>
              <a:rPr lang="zh-CN" altLang="en-US" b="1" dirty="0"/>
              <a:t>需进一步验证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031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895350"/>
            <a:ext cx="8515350" cy="55626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zh-CN" altLang="en-US" dirty="0">
                <a:solidFill>
                  <a:srgbClr val="0000FF"/>
                </a:solidFill>
              </a:rPr>
              <a:t>功耗</a:t>
            </a:r>
            <a:endParaRPr lang="en-US" altLang="zh-CN" dirty="0">
              <a:solidFill>
                <a:srgbClr val="0000FF"/>
              </a:solidFill>
            </a:endParaRPr>
          </a:p>
          <a:p>
            <a:r>
              <a:rPr lang="zh-CN" altLang="en-US" dirty="0">
                <a:solidFill>
                  <a:srgbClr val="0000FF"/>
                </a:solidFill>
              </a:rPr>
              <a:t>测试条件</a:t>
            </a:r>
            <a:endParaRPr lang="en-US" altLang="zh-CN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zh-CN" dirty="0" err="1"/>
              <a:t>rsds_vcm</a:t>
            </a:r>
            <a:r>
              <a:rPr lang="en-US" altLang="zh-CN" dirty="0"/>
              <a:t>=1.21V, </a:t>
            </a:r>
            <a:r>
              <a:rPr lang="en-US" altLang="zh-CN" dirty="0" err="1"/>
              <a:t>rsds_ibias</a:t>
            </a:r>
            <a:r>
              <a:rPr lang="en-US" altLang="zh-CN" dirty="0"/>
              <a:t>=160uA, </a:t>
            </a:r>
            <a:r>
              <a:rPr lang="en-US" altLang="zh-CN" dirty="0" err="1"/>
              <a:t>rsds_sel_tx</a:t>
            </a:r>
            <a:r>
              <a:rPr lang="en-US" altLang="zh-CN" dirty="0"/>
              <a:t>=1</a:t>
            </a:r>
            <a:endParaRPr lang="zh-CN" altLang="en-US" dirty="0"/>
          </a:p>
          <a:p>
            <a:pPr marL="0" indent="0">
              <a:buNone/>
            </a:pP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8C8D-3BA7-475D-BF23-831F82C4EDF0}" type="datetime1">
              <a:rPr lang="zh-CN" altLang="en-US" smtClean="0"/>
              <a:t>2021-03-09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shizhan@dlnu.edu.cn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5572-166B-47D7-AA10-B85FBD8FF573}" type="slidenum">
              <a:rPr lang="zh-CN" altLang="en-US" smtClean="0"/>
              <a:pPr/>
              <a:t>6</a:t>
            </a:fld>
            <a:endParaRPr lang="zh-CN" altLang="en-US" dirty="0"/>
          </a:p>
        </p:txBody>
      </p:sp>
      <p:sp>
        <p:nvSpPr>
          <p:cNvPr id="8" name="文本框 3"/>
          <p:cNvSpPr txBox="1"/>
          <p:nvPr/>
        </p:nvSpPr>
        <p:spPr>
          <a:xfrm>
            <a:off x="-10283" y="1153548"/>
            <a:ext cx="677108" cy="55711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第 </a:t>
            </a:r>
            <a:r>
              <a:rPr lang="en-US" altLang="zh-CN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 </a:t>
            </a:r>
            <a:r>
              <a:rPr lang="zh-CN" alt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节</a:t>
            </a:r>
            <a:r>
              <a:rPr lang="en-US" altLang="zh-CN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</a:t>
            </a:r>
            <a:r>
              <a:rPr lang="zh-CN" alt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初步测试结果</a:t>
            </a:r>
          </a:p>
        </p:txBody>
      </p:sp>
      <p:graphicFrame>
        <p:nvGraphicFramePr>
          <p:cNvPr id="11" name="表格 13">
            <a:extLst>
              <a:ext uri="{FF2B5EF4-FFF2-40B4-BE49-F238E27FC236}">
                <a16:creationId xmlns:a16="http://schemas.microsoft.com/office/drawing/2014/main" id="{DB4279B0-D9DE-4F3E-A872-4C70045FD9D2}"/>
              </a:ext>
            </a:extLst>
          </p:cNvPr>
          <p:cNvGraphicFramePr>
            <a:graphicFrameLocks noGrp="1"/>
          </p:cNvGraphicFramePr>
          <p:nvPr/>
        </p:nvGraphicFramePr>
        <p:xfrm>
          <a:off x="666824" y="2690431"/>
          <a:ext cx="8075960" cy="340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513">
                  <a:extLst>
                    <a:ext uri="{9D8B030D-6E8A-4147-A177-3AD203B41FA5}">
                      <a16:colId xmlns:a16="http://schemas.microsoft.com/office/drawing/2014/main" val="3680286039"/>
                    </a:ext>
                  </a:extLst>
                </a:gridCol>
                <a:gridCol w="2370934">
                  <a:extLst>
                    <a:ext uri="{9D8B030D-6E8A-4147-A177-3AD203B41FA5}">
                      <a16:colId xmlns:a16="http://schemas.microsoft.com/office/drawing/2014/main" val="3629101768"/>
                    </a:ext>
                  </a:extLst>
                </a:gridCol>
                <a:gridCol w="1649076">
                  <a:extLst>
                    <a:ext uri="{9D8B030D-6E8A-4147-A177-3AD203B41FA5}">
                      <a16:colId xmlns:a16="http://schemas.microsoft.com/office/drawing/2014/main" val="623144694"/>
                    </a:ext>
                  </a:extLst>
                </a:gridCol>
                <a:gridCol w="2428437">
                  <a:extLst>
                    <a:ext uri="{9D8B030D-6E8A-4147-A177-3AD203B41FA5}">
                      <a16:colId xmlns:a16="http://schemas.microsoft.com/office/drawing/2014/main" val="112372798"/>
                    </a:ext>
                  </a:extLst>
                </a:gridCol>
              </a:tblGrid>
              <a:tr h="568140">
                <a:tc>
                  <a:txBody>
                    <a:bodyPr/>
                    <a:lstStyle/>
                    <a:p>
                      <a:r>
                        <a:rPr lang="zh-CN" altLang="en-US" dirty="0"/>
                        <a:t>模式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配置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数字总电流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差值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779223"/>
                  </a:ext>
                </a:extLst>
              </a:tr>
              <a:tr h="1053740">
                <a:tc>
                  <a:txBody>
                    <a:bodyPr/>
                    <a:lstStyle/>
                    <a:p>
                      <a:r>
                        <a:rPr lang="en-US" altLang="zh-CN" dirty="0"/>
                        <a:t>TX</a:t>
                      </a:r>
                      <a:r>
                        <a:rPr lang="zh-CN" altLang="en-US" dirty="0">
                          <a:solidFill>
                            <a:srgbClr val="0000FF"/>
                          </a:solidFill>
                        </a:rPr>
                        <a:t>关</a:t>
                      </a:r>
                      <a:r>
                        <a:rPr lang="en-US" altLang="zh-CN" dirty="0"/>
                        <a:t>,RX</a:t>
                      </a:r>
                      <a:r>
                        <a:rPr lang="zh-CN" altLang="en-US" dirty="0"/>
                        <a:t>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/>
                        <a:t>rsds_sel_lpbk</a:t>
                      </a:r>
                      <a:r>
                        <a:rPr lang="en-US" altLang="zh-CN" dirty="0"/>
                        <a:t>=0; </a:t>
                      </a:r>
                      <a:r>
                        <a:rPr lang="en-US" altLang="zh-CN" dirty="0" err="1"/>
                        <a:t>rsds_sel_rx</a:t>
                      </a:r>
                      <a:r>
                        <a:rPr lang="en-US" altLang="zh-CN" dirty="0"/>
                        <a:t>=0</a:t>
                      </a:r>
                      <a:endParaRPr lang="zh-CN" alt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I1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904402"/>
                  </a:ext>
                </a:extLst>
              </a:tr>
              <a:tr h="890257">
                <a:tc>
                  <a:txBody>
                    <a:bodyPr/>
                    <a:lstStyle/>
                    <a:p>
                      <a:r>
                        <a:rPr lang="en-US" altLang="zh-CN" dirty="0"/>
                        <a:t>TX</a:t>
                      </a:r>
                      <a:r>
                        <a:rPr lang="zh-CN" altLang="en-US" dirty="0">
                          <a:solidFill>
                            <a:srgbClr val="0000FF"/>
                          </a:solidFill>
                        </a:rPr>
                        <a:t>开</a:t>
                      </a:r>
                      <a:r>
                        <a:rPr lang="en-US" altLang="zh-CN" dirty="0"/>
                        <a:t>,RX</a:t>
                      </a:r>
                      <a:r>
                        <a:rPr lang="zh-CN" altLang="en-US" dirty="0"/>
                        <a:t>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/>
                        <a:t>rsds_sel_lpbk</a:t>
                      </a:r>
                      <a:r>
                        <a:rPr lang="en-US" altLang="zh-CN" dirty="0"/>
                        <a:t>=1; </a:t>
                      </a:r>
                      <a:r>
                        <a:rPr lang="en-US" altLang="zh-CN" dirty="0" err="1"/>
                        <a:t>rsds_sel_rx</a:t>
                      </a:r>
                      <a:r>
                        <a:rPr lang="en-US" altLang="zh-CN" dirty="0"/>
                        <a:t>=1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I2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zh-CN" dirty="0"/>
                        <a:t>Δ</a:t>
                      </a:r>
                      <a:r>
                        <a:rPr lang="en-US" altLang="zh-CN" dirty="0"/>
                        <a:t>I</a:t>
                      </a:r>
                      <a:r>
                        <a:rPr lang="en-US" altLang="zh-CN" baseline="-25000" dirty="0"/>
                        <a:t>21</a:t>
                      </a:r>
                      <a:r>
                        <a:rPr lang="en-US" altLang="zh-CN" dirty="0"/>
                        <a:t>=I2-I1</a:t>
                      </a:r>
                      <a:r>
                        <a:rPr lang="zh-CN" altLang="en-US" dirty="0"/>
                        <a:t>，</a:t>
                      </a:r>
                      <a:endParaRPr lang="en-US" altLang="zh-CN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RSDS</a:t>
                      </a:r>
                      <a:r>
                        <a:rPr lang="zh-CN" altLang="en-US" dirty="0"/>
                        <a:t>模块</a:t>
                      </a:r>
                      <a:r>
                        <a:rPr lang="zh-CN" altLang="en-US" dirty="0">
                          <a:solidFill>
                            <a:srgbClr val="0000FF"/>
                          </a:solidFill>
                        </a:rPr>
                        <a:t>总功耗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774183"/>
                  </a:ext>
                </a:extLst>
              </a:tr>
              <a:tr h="890257">
                <a:tc>
                  <a:txBody>
                    <a:bodyPr/>
                    <a:lstStyle/>
                    <a:p>
                      <a:r>
                        <a:rPr lang="en-US" altLang="zh-CN" dirty="0"/>
                        <a:t>TX</a:t>
                      </a:r>
                      <a:r>
                        <a:rPr lang="zh-CN" altLang="en-US" dirty="0">
                          <a:solidFill>
                            <a:srgbClr val="0000FF"/>
                          </a:solidFill>
                        </a:rPr>
                        <a:t>关</a:t>
                      </a:r>
                      <a:r>
                        <a:rPr lang="en-US" altLang="zh-CN" dirty="0"/>
                        <a:t>,RX</a:t>
                      </a:r>
                      <a:r>
                        <a:rPr lang="zh-CN" altLang="en-US" dirty="0">
                          <a:solidFill>
                            <a:srgbClr val="0000FF"/>
                          </a:solidFill>
                        </a:rPr>
                        <a:t>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/>
                        <a:t>rsds_sel_lpbk</a:t>
                      </a:r>
                      <a:r>
                        <a:rPr lang="en-US" altLang="zh-CN" dirty="0"/>
                        <a:t>=0; </a:t>
                      </a:r>
                      <a:r>
                        <a:rPr lang="en-US" altLang="zh-CN" dirty="0" err="1"/>
                        <a:t>rsds_sel_rx</a:t>
                      </a:r>
                      <a:r>
                        <a:rPr lang="en-US" altLang="zh-CN" dirty="0"/>
                        <a:t>=1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I3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zh-CN" dirty="0"/>
                        <a:t>Δ</a:t>
                      </a:r>
                      <a:r>
                        <a:rPr lang="en-US" altLang="zh-CN" dirty="0"/>
                        <a:t>I</a:t>
                      </a:r>
                      <a:r>
                        <a:rPr lang="en-US" altLang="zh-CN" baseline="-25000" dirty="0"/>
                        <a:t>21</a:t>
                      </a:r>
                      <a:r>
                        <a:rPr lang="en-US" altLang="zh-CN" dirty="0"/>
                        <a:t>=I2-I3</a:t>
                      </a:r>
                      <a:r>
                        <a:rPr lang="zh-CN" altLang="en-US" dirty="0"/>
                        <a:t>，</a:t>
                      </a:r>
                      <a:endParaRPr lang="en-US" altLang="zh-CN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>
                          <a:solidFill>
                            <a:srgbClr val="0000FF"/>
                          </a:solidFill>
                        </a:rPr>
                        <a:t>TX</a:t>
                      </a:r>
                      <a:r>
                        <a:rPr lang="zh-CN" altLang="en-US" dirty="0">
                          <a:solidFill>
                            <a:srgbClr val="0000FF"/>
                          </a:solidFill>
                        </a:rPr>
                        <a:t>功耗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165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1320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895350"/>
            <a:ext cx="8515350" cy="55626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zh-CN" altLang="en-US" dirty="0">
                <a:solidFill>
                  <a:srgbClr val="0000FF"/>
                </a:solidFill>
              </a:rPr>
              <a:t>功耗</a:t>
            </a:r>
            <a:endParaRPr lang="en-US" altLang="zh-CN" dirty="0">
              <a:solidFill>
                <a:srgbClr val="0000FF"/>
              </a:solidFill>
            </a:endParaRPr>
          </a:p>
          <a:p>
            <a:r>
              <a:rPr lang="zh-CN" altLang="en-US" dirty="0">
                <a:solidFill>
                  <a:srgbClr val="0000FF"/>
                </a:solidFill>
              </a:rPr>
              <a:t>测试值</a:t>
            </a:r>
            <a:r>
              <a:rPr lang="en-US" altLang="zh-CN" dirty="0">
                <a:solidFill>
                  <a:srgbClr val="0000FF"/>
                </a:solidFill>
              </a:rPr>
              <a:t>VS</a:t>
            </a:r>
            <a:r>
              <a:rPr lang="zh-CN" altLang="en-US" dirty="0">
                <a:solidFill>
                  <a:srgbClr val="0000FF"/>
                </a:solidFill>
              </a:rPr>
              <a:t>仿真值</a:t>
            </a:r>
            <a:endParaRPr lang="en-US" altLang="zh-CN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zh-CN" altLang="en-US" dirty="0"/>
              <a:t>功耗</a:t>
            </a:r>
            <a:r>
              <a:rPr lang="en-US" altLang="zh-CN" dirty="0"/>
              <a:t>@600MHz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8C8D-3BA7-475D-BF23-831F82C4EDF0}" type="datetime1">
              <a:rPr lang="zh-CN" altLang="en-US" smtClean="0"/>
              <a:t>2021-03-09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shizhan@dlnu.edu.cn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5572-166B-47D7-AA10-B85FBD8FF573}" type="slidenum">
              <a:rPr lang="zh-CN" altLang="en-US" smtClean="0"/>
              <a:pPr/>
              <a:t>7</a:t>
            </a:fld>
            <a:endParaRPr lang="zh-CN" altLang="en-US" dirty="0"/>
          </a:p>
        </p:txBody>
      </p:sp>
      <p:sp>
        <p:nvSpPr>
          <p:cNvPr id="8" name="文本框 3"/>
          <p:cNvSpPr txBox="1"/>
          <p:nvPr/>
        </p:nvSpPr>
        <p:spPr>
          <a:xfrm>
            <a:off x="-10283" y="1153548"/>
            <a:ext cx="677108" cy="55711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第 </a:t>
            </a:r>
            <a:r>
              <a:rPr lang="en-US" altLang="zh-CN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 </a:t>
            </a:r>
            <a:r>
              <a:rPr lang="zh-CN" alt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节</a:t>
            </a:r>
            <a:r>
              <a:rPr lang="en-US" altLang="zh-CN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</a:t>
            </a:r>
            <a:r>
              <a:rPr lang="zh-CN" alt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初步测试结果</a:t>
            </a:r>
          </a:p>
        </p:txBody>
      </p:sp>
      <p:graphicFrame>
        <p:nvGraphicFramePr>
          <p:cNvPr id="9" name="表格 13">
            <a:extLst>
              <a:ext uri="{FF2B5EF4-FFF2-40B4-BE49-F238E27FC236}">
                <a16:creationId xmlns:a16="http://schemas.microsoft.com/office/drawing/2014/main" id="{248E752E-EFCD-4752-AFF5-BD91D99139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33067"/>
              </p:ext>
            </p:extLst>
          </p:nvPr>
        </p:nvGraphicFramePr>
        <p:xfrm>
          <a:off x="951352" y="2560256"/>
          <a:ext cx="7241296" cy="340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6810">
                  <a:extLst>
                    <a:ext uri="{9D8B030D-6E8A-4147-A177-3AD203B41FA5}">
                      <a16:colId xmlns:a16="http://schemas.microsoft.com/office/drawing/2014/main" val="3680286039"/>
                    </a:ext>
                  </a:extLst>
                </a:gridCol>
                <a:gridCol w="3040029">
                  <a:extLst>
                    <a:ext uri="{9D8B030D-6E8A-4147-A177-3AD203B41FA5}">
                      <a16:colId xmlns:a16="http://schemas.microsoft.com/office/drawing/2014/main" val="3629101768"/>
                    </a:ext>
                  </a:extLst>
                </a:gridCol>
                <a:gridCol w="2114457">
                  <a:extLst>
                    <a:ext uri="{9D8B030D-6E8A-4147-A177-3AD203B41FA5}">
                      <a16:colId xmlns:a16="http://schemas.microsoft.com/office/drawing/2014/main" val="623144694"/>
                    </a:ext>
                  </a:extLst>
                </a:gridCol>
              </a:tblGrid>
              <a:tr h="568140">
                <a:tc>
                  <a:txBody>
                    <a:bodyPr/>
                    <a:lstStyle/>
                    <a:p>
                      <a:r>
                        <a:rPr lang="zh-CN" altLang="en-US" dirty="0">
                          <a:solidFill>
                            <a:schemeClr val="bg1"/>
                          </a:solidFill>
                        </a:rPr>
                        <a:t>模式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altLang="zh-CN" dirty="0">
                          <a:solidFill>
                            <a:schemeClr val="bg1"/>
                          </a:solidFill>
                        </a:rPr>
                        <a:t>Δ</a:t>
                      </a:r>
                      <a:r>
                        <a:rPr lang="en-US" altLang="zh-CN" dirty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en-US" altLang="zh-CN" baseline="-25000" dirty="0">
                          <a:solidFill>
                            <a:schemeClr val="bg1"/>
                          </a:solidFill>
                        </a:rPr>
                        <a:t>21</a:t>
                      </a:r>
                      <a:r>
                        <a:rPr lang="zh-CN" altLang="en-US" baseline="0" dirty="0">
                          <a:solidFill>
                            <a:schemeClr val="bg1"/>
                          </a:solidFill>
                        </a:rPr>
                        <a:t>（总功耗</a:t>
                      </a:r>
                      <a:r>
                        <a:rPr lang="en-US" altLang="zh-CN" baseline="0" dirty="0">
                          <a:solidFill>
                            <a:schemeClr val="bg1"/>
                          </a:solidFill>
                        </a:rPr>
                        <a:t>,mA</a:t>
                      </a:r>
                      <a:r>
                        <a:rPr lang="zh-CN" altLang="en-US" baseline="0" dirty="0">
                          <a:solidFill>
                            <a:schemeClr val="bg1"/>
                          </a:solidFill>
                        </a:rPr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zh-CN" dirty="0">
                          <a:solidFill>
                            <a:schemeClr val="bg1"/>
                          </a:solidFill>
                        </a:rPr>
                        <a:t>Δ</a:t>
                      </a:r>
                      <a:r>
                        <a:rPr lang="en-US" altLang="zh-CN" dirty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en-US" altLang="zh-CN" baseline="-25000" dirty="0">
                          <a:solidFill>
                            <a:schemeClr val="bg1"/>
                          </a:solidFill>
                        </a:rPr>
                        <a:t>21</a:t>
                      </a:r>
                      <a:r>
                        <a:rPr lang="zh-CN" altLang="en-US" dirty="0">
                          <a:solidFill>
                            <a:schemeClr val="bg1"/>
                          </a:solidFill>
                        </a:rPr>
                        <a:t>（</a:t>
                      </a:r>
                      <a:r>
                        <a:rPr lang="en-US" altLang="zh-CN" dirty="0">
                          <a:solidFill>
                            <a:schemeClr val="bg1"/>
                          </a:solidFill>
                        </a:rPr>
                        <a:t>TX</a:t>
                      </a:r>
                      <a:r>
                        <a:rPr lang="zh-CN" altLang="en-US" dirty="0">
                          <a:solidFill>
                            <a:schemeClr val="bg1"/>
                          </a:solidFill>
                        </a:rPr>
                        <a:t>功耗</a:t>
                      </a:r>
                      <a:r>
                        <a:rPr lang="en-US" altLang="zh-CN" dirty="0">
                          <a:solidFill>
                            <a:schemeClr val="bg1"/>
                          </a:solidFill>
                        </a:rPr>
                        <a:t>,mA</a:t>
                      </a:r>
                      <a:r>
                        <a:rPr lang="zh-CN" altLang="en-US" dirty="0">
                          <a:solidFill>
                            <a:schemeClr val="bg1"/>
                          </a:solidFill>
                        </a:rPr>
                        <a:t>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779223"/>
                  </a:ext>
                </a:extLst>
              </a:tr>
              <a:tr h="1053740">
                <a:tc>
                  <a:txBody>
                    <a:bodyPr/>
                    <a:lstStyle/>
                    <a:p>
                      <a:r>
                        <a:rPr lang="zh-CN" altLang="en-US" dirty="0">
                          <a:solidFill>
                            <a:srgbClr val="FF0000"/>
                          </a:solidFill>
                        </a:rPr>
                        <a:t>测试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altLang="zh-CN" dirty="0" err="1"/>
                        <a:t>ibias</a:t>
                      </a:r>
                      <a:r>
                        <a:rPr lang="en-US" altLang="zh-CN" dirty="0"/>
                        <a:t>=</a:t>
                      </a:r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160uA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7.94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3.83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904402"/>
                  </a:ext>
                </a:extLst>
              </a:tr>
              <a:tr h="890257">
                <a:tc>
                  <a:txBody>
                    <a:bodyPr/>
                    <a:lstStyle/>
                    <a:p>
                      <a:r>
                        <a:rPr lang="zh-CN" altLang="en-US" dirty="0"/>
                        <a:t>仿真</a:t>
                      </a:r>
                      <a:endParaRPr lang="en-US" altLang="zh-CN" dirty="0"/>
                    </a:p>
                    <a:p>
                      <a:r>
                        <a:rPr lang="en-US" altLang="zh-CN" dirty="0" err="1"/>
                        <a:t>ibias</a:t>
                      </a:r>
                      <a:r>
                        <a:rPr lang="en-US" altLang="zh-CN" dirty="0"/>
                        <a:t>=160uA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7.491</a:t>
                      </a:r>
                      <a:r>
                        <a:rPr lang="zh-CN" altLang="en-US" dirty="0"/>
                        <a:t>（</a:t>
                      </a:r>
                      <a:r>
                        <a:rPr lang="en-US" altLang="zh-CN" dirty="0"/>
                        <a:t>0.449</a:t>
                      </a:r>
                      <a:r>
                        <a:rPr lang="zh-CN" altLang="en-US" dirty="0"/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3.530</a:t>
                      </a:r>
                      <a:r>
                        <a:rPr lang="zh-CN" altLang="en-US" dirty="0"/>
                        <a:t>（</a:t>
                      </a:r>
                      <a:r>
                        <a:rPr lang="en-US" altLang="zh-CN" dirty="0"/>
                        <a:t>0.3</a:t>
                      </a:r>
                      <a:r>
                        <a:rPr lang="zh-CN" altLang="en-US" dirty="0"/>
                        <a:t>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774183"/>
                  </a:ext>
                </a:extLst>
              </a:tr>
              <a:tr h="890257">
                <a:tc>
                  <a:txBody>
                    <a:bodyPr/>
                    <a:lstStyle/>
                    <a:p>
                      <a:r>
                        <a:rPr lang="zh-CN" altLang="en-US" dirty="0">
                          <a:solidFill>
                            <a:srgbClr val="FF0000"/>
                          </a:solidFill>
                        </a:rPr>
                        <a:t>仿真</a:t>
                      </a:r>
                      <a:r>
                        <a:rPr lang="en-US" altLang="zh-CN" dirty="0" err="1"/>
                        <a:t>ibias</a:t>
                      </a:r>
                      <a:r>
                        <a:rPr lang="en-US" altLang="zh-CN" dirty="0"/>
                        <a:t>=</a:t>
                      </a:r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175uA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7.904</a:t>
                      </a:r>
                      <a:r>
                        <a:rPr lang="zh-CN" altLang="en-US" dirty="0"/>
                        <a:t>（</a:t>
                      </a:r>
                      <a:r>
                        <a:rPr lang="en-US" altLang="zh-CN" dirty="0"/>
                        <a:t>0.036</a:t>
                      </a:r>
                      <a:r>
                        <a:rPr lang="zh-CN" altLang="en-US" dirty="0"/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3.757</a:t>
                      </a:r>
                      <a:r>
                        <a:rPr lang="zh-CN" altLang="en-US" dirty="0"/>
                        <a:t>（</a:t>
                      </a:r>
                      <a:r>
                        <a:rPr lang="en-US" altLang="zh-CN" dirty="0"/>
                        <a:t>0.073</a:t>
                      </a:r>
                      <a:r>
                        <a:rPr lang="zh-CN" altLang="en-US" dirty="0"/>
                        <a:t>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165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9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895350"/>
            <a:ext cx="8515350" cy="55626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zh-CN" altLang="en-US" dirty="0">
                <a:solidFill>
                  <a:srgbClr val="0000FF"/>
                </a:solidFill>
              </a:rPr>
              <a:t>功耗</a:t>
            </a:r>
            <a:endParaRPr lang="en-US" altLang="zh-CN" dirty="0">
              <a:solidFill>
                <a:srgbClr val="0000FF"/>
              </a:solidFill>
            </a:endParaRPr>
          </a:p>
          <a:p>
            <a:r>
              <a:rPr lang="zh-CN" altLang="en-US" dirty="0">
                <a:solidFill>
                  <a:srgbClr val="FF33CC"/>
                </a:solidFill>
              </a:rPr>
              <a:t>测试值</a:t>
            </a:r>
            <a:r>
              <a:rPr lang="en-US" altLang="zh-CN" dirty="0"/>
              <a:t>VS</a:t>
            </a:r>
            <a:r>
              <a:rPr lang="zh-CN" altLang="en-US" dirty="0">
                <a:solidFill>
                  <a:srgbClr val="0000FF"/>
                </a:solidFill>
              </a:rPr>
              <a:t>仿真值</a:t>
            </a:r>
            <a:endParaRPr lang="en-US" altLang="zh-CN" dirty="0">
              <a:solidFill>
                <a:srgbClr val="0000FF"/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8C8D-3BA7-475D-BF23-831F82C4EDF0}" type="datetime1">
              <a:rPr lang="zh-CN" altLang="en-US" smtClean="0"/>
              <a:t>2021-03-09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shizhan@dlnu.edu.cn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5572-166B-47D7-AA10-B85FBD8FF573}" type="slidenum">
              <a:rPr lang="zh-CN" altLang="en-US" smtClean="0"/>
              <a:pPr/>
              <a:t>8</a:t>
            </a:fld>
            <a:endParaRPr lang="zh-CN" altLang="en-US" dirty="0"/>
          </a:p>
        </p:txBody>
      </p:sp>
      <p:sp>
        <p:nvSpPr>
          <p:cNvPr id="8" name="文本框 3"/>
          <p:cNvSpPr txBox="1"/>
          <p:nvPr/>
        </p:nvSpPr>
        <p:spPr>
          <a:xfrm>
            <a:off x="-10283" y="1153548"/>
            <a:ext cx="677108" cy="55711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第 </a:t>
            </a:r>
            <a:r>
              <a:rPr lang="en-US" altLang="zh-CN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 </a:t>
            </a:r>
            <a:r>
              <a:rPr lang="zh-CN" alt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节</a:t>
            </a:r>
            <a:r>
              <a:rPr lang="en-US" altLang="zh-CN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</a:t>
            </a:r>
            <a:r>
              <a:rPr lang="zh-CN" alt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初步测试结果</a:t>
            </a:r>
          </a:p>
        </p:txBody>
      </p:sp>
      <p:graphicFrame>
        <p:nvGraphicFramePr>
          <p:cNvPr id="12" name="图表 11">
            <a:extLst>
              <a:ext uri="{FF2B5EF4-FFF2-40B4-BE49-F238E27FC236}">
                <a16:creationId xmlns:a16="http://schemas.microsoft.com/office/drawing/2014/main" id="{963D2315-2CAA-4550-87AA-385851017D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8026673"/>
              </p:ext>
            </p:extLst>
          </p:nvPr>
        </p:nvGraphicFramePr>
        <p:xfrm>
          <a:off x="605965" y="1981200"/>
          <a:ext cx="6905181" cy="437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文本框 13">
            <a:extLst>
              <a:ext uri="{FF2B5EF4-FFF2-40B4-BE49-F238E27FC236}">
                <a16:creationId xmlns:a16="http://schemas.microsoft.com/office/drawing/2014/main" id="{244CC11C-202C-487A-BDB4-D2D05962D8BB}"/>
              </a:ext>
            </a:extLst>
          </p:cNvPr>
          <p:cNvSpPr txBox="1"/>
          <p:nvPr/>
        </p:nvSpPr>
        <p:spPr>
          <a:xfrm>
            <a:off x="6596743" y="4669988"/>
            <a:ext cx="25472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rgbClr val="0000FF"/>
                </a:solidFill>
              </a:rPr>
              <a:t>初步结论</a:t>
            </a:r>
            <a:endParaRPr lang="en-US" altLang="zh-CN" sz="2400" b="1" dirty="0">
              <a:solidFill>
                <a:srgbClr val="0000FF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zh-CN" altLang="en-US" b="1" dirty="0"/>
              <a:t>测试与仿真基本吻合</a:t>
            </a:r>
            <a:endParaRPr lang="en-US" altLang="zh-CN" b="1" dirty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en-US" altLang="zh-CN" b="1" dirty="0">
                <a:solidFill>
                  <a:srgbClr val="0000FF"/>
                </a:solidFill>
              </a:rPr>
              <a:t>TX</a:t>
            </a:r>
            <a:r>
              <a:rPr lang="zh-CN" altLang="en-US" b="1" dirty="0">
                <a:solidFill>
                  <a:srgbClr val="0000FF"/>
                </a:solidFill>
              </a:rPr>
              <a:t>功耗</a:t>
            </a:r>
            <a:r>
              <a:rPr lang="zh-CN" altLang="en-US" b="1" dirty="0"/>
              <a:t>较</a:t>
            </a:r>
            <a:r>
              <a:rPr lang="zh-CN" altLang="en-US" b="1" dirty="0">
                <a:solidFill>
                  <a:srgbClr val="0000FF"/>
                </a:solidFill>
              </a:rPr>
              <a:t>小</a:t>
            </a:r>
            <a:r>
              <a:rPr lang="zh-CN" altLang="en-US" b="1" dirty="0"/>
              <a:t>且随频率变化不大，需进一步测量验证各项指标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85936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895350"/>
            <a:ext cx="8515350" cy="55626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zh-CN" altLang="en-US" dirty="0">
                <a:solidFill>
                  <a:srgbClr val="0000FF"/>
                </a:solidFill>
              </a:rPr>
              <a:t>功耗</a:t>
            </a:r>
            <a:endParaRPr lang="en-US" altLang="zh-CN" dirty="0">
              <a:solidFill>
                <a:srgbClr val="0000FF"/>
              </a:solidFill>
            </a:endParaRPr>
          </a:p>
          <a:p>
            <a:r>
              <a:rPr lang="en-US" altLang="zh-CN" dirty="0">
                <a:solidFill>
                  <a:srgbClr val="0000FF"/>
                </a:solidFill>
              </a:rPr>
              <a:t>RX</a:t>
            </a:r>
            <a:r>
              <a:rPr lang="zh-CN" altLang="en-US" dirty="0">
                <a:solidFill>
                  <a:srgbClr val="0000FF"/>
                </a:solidFill>
              </a:rPr>
              <a:t>使能端设计</a:t>
            </a:r>
            <a:r>
              <a:rPr lang="en-US" altLang="zh-CN" dirty="0">
                <a:solidFill>
                  <a:srgbClr val="0000FF"/>
                </a:solidFill>
              </a:rPr>
              <a:t>bug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8C8D-3BA7-475D-BF23-831F82C4EDF0}" type="datetime1">
              <a:rPr lang="zh-CN" altLang="en-US" smtClean="0"/>
              <a:t>2021-03-09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shizhan@dlnu.edu.cn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5572-166B-47D7-AA10-B85FBD8FF573}" type="slidenum">
              <a:rPr lang="zh-CN" altLang="en-US" smtClean="0"/>
              <a:pPr/>
              <a:t>9</a:t>
            </a:fld>
            <a:endParaRPr lang="zh-CN" altLang="en-US" dirty="0"/>
          </a:p>
        </p:txBody>
      </p:sp>
      <p:sp>
        <p:nvSpPr>
          <p:cNvPr id="8" name="文本框 3"/>
          <p:cNvSpPr txBox="1"/>
          <p:nvPr/>
        </p:nvSpPr>
        <p:spPr>
          <a:xfrm>
            <a:off x="-10283" y="1153548"/>
            <a:ext cx="677108" cy="55711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第 </a:t>
            </a:r>
            <a:r>
              <a:rPr lang="en-US" altLang="zh-CN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 </a:t>
            </a:r>
            <a:r>
              <a:rPr lang="zh-CN" alt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节</a:t>
            </a:r>
            <a:r>
              <a:rPr lang="en-US" altLang="zh-CN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</a:t>
            </a:r>
            <a:r>
              <a:rPr lang="zh-CN" alt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初步测试结果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DEB49189-B29E-49F5-8AC5-FEDBCE62ED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2062" y="2164698"/>
            <a:ext cx="2367448" cy="2145393"/>
          </a:xfrm>
          <a:prstGeom prst="rect">
            <a:avLst/>
          </a:prstGeom>
        </p:spPr>
      </p:pic>
      <p:graphicFrame>
        <p:nvGraphicFramePr>
          <p:cNvPr id="10" name="表格 13">
            <a:extLst>
              <a:ext uri="{FF2B5EF4-FFF2-40B4-BE49-F238E27FC236}">
                <a16:creationId xmlns:a16="http://schemas.microsoft.com/office/drawing/2014/main" id="{505B5FDF-5387-49D6-A71E-96A50A4E70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210025"/>
              </p:ext>
            </p:extLst>
          </p:nvPr>
        </p:nvGraphicFramePr>
        <p:xfrm>
          <a:off x="776146" y="1903850"/>
          <a:ext cx="5448225" cy="253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205">
                  <a:extLst>
                    <a:ext uri="{9D8B030D-6E8A-4147-A177-3AD203B41FA5}">
                      <a16:colId xmlns:a16="http://schemas.microsoft.com/office/drawing/2014/main" val="3680286039"/>
                    </a:ext>
                  </a:extLst>
                </a:gridCol>
                <a:gridCol w="2003941">
                  <a:extLst>
                    <a:ext uri="{9D8B030D-6E8A-4147-A177-3AD203B41FA5}">
                      <a16:colId xmlns:a16="http://schemas.microsoft.com/office/drawing/2014/main" val="3629101768"/>
                    </a:ext>
                  </a:extLst>
                </a:gridCol>
                <a:gridCol w="2588079">
                  <a:extLst>
                    <a:ext uri="{9D8B030D-6E8A-4147-A177-3AD203B41FA5}">
                      <a16:colId xmlns:a16="http://schemas.microsoft.com/office/drawing/2014/main" val="623144694"/>
                    </a:ext>
                  </a:extLst>
                </a:gridCol>
              </a:tblGrid>
              <a:tr h="568140">
                <a:tc>
                  <a:txBody>
                    <a:bodyPr/>
                    <a:lstStyle/>
                    <a:p>
                      <a:r>
                        <a:rPr lang="zh-CN" altLang="en-US" dirty="0"/>
                        <a:t>模式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配置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RSDS</a:t>
                      </a:r>
                      <a:r>
                        <a:rPr lang="zh-CN" altLang="en-US" dirty="0"/>
                        <a:t>模块电流</a:t>
                      </a:r>
                      <a:r>
                        <a:rPr lang="en-US" altLang="zh-CN" dirty="0"/>
                        <a:t>(mA)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779223"/>
                  </a:ext>
                </a:extLst>
              </a:tr>
              <a:tr h="1053740">
                <a:tc>
                  <a:txBody>
                    <a:bodyPr/>
                    <a:lstStyle/>
                    <a:p>
                      <a:r>
                        <a:rPr lang="zh-CN" altLang="en-US" dirty="0"/>
                        <a:t>模块关闭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/>
                        <a:t>rsds_sel_lpbk</a:t>
                      </a:r>
                      <a:r>
                        <a:rPr lang="en-US" altLang="zh-CN" dirty="0"/>
                        <a:t>=0; </a:t>
                      </a:r>
                      <a:r>
                        <a:rPr lang="en-US" altLang="zh-CN" dirty="0" err="1"/>
                        <a:t>rsds_sel_rx</a:t>
                      </a:r>
                      <a:r>
                        <a:rPr lang="en-US" altLang="zh-CN" dirty="0"/>
                        <a:t>=0</a:t>
                      </a:r>
                      <a:r>
                        <a:rPr lang="zh-CN" altLang="en-US" dirty="0"/>
                        <a:t>；</a:t>
                      </a:r>
                      <a:endParaRPr lang="en-US" altLang="zh-CN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/>
                        <a:t>rsds_sel_tx</a:t>
                      </a:r>
                      <a:r>
                        <a:rPr lang="en-US" altLang="zh-CN" dirty="0"/>
                        <a:t>=0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0.92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904402"/>
                  </a:ext>
                </a:extLst>
              </a:tr>
              <a:tr h="890257">
                <a:tc>
                  <a:txBody>
                    <a:bodyPr/>
                    <a:lstStyle/>
                    <a:p>
                      <a:r>
                        <a:rPr lang="en-US" altLang="zh-CN" dirty="0"/>
                        <a:t>RX</a:t>
                      </a:r>
                      <a:r>
                        <a:rPr lang="zh-CN" altLang="en-US" dirty="0"/>
                        <a:t>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/>
                        <a:t>rsds_sel_lpbk</a:t>
                      </a:r>
                      <a:r>
                        <a:rPr lang="en-US" altLang="zh-CN" dirty="0"/>
                        <a:t>=1; </a:t>
                      </a:r>
                      <a:r>
                        <a:rPr lang="en-US" altLang="zh-CN" dirty="0" err="1"/>
                        <a:t>rsds_sel_rx</a:t>
                      </a:r>
                      <a:r>
                        <a:rPr lang="en-US" altLang="zh-CN" dirty="0"/>
                        <a:t>=1</a:t>
                      </a:r>
                      <a:r>
                        <a:rPr lang="zh-CN" altLang="en-US" dirty="0"/>
                        <a:t>；</a:t>
                      </a:r>
                      <a:endParaRPr lang="en-US" altLang="zh-CN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/>
                        <a:t>rsds_sel_tx</a:t>
                      </a:r>
                      <a:r>
                        <a:rPr lang="en-US" altLang="zh-CN" dirty="0"/>
                        <a:t>=0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0.374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774183"/>
                  </a:ext>
                </a:extLst>
              </a:tr>
            </a:tbl>
          </a:graphicData>
        </a:graphic>
      </p:graphicFrame>
      <p:sp>
        <p:nvSpPr>
          <p:cNvPr id="7" name="矩形 6">
            <a:extLst>
              <a:ext uri="{FF2B5EF4-FFF2-40B4-BE49-F238E27FC236}">
                <a16:creationId xmlns:a16="http://schemas.microsoft.com/office/drawing/2014/main" id="{67B75876-892F-4784-80A6-076A10173BED}"/>
              </a:ext>
            </a:extLst>
          </p:cNvPr>
          <p:cNvSpPr/>
          <p:nvPr/>
        </p:nvSpPr>
        <p:spPr>
          <a:xfrm>
            <a:off x="6582062" y="3013784"/>
            <a:ext cx="506346" cy="114513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C0208743-3C41-44CB-86DB-CC8648B94107}"/>
              </a:ext>
            </a:extLst>
          </p:cNvPr>
          <p:cNvSpPr txBox="1"/>
          <p:nvPr/>
        </p:nvSpPr>
        <p:spPr>
          <a:xfrm>
            <a:off x="776146" y="4693815"/>
            <a:ext cx="76120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rgbClr val="FF0000"/>
                </a:solidFill>
              </a:rPr>
              <a:t>注意</a:t>
            </a:r>
            <a:r>
              <a:rPr lang="zh-CN" altLang="en-US" sz="2400" b="1" dirty="0"/>
              <a:t>事项</a:t>
            </a:r>
            <a:endParaRPr lang="en-US" altLang="zh-CN" sz="2400" b="1" dirty="0"/>
          </a:p>
          <a:p>
            <a:pPr marL="800100" lvl="1" indent="-342900">
              <a:buFont typeface="+mj-ea"/>
              <a:buAutoNum type="circleNumDbPlain"/>
            </a:pPr>
            <a:r>
              <a:rPr lang="zh-CN" altLang="en-US" sz="2200" dirty="0"/>
              <a:t>“关闭”</a:t>
            </a:r>
            <a:r>
              <a:rPr lang="en-US" altLang="zh-CN" sz="2200" dirty="0"/>
              <a:t>RSDS</a:t>
            </a:r>
            <a:r>
              <a:rPr lang="zh-CN" altLang="en-US" sz="2200" dirty="0"/>
              <a:t>模块时，引入了</a:t>
            </a:r>
            <a:r>
              <a:rPr lang="en-US" altLang="zh-CN" sz="2200" b="1" dirty="0">
                <a:solidFill>
                  <a:srgbClr val="FF0000"/>
                </a:solidFill>
              </a:rPr>
              <a:t>0.92mA</a:t>
            </a:r>
            <a:r>
              <a:rPr lang="zh-CN" altLang="en-US" sz="2200" dirty="0"/>
              <a:t>的电流</a:t>
            </a:r>
            <a:endParaRPr lang="en-US" altLang="zh-CN" sz="2200" dirty="0"/>
          </a:p>
          <a:p>
            <a:pPr marL="800100" lvl="1" indent="-342900">
              <a:buFont typeface="+mj-ea"/>
              <a:buAutoNum type="circleNumDbPlain"/>
            </a:pPr>
            <a:r>
              <a:rPr lang="zh-CN" altLang="en-US" sz="2200" dirty="0">
                <a:solidFill>
                  <a:srgbClr val="FF0000"/>
                </a:solidFill>
              </a:rPr>
              <a:t>推荐配置</a:t>
            </a:r>
            <a:r>
              <a:rPr lang="zh-CN" altLang="en-US" sz="2200" dirty="0"/>
              <a:t>：</a:t>
            </a:r>
            <a:r>
              <a:rPr lang="en-US" altLang="zh-CN" sz="2200" dirty="0" err="1"/>
              <a:t>rsds_sel_lpbk</a:t>
            </a:r>
            <a:r>
              <a:rPr lang="en-US" altLang="zh-CN" sz="2200" dirty="0"/>
              <a:t>=1; </a:t>
            </a:r>
            <a:r>
              <a:rPr lang="en-US" altLang="zh-CN" sz="2200" dirty="0" err="1"/>
              <a:t>rsds_sel_rx</a:t>
            </a:r>
            <a:r>
              <a:rPr lang="en-US" altLang="zh-CN" sz="2200" dirty="0"/>
              <a:t>=1</a:t>
            </a:r>
            <a:r>
              <a:rPr lang="zh-CN" altLang="en-US" sz="2200" dirty="0"/>
              <a:t>；</a:t>
            </a:r>
            <a:r>
              <a:rPr lang="en-US" altLang="zh-CN" sz="2200" dirty="0" err="1"/>
              <a:t>rsds_sel_tx</a:t>
            </a:r>
            <a:r>
              <a:rPr lang="en-US" altLang="zh-CN" sz="2200" dirty="0"/>
              <a:t>=0</a:t>
            </a:r>
          </a:p>
          <a:p>
            <a:pPr marL="285750" indent="-285750">
              <a:buFont typeface="Wingdings" panose="05000000000000000000" pitchFamily="2" charset="2"/>
              <a:buChar char="u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4858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8247</TotalTime>
  <Words>911</Words>
  <Application>Microsoft Office PowerPoint</Application>
  <PresentationFormat>全屏显示(4:3)</PresentationFormat>
  <Paragraphs>187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华文新魏</vt:lpstr>
      <vt:lpstr>楷体</vt:lpstr>
      <vt:lpstr>微软雅黑</vt:lpstr>
      <vt:lpstr>Arial</vt:lpstr>
      <vt:lpstr>Arial Black</vt:lpstr>
      <vt:lpstr>Calibri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Alfred</dc:creator>
  <cp:lastModifiedBy>施展</cp:lastModifiedBy>
  <cp:revision>1530</cp:revision>
  <dcterms:created xsi:type="dcterms:W3CDTF">2015-04-27T08:10:40Z</dcterms:created>
  <dcterms:modified xsi:type="dcterms:W3CDTF">2021-03-09T01:50:01Z</dcterms:modified>
</cp:coreProperties>
</file>