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6" r:id="rId2"/>
    <p:sldId id="282" r:id="rId3"/>
    <p:sldId id="259" r:id="rId4"/>
    <p:sldId id="270" r:id="rId5"/>
    <p:sldId id="272" r:id="rId6"/>
    <p:sldId id="262" r:id="rId7"/>
    <p:sldId id="274" r:id="rId8"/>
    <p:sldId id="281" r:id="rId9"/>
    <p:sldId id="273" r:id="rId10"/>
    <p:sldId id="278" r:id="rId11"/>
    <p:sldId id="279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2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7ADA0-6FB7-4017-A628-CD271C5012F7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282E0-4962-424B-813C-FA9FD1FEE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60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282E0-4962-424B-813C-FA9FD1FEEF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94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282E0-4962-424B-813C-FA9FD1FEEF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55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282E0-4962-424B-813C-FA9FD1FEEF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12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451DC-9049-4902-8BC0-696F03AC2C28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3C7-3058-4AE5-8778-40B78A859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4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451DC-9049-4902-8BC0-696F03AC2C28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3C7-3058-4AE5-8778-40B78A859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5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451DC-9049-4902-8BC0-696F03AC2C28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3C7-3058-4AE5-8778-40B78A859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8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451DC-9049-4902-8BC0-696F03AC2C28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3C7-3058-4AE5-8778-40B78A859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2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451DC-9049-4902-8BC0-696F03AC2C28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3C7-3058-4AE5-8778-40B78A859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14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451DC-9049-4902-8BC0-696F03AC2C28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3C7-3058-4AE5-8778-40B78A859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05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451DC-9049-4902-8BC0-696F03AC2C28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3C7-3058-4AE5-8778-40B78A859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22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451DC-9049-4902-8BC0-696F03AC2C28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3C7-3058-4AE5-8778-40B78A859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8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451DC-9049-4902-8BC0-696F03AC2C28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3C7-3058-4AE5-8778-40B78A859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01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451DC-9049-4902-8BC0-696F03AC2C28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3C7-3058-4AE5-8778-40B78A859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8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451DC-9049-4902-8BC0-696F03AC2C28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3C7-3058-4AE5-8778-40B78A859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31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451DC-9049-4902-8BC0-696F03AC2C28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673C7-3058-4AE5-8778-40B78A859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6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67BEB70A-EC19-42C0-919C-88E1EF529A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new TME booster lattice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副标题 3">
            <a:extLst>
              <a:ext uri="{FF2B5EF4-FFF2-40B4-BE49-F238E27FC236}">
                <a16:creationId xmlns:a16="http://schemas.microsoft.com/office/drawing/2014/main" id="{F413AF52-BE06-4DD0-87FE-4A69979D7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0694"/>
            <a:ext cx="9144000" cy="1655762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Daheng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Wang Dou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behalf of CEPC AP group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4680368" y="6277835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CEPC day, IHEP, Jan. 22</a:t>
            </a:r>
            <a:r>
              <a:rPr lang="en-US" altLang="zh-CN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2021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F:\office\资料\IHEP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61" y="110118"/>
            <a:ext cx="3155747" cy="96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t="6302"/>
          <a:stretch/>
        </p:blipFill>
        <p:spPr>
          <a:xfrm>
            <a:off x="10400474" y="46049"/>
            <a:ext cx="1385544" cy="82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60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FD6E6BF-11F2-443E-80BB-807FDCFCF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600" y="3897880"/>
            <a:ext cx="3031200" cy="22734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26E2D3E-FB81-4334-BCCD-E5296E344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5396"/>
            <a:ext cx="3031200" cy="22734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8926A2A-1FD7-4B18-8C2C-50E2D28F7B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600" y="1345396"/>
            <a:ext cx="3031200" cy="22734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131131D-A18A-4AF0-A0D4-029D491895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200" y="1345396"/>
            <a:ext cx="3031200" cy="22734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E319AEA-7544-4791-A89C-B90D827F3A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800" y="1345396"/>
            <a:ext cx="3031200" cy="22734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181735E-7E62-4A00-91F3-C4BB225AAB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7880"/>
            <a:ext cx="3031200" cy="2273400"/>
          </a:xfrm>
          <a:prstGeom prst="rect">
            <a:avLst/>
          </a:prstGeom>
        </p:spPr>
      </p:pic>
      <p:sp>
        <p:nvSpPr>
          <p:cNvPr id="15" name="标题 1">
            <a:extLst>
              <a:ext uri="{FF2B5EF4-FFF2-40B4-BE49-F238E27FC236}">
                <a16:creationId xmlns:a16="http://schemas.microsoft.com/office/drawing/2014/main" id="{3E475038-1C60-47AA-B66E-EDB4805C5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893"/>
            <a:ext cx="10515600" cy="1055684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sensitivity- Bare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Lattice+Q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Shift 3um &amp;1um TME 0 vs TME 1</a:t>
            </a:r>
            <a:b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8309FE0-05E5-4366-9DA7-00EE3148553B}"/>
              </a:ext>
            </a:extLst>
          </p:cNvPr>
          <p:cNvSpPr/>
          <p:nvPr/>
        </p:nvSpPr>
        <p:spPr>
          <a:xfrm>
            <a:off x="6647853" y="4301967"/>
            <a:ext cx="5025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TME 1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sensitivity much better than 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TME 0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733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0198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effect and correction (TME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C1151F6E-DCC3-4C18-B5F6-24E3DD264A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368323"/>
              </p:ext>
            </p:extLst>
          </p:nvPr>
        </p:nvGraphicFramePr>
        <p:xfrm>
          <a:off x="6096000" y="4055384"/>
          <a:ext cx="5829014" cy="109728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222934">
                  <a:extLst>
                    <a:ext uri="{9D8B030D-6E8A-4147-A177-3AD203B41FA5}">
                      <a16:colId xmlns:a16="http://schemas.microsoft.com/office/drawing/2014/main" val="599025186"/>
                    </a:ext>
                  </a:extLst>
                </a:gridCol>
                <a:gridCol w="1151520">
                  <a:extLst>
                    <a:ext uri="{9D8B030D-6E8A-4147-A177-3AD203B41FA5}">
                      <a16:colId xmlns:a16="http://schemas.microsoft.com/office/drawing/2014/main" val="2378600387"/>
                    </a:ext>
                  </a:extLst>
                </a:gridCol>
                <a:gridCol w="1151520">
                  <a:extLst>
                    <a:ext uri="{9D8B030D-6E8A-4147-A177-3AD203B41FA5}">
                      <a16:colId xmlns:a16="http://schemas.microsoft.com/office/drawing/2014/main" val="2036329104"/>
                    </a:ext>
                  </a:extLst>
                </a:gridCol>
                <a:gridCol w="1151520">
                  <a:extLst>
                    <a:ext uri="{9D8B030D-6E8A-4147-A177-3AD203B41FA5}">
                      <a16:colId xmlns:a16="http://schemas.microsoft.com/office/drawing/2014/main" val="3261502273"/>
                    </a:ext>
                  </a:extLst>
                </a:gridCol>
                <a:gridCol w="1151520">
                  <a:extLst>
                    <a:ext uri="{9D8B030D-6E8A-4147-A177-3AD203B41FA5}">
                      <a16:colId xmlns:a16="http://schemas.microsoft.com/office/drawing/2014/main" val="1263456715"/>
                    </a:ext>
                  </a:extLst>
                </a:gridCol>
              </a:tblGrid>
              <a:tr h="25363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kern="1200" dirty="0"/>
                        <a:t>RMS</a:t>
                      </a:r>
                      <a:endParaRPr lang="zh-CN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kern="1200" dirty="0"/>
                        <a:t>FODO 0 (CDR)</a:t>
                      </a:r>
                      <a:endParaRPr lang="zh-CN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FODO 1</a:t>
                      </a:r>
                      <a:endParaRPr lang="zh-CN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TME 0 opt.</a:t>
                      </a:r>
                      <a:endParaRPr lang="zh-CN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TME1</a:t>
                      </a:r>
                      <a:endParaRPr lang="zh-CN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966341"/>
                  </a:ext>
                </a:extLst>
              </a:tr>
              <a:tr h="253630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Orbit (mm)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0.0575/0.0525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0" dirty="0"/>
                        <a:t>0.1693/0.1236</a:t>
                      </a:r>
                      <a:endParaRPr lang="zh-CN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0" dirty="0"/>
                        <a:t>0.2216/0.178</a:t>
                      </a:r>
                      <a:endParaRPr lang="zh-CN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1" dirty="0">
                          <a:solidFill>
                            <a:srgbClr val="FF0000"/>
                          </a:solidFill>
                        </a:rPr>
                        <a:t>0.156/0.077</a:t>
                      </a:r>
                      <a:endParaRPr lang="zh-CN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679435"/>
                  </a:ext>
                </a:extLst>
              </a:tr>
              <a:tr h="253630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Beta Beating(%)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0.294/0.353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0" dirty="0"/>
                        <a:t>1.52/2.50</a:t>
                      </a:r>
                      <a:endParaRPr lang="zh-CN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0" dirty="0"/>
                        <a:t>2.79/3.833</a:t>
                      </a:r>
                      <a:endParaRPr lang="zh-CN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1" dirty="0">
                          <a:solidFill>
                            <a:srgbClr val="FF0000"/>
                          </a:solidFill>
                        </a:rPr>
                        <a:t>0.0274/0.102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873969"/>
                  </a:ext>
                </a:extLst>
              </a:tr>
              <a:tr h="2536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Δ Dispersion(m)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0.005/0.007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0" dirty="0"/>
                        <a:t>0.0045/0.0032</a:t>
                      </a:r>
                      <a:endParaRPr lang="zh-CN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0" dirty="0"/>
                        <a:t>0.0039/0.0052</a:t>
                      </a:r>
                      <a:endParaRPr lang="zh-CN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1" dirty="0">
                          <a:solidFill>
                            <a:srgbClr val="FF0000"/>
                          </a:solidFill>
                        </a:rPr>
                        <a:t>0.00055/0.011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548521"/>
                  </a:ext>
                </a:extLst>
              </a:tr>
            </a:tbl>
          </a:graphicData>
        </a:graphic>
      </p:graphicFrame>
      <p:pic>
        <p:nvPicPr>
          <p:cNvPr id="10" name="图片 9">
            <a:extLst>
              <a:ext uri="{FF2B5EF4-FFF2-40B4-BE49-F238E27FC236}">
                <a16:creationId xmlns:a16="http://schemas.microsoft.com/office/drawing/2014/main" id="{9A077F41-8B1E-412F-958E-946221CAFB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706"/>
            <a:ext cx="3031200" cy="22734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20966EC-9A41-42CF-A520-0067E10D00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600" y="1528706"/>
            <a:ext cx="3031200" cy="22734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AAA4F45-1F27-437F-94B1-24DC5D0DE9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200" y="1528706"/>
            <a:ext cx="3031200" cy="22734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25EBE5B-40C9-4723-ACBB-D80DD8DD6D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800" y="1528706"/>
            <a:ext cx="3031200" cy="22734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DF6CADA-B12A-4291-985A-E902D85369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9475"/>
            <a:ext cx="3031200" cy="22734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9EB7F65-D8B7-4C0F-986C-7BF8E7B19C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600" y="4219475"/>
            <a:ext cx="3031200" cy="2273400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0BB13923-E7A7-41A6-A975-09879995C7F5}"/>
              </a:ext>
            </a:extLst>
          </p:cNvPr>
          <p:cNvSpPr/>
          <p:nvPr/>
        </p:nvSpPr>
        <p:spPr>
          <a:xfrm>
            <a:off x="6142854" y="5233944"/>
            <a:ext cx="57709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of Orbit/Optics </a:t>
            </a:r>
            <a:r>
              <a:rPr lang="en-US" altLang="zh-CN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correction effect is very good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correction result of vertical dispersion is not good, which can be solved by parameter optimization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tracking is still in progress,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995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6979E2-AA5F-4791-A61A-A6A501C8A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312608-AA1C-4C97-9B17-9528DAD7E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450365" cy="4351338"/>
          </a:xfrm>
        </p:spPr>
        <p:txBody>
          <a:bodyPr/>
          <a:lstStyle/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TME design (TME 1) booster reduces the number of independent magnets by using combined magnets.</a:t>
            </a:r>
          </a:p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Improves the uniformity of component distribution and reduces the strength of Q&amp;S</a:t>
            </a:r>
          </a:p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sensitivity and simulated correction analysis show excellent robustness</a:t>
            </a:r>
          </a:p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results of more seeds and DA Tracking are still in the calculation, and we hope to further determine the advantages of TME structure</a:t>
            </a:r>
          </a:p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results of further design optimization are still in progress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825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1636176" y="1166572"/>
          <a:ext cx="6348981" cy="5145365"/>
        </p:xfrm>
        <a:graphic>
          <a:graphicData uri="http://schemas.openxmlformats.org/drawingml/2006/table">
            <a:tbl>
              <a:tblPr firstRow="1" bandRow="1"/>
              <a:tblGrid>
                <a:gridCol w="2380309">
                  <a:extLst>
                    <a:ext uri="{9D8B030D-6E8A-4147-A177-3AD203B41FA5}">
                      <a16:colId xmlns:a16="http://schemas.microsoft.com/office/drawing/2014/main" val="3491663842"/>
                    </a:ext>
                  </a:extLst>
                </a:gridCol>
                <a:gridCol w="2380309">
                  <a:extLst>
                    <a:ext uri="{9D8B030D-6E8A-4147-A177-3AD203B41FA5}">
                      <a16:colId xmlns:a16="http://schemas.microsoft.com/office/drawing/2014/main" val="3244657645"/>
                    </a:ext>
                  </a:extLst>
                </a:gridCol>
                <a:gridCol w="1588363">
                  <a:extLst>
                    <a:ext uri="{9D8B030D-6E8A-4147-A177-3AD203B41FA5}">
                      <a16:colId xmlns:a16="http://schemas.microsoft.com/office/drawing/2014/main" val="822192041"/>
                    </a:ext>
                  </a:extLst>
                </a:gridCol>
              </a:tblGrid>
              <a:tr h="181111">
                <a:tc>
                  <a:txBody>
                    <a:bodyPr/>
                    <a:lstStyle/>
                    <a:p>
                      <a:pPr marL="27305" algn="just" font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Higgs (CDR)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marR="0" lvl="0" indent="30607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Higgs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308858"/>
                  </a:ext>
                </a:extLst>
              </a:tr>
              <a:tr h="137701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of IPs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1741" marR="31741" marT="70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1033648"/>
                  </a:ext>
                </a:extLst>
              </a:tr>
              <a:tr h="137701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Energy (GeV)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7241610"/>
                  </a:ext>
                </a:extLst>
              </a:tr>
              <a:tr h="137701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Circumference (km)</a:t>
                      </a:r>
                      <a:endPara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552495"/>
                  </a:ext>
                </a:extLst>
              </a:tr>
              <a:tr h="137701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SR loss/turn (GeV)</a:t>
                      </a:r>
                      <a:endPara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1.73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734314"/>
                  </a:ext>
                </a:extLst>
              </a:tr>
              <a:tr h="137701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Half crossing angle (mrad)</a:t>
                      </a:r>
                      <a:endPara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16.5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en-US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282900"/>
                  </a:ext>
                </a:extLst>
              </a:tr>
              <a:tr h="137701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Piwinski angle</a:t>
                      </a:r>
                      <a:endPara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3.48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4.87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2322125"/>
                  </a:ext>
                </a:extLst>
              </a:tr>
              <a:tr h="137701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050" i="1" kern="1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/bunch (10</a:t>
                      </a:r>
                      <a:r>
                        <a:rPr lang="en-US" sz="1050" kern="1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15.0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939287"/>
                  </a:ext>
                </a:extLst>
              </a:tr>
              <a:tr h="137701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number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242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214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321419"/>
                  </a:ext>
                </a:extLst>
              </a:tr>
              <a:tr h="142835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 current (mA)</a:t>
                      </a:r>
                      <a:endPara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17.4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796640"/>
                  </a:ext>
                </a:extLst>
              </a:tr>
              <a:tr h="178311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SR power /beam (MW)</a:t>
                      </a:r>
                      <a:endPara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8201721"/>
                  </a:ext>
                </a:extLst>
              </a:tr>
              <a:tr h="137701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Bending radius (km)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10.7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10.2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771255"/>
                  </a:ext>
                </a:extLst>
              </a:tr>
              <a:tr h="156839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Momentum compaction (10</a:t>
                      </a:r>
                      <a:r>
                        <a:rPr lang="en-US" sz="1050" kern="1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-6</a:t>
                      </a: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11.1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7.34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058605"/>
                  </a:ext>
                </a:extLst>
              </a:tr>
              <a:tr h="137701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sz="1050" i="1" kern="1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x/y (m)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" marR="0" lvl="0" indent="0" algn="ctr" defTabSz="914400" rtl="0" eaLnBrk="1" fontAlgn="ctr" latinLnBrk="0" hangingPunct="1">
                        <a:lnSpc>
                          <a:spcPts val="13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0.36/0.0015</a:t>
                      </a:r>
                      <a:endParaRPr lang="zh-CN" altLang="zh-CN" sz="1050" b="0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0.33/0.001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207239"/>
                  </a:ext>
                </a:extLst>
              </a:tr>
              <a:tr h="148437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Emittance  x/y (nm)</a:t>
                      </a:r>
                      <a:endPara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" marR="0" lvl="0" indent="0" algn="ctr" defTabSz="914400" rtl="0" eaLnBrk="1" fontAlgn="ctr" latinLnBrk="0" hangingPunct="1">
                        <a:lnSpc>
                          <a:spcPts val="13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1.21/0.00</a:t>
                      </a:r>
                      <a:r>
                        <a:rPr lang="en-GB" sz="105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24</a:t>
                      </a:r>
                      <a:endParaRPr lang="zh-CN" sz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0.68/0.0013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470355"/>
                  </a:ext>
                </a:extLst>
              </a:tr>
              <a:tr h="137701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Transverse  </a:t>
                      </a:r>
                      <a:r>
                        <a:rPr lang="en-US" sz="1050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US" sz="1050" i="1" kern="1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(um)</a:t>
                      </a:r>
                      <a:endPara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marR="0" lvl="0" indent="0" algn="ctr" defTabSz="914400" rtl="0" eaLnBrk="1" fontAlgn="ctr" latinLnBrk="0" hangingPunct="1">
                        <a:lnSpc>
                          <a:spcPts val="13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20.9/0.06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15.0/0.037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764297"/>
                  </a:ext>
                </a:extLst>
              </a:tr>
              <a:tr h="137701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</a:t>
                      </a:r>
                      <a:r>
                        <a:rPr lang="en-US" sz="1050" i="1" kern="1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050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</a:t>
                      </a:r>
                      <a:r>
                        <a:rPr lang="en-US" sz="1050" i="1" kern="1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/IP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marR="0" lvl="0" indent="0" algn="ctr" defTabSz="914400" rtl="0" eaLnBrk="1" fontAlgn="ctr" latinLnBrk="0" hangingPunct="1">
                        <a:lnSpc>
                          <a:spcPts val="13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0.0</a:t>
                      </a: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/0.109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0.018/0.115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1905371"/>
                  </a:ext>
                </a:extLst>
              </a:tr>
              <a:tr h="137701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050" i="1" kern="1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RF </a:t>
                      </a: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(GV)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marR="0" lvl="0" indent="0" algn="ctr" defTabSz="914400" rtl="0" eaLnBrk="1" fontAlgn="ctr" latinLnBrk="0" hangingPunct="1">
                        <a:lnSpc>
                          <a:spcPts val="13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2.17</a:t>
                      </a:r>
                      <a:endParaRPr lang="zh-CN" altLang="en-US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2.27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3324929"/>
                  </a:ext>
                </a:extLst>
              </a:tr>
              <a:tr h="151704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050" i="1" kern="1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(MHz)  (harmonic)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650 (217500)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602055"/>
                  </a:ext>
                </a:extLst>
              </a:tr>
              <a:tr h="137701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Nature</a:t>
                      </a:r>
                      <a:r>
                        <a:rPr lang="en-US" sz="1050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sz="1050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US" sz="1050" i="1" kern="1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(mm)</a:t>
                      </a:r>
                      <a:endPara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2.72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2.25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61721"/>
                  </a:ext>
                </a:extLst>
              </a:tr>
              <a:tr h="156372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sz="1050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US" sz="1050" i="1" kern="1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(mm)</a:t>
                      </a:r>
                      <a:endPara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4.4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4.42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1314156"/>
                  </a:ext>
                </a:extLst>
              </a:tr>
              <a:tr h="137701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Energy spread (%) (SR/BS)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marR="0" lvl="0" indent="0" algn="ctr" defTabSz="914400" rtl="0" eaLnBrk="1" fontAlgn="ctr" latinLnBrk="0" hangingPunct="1">
                        <a:lnSpc>
                          <a:spcPts val="13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0.1/0.134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0.1/0.19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3530143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Energy acceptance requirement (%)</a:t>
                      </a:r>
                      <a:endPara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1.35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7993666"/>
                  </a:ext>
                </a:extLst>
              </a:tr>
              <a:tr h="137701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Energy acceptance by RF (%)</a:t>
                      </a:r>
                      <a:endPara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2.06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4652315"/>
                  </a:ext>
                </a:extLst>
              </a:tr>
              <a:tr h="128365">
                <a:tc>
                  <a:txBody>
                    <a:bodyPr/>
                    <a:lstStyle/>
                    <a:p>
                      <a:pPr marL="27305" algn="l" font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Lifetime due to </a:t>
                      </a:r>
                      <a:r>
                        <a:rPr lang="en-US" sz="105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beamstrahlung</a:t>
                      </a: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(min)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4360131"/>
                  </a:ext>
                </a:extLst>
              </a:tr>
              <a:tr h="153104">
                <a:tc>
                  <a:txBody>
                    <a:bodyPr/>
                    <a:lstStyle/>
                    <a:p>
                      <a:pPr marL="27305" algn="l" font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Lifetime (min)</a:t>
                      </a:r>
                      <a:endPara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046225"/>
                  </a:ext>
                </a:extLst>
              </a:tr>
              <a:tr h="137701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415"/>
                        </a:lnSpc>
                        <a:spcAft>
                          <a:spcPts val="0"/>
                        </a:spcAft>
                      </a:pPr>
                      <a:r>
                        <a:rPr lang="en-US" sz="1050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(hour glass)</a:t>
                      </a:r>
                      <a:endPara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41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0.89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1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0.88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66460"/>
                  </a:ext>
                </a:extLst>
              </a:tr>
              <a:tr h="137701">
                <a:tc>
                  <a:txBody>
                    <a:bodyPr/>
                    <a:lstStyle/>
                    <a:p>
                      <a:pPr marL="2857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1" i="1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050" b="1" i="1" kern="100" baseline="-25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en-US" sz="105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/IP (10</a:t>
                      </a:r>
                      <a:r>
                        <a:rPr lang="en-US" sz="1050" b="1" kern="100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sz="105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sz="1050" b="1" kern="100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sz="105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050" b="1" kern="100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105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2.93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5.0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860516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1047863" y="180817"/>
            <a:ext cx="101558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CEPC high </a:t>
            </a:r>
            <a:r>
              <a:rPr lang="en-US" altLang="zh-CN" sz="4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lum</a:t>
            </a:r>
            <a:r>
              <a:rPr lang="en-US" altLang="zh-CN" sz="4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Higgs parameters</a:t>
            </a:r>
            <a:endParaRPr lang="en-US" sz="4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526971" y="6146474"/>
            <a:ext cx="6567389" cy="33092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188E-BB25-4E1D-9033-95337694C7F9}" type="slidenum">
              <a:rPr lang="en-US" smtClean="0"/>
              <a:t>2</a:t>
            </a:fld>
            <a:endParaRPr lang="en-US"/>
          </a:p>
        </p:txBody>
      </p:sp>
      <p:sp>
        <p:nvSpPr>
          <p:cNvPr id="9" name="椭圆 8"/>
          <p:cNvSpPr/>
          <p:nvPr/>
        </p:nvSpPr>
        <p:spPr>
          <a:xfrm>
            <a:off x="6795505" y="3697071"/>
            <a:ext cx="848616" cy="296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247" y="2310262"/>
            <a:ext cx="3612097" cy="270907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137502" y="1657761"/>
            <a:ext cx="3381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Horizontal DA requirement of collider ring due to injection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564937" y="2795828"/>
            <a:ext cx="934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X. H. Cui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461BC5C-6CFC-491C-94E8-5E6F1C411483}"/>
              </a:ext>
            </a:extLst>
          </p:cNvPr>
          <p:cNvCxnSpPr>
            <a:cxnSpLocks/>
          </p:cNvCxnSpPr>
          <p:nvPr/>
        </p:nvCxnSpPr>
        <p:spPr>
          <a:xfrm>
            <a:off x="8542867" y="4089400"/>
            <a:ext cx="1363133" cy="0"/>
          </a:xfrm>
          <a:prstGeom prst="line">
            <a:avLst/>
          </a:prstGeom>
          <a:ln w="38100"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41958365-B610-48C6-B4D0-D90C8147145B}"/>
              </a:ext>
            </a:extLst>
          </p:cNvPr>
          <p:cNvCxnSpPr>
            <a:cxnSpLocks/>
          </p:cNvCxnSpPr>
          <p:nvPr/>
        </p:nvCxnSpPr>
        <p:spPr>
          <a:xfrm>
            <a:off x="9906000" y="4089400"/>
            <a:ext cx="0" cy="635000"/>
          </a:xfrm>
          <a:prstGeom prst="line">
            <a:avLst/>
          </a:prstGeom>
          <a:ln w="38100"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395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3999" y="98344"/>
            <a:ext cx="8898467" cy="843557"/>
          </a:xfrm>
        </p:spPr>
        <p:txBody>
          <a:bodyPr>
            <a:normAutofit fontScale="90000"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Booster lattice design based on TME 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TME0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98140" y="1156218"/>
            <a:ext cx="4824536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length: 110m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065125" y="4208603"/>
            <a:ext cx="2316181" cy="2027737"/>
            <a:chOff x="7104112" y="1412776"/>
            <a:chExt cx="3315500" cy="252028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4112" y="1412776"/>
              <a:ext cx="3315500" cy="2520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968208" y="2060848"/>
              <a:ext cx="18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dis. </a:t>
              </a:r>
              <a:r>
                <a:rPr lang="en-US" altLang="zh-CN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supressor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110036" y="1289270"/>
            <a:ext cx="3646160" cy="2605152"/>
            <a:chOff x="1991544" y="3525933"/>
            <a:chExt cx="3888432" cy="314342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544" y="3525933"/>
              <a:ext cx="3888432" cy="3143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215680" y="4509121"/>
              <a:ext cx="1291231" cy="371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arc cell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618130" y="4236500"/>
            <a:ext cx="2304001" cy="2005265"/>
            <a:chOff x="7104112" y="4150247"/>
            <a:chExt cx="3330814" cy="251911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4112" y="4150247"/>
              <a:ext cx="3330814" cy="2519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8174896" y="5299909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Straight sec.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900920" y="1815645"/>
            <a:ext cx="3164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optimization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190371" y="2328760"/>
            <a:ext cx="19143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for arc cell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for straight section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 position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for matching section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7582" y="1746156"/>
            <a:ext cx="3647989" cy="382361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7781348" y="1109463"/>
            <a:ext cx="308930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Interleave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sextupole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scheme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3"/>
          <p:cNvSpPr txBox="1"/>
          <p:nvPr/>
        </p:nvSpPr>
        <p:spPr>
          <a:xfrm>
            <a:off x="6531106" y="5620005"/>
            <a:ext cx="4295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Exact geometry match for three rings</a:t>
            </a:r>
          </a:p>
          <a:p>
            <a:r>
              <a:rPr lang="en-US" altLang="zh-CN" dirty="0"/>
              <a:t>       --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error=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0.17m</a:t>
            </a:r>
            <a:endParaRPr lang="en-US" altLang="zh-CN" dirty="0"/>
          </a:p>
        </p:txBody>
      </p: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972" y="2547962"/>
            <a:ext cx="2004817" cy="1934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文本框 21"/>
          <p:cNvSpPr txBox="1"/>
          <p:nvPr/>
        </p:nvSpPr>
        <p:spPr>
          <a:xfrm>
            <a:off x="9123375" y="838773"/>
            <a:ext cx="2633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D. Wang, Y. M. Peng, C. H. Yu</a:t>
            </a:r>
          </a:p>
        </p:txBody>
      </p:sp>
    </p:spTree>
    <p:extLst>
      <p:ext uri="{BB962C8B-B14F-4D97-AF65-F5344CB8AC3E}">
        <p14:creationId xmlns:p14="http://schemas.microsoft.com/office/powerpoint/2010/main" val="3992700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854A17F9-32FC-42C6-BE7C-D9FAA6248420}"/>
              </a:ext>
            </a:extLst>
          </p:cNvPr>
          <p:cNvGrpSpPr/>
          <p:nvPr/>
        </p:nvGrpSpPr>
        <p:grpSpPr>
          <a:xfrm>
            <a:off x="6203447" y="1795908"/>
            <a:ext cx="4934758" cy="1189822"/>
            <a:chOff x="1324146" y="2863489"/>
            <a:chExt cx="5873545" cy="1649561"/>
          </a:xfrm>
        </p:grpSpPr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8C06B2F2-82E9-4365-99A3-C35FEB6568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57" b="49997"/>
            <a:stretch/>
          </p:blipFill>
          <p:spPr>
            <a:xfrm>
              <a:off x="1324146" y="2863489"/>
              <a:ext cx="5873545" cy="1649561"/>
            </a:xfrm>
            <a:prstGeom prst="rect">
              <a:avLst/>
            </a:prstGeom>
          </p:spPr>
        </p:pic>
        <p:sp>
          <p:nvSpPr>
            <p:cNvPr id="12" name="流程图: 接点 11">
              <a:extLst>
                <a:ext uri="{FF2B5EF4-FFF2-40B4-BE49-F238E27FC236}">
                  <a16:creationId xmlns:a16="http://schemas.microsoft.com/office/drawing/2014/main" id="{4369379A-8BFE-48D9-BF43-6865043913FE}"/>
                </a:ext>
              </a:extLst>
            </p:cNvPr>
            <p:cNvSpPr/>
            <p:nvPr/>
          </p:nvSpPr>
          <p:spPr>
            <a:xfrm>
              <a:off x="4326674" y="3415745"/>
              <a:ext cx="128187" cy="136733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流程图: 接点 12">
              <a:extLst>
                <a:ext uri="{FF2B5EF4-FFF2-40B4-BE49-F238E27FC236}">
                  <a16:creationId xmlns:a16="http://schemas.microsoft.com/office/drawing/2014/main" id="{EAB16C18-D265-4E54-AC15-734482075072}"/>
                </a:ext>
              </a:extLst>
            </p:cNvPr>
            <p:cNvSpPr/>
            <p:nvPr/>
          </p:nvSpPr>
          <p:spPr>
            <a:xfrm>
              <a:off x="4957639" y="3415744"/>
              <a:ext cx="128187" cy="136733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流程图: 接点 13">
              <a:extLst>
                <a:ext uri="{FF2B5EF4-FFF2-40B4-BE49-F238E27FC236}">
                  <a16:creationId xmlns:a16="http://schemas.microsoft.com/office/drawing/2014/main" id="{AE62058D-99BF-4DCD-8866-91B2AC38BA25}"/>
                </a:ext>
              </a:extLst>
            </p:cNvPr>
            <p:cNvSpPr/>
            <p:nvPr/>
          </p:nvSpPr>
          <p:spPr>
            <a:xfrm>
              <a:off x="3695709" y="3415744"/>
              <a:ext cx="128187" cy="136733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1D0E798-71E8-42B2-AB0E-2AA00D9C550C}"/>
                </a:ext>
              </a:extLst>
            </p:cNvPr>
            <p:cNvSpPr/>
            <p:nvPr/>
          </p:nvSpPr>
          <p:spPr>
            <a:xfrm flipV="1">
              <a:off x="2102976" y="3551535"/>
              <a:ext cx="223666" cy="136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E361CBC3-812B-4D92-873E-B012CA3610F3}"/>
                </a:ext>
              </a:extLst>
            </p:cNvPr>
            <p:cNvSpPr/>
            <p:nvPr/>
          </p:nvSpPr>
          <p:spPr>
            <a:xfrm flipV="1">
              <a:off x="4278934" y="3551535"/>
              <a:ext cx="223666" cy="136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70FF1839-1DED-4B8C-BC8F-B611B5AD8317}"/>
                </a:ext>
              </a:extLst>
            </p:cNvPr>
            <p:cNvSpPr/>
            <p:nvPr/>
          </p:nvSpPr>
          <p:spPr>
            <a:xfrm flipV="1">
              <a:off x="6454892" y="3551535"/>
              <a:ext cx="223666" cy="136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8464" y="101988"/>
            <a:ext cx="10515600" cy="101634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effect and correction (TME 0)</a:t>
            </a:r>
          </a:p>
        </p:txBody>
      </p:sp>
      <p:graphicFrame>
        <p:nvGraphicFramePr>
          <p:cNvPr id="3" name="内容占位符 3">
            <a:extLst>
              <a:ext uri="{FF2B5EF4-FFF2-40B4-BE49-F238E27FC236}">
                <a16:creationId xmlns:a16="http://schemas.microsoft.com/office/drawing/2014/main" id="{1BD73663-5803-4D47-9209-E7F8860F74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7546954"/>
              </p:ext>
            </p:extLst>
          </p:nvPr>
        </p:nvGraphicFramePr>
        <p:xfrm>
          <a:off x="846063" y="1122692"/>
          <a:ext cx="4660071" cy="1587618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2170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1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11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4603"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Dipole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Quadrupole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Sextupole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603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Transverse shift X/Y</a:t>
                      </a:r>
                      <a:r>
                        <a:rPr lang="en-US" altLang="zh-CN" sz="1200" kern="100" dirty="0"/>
                        <a:t> (μm)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100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100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100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03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Longitudinal shift Z</a:t>
                      </a:r>
                      <a:r>
                        <a:rPr lang="en-US" altLang="zh-CN" sz="1200" kern="100" dirty="0"/>
                        <a:t> (μm)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100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150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100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60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kern="1200" dirty="0"/>
                        <a:t>Tilt about X/Y (mrad)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kern="1200" dirty="0"/>
                        <a:t>0.2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kern="1200" dirty="0"/>
                        <a:t>0.2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kern="1200" dirty="0"/>
                        <a:t>0.2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6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Tilt about Z (mrad)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0.1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0.2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0.2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603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Nominal field 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1e-3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2e-4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3e-4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AF781E24-0C3C-40BC-8328-1E34285F93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043662"/>
              </p:ext>
            </p:extLst>
          </p:nvPr>
        </p:nvGraphicFramePr>
        <p:xfrm>
          <a:off x="5670973" y="1118746"/>
          <a:ext cx="3856077" cy="668893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939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73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1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Accuracy (m)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Tilt (mrad)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Gain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Offset w/ BBA(mm)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1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BPM(10Hz)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1e-7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10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5%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30e-3</a:t>
                      </a:r>
                      <a:endParaRPr lang="zh-CN" sz="14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5B28B6AB-59F1-4859-8CF8-629898831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883834"/>
              </p:ext>
            </p:extLst>
          </p:nvPr>
        </p:nvGraphicFramePr>
        <p:xfrm>
          <a:off x="789409" y="3126818"/>
          <a:ext cx="5196951" cy="2122741"/>
        </p:xfrm>
        <a:graphic>
          <a:graphicData uri="http://schemas.openxmlformats.org/drawingml/2006/table">
            <a:tbl>
              <a:tblPr firstRow="1" firstCol="1">
                <a:tableStyleId>{073A0DAA-6AF3-43AB-8588-CEC1D06C72B9}</a:tableStyleId>
              </a:tblPr>
              <a:tblGrid>
                <a:gridCol w="1947397">
                  <a:extLst>
                    <a:ext uri="{9D8B030D-6E8A-4147-A177-3AD203B41FA5}">
                      <a16:colId xmlns:a16="http://schemas.microsoft.com/office/drawing/2014/main" val="2837305212"/>
                    </a:ext>
                  </a:extLst>
                </a:gridCol>
                <a:gridCol w="1601694">
                  <a:extLst>
                    <a:ext uri="{9D8B030D-6E8A-4147-A177-3AD203B41FA5}">
                      <a16:colId xmlns:a16="http://schemas.microsoft.com/office/drawing/2014/main" val="54151157"/>
                    </a:ext>
                  </a:extLst>
                </a:gridCol>
                <a:gridCol w="1647860">
                  <a:extLst>
                    <a:ext uri="{9D8B030D-6E8A-4147-A177-3AD203B41FA5}">
                      <a16:colId xmlns:a16="http://schemas.microsoft.com/office/drawing/2014/main" val="2740934991"/>
                    </a:ext>
                  </a:extLst>
                </a:gridCol>
              </a:tblGrid>
              <a:tr h="26375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1200" kern="1200" dirty="0"/>
                        <a:t>　</a:t>
                      </a:r>
                      <a:endParaRPr lang="zh-CN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FODO 0 (CDR)</a:t>
                      </a: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kern="1200" dirty="0"/>
                        <a:t>TME 0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extLst>
                  <a:ext uri="{0D108BD9-81ED-4DB2-BD59-A6C34878D82A}">
                    <a16:rowId xmlns:a16="http://schemas.microsoft.com/office/drawing/2014/main" val="890620828"/>
                  </a:ext>
                </a:extLst>
              </a:tr>
              <a:tr h="20655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kern="1200" dirty="0"/>
                        <a:t>Emittance X (nm)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kern="1200" dirty="0"/>
                        <a:t>3.57E-09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kern="1200" dirty="0"/>
                        <a:t>1.29E-9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extLst>
                  <a:ext uri="{0D108BD9-81ED-4DB2-BD59-A6C34878D82A}">
                    <a16:rowId xmlns:a16="http://schemas.microsoft.com/office/drawing/2014/main" val="2492478591"/>
                  </a:ext>
                </a:extLst>
              </a:tr>
              <a:tr h="20655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kern="1200" dirty="0"/>
                        <a:t>Tunes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200" kern="1200" dirty="0"/>
                        <a:t>[263.2016/261.2193]</a:t>
                      </a:r>
                      <a:endParaRPr lang="en-US" altLang="zh-CN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200" kern="1200" dirty="0"/>
                        <a:t>[319.2507/129.2806]</a:t>
                      </a:r>
                      <a:endParaRPr lang="en-US" altLang="zh-CN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extLst>
                  <a:ext uri="{0D108BD9-81ED-4DB2-BD59-A6C34878D82A}">
                    <a16:rowId xmlns:a16="http://schemas.microsoft.com/office/drawing/2014/main" val="2023363733"/>
                  </a:ext>
                </a:extLst>
              </a:tr>
              <a:tr h="20655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kern="1200" dirty="0"/>
                        <a:t>Quad amount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200" kern="1200" dirty="0"/>
                        <a:t>2110</a:t>
                      </a:r>
                      <a:endParaRPr lang="en-US" altLang="zh-CN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200" kern="1200" dirty="0"/>
                        <a:t>2528</a:t>
                      </a:r>
                      <a:endParaRPr lang="en-US" altLang="zh-CN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extLst>
                  <a:ext uri="{0D108BD9-81ED-4DB2-BD59-A6C34878D82A}">
                    <a16:rowId xmlns:a16="http://schemas.microsoft.com/office/drawing/2014/main" val="1199065166"/>
                  </a:ext>
                </a:extLst>
              </a:tr>
              <a:tr h="20655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kern="1200" dirty="0"/>
                        <a:t>Quad Strength (K1L rms）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200" kern="1200" dirty="0">
                          <a:highlight>
                            <a:srgbClr val="FFFF00"/>
                          </a:highlight>
                        </a:rPr>
                        <a:t>0.0383</a:t>
                      </a:r>
                      <a:endParaRPr lang="en-US" altLang="zh-CN" sz="1200" b="1" kern="1200" dirty="0">
                        <a:solidFill>
                          <a:schemeClr val="lt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200" kern="1200" dirty="0">
                          <a:highlight>
                            <a:srgbClr val="FFFF00"/>
                          </a:highlight>
                        </a:rPr>
                        <a:t>0.0828</a:t>
                      </a:r>
                      <a:endParaRPr lang="en-US" altLang="zh-CN" sz="1200" b="1" kern="1200" dirty="0">
                        <a:solidFill>
                          <a:schemeClr val="lt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extLst>
                  <a:ext uri="{0D108BD9-81ED-4DB2-BD59-A6C34878D82A}">
                    <a16:rowId xmlns:a16="http://schemas.microsoft.com/office/drawing/2014/main" val="1604913371"/>
                  </a:ext>
                </a:extLst>
              </a:tr>
              <a:tr h="20655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kern="1200" dirty="0"/>
                        <a:t>Sext amount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200" kern="1200" dirty="0">
                          <a:highlight>
                            <a:srgbClr val="FFFF00"/>
                          </a:highlight>
                        </a:rPr>
                        <a:t>512</a:t>
                      </a:r>
                      <a:endParaRPr lang="en-US" altLang="zh-CN" sz="1200" b="1" kern="1200" dirty="0">
                        <a:solidFill>
                          <a:schemeClr val="lt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200" kern="1200" dirty="0">
                          <a:highlight>
                            <a:srgbClr val="FFFF00"/>
                          </a:highlight>
                        </a:rPr>
                        <a:t>2912</a:t>
                      </a:r>
                      <a:endParaRPr lang="en-US" altLang="zh-CN" sz="1200" b="1" kern="1200" dirty="0">
                        <a:solidFill>
                          <a:schemeClr val="lt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extLst>
                  <a:ext uri="{0D108BD9-81ED-4DB2-BD59-A6C34878D82A}">
                    <a16:rowId xmlns:a16="http://schemas.microsoft.com/office/drawing/2014/main" val="775251254"/>
                  </a:ext>
                </a:extLst>
              </a:tr>
              <a:tr h="20655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kern="1200" dirty="0"/>
                        <a:t>Sexts Strength (K2L rms)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200" kern="1200" dirty="0"/>
                        <a:t>0.1795</a:t>
                      </a:r>
                      <a:endParaRPr lang="en-US" altLang="zh-CN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200" kern="1200" dirty="0"/>
                        <a:t>0.1512</a:t>
                      </a:r>
                      <a:endParaRPr lang="en-US" altLang="zh-CN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extLst>
                  <a:ext uri="{0D108BD9-81ED-4DB2-BD59-A6C34878D82A}">
                    <a16:rowId xmlns:a16="http://schemas.microsoft.com/office/drawing/2014/main" val="2618313375"/>
                  </a:ext>
                </a:extLst>
              </a:tr>
              <a:tr h="20655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kern="1200" dirty="0"/>
                        <a:t>H Corrector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200" kern="1200" dirty="0"/>
                        <a:t>1053</a:t>
                      </a:r>
                      <a:endParaRPr lang="en-US" altLang="zh-CN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200" kern="1200" dirty="0"/>
                        <a:t>896</a:t>
                      </a:r>
                      <a:endParaRPr lang="en-US" altLang="zh-CN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extLst>
                  <a:ext uri="{0D108BD9-81ED-4DB2-BD59-A6C34878D82A}">
                    <a16:rowId xmlns:a16="http://schemas.microsoft.com/office/drawing/2014/main" val="286948266"/>
                  </a:ext>
                </a:extLst>
              </a:tr>
              <a:tr h="20655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kern="1200" dirty="0"/>
                        <a:t>V Corrector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200" kern="1200" dirty="0"/>
                        <a:t>1054</a:t>
                      </a:r>
                      <a:endParaRPr lang="en-US" altLang="zh-CN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200" kern="1200" dirty="0"/>
                        <a:t>1632</a:t>
                      </a:r>
                      <a:endParaRPr lang="en-US" altLang="zh-CN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extLst>
                  <a:ext uri="{0D108BD9-81ED-4DB2-BD59-A6C34878D82A}">
                    <a16:rowId xmlns:a16="http://schemas.microsoft.com/office/drawing/2014/main" val="4038879850"/>
                  </a:ext>
                </a:extLst>
              </a:tr>
              <a:tr h="20655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kern="1200" dirty="0"/>
                        <a:t>BPM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200" kern="1200" dirty="0"/>
                        <a:t>2108</a:t>
                      </a:r>
                      <a:endParaRPr lang="en-US" altLang="zh-CN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200" kern="1200" dirty="0"/>
                        <a:t>2528</a:t>
                      </a:r>
                      <a:endParaRPr lang="en-US" altLang="zh-CN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extLst>
                  <a:ext uri="{0D108BD9-81ED-4DB2-BD59-A6C34878D82A}">
                    <a16:rowId xmlns:a16="http://schemas.microsoft.com/office/drawing/2014/main" val="175057244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82A15547-DDEA-469B-BD9E-F87B228C2B73}"/>
                  </a:ext>
                </a:extLst>
              </p:cNvPr>
              <p:cNvSpPr txBox="1"/>
              <p:nvPr/>
            </p:nvSpPr>
            <p:spPr>
              <a:xfrm>
                <a:off x="986747" y="2756203"/>
                <a:ext cx="38888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Error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i="1">
                          <a:latin typeface="Cambria Math" panose="02040503050406030204" pitchFamily="18" charset="0"/>
                        </a:rPr>
                        <m:t>Effect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ra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KL</m:t>
                      </m:r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82A15547-DDEA-469B-BD9E-F87B228C2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747" y="2756203"/>
                <a:ext cx="3888889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6260583" y="2941724"/>
            <a:ext cx="4903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Error correction process is almost same as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CDR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677093" y="3256316"/>
            <a:ext cx="4387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Orbit correction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Optics correction with dispersion control </a:t>
            </a:r>
          </a:p>
        </p:txBody>
      </p:sp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C1151F6E-DCC3-4C18-B5F6-24E3DD264A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213144"/>
              </p:ext>
            </p:extLst>
          </p:nvPr>
        </p:nvGraphicFramePr>
        <p:xfrm>
          <a:off x="797916" y="5320497"/>
          <a:ext cx="5905491" cy="109728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690722">
                  <a:extLst>
                    <a:ext uri="{9D8B030D-6E8A-4147-A177-3AD203B41FA5}">
                      <a16:colId xmlns:a16="http://schemas.microsoft.com/office/drawing/2014/main" val="599025186"/>
                    </a:ext>
                  </a:extLst>
                </a:gridCol>
                <a:gridCol w="1437645">
                  <a:extLst>
                    <a:ext uri="{9D8B030D-6E8A-4147-A177-3AD203B41FA5}">
                      <a16:colId xmlns:a16="http://schemas.microsoft.com/office/drawing/2014/main" val="2378600387"/>
                    </a:ext>
                  </a:extLst>
                </a:gridCol>
                <a:gridCol w="1388562">
                  <a:extLst>
                    <a:ext uri="{9D8B030D-6E8A-4147-A177-3AD203B41FA5}">
                      <a16:colId xmlns:a16="http://schemas.microsoft.com/office/drawing/2014/main" val="1263456715"/>
                    </a:ext>
                  </a:extLst>
                </a:gridCol>
                <a:gridCol w="1388562">
                  <a:extLst>
                    <a:ext uri="{9D8B030D-6E8A-4147-A177-3AD203B41FA5}">
                      <a16:colId xmlns:a16="http://schemas.microsoft.com/office/drawing/2014/main" val="935157585"/>
                    </a:ext>
                  </a:extLst>
                </a:gridCol>
              </a:tblGrid>
              <a:tr h="25363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kern="1200" dirty="0"/>
                        <a:t>RMS</a:t>
                      </a:r>
                      <a:endParaRPr lang="zh-CN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kern="1200" dirty="0"/>
                        <a:t>FODO 0</a:t>
                      </a:r>
                      <a:endParaRPr lang="zh-CN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TME 0</a:t>
                      </a:r>
                      <a:endParaRPr lang="zh-CN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TME 0 opt.</a:t>
                      </a:r>
                      <a:endParaRPr lang="zh-CN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966341"/>
                  </a:ext>
                </a:extLst>
              </a:tr>
              <a:tr h="253630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Orbit (mm)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0.0575/0.0525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0.4065/0.2389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1" dirty="0"/>
                        <a:t>0.2216/0.1784</a:t>
                      </a:r>
                      <a:endParaRPr lang="zh-CN" alt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679435"/>
                  </a:ext>
                </a:extLst>
              </a:tr>
              <a:tr h="253630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Beta Beating(%)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0.294/0.353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3.940/5.439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1" dirty="0"/>
                        <a:t>2.79/3.833</a:t>
                      </a:r>
                      <a:endParaRPr lang="zh-CN" alt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873969"/>
                  </a:ext>
                </a:extLst>
              </a:tr>
              <a:tr h="2536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Delta Dispersion(m)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0.005/0.007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0.0156/0.0229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1" dirty="0"/>
                        <a:t>0.0039/0.0052</a:t>
                      </a:r>
                      <a:endParaRPr lang="zh-CN" alt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548521"/>
                  </a:ext>
                </a:extLst>
              </a:tr>
            </a:tbl>
          </a:graphicData>
        </a:graphic>
      </p:graphicFrame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2026" y="3820642"/>
            <a:ext cx="3896314" cy="292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84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9E6356-C476-403C-8DCB-BDD4A244A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893"/>
            <a:ext cx="10515600" cy="1055684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sensitivity- Bare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Lattice+Q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Shift 3um &amp;1um</a:t>
            </a:r>
            <a:b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2777DF35-7A36-48C1-9A8D-8BBE2A96C7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5862" y="3578660"/>
            <a:ext cx="3987701" cy="299283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4163B6E-FCB1-4375-A51B-D824D7F2A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031" y="3844518"/>
            <a:ext cx="3179036" cy="238427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9B255FF-7A39-4B31-9251-B9AF1BD08D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57" y="1166156"/>
            <a:ext cx="3032475" cy="227435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4F080B4-5DB8-45FD-BCE0-A62892A47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423" y="1139814"/>
            <a:ext cx="3076368" cy="230727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179EC0C-3BB4-42A2-BE4D-BB7C3EC768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156" y="1214817"/>
            <a:ext cx="2906195" cy="217964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E44467D-688F-4747-9B2B-43BA59F756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765" y="1129298"/>
            <a:ext cx="3062641" cy="229698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7BA0A4F-5141-4D42-990A-5108E9723A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47" y="3857675"/>
            <a:ext cx="3127696" cy="234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34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0909" y="115372"/>
            <a:ext cx="10515600" cy="1127949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TME design update (TME 1)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30363" y="1454556"/>
            <a:ext cx="52322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idea: uniform distribution for the Q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Combined magnet: B+Q, B+S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Emittance = 1.45 nm@120GeV</a:t>
            </a:r>
          </a:p>
        </p:txBody>
      </p:sp>
      <p:sp>
        <p:nvSpPr>
          <p:cNvPr id="7" name="矩形 6"/>
          <p:cNvSpPr/>
          <p:nvPr/>
        </p:nvSpPr>
        <p:spPr>
          <a:xfrm>
            <a:off x="6173883" y="1482418"/>
            <a:ext cx="38066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spread =  .00168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p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2.21×10</a:t>
            </a:r>
            <a:r>
              <a:rPr lang="en-US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Interleave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sextupole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scheme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advance/cell: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242676" y="1144646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D. Wang, C. H. Yu, Y. M. Peng…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/>
          <a:srcRect b="8786"/>
          <a:stretch/>
        </p:blipFill>
        <p:spPr>
          <a:xfrm>
            <a:off x="6131082" y="3006083"/>
            <a:ext cx="4256947" cy="331577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1244" y="2963908"/>
            <a:ext cx="298453" cy="20048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088" y="2980024"/>
            <a:ext cx="294049" cy="197529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7863270" y="2698326"/>
            <a:ext cx="41229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B+S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762" y="3289208"/>
            <a:ext cx="3778845" cy="2825916"/>
          </a:xfrm>
          <a:prstGeom prst="rect">
            <a:avLst/>
          </a:prstGeom>
        </p:spPr>
      </p:pic>
      <p:sp>
        <p:nvSpPr>
          <p:cNvPr id="8" name="右箭头 7"/>
          <p:cNvSpPr/>
          <p:nvPr/>
        </p:nvSpPr>
        <p:spPr>
          <a:xfrm>
            <a:off x="5216685" y="4558843"/>
            <a:ext cx="749939" cy="2894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文本框 8"/>
          <p:cNvSpPr txBox="1"/>
          <p:nvPr/>
        </p:nvSpPr>
        <p:spPr>
          <a:xfrm>
            <a:off x="2486642" y="4387804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TME 0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789942" y="4402057"/>
            <a:ext cx="788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TME 1</a:t>
            </a:r>
          </a:p>
        </p:txBody>
      </p:sp>
    </p:spTree>
    <p:extLst>
      <p:ext uri="{BB962C8B-B14F-4D97-AF65-F5344CB8AC3E}">
        <p14:creationId xmlns:p14="http://schemas.microsoft.com/office/powerpoint/2010/main" val="121153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对象 14"/>
          <p:cNvGraphicFramePr>
            <a:graphicFrameLocks noChangeAspect="1"/>
          </p:cNvGraphicFramePr>
          <p:nvPr>
            <p:extLst/>
          </p:nvPr>
        </p:nvGraphicFramePr>
        <p:xfrm>
          <a:off x="361813" y="1618440"/>
          <a:ext cx="6162991" cy="4085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文档" r:id="rId4" imgW="6629729" imgH="4393818" progId="Word.Document.12">
                  <p:embed/>
                </p:oleObj>
              </mc:Choice>
              <mc:Fallback>
                <p:oleObj name="文档" r:id="rId4" imgW="6629729" imgH="4393818" progId="Word.Document.12">
                  <p:embed/>
                  <p:pic>
                    <p:nvPicPr>
                      <p:cNvPr id="15" name="对象 1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1813" y="1618440"/>
                        <a:ext cx="6162991" cy="4085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53" y="200665"/>
            <a:ext cx="10515600" cy="100976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Booster parameter update based on TME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72282" y="1578821"/>
            <a:ext cx="1138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994033" y="1277310"/>
            <a:ext cx="1138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Extraction</a:t>
            </a: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3C7-3058-4AE5-8778-40B78A859254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776264"/>
              </p:ext>
            </p:extLst>
          </p:nvPr>
        </p:nvGraphicFramePr>
        <p:xfrm>
          <a:off x="5688565" y="1170957"/>
          <a:ext cx="5570669" cy="5265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文档" r:id="rId6" imgW="6629729" imgH="6266032" progId="Word.Document.12">
                  <p:embed/>
                </p:oleObj>
              </mc:Choice>
              <mc:Fallback>
                <p:oleObj name="文档" r:id="rId6" imgW="6629729" imgH="6266032" progId="Word.Document.12">
                  <p:embed/>
                  <p:pic>
                    <p:nvPicPr>
                      <p:cNvPr id="18" name="对象 1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88565" y="1170957"/>
                        <a:ext cx="5570669" cy="5265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809145" y="5808743"/>
            <a:ext cx="5012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Consistent with new CEPC high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parameter at 4 energy modes.</a:t>
            </a:r>
          </a:p>
        </p:txBody>
      </p:sp>
    </p:spTree>
    <p:extLst>
      <p:ext uri="{BB962C8B-B14F-4D97-AF65-F5344CB8AC3E}">
        <p14:creationId xmlns:p14="http://schemas.microsoft.com/office/powerpoint/2010/main" val="1479265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5675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comparison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5458" y="1026234"/>
            <a:ext cx="2855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tracking by SAD.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81" y="2885232"/>
            <a:ext cx="3124747" cy="1962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1"/>
          <p:cNvSpPr txBox="1"/>
          <p:nvPr/>
        </p:nvSpPr>
        <p:spPr>
          <a:xfrm>
            <a:off x="1870784" y="2419300"/>
            <a:ext cx="1240809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FODO0 (CDR)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855" y="1989728"/>
            <a:ext cx="3152542" cy="1950744"/>
          </a:xfrm>
          <a:prstGeom prst="rect">
            <a:avLst/>
          </a:prstGeom>
        </p:spPr>
      </p:pic>
      <p:sp>
        <p:nvSpPr>
          <p:cNvPr id="7" name="TextBox 12"/>
          <p:cNvSpPr txBox="1"/>
          <p:nvPr/>
        </p:nvSpPr>
        <p:spPr>
          <a:xfrm>
            <a:off x="8558447" y="1464257"/>
            <a:ext cx="967099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FODO 1.2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097" y="4437114"/>
            <a:ext cx="3210791" cy="201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12"/>
          <p:cNvSpPr txBox="1"/>
          <p:nvPr/>
        </p:nvSpPr>
        <p:spPr>
          <a:xfrm>
            <a:off x="5143158" y="4002430"/>
            <a:ext cx="731370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TME 0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1229" y="4472012"/>
            <a:ext cx="3762855" cy="198984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8716337" y="4023262"/>
            <a:ext cx="731370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TME 1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99920" y="3302365"/>
            <a:ext cx="927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3.56nm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770206" y="2303542"/>
            <a:ext cx="927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1.29nm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382320" y="4829654"/>
            <a:ext cx="927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1.3nm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007030" y="4855968"/>
            <a:ext cx="927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1.45nm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2814" y="2048907"/>
            <a:ext cx="3055290" cy="1825779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370261" y="2232275"/>
            <a:ext cx="927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1.9nm</a:t>
            </a:r>
          </a:p>
        </p:txBody>
      </p:sp>
      <p:sp>
        <p:nvSpPr>
          <p:cNvPr id="19" name="TextBox 12"/>
          <p:cNvSpPr txBox="1"/>
          <p:nvPr/>
        </p:nvSpPr>
        <p:spPr>
          <a:xfrm>
            <a:off x="5066404" y="1485089"/>
            <a:ext cx="967099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FODO 1.1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22302" y="2184031"/>
            <a:ext cx="3335258" cy="28089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00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289" y="1749859"/>
            <a:ext cx="4703397" cy="17432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effect and correction (TME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433611" y="3736543"/>
            <a:ext cx="34668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Q and 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power consumption for Q and 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error sensitivity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2EBD7E08-BDB8-4976-A01A-0DAB56EB2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298500"/>
              </p:ext>
            </p:extLst>
          </p:nvPr>
        </p:nvGraphicFramePr>
        <p:xfrm>
          <a:off x="647652" y="1894371"/>
          <a:ext cx="6100281" cy="3023081"/>
        </p:xfrm>
        <a:graphic>
          <a:graphicData uri="http://schemas.openxmlformats.org/drawingml/2006/table">
            <a:tbl>
              <a:tblPr firstRow="1" firstCol="1"/>
              <a:tblGrid>
                <a:gridCol w="1386527">
                  <a:extLst>
                    <a:ext uri="{9D8B030D-6E8A-4147-A177-3AD203B41FA5}">
                      <a16:colId xmlns:a16="http://schemas.microsoft.com/office/drawing/2014/main" val="2837305212"/>
                    </a:ext>
                  </a:extLst>
                </a:gridCol>
                <a:gridCol w="1110292">
                  <a:extLst>
                    <a:ext uri="{9D8B030D-6E8A-4147-A177-3AD203B41FA5}">
                      <a16:colId xmlns:a16="http://schemas.microsoft.com/office/drawing/2014/main" val="54151157"/>
                    </a:ext>
                  </a:extLst>
                </a:gridCol>
                <a:gridCol w="1136885">
                  <a:extLst>
                    <a:ext uri="{9D8B030D-6E8A-4147-A177-3AD203B41FA5}">
                      <a16:colId xmlns:a16="http://schemas.microsoft.com/office/drawing/2014/main" val="2164365139"/>
                    </a:ext>
                  </a:extLst>
                </a:gridCol>
                <a:gridCol w="1136885">
                  <a:extLst>
                    <a:ext uri="{9D8B030D-6E8A-4147-A177-3AD203B41FA5}">
                      <a16:colId xmlns:a16="http://schemas.microsoft.com/office/drawing/2014/main" val="2740934991"/>
                    </a:ext>
                  </a:extLst>
                </a:gridCol>
                <a:gridCol w="1329692">
                  <a:extLst>
                    <a:ext uri="{9D8B030D-6E8A-4147-A177-3AD203B41FA5}">
                      <a16:colId xmlns:a16="http://schemas.microsoft.com/office/drawing/2014/main" val="1503117002"/>
                    </a:ext>
                  </a:extLst>
                </a:gridCol>
              </a:tblGrid>
              <a:tr h="335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altLang="zh-CN" sz="1200" kern="1200" dirty="0"/>
                        <a:t>Lattice </a:t>
                      </a:r>
                      <a:endParaRPr lang="zh-CN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FODO 0 </a:t>
                      </a:r>
                      <a:r>
                        <a:rPr lang="zh-CN" alt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CDR</a:t>
                      </a:r>
                      <a:r>
                        <a:rPr lang="zh-CN" alt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FODO 1</a:t>
                      </a: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sz="1200" kern="1200" dirty="0"/>
                        <a:t>TME 0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TME1</a:t>
                      </a:r>
                    </a:p>
                  </a:txBody>
                  <a:tcPr marL="4659" marR="4659" marT="465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620828"/>
                  </a:ext>
                </a:extLst>
              </a:tr>
              <a:tr h="2627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200" kern="1200" dirty="0"/>
                        <a:t>Emittance X (nm)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200" kern="1200" dirty="0"/>
                        <a:t>3.57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1.29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等线" panose="020F0502020204030204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1.29</a:t>
                      </a:r>
                    </a:p>
                  </a:txBody>
                  <a:tcPr marL="4659" marR="4659" marT="465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等线" panose="020F0502020204030204"/>
                          <a:ea typeface="+mn-ea"/>
                          <a:cs typeface="+mn-cs"/>
                        </a:rPr>
                        <a:t>1.44</a:t>
                      </a:r>
                    </a:p>
                  </a:txBody>
                  <a:tcPr marL="4659" marR="4659" marT="465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478591"/>
                  </a:ext>
                </a:extLst>
              </a:tr>
              <a:tr h="2868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200" kern="1200" dirty="0"/>
                        <a:t>Tunes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altLang="zh-CN" sz="1200" kern="1200" dirty="0"/>
                        <a:t>[263.201/261.219]</a:t>
                      </a:r>
                      <a:endParaRPr lang="en-US" altLang="zh-CN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[353.180/353.280]</a:t>
                      </a: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[319.250/129.280]</a:t>
                      </a:r>
                    </a:p>
                  </a:txBody>
                  <a:tcPr marL="4659" marR="4659" marT="465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230.231/87.181</a:t>
                      </a:r>
                    </a:p>
                  </a:txBody>
                  <a:tcPr marL="4659" marR="4659" marT="465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363733"/>
                  </a:ext>
                </a:extLst>
              </a:tr>
              <a:tr h="2627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200" kern="1200" dirty="0"/>
                        <a:t>Quad amount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altLang="zh-CN" sz="1200" kern="1200" dirty="0"/>
                        <a:t>2110</a:t>
                      </a:r>
                      <a:endParaRPr lang="en-US" altLang="zh-CN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2816</a:t>
                      </a: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2528</a:t>
                      </a:r>
                    </a:p>
                  </a:txBody>
                  <a:tcPr marL="4659" marR="4659" marT="465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1090+1440(B+Q)</a:t>
                      </a:r>
                    </a:p>
                  </a:txBody>
                  <a:tcPr marL="4659" marR="4659" marT="465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065166"/>
                  </a:ext>
                </a:extLst>
              </a:tr>
              <a:tr h="2627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200" kern="1200" dirty="0"/>
                        <a:t>Quad Strength (K1L rms）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altLang="zh-CN" sz="1200" kern="1200" dirty="0"/>
                        <a:t>0.0383</a:t>
                      </a:r>
                      <a:endParaRPr lang="en-US" altLang="zh-CN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0.0407</a:t>
                      </a: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0.0828</a:t>
                      </a:r>
                    </a:p>
                  </a:txBody>
                  <a:tcPr marL="4659" marR="4659" marT="465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等线" panose="020F0502020204030204"/>
                          <a:ea typeface="+mn-ea"/>
                          <a:cs typeface="+mn-cs"/>
                        </a:rPr>
                        <a:t>0.0190</a:t>
                      </a:r>
                      <a:endParaRPr lang="en-US" altLang="zh-CN" sz="1200" b="1" kern="1200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等线" panose="020F0502020204030204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913371"/>
                  </a:ext>
                </a:extLst>
              </a:tr>
              <a:tr h="2627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200" kern="1200" dirty="0"/>
                        <a:t>Sext amount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altLang="zh-CN" sz="1200" kern="1200" dirty="0"/>
                        <a:t>512</a:t>
                      </a:r>
                      <a:endParaRPr lang="en-US" altLang="zh-CN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896</a:t>
                      </a: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2912</a:t>
                      </a:r>
                    </a:p>
                  </a:txBody>
                  <a:tcPr marL="4659" marR="4659" marT="465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1440+1440(B+S)</a:t>
                      </a:r>
                    </a:p>
                  </a:txBody>
                  <a:tcPr marL="4659" marR="4659" marT="465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251254"/>
                  </a:ext>
                </a:extLst>
              </a:tr>
              <a:tr h="2627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200" kern="1200" dirty="0"/>
                        <a:t>Sexts Strength (K2L rms)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altLang="zh-CN" sz="1200" kern="1200" dirty="0"/>
                        <a:t>0.179</a:t>
                      </a:r>
                      <a:endParaRPr lang="en-US" altLang="zh-CN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0.4091</a:t>
                      </a: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0.1512</a:t>
                      </a:r>
                    </a:p>
                  </a:txBody>
                  <a:tcPr marL="4659" marR="4659" marT="465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等线" panose="020F0502020204030204"/>
                          <a:ea typeface="+mn-ea"/>
                          <a:cs typeface="+mn-cs"/>
                        </a:rPr>
                        <a:t>0.02       </a:t>
                      </a:r>
                      <a:endParaRPr lang="en-US" altLang="zh-CN" sz="1200" b="1" kern="1200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等线" panose="020F0502020204030204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313375"/>
                  </a:ext>
                </a:extLst>
              </a:tr>
              <a:tr h="2627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200" kern="1200" dirty="0"/>
                        <a:t>H Corrector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altLang="zh-CN" sz="1200" kern="1200" dirty="0"/>
                        <a:t>1053</a:t>
                      </a:r>
                      <a:endParaRPr lang="en-US" altLang="zh-CN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1408</a:t>
                      </a: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896</a:t>
                      </a:r>
                    </a:p>
                  </a:txBody>
                  <a:tcPr marL="4659" marR="4659" marT="465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898</a:t>
                      </a:r>
                    </a:p>
                  </a:txBody>
                  <a:tcPr marL="4659" marR="4659" marT="465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48266"/>
                  </a:ext>
                </a:extLst>
              </a:tr>
              <a:tr h="2627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200" kern="1200" dirty="0"/>
                        <a:t>V Corrector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altLang="zh-CN" sz="1200" kern="1200" dirty="0"/>
                        <a:t>1054</a:t>
                      </a:r>
                      <a:endParaRPr lang="en-US" altLang="zh-CN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1408</a:t>
                      </a: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1632</a:t>
                      </a:r>
                    </a:p>
                  </a:txBody>
                  <a:tcPr marL="4659" marR="4659" marT="465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1632</a:t>
                      </a:r>
                    </a:p>
                  </a:txBody>
                  <a:tcPr marL="4659" marR="4659" marT="465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879850"/>
                  </a:ext>
                </a:extLst>
              </a:tr>
              <a:tr h="2627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200" kern="1200" dirty="0"/>
                        <a:t>BPM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altLang="zh-CN" sz="1200" kern="1200" dirty="0"/>
                        <a:t>2108</a:t>
                      </a:r>
                      <a:endParaRPr lang="en-US" altLang="zh-CN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2816</a:t>
                      </a: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2528</a:t>
                      </a:r>
                    </a:p>
                  </a:txBody>
                  <a:tcPr marL="4659" marR="4659" marT="465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2530</a:t>
                      </a:r>
                    </a:p>
                  </a:txBody>
                  <a:tcPr marL="4659" marR="4659" marT="465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572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942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4747</TotalTime>
  <Words>945</Words>
  <Application>Microsoft Office PowerPoint</Application>
  <PresentationFormat>宽屏</PresentationFormat>
  <Paragraphs>309</Paragraphs>
  <Slides>12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MS Mincho</vt:lpstr>
      <vt:lpstr>等线</vt:lpstr>
      <vt:lpstr>等线 Light</vt:lpstr>
      <vt:lpstr>宋体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主题​​</vt:lpstr>
      <vt:lpstr>文档</vt:lpstr>
      <vt:lpstr>Introduction of new TME booster lattice </vt:lpstr>
      <vt:lpstr>PowerPoint 演示文稿</vt:lpstr>
      <vt:lpstr>Booster lattice design based on TME （TME0）</vt:lpstr>
      <vt:lpstr>Error effect and correction (TME 0)</vt:lpstr>
      <vt:lpstr>Error sensitivity- Bare Lattice+Q Shift 3um &amp;1um </vt:lpstr>
      <vt:lpstr>TME design update (TME 1)</vt:lpstr>
      <vt:lpstr>Booster parameter update based on TME</vt:lpstr>
      <vt:lpstr>DA comparison</vt:lpstr>
      <vt:lpstr>Error effect and correction (TME1)</vt:lpstr>
      <vt:lpstr>Error sensitivity- Bare Lattice+Q Shift 3um &amp;1um TME 0 vs TME 1 </vt:lpstr>
      <vt:lpstr>Error effect and correction (TME1)</vt:lpstr>
      <vt:lpstr>Summary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 Booster and Damping Ring</dc:title>
  <dc:creator>DELL</dc:creator>
  <cp:lastModifiedBy>季大恒</cp:lastModifiedBy>
  <cp:revision>60</cp:revision>
  <dcterms:created xsi:type="dcterms:W3CDTF">2021-01-13T02:33:58Z</dcterms:created>
  <dcterms:modified xsi:type="dcterms:W3CDTF">2021-01-22T05:34:10Z</dcterms:modified>
</cp:coreProperties>
</file>