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61" r:id="rId2"/>
    <p:sldMasterId id="2147483673" r:id="rId3"/>
    <p:sldMasterId id="2147483686" r:id="rId4"/>
  </p:sldMasterIdLst>
  <p:notesMasterIdLst>
    <p:notesMasterId r:id="rId15"/>
  </p:notesMasterIdLst>
  <p:sldIdLst>
    <p:sldId id="278" r:id="rId5"/>
    <p:sldId id="2082" r:id="rId6"/>
    <p:sldId id="2105" r:id="rId7"/>
    <p:sldId id="2118" r:id="rId8"/>
    <p:sldId id="2117" r:id="rId9"/>
    <p:sldId id="2119" r:id="rId10"/>
    <p:sldId id="2116" r:id="rId11"/>
    <p:sldId id="2121" r:id="rId12"/>
    <p:sldId id="2120" r:id="rId13"/>
    <p:sldId id="789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DJ" initials="G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C77F0B"/>
    <a:srgbClr val="2FA382"/>
    <a:srgbClr val="E6E6E6"/>
    <a:srgbClr val="276F61"/>
    <a:srgbClr val="00B050"/>
    <a:srgbClr val="D7C7BA"/>
    <a:srgbClr val="FEF2CF"/>
    <a:srgbClr val="E9BC93"/>
    <a:srgbClr val="F7DB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79" autoAdjust="0"/>
    <p:restoredTop sz="94737" autoAdjust="0"/>
  </p:normalViewPr>
  <p:slideViewPr>
    <p:cSldViewPr snapToGrid="0">
      <p:cViewPr varScale="1">
        <p:scale>
          <a:sx n="87" d="100"/>
          <a:sy n="87" d="100"/>
        </p:scale>
        <p:origin x="658" y="6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F7FF98-6A15-4B16-9C90-835344AE194B}" type="datetimeFigureOut">
              <a:rPr lang="zh-CN" altLang="en-US" smtClean="0"/>
              <a:pPr/>
              <a:t>2021-1-22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5B8E89-D6EC-4D63-A398-A57775531FF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1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0E2317E-5B21-4713-BE00-2B16A8BB9EFE}" type="datetime1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2021-1-22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0015435-AD51-4C12-9E31-A09BCF0FB5A7}" type="datetime1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2021-1-22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0362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2" y="360364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824A5A0-0077-4C27-A3BC-53B629C574F0}" type="datetime1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2021-1-22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21244-A4A5-4030-A7CF-FA9EDDE11CEE}" type="datetime1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2021-1-22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81749"/>
            <a:ext cx="3860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>
              <a:solidFill>
                <a:prstClr val="black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7DD8A-6C96-4D71-8872-84B5280BA819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2B662-8664-48B2-90D2-4DFB09B11E8B}" type="datetime1">
              <a:rPr lang="zh-CN" altLang="en-US" smtClean="0"/>
              <a:pPr/>
              <a:t>2021-1-22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86351-86E5-41E4-BC53-5787811069DC}" type="datetime1">
              <a:rPr lang="zh-CN" altLang="en-US" smtClean="0"/>
              <a:pPr/>
              <a:t>2021-1-22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E010D-571E-4E04-9CDC-5EAED5E71DDB}" type="datetime1">
              <a:rPr lang="zh-CN" altLang="en-US" smtClean="0"/>
              <a:pPr/>
              <a:t>2021-1-22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CAF9F-0A3D-4F5A-8259-2004A5C4F900}" type="datetime1">
              <a:rPr lang="zh-CN" altLang="en-US" smtClean="0"/>
              <a:pPr/>
              <a:t>2021-1-22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EC20-4DCB-4FF7-926E-0DD08C3BE40E}" type="datetime1">
              <a:rPr lang="zh-CN" altLang="en-US" smtClean="0"/>
              <a:pPr/>
              <a:t>2021-1-22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1F3DA-EF7B-456B-A967-731007BC5975}" type="datetime1">
              <a:rPr lang="zh-CN" altLang="en-US" smtClean="0"/>
              <a:pPr/>
              <a:t>2021-1-22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B545E-2A45-4206-BD52-CF0FFFDF65F5}" type="datetime1">
              <a:rPr lang="zh-CN" altLang="en-US" smtClean="0"/>
              <a:pPr/>
              <a:t>2021-1-22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3409ECE-ADCB-4454-B743-B8EC97A32249}" type="datetime1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2021-1-22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5B78-F182-408D-A2B2-7FD9C787E8E0}" type="datetime1">
              <a:rPr lang="zh-CN" altLang="en-US" smtClean="0"/>
              <a:pPr/>
              <a:t>2021-1-22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8E99B-B80A-4ED8-A438-73057C20ABAE}" type="datetime1">
              <a:rPr lang="zh-CN" altLang="en-US" smtClean="0"/>
              <a:pPr/>
              <a:t>2021-1-22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6FA7C-6FF5-4AFF-B700-D9A3C506CC96}" type="datetime1">
              <a:rPr lang="zh-CN" altLang="en-US" smtClean="0"/>
              <a:pPr/>
              <a:t>2021-1-22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73C8-3E0C-4B10-9270-295235D2BC75}" type="datetime1">
              <a:rPr lang="zh-CN" altLang="en-US" smtClean="0"/>
              <a:pPr/>
              <a:t>2021-1-22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49B7591F-4E59-47BF-AFD6-227499B2C3BA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cs typeface="+mn-cs"/>
              </a:rPr>
              <a:pPr defTabSz="914400">
                <a:defRPr/>
              </a:pPr>
              <a:t>2021-1-22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F2357ACE-CC3F-4EB8-8897-299C2E1B55B1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cs typeface="+mn-cs"/>
              </a:rPr>
              <a:pPr defTabSz="9144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D556650B-14AC-4D47-85CB-3BF12200DBE6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cs typeface="+mn-cs"/>
              </a:rPr>
              <a:pPr defTabSz="914400">
                <a:defRPr/>
              </a:pPr>
              <a:t>2021-1-22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F2357ACE-CC3F-4EB8-8897-299C2E1B55B1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cs typeface="+mn-cs"/>
              </a:rPr>
              <a:pPr defTabSz="9144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E13EE7F-E84D-4943-9923-FDECBC8F0DF1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cs typeface="+mn-cs"/>
              </a:rPr>
              <a:pPr defTabSz="914400">
                <a:defRPr/>
              </a:pPr>
              <a:t>2021-1-22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F2357ACE-CC3F-4EB8-8897-299C2E1B55B1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cs typeface="+mn-cs"/>
              </a:rPr>
              <a:pPr defTabSz="9144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1CE8FDC8-16BB-41DC-BA68-308B90B38D7C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cs typeface="+mn-cs"/>
              </a:rPr>
              <a:pPr defTabSz="914400">
                <a:defRPr/>
              </a:pPr>
              <a:t>2021-1-22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F2357ACE-CC3F-4EB8-8897-299C2E1B55B1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cs typeface="+mn-cs"/>
              </a:rPr>
              <a:pPr defTabSz="9144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566DAEF2-531F-4798-AEB5-95D5F2B83C08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cs typeface="+mn-cs"/>
              </a:rPr>
              <a:pPr defTabSz="914400">
                <a:defRPr/>
              </a:pPr>
              <a:t>2021-1-22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F2357ACE-CC3F-4EB8-8897-299C2E1B55B1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cs typeface="+mn-cs"/>
              </a:rPr>
              <a:pPr defTabSz="9144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4B6EB71-8461-4DA6-843E-F518E7B11D9B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cs typeface="+mn-cs"/>
              </a:rPr>
              <a:pPr defTabSz="914400">
                <a:defRPr/>
              </a:pPr>
              <a:t>2021-1-22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F2357ACE-CC3F-4EB8-8897-299C2E1B55B1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cs typeface="+mn-cs"/>
              </a:rPr>
              <a:pPr defTabSz="9144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552636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7D208A1-1380-461A-8575-99C4B86197F0}" type="datetime1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2021-1-22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BAD77571-02E3-4B23-95F4-D5003A464058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cs typeface="+mn-cs"/>
              </a:rPr>
              <a:pPr defTabSz="914400">
                <a:defRPr/>
              </a:pPr>
              <a:t>2021-1-22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F2357ACE-CC3F-4EB8-8897-299C2E1B55B1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cs typeface="+mn-cs"/>
              </a:rPr>
              <a:pPr defTabSz="9144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D216344F-9F0A-452E-A4C5-A68FEF9D4CD1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cs typeface="+mn-cs"/>
              </a:rPr>
              <a:pPr defTabSz="914400">
                <a:defRPr/>
              </a:pPr>
              <a:t>2021-1-22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F2357ACE-CC3F-4EB8-8897-299C2E1B55B1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cs typeface="+mn-cs"/>
              </a:rPr>
              <a:pPr defTabSz="9144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9B2A690A-2168-44B8-8BC5-878BC8BC385F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cs typeface="+mn-cs"/>
              </a:rPr>
              <a:pPr defTabSz="914400">
                <a:defRPr/>
              </a:pPr>
              <a:t>2021-1-22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F2357ACE-CC3F-4EB8-8897-299C2E1B55B1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cs typeface="+mn-cs"/>
              </a:rPr>
              <a:pPr defTabSz="9144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1A99B27E-A3F9-4542-A509-D4CDD9AF9F6F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cs typeface="+mn-cs"/>
              </a:rPr>
              <a:pPr defTabSz="914400">
                <a:defRPr/>
              </a:pPr>
              <a:t>2021-1-22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F2357ACE-CC3F-4EB8-8897-299C2E1B55B1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cs typeface="+mn-cs"/>
              </a:rPr>
              <a:pPr defTabSz="9144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2227CDCA-4143-47E0-BDDC-85B71385BF32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cs typeface="+mn-cs"/>
              </a:rPr>
              <a:pPr defTabSz="914400">
                <a:defRPr/>
              </a:pPr>
              <a:t>2021-1-22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F2357ACE-CC3F-4EB8-8897-299C2E1B55B1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cs typeface="+mn-cs"/>
              </a:rPr>
              <a:pPr defTabSz="9144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4D4DB4BB-7DF1-4C12-A15D-EEB6800A97E5}" type="datetime1">
              <a:rPr lang="zh-CN" altLang="en-US" smtClean="0"/>
              <a:pPr/>
              <a:t>2021-1-22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033FAFD-D72A-47AA-BC24-D1D7DFCDE6AA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6808669-AFDE-402B-991E-EED2938D5385}" type="datetimeFigureOut">
              <a:rPr lang="zh-CN" altLang="en-US" smtClean="0"/>
              <a:pPr/>
              <a:t>2021-1-22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35EE-BD33-4D2B-92EE-A4EAAE51E3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6808669-AFDE-402B-991E-EED2938D5385}" type="datetimeFigureOut">
              <a:rPr lang="zh-CN" altLang="en-US" smtClean="0"/>
              <a:pPr/>
              <a:t>2021-1-22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35EE-BD33-4D2B-92EE-A4EAAE51E3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6808669-AFDE-402B-991E-EED2938D5385}" type="datetimeFigureOut">
              <a:rPr lang="zh-CN" altLang="en-US" smtClean="0"/>
              <a:pPr/>
              <a:t>2021-1-22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35EE-BD33-4D2B-92EE-A4EAAE51E3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6808669-AFDE-402B-991E-EED2938D5385}" type="datetimeFigureOut">
              <a:rPr lang="zh-CN" altLang="en-US" smtClean="0"/>
              <a:pPr/>
              <a:t>2021-1-22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35EE-BD33-4D2B-92EE-A4EAAE51E3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45127" y="1828803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8803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C010E92-B4B6-4B8A-8F1E-A9FB61294123}" type="datetime1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2021-1-22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6808669-AFDE-402B-991E-EED2938D5385}" type="datetimeFigureOut">
              <a:rPr lang="zh-CN" altLang="en-US" smtClean="0"/>
              <a:pPr/>
              <a:t>2021-1-22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35EE-BD33-4D2B-92EE-A4EAAE51E3BD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6808669-AFDE-402B-991E-EED2938D5385}" type="datetimeFigureOut">
              <a:rPr lang="zh-CN" altLang="en-US" smtClean="0"/>
              <a:pPr/>
              <a:t>2021-1-22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35EE-BD33-4D2B-92EE-A4EAAE51E3BD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6808669-AFDE-402B-991E-EED2938D5385}" type="datetimeFigureOut">
              <a:rPr lang="zh-CN" altLang="en-US" smtClean="0"/>
              <a:pPr/>
              <a:t>2021-1-22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35EE-BD33-4D2B-92EE-A4EAAE51E3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6808669-AFDE-402B-991E-EED2938D5385}" type="datetimeFigureOut">
              <a:rPr lang="zh-CN" altLang="en-US" smtClean="0"/>
              <a:pPr/>
              <a:t>2021-1-22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35EE-BD33-4D2B-92EE-A4EAAE51E3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6808669-AFDE-402B-991E-EED2938D5385}" type="datetimeFigureOut">
              <a:rPr lang="zh-CN" altLang="en-US" smtClean="0"/>
              <a:pPr/>
              <a:t>2021-1-22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35EE-BD33-4D2B-92EE-A4EAAE51E3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6808669-AFDE-402B-991E-EED2938D5385}" type="datetimeFigureOut">
              <a:rPr lang="zh-CN" altLang="en-US" smtClean="0"/>
              <a:pPr/>
              <a:t>2021-1-22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35EE-BD33-4D2B-92EE-A4EAAE51E3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6808669-AFDE-402B-991E-EED2938D5385}" type="datetimeFigureOut">
              <a:rPr lang="zh-CN" altLang="en-US" smtClean="0"/>
              <a:pPr/>
              <a:t>2021-1-22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35EE-BD33-4D2B-92EE-A4EAAE51E3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4558A-3073-4139-ADA0-F48D8A6737E4}" type="datetime1">
              <a:rPr lang="zh-CN" altLang="en-US"/>
              <a:pPr>
                <a:defRPr/>
              </a:pPr>
              <a:t>2021-1-22</a:t>
            </a:fld>
            <a:endParaRPr lang="en-US" altLang="zh-CN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81750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dirty="0" err="1"/>
              <a:t>北京大学重粒子物理研究所</a:t>
            </a:r>
            <a:endParaRPr lang="en-US" altLang="zh-CN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87DD8A-6C96-4D71-8872-84B5280BA819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45127" y="1681853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2" y="1681851"/>
            <a:ext cx="5181601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2" y="2507552"/>
            <a:ext cx="5181601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4072C1C-1C20-4C00-AE71-166A58E31CBE}" type="datetime1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2021-1-22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20EDD76-28E6-466F-A5D6-DCFC9397DA1B}" type="datetime1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2021-1-22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454FBF2-6549-4977-AD97-9B508EAAED2D}" type="datetime1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2021-1-22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3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E673EE7-7B41-4E8E-B4F6-D077AC880CC0}" type="datetime1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2021-1-22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4480B15-96CC-4254-A86E-992242A993F3}" type="datetime1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2021-1-22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235131"/>
            <a:ext cx="10515600" cy="1079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0572" y="1410788"/>
            <a:ext cx="11112136" cy="5082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1939" y="64928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88290" indent="-288290" algn="l" defTabSz="685800" rtl="0" eaLnBrk="1" latinLnBrk="0" hangingPunct="1">
        <a:lnSpc>
          <a:spcPct val="130000"/>
        </a:lnSpc>
        <a:spcBef>
          <a:spcPts val="0"/>
        </a:spcBef>
        <a:buFont typeface="Wingdings 2" panose="05020102010507070707" pitchFamily="18" charset="2"/>
        <a:buChar char=""/>
        <a:defRPr sz="2400" kern="1200" baseline="0">
          <a:solidFill>
            <a:schemeClr val="tx1"/>
          </a:solidFill>
          <a:latin typeface="+mn-ea"/>
          <a:ea typeface="+mn-ea"/>
          <a:cs typeface="+mn-cs"/>
        </a:defRPr>
      </a:lvl1pPr>
      <a:lvl2pPr marL="626745" indent="-266700" algn="l" defTabSz="685800" rtl="0" eaLnBrk="1" latinLnBrk="0" hangingPunct="1">
        <a:lnSpc>
          <a:spcPct val="130000"/>
        </a:lnSpc>
        <a:spcBef>
          <a:spcPts val="0"/>
        </a:spcBef>
        <a:buFontTx/>
        <a:buChar char="−"/>
        <a:defRPr sz="2000" kern="1200" baseline="0">
          <a:solidFill>
            <a:schemeClr val="tx1"/>
          </a:solidFill>
          <a:latin typeface="+mn-ea"/>
          <a:ea typeface="+mn-ea"/>
          <a:cs typeface="+mn-cs"/>
        </a:defRPr>
      </a:lvl2pPr>
      <a:lvl3pPr marL="628650" indent="0" algn="l" defTabSz="685800" rtl="0" eaLnBrk="1" latinLnBrk="0" hangingPunct="1">
        <a:lnSpc>
          <a:spcPct val="130000"/>
        </a:lnSpc>
        <a:spcBef>
          <a:spcPts val="0"/>
        </a:spcBef>
        <a:buFont typeface="Wingdings 2" panose="05020102010507070707" pitchFamily="18" charset="2"/>
        <a:buNone/>
        <a:defRPr sz="1600" kern="1200" baseline="0">
          <a:solidFill>
            <a:schemeClr val="tx1"/>
          </a:solidFill>
          <a:latin typeface="+mn-ea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600"/>
        </a:spcBef>
        <a:buFont typeface="Wingdings 2" panose="05020102010507070707" pitchFamily="18" charset="2"/>
        <a:buChar char=""/>
        <a:defRPr sz="1400" kern="1200" baseline="0">
          <a:solidFill>
            <a:schemeClr val="tx1"/>
          </a:solidFill>
          <a:latin typeface="+mn-ea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600"/>
        </a:spcBef>
        <a:buFont typeface="Wingdings 2" panose="05020102010507070707" pitchFamily="18" charset="2"/>
        <a:buChar char=""/>
        <a:defRPr sz="1400" kern="1200" baseline="0">
          <a:solidFill>
            <a:schemeClr val="tx1"/>
          </a:solidFill>
          <a:latin typeface="+mn-ea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anose="05020102010507070707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anose="05020102010507070707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anose="05020102010507070707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anose="05020102010507070707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74B26FF-A9DE-4F8B-9716-56AFF8320E3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2021-1-22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761477-B414-4D65-A24A-071C008E7636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8689BE7-367E-4ACA-A02B-D244114F0CD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2021-1-22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357ACE-CC3F-4EB8-8897-299C2E1B55B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55600" indent="-355600" algn="l" defTabSz="685800" rtl="0" eaLnBrk="1" latinLnBrk="0" hangingPunct="1">
        <a:lnSpc>
          <a:spcPct val="120000"/>
        </a:lnSpc>
        <a:spcBef>
          <a:spcPts val="7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19455" indent="-349250" algn="l" defTabSz="719455" rtl="0" eaLnBrk="1" latinLnBrk="0" hangingPunct="1">
        <a:lnSpc>
          <a:spcPct val="120000"/>
        </a:lnSpc>
        <a:spcBef>
          <a:spcPts val="375"/>
        </a:spcBef>
        <a:buFont typeface="微软雅黑" panose="020B0503020204020204" pitchFamily="34" charset="-122"/>
        <a:buChar char="‐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235130"/>
            <a:ext cx="10515600" cy="1079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0572" y="1410789"/>
            <a:ext cx="11112136" cy="5082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1939" y="64928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335EE-BD33-4D2B-92EE-A4EAAE51E3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88290" indent="-288290" algn="l" defTabSz="685800" rtl="0" eaLnBrk="1" latinLnBrk="0" hangingPunct="1">
        <a:lnSpc>
          <a:spcPct val="130000"/>
        </a:lnSpc>
        <a:spcBef>
          <a:spcPts val="0"/>
        </a:spcBef>
        <a:buFont typeface="Wingdings 2" panose="05020102010507070707" pitchFamily="18" charset="2"/>
        <a:buChar char=""/>
        <a:defRPr sz="2400" kern="1200" baseline="0">
          <a:solidFill>
            <a:schemeClr val="tx1"/>
          </a:solidFill>
          <a:latin typeface="+mn-ea"/>
          <a:ea typeface="+mn-ea"/>
          <a:cs typeface="+mn-cs"/>
        </a:defRPr>
      </a:lvl1pPr>
      <a:lvl2pPr marL="627380" indent="-266700" algn="l" defTabSz="685800" rtl="0" eaLnBrk="1" latinLnBrk="0" hangingPunct="1">
        <a:lnSpc>
          <a:spcPct val="130000"/>
        </a:lnSpc>
        <a:spcBef>
          <a:spcPts val="0"/>
        </a:spcBef>
        <a:buFontTx/>
        <a:buChar char="−"/>
        <a:defRPr sz="2000" kern="1200" baseline="0">
          <a:solidFill>
            <a:schemeClr val="tx1"/>
          </a:solidFill>
          <a:latin typeface="+mn-ea"/>
          <a:ea typeface="+mn-ea"/>
          <a:cs typeface="+mn-cs"/>
        </a:defRPr>
      </a:lvl2pPr>
      <a:lvl3pPr marL="628650" indent="0" algn="l" defTabSz="685800" rtl="0" eaLnBrk="1" latinLnBrk="0" hangingPunct="1">
        <a:lnSpc>
          <a:spcPct val="130000"/>
        </a:lnSpc>
        <a:spcBef>
          <a:spcPts val="0"/>
        </a:spcBef>
        <a:buFont typeface="Wingdings 2" panose="05020102010507070707" pitchFamily="18" charset="2"/>
        <a:buNone/>
        <a:defRPr sz="1600" kern="1200" baseline="0">
          <a:solidFill>
            <a:schemeClr val="tx1"/>
          </a:solidFill>
          <a:latin typeface="+mn-ea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600"/>
        </a:spcBef>
        <a:buFont typeface="Wingdings 2" panose="05020102010507070707" pitchFamily="18" charset="2"/>
        <a:buChar char=""/>
        <a:defRPr sz="1400" kern="1200" baseline="0">
          <a:solidFill>
            <a:schemeClr val="tx1"/>
          </a:solidFill>
          <a:latin typeface="+mn-ea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600"/>
        </a:spcBef>
        <a:buFont typeface="Wingdings 2" panose="05020102010507070707" pitchFamily="18" charset="2"/>
        <a:buChar char=""/>
        <a:defRPr sz="1400" kern="1200" baseline="0">
          <a:solidFill>
            <a:schemeClr val="tx1"/>
          </a:solidFill>
          <a:latin typeface="+mn-ea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anose="05020102010507070707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anose="05020102010507070707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anose="05020102010507070707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anose="05020102010507070707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1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5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2377" y="818008"/>
            <a:ext cx="11772899" cy="5219535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Highlights </a:t>
            </a:r>
            <a:r>
              <a:rPr lang="en-US" altLang="zh-C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CEPC SRF Cavity in 2021</a:t>
            </a:r>
            <a:r>
              <a:rPr lang="en-US" altLang="zh-CN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</a:t>
            </a:r>
            <a:r>
              <a:rPr lang="en-US" altLang="zh-C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zh-C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zh-C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5400" dirty="0">
                <a:solidFill>
                  <a:srgbClr val="6521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zh-CN" sz="5400" dirty="0">
                <a:solidFill>
                  <a:srgbClr val="65211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2800" dirty="0" smtClean="0">
                <a:solidFill>
                  <a:srgbClr val="6521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 </a:t>
            </a:r>
            <a:r>
              <a:rPr lang="en-US" altLang="zh-CN" sz="2800" dirty="0" err="1" smtClean="0">
                <a:solidFill>
                  <a:srgbClr val="6521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</a:t>
            </a:r>
            <a:r>
              <a:rPr lang="zh-CN" altLang="en-US" sz="2800" dirty="0" smtClean="0">
                <a:solidFill>
                  <a:srgbClr val="6521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，</a:t>
            </a:r>
            <a:r>
              <a:rPr lang="en-US" altLang="zh-CN" sz="2800" dirty="0" smtClean="0">
                <a:solidFill>
                  <a:srgbClr val="6521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20210122</a:t>
            </a:r>
            <a:br>
              <a:rPr lang="en-US" altLang="zh-CN" sz="2800" dirty="0" smtClean="0">
                <a:solidFill>
                  <a:srgbClr val="65211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2800" dirty="0">
                <a:solidFill>
                  <a:srgbClr val="6521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zh-CN" sz="2800" dirty="0">
                <a:solidFill>
                  <a:srgbClr val="65211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2800" dirty="0" smtClean="0">
                <a:solidFill>
                  <a:srgbClr val="6521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altLang="zh-CN" sz="2800" dirty="0">
                <a:solidFill>
                  <a:srgbClr val="6521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behalf of </a:t>
            </a:r>
            <a:r>
              <a:rPr lang="en-US" altLang="zh-CN" sz="2800" dirty="0" smtClean="0">
                <a:solidFill>
                  <a:srgbClr val="6521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SRF Group, Accelerator Division, IHEP</a:t>
            </a:r>
            <a:r>
              <a:rPr lang="en-US" altLang="zh-CN" sz="2800" dirty="0">
                <a:solidFill>
                  <a:srgbClr val="6521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zh-CN" sz="2800" dirty="0">
                <a:solidFill>
                  <a:srgbClr val="65211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3600" dirty="0">
                <a:solidFill>
                  <a:srgbClr val="6521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zh-CN" sz="3600" dirty="0">
                <a:solidFill>
                  <a:srgbClr val="65211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2400" dirty="0">
                <a:solidFill>
                  <a:srgbClr val="6521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zh-CN" sz="2400" dirty="0">
                <a:solidFill>
                  <a:srgbClr val="65211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zh-CN" altLang="en-US" sz="2000" dirty="0">
              <a:solidFill>
                <a:srgbClr val="6521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668587"/>
            <a:ext cx="10515600" cy="1323975"/>
          </a:xfrm>
        </p:spPr>
        <p:txBody>
          <a:bodyPr>
            <a:normAutofit fontScale="90000"/>
          </a:bodyPr>
          <a:lstStyle/>
          <a:p>
            <a:r>
              <a:rPr lang="en-US" altLang="zh-CN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 for your attention!</a:t>
            </a:r>
            <a:br>
              <a:rPr lang="en-US" altLang="zh-CN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zh-CN" altLang="en-US" sz="6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E128F9-27CD-4798-BA92-698FFE7E9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499"/>
            <a:ext cx="10515600" cy="643022"/>
          </a:xfrm>
        </p:spPr>
        <p:txBody>
          <a:bodyPr/>
          <a:lstStyle/>
          <a:p>
            <a:r>
              <a:rPr lang="en-US" altLang="zh-CN" dirty="0" smtClean="0"/>
              <a:t>Milestones of SRF Cavity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7C2110F-6295-46A8-89F5-B247FB264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1A5892-4DC8-4C24-8E36-6364759EF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766" y="3989237"/>
            <a:ext cx="1997930" cy="266390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041" y="1911871"/>
            <a:ext cx="3206759" cy="5431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645" y="4261202"/>
            <a:ext cx="3339121" cy="1163177"/>
          </a:xfrm>
          <a:prstGeom prst="rect">
            <a:avLst/>
          </a:prstGeom>
        </p:spPr>
      </p:pic>
      <p:sp>
        <p:nvSpPr>
          <p:cNvPr id="14" name="文本框 10"/>
          <p:cNvSpPr txBox="1"/>
          <p:nvPr/>
        </p:nvSpPr>
        <p:spPr>
          <a:xfrm>
            <a:off x="264377" y="5525355"/>
            <a:ext cx="28061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1497MHz 5-cell for CEBAF: 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超导</a:t>
            </a:r>
            <a:r>
              <a:rPr lang="zh-CN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腔</a:t>
            </a:r>
            <a:r>
              <a:rPr lang="zh-CN" altLang="en-US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第一次</a:t>
            </a:r>
            <a:r>
              <a:rPr lang="zh-CN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大规模用在加速器上。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本框 10"/>
          <p:cNvSpPr txBox="1"/>
          <p:nvPr/>
        </p:nvSpPr>
        <p:spPr>
          <a:xfrm>
            <a:off x="5435130" y="4347161"/>
            <a:ext cx="16407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352 MHz 4-cell for LEP2: </a:t>
            </a:r>
            <a:r>
              <a:rPr lang="zh-CN" alt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铜</a:t>
            </a:r>
            <a:r>
              <a:rPr lang="zh-CN" alt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镀铌腔</a:t>
            </a:r>
            <a:r>
              <a:rPr lang="zh-CN" altLang="en-US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第一次</a:t>
            </a:r>
            <a:r>
              <a:rPr lang="zh-CN" alt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大规模应用于加速器。</a:t>
            </a:r>
            <a:endParaRPr lang="en-US" altLang="zh-CN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10"/>
          <p:cNvSpPr txBox="1"/>
          <p:nvPr/>
        </p:nvSpPr>
        <p:spPr>
          <a:xfrm>
            <a:off x="7847017" y="749397"/>
            <a:ext cx="40270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rgbClr val="276F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 GHz 9-cell for LCLS-II: </a:t>
            </a:r>
            <a:r>
              <a:rPr lang="zh-CN" altLang="en-US" sz="1600" dirty="0" smtClean="0">
                <a:solidFill>
                  <a:srgbClr val="276F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超导腔氮掺杂技术</a:t>
            </a:r>
            <a:r>
              <a:rPr lang="zh-CN" altLang="en-US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第一次</a:t>
            </a:r>
            <a:r>
              <a:rPr lang="zh-CN" altLang="en-US" sz="1600" dirty="0" smtClean="0">
                <a:solidFill>
                  <a:srgbClr val="276F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用于加速器，将超导腔的</a:t>
            </a:r>
            <a:r>
              <a:rPr lang="en-US" altLang="zh-CN" sz="1600" dirty="0" smtClean="0">
                <a:solidFill>
                  <a:srgbClr val="276F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zh-CN" altLang="en-US" sz="1600" dirty="0" smtClean="0">
                <a:solidFill>
                  <a:srgbClr val="276F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值提高了</a:t>
            </a:r>
            <a:r>
              <a:rPr lang="en-US" altLang="zh-CN" sz="1600" dirty="0" smtClean="0">
                <a:solidFill>
                  <a:srgbClr val="276F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1~2</a:t>
            </a:r>
            <a:r>
              <a:rPr lang="zh-CN" altLang="en-US" sz="1600" dirty="0" smtClean="0">
                <a:solidFill>
                  <a:srgbClr val="276F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倍</a:t>
            </a:r>
            <a:r>
              <a:rPr lang="en-US" altLang="zh-CN" sz="1600" dirty="0">
                <a:solidFill>
                  <a:srgbClr val="276F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——</a:t>
            </a:r>
            <a:r>
              <a:rPr lang="zh-CN" altLang="en-US" sz="1600" dirty="0" smtClean="0">
                <a:solidFill>
                  <a:srgbClr val="276F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世界上</a:t>
            </a:r>
            <a:r>
              <a:rPr lang="zh-CN" altLang="en-US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第一台</a:t>
            </a:r>
            <a:r>
              <a:rPr lang="zh-CN" altLang="en-US" sz="1600" dirty="0" smtClean="0">
                <a:solidFill>
                  <a:srgbClr val="276F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高</a:t>
            </a:r>
            <a:r>
              <a:rPr lang="en-US" altLang="zh-CN" sz="1600" dirty="0" smtClean="0">
                <a:solidFill>
                  <a:srgbClr val="276F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zh-CN" altLang="en-US" sz="1600" dirty="0" smtClean="0">
                <a:solidFill>
                  <a:srgbClr val="276F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值超导加速器。</a:t>
            </a:r>
            <a:endParaRPr lang="en-US" altLang="zh-CN" sz="1600" dirty="0">
              <a:solidFill>
                <a:srgbClr val="276F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7300" y="3574411"/>
            <a:ext cx="5094700" cy="3147066"/>
          </a:xfrm>
          <a:prstGeom prst="rect">
            <a:avLst/>
          </a:prstGeom>
        </p:spPr>
      </p:pic>
      <p:sp>
        <p:nvSpPr>
          <p:cNvPr id="18" name="下箭头 17"/>
          <p:cNvSpPr/>
          <p:nvPr/>
        </p:nvSpPr>
        <p:spPr>
          <a:xfrm>
            <a:off x="9341109" y="2509705"/>
            <a:ext cx="607082" cy="10060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0" y="687521"/>
            <a:ext cx="7598772" cy="3233384"/>
            <a:chOff x="0" y="687521"/>
            <a:chExt cx="7598772" cy="3233384"/>
          </a:xfrm>
        </p:grpSpPr>
        <p:pic>
          <p:nvPicPr>
            <p:cNvPr id="9" name="图片 1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5254" y="687521"/>
              <a:ext cx="7463858" cy="3233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9" name="直接连接符 18"/>
            <p:cNvCxnSpPr/>
            <p:nvPr/>
          </p:nvCxnSpPr>
          <p:spPr>
            <a:xfrm>
              <a:off x="0" y="1749679"/>
              <a:ext cx="7529112" cy="19300"/>
            </a:xfrm>
            <a:prstGeom prst="line">
              <a:avLst/>
            </a:prstGeom>
            <a:ln w="34925">
              <a:solidFill>
                <a:srgbClr val="FF0000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69660" y="2455011"/>
              <a:ext cx="7529112" cy="19300"/>
            </a:xfrm>
            <a:prstGeom prst="line">
              <a:avLst/>
            </a:prstGeom>
            <a:ln w="34925">
              <a:solidFill>
                <a:srgbClr val="FF0000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69660" y="3448592"/>
              <a:ext cx="7529112" cy="19300"/>
            </a:xfrm>
            <a:prstGeom prst="line">
              <a:avLst/>
            </a:prstGeom>
            <a:ln w="34925">
              <a:solidFill>
                <a:srgbClr val="FF0000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文本框 10"/>
          <p:cNvSpPr txBox="1"/>
          <p:nvPr/>
        </p:nvSpPr>
        <p:spPr>
          <a:xfrm>
            <a:off x="9969573" y="3235857"/>
            <a:ext cx="2001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CEPC, PIP-II, ILC..</a:t>
            </a:r>
            <a:endParaRPr lang="en-US" altLang="zh-CN" sz="16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6642592" y="3191819"/>
            <a:ext cx="598141" cy="346279"/>
          </a:xfrm>
          <a:prstGeom prst="ellipse">
            <a:avLst/>
          </a:pr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2493189" y="1480730"/>
            <a:ext cx="577321" cy="288249"/>
          </a:xfrm>
          <a:prstGeom prst="ellipse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3795104" y="2234436"/>
            <a:ext cx="644612" cy="220575"/>
          </a:xfrm>
          <a:prstGeom prst="roundRect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7" name="圆角矩形 26"/>
          <p:cNvSpPr/>
          <p:nvPr/>
        </p:nvSpPr>
        <p:spPr>
          <a:xfrm>
            <a:off x="3795104" y="1514566"/>
            <a:ext cx="644612" cy="220575"/>
          </a:xfrm>
          <a:prstGeom prst="roundRect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8" name="圆角矩形 27"/>
          <p:cNvSpPr/>
          <p:nvPr/>
        </p:nvSpPr>
        <p:spPr>
          <a:xfrm>
            <a:off x="6558796" y="2208621"/>
            <a:ext cx="735645" cy="270490"/>
          </a:xfrm>
          <a:prstGeom prst="roundRect">
            <a:avLst/>
          </a:prstGeom>
          <a:noFill/>
          <a:ln w="317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9" name="圆角矩形 28"/>
          <p:cNvSpPr/>
          <p:nvPr/>
        </p:nvSpPr>
        <p:spPr>
          <a:xfrm>
            <a:off x="6573839" y="1489608"/>
            <a:ext cx="735645" cy="270490"/>
          </a:xfrm>
          <a:prstGeom prst="roundRect">
            <a:avLst/>
          </a:prstGeom>
          <a:noFill/>
          <a:ln w="317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3150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4594" y="0"/>
            <a:ext cx="10515600" cy="766642"/>
          </a:xfrm>
        </p:spPr>
        <p:txBody>
          <a:bodyPr/>
          <a:lstStyle/>
          <a:p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Breakthrough of SRF Cavity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72E488A-81DB-4A5F-B4BA-D0957D335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  <a:cs typeface="+mn-cs"/>
            </a:endParaRPr>
          </a:p>
        </p:txBody>
      </p:sp>
      <p:grpSp>
        <p:nvGrpSpPr>
          <p:cNvPr id="32" name="组合 31"/>
          <p:cNvGrpSpPr>
            <a:grpSpLocks noChangeAspect="1"/>
          </p:cNvGrpSpPr>
          <p:nvPr/>
        </p:nvGrpSpPr>
        <p:grpSpPr>
          <a:xfrm>
            <a:off x="245706" y="2520254"/>
            <a:ext cx="4909390" cy="3575880"/>
            <a:chOff x="5030594" y="1038921"/>
            <a:chExt cx="6526722" cy="4753904"/>
          </a:xfrm>
        </p:grpSpPr>
        <p:pic>
          <p:nvPicPr>
            <p:cNvPr id="33" name="Picture 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030594" y="1038921"/>
              <a:ext cx="6276743" cy="4753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34" name="组合 33"/>
            <p:cNvGrpSpPr/>
            <p:nvPr/>
          </p:nvGrpSpPr>
          <p:grpSpPr>
            <a:xfrm>
              <a:off x="8547087" y="2929055"/>
              <a:ext cx="3010229" cy="1031871"/>
              <a:chOff x="8547087" y="2929055"/>
              <a:chExt cx="3010229" cy="1031871"/>
            </a:xfrm>
          </p:grpSpPr>
          <p:sp>
            <p:nvSpPr>
              <p:cNvPr id="38" name="椭圆 37"/>
              <p:cNvSpPr/>
              <p:nvPr/>
            </p:nvSpPr>
            <p:spPr>
              <a:xfrm>
                <a:off x="9701561" y="2929055"/>
                <a:ext cx="550127" cy="490652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892AF82A-8E5C-4398-813D-180F1875E3E3}"/>
                  </a:ext>
                </a:extLst>
              </p:cNvPr>
              <p:cNvSpPr txBox="1"/>
              <p:nvPr/>
            </p:nvSpPr>
            <p:spPr>
              <a:xfrm>
                <a:off x="8547087" y="3415872"/>
                <a:ext cx="3010229" cy="545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r>
                  <a:rPr lang="en-US" altLang="zh-CN" b="1" dirty="0" smtClean="0">
                    <a:solidFill>
                      <a:srgbClr val="C00000"/>
                    </a:solidFill>
                  </a:rPr>
                  <a:t>1E10@15MV/m</a:t>
                </a:r>
                <a:endParaRPr lang="en-US" altLang="zh-CN" b="1" dirty="0">
                  <a:solidFill>
                    <a:srgbClr val="C00000"/>
                  </a:solidFill>
                </a:endParaRPr>
              </a:p>
            </p:txBody>
          </p:sp>
        </p:grpSp>
      </p:grpSp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5858" y="775393"/>
            <a:ext cx="2443602" cy="1613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" name="文本框 10"/>
          <p:cNvSpPr txBox="1"/>
          <p:nvPr/>
        </p:nvSpPr>
        <p:spPr>
          <a:xfrm>
            <a:off x="550015" y="6096134"/>
            <a:ext cx="4605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全世界</a:t>
            </a:r>
            <a:r>
              <a:rPr lang="zh-CN" altLang="en-US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第一只</a:t>
            </a:r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1.3GHz 9-cell Nb3Sn</a:t>
            </a:r>
            <a:r>
              <a:rPr lang="zh-CN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超导腔（</a:t>
            </a:r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FNAL</a:t>
            </a:r>
            <a:r>
              <a:rPr lang="zh-CN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，</a:t>
            </a:r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r>
              <a:rPr lang="zh-CN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组合 43"/>
          <p:cNvGrpSpPr>
            <a:grpSpLocks noChangeAspect="1"/>
          </p:cNvGrpSpPr>
          <p:nvPr/>
        </p:nvGrpSpPr>
        <p:grpSpPr>
          <a:xfrm>
            <a:off x="5450532" y="2530659"/>
            <a:ext cx="5359159" cy="3337848"/>
            <a:chOff x="0" y="1776761"/>
            <a:chExt cx="6684196" cy="4163122"/>
          </a:xfrm>
        </p:grpSpPr>
        <p:pic>
          <p:nvPicPr>
            <p:cNvPr id="45" name="Picture 2" descr="G:\20201223two.png"/>
            <p:cNvPicPr>
              <a:picLocks noChangeAspect="1" noChangeArrowheads="1"/>
            </p:cNvPicPr>
            <p:nvPr/>
          </p:nvPicPr>
          <p:blipFill>
            <a:blip r:embed="rId4"/>
            <a:srcRect l="8374" t="21124" r="11770" b="6923"/>
            <a:stretch>
              <a:fillRect/>
            </a:stretch>
          </p:blipFill>
          <p:spPr bwMode="auto">
            <a:xfrm>
              <a:off x="0" y="1776761"/>
              <a:ext cx="6684196" cy="4163122"/>
            </a:xfrm>
            <a:prstGeom prst="rect">
              <a:avLst/>
            </a:prstGeom>
            <a:noFill/>
          </p:spPr>
        </p:pic>
        <p:grpSp>
          <p:nvGrpSpPr>
            <p:cNvPr id="46" name="组合 15"/>
            <p:cNvGrpSpPr/>
            <p:nvPr/>
          </p:nvGrpSpPr>
          <p:grpSpPr>
            <a:xfrm>
              <a:off x="3496721" y="2997774"/>
              <a:ext cx="1914116" cy="1405929"/>
              <a:chOff x="8517347" y="3331486"/>
              <a:chExt cx="1611675" cy="1488416"/>
            </a:xfrm>
          </p:grpSpPr>
          <p:cxnSp>
            <p:nvCxnSpPr>
              <p:cNvPr id="47" name="直接箭头连接符 46"/>
              <p:cNvCxnSpPr/>
              <p:nvPr/>
            </p:nvCxnSpPr>
            <p:spPr>
              <a:xfrm rot="5400000" flipH="1" flipV="1">
                <a:off x="7829949" y="4018884"/>
                <a:ext cx="1381192" cy="6395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文本框 12"/>
              <p:cNvSpPr txBox="1"/>
              <p:nvPr/>
            </p:nvSpPr>
            <p:spPr>
              <a:xfrm>
                <a:off x="8517348" y="4296685"/>
                <a:ext cx="1611674" cy="523217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pPr algn="ctr"/>
                <a:r>
                  <a:rPr lang="en-US" altLang="zh-CN" sz="1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 increase by 100%~200%</a:t>
                </a:r>
                <a:endParaRPr lang="zh-CN" altLang="en-US" sz="1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0" name="文本框 10"/>
          <p:cNvSpPr txBox="1"/>
          <p:nvPr/>
        </p:nvSpPr>
        <p:spPr>
          <a:xfrm>
            <a:off x="5621039" y="6003797"/>
            <a:ext cx="5558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国际上</a:t>
            </a:r>
            <a:r>
              <a:rPr lang="zh-CN" alt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第一</a:t>
            </a:r>
            <a:r>
              <a:rPr lang="zh-CN" altLang="en-US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次</a:t>
            </a:r>
            <a:r>
              <a:rPr lang="zh-CN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成功实现</a:t>
            </a:r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1.3GHz 9-cell</a:t>
            </a:r>
            <a:r>
              <a:rPr lang="zh-CN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超导腔的中温退火工艺和小批量试制（</a:t>
            </a:r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IHEP</a:t>
            </a:r>
            <a:r>
              <a:rPr lang="zh-CN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，</a:t>
            </a:r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r>
              <a:rPr lang="zh-CN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3"/>
          <p:cNvPicPr>
            <a:picLocks noChangeAspect="1" noChangeArrowheads="1"/>
          </p:cNvPicPr>
          <p:nvPr/>
        </p:nvPicPr>
        <p:blipFill>
          <a:blip r:embed="rId5" cstate="print"/>
          <a:srcRect l="17161" t="18870" r="8245" b="12259"/>
          <a:stretch>
            <a:fillRect/>
          </a:stretch>
        </p:blipFill>
        <p:spPr bwMode="auto">
          <a:xfrm>
            <a:off x="8583996" y="775393"/>
            <a:ext cx="2225695" cy="1541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" name="图片 53" descr="C:\Users\Dell\AppData\Local\Temp\IMG_0315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61663" y="787831"/>
            <a:ext cx="2038384" cy="15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8198" y="877581"/>
            <a:ext cx="2526265" cy="1322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63765" y="14123"/>
            <a:ext cx="10982059" cy="766642"/>
          </a:xfrm>
        </p:spPr>
        <p:txBody>
          <a:bodyPr>
            <a:normAutofit/>
          </a:bodyPr>
          <a:lstStyle/>
          <a:p>
            <a:r>
              <a:rPr lang="en-US" altLang="zh-CN" dirty="0" smtClean="0">
                <a:ea typeface="宋体" panose="02010600030101010101" pitchFamily="2" charset="-122"/>
              </a:rPr>
              <a:t>Highlight 1: </a:t>
            </a:r>
            <a:r>
              <a:rPr lang="en-US" altLang="zh-CN" dirty="0">
                <a:ea typeface="宋体" panose="02010600030101010101" pitchFamily="2" charset="-122"/>
              </a:rPr>
              <a:t>1.3 GHz 9-cell</a:t>
            </a:r>
            <a:r>
              <a:rPr lang="zh-CN" altLang="en-US" dirty="0">
                <a:ea typeface="宋体" panose="02010600030101010101" pitchFamily="2" charset="-122"/>
              </a:rPr>
              <a:t>中温退火超导腔的水平测试</a:t>
            </a:r>
            <a:r>
              <a:rPr lang="en-US" altLang="zh-CN" dirty="0">
                <a:ea typeface="宋体" panose="02010600030101010101" pitchFamily="2" charset="-122"/>
              </a:rPr>
              <a:t> 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72E488A-81DB-4A5F-B4BA-D0957D335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23" r="2191" b="11484"/>
          <a:stretch/>
        </p:blipFill>
        <p:spPr>
          <a:xfrm>
            <a:off x="4058032" y="1278751"/>
            <a:ext cx="3357383" cy="16294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0" t="37093" r="17875"/>
          <a:stretch/>
        </p:blipFill>
        <p:spPr>
          <a:xfrm>
            <a:off x="405636" y="932450"/>
            <a:ext cx="2853203" cy="3429856"/>
          </a:xfrm>
          <a:prstGeom prst="rect">
            <a:avLst/>
          </a:prstGeom>
        </p:spPr>
      </p:pic>
      <p:cxnSp>
        <p:nvCxnSpPr>
          <p:cNvPr id="8" name="直接箭头连接符 7"/>
          <p:cNvCxnSpPr/>
          <p:nvPr/>
        </p:nvCxnSpPr>
        <p:spPr>
          <a:xfrm flipV="1">
            <a:off x="3324989" y="2079710"/>
            <a:ext cx="666893" cy="6875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10"/>
          <p:cNvSpPr txBox="1"/>
          <p:nvPr/>
        </p:nvSpPr>
        <p:spPr>
          <a:xfrm>
            <a:off x="405636" y="4513991"/>
            <a:ext cx="30033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裸腔的垂直测试（</a:t>
            </a:r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2020.11</a:t>
            </a:r>
            <a:r>
              <a:rPr lang="zh-CN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文本框 10"/>
          <p:cNvSpPr txBox="1"/>
          <p:nvPr/>
        </p:nvSpPr>
        <p:spPr>
          <a:xfrm>
            <a:off x="4108760" y="3060727"/>
            <a:ext cx="35550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1300N9</a:t>
            </a:r>
            <a:r>
              <a:rPr lang="zh-CN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完成液氦槽焊接（</a:t>
            </a:r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2021.1</a:t>
            </a:r>
            <a:r>
              <a:rPr lang="zh-CN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278" y="831897"/>
            <a:ext cx="1949116" cy="3465095"/>
          </a:xfrm>
          <a:prstGeom prst="rect">
            <a:avLst/>
          </a:prstGeom>
        </p:spPr>
      </p:pic>
      <p:cxnSp>
        <p:nvCxnSpPr>
          <p:cNvPr id="29" name="直接箭头连接符 28"/>
          <p:cNvCxnSpPr/>
          <p:nvPr/>
        </p:nvCxnSpPr>
        <p:spPr>
          <a:xfrm flipV="1">
            <a:off x="7640170" y="2193185"/>
            <a:ext cx="1159999" cy="11425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10"/>
          <p:cNvSpPr txBox="1"/>
          <p:nvPr/>
        </p:nvSpPr>
        <p:spPr>
          <a:xfrm>
            <a:off x="8546437" y="4425934"/>
            <a:ext cx="3232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1300N9</a:t>
            </a:r>
            <a:r>
              <a:rPr lang="zh-CN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槽腔即将垂测（</a:t>
            </a:r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2021.1</a:t>
            </a:r>
            <a:r>
              <a:rPr lang="zh-CN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直接箭头连接符 34"/>
          <p:cNvCxnSpPr/>
          <p:nvPr/>
        </p:nvCxnSpPr>
        <p:spPr>
          <a:xfrm flipH="1" flipV="1">
            <a:off x="7686023" y="3766422"/>
            <a:ext cx="1242083" cy="6875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0"/>
          <p:cNvSpPr txBox="1"/>
          <p:nvPr/>
        </p:nvSpPr>
        <p:spPr>
          <a:xfrm>
            <a:off x="4108760" y="5806836"/>
            <a:ext cx="3823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装入水平测试恒温器（高能所</a:t>
            </a:r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zh-CN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号厅），进行单个</a:t>
            </a:r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9cell</a:t>
            </a:r>
            <a:r>
              <a:rPr lang="zh-CN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腔的水平测试，检验腔的</a:t>
            </a:r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zh-CN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值和梯度。</a:t>
            </a:r>
            <a:r>
              <a:rPr lang="zh-CN" altLang="en-US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预计春节后可以完成。</a:t>
            </a:r>
            <a:endParaRPr lang="en-US" altLang="zh-CN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"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705" y="3433245"/>
            <a:ext cx="3167866" cy="2373591"/>
          </a:xfrm>
          <a:prstGeom prst="rect">
            <a:avLst/>
          </a:prstGeom>
        </p:spPr>
      </p:pic>
      <p:sp>
        <p:nvSpPr>
          <p:cNvPr id="17" name="文本框 10"/>
          <p:cNvSpPr txBox="1"/>
          <p:nvPr/>
        </p:nvSpPr>
        <p:spPr>
          <a:xfrm>
            <a:off x="8546437" y="4852545"/>
            <a:ext cx="2956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1</a:t>
            </a:r>
            <a:r>
              <a:rPr lang="zh-CN" alt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：槽腔的垂直测试结果很可能比裸腔</a:t>
            </a:r>
            <a:r>
              <a:rPr lang="zh-CN" alt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差</a:t>
            </a:r>
            <a:r>
              <a:rPr lang="en-US" altLang="zh-CN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zh-CN" alt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腔的性能下降，垂测中的热电流</a:t>
            </a:r>
            <a:r>
              <a:rPr lang="en-US" altLang="zh-CN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……)</a:t>
            </a:r>
            <a:r>
              <a:rPr lang="zh-CN" alt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。</a:t>
            </a:r>
            <a:endParaRPr lang="en-US" altLang="zh-CN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本框 10"/>
          <p:cNvSpPr txBox="1"/>
          <p:nvPr/>
        </p:nvSpPr>
        <p:spPr>
          <a:xfrm>
            <a:off x="8080317" y="5954139"/>
            <a:ext cx="3133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2</a:t>
            </a:r>
            <a:r>
              <a:rPr lang="zh-CN" alt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：一次水平</a:t>
            </a:r>
            <a:r>
              <a:rPr lang="zh-CN" alt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测试</a:t>
            </a:r>
            <a:r>
              <a:rPr lang="zh-CN" alt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可能达不到高</a:t>
            </a:r>
            <a:r>
              <a:rPr lang="en-US" altLang="zh-CN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zh-CN" alt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，</a:t>
            </a:r>
            <a:r>
              <a:rPr lang="zh-CN" alt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需要多做几次。</a:t>
            </a:r>
            <a:endParaRPr lang="en-US" altLang="zh-CN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0"/>
          <p:cNvSpPr txBox="1"/>
          <p:nvPr/>
        </p:nvSpPr>
        <p:spPr>
          <a:xfrm>
            <a:off x="280289" y="4888888"/>
            <a:ext cx="32540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中温退火超导腔的水平测试</a:t>
            </a:r>
            <a:endParaRPr lang="en-US" altLang="zh-CN" sz="20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——</a:t>
            </a:r>
            <a:r>
              <a:rPr lang="zh-CN" alt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全世界第一次。</a:t>
            </a:r>
            <a:endParaRPr lang="en-US" altLang="zh-CN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本框 10"/>
          <p:cNvSpPr txBox="1"/>
          <p:nvPr/>
        </p:nvSpPr>
        <p:spPr>
          <a:xfrm>
            <a:off x="131861" y="5658444"/>
            <a:ext cx="3828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Besides</a:t>
            </a:r>
            <a:r>
              <a:rPr lang="zh-CN" alt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： 新做</a:t>
            </a:r>
            <a:r>
              <a:rPr lang="en-US" altLang="zh-CN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~20</a:t>
            </a:r>
            <a:r>
              <a:rPr lang="zh-CN" alt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个</a:t>
            </a:r>
            <a:r>
              <a:rPr lang="en-US" altLang="zh-CN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1.3GHz 9-cell</a:t>
            </a:r>
            <a:r>
              <a:rPr lang="zh-CN" alt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超导腔（大连、上海）；</a:t>
            </a:r>
            <a:r>
              <a:rPr lang="en-US" altLang="zh-CN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r>
              <a:rPr lang="zh-CN" alt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年，完成</a:t>
            </a:r>
            <a:r>
              <a:rPr lang="en-US" altLang="zh-CN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zh-CN" alt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个</a:t>
            </a:r>
            <a:r>
              <a:rPr lang="en-US" altLang="zh-CN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9-cell</a:t>
            </a:r>
            <a:r>
              <a:rPr lang="zh-CN" alt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腔的全尺寸</a:t>
            </a:r>
            <a:r>
              <a:rPr lang="en-US" altLang="zh-CN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</a:t>
            </a:r>
            <a:r>
              <a:rPr lang="zh-CN" alt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。</a:t>
            </a:r>
            <a:endParaRPr lang="en-US" altLang="zh-CN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06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63765" y="14123"/>
            <a:ext cx="10982059" cy="766642"/>
          </a:xfrm>
        </p:spPr>
        <p:txBody>
          <a:bodyPr>
            <a:normAutofit/>
          </a:bodyPr>
          <a:lstStyle/>
          <a:p>
            <a:r>
              <a:rPr lang="en-US" altLang="zh-CN" dirty="0" smtClean="0">
                <a:ea typeface="宋体" panose="02010600030101010101" pitchFamily="2" charset="-122"/>
              </a:rPr>
              <a:t>Highlight 2: PAPS 650 MHz</a:t>
            </a:r>
            <a:r>
              <a:rPr lang="zh-CN" altLang="en-US" dirty="0" smtClean="0">
                <a:ea typeface="宋体" panose="02010600030101010101" pitchFamily="2" charset="-122"/>
              </a:rPr>
              <a:t>组元带束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72E488A-81DB-4A5F-B4BA-D0957D335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  <a:cs typeface="+mn-cs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65" y="962019"/>
            <a:ext cx="5729550" cy="4871769"/>
          </a:xfrm>
          <a:prstGeom prst="rect">
            <a:avLst/>
          </a:prstGeom>
        </p:spPr>
      </p:pic>
      <p:sp>
        <p:nvSpPr>
          <p:cNvPr id="41" name="文本框 10"/>
          <p:cNvSpPr txBox="1"/>
          <p:nvPr/>
        </p:nvSpPr>
        <p:spPr>
          <a:xfrm>
            <a:off x="6370784" y="810702"/>
            <a:ext cx="56275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 smtClean="0">
                <a:solidFill>
                  <a:srgbClr val="C77F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650</a:t>
            </a:r>
            <a:r>
              <a:rPr lang="zh-CN" altLang="en-US" sz="2000" b="1" dirty="0" smtClean="0">
                <a:solidFill>
                  <a:srgbClr val="C77F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组元关键设备（超导腔、耦合器、恒温器、调谐器</a:t>
            </a:r>
            <a:r>
              <a:rPr lang="en-US" altLang="zh-CN" sz="2000" b="1" dirty="0" smtClean="0">
                <a:solidFill>
                  <a:srgbClr val="C77F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lang="zh-CN" altLang="en-US" sz="2000" b="1" dirty="0" smtClean="0">
                <a:solidFill>
                  <a:srgbClr val="C77F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）已完成研制，测试完成后，即在高能所二号厅洁净间进行腔串的系统集成，预计</a:t>
            </a:r>
            <a:r>
              <a:rPr lang="en-US" altLang="zh-CN" sz="2000" b="1" dirty="0" smtClean="0">
                <a:solidFill>
                  <a:srgbClr val="C77F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r>
              <a:rPr lang="zh-CN" altLang="en-US" sz="2000" b="1" dirty="0" smtClean="0">
                <a:solidFill>
                  <a:srgbClr val="C77F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年</a:t>
            </a:r>
            <a:r>
              <a:rPr lang="en-US" altLang="zh-CN" sz="2000" b="1" dirty="0" smtClean="0">
                <a:solidFill>
                  <a:srgbClr val="C77F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zh-CN" altLang="en-US" sz="2000" b="1" dirty="0" smtClean="0">
                <a:solidFill>
                  <a:srgbClr val="C77F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、</a:t>
            </a:r>
            <a:r>
              <a:rPr lang="en-US" altLang="zh-CN" sz="2000" b="1" dirty="0" smtClean="0">
                <a:solidFill>
                  <a:srgbClr val="C77F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zh-CN" altLang="en-US" sz="2000" b="1" dirty="0" smtClean="0">
                <a:solidFill>
                  <a:srgbClr val="C77F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月份完成。</a:t>
            </a:r>
            <a:endParaRPr lang="en-US" altLang="zh-CN" sz="2000" b="1" dirty="0">
              <a:solidFill>
                <a:srgbClr val="C77F0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文本框 10"/>
          <p:cNvSpPr txBox="1"/>
          <p:nvPr/>
        </p:nvSpPr>
        <p:spPr>
          <a:xfrm>
            <a:off x="6221084" y="4705790"/>
            <a:ext cx="56880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r>
              <a:rPr lang="zh-CN" altLang="en-US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年</a:t>
            </a:r>
            <a:r>
              <a:rPr lang="en-US" altLang="zh-CN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zh-CN" altLang="en-US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、</a:t>
            </a:r>
            <a:r>
              <a:rPr lang="en-US" altLang="zh-CN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zh-CN" altLang="en-US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月份完成组元的总装（高能所二号厅），</a:t>
            </a:r>
            <a:r>
              <a:rPr lang="en-US" altLang="zh-CN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zh-CN" altLang="en-US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月份在怀柔</a:t>
            </a:r>
            <a:r>
              <a:rPr lang="en-US" altLang="zh-CN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PAPS</a:t>
            </a:r>
            <a:r>
              <a:rPr lang="zh-CN" altLang="en-US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进行水平测试，并开始与</a:t>
            </a:r>
            <a:r>
              <a:rPr lang="en-US" altLang="zh-CN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 gun</a:t>
            </a:r>
            <a:r>
              <a:rPr lang="zh-CN" altLang="en-US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联调，争取</a:t>
            </a:r>
            <a:r>
              <a:rPr lang="en-US" altLang="zh-CN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zh-CN" altLang="en-US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月份超导腔过束。</a:t>
            </a:r>
            <a:r>
              <a:rPr lang="en-US" altLang="zh-CN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——</a:t>
            </a:r>
            <a:r>
              <a:rPr lang="zh-CN" alt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整个过程风险很大。</a:t>
            </a:r>
            <a:endParaRPr lang="en-US" altLang="zh-CN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2257" y="2216074"/>
            <a:ext cx="2623493" cy="148682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328" y="2028616"/>
            <a:ext cx="2436200" cy="2001410"/>
          </a:xfrm>
          <a:prstGeom prst="rect">
            <a:avLst/>
          </a:prstGeom>
        </p:spPr>
      </p:pic>
      <p:sp>
        <p:nvSpPr>
          <p:cNvPr id="9" name="文本框 10"/>
          <p:cNvSpPr txBox="1"/>
          <p:nvPr/>
        </p:nvSpPr>
        <p:spPr>
          <a:xfrm>
            <a:off x="6801680" y="4030026"/>
            <a:ext cx="4552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腔</a:t>
            </a:r>
            <a:r>
              <a:rPr lang="zh-CN" alt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串的主动</a:t>
            </a:r>
            <a:r>
              <a:rPr lang="en-US" altLang="zh-CN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zh-CN" alt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被动磁屏蔽（国内首次采用）</a:t>
            </a:r>
            <a:endParaRPr lang="en-US" altLang="zh-CN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4812" y="2154170"/>
            <a:ext cx="1488210" cy="1875856"/>
          </a:xfrm>
          <a:prstGeom prst="rect">
            <a:avLst/>
          </a:prstGeom>
        </p:spPr>
      </p:pic>
      <p:cxnSp>
        <p:nvCxnSpPr>
          <p:cNvPr id="10" name="直接箭头连接符 9"/>
          <p:cNvCxnSpPr/>
          <p:nvPr/>
        </p:nvCxnSpPr>
        <p:spPr>
          <a:xfrm flipV="1">
            <a:off x="6052185" y="2828185"/>
            <a:ext cx="200722" cy="5278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649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667" y="375857"/>
            <a:ext cx="5777712" cy="369038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63765" y="14123"/>
            <a:ext cx="10982059" cy="766642"/>
          </a:xfrm>
        </p:spPr>
        <p:txBody>
          <a:bodyPr>
            <a:normAutofit/>
          </a:bodyPr>
          <a:lstStyle/>
          <a:p>
            <a:r>
              <a:rPr lang="en-US" altLang="zh-CN" dirty="0" smtClean="0">
                <a:ea typeface="宋体" panose="02010600030101010101" pitchFamily="2" charset="-122"/>
              </a:rPr>
              <a:t>Highlight 2: PAPS 650 MHz</a:t>
            </a:r>
            <a:r>
              <a:rPr lang="zh-CN" altLang="en-US" dirty="0" smtClean="0">
                <a:ea typeface="宋体" panose="02010600030101010101" pitchFamily="2" charset="-122"/>
              </a:rPr>
              <a:t>组元带束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72E488A-81DB-4A5F-B4BA-D0957D335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  <a:cs typeface="+mn-cs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86204" y="3874566"/>
            <a:ext cx="11648865" cy="2560000"/>
            <a:chOff x="159691" y="804984"/>
            <a:chExt cx="11648865" cy="25600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11584" y="1068936"/>
              <a:ext cx="4033896" cy="1825518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691" y="1116237"/>
              <a:ext cx="3189161" cy="1778217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571"/>
            <a:stretch/>
          </p:blipFill>
          <p:spPr>
            <a:xfrm>
              <a:off x="7908212" y="804984"/>
              <a:ext cx="3900344" cy="2089470"/>
            </a:xfrm>
            <a:prstGeom prst="rect">
              <a:avLst/>
            </a:prstGeom>
          </p:spPr>
        </p:pic>
        <p:sp>
          <p:nvSpPr>
            <p:cNvPr id="16" name="文本框 10"/>
            <p:cNvSpPr txBox="1"/>
            <p:nvPr/>
          </p:nvSpPr>
          <p:spPr>
            <a:xfrm>
              <a:off x="252615" y="3014027"/>
              <a:ext cx="30033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Bare cavity</a:t>
              </a:r>
              <a:r>
                <a:rPr lang="zh-CN" alt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（</a:t>
              </a:r>
              <a:r>
                <a:rPr lang="en-US" altLang="zh-CN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2019.12</a:t>
              </a:r>
              <a:r>
                <a:rPr lang="zh-CN" alt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）</a:t>
              </a:r>
              <a:endParaRPr lang="en-US" altLang="zh-CN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文本框 10"/>
            <p:cNvSpPr txBox="1"/>
            <p:nvPr/>
          </p:nvSpPr>
          <p:spPr>
            <a:xfrm>
              <a:off x="3663854" y="3026430"/>
              <a:ext cx="37613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Bare cavity + HOM Coupler</a:t>
              </a:r>
              <a:r>
                <a:rPr lang="zh-CN" alt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（</a:t>
              </a:r>
              <a:r>
                <a:rPr lang="en-US" altLang="zh-CN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2020.5</a:t>
              </a:r>
              <a:r>
                <a:rPr lang="zh-CN" alt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）</a:t>
              </a:r>
              <a:endParaRPr lang="en-US" altLang="zh-CN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文本框 10"/>
            <p:cNvSpPr txBox="1"/>
            <p:nvPr/>
          </p:nvSpPr>
          <p:spPr>
            <a:xfrm>
              <a:off x="7833131" y="3014027"/>
              <a:ext cx="39059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Dressed cavity + HOM Coupler</a:t>
              </a:r>
              <a:r>
                <a:rPr lang="zh-CN" alt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（</a:t>
              </a:r>
              <a:r>
                <a:rPr lang="en-US" altLang="zh-CN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now</a:t>
              </a:r>
              <a:r>
                <a:rPr lang="zh-CN" alt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）</a:t>
              </a:r>
              <a:endParaRPr lang="en-US" altLang="zh-CN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椭圆 13"/>
          <p:cNvSpPr/>
          <p:nvPr/>
        </p:nvSpPr>
        <p:spPr>
          <a:xfrm>
            <a:off x="4874183" y="5074927"/>
            <a:ext cx="624653" cy="8198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8977384" y="4919301"/>
            <a:ext cx="624653" cy="8198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11079404" y="4641350"/>
            <a:ext cx="656596" cy="8234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7477" y="672765"/>
            <a:ext cx="4400999" cy="1925170"/>
          </a:xfrm>
          <a:prstGeom prst="rect">
            <a:avLst/>
          </a:prstGeom>
        </p:spPr>
      </p:pic>
      <p:sp>
        <p:nvSpPr>
          <p:cNvPr id="32" name="椭圆 31"/>
          <p:cNvSpPr/>
          <p:nvPr/>
        </p:nvSpPr>
        <p:spPr>
          <a:xfrm>
            <a:off x="6927063" y="4322247"/>
            <a:ext cx="624653" cy="8198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4" name="直接箭头连接符 33"/>
          <p:cNvCxnSpPr/>
          <p:nvPr/>
        </p:nvCxnSpPr>
        <p:spPr>
          <a:xfrm flipH="1" flipV="1">
            <a:off x="8610600" y="2021305"/>
            <a:ext cx="194270" cy="242339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10"/>
          <p:cNvSpPr txBox="1"/>
          <p:nvPr/>
        </p:nvSpPr>
        <p:spPr>
          <a:xfrm>
            <a:off x="8347367" y="2199957"/>
            <a:ext cx="1724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Helium vessel of HOM Coupler</a:t>
            </a:r>
            <a:endParaRPr lang="en-US" altLang="zh-CN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文本框 10"/>
          <p:cNvSpPr txBox="1"/>
          <p:nvPr/>
        </p:nvSpPr>
        <p:spPr>
          <a:xfrm>
            <a:off x="5755046" y="2833560"/>
            <a:ext cx="6180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创新点：</a:t>
            </a:r>
            <a:r>
              <a:rPr lang="en-US" altLang="zh-CN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650 MHz 2-cell</a:t>
            </a:r>
            <a:r>
              <a:rPr lang="zh-CN" altLang="en-US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超导腔在国内首次采用可拆卸高阶模耦合器（</a:t>
            </a:r>
            <a:r>
              <a:rPr lang="en-US" altLang="zh-CN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 Coupler</a:t>
            </a:r>
            <a:r>
              <a:rPr lang="zh-CN" altLang="en-US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），</a:t>
            </a:r>
            <a:r>
              <a:rPr lang="en-US" altLang="zh-CN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 Coupler</a:t>
            </a:r>
            <a:r>
              <a:rPr lang="zh-CN" altLang="en-US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采用</a:t>
            </a:r>
            <a:r>
              <a:rPr lang="en-US" altLang="zh-CN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2K</a:t>
            </a:r>
            <a:r>
              <a:rPr lang="zh-CN" altLang="en-US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液氦冷却；液氦槽里布置温度探头和磁通门，用于高</a:t>
            </a:r>
            <a:r>
              <a:rPr lang="en-US" altLang="zh-CN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zh-CN" altLang="en-US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实验</a:t>
            </a:r>
            <a:r>
              <a:rPr lang="en-US" altLang="zh-CN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endParaRPr lang="en-US" altLang="zh-CN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文本框 10"/>
          <p:cNvSpPr txBox="1"/>
          <p:nvPr/>
        </p:nvSpPr>
        <p:spPr>
          <a:xfrm>
            <a:off x="8340969" y="959417"/>
            <a:ext cx="502024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16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endParaRPr lang="en-US" altLang="zh-CN" sz="16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文本框 10"/>
          <p:cNvSpPr txBox="1"/>
          <p:nvPr/>
        </p:nvSpPr>
        <p:spPr>
          <a:xfrm>
            <a:off x="10072150" y="647422"/>
            <a:ext cx="563022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</a:t>
            </a:r>
            <a:endParaRPr lang="en-US" altLang="zh-CN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05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63765" y="14123"/>
            <a:ext cx="10982059" cy="766642"/>
          </a:xfrm>
        </p:spPr>
        <p:txBody>
          <a:bodyPr>
            <a:normAutofit/>
          </a:bodyPr>
          <a:lstStyle/>
          <a:p>
            <a:r>
              <a:rPr lang="en-US" altLang="zh-CN" dirty="0" smtClean="0">
                <a:ea typeface="宋体" panose="02010600030101010101" pitchFamily="2" charset="-122"/>
              </a:rPr>
              <a:t>Highlight 3: 650 MHz 1-cell</a:t>
            </a:r>
            <a:r>
              <a:rPr lang="zh-CN" altLang="en-US" dirty="0" smtClean="0">
                <a:ea typeface="宋体" panose="02010600030101010101" pitchFamily="2" charset="-122"/>
              </a:rPr>
              <a:t>大晶粒超导腔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72E488A-81DB-4A5F-B4BA-D0957D335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326" y="1492531"/>
            <a:ext cx="1653461" cy="2204613"/>
          </a:xfrm>
          <a:prstGeom prst="rect">
            <a:avLst/>
          </a:prstGeom>
        </p:spPr>
      </p:pic>
      <p:sp>
        <p:nvSpPr>
          <p:cNvPr id="6" name="文本框 10"/>
          <p:cNvSpPr txBox="1"/>
          <p:nvPr/>
        </p:nvSpPr>
        <p:spPr>
          <a:xfrm>
            <a:off x="426261" y="643165"/>
            <a:ext cx="113303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利用</a:t>
            </a:r>
            <a:r>
              <a:rPr lang="zh-CN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一</a:t>
            </a:r>
            <a:r>
              <a:rPr lang="zh-CN" alt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只</a:t>
            </a:r>
            <a:r>
              <a:rPr lang="en-US" altLang="zh-CN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650 MHz 1-cell</a:t>
            </a:r>
            <a:r>
              <a:rPr lang="zh-CN" alt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细晶粒超导腔完成了</a:t>
            </a:r>
            <a:r>
              <a:rPr lang="en-US" altLang="zh-CN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</a:t>
            </a:r>
            <a:r>
              <a:rPr lang="zh-CN" alt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的调试，准备垂测看看结果，再进行下一步优化。</a:t>
            </a:r>
            <a:endParaRPr lang="en-US" altLang="zh-CN" sz="20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完成了两只</a:t>
            </a:r>
            <a:r>
              <a:rPr lang="en-US" altLang="zh-CN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650 MHz 1-cell</a:t>
            </a:r>
            <a:r>
              <a:rPr lang="zh-CN" alt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大晶粒超导腔的柔性抛光，其中的一只已经寄往宁夏准备</a:t>
            </a:r>
            <a:r>
              <a:rPr lang="en-US" altLang="zh-CN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</a:t>
            </a:r>
            <a:r>
              <a:rPr lang="zh-CN" alt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。</a:t>
            </a:r>
            <a:endParaRPr lang="en-US" altLang="zh-CN" sz="20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9" r="5578" b="13885"/>
          <a:stretch/>
        </p:blipFill>
        <p:spPr>
          <a:xfrm>
            <a:off x="4584432" y="1431206"/>
            <a:ext cx="2478275" cy="246986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312" y="3947469"/>
            <a:ext cx="2772513" cy="19869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564" y="3901075"/>
            <a:ext cx="3227070" cy="2286000"/>
          </a:xfrm>
          <a:prstGeom prst="rect">
            <a:avLst/>
          </a:prstGeom>
        </p:spPr>
      </p:pic>
      <p:sp>
        <p:nvSpPr>
          <p:cNvPr id="10" name="文本框 10"/>
          <p:cNvSpPr txBox="1"/>
          <p:nvPr/>
        </p:nvSpPr>
        <p:spPr>
          <a:xfrm>
            <a:off x="426261" y="6187075"/>
            <a:ext cx="37410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1.3 GHz</a:t>
            </a:r>
            <a:r>
              <a:rPr lang="zh-CN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细晶粒超导腔</a:t>
            </a:r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EP</a:t>
            </a:r>
            <a:r>
              <a:rPr lang="zh-CN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处理后的表面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167310" y="6094501"/>
            <a:ext cx="37391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650 MHz</a:t>
            </a:r>
            <a:r>
              <a:rPr lang="zh-CN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细晶粒超导腔</a:t>
            </a:r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EP</a:t>
            </a:r>
            <a:r>
              <a:rPr lang="zh-CN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处理后的表面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359" y="4021043"/>
            <a:ext cx="2633682" cy="189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21031" y="1062729"/>
            <a:ext cx="2379071" cy="317209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8182431" y="6094501"/>
            <a:ext cx="40095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650 MHz</a:t>
            </a:r>
            <a:r>
              <a:rPr lang="zh-CN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细晶粒超导腔</a:t>
            </a:r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BCP</a:t>
            </a:r>
            <a:r>
              <a:rPr lang="zh-CN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处理后的表面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06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63765" y="14123"/>
            <a:ext cx="10982059" cy="766642"/>
          </a:xfrm>
        </p:spPr>
        <p:txBody>
          <a:bodyPr>
            <a:normAutofit/>
          </a:bodyPr>
          <a:lstStyle/>
          <a:p>
            <a:r>
              <a:rPr lang="en-US" altLang="zh-CN" dirty="0" smtClean="0">
                <a:ea typeface="宋体" panose="02010600030101010101" pitchFamily="2" charset="-122"/>
              </a:rPr>
              <a:t>Highlight 3: 650 MHz 1-cell</a:t>
            </a:r>
            <a:r>
              <a:rPr lang="zh-CN" altLang="en-US" dirty="0" smtClean="0">
                <a:ea typeface="宋体" panose="02010600030101010101" pitchFamily="2" charset="-122"/>
              </a:rPr>
              <a:t>大晶粒超导腔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72E488A-81DB-4A5F-B4BA-D0957D335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  <a:cs typeface="+mn-cs"/>
            </a:endParaRPr>
          </a:p>
        </p:txBody>
      </p:sp>
      <p:sp>
        <p:nvSpPr>
          <p:cNvPr id="6" name="文本框 10"/>
          <p:cNvSpPr txBox="1"/>
          <p:nvPr/>
        </p:nvSpPr>
        <p:spPr>
          <a:xfrm>
            <a:off x="269407" y="564131"/>
            <a:ext cx="117955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2021</a:t>
            </a:r>
            <a:r>
              <a:rPr lang="zh-CN" altLang="en-US" sz="20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年</a:t>
            </a:r>
            <a:r>
              <a:rPr lang="en-US" altLang="zh-CN" sz="20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10</a:t>
            </a:r>
            <a:r>
              <a:rPr lang="zh-CN" altLang="en-US" sz="20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月前，期望达到</a:t>
            </a:r>
            <a:r>
              <a:rPr lang="en-US" altLang="zh-CN" sz="20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4E10@30MV/m</a:t>
            </a:r>
            <a:r>
              <a:rPr lang="zh-CN" altLang="en-US" sz="20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，存在问题和风险：</a:t>
            </a:r>
            <a:endParaRPr lang="en-US" altLang="zh-CN" sz="2000" b="1" dirty="0" smtClean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650MHz</a:t>
            </a:r>
            <a:r>
              <a:rPr lang="zh-CN" altLang="en-US" sz="20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超导腔的</a:t>
            </a:r>
            <a:r>
              <a:rPr lang="en-US" altLang="zh-CN" sz="20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EP</a:t>
            </a:r>
            <a:r>
              <a:rPr lang="zh-CN" altLang="en-US" sz="20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费用（</a:t>
            </a:r>
            <a:r>
              <a:rPr lang="en-US" altLang="zh-CN" sz="20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~200</a:t>
            </a:r>
            <a:r>
              <a:rPr lang="zh-CN" altLang="en-US" sz="20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万元）</a:t>
            </a:r>
            <a:r>
              <a:rPr lang="zh-CN" altLang="en-US"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，仍无着落（参考</a:t>
            </a:r>
            <a:r>
              <a:rPr lang="en-US" altLang="zh-CN"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1.3GHz </a:t>
            </a:r>
            <a:r>
              <a:rPr lang="zh-CN" altLang="en-US"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超导腔的</a:t>
            </a:r>
            <a:r>
              <a:rPr lang="en-US" altLang="zh-CN"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EP</a:t>
            </a:r>
            <a:r>
              <a:rPr lang="zh-CN" altLang="en-US"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费用</a:t>
            </a:r>
            <a:r>
              <a:rPr lang="en-US" altLang="zh-CN"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~500</a:t>
            </a:r>
            <a:r>
              <a:rPr lang="zh-CN" altLang="en-US"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万）。</a:t>
            </a:r>
            <a:endParaRPr lang="en-US" altLang="zh-CN" sz="2000" b="1" dirty="0" smtClean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从国际上来看，即使经过</a:t>
            </a:r>
            <a:r>
              <a:rPr lang="en-US" altLang="zh-CN"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EP</a:t>
            </a:r>
            <a:r>
              <a:rPr lang="zh-CN" altLang="en-US"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处理，</a:t>
            </a:r>
            <a:r>
              <a:rPr lang="en-US" altLang="zh-CN"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650MHz</a:t>
            </a:r>
            <a:r>
              <a:rPr lang="zh-CN" altLang="en-US"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超导腔也</a:t>
            </a:r>
            <a:r>
              <a:rPr lang="zh-CN" altLang="en-US"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很难超过</a:t>
            </a:r>
            <a:r>
              <a:rPr lang="en-US" altLang="zh-CN"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35MV/m</a:t>
            </a:r>
            <a:r>
              <a:rPr lang="zh-CN" altLang="en-US"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，而</a:t>
            </a:r>
            <a:r>
              <a:rPr lang="en-US" altLang="zh-CN"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1.3GHz</a:t>
            </a:r>
            <a:r>
              <a:rPr lang="zh-CN" altLang="en-US"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可以达到</a:t>
            </a:r>
            <a:r>
              <a:rPr lang="en-US" altLang="zh-CN"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45MV/m</a:t>
            </a:r>
            <a:r>
              <a:rPr lang="zh-CN" altLang="en-US"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以上。</a:t>
            </a:r>
            <a:endParaRPr lang="en-US" altLang="zh-CN" sz="2000" b="1" dirty="0" smtClean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需要大量</a:t>
            </a:r>
            <a:r>
              <a:rPr lang="zh-CN" altLang="en-US" sz="20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的</a:t>
            </a:r>
            <a:r>
              <a:rPr lang="zh-CN" altLang="en-US" sz="20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垂直测试</a:t>
            </a:r>
            <a:r>
              <a:rPr lang="zh-CN" altLang="en-US"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，检验</a:t>
            </a:r>
            <a:r>
              <a:rPr lang="en-US" altLang="zh-CN"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650MHz</a:t>
            </a:r>
            <a:r>
              <a:rPr lang="zh-CN" altLang="en-US"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超导腔的性能（</a:t>
            </a:r>
            <a:r>
              <a:rPr lang="en-US" altLang="zh-CN"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2019-2020</a:t>
            </a:r>
            <a:r>
              <a:rPr lang="zh-CN" altLang="en-US"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年</a:t>
            </a:r>
            <a:r>
              <a:rPr lang="en-US" altLang="zh-CN"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1.3GHz</a:t>
            </a:r>
            <a:r>
              <a:rPr lang="zh-CN" altLang="en-US"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超导腔垂测超过</a:t>
            </a:r>
            <a:r>
              <a:rPr lang="en-US" altLang="zh-CN"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200</a:t>
            </a:r>
            <a:r>
              <a:rPr lang="zh-CN" altLang="en-US"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腔次）。</a:t>
            </a:r>
            <a:endParaRPr lang="en-US" altLang="zh-CN" sz="2000" b="1" dirty="0" smtClean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2000" b="1" dirty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430865" y="4524244"/>
            <a:ext cx="19814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accent6">
                    <a:lumMod val="50000"/>
                  </a:schemeClr>
                </a:solidFill>
              </a:rPr>
              <a:t>Quench field between 18 and 35 MV/m</a:t>
            </a:r>
          </a:p>
        </p:txBody>
      </p:sp>
      <p:sp>
        <p:nvSpPr>
          <p:cNvPr id="9" name="矩形 8"/>
          <p:cNvSpPr/>
          <p:nvPr/>
        </p:nvSpPr>
        <p:spPr>
          <a:xfrm>
            <a:off x="6680492" y="3649911"/>
            <a:ext cx="22330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accent6">
                    <a:lumMod val="50000"/>
                  </a:schemeClr>
                </a:solidFill>
              </a:rPr>
              <a:t>Quench field between 16 and 28 MV/m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D8E12B9-D277-4F1F-831B-6883221D34D2}"/>
              </a:ext>
            </a:extLst>
          </p:cNvPr>
          <p:cNvSpPr txBox="1">
            <a:spLocks/>
          </p:cNvSpPr>
          <p:nvPr/>
        </p:nvSpPr>
        <p:spPr>
          <a:xfrm>
            <a:off x="1823757" y="6209687"/>
            <a:ext cx="8686800" cy="4278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n-ea"/>
                <a:ea typeface="+mn-ea"/>
                <a:cs typeface="+mj-cs"/>
              </a:defRPr>
            </a:lvl1pPr>
          </a:lstStyle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HB650 single-cell cavity for PIP-II (FNAL)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69407" y="2203162"/>
            <a:ext cx="5623975" cy="4303365"/>
            <a:chOff x="269407" y="2194079"/>
            <a:chExt cx="5623975" cy="4303365"/>
          </a:xfrm>
        </p:grpSpPr>
        <p:graphicFrame>
          <p:nvGraphicFramePr>
            <p:cNvPr id="5" name="Object 11">
              <a:extLst>
                <a:ext uri="{FF2B5EF4-FFF2-40B4-BE49-F238E27FC236}">
                  <a16:creationId xmlns:a16="http://schemas.microsoft.com/office/drawing/2014/main" id="{AD154548-6846-4E2E-9D8E-744E6F7B05C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00419768"/>
                </p:ext>
              </p:extLst>
            </p:nvPr>
          </p:nvGraphicFramePr>
          <p:xfrm>
            <a:off x="269407" y="2194079"/>
            <a:ext cx="5623975" cy="43033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0" name="Graph" r:id="rId3" imgW="3920760" imgH="3000960" progId="Origin50.Graph">
                    <p:embed/>
                  </p:oleObj>
                </mc:Choice>
                <mc:Fallback>
                  <p:oleObj name="Graph" r:id="rId3" imgW="3920760" imgH="3000960" progId="Origin50.Graph">
                    <p:embed/>
                    <p:pic>
                      <p:nvPicPr>
                        <p:cNvPr id="12" name="Object 11">
                          <a:extLst>
                            <a:ext uri="{FF2B5EF4-FFF2-40B4-BE49-F238E27FC236}">
                              <a16:creationId xmlns:a16="http://schemas.microsoft.com/office/drawing/2014/main" id="{AD154548-6846-4E2E-9D8E-744E6F7B05C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9407" y="2194079"/>
                          <a:ext cx="5623975" cy="430336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五角星 10"/>
            <p:cNvSpPr/>
            <p:nvPr/>
          </p:nvSpPr>
          <p:spPr>
            <a:xfrm>
              <a:off x="3971975" y="3737215"/>
              <a:ext cx="268543" cy="293575"/>
            </a:xfrm>
            <a:prstGeom prst="star5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0"/>
            <p:cNvSpPr txBox="1"/>
            <p:nvPr/>
          </p:nvSpPr>
          <p:spPr>
            <a:xfrm>
              <a:off x="4208641" y="3708883"/>
              <a:ext cx="13538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4E10@30MV/m</a:t>
              </a:r>
              <a:endParaRPr lang="en-US" altLang="zh-CN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413625" y="2203162"/>
            <a:ext cx="6196750" cy="4211381"/>
            <a:chOff x="5413625" y="2203162"/>
            <a:chExt cx="6196750" cy="4211381"/>
          </a:xfrm>
        </p:grpSpPr>
        <p:graphicFrame>
          <p:nvGraphicFramePr>
            <p:cNvPr id="7" name="Object 12">
              <a:extLst>
                <a:ext uri="{FF2B5EF4-FFF2-40B4-BE49-F238E27FC236}">
                  <a16:creationId xmlns:a16="http://schemas.microsoft.com/office/drawing/2014/main" id="{0FC8DAA0-B16D-4CC1-BD45-148B2804DA5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38565399"/>
                </p:ext>
              </p:extLst>
            </p:nvPr>
          </p:nvGraphicFramePr>
          <p:xfrm>
            <a:off x="5413625" y="2203162"/>
            <a:ext cx="5503763" cy="42113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1" name="Graph" r:id="rId5" imgW="3920760" imgH="3000960" progId="Origin50.Graph">
                    <p:embed/>
                  </p:oleObj>
                </mc:Choice>
                <mc:Fallback>
                  <p:oleObj name="Graph" r:id="rId5" imgW="3920760" imgH="3000960" progId="Origin50.Graph">
                    <p:embed/>
                    <p:pic>
                      <p:nvPicPr>
                        <p:cNvPr id="13" name="Object 12">
                          <a:extLst>
                            <a:ext uri="{FF2B5EF4-FFF2-40B4-BE49-F238E27FC236}">
                              <a16:creationId xmlns:a16="http://schemas.microsoft.com/office/drawing/2014/main" id="{0FC8DAA0-B16D-4CC1-BD45-148B2804DA5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13625" y="2203162"/>
                          <a:ext cx="5503763" cy="4211381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五角星 14"/>
            <p:cNvSpPr/>
            <p:nvPr/>
          </p:nvSpPr>
          <p:spPr>
            <a:xfrm>
              <a:off x="9998927" y="3726901"/>
              <a:ext cx="257613" cy="269179"/>
            </a:xfrm>
            <a:prstGeom prst="star5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0"/>
            <p:cNvSpPr txBox="1"/>
            <p:nvPr/>
          </p:nvSpPr>
          <p:spPr>
            <a:xfrm>
              <a:off x="10256540" y="3615079"/>
              <a:ext cx="13538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4E10@30MV/m</a:t>
              </a:r>
              <a:endParaRPr lang="en-US" altLang="zh-CN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334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3139" y="150687"/>
            <a:ext cx="10982059" cy="766642"/>
          </a:xfrm>
        </p:spPr>
        <p:txBody>
          <a:bodyPr>
            <a:normAutofit/>
          </a:bodyPr>
          <a:lstStyle/>
          <a:p>
            <a:r>
              <a:rPr lang="en-US" altLang="zh-CN" dirty="0" smtClean="0">
                <a:ea typeface="宋体" panose="02010600030101010101" pitchFamily="2" charset="-122"/>
              </a:rPr>
              <a:t>Nb</a:t>
            </a:r>
            <a:r>
              <a:rPr lang="en-US" altLang="zh-CN" baseline="-25000" dirty="0" smtClean="0">
                <a:ea typeface="宋体" panose="02010600030101010101" pitchFamily="2" charset="-122"/>
              </a:rPr>
              <a:t>3</a:t>
            </a:r>
            <a:r>
              <a:rPr lang="en-US" altLang="zh-CN" dirty="0" smtClean="0">
                <a:ea typeface="宋体" panose="02010600030101010101" pitchFamily="2" charset="-122"/>
              </a:rPr>
              <a:t>Sn</a:t>
            </a:r>
            <a:r>
              <a:rPr lang="zh-CN" altLang="en-US" dirty="0" smtClean="0">
                <a:ea typeface="宋体" panose="02010600030101010101" pitchFamily="2" charset="-122"/>
              </a:rPr>
              <a:t>超导腔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72E488A-81DB-4A5F-B4BA-D0957D335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938" y="760731"/>
            <a:ext cx="5500202" cy="4740011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6734962" y="5527453"/>
            <a:ext cx="44380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</a:rPr>
              <a:t>Vertical test result of the first 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Nb</a:t>
            </a:r>
            <a:r>
              <a:rPr lang="en-US" altLang="zh-CN" sz="2000" b="1" baseline="-25000" dirty="0" smtClean="0">
                <a:solidFill>
                  <a:srgbClr val="C00000"/>
                </a:solidFill>
              </a:rPr>
              <a:t>3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Sn </a:t>
            </a:r>
            <a:r>
              <a:rPr lang="en-US" altLang="zh-CN" sz="2000" b="1" dirty="0">
                <a:solidFill>
                  <a:srgbClr val="C00000"/>
                </a:solidFill>
              </a:rPr>
              <a:t>cavity 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at IHEP——</a:t>
            </a:r>
            <a:r>
              <a:rPr lang="zh-CN" altLang="en-US" sz="2000" b="1" dirty="0" smtClean="0">
                <a:solidFill>
                  <a:srgbClr val="C00000"/>
                </a:solidFill>
              </a:rPr>
              <a:t>刚刚起步，需要大量镀膜实验和垂直测试。</a:t>
            </a:r>
            <a:endParaRPr lang="en-US" altLang="zh-CN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953" y="1137941"/>
            <a:ext cx="2975760" cy="3967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文本框 17"/>
          <p:cNvSpPr txBox="1"/>
          <p:nvPr/>
        </p:nvSpPr>
        <p:spPr>
          <a:xfrm>
            <a:off x="154562" y="5295501"/>
            <a:ext cx="34617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C00000"/>
                </a:solidFill>
              </a:rPr>
              <a:t>1.3 </a:t>
            </a:r>
            <a:r>
              <a:rPr lang="en-US" altLang="zh-CN" sz="2000" b="1" dirty="0">
                <a:solidFill>
                  <a:srgbClr val="C00000"/>
                </a:solidFill>
              </a:rPr>
              <a:t>GHz 1-cell </a:t>
            </a:r>
            <a:r>
              <a:rPr lang="en-US" altLang="zh-CN" sz="2000" b="1" dirty="0" err="1">
                <a:solidFill>
                  <a:srgbClr val="C00000"/>
                </a:solidFill>
              </a:rPr>
              <a:t>Nb</a:t>
            </a:r>
            <a:r>
              <a:rPr lang="en-US" altLang="zh-CN" sz="2000" b="1" dirty="0">
                <a:solidFill>
                  <a:srgbClr val="C00000"/>
                </a:solidFill>
              </a:rPr>
              <a:t> cavity coating with 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Nb</a:t>
            </a:r>
            <a:r>
              <a:rPr lang="en-US" altLang="zh-CN" sz="2000" b="1" baseline="-25000" dirty="0" smtClean="0">
                <a:solidFill>
                  <a:srgbClr val="C00000"/>
                </a:solidFill>
              </a:rPr>
              <a:t>3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Sn </a:t>
            </a:r>
            <a:r>
              <a:rPr lang="en-US" altLang="zh-CN" sz="2000" b="1" dirty="0">
                <a:solidFill>
                  <a:srgbClr val="C00000"/>
                </a:solidFill>
              </a:rPr>
              <a:t>film</a:t>
            </a:r>
          </a:p>
          <a:p>
            <a:endParaRPr lang="en-US" altLang="zh-CN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43000" y="637431"/>
            <a:ext cx="2189650" cy="291953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39338" y="3249032"/>
            <a:ext cx="2196973" cy="2929298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3712701" y="3192021"/>
            <a:ext cx="1923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C00000"/>
                </a:solidFill>
              </a:rPr>
              <a:t>Before coating</a:t>
            </a:r>
            <a:endParaRPr lang="en-US" altLang="zh-CN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915831" y="5835230"/>
            <a:ext cx="1923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C00000"/>
                </a:solidFill>
              </a:rPr>
              <a:t>After coating</a:t>
            </a:r>
            <a:endParaRPr lang="en-US" altLang="zh-CN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72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2191</TotalTime>
  <Words>774</Words>
  <Application>Microsoft Office PowerPoint</Application>
  <PresentationFormat>宽屏</PresentationFormat>
  <Paragraphs>64</Paragraphs>
  <Slides>10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4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4" baseType="lpstr">
      <vt:lpstr>等线</vt:lpstr>
      <vt:lpstr>等线 Light</vt:lpstr>
      <vt:lpstr>宋体</vt:lpstr>
      <vt:lpstr>微软雅黑</vt:lpstr>
      <vt:lpstr>Arial</vt:lpstr>
      <vt:lpstr>Calibri</vt:lpstr>
      <vt:lpstr>Calibri Light</vt:lpstr>
      <vt:lpstr>Times New Roman</vt:lpstr>
      <vt:lpstr>Wingdings 2</vt:lpstr>
      <vt:lpstr>HDOfficeLightV0</vt:lpstr>
      <vt:lpstr>Office 主题​​</vt:lpstr>
      <vt:lpstr>3_Office 主题​​</vt:lpstr>
      <vt:lpstr>1_HDOfficeLightV0</vt:lpstr>
      <vt:lpstr>Graph</vt:lpstr>
      <vt:lpstr>Highlights of CEPC SRF Cavity in 2021     Peng Sha，20210122  On behalf of SRF Group, Accelerator Division, IHEP   </vt:lpstr>
      <vt:lpstr>Milestones of SRF Cavity</vt:lpstr>
      <vt:lpstr>Breakthrough of SRF Cavity</vt:lpstr>
      <vt:lpstr>Highlight 1: 1.3 GHz 9-cell中温退火超导腔的水平测试 </vt:lpstr>
      <vt:lpstr>Highlight 2: PAPS 650 MHz组元带束</vt:lpstr>
      <vt:lpstr>Highlight 2: PAPS 650 MHz组元带束</vt:lpstr>
      <vt:lpstr>Highlight 3: 650 MHz 1-cell大晶粒超导腔</vt:lpstr>
      <vt:lpstr>Highlight 3: 650 MHz 1-cell大晶粒超导腔</vt:lpstr>
      <vt:lpstr>Nb3Sn超导腔</vt:lpstr>
      <vt:lpstr>Thanks for your attention!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翟纪元</dc:creator>
  <cp:lastModifiedBy>unknown</cp:lastModifiedBy>
  <cp:revision>2522</cp:revision>
  <dcterms:created xsi:type="dcterms:W3CDTF">2017-04-10T08:56:00Z</dcterms:created>
  <dcterms:modified xsi:type="dcterms:W3CDTF">2021-01-22T01:00:16Z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2052-11.1.0.9339</vt:lpwstr>
  </property>
</Properties>
</file>