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583" r:id="rId2"/>
    <p:sldId id="418" r:id="rId3"/>
    <p:sldId id="592" r:id="rId4"/>
    <p:sldId id="595" r:id="rId5"/>
    <p:sldId id="602" r:id="rId6"/>
    <p:sldId id="605" r:id="rId7"/>
    <p:sldId id="603" r:id="rId8"/>
    <p:sldId id="614" r:id="rId9"/>
    <p:sldId id="619" r:id="rId10"/>
    <p:sldId id="627" r:id="rId11"/>
    <p:sldId id="628" r:id="rId12"/>
    <p:sldId id="624" r:id="rId13"/>
    <p:sldId id="630" r:id="rId14"/>
    <p:sldId id="629" r:id="rId15"/>
    <p:sldId id="626" r:id="rId16"/>
    <p:sldId id="631" r:id="rId17"/>
    <p:sldId id="632" r:id="rId18"/>
    <p:sldId id="633" r:id="rId19"/>
    <p:sldId id="426" r:id="rId20"/>
    <p:sldId id="424" r:id="rId21"/>
  </p:sldIdLst>
  <p:sldSz cx="9144000" cy="6858000" type="screen4x3"/>
  <p:notesSz cx="9144000" cy="6858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33CC"/>
    <a:srgbClr val="CC0066"/>
    <a:srgbClr val="FF00FF"/>
    <a:srgbClr val="00FF99"/>
    <a:srgbClr val="FF5050"/>
    <a:srgbClr val="FF7C8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C0B7772-3FDE-4599-BBE7-C3B3EF54EB4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99605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9088" y="514350"/>
            <a:ext cx="3427412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CDBA4F0-EB88-4437-B356-7CB5230959C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84027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AAB47-0CBD-4D8C-BAB7-26DCE1524E9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3058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EAFA5-C6EF-4723-8AF9-2D79F840A10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8448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A0289-999C-42D4-8B6A-5A6FF30F111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64907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437D1-81F7-4AD7-A431-028721C0C64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8863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B6324-C0A6-45EB-8E39-D577356000D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83533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D2FEC-837B-44C8-8E66-B2C64BD1026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2064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C8EF8-B90B-4132-A3B0-11241B0FCD4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55867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94DCC-8531-48DD-AFEF-ABD5B4A307E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68836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F12ED-F81B-492C-BD23-69A6836982F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7959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24436-801D-4EC2-B12C-AA49ACBC74B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0539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00AC5-745F-4837-B80A-88715E95DC6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47841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F2418F3-7E35-4BD7-8531-BE301A4640F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6"/>
          <p:cNvSpPr>
            <a:spLocks noChangeShapeType="1"/>
          </p:cNvSpPr>
          <p:nvPr/>
        </p:nvSpPr>
        <p:spPr bwMode="auto">
          <a:xfrm>
            <a:off x="395288" y="1268760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0" name="Text Box 22"/>
          <p:cNvSpPr txBox="1">
            <a:spLocks noChangeArrowheads="1"/>
          </p:cNvSpPr>
          <p:nvPr/>
        </p:nvSpPr>
        <p:spPr bwMode="auto">
          <a:xfrm>
            <a:off x="107504" y="2113692"/>
            <a:ext cx="894556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CN" sz="28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HTS final </a:t>
            </a:r>
            <a:r>
              <a:rPr lang="en-US" altLang="zh-CN" sz="28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 </a:t>
            </a:r>
            <a:r>
              <a:rPr lang="en-US" altLang="zh-CN" sz="28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quadrupole</a:t>
            </a:r>
            <a:r>
              <a:rPr lang="en-US" altLang="zh-CN" sz="28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coils </a:t>
            </a:r>
            <a:r>
              <a:rPr lang="en-US" altLang="zh-CN" sz="28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CEPC Interaction Region</a:t>
            </a:r>
          </a:p>
        </p:txBody>
      </p:sp>
      <p:sp>
        <p:nvSpPr>
          <p:cNvPr id="4101" name="Rectangle 24"/>
          <p:cNvSpPr>
            <a:spLocks noChangeArrowheads="1"/>
          </p:cNvSpPr>
          <p:nvPr/>
        </p:nvSpPr>
        <p:spPr bwMode="auto">
          <a:xfrm>
            <a:off x="827585" y="3141663"/>
            <a:ext cx="8135440" cy="228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None/>
            </a:pPr>
            <a:r>
              <a: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Yingshun</a:t>
            </a:r>
            <a:r>
              <a:rPr lang="en-US" altLang="zh-CN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Zhu</a:t>
            </a:r>
          </a:p>
          <a:p>
            <a:pPr algn="ctr" eaLnBrk="1" hangingPunct="1">
              <a:buFontTx/>
              <a:buNone/>
            </a:pPr>
            <a:r>
              <a:rPr lang="en-US" altLang="zh-CN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altLang="zh-CN" sz="18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zh-CN" sz="16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Institute </a:t>
            </a:r>
            <a:r>
              <a:rPr lang="en-US" altLang="zh-CN" sz="16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High Energy Physics, Chinese Academy of Sciences</a:t>
            </a:r>
          </a:p>
          <a:p>
            <a:pPr algn="ctr" eaLnBrk="1" hangingPunct="1">
              <a:buFontTx/>
              <a:buNone/>
            </a:pPr>
            <a:r>
              <a:rPr lang="en-US" altLang="zh-CN" sz="1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January </a:t>
            </a:r>
            <a:r>
              <a:rPr lang="en-US" altLang="zh-CN" sz="1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22, 2021</a:t>
            </a:r>
            <a:endParaRPr lang="en-US" altLang="zh-CN" sz="1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endParaRPr lang="en-US" altLang="zh-CN" sz="1800" b="1" i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25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6237288"/>
            <a:ext cx="2519362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107504" y="6269250"/>
            <a:ext cx="23762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1800" b="1" dirty="0" smtClean="0">
                <a:latin typeface="Times New Roman" panose="02020603050405020304" pitchFamily="18" charset="0"/>
              </a:rPr>
              <a:t>CEPC working day</a:t>
            </a:r>
            <a:endParaRPr lang="en-US" altLang="zh-CN" sz="18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32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Comparison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of three design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HTS options of Q1a (141T/m)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From the comparison, Cos2θ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coil has the highest magnetic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efficiency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zh-CN" sz="20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lowest </a:t>
            </a: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needed </a:t>
            </a:r>
            <a:r>
              <a:rPr lang="en-US" altLang="zh-CN" sz="20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Engineering current </a:t>
            </a: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density. </a:t>
            </a:r>
            <a:endParaRPr lang="en-US" altLang="zh-CN" sz="2000" b="1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Conceptual </a:t>
            </a:r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design of Q1a for high luminosity with L*=</a:t>
            </a:r>
            <a:r>
              <a:rPr lang="en-US" altLang="zh-CN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1.9m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18222"/>
              </p:ext>
            </p:extLst>
          </p:nvPr>
        </p:nvGraphicFramePr>
        <p:xfrm>
          <a:off x="251520" y="1916832"/>
          <a:ext cx="8713093" cy="3290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029"/>
                <a:gridCol w="1505982"/>
                <a:gridCol w="2226236"/>
                <a:gridCol w="1704923"/>
                <a:gridCol w="1704923"/>
              </a:tblGrid>
              <a:tr h="79208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Option</a:t>
                      </a:r>
                      <a:endParaRPr lang="zh-CN" altLang="en-US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Excitation current (A)</a:t>
                      </a:r>
                      <a:endParaRPr lang="zh-CN" altLang="en-US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Needed</a:t>
                      </a:r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Engineering current density J</a:t>
                      </a:r>
                      <a:r>
                        <a:rPr lang="en-US" altLang="zh-CN" sz="1800" b="0" kern="1200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on wire (A/mm2)</a:t>
                      </a:r>
                      <a:endParaRPr lang="zh-CN" altLang="en-US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Bmax</a:t>
                      </a:r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on coil (T)</a:t>
                      </a:r>
                      <a:endParaRPr lang="zh-CN" altLang="en-US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Possible Conductor</a:t>
                      </a:r>
                      <a:endParaRPr lang="zh-CN" altLang="en-US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Cos2θ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1970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1004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Bi-2212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CCT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1342</a:t>
                      </a:r>
                    </a:p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(940 with iron)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2670</a:t>
                      </a:r>
                    </a:p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(1870 with iron)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Bi-2212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Racetrack coil</a:t>
                      </a:r>
                      <a:endParaRPr lang="zh-CN" alt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1020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3400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YBCO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625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424863" cy="52578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  <a:defRPr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HTS conductor: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Bi-2212 (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80K), Bi-2223, YBCO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zh-CN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92K), MgB2, IBS…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Font typeface="Wingdings" panose="05000000000000000000" pitchFamily="2" charset="2"/>
              <a:buChar char="v"/>
              <a:defRPr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v"/>
              <a:defRPr/>
            </a:pPr>
            <a:endParaRPr lang="en-US" altLang="zh-CN" sz="20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v"/>
              <a:defRPr/>
            </a:pPr>
            <a:endParaRPr lang="en-US" altLang="zh-CN" sz="36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Line 5"/>
          <p:cNvSpPr>
            <a:spLocks noChangeShapeType="1"/>
          </p:cNvSpPr>
          <p:nvPr/>
        </p:nvSpPr>
        <p:spPr bwMode="auto">
          <a:xfrm>
            <a:off x="395288" y="765175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8" name="Text Box 22"/>
          <p:cNvSpPr txBox="1">
            <a:spLocks noChangeArrowheads="1"/>
          </p:cNvSpPr>
          <p:nvPr/>
        </p:nvSpPr>
        <p:spPr bwMode="auto">
          <a:xfrm>
            <a:off x="1763688" y="160635"/>
            <a:ext cx="60484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CN" sz="24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Which </a:t>
            </a:r>
            <a:r>
              <a:rPr lang="en-US" altLang="zh-CN" sz="24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HTS material is suitable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73" y="1412776"/>
            <a:ext cx="6854528" cy="525658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57200" y="6381328"/>
            <a:ext cx="1378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altLang="zh-CN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Q.J.Xu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13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Another diagram of current density versus magnetic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field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35375"/>
            <a:ext cx="7454517" cy="475225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23850" y="6404565"/>
            <a:ext cx="2098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USPAS 2018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66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Current level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of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HTS superconductor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in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China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HTS Bi-2212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 </a:t>
            </a:r>
            <a:r>
              <a:rPr lang="el-GR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0.8-1.4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mm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en-GB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4.2K</a:t>
            </a:r>
            <a:r>
              <a:rPr lang="zh-CN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，</a:t>
            </a:r>
            <a:r>
              <a:rPr lang="en-GB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3T, 4T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short sample, </a:t>
            </a:r>
            <a:r>
              <a:rPr lang="en-GB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J</a:t>
            </a:r>
            <a:r>
              <a:rPr lang="en-GB" altLang="zh-CN" sz="2000" baseline="-25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E</a:t>
            </a:r>
            <a:r>
              <a:rPr lang="en-GB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:1100A/mm</a:t>
            </a:r>
            <a:r>
              <a:rPr lang="en-GB" altLang="zh-CN" sz="2000" baseline="30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2</a:t>
            </a:r>
            <a:r>
              <a:rPr lang="en-GB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,1000A/mm</a:t>
            </a:r>
            <a:r>
              <a:rPr lang="en-GB" altLang="zh-CN" sz="2000" baseline="30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2</a:t>
            </a:r>
            <a:endParaRPr lang="en-US" altLang="zh-CN" sz="2000" baseline="30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Bending radius </a:t>
            </a:r>
            <a:r>
              <a:rPr lang="zh-CN" altLang="en-US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≥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10mm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YBCO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Critical current/cm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n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n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n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n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n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 Current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level of 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NbTi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superconductor in China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GB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4.2K</a:t>
            </a:r>
            <a:r>
              <a:rPr lang="zh-CN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，</a:t>
            </a:r>
            <a:r>
              <a:rPr lang="en-GB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3T, 4T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short sample, </a:t>
            </a:r>
            <a:r>
              <a:rPr lang="en-GB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J</a:t>
            </a:r>
            <a:r>
              <a:rPr lang="en-GB" altLang="zh-CN" sz="2000" baseline="-25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E</a:t>
            </a:r>
            <a:r>
              <a:rPr lang="en-GB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:1600A/mm</a:t>
            </a:r>
            <a:r>
              <a:rPr lang="en-GB" altLang="zh-CN" sz="2000" baseline="30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2</a:t>
            </a:r>
            <a:r>
              <a:rPr lang="en-GB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,1400A/mm</a:t>
            </a:r>
            <a:r>
              <a:rPr lang="en-GB" altLang="zh-CN" sz="2000" baseline="30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2</a:t>
            </a:r>
            <a:endParaRPr lang="en-US" altLang="zh-CN" sz="2000" baseline="30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n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43" y="3573016"/>
            <a:ext cx="810577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74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569200" cy="5949949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  <a:defRPr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magnetic field gradient is proportional to the current carrying capacity of superconducting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  <a:defRPr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Q1a,The maximum field in the coil is below 3.2T.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Around this magnetic field value, among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kinds of HTS materials,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Bi-2212 has the highest current carrying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capacity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can meet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required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engineering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density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Cos2θ option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(Current technical level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  <a:defRPr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current carrying capacity of Bi2212 is almost equal to that of </a:t>
            </a:r>
            <a:r>
              <a:rPr lang="en-US" altLang="zh-CN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NbTi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  <a:defRPr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at the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technical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level,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Bi-2212 is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suitable to be used in the conceptual design.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  <a:defRPr/>
            </a:pPr>
            <a:r>
              <a:rPr lang="en-US" altLang="zh-CN" sz="20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future, with the improved performance of HTS material, the </a:t>
            </a:r>
            <a:r>
              <a:rPr lang="en-US" altLang="zh-CN" sz="20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IBS conductor is promising for </a:t>
            </a:r>
            <a:r>
              <a:rPr lang="en-US" altLang="zh-CN" sz="20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 in CEPC IR.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v"/>
              <a:defRPr/>
            </a:pPr>
            <a:endParaRPr lang="en-US" altLang="zh-CN" sz="20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v"/>
              <a:defRPr/>
            </a:pPr>
            <a:endParaRPr lang="en-US" altLang="zh-CN" sz="36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Line 5"/>
          <p:cNvSpPr>
            <a:spLocks noChangeShapeType="1"/>
          </p:cNvSpPr>
          <p:nvPr/>
        </p:nvSpPr>
        <p:spPr bwMode="auto">
          <a:xfrm>
            <a:off x="395288" y="765175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8" name="Text Box 22"/>
          <p:cNvSpPr txBox="1">
            <a:spLocks noChangeArrowheads="1"/>
          </p:cNvSpPr>
          <p:nvPr/>
        </p:nvSpPr>
        <p:spPr bwMode="auto">
          <a:xfrm>
            <a:off x="1763688" y="160635"/>
            <a:ext cx="60484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CN" sz="24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Which </a:t>
            </a:r>
            <a:r>
              <a:rPr lang="en-US" altLang="zh-CN" sz="24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HTS material is suitable</a:t>
            </a:r>
          </a:p>
        </p:txBody>
      </p:sp>
    </p:spTree>
    <p:extLst>
      <p:ext uri="{BB962C8B-B14F-4D97-AF65-F5344CB8AC3E}">
        <p14:creationId xmlns:p14="http://schemas.microsoft.com/office/powerpoint/2010/main" val="30767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The </a:t>
            </a:r>
            <a:r>
              <a:rPr lang="en-US" altLang="zh-CN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current carrying capacity of </a:t>
            </a:r>
            <a:r>
              <a:rPr lang="en-US" altLang="zh-CN" sz="24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HTS superconductor </a:t>
            </a:r>
            <a:r>
              <a:rPr lang="en-US" altLang="zh-CN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decreases with the increase of </a:t>
            </a:r>
            <a:r>
              <a:rPr lang="en-US" altLang="zh-CN" sz="24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temperature.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Using high temperature </a:t>
            </a:r>
            <a:r>
              <a:rPr lang="en-US" altLang="zh-CN" sz="24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materials </a:t>
            </a:r>
            <a:r>
              <a:rPr lang="en-US" altLang="zh-CN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Bi-2212, the working </a:t>
            </a:r>
            <a:r>
              <a:rPr lang="en-US" altLang="zh-CN" sz="24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temperature of the magnet </a:t>
            </a:r>
            <a:r>
              <a:rPr lang="en-US" altLang="zh-CN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is </a:t>
            </a:r>
            <a:r>
              <a:rPr lang="en-US" altLang="zh-CN" sz="24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around </a:t>
            </a:r>
            <a:r>
              <a:rPr lang="en-US" altLang="zh-CN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4.2K,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can be at 6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to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7K</a:t>
            </a:r>
            <a:r>
              <a:rPr lang="en-US" altLang="zh-CN" sz="24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, maybe at 10K in the future.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         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Bi-2212                                                               YBCO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n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41" y="3428539"/>
            <a:ext cx="3646860" cy="328654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502" y="3361831"/>
            <a:ext cx="4118901" cy="3235819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3) Working temperature</a:t>
            </a:r>
            <a:endParaRPr lang="en-US" altLang="zh-CN" sz="2000" b="1" dirty="0" smtClean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75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magnetic field gradient is proportional to the current carrying capacity of superconducting materials</a:t>
            </a:r>
            <a:r>
              <a:rPr lang="en-US" altLang="zh-CN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4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Around </a:t>
            </a:r>
            <a:r>
              <a:rPr lang="en-US" altLang="zh-CN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and below 3.2T, </a:t>
            </a:r>
            <a:r>
              <a:rPr lang="en-US" altLang="zh-CN" sz="24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at current technical </a:t>
            </a:r>
            <a:r>
              <a:rPr lang="en-US" altLang="zh-CN" sz="24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level</a:t>
            </a:r>
            <a:r>
              <a:rPr lang="en-US" altLang="zh-CN" sz="24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, the </a:t>
            </a:r>
            <a:r>
              <a:rPr lang="en-US" altLang="zh-CN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current carrying capacity of </a:t>
            </a:r>
            <a:r>
              <a:rPr lang="en-US" altLang="zh-CN" sz="24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Bi-2212 </a:t>
            </a:r>
            <a:r>
              <a:rPr lang="en-US" altLang="zh-CN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is almost equal to that of </a:t>
            </a:r>
            <a:r>
              <a:rPr lang="en-US" altLang="zh-CN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NbTi</a:t>
            </a:r>
            <a:r>
              <a:rPr lang="en-US" altLang="zh-CN" sz="24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So using Bi-2212, the field </a:t>
            </a:r>
            <a:r>
              <a:rPr lang="en-US" altLang="zh-CN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gradient remain almost </a:t>
            </a:r>
            <a:r>
              <a:rPr lang="en-US" altLang="zh-CN" sz="24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unchanged.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(Compared with 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NbTi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with same layout)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4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en-US" altLang="zh-CN" sz="2400" b="1" i="1" dirty="0">
                <a:solidFill>
                  <a:srgbClr val="0033CC"/>
                </a:solidFill>
                <a:latin typeface="Times New Roman" panose="02020603050405020304" pitchFamily="18" charset="0"/>
              </a:rPr>
              <a:t>In the future</a:t>
            </a:r>
            <a:r>
              <a:rPr lang="en-US" altLang="zh-CN" sz="2400" i="1" dirty="0">
                <a:solidFill>
                  <a:srgbClr val="0033CC"/>
                </a:solidFill>
                <a:latin typeface="Times New Roman" panose="02020603050405020304" pitchFamily="18" charset="0"/>
              </a:rPr>
              <a:t>, with the improved performance of HTS material, </a:t>
            </a:r>
            <a:r>
              <a:rPr lang="en-US" altLang="zh-CN" sz="2400" i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the field </a:t>
            </a:r>
            <a:r>
              <a:rPr lang="en-US" altLang="zh-CN" sz="2400" i="1" dirty="0">
                <a:solidFill>
                  <a:srgbClr val="0033CC"/>
                </a:solidFill>
                <a:latin typeface="Times New Roman" panose="02020603050405020304" pitchFamily="18" charset="0"/>
              </a:rPr>
              <a:t>gradient </a:t>
            </a:r>
            <a:r>
              <a:rPr lang="en-US" altLang="zh-CN" sz="2400" i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can </a:t>
            </a:r>
            <a:r>
              <a:rPr lang="en-US" altLang="zh-CN" sz="2400" i="1" dirty="0">
                <a:solidFill>
                  <a:srgbClr val="0033CC"/>
                </a:solidFill>
                <a:latin typeface="Times New Roman" panose="02020603050405020304" pitchFamily="18" charset="0"/>
              </a:rPr>
              <a:t>be increased.</a:t>
            </a:r>
            <a:endParaRPr lang="en-US" altLang="zh-CN" sz="2400" i="1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n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 Can the field gradient increased</a:t>
            </a:r>
            <a:endParaRPr lang="en-US" altLang="zh-CN" sz="2000" b="1" dirty="0" smtClean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191957"/>
            <a:ext cx="2834567" cy="247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6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Around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and below 3.2T, at current technical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level, the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current carrying capacity of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Bi-2212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is almost equal to that of </a:t>
            </a:r>
            <a:r>
              <a:rPr lang="en-US" altLang="zh-CN" sz="20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NbTi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So using Bi-2212, </a:t>
            </a:r>
            <a:r>
              <a:rPr lang="en-US" altLang="zh-CN" sz="20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the magnet diameter </a:t>
            </a: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remains </a:t>
            </a:r>
            <a:r>
              <a:rPr lang="en-US" altLang="zh-CN" sz="20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almost </a:t>
            </a: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unchanged.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The mass density of Bi-2212 is close to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NbTi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(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Nb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 8.57g/cm3,Bi 9.8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g/cm3, Cu 8.9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g/cm3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), so magnet </a:t>
            </a: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weight </a:t>
            </a:r>
            <a:r>
              <a:rPr lang="en-US" altLang="zh-CN" sz="20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almost unchanged</a:t>
            </a: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.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Compared with 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NbTi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future, with the improved performance of HTS material, the magnet diameter and </a:t>
            </a:r>
            <a:r>
              <a:rPr lang="en-US" altLang="zh-CN" sz="2000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 can </a:t>
            </a:r>
            <a:r>
              <a:rPr lang="en-US" altLang="zh-CN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US" altLang="zh-CN" sz="2000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reduced.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current </a:t>
            </a:r>
            <a:r>
              <a:rPr lang="en-US" altLang="zh-CN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carrying capacity </a:t>
            </a:r>
            <a:r>
              <a:rPr lang="en-US" altLang="zh-CN" sz="2000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doubled,</a:t>
            </a:r>
            <a:r>
              <a:rPr lang="en-GB" altLang="zh-CN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zh-CN" sz="2000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GB" altLang="zh-CN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layer coil, the Q1a magnet weight can be reduced by about 33% (120kg        80 kg) 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n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5)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Can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the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magnet diameter and weight reduced</a:t>
            </a:r>
            <a:endParaRPr lang="en-US" altLang="zh-CN" sz="2000" b="1" dirty="0" smtClean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271" y="4411730"/>
            <a:ext cx="4078043" cy="2257356"/>
          </a:xfrm>
          <a:prstGeom prst="rect">
            <a:avLst/>
          </a:prstGeom>
        </p:spPr>
      </p:pic>
      <p:sp>
        <p:nvSpPr>
          <p:cNvPr id="2" name="右箭头 1"/>
          <p:cNvSpPr/>
          <p:nvPr/>
        </p:nvSpPr>
        <p:spPr>
          <a:xfrm>
            <a:off x="4103439" y="5462267"/>
            <a:ext cx="791071" cy="36461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69" y="3836403"/>
            <a:ext cx="3408969" cy="2948426"/>
          </a:xfrm>
          <a:prstGeom prst="rect">
            <a:avLst/>
          </a:prstGeom>
        </p:spPr>
      </p:pic>
      <p:sp>
        <p:nvSpPr>
          <p:cNvPr id="8" name="右箭头 7"/>
          <p:cNvSpPr/>
          <p:nvPr/>
        </p:nvSpPr>
        <p:spPr>
          <a:xfrm>
            <a:off x="5364088" y="3429000"/>
            <a:ext cx="360040" cy="21602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5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At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current technical level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Around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and below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3.2T, the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current carrying capacity of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Bi-2212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is almost equal to that of </a:t>
            </a:r>
            <a:r>
              <a:rPr lang="en-US" altLang="zh-CN" sz="20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NbTi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Using Bi-2212,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the working temperature of the magnet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can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be at 6 to 7K. </a:t>
            </a:r>
            <a:r>
              <a:rPr lang="en-US" altLang="zh-CN" sz="20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It is </a:t>
            </a: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slightly beneficial </a:t>
            </a:r>
            <a:r>
              <a:rPr lang="en-US" altLang="zh-CN" sz="20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to the design and operation of cryogenic </a:t>
            </a: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system.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Since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the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magnet weight remains almost unchanged,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using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HTS conductor, </a:t>
            </a: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the </a:t>
            </a:r>
            <a:r>
              <a:rPr lang="en-US" altLang="zh-CN" sz="20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influence on mechanical system can be </a:t>
            </a: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ignored.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In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the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future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With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the improved performance of HTS material, the magnet diameter and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weight can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be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reduced.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Using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HTS conductor, </a:t>
            </a: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it is very </a:t>
            </a:r>
            <a:r>
              <a:rPr lang="en-US" altLang="zh-CN" sz="20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beneficial </a:t>
            </a: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on </a:t>
            </a:r>
            <a:r>
              <a:rPr lang="en-US" altLang="zh-CN" sz="20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cryogenic system </a:t>
            </a: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and mechanical system. </a:t>
            </a:r>
            <a:endParaRPr lang="en-US" altLang="zh-CN" sz="2000" b="1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n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Impact on cryogenic system and mechanical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system</a:t>
            </a:r>
            <a:endParaRPr lang="en-US" altLang="zh-CN" sz="2000" b="1" dirty="0" smtClean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21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195388"/>
            <a:ext cx="8424863" cy="5257800"/>
          </a:xfrm>
        </p:spPr>
        <p:txBody>
          <a:bodyPr/>
          <a:lstStyle/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HTS options have been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studied for the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Q1a magnet using high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luminosity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parameters with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L*=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1.9m: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 i="1" dirty="0">
                <a:solidFill>
                  <a:srgbClr val="0033CC"/>
                </a:solidFill>
                <a:latin typeface="Times New Roman" panose="02020603050405020304" pitchFamily="18" charset="0"/>
              </a:rPr>
              <a:t>Cos2θ coil, CCT  coil, Racetrack </a:t>
            </a:r>
            <a:r>
              <a:rPr lang="en-US" altLang="zh-CN" sz="2000" b="1" i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coil.</a:t>
            </a:r>
            <a:endParaRPr lang="en-US" altLang="zh-CN" sz="2000" b="1" i="1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Cos2θ coil has the highest magnetic efficiency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the </a:t>
            </a: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smallest requirement on the current </a:t>
            </a:r>
            <a:r>
              <a:rPr lang="en-US" altLang="zh-CN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carrying capacity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HTS conductor.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field of CEPC magnet is low.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carrying capacity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Bi-2212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conductor is close to the requirements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present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technical level, the current carrying capacity of Bi-2212 is almost equal to that of </a:t>
            </a:r>
            <a:r>
              <a:rPr lang="en-US" altLang="zh-CN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NbTi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Bi-2212, the field gradient and magnet weight remain almost unchanged. It is slightly beneficial to the cryogenic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altLang="zh-CN" sz="2000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future: </a:t>
            </a:r>
            <a:r>
              <a:rPr lang="en-US" altLang="zh-CN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the improved performance of HTS material, the field gradient can be </a:t>
            </a:r>
            <a:r>
              <a:rPr lang="en-US" altLang="zh-CN" sz="2000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increased, and </a:t>
            </a:r>
            <a:r>
              <a:rPr lang="en-US" altLang="zh-CN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magnet diameter and weight can be reduced. </a:t>
            </a:r>
            <a:r>
              <a:rPr lang="en-US" altLang="zh-CN" sz="2000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altLang="zh-CN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very beneficial on cryogenic system and mechanical system</a:t>
            </a:r>
            <a:r>
              <a:rPr lang="en-US" altLang="zh-CN" sz="2000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5" name="Line 3"/>
          <p:cNvSpPr>
            <a:spLocks noChangeShapeType="1"/>
          </p:cNvSpPr>
          <p:nvPr/>
        </p:nvSpPr>
        <p:spPr bwMode="auto">
          <a:xfrm>
            <a:off x="395288" y="765175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3796" name="Picture 5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6237288"/>
            <a:ext cx="2519362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4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zh-CN" b="1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zh-CN" sz="280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       </a:t>
            </a: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endParaRPr lang="en-US" altLang="zh-CN" sz="280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endParaRPr lang="en-US" altLang="zh-CN" sz="280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endParaRPr lang="en-US" altLang="zh-CN" sz="280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endParaRPr lang="en-US" altLang="zh-CN" sz="280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endParaRPr lang="en-US" altLang="zh-CN" sz="280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11559" y="1556792"/>
            <a:ext cx="8208913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8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Outline</a:t>
            </a:r>
            <a:endParaRPr lang="en-US" altLang="zh-CN" sz="28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Introduction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Considerations on </a:t>
            </a:r>
            <a:r>
              <a:rPr lang="en-US" altLang="zh-CN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related </a:t>
            </a: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issues in Conceptual design of HTS final  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CN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focus </a:t>
            </a:r>
            <a:r>
              <a:rPr lang="en-US" altLang="zh-CN" sz="2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quadrupole</a:t>
            </a: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coils in CEPC IR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Design requirement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2)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HTS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 is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suitable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3) Working temperature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4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Can the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gradient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5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Can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 diameter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weight reduced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6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Impact on cryogenic system and mechanical system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Summary</a:t>
            </a:r>
            <a:endParaRPr lang="en-US" altLang="zh-CN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zh-CN" sz="20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zh-CN" sz="20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63713" y="2781300"/>
            <a:ext cx="6192837" cy="936625"/>
          </a:xfrm>
          <a:noFill/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zh-CN" sz="36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Thanks for your attention!</a:t>
            </a:r>
          </a:p>
        </p:txBody>
      </p:sp>
      <p:pic>
        <p:nvPicPr>
          <p:cNvPr id="34819" name="Picture 3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0" y="6191250"/>
            <a:ext cx="2519363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107504" y="6191250"/>
            <a:ext cx="51125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1800" b="1" dirty="0" smtClean="0">
                <a:latin typeface="Times New Roman" panose="02020603050405020304" pitchFamily="18" charset="0"/>
              </a:rPr>
              <a:t>CEPC Working day</a:t>
            </a:r>
            <a:endParaRPr lang="en-US" altLang="zh-CN" sz="1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1"/>
            <a:ext cx="8424863" cy="52578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  <a:defRPr/>
            </a:pPr>
            <a:r>
              <a:rPr lang="en-US" altLang="zh-CN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HTS conductor: </a:t>
            </a:r>
            <a:r>
              <a:rPr lang="en-US" altLang="zh-CN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Bi-2212 (</a:t>
            </a:r>
            <a:r>
              <a:rPr lang="en-US" altLang="zh-CN" sz="24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</a:t>
            </a:r>
            <a:r>
              <a:rPr lang="en-US" altLang="zh-CN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80K), Bi-2223, </a:t>
            </a:r>
            <a:r>
              <a:rPr lang="en-US" altLang="zh-CN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REBCO (</a:t>
            </a:r>
            <a:r>
              <a:rPr lang="en-US" altLang="zh-CN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</a:t>
            </a:r>
            <a:r>
              <a:rPr lang="en-US" altLang="zh-CN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92K), 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US" altLang="zh-CN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altLang="zh-CN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IBS (</a:t>
            </a:r>
            <a:r>
              <a:rPr lang="en-US" altLang="zh-CN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</a:t>
            </a:r>
            <a:r>
              <a:rPr lang="en-US" altLang="zh-CN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&lt;56K)…</a:t>
            </a:r>
            <a:endParaRPr lang="en-US" altLang="zh-CN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600"/>
              </a:spcBef>
              <a:buNone/>
              <a:defRPr/>
            </a:pPr>
            <a:r>
              <a:rPr lang="en-US" altLang="zh-CN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1G </a:t>
            </a:r>
            <a:r>
              <a:rPr lang="en-US" altLang="zh-CN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HTS: </a:t>
            </a:r>
            <a:r>
              <a:rPr lang="en-US" altLang="zh-CN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Bi-2212, </a:t>
            </a:r>
            <a:r>
              <a:rPr lang="en-US" altLang="zh-CN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Bi-2223</a:t>
            </a:r>
            <a:endParaRPr lang="en-US" altLang="zh-CN" sz="24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US" altLang="zh-CN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2G HTS</a:t>
            </a:r>
            <a:r>
              <a:rPr lang="en-US" altLang="zh-CN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REBCO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US" altLang="zh-CN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New HTS: IBS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  <a:defRPr/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of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HTS conductor: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</a:t>
            </a:r>
            <a:r>
              <a:rPr lang="en-US" altLang="zh-CN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carrying </a:t>
            </a: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Size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superconducting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filament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Mechanical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properties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Font typeface="Wingdings" panose="05000000000000000000" pitchFamily="2" charset="2"/>
              <a:buChar char="v"/>
              <a:defRPr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v"/>
              <a:defRPr/>
            </a:pPr>
            <a:endParaRPr lang="en-US" altLang="zh-CN" sz="20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v"/>
              <a:defRPr/>
            </a:pPr>
            <a:endParaRPr lang="en-US" altLang="zh-CN" sz="36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Line 5"/>
          <p:cNvSpPr>
            <a:spLocks noChangeShapeType="1"/>
          </p:cNvSpPr>
          <p:nvPr/>
        </p:nvSpPr>
        <p:spPr bwMode="auto">
          <a:xfrm>
            <a:off x="395288" y="765175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8" name="Text Box 22"/>
          <p:cNvSpPr txBox="1">
            <a:spLocks noChangeArrowheads="1"/>
          </p:cNvSpPr>
          <p:nvPr/>
        </p:nvSpPr>
        <p:spPr bwMode="auto">
          <a:xfrm>
            <a:off x="1763688" y="160635"/>
            <a:ext cx="60484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CN" sz="24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altLang="zh-CN" sz="24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97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424863" cy="52578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Bi-2212 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  <a:defRPr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  <a:defRPr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  <a:defRPr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  <a:defRPr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  <a:defRPr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  <a:defRPr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  <a:defRPr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YBCO 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  <a:defRPr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  <a:defRPr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  <a:defRPr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  <a:defRPr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  <a:defRPr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  <a:defRPr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IBS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Font typeface="Wingdings" panose="05000000000000000000" pitchFamily="2" charset="2"/>
              <a:buChar char="v"/>
              <a:defRPr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v"/>
              <a:defRPr/>
            </a:pPr>
            <a:endParaRPr lang="en-US" altLang="zh-CN" sz="20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v"/>
              <a:defRPr/>
            </a:pPr>
            <a:endParaRPr lang="en-US" altLang="zh-CN" sz="36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Line 5"/>
          <p:cNvSpPr>
            <a:spLocks noChangeShapeType="1"/>
          </p:cNvSpPr>
          <p:nvPr/>
        </p:nvSpPr>
        <p:spPr bwMode="auto">
          <a:xfrm>
            <a:off x="395288" y="765175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8" name="Text Box 22"/>
          <p:cNvSpPr txBox="1">
            <a:spLocks noChangeArrowheads="1"/>
          </p:cNvSpPr>
          <p:nvPr/>
        </p:nvSpPr>
        <p:spPr bwMode="auto">
          <a:xfrm>
            <a:off x="1763688" y="160635"/>
            <a:ext cx="60484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CN" sz="24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altLang="zh-CN" sz="24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814119"/>
            <a:ext cx="5760640" cy="1589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590324"/>
            <a:ext cx="2328382" cy="211614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259" y="891505"/>
            <a:ext cx="1813512" cy="185245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937" y="833612"/>
            <a:ext cx="1697098" cy="187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16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424863" cy="56165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requirement of the CEPC double aperture Final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 </a:t>
            </a:r>
            <a:r>
              <a:rPr lang="en-US" altLang="zh-CN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quadrupoles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recently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updated for high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luminosity with L*=1.9m.</a:t>
            </a:r>
            <a:endParaRPr lang="en-US" altLang="zh-CN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u"/>
            </a:pP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u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v"/>
            </a:pPr>
            <a:endParaRPr lang="en-US" altLang="zh-CN" sz="20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v"/>
            </a:pPr>
            <a:endParaRPr lang="en-US" altLang="zh-CN" sz="36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Line 5"/>
          <p:cNvSpPr>
            <a:spLocks noChangeShapeType="1"/>
          </p:cNvSpPr>
          <p:nvPr/>
        </p:nvSpPr>
        <p:spPr bwMode="auto">
          <a:xfrm>
            <a:off x="395288" y="908720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1403648" y="1556792"/>
            <a:ext cx="66967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pdated Requirements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 focus quadrupole magnets for Higgs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370955"/>
              </p:ext>
            </p:extLst>
          </p:nvPr>
        </p:nvGraphicFramePr>
        <p:xfrm>
          <a:off x="394477" y="1916832"/>
          <a:ext cx="8353424" cy="22078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9181"/>
                <a:gridCol w="1641930"/>
                <a:gridCol w="1318701"/>
                <a:gridCol w="1896748"/>
                <a:gridCol w="2466864"/>
              </a:tblGrid>
              <a:tr h="8468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Magnet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Central field gradient (T/m)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Magnetic length (m)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Width of GFR (mm)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Minimal distance between two aperture beam lines (mm)</a:t>
                      </a:r>
                      <a:endParaRPr lang="zh-CN" sz="16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453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Q1a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</a:t>
                      </a:r>
                      <a:endParaRPr lang="zh-CN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1.21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15.21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62.71</a:t>
                      </a:r>
                      <a:endParaRPr lang="zh-CN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453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Q1b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84.7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1.21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17.92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105.28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453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Q2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94.8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1.5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24.14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155.11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Considerations on related issues in Conceptual design of HTS final focus </a:t>
            </a:r>
            <a:r>
              <a:rPr lang="en-US" altLang="zh-CN" sz="2000" b="1" dirty="0" err="1">
                <a:solidFill>
                  <a:srgbClr val="CC0066"/>
                </a:solidFill>
                <a:latin typeface="Times New Roman" panose="02020603050405020304" pitchFamily="18" charset="0"/>
              </a:rPr>
              <a:t>quadrupole</a:t>
            </a:r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 coils in CEPC </a:t>
            </a:r>
            <a:r>
              <a:rPr lang="en-US" altLang="zh-CN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IR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999" y="4334943"/>
            <a:ext cx="7091963" cy="219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2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278813" cy="56165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u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considerations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field gradient of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quadrupoles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stronger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compared to that in CDR, and the available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bore space for the coil is smaller.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development of Q1a is the most challenging.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of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quadrupoles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anti-solenoid is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 to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in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CDR.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Corrector coils will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inside the bore of Q1b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Q2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quadrupole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coil.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Iron yoke is used to eliminate the field crosstalk between the two apertures. 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 Be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pipe: diameter 28mm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Inside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quadrupole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beam pipe diameter is around 17mm or 18 mm.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v"/>
            </a:pPr>
            <a:endParaRPr lang="en-US" altLang="zh-CN" sz="20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v"/>
            </a:pPr>
            <a:endParaRPr lang="en-US" altLang="zh-CN" sz="36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Line 5"/>
          <p:cNvSpPr>
            <a:spLocks noChangeShapeType="1"/>
          </p:cNvSpPr>
          <p:nvPr/>
        </p:nvSpPr>
        <p:spPr bwMode="auto">
          <a:xfrm>
            <a:off x="395288" y="765175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Conceptual </a:t>
            </a:r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design of HTS final focus </a:t>
            </a:r>
            <a:r>
              <a:rPr lang="en-US" altLang="zh-CN" sz="2000" b="1" dirty="0" err="1">
                <a:solidFill>
                  <a:srgbClr val="CC0066"/>
                </a:solidFill>
                <a:latin typeface="Times New Roman" panose="02020603050405020304" pitchFamily="18" charset="0"/>
              </a:rPr>
              <a:t>quadrupole</a:t>
            </a:r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 coils in CEPC </a:t>
            </a:r>
            <a:r>
              <a:rPr lang="en-US" altLang="zh-CN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IR</a:t>
            </a:r>
          </a:p>
        </p:txBody>
      </p:sp>
    </p:spTree>
    <p:extLst>
      <p:ext uri="{BB962C8B-B14F-4D97-AF65-F5344CB8AC3E}">
        <p14:creationId xmlns:p14="http://schemas.microsoft.com/office/powerpoint/2010/main" val="146687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HTS Bi-2212 0.5mm wire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or other conductor. Q1a: on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two layers cos2</a:t>
            </a:r>
            <a:r>
              <a:rPr lang="el-GR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θ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quadrupole coil using Rutherford cable with iron yoke.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Inner diameter: 37mm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The width of the cable is 2.5mm, and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there are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19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turns in each pole. Magnetic field cross talk between two apertures is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negligible.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(1) Cos2θ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option of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Q1a</a:t>
            </a:r>
            <a:endParaRPr lang="en-US" altLang="zh-CN" sz="2000" b="1" dirty="0" smtClean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" name="图片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678" y="2268324"/>
            <a:ext cx="2799159" cy="2297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图片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145" y="2303749"/>
            <a:ext cx="2520280" cy="2224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283" y="4430403"/>
            <a:ext cx="2703457" cy="2338227"/>
          </a:xfrm>
          <a:prstGeom prst="rect">
            <a:avLst/>
          </a:prstGeom>
        </p:spPr>
      </p:pic>
      <p:pic>
        <p:nvPicPr>
          <p:cNvPr id="13" name="图片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703614"/>
            <a:ext cx="2481512" cy="20430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355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76314"/>
            <a:ext cx="8570913" cy="4681190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HTS Bi-2212 0.8mm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round wire or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other conductor.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Q1a: on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two layers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CCT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quadrupole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coil. I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nner radius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of the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spar: 18.5mm.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Outer radius of single aperture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coil: 29mm.Groove: 2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×3mm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; 6 wires in a groove. Conductor canted angle: 30 deg.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(2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 CCT option of Q1a</a:t>
            </a:r>
            <a:endParaRPr lang="en-US" altLang="zh-CN" sz="2000" b="1" dirty="0" smtClean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47" y="2337251"/>
            <a:ext cx="3860938" cy="21602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74" y="4293096"/>
            <a:ext cx="4114040" cy="21763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26" y="2323525"/>
            <a:ext cx="4153247" cy="217396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419" y="4581744"/>
            <a:ext cx="4118874" cy="215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02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HTS YBCO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tape (width 3 mm, thickness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0.1 mm)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or other conductor.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excitation current of Q1a is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1020A; 43 turns for each pole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n-US" altLang="zh-CN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multipole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field in single aperture is smaller than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2×10</a:t>
            </a:r>
            <a:r>
              <a:rPr lang="en-US" altLang="zh-CN" sz="2000" baseline="30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Rref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=7.6mm).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(3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 Racetrack coil option of Q1a</a:t>
            </a:r>
            <a:endParaRPr lang="en-US" altLang="zh-CN" sz="2000" b="1" dirty="0" smtClean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" name="图片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04571"/>
            <a:ext cx="2718707" cy="2351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图片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31" y="1845940"/>
            <a:ext cx="3754760" cy="2700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图片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278" y="4304251"/>
            <a:ext cx="2718708" cy="2470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图片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89" y="4437112"/>
            <a:ext cx="3128547" cy="23651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070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20645</TotalTime>
  <Words>1382</Words>
  <Application>Microsoft Office PowerPoint</Application>
  <PresentationFormat>全屏显示(4:3)</PresentationFormat>
  <Paragraphs>225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6" baseType="lpstr">
      <vt:lpstr>宋体</vt:lpstr>
      <vt:lpstr>Arial</vt:lpstr>
      <vt:lpstr>Symbol</vt:lpstr>
      <vt:lpstr>Times New Roman</vt:lpstr>
      <vt:lpstr>Wingdings</vt:lpstr>
      <vt:lpstr>默认设计模板</vt:lpstr>
      <vt:lpstr>PowerPoint 演示文稿</vt:lpstr>
      <vt:lpstr>PowerPoint 演示文稿</vt:lpstr>
      <vt:lpstr>PowerPoint 演示文稿</vt:lpstr>
      <vt:lpstr>PowerPoint 演示文稿</vt:lpstr>
      <vt:lpstr>Considerations on related issues in Conceptual design of HTS final focus quadrupole coils in CEPC IR</vt:lpstr>
      <vt:lpstr>Conceptual design of HTS final focus quadrupole coils in CEPC IR</vt:lpstr>
      <vt:lpstr>(1) Cos2θ option of Q1a</vt:lpstr>
      <vt:lpstr>(2) CCT option of Q1a</vt:lpstr>
      <vt:lpstr>(3) Racetrack coil option of Q1a</vt:lpstr>
      <vt:lpstr>Conceptual design of Q1a for high luminosity with L*=1.9m</vt:lpstr>
      <vt:lpstr>PowerPoint 演示文稿</vt:lpstr>
      <vt:lpstr>PowerPoint 演示文稿</vt:lpstr>
      <vt:lpstr>PowerPoint 演示文稿</vt:lpstr>
      <vt:lpstr>PowerPoint 演示文稿</vt:lpstr>
      <vt:lpstr>3) Working temperature</vt:lpstr>
      <vt:lpstr>4) Can the field gradient increased</vt:lpstr>
      <vt:lpstr>5) Can the magnet diameter and weight reduced</vt:lpstr>
      <vt:lpstr>6)  Impact on cryogenic system and mechanical system</vt:lpstr>
      <vt:lpstr>Summary</vt:lpstr>
      <vt:lpstr>PowerPoint 演示文稿</vt:lpstr>
    </vt:vector>
  </TitlesOfParts>
  <Company>MC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MC SYSTEM</dc:creator>
  <cp:lastModifiedBy>ym</cp:lastModifiedBy>
  <cp:revision>2440</cp:revision>
  <dcterms:created xsi:type="dcterms:W3CDTF">2008-05-27T08:38:56Z</dcterms:created>
  <dcterms:modified xsi:type="dcterms:W3CDTF">2021-01-22T05:52:37Z</dcterms:modified>
</cp:coreProperties>
</file>