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6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2" r:id="rId2"/>
    <p:sldId id="296" r:id="rId3"/>
    <p:sldId id="324" r:id="rId4"/>
    <p:sldId id="317" r:id="rId5"/>
    <p:sldId id="318" r:id="rId6"/>
    <p:sldId id="319" r:id="rId7"/>
    <p:sldId id="320" r:id="rId8"/>
    <p:sldId id="321" r:id="rId9"/>
    <p:sldId id="316" r:id="rId10"/>
    <p:sldId id="297" r:id="rId11"/>
    <p:sldId id="298" r:id="rId12"/>
    <p:sldId id="299" r:id="rId13"/>
    <p:sldId id="300" r:id="rId14"/>
    <p:sldId id="301" r:id="rId15"/>
    <p:sldId id="323" r:id="rId16"/>
    <p:sldId id="314" r:id="rId17"/>
    <p:sldId id="315" r:id="rId18"/>
    <p:sldId id="322" r:id="rId19"/>
    <p:sldId id="313" r:id="rId20"/>
    <p:sldId id="289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>
    <p:extLst>
      <p:ext uri="{19B8F6BF-5375-455C-9EA6-DF929625EA0E}">
        <p15:presenceInfo xmlns:p15="http://schemas.microsoft.com/office/powerpoint/2012/main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FF"/>
    <a:srgbClr val="759E00"/>
    <a:srgbClr val="3366FF"/>
    <a:srgbClr val="4B76FF"/>
    <a:srgbClr val="638600"/>
    <a:srgbClr val="3B79CE"/>
    <a:srgbClr val="7199C9"/>
    <a:srgbClr val="009644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9" autoAdjust="0"/>
    <p:restoredTop sz="94608" autoAdjust="0"/>
  </p:normalViewPr>
  <p:slideViewPr>
    <p:cSldViewPr>
      <p:cViewPr varScale="1">
        <p:scale>
          <a:sx n="104" d="100"/>
          <a:sy n="104" d="100"/>
        </p:scale>
        <p:origin x="107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85" d="100"/>
          <a:sy n="85" d="100"/>
        </p:scale>
        <p:origin x="316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787CF-DF26-4A86-A01F-7CD7536027AC}" type="datetimeFigureOut">
              <a:rPr lang="zh-CN" altLang="en-US" smtClean="0"/>
              <a:t>2021/1/22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69B33-E269-410F-A93E-DBDAB0AF58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60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0D183-6031-4C32-B44B-14746A336CF0}" type="datetimeFigureOut">
              <a:rPr lang="zh-CN" altLang="en-US" smtClean="0"/>
              <a:pPr/>
              <a:t>2021/1/22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图标-单色.tif"/>
          <p:cNvPicPr>
            <a:picLocks noChangeAspect="1"/>
          </p:cNvPicPr>
          <p:nvPr userDrawn="1"/>
        </p:nvPicPr>
        <p:blipFill>
          <a:blip r:embed="rId2" cstate="email">
            <a:lum brigh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348880"/>
            <a:ext cx="5580112" cy="45091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DD93-4389-43A1-B6A6-324EB326FA98}" type="datetime1">
              <a:rPr lang="zh-CN" altLang="en-US" smtClean="0"/>
              <a:t>2021/1/22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9144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857357" y="6750024"/>
            <a:ext cx="7286644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9144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29454" y="-2"/>
            <a:ext cx="2214546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840303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800"/>
              </a:spcBef>
              <a:spcAft>
                <a:spcPts val="5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4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 marL="742950" indent="-285750">
              <a:buFont typeface="Wingdings" panose="05000000000000000000" pitchFamily="2" charset="2"/>
              <a:buChar char="Ø"/>
              <a:defRPr sz="20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C54E-EC9F-49A6-944B-D9C80DF90956}" type="datetime1">
              <a:rPr lang="zh-CN" altLang="en-US" smtClean="0"/>
              <a:t>2021/1/22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9144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1857357" y="6750024"/>
            <a:ext cx="7286644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9144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14282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202F-9DF5-4300-9C6A-D78B92D8844A}" type="datetime1">
              <a:rPr lang="zh-CN" altLang="en-US" smtClean="0"/>
              <a:t>2021/1/22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17B5-36B9-4733-BD5E-65A0540D282D}" type="datetime1">
              <a:rPr lang="zh-CN" altLang="en-US" smtClean="0"/>
              <a:t>2021/1/22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07E1-D71C-41BA-A46F-7D59ABA25668}" type="datetime1">
              <a:rPr lang="zh-CN" altLang="en-US" smtClean="0"/>
              <a:t>2021/1/22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16889-027D-4052-8D72-88A2CBDA31F4}" type="datetime1">
              <a:rPr lang="zh-CN" altLang="en-US" smtClean="0"/>
              <a:t>2021/1/22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1" r:id="rId3"/>
    <p:sldLayoutId id="2147483652" r:id="rId4"/>
    <p:sldLayoutId id="2147483655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4800" dirty="0"/>
              <a:t>Machine protection for the beam loss failure</a:t>
            </a:r>
            <a:endParaRPr lang="zh-CN" altLang="en-US" sz="4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1752600"/>
          </a:xfrm>
        </p:spPr>
        <p:txBody>
          <a:bodyPr/>
          <a:lstStyle/>
          <a:p>
            <a:r>
              <a:rPr lang="en-US" altLang="zh-CN" sz="2000" dirty="0" err="1"/>
              <a:t>Haijing</a:t>
            </a:r>
            <a:r>
              <a:rPr lang="en-US" altLang="zh-CN" sz="2000" dirty="0"/>
              <a:t> Wang, Peng Zhang, </a:t>
            </a:r>
            <a:r>
              <a:rPr lang="en-US" altLang="zh-CN" sz="2000" dirty="0" err="1"/>
              <a:t>Yiwei</a:t>
            </a:r>
            <a:r>
              <a:rPr lang="en-US" altLang="zh-CN" sz="2000" dirty="0"/>
              <a:t> Wang, </a:t>
            </a:r>
            <a:r>
              <a:rPr lang="en-US" altLang="zh-CN" sz="2000" dirty="0" err="1"/>
              <a:t>Chenghui</a:t>
            </a:r>
            <a:r>
              <a:rPr lang="en-US" altLang="zh-CN" sz="2000" dirty="0"/>
              <a:t> Yu</a:t>
            </a:r>
          </a:p>
          <a:p>
            <a:r>
              <a:rPr lang="en-US" altLang="zh-CN" sz="2800" dirty="0"/>
              <a:t>CEPC DAY, 2021/1/22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1860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0B3D426-6933-4E06-ABC7-685572D27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A0630283-9DA7-4547-BD60-0527E615A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Simulation status of the movable collimator-Normal operation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65A9498-24DD-4A2D-B295-5DEACC09E88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364" y="1124744"/>
            <a:ext cx="4698114" cy="327409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09B001D-871D-4E89-84B2-675DABAB7F0D}"/>
              </a:ext>
            </a:extLst>
          </p:cNvPr>
          <p:cNvSpPr txBox="1"/>
          <p:nvPr/>
        </p:nvSpPr>
        <p:spPr>
          <a:xfrm>
            <a:off x="971600" y="1197841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Particle distribution </a:t>
            </a:r>
            <a:r>
              <a:rPr lang="en-US" altLang="zh-CN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from S. Bai</a:t>
            </a:r>
            <a:endParaRPr lang="zh-CN" alt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982919E-6F7F-401C-8293-69B3F73CA529}"/>
              </a:ext>
            </a:extLst>
          </p:cNvPr>
          <p:cNvSpPr txBox="1"/>
          <p:nvPr/>
        </p:nvSpPr>
        <p:spPr>
          <a:xfrm>
            <a:off x="5005029" y="1449167"/>
            <a:ext cx="4031468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Maximum heat generation: </a:t>
            </a:r>
            <a:r>
              <a:rPr lang="en-US" altLang="zh-CN" sz="1600" dirty="0">
                <a:solidFill>
                  <a:srgbClr val="FF0000"/>
                </a:solidFill>
              </a:rPr>
              <a:t>1.07e8 W/m</a:t>
            </a:r>
            <a:r>
              <a:rPr lang="en-US" altLang="zh-CN" sz="1600" baseline="30000" dirty="0">
                <a:solidFill>
                  <a:srgbClr val="FF0000"/>
                </a:solidFill>
              </a:rPr>
              <a:t>3</a:t>
            </a:r>
            <a:endParaRPr lang="en-US" altLang="zh-CN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Total heat generation:  </a:t>
            </a:r>
            <a:r>
              <a:rPr lang="en-US" altLang="zh-CN" sz="1600" dirty="0">
                <a:solidFill>
                  <a:srgbClr val="FF0000"/>
                </a:solidFill>
              </a:rPr>
              <a:t>91.6 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Maximum temperature raise by particle-material reaction: </a:t>
            </a:r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zh-CN" altLang="en-US" sz="1600" dirty="0">
                <a:solidFill>
                  <a:srgbClr val="FF0000"/>
                </a:solidFill>
              </a:rPr>
              <a:t>℃</a:t>
            </a:r>
            <a:endParaRPr lang="zh-CN" altLang="en-US" sz="16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D6FB8B0-E32E-4A2B-9513-572675BEC85E}"/>
              </a:ext>
            </a:extLst>
          </p:cNvPr>
          <p:cNvSpPr txBox="1"/>
          <p:nvPr/>
        </p:nvSpPr>
        <p:spPr>
          <a:xfrm>
            <a:off x="5128236" y="1028564"/>
            <a:ext cx="3630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Material</a:t>
            </a:r>
            <a:r>
              <a:rPr lang="zh-CN" altLang="en-US" dirty="0"/>
              <a:t>：</a:t>
            </a:r>
            <a:r>
              <a:rPr lang="en-US" altLang="zh-CN" dirty="0">
                <a:solidFill>
                  <a:srgbClr val="FF0000"/>
                </a:solidFill>
              </a:rPr>
              <a:t>Cu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7CB48C2-B353-4C0E-ABAC-3F28DA486DFD}"/>
              </a:ext>
            </a:extLst>
          </p:cNvPr>
          <p:cNvSpPr txBox="1"/>
          <p:nvPr/>
        </p:nvSpPr>
        <p:spPr>
          <a:xfrm>
            <a:off x="361994" y="4321947"/>
            <a:ext cx="5914998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Normal operation when the tip length is 400mm: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The main thermal load is the SR load: </a:t>
            </a:r>
            <a:r>
              <a:rPr lang="en-US" altLang="zh-CN" sz="1600" dirty="0">
                <a:solidFill>
                  <a:srgbClr val="FF0000"/>
                </a:solidFill>
              </a:rPr>
              <a:t>9.3 kW@30 MW, Higgs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Heat flux:~ 1.3e7 W/m</a:t>
            </a:r>
            <a:r>
              <a:rPr lang="en-US" altLang="zh-CN" sz="1600" baseline="30000" dirty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Maximum temperature: ~261</a:t>
            </a:r>
            <a:r>
              <a:rPr lang="zh-CN" altLang="en-US" sz="1600" dirty="0"/>
              <a:t>℃</a:t>
            </a:r>
          </a:p>
        </p:txBody>
      </p:sp>
      <p:pic>
        <p:nvPicPr>
          <p:cNvPr id="12" name="内容占位符 5">
            <a:extLst>
              <a:ext uri="{FF2B5EF4-FFF2-40B4-BE49-F238E27FC236}">
                <a16:creationId xmlns:a16="http://schemas.microsoft.com/office/drawing/2014/main" id="{EADAF6AF-8978-4EB2-87D0-ED3D98AA17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362" y="4238579"/>
            <a:ext cx="2413617" cy="1832064"/>
          </a:xfrm>
        </p:spPr>
      </p:pic>
      <p:sp>
        <p:nvSpPr>
          <p:cNvPr id="13" name="椭圆 12">
            <a:extLst>
              <a:ext uri="{FF2B5EF4-FFF2-40B4-BE49-F238E27FC236}">
                <a16:creationId xmlns:a16="http://schemas.microsoft.com/office/drawing/2014/main" id="{5B8C5762-C1D7-4B21-91EB-536B8FEAF9E2}"/>
              </a:ext>
            </a:extLst>
          </p:cNvPr>
          <p:cNvSpPr/>
          <p:nvPr/>
        </p:nvSpPr>
        <p:spPr>
          <a:xfrm>
            <a:off x="7308304" y="5733256"/>
            <a:ext cx="14401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1D1E55F-4C4C-40A0-BA9B-AAE830F258F1}"/>
              </a:ext>
            </a:extLst>
          </p:cNvPr>
          <p:cNvSpPr txBox="1"/>
          <p:nvPr/>
        </p:nvSpPr>
        <p:spPr>
          <a:xfrm>
            <a:off x="5005028" y="6139010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400 mm </a:t>
            </a:r>
            <a:r>
              <a:rPr lang="en-US" altLang="zh-CN" sz="1600" dirty="0"/>
              <a:t>for Copper to absorb the 120 GeV electrons.</a:t>
            </a:r>
            <a:endParaRPr lang="zh-CN" altLang="en-US" sz="1600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0BBA277-94EE-4876-B147-DEEEF0A73C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089"/>
          <a:stretch/>
        </p:blipFill>
        <p:spPr>
          <a:xfrm>
            <a:off x="2123728" y="5524640"/>
            <a:ext cx="2802835" cy="14572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24F52E8-C136-4429-86F7-F808151046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800" y="2565357"/>
            <a:ext cx="3600000" cy="146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74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7B4DFAF6-66EA-4198-A364-8037D7A266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38" y="2375870"/>
            <a:ext cx="3600000" cy="237551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BF99C81B-00C7-416C-9C06-152F766A2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384" y="2334882"/>
            <a:ext cx="4235631" cy="2394053"/>
          </a:xfrm>
          <a:prstGeom prst="rect">
            <a:avLst/>
          </a:prstGeom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6CACBF3-FDFE-4A0C-BEB5-144B005BB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If the beam loss happens:</a:t>
            </a:r>
          </a:p>
          <a:p>
            <a:pPr lvl="1"/>
            <a:r>
              <a:rPr lang="en-US" altLang="zh-CN" dirty="0"/>
              <a:t>Several times per day. </a:t>
            </a: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From C. Yu.</a:t>
            </a:r>
          </a:p>
          <a:p>
            <a:pPr lvl="1"/>
            <a:r>
              <a:rPr lang="en-US" altLang="zh-CN" dirty="0"/>
              <a:t>Supposing all the particles shoot on the collimator.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3C39BDD-53FB-459A-A32A-DEFA02956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5" name="标题 3">
            <a:extLst>
              <a:ext uri="{FF2B5EF4-FFF2-40B4-BE49-F238E27FC236}">
                <a16:creationId xmlns:a16="http://schemas.microsoft.com/office/drawing/2014/main" id="{47172917-4602-4EBF-838B-5961C80CE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72547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Simulation status of the movable collimator-Beam loss failure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42B1DC5-7597-46ED-815F-3D59D9E06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5016" y="4741733"/>
            <a:ext cx="3600000" cy="185142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54DA273-0CEE-47E8-9DBC-6D589396FC06}"/>
              </a:ext>
            </a:extLst>
          </p:cNvPr>
          <p:cNvSpPr txBox="1"/>
          <p:nvPr/>
        </p:nvSpPr>
        <p:spPr>
          <a:xfrm>
            <a:off x="1475656" y="27089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Material: Cu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61FF597-A82A-4ECB-9E67-23472AFBDE7C}"/>
              </a:ext>
            </a:extLst>
          </p:cNvPr>
          <p:cNvSpPr txBox="1"/>
          <p:nvPr/>
        </p:nvSpPr>
        <p:spPr>
          <a:xfrm>
            <a:off x="6005907" y="331846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Material: C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F8060BC-BAB4-43AB-974A-F772B1C48A46}"/>
              </a:ext>
            </a:extLst>
          </p:cNvPr>
          <p:cNvSpPr/>
          <p:nvPr/>
        </p:nvSpPr>
        <p:spPr>
          <a:xfrm>
            <a:off x="4535016" y="3429000"/>
            <a:ext cx="397024" cy="10843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03B93DF6-E9B6-4E29-A987-AC00811DBAE6}"/>
              </a:ext>
            </a:extLst>
          </p:cNvPr>
          <p:cNvCxnSpPr>
            <a:stCxn id="11" idx="2"/>
          </p:cNvCxnSpPr>
          <p:nvPr/>
        </p:nvCxnSpPr>
        <p:spPr>
          <a:xfrm>
            <a:off x="4733528" y="4513318"/>
            <a:ext cx="846584" cy="2838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1ED2F6F7-0E2F-43EC-BFEA-4E03C203100E}"/>
              </a:ext>
            </a:extLst>
          </p:cNvPr>
          <p:cNvSpPr txBox="1"/>
          <p:nvPr/>
        </p:nvSpPr>
        <p:spPr>
          <a:xfrm>
            <a:off x="500034" y="5013176"/>
            <a:ext cx="360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Maximum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Cu: ~840e3 </a:t>
            </a:r>
            <a:r>
              <a:rPr lang="zh-CN" altLang="en-US" dirty="0"/>
              <a:t>℃ </a:t>
            </a:r>
            <a:r>
              <a:rPr lang="en-US" altLang="zh-CN" dirty="0"/>
              <a:t>in at 55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</a:t>
            </a:r>
            <a:r>
              <a:rPr lang="zh-CN" altLang="en-US" dirty="0"/>
              <a:t>：</a:t>
            </a:r>
            <a:r>
              <a:rPr lang="en-US" altLang="zh-CN" dirty="0"/>
              <a:t>~70e3 </a:t>
            </a:r>
            <a:r>
              <a:rPr lang="zh-CN" altLang="en-US" dirty="0"/>
              <a:t>℃ </a:t>
            </a:r>
            <a:r>
              <a:rPr lang="en-US" altLang="zh-CN" dirty="0"/>
              <a:t>in at 300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Phase transitions are neglected.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75623BB-0572-4F4C-A1F8-9AE05DE2F420}"/>
              </a:ext>
            </a:extLst>
          </p:cNvPr>
          <p:cNvSpPr txBox="1"/>
          <p:nvPr/>
        </p:nvSpPr>
        <p:spPr>
          <a:xfrm>
            <a:off x="6617968" y="1256531"/>
            <a:ext cx="195456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Crazy beam</a:t>
            </a:r>
          </a:p>
          <a:p>
            <a:r>
              <a:rPr lang="en-US" altLang="zh-CN" dirty="0"/>
              <a:t>Crazy temperature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899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26CACBF3-FDFE-4A0C-BEB5-144B005BB0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7"/>
                <a:ext cx="8229600" cy="3168352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600" dirty="0"/>
                  <a:t>If the beam loss happens:</a:t>
                </a:r>
              </a:p>
              <a:p>
                <a:pPr lvl="1"/>
                <a:r>
                  <a:rPr lang="en-US" altLang="zh-CN" dirty="0"/>
                  <a:t>242 bunches, 15e10 particles per bunch, 120 GeV. </a:t>
                </a:r>
                <a:r>
                  <a:rPr lang="en-US" altLang="zh-CN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From CDR.</a:t>
                </a:r>
              </a:p>
              <a:p>
                <a:pPr lvl="1"/>
                <a:r>
                  <a:rPr lang="en-US" altLang="zh-CN" dirty="0" err="1"/>
                  <a:t>Sigmax</a:t>
                </a:r>
                <a:r>
                  <a:rPr lang="en-US" altLang="zh-CN" dirty="0"/>
                  <a:t> 165 um, </a:t>
                </a:r>
                <a:r>
                  <a:rPr lang="en-US" altLang="zh-CN" dirty="0" err="1"/>
                  <a:t>sigmay</a:t>
                </a:r>
                <a:r>
                  <a:rPr lang="en-US" altLang="zh-CN" dirty="0"/>
                  <a:t> 35.7. </a:t>
                </a:r>
                <a:r>
                  <a:rPr lang="en-US" altLang="zh-CN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From S. Bai.</a:t>
                </a:r>
              </a:p>
              <a:p>
                <a:pPr lvl="1"/>
                <a:r>
                  <a:rPr lang="en-US" altLang="zh-CN" dirty="0"/>
                  <a:t>Geometry: 2RL longitudinal, 10 mm in diameter.</a:t>
                </a:r>
              </a:p>
              <a:p>
                <a:pPr lvl="1"/>
                <a:r>
                  <a:rPr lang="en-US" altLang="zh-CN" dirty="0"/>
                  <a:t>Temperature calculation: all the load became thermal energy, no conduction in the dumping time (~167 us).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zh-CN" dirty="0"/>
                  <a:t>              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altLang="zh-CN" dirty="0"/>
              </a:p>
            </p:txBody>
          </p:sp>
        </mc:Choice>
        <mc:Fallback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26CACBF3-FDFE-4A0C-BEB5-144B005BB0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7"/>
                <a:ext cx="8229600" cy="3168352"/>
              </a:xfrm>
              <a:blipFill>
                <a:blip r:embed="rId2"/>
                <a:stretch>
                  <a:fillRect l="-667" t="-1734" r="-3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3C39BDD-53FB-459A-A32A-DEFA02956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5" name="标题 3">
            <a:extLst>
              <a:ext uri="{FF2B5EF4-FFF2-40B4-BE49-F238E27FC236}">
                <a16:creationId xmlns:a16="http://schemas.microsoft.com/office/drawing/2014/main" id="{47172917-4602-4EBF-838B-5961C80CE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72547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Simulation status of the movable collimator-Beam loss failure</a:t>
            </a:r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F243864-E86E-4B19-9BFC-1D5B3A404047}"/>
              </a:ext>
            </a:extLst>
          </p:cNvPr>
          <p:cNvSpPr/>
          <p:nvPr/>
        </p:nvSpPr>
        <p:spPr>
          <a:xfrm>
            <a:off x="7020272" y="1991355"/>
            <a:ext cx="1830809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231F20"/>
                </a:solidFill>
                <a:latin typeface="AdvOT483a8203"/>
              </a:rPr>
              <a:t>RL</a:t>
            </a:r>
            <a:r>
              <a:rPr lang="zh-CN" altLang="en-US" sz="1400" dirty="0">
                <a:solidFill>
                  <a:srgbClr val="231F20"/>
                </a:solidFill>
                <a:latin typeface="AdvOT483a8203"/>
              </a:rPr>
              <a:t>：</a:t>
            </a:r>
            <a:endParaRPr lang="en-US" altLang="zh-CN" sz="1400" dirty="0">
              <a:solidFill>
                <a:srgbClr val="231F20"/>
              </a:solidFill>
              <a:latin typeface="AdvOT483a8203"/>
            </a:endParaRPr>
          </a:p>
          <a:p>
            <a:r>
              <a:rPr lang="en-US" altLang="zh-CN" sz="1400" dirty="0">
                <a:solidFill>
                  <a:srgbClr val="231F20"/>
                </a:solidFill>
                <a:latin typeface="AdvOT483a8203"/>
              </a:rPr>
              <a:t>1.46 cm for copper,</a:t>
            </a:r>
          </a:p>
          <a:p>
            <a:r>
              <a:rPr lang="en-US" altLang="zh-CN" sz="1400" dirty="0">
                <a:solidFill>
                  <a:srgbClr val="231F20"/>
                </a:solidFill>
                <a:latin typeface="AdvOT483a8203"/>
              </a:rPr>
              <a:t>19.32 cm for carbon</a:t>
            </a:r>
            <a:endParaRPr lang="zh-CN" altLang="en-US" sz="1400" dirty="0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E2D940CD-5C9E-4630-8444-255420CCCBB7}"/>
              </a:ext>
            </a:extLst>
          </p:cNvPr>
          <p:cNvSpPr/>
          <p:nvPr/>
        </p:nvSpPr>
        <p:spPr>
          <a:xfrm>
            <a:off x="7348392" y="4149080"/>
            <a:ext cx="144016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732FBF59-78C9-45D5-988D-B95511517E7E}"/>
              </a:ext>
            </a:extLst>
          </p:cNvPr>
          <p:cNvSpPr/>
          <p:nvPr/>
        </p:nvSpPr>
        <p:spPr>
          <a:xfrm>
            <a:off x="8500520" y="4149080"/>
            <a:ext cx="144016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824AF412-2C52-402C-816C-5C35630BBB68}"/>
              </a:ext>
            </a:extLst>
          </p:cNvPr>
          <p:cNvCxnSpPr>
            <a:stCxn id="24" idx="0"/>
            <a:endCxn id="25" idx="0"/>
          </p:cNvCxnSpPr>
          <p:nvPr/>
        </p:nvCxnSpPr>
        <p:spPr>
          <a:xfrm>
            <a:off x="7420400" y="4149080"/>
            <a:ext cx="11521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49B76624-A277-4D2D-9521-782DE08CFBCE}"/>
              </a:ext>
            </a:extLst>
          </p:cNvPr>
          <p:cNvCxnSpPr>
            <a:cxnSpLocks/>
            <a:stCxn id="24" idx="4"/>
            <a:endCxn id="25" idx="4"/>
          </p:cNvCxnSpPr>
          <p:nvPr/>
        </p:nvCxnSpPr>
        <p:spPr>
          <a:xfrm>
            <a:off x="7420400" y="5013176"/>
            <a:ext cx="11521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箭头: 右 27">
            <a:extLst>
              <a:ext uri="{FF2B5EF4-FFF2-40B4-BE49-F238E27FC236}">
                <a16:creationId xmlns:a16="http://schemas.microsoft.com/office/drawing/2014/main" id="{E24F0144-64C0-4E9F-ADEF-181FB573E8BA}"/>
              </a:ext>
            </a:extLst>
          </p:cNvPr>
          <p:cNvSpPr/>
          <p:nvPr/>
        </p:nvSpPr>
        <p:spPr>
          <a:xfrm>
            <a:off x="6052248" y="4336983"/>
            <a:ext cx="1131863" cy="3161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Beam 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E863BB5-5F29-4E5E-82DD-16814611E681}"/>
              </a:ext>
            </a:extLst>
          </p:cNvPr>
          <p:cNvSpPr txBox="1"/>
          <p:nvPr/>
        </p:nvSpPr>
        <p:spPr>
          <a:xfrm>
            <a:off x="7564416" y="4336983"/>
            <a:ext cx="771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Target </a:t>
            </a:r>
            <a:endParaRPr lang="zh-CN" altLang="en-US" dirty="0"/>
          </a:p>
        </p:txBody>
      </p:sp>
      <p:sp>
        <p:nvSpPr>
          <p:cNvPr id="31" name="箭头: 右 30">
            <a:extLst>
              <a:ext uri="{FF2B5EF4-FFF2-40B4-BE49-F238E27FC236}">
                <a16:creationId xmlns:a16="http://schemas.microsoft.com/office/drawing/2014/main" id="{F1CC0142-45F0-4AEC-BC7E-0310E7D41868}"/>
              </a:ext>
            </a:extLst>
          </p:cNvPr>
          <p:cNvSpPr/>
          <p:nvPr/>
        </p:nvSpPr>
        <p:spPr>
          <a:xfrm>
            <a:off x="3059832" y="3440545"/>
            <a:ext cx="720080" cy="445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内容占位符 1">
            <a:extLst>
              <a:ext uri="{FF2B5EF4-FFF2-40B4-BE49-F238E27FC236}">
                <a16:creationId xmlns:a16="http://schemas.microsoft.com/office/drawing/2014/main" id="{2FEE86A0-2B7A-4502-81CD-130E12C17F1A}"/>
              </a:ext>
            </a:extLst>
          </p:cNvPr>
          <p:cNvSpPr txBox="1">
            <a:spLocks/>
          </p:cNvSpPr>
          <p:nvPr/>
        </p:nvSpPr>
        <p:spPr>
          <a:xfrm>
            <a:off x="499464" y="4127982"/>
            <a:ext cx="8229600" cy="24809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spcAft>
                <a:spcPts val="5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How much heat in the crazy beam?</a:t>
            </a:r>
          </a:p>
          <a:p>
            <a:pPr lvl="1"/>
            <a:r>
              <a:rPr lang="zh-CN" altLang="en-US" dirty="0"/>
              <a:t>242*15e10*1.602e-19*120e9 =</a:t>
            </a:r>
            <a:r>
              <a:rPr lang="zh-CN" altLang="en-US" dirty="0">
                <a:solidFill>
                  <a:srgbClr val="FF0000"/>
                </a:solidFill>
              </a:rPr>
              <a:t>697</a:t>
            </a:r>
            <a:r>
              <a:rPr lang="en-US" altLang="zh-CN" dirty="0">
                <a:solidFill>
                  <a:srgbClr val="FF0000"/>
                </a:solidFill>
              </a:rPr>
              <a:t>.</a:t>
            </a:r>
            <a:r>
              <a:rPr lang="zh-CN" altLang="en-US" dirty="0">
                <a:solidFill>
                  <a:srgbClr val="FF0000"/>
                </a:solidFill>
              </a:rPr>
              <a:t>831</a:t>
            </a:r>
            <a:r>
              <a:rPr lang="en-US" altLang="zh-CN" dirty="0">
                <a:solidFill>
                  <a:srgbClr val="FF0000"/>
                </a:solidFill>
              </a:rPr>
              <a:t>kJ</a:t>
            </a:r>
          </a:p>
          <a:p>
            <a:pPr lvl="1"/>
            <a:r>
              <a:rPr lang="en-US" altLang="zh-CN" dirty="0"/>
              <a:t>Equals to </a:t>
            </a:r>
            <a:r>
              <a:rPr lang="en-US" altLang="zh-CN" dirty="0">
                <a:solidFill>
                  <a:srgbClr val="FF0000"/>
                </a:solidFill>
              </a:rPr>
              <a:t>~2kg water </a:t>
            </a:r>
            <a:r>
              <a:rPr lang="en-US" altLang="zh-CN" dirty="0"/>
              <a:t>from 20</a:t>
            </a:r>
            <a:r>
              <a:rPr lang="zh-CN" altLang="en-US" dirty="0"/>
              <a:t>℃ </a:t>
            </a:r>
            <a:r>
              <a:rPr lang="en-US" altLang="zh-CN" dirty="0"/>
              <a:t>to 100</a:t>
            </a:r>
            <a:r>
              <a:rPr lang="zh-CN" altLang="en-US" dirty="0"/>
              <a:t>℃</a:t>
            </a:r>
            <a:endParaRPr lang="en-US" altLang="zh-CN" dirty="0"/>
          </a:p>
          <a:p>
            <a:pPr lvl="1"/>
            <a:r>
              <a:rPr lang="en-US" altLang="zh-CN" dirty="0"/>
              <a:t>Equal to </a:t>
            </a:r>
            <a:r>
              <a:rPr lang="en-US" altLang="zh-CN" dirty="0">
                <a:solidFill>
                  <a:srgbClr val="FF0000"/>
                </a:solidFill>
              </a:rPr>
              <a:t>~1.7kg copper </a:t>
            </a:r>
            <a:r>
              <a:rPr lang="en-US" altLang="zh-CN" dirty="0"/>
              <a:t>from 20</a:t>
            </a:r>
            <a:r>
              <a:rPr lang="zh-CN" altLang="en-US" dirty="0"/>
              <a:t> ℃ </a:t>
            </a:r>
            <a:r>
              <a:rPr lang="en-US" altLang="zh-CN" dirty="0"/>
              <a:t>to melting point or ~131g copper to gasification point.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4.6 m long copper </a:t>
            </a:r>
            <a:r>
              <a:rPr lang="en-US" altLang="zh-CN" dirty="0"/>
              <a:t>of the cross section (165, 35.7) um will be gasified.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0871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6CACBF3-FDFE-4A0C-BEB5-144B005BB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648071"/>
          </a:xfrm>
        </p:spPr>
        <p:txBody>
          <a:bodyPr>
            <a:normAutofit/>
          </a:bodyPr>
          <a:lstStyle/>
          <a:p>
            <a:r>
              <a:rPr lang="en-US" altLang="zh-CN" sz="2600" dirty="0"/>
              <a:t>Comparison with the simulation of Super KEKB: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3C39BDD-53FB-459A-A32A-DEFA02956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5" name="标题 3">
            <a:extLst>
              <a:ext uri="{FF2B5EF4-FFF2-40B4-BE49-F238E27FC236}">
                <a16:creationId xmlns:a16="http://schemas.microsoft.com/office/drawing/2014/main" id="{47172917-4602-4EBF-838B-5961C80CE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72547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Simulation status of the movable collimator-Beam loss failure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A6558B2-7575-4163-BDB6-62D7CDE0A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528" y="1772816"/>
            <a:ext cx="3240000" cy="4669826"/>
          </a:xfrm>
          <a:prstGeom prst="rect">
            <a:avLst/>
          </a:prstGeom>
        </p:spPr>
      </p:pic>
      <p:sp>
        <p:nvSpPr>
          <p:cNvPr id="15" name="内容占位符 1">
            <a:extLst>
              <a:ext uri="{FF2B5EF4-FFF2-40B4-BE49-F238E27FC236}">
                <a16:creationId xmlns:a16="http://schemas.microsoft.com/office/drawing/2014/main" id="{F11EF8B6-EAC0-433F-A1E3-B0A81F3D7D21}"/>
              </a:ext>
            </a:extLst>
          </p:cNvPr>
          <p:cNvSpPr txBox="1">
            <a:spLocks/>
          </p:cNvSpPr>
          <p:nvPr/>
        </p:nvSpPr>
        <p:spPr>
          <a:xfrm>
            <a:off x="457200" y="1561187"/>
            <a:ext cx="4978896" cy="5036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spcAft>
                <a:spcPts val="5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CN" dirty="0"/>
              <a:t>The collimator of Super KEKB </a:t>
            </a:r>
            <a:r>
              <a:rPr lang="en-US" altLang="zh-CN" dirty="0">
                <a:solidFill>
                  <a:srgbClr val="FF0000"/>
                </a:solidFill>
              </a:rPr>
              <a:t>has broken</a:t>
            </a:r>
            <a:r>
              <a:rPr lang="en-US" altLang="zh-CN" dirty="0"/>
              <a:t>.</a:t>
            </a:r>
          </a:p>
          <a:p>
            <a:pPr lvl="1"/>
            <a:r>
              <a:rPr lang="en-US" altLang="zh-CN" dirty="0"/>
              <a:t>Their simulation corresponded to the broken appearance.</a:t>
            </a:r>
          </a:p>
          <a:p>
            <a:pPr lvl="1"/>
            <a:endParaRPr lang="en-US" altLang="zh-CN" dirty="0"/>
          </a:p>
          <a:p>
            <a:pPr lvl="1"/>
            <a:endParaRPr lang="en-US" altLang="zh-CN" sz="22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F3195C9-C2B5-48AB-B175-8CD1708BA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483" y="3175898"/>
            <a:ext cx="3600000" cy="324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7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6CACBF3-FDFE-4A0C-BEB5-144B005BB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3528391"/>
          </a:xfrm>
        </p:spPr>
        <p:txBody>
          <a:bodyPr>
            <a:normAutofit/>
          </a:bodyPr>
          <a:lstStyle/>
          <a:p>
            <a:r>
              <a:rPr lang="en-US" altLang="zh-CN" sz="2600" dirty="0"/>
              <a:t>Comparison with the simulation of Super KEKB:</a:t>
            </a:r>
          </a:p>
          <a:p>
            <a:pPr lvl="1"/>
            <a:r>
              <a:rPr lang="en-US" altLang="zh-CN" dirty="0"/>
              <a:t>Gaussian beam profile, FWHM Dx and Dy are 0.5 mm.</a:t>
            </a:r>
          </a:p>
          <a:p>
            <a:pPr lvl="1"/>
            <a:r>
              <a:rPr lang="en-US" altLang="zh-CN" dirty="0"/>
              <a:t>Beam current in simulation: 50 mA. Positron beam energy: 4GeV.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3C39BDD-53FB-459A-A32A-DEFA02956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5" name="标题 3">
            <a:extLst>
              <a:ext uri="{FF2B5EF4-FFF2-40B4-BE49-F238E27FC236}">
                <a16:creationId xmlns:a16="http://schemas.microsoft.com/office/drawing/2014/main" id="{47172917-4602-4EBF-838B-5961C80CE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72547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Simulation status of the movable collimator-Beam loss failure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F913639-4E51-4B39-8F43-A5F62310A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617" y="2437231"/>
            <a:ext cx="2880000" cy="264847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75D4647-D83B-4A6E-84FE-8079BFCB9149}"/>
              </a:ext>
            </a:extLst>
          </p:cNvPr>
          <p:cNvSpPr txBox="1"/>
          <p:nvPr/>
        </p:nvSpPr>
        <p:spPr>
          <a:xfrm>
            <a:off x="457200" y="5085701"/>
            <a:ext cx="3557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Maximum temperatures within 1 RL and melting points for Super KEKB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3DF0839-069F-406C-BA31-663FAD8CC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2395972"/>
            <a:ext cx="2880000" cy="191557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E38383E-4F05-4991-987A-FAA6A95EA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4467489"/>
            <a:ext cx="2880000" cy="2002500"/>
          </a:xfrm>
          <a:prstGeom prst="rect">
            <a:avLst/>
          </a:prstGeom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BEF2CCE3-30C0-41FF-B669-A8EBD1A6655E}"/>
              </a:ext>
            </a:extLst>
          </p:cNvPr>
          <p:cNvSpPr/>
          <p:nvPr/>
        </p:nvSpPr>
        <p:spPr>
          <a:xfrm>
            <a:off x="5651960" y="2564904"/>
            <a:ext cx="21618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0748E4D5-678D-412D-9B86-F17B2C7107D4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2267744" y="2744924"/>
            <a:ext cx="3384216" cy="14761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>
            <a:extLst>
              <a:ext uri="{FF2B5EF4-FFF2-40B4-BE49-F238E27FC236}">
                <a16:creationId xmlns:a16="http://schemas.microsoft.com/office/drawing/2014/main" id="{633186EE-BA49-4525-A530-DAF0E198C767}"/>
              </a:ext>
            </a:extLst>
          </p:cNvPr>
          <p:cNvSpPr/>
          <p:nvPr/>
        </p:nvSpPr>
        <p:spPr>
          <a:xfrm>
            <a:off x="5363768" y="5619645"/>
            <a:ext cx="288192" cy="3351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156E82A0-3F7B-4AC4-B628-38AB0AB89674}"/>
              </a:ext>
            </a:extLst>
          </p:cNvPr>
          <p:cNvCxnSpPr>
            <a:cxnSpLocks/>
            <a:stCxn id="14" idx="2"/>
          </p:cNvCxnSpPr>
          <p:nvPr/>
        </p:nvCxnSpPr>
        <p:spPr>
          <a:xfrm flipH="1" flipV="1">
            <a:off x="3616017" y="4737069"/>
            <a:ext cx="1747751" cy="10501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>
            <a:extLst>
              <a:ext uri="{FF2B5EF4-FFF2-40B4-BE49-F238E27FC236}">
                <a16:creationId xmlns:a16="http://schemas.microsoft.com/office/drawing/2014/main" id="{EBC00209-8413-49F3-822A-1C3CC4E8FF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3928" y="2837357"/>
            <a:ext cx="2160000" cy="2079703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42B34EC2-34D4-4F96-96E1-7FEB78943DA7}"/>
              </a:ext>
            </a:extLst>
          </p:cNvPr>
          <p:cNvSpPr txBox="1"/>
          <p:nvPr/>
        </p:nvSpPr>
        <p:spPr>
          <a:xfrm>
            <a:off x="3718617" y="6393712"/>
            <a:ext cx="3473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Our simulation of Super KEKB case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6302801-D807-4836-8227-31582AFFDFD8}"/>
              </a:ext>
            </a:extLst>
          </p:cNvPr>
          <p:cNvSpPr txBox="1"/>
          <p:nvPr/>
        </p:nvSpPr>
        <p:spPr>
          <a:xfrm>
            <a:off x="5067690" y="3244306"/>
            <a:ext cx="1450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Material: Cu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01574AD-AE99-4B9F-9BF3-B826D463B1B9}"/>
              </a:ext>
            </a:extLst>
          </p:cNvPr>
          <p:cNvSpPr txBox="1"/>
          <p:nvPr/>
        </p:nvSpPr>
        <p:spPr>
          <a:xfrm>
            <a:off x="5292080" y="4957512"/>
            <a:ext cx="1450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Material: C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14E9C93-0229-45CF-8B77-E1714A77AA8E}"/>
              </a:ext>
            </a:extLst>
          </p:cNvPr>
          <p:cNvSpPr txBox="1"/>
          <p:nvPr/>
        </p:nvSpPr>
        <p:spPr>
          <a:xfrm>
            <a:off x="7020272" y="495751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Super KEKB simulation of C.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C479C4C-1272-424C-8159-B7BD2B765C21}"/>
              </a:ext>
            </a:extLst>
          </p:cNvPr>
          <p:cNvSpPr txBox="1"/>
          <p:nvPr/>
        </p:nvSpPr>
        <p:spPr>
          <a:xfrm>
            <a:off x="7191731" y="2708920"/>
            <a:ext cx="111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Max. ~250 </a:t>
            </a:r>
            <a:r>
              <a:rPr lang="zh-CN" altLang="en-US" dirty="0"/>
              <a:t>℃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99B964F-692C-4C13-91E1-3209B58EA255}"/>
              </a:ext>
            </a:extLst>
          </p:cNvPr>
          <p:cNvSpPr txBox="1"/>
          <p:nvPr/>
        </p:nvSpPr>
        <p:spPr>
          <a:xfrm>
            <a:off x="4654401" y="4466785"/>
            <a:ext cx="111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Max. ~250 </a:t>
            </a:r>
            <a:r>
              <a:rPr lang="zh-CN" altLang="en-US" dirty="0"/>
              <a:t>℃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E8892FB-43A8-4A61-B148-2D34EEC8EC92}"/>
              </a:ext>
            </a:extLst>
          </p:cNvPr>
          <p:cNvSpPr txBox="1"/>
          <p:nvPr/>
        </p:nvSpPr>
        <p:spPr>
          <a:xfrm>
            <a:off x="323527" y="5877272"/>
            <a:ext cx="329248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The simulation is roughly correct.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0775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6CACBF3-FDFE-4A0C-BEB5-144B005BB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7"/>
            <a:ext cx="8434363" cy="5112567"/>
          </a:xfrm>
        </p:spPr>
        <p:txBody>
          <a:bodyPr>
            <a:normAutofit/>
          </a:bodyPr>
          <a:lstStyle/>
          <a:p>
            <a:r>
              <a:rPr lang="en-US" altLang="zh-CN" dirty="0"/>
              <a:t>If the lost beam hit on collimators</a:t>
            </a:r>
          </a:p>
          <a:p>
            <a:pPr lvl="1"/>
            <a:r>
              <a:rPr lang="en-US" altLang="zh-CN" dirty="0"/>
              <a:t>The lost beam will hit on the same longitudinal location.</a:t>
            </a:r>
          </a:p>
          <a:p>
            <a:pPr lvl="1"/>
            <a:r>
              <a:rPr lang="en-US" altLang="zh-CN" dirty="0"/>
              <a:t>Can endure </a:t>
            </a:r>
            <a:r>
              <a:rPr lang="en-US" altLang="zh-CN" dirty="0">
                <a:solidFill>
                  <a:srgbClr val="FF0000"/>
                </a:solidFill>
              </a:rPr>
              <a:t>~12 bunches </a:t>
            </a:r>
            <a:r>
              <a:rPr lang="en-US" altLang="zh-CN" dirty="0"/>
              <a:t>without broken </a:t>
            </a:r>
            <a:r>
              <a:rPr lang="en-US" altLang="zh-CN" dirty="0">
                <a:solidFill>
                  <a:srgbClr val="FF0000"/>
                </a:solidFill>
              </a:rPr>
              <a:t>for carbon</a:t>
            </a:r>
            <a:r>
              <a:rPr lang="en-US" altLang="zh-CN" dirty="0"/>
              <a:t>.</a:t>
            </a:r>
          </a:p>
          <a:p>
            <a:pPr lvl="1"/>
            <a:r>
              <a:rPr lang="en-US" altLang="zh-CN" dirty="0"/>
              <a:t>Or </a:t>
            </a:r>
            <a:r>
              <a:rPr lang="en-US" altLang="zh-CN" dirty="0">
                <a:solidFill>
                  <a:srgbClr val="FF0000"/>
                </a:solidFill>
              </a:rPr>
              <a:t>~0.3 bunches </a:t>
            </a:r>
            <a:r>
              <a:rPr lang="en-US" altLang="zh-CN" dirty="0"/>
              <a:t>for copper.</a:t>
            </a:r>
          </a:p>
          <a:p>
            <a:pPr lvl="1"/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</p:txBody>
      </p:sp>
      <p:sp>
        <p:nvSpPr>
          <p:cNvPr id="5" name="标题 3">
            <a:extLst>
              <a:ext uri="{FF2B5EF4-FFF2-40B4-BE49-F238E27FC236}">
                <a16:creationId xmlns:a16="http://schemas.microsoft.com/office/drawing/2014/main" id="{47172917-4602-4EBF-838B-5961C80CE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725470"/>
          </a:xfrm>
        </p:spPr>
        <p:txBody>
          <a:bodyPr>
            <a:normAutofit/>
          </a:bodyPr>
          <a:lstStyle/>
          <a:p>
            <a:r>
              <a:rPr lang="en-US" altLang="zh-CN" dirty="0"/>
              <a:t>Discussion</a:t>
            </a:r>
            <a:endParaRPr lang="zh-CN" altLang="en-US" dirty="0"/>
          </a:p>
        </p:txBody>
      </p:sp>
      <p:sp>
        <p:nvSpPr>
          <p:cNvPr id="13" name="灯片编号占位符 2">
            <a:extLst>
              <a:ext uri="{FF2B5EF4-FFF2-40B4-BE49-F238E27FC236}">
                <a16:creationId xmlns:a16="http://schemas.microsoft.com/office/drawing/2014/main" id="{3304CE64-141B-4987-964B-9D2FF7673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98B4EB0-06CE-481E-B32B-52DF58230A15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F5FDCD9-4FCD-4122-940C-D267976D6C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108" y="3789794"/>
            <a:ext cx="3600000" cy="237551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F402165-AA57-49D0-A085-D373987F64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92" y="3789794"/>
            <a:ext cx="4202825" cy="237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34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CCB4C96-9734-42A2-8D14-AF30CF051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If the lost beam hit on collimators</a:t>
            </a:r>
          </a:p>
          <a:p>
            <a:pPr lvl="1"/>
            <a:r>
              <a:rPr lang="en-US" altLang="zh-CN" dirty="0"/>
              <a:t>Pre-scraper of 0.6 mm carbon, 350 m before collimator. Carbon collimator can endure all the bunches. </a:t>
            </a:r>
          </a:p>
          <a:p>
            <a:pPr lvl="1"/>
            <a:r>
              <a:rPr lang="en-US" altLang="zh-CN" dirty="0"/>
              <a:t>HOM load?</a:t>
            </a:r>
          </a:p>
          <a:p>
            <a:pPr lvl="1"/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86B2B46-EDC7-42A5-BCE0-0F87E9C31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594CD20B-CC42-444E-BD00-357658D27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Discussion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85AF6A8-CC5D-46F1-BB2D-EEDC47AFF2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5"/>
          <a:stretch/>
        </p:blipFill>
        <p:spPr>
          <a:xfrm>
            <a:off x="858942" y="2718055"/>
            <a:ext cx="7715647" cy="335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72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47A3EAA-39FC-4D14-A802-1F5C37EB4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544616"/>
          </a:xfrm>
        </p:spPr>
        <p:txBody>
          <a:bodyPr/>
          <a:lstStyle/>
          <a:p>
            <a:r>
              <a:rPr lang="en-US" altLang="zh-CN" dirty="0"/>
              <a:t>Bent crystal collimator</a:t>
            </a:r>
          </a:p>
          <a:p>
            <a:pPr lvl="1"/>
            <a:r>
              <a:rPr lang="en-US" altLang="zh-CN" dirty="0"/>
              <a:t>Being studied by CERN, FCC-</a:t>
            </a:r>
            <a:r>
              <a:rPr lang="en-US" altLang="zh-CN" dirty="0" err="1"/>
              <a:t>hh</a:t>
            </a:r>
            <a:r>
              <a:rPr lang="en-US" altLang="zh-CN" dirty="0"/>
              <a:t>.</a:t>
            </a:r>
          </a:p>
          <a:p>
            <a:pPr lvl="1"/>
            <a:r>
              <a:rPr lang="en-US" altLang="zh-CN" dirty="0"/>
              <a:t>Thermal load? Technique flexibility?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r>
              <a:rPr lang="en-US" altLang="zh-CN" dirty="0"/>
              <a:t>Solid Xenon collimator</a:t>
            </a:r>
          </a:p>
          <a:p>
            <a:pPr lvl="1"/>
            <a:r>
              <a:rPr lang="en-US" altLang="zh-CN" dirty="0"/>
              <a:t>Proposed by APS as a beam dump, the beam can vaporize sufficient xenon to rapidly diffuse the beam and render it harmless.</a:t>
            </a:r>
          </a:p>
          <a:p>
            <a:pPr lvl="1"/>
            <a:r>
              <a:rPr lang="en-US" altLang="zh-CN" dirty="0"/>
              <a:t>Concept designed. Needs cryogenic system.</a:t>
            </a:r>
          </a:p>
          <a:p>
            <a:pPr lvl="1"/>
            <a:r>
              <a:rPr lang="en-US" altLang="zh-CN" dirty="0"/>
              <a:t>Technique flexibility?</a:t>
            </a:r>
          </a:p>
          <a:p>
            <a:pPr lvl="1"/>
            <a:endParaRPr lang="en-US" altLang="zh-CN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80945B4-A55F-4AAF-AAF0-32BC420EF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43D6F0EF-EB95-4CBE-80DA-A8F9FC751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Discussion</a:t>
            </a:r>
            <a:endParaRPr lang="zh-CN" altLang="en-US" dirty="0"/>
          </a:p>
        </p:txBody>
      </p:sp>
      <p:pic>
        <p:nvPicPr>
          <p:cNvPr id="1026" name="图片 1">
            <a:extLst>
              <a:ext uri="{FF2B5EF4-FFF2-40B4-BE49-F238E27FC236}">
                <a16:creationId xmlns:a16="http://schemas.microsoft.com/office/drawing/2014/main" id="{3226C98A-A29E-4164-AEB6-F249D6C27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22" y="2348880"/>
            <a:ext cx="3600000" cy="177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片 1">
            <a:extLst>
              <a:ext uri="{FF2B5EF4-FFF2-40B4-BE49-F238E27FC236}">
                <a16:creationId xmlns:a16="http://schemas.microsoft.com/office/drawing/2014/main" id="{517C4F31-2809-4415-852E-2C72A5B40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244" y="2314953"/>
            <a:ext cx="3600000" cy="168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9B71B6C-1915-4ED3-AFD1-846D1B48B9DA}"/>
              </a:ext>
            </a:extLst>
          </p:cNvPr>
          <p:cNvSpPr txBox="1"/>
          <p:nvPr/>
        </p:nvSpPr>
        <p:spPr>
          <a:xfrm>
            <a:off x="4979884" y="386135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Double crystal-based collimation system of FCC-</a:t>
            </a:r>
            <a:r>
              <a:rPr lang="en-US" altLang="zh-CN" dirty="0" err="1"/>
              <a:t>hh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9339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6CACBF3-FDFE-4A0C-BEB5-144B005BB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7"/>
            <a:ext cx="8434363" cy="5112567"/>
          </a:xfrm>
        </p:spPr>
        <p:txBody>
          <a:bodyPr>
            <a:normAutofit/>
          </a:bodyPr>
          <a:lstStyle/>
          <a:p>
            <a:r>
              <a:rPr lang="en-US" altLang="zh-CN" dirty="0"/>
              <a:t>If the lost beam hit on vacuum chambers</a:t>
            </a:r>
          </a:p>
          <a:p>
            <a:pPr lvl="1"/>
            <a:r>
              <a:rPr lang="en-US" altLang="zh-CN" dirty="0"/>
              <a:t>The lost beam will hit on different longitudinal locations. </a:t>
            </a:r>
          </a:p>
          <a:p>
            <a:pPr lvl="1"/>
            <a:r>
              <a:rPr lang="en-US" altLang="zh-CN" dirty="0"/>
              <a:t>Scale up the beam size of (165, 35.7)um three times to (495, 107) um, the </a:t>
            </a:r>
            <a:r>
              <a:rPr lang="en-US" altLang="zh-CN" dirty="0">
                <a:solidFill>
                  <a:srgbClr val="FF0000"/>
                </a:solidFill>
              </a:rPr>
              <a:t>copper chamber </a:t>
            </a:r>
            <a:r>
              <a:rPr lang="en-US" altLang="zh-CN" dirty="0"/>
              <a:t>will not melt.</a:t>
            </a:r>
          </a:p>
          <a:p>
            <a:pPr lvl="1"/>
            <a:r>
              <a:rPr lang="en-US" altLang="zh-CN" dirty="0"/>
              <a:t>The </a:t>
            </a:r>
            <a:r>
              <a:rPr lang="en-US" altLang="zh-CN" dirty="0">
                <a:solidFill>
                  <a:srgbClr val="FF0000"/>
                </a:solidFill>
              </a:rPr>
              <a:t>aluminum chamber </a:t>
            </a:r>
            <a:r>
              <a:rPr lang="en-US" altLang="zh-CN" dirty="0"/>
              <a:t>is safer </a:t>
            </a:r>
            <a:r>
              <a:rPr lang="en-US" altLang="zh-CN"/>
              <a:t>than copper, </a:t>
            </a:r>
            <a:r>
              <a:rPr lang="en-US" altLang="zh-CN" dirty="0"/>
              <a:t>according to the calculation of HEPS.</a:t>
            </a:r>
          </a:p>
          <a:p>
            <a:pPr lvl="1"/>
            <a:endParaRPr lang="zh-CN" altLang="en-US" dirty="0"/>
          </a:p>
          <a:p>
            <a:pPr lvl="1"/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</p:txBody>
      </p:sp>
      <p:sp>
        <p:nvSpPr>
          <p:cNvPr id="5" name="标题 3">
            <a:extLst>
              <a:ext uri="{FF2B5EF4-FFF2-40B4-BE49-F238E27FC236}">
                <a16:creationId xmlns:a16="http://schemas.microsoft.com/office/drawing/2014/main" id="{47172917-4602-4EBF-838B-5961C80CE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725470"/>
          </a:xfrm>
        </p:spPr>
        <p:txBody>
          <a:bodyPr>
            <a:normAutofit/>
          </a:bodyPr>
          <a:lstStyle/>
          <a:p>
            <a:r>
              <a:rPr lang="en-US" altLang="zh-CN" dirty="0"/>
              <a:t>Discussion</a:t>
            </a:r>
            <a:endParaRPr lang="zh-CN" altLang="en-US" dirty="0"/>
          </a:p>
        </p:txBody>
      </p:sp>
      <p:sp>
        <p:nvSpPr>
          <p:cNvPr id="13" name="灯片编号占位符 2">
            <a:extLst>
              <a:ext uri="{FF2B5EF4-FFF2-40B4-BE49-F238E27FC236}">
                <a16:creationId xmlns:a16="http://schemas.microsoft.com/office/drawing/2014/main" id="{3304CE64-141B-4987-964B-9D2FF7673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98B4EB0-06CE-481E-B32B-52DF58230A15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0597421-4710-411D-9E0E-24B6FB8A4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774" y="3530455"/>
            <a:ext cx="4394426" cy="2825895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C3C54E86-D151-45CB-9FCA-110CF5365B71}"/>
              </a:ext>
            </a:extLst>
          </p:cNvPr>
          <p:cNvSpPr txBox="1"/>
          <p:nvPr/>
        </p:nvSpPr>
        <p:spPr>
          <a:xfrm>
            <a:off x="4572000" y="483265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Material: Cu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360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CCB4C96-9734-42A2-8D14-AF30CF051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Additional solenoids </a:t>
            </a:r>
            <a:r>
              <a:rPr lang="en-US" altLang="zh-CN" dirty="0"/>
              <a:t>on the vacuum chamber with a reverse switching may be used to dilute each bunch.</a:t>
            </a:r>
          </a:p>
          <a:p>
            <a:pPr lvl="1"/>
            <a:r>
              <a:rPr lang="en-US" altLang="zh-CN" dirty="0"/>
              <a:t>Response time?</a:t>
            </a:r>
          </a:p>
          <a:p>
            <a:r>
              <a:rPr lang="en-US" altLang="zh-CN" dirty="0"/>
              <a:t>Other beam loss failures:</a:t>
            </a:r>
          </a:p>
          <a:p>
            <a:pPr lvl="1"/>
            <a:r>
              <a:rPr lang="en-US" altLang="zh-CN" dirty="0"/>
              <a:t>Electro-static separator</a:t>
            </a:r>
          </a:p>
          <a:p>
            <a:pPr lvl="1"/>
            <a:r>
              <a:rPr lang="en-US" altLang="zh-CN" dirty="0"/>
              <a:t>Quench of superconducting systems</a:t>
            </a:r>
          </a:p>
          <a:p>
            <a:pPr lvl="1"/>
            <a:r>
              <a:rPr lang="en-US" altLang="zh-CN" dirty="0"/>
              <a:t>Vacuum valve</a:t>
            </a:r>
          </a:p>
          <a:p>
            <a:pPr lvl="1"/>
            <a:r>
              <a:rPr lang="en-US" altLang="zh-CN" dirty="0"/>
              <a:t>…</a:t>
            </a:r>
          </a:p>
          <a:p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86B2B46-EDC7-42A5-BCE0-0F87E9C31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594CD20B-CC42-444E-BD00-357658D27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Discussion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88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00034" y="1412776"/>
            <a:ext cx="8229600" cy="4840303"/>
          </a:xfrm>
        </p:spPr>
        <p:txBody>
          <a:bodyPr/>
          <a:lstStyle/>
          <a:p>
            <a:r>
              <a:rPr lang="en-US" altLang="zh-CN" dirty="0"/>
              <a:t>Status for the beam loss failure</a:t>
            </a:r>
          </a:p>
          <a:p>
            <a:pPr lvl="1"/>
            <a:r>
              <a:rPr lang="en-US" altLang="zh-CN" dirty="0"/>
              <a:t>Investigation of machine protection</a:t>
            </a:r>
          </a:p>
          <a:p>
            <a:pPr lvl="1"/>
            <a:r>
              <a:rPr lang="en-US" altLang="zh-CN" dirty="0"/>
              <a:t>Beam loss failure of CEPC</a:t>
            </a:r>
          </a:p>
          <a:p>
            <a:r>
              <a:rPr lang="en-US" altLang="zh-CN" dirty="0"/>
              <a:t>Simulation status of the movable collimator</a:t>
            </a:r>
          </a:p>
          <a:p>
            <a:pPr lvl="1"/>
            <a:r>
              <a:rPr lang="en-US" altLang="zh-CN" dirty="0"/>
              <a:t>Normal operation</a:t>
            </a:r>
          </a:p>
          <a:p>
            <a:pPr lvl="1"/>
            <a:r>
              <a:rPr lang="en-US" altLang="zh-CN" dirty="0"/>
              <a:t>Beam loss failure</a:t>
            </a:r>
          </a:p>
          <a:p>
            <a:r>
              <a:rPr lang="en-US" altLang="zh-CN" dirty="0"/>
              <a:t>Discussion</a:t>
            </a:r>
          </a:p>
          <a:p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1642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Thanks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9306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6CACBF3-FDFE-4A0C-BEB5-144B005BB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7"/>
            <a:ext cx="8434363" cy="5544615"/>
          </a:xfrm>
        </p:spPr>
        <p:txBody>
          <a:bodyPr>
            <a:normAutofit/>
          </a:bodyPr>
          <a:lstStyle/>
          <a:p>
            <a:r>
              <a:rPr lang="en-US" altLang="zh-CN" dirty="0"/>
              <a:t>Necessity of machine protection</a:t>
            </a:r>
          </a:p>
          <a:p>
            <a:pPr lvl="1"/>
            <a:r>
              <a:rPr lang="en-US" altLang="zh-CN" dirty="0"/>
              <a:t>2466 dipoles, 3052 quadrupoles, 948 </a:t>
            </a:r>
            <a:r>
              <a:rPr lang="en-US" altLang="zh-CN" dirty="0" err="1"/>
              <a:t>sextupoles</a:t>
            </a:r>
            <a:r>
              <a:rPr lang="en-US" altLang="zh-CN" dirty="0"/>
              <a:t> and 2904 correctors, and their power supplies.</a:t>
            </a:r>
          </a:p>
          <a:p>
            <a:pPr lvl="1"/>
            <a:r>
              <a:rPr lang="en-US" altLang="zh-CN" dirty="0"/>
              <a:t>240 RF cavities.</a:t>
            </a:r>
          </a:p>
          <a:p>
            <a:pPr lvl="1"/>
            <a:r>
              <a:rPr lang="en-US" altLang="zh-CN" dirty="0"/>
              <a:t>520 metal gate valves.</a:t>
            </a:r>
          </a:p>
          <a:p>
            <a:pPr lvl="1"/>
            <a:r>
              <a:rPr lang="en-US" altLang="zh-CN" dirty="0"/>
              <a:t>Other devices like BPMs, kickers, detector, and the operational ‘mistakes’…</a:t>
            </a:r>
          </a:p>
          <a:p>
            <a:r>
              <a:rPr lang="en-US" altLang="zh-CN" dirty="0"/>
              <a:t>Beam loss failure for other facilities</a:t>
            </a:r>
          </a:p>
          <a:p>
            <a:endParaRPr lang="en-US" altLang="zh-CN" dirty="0"/>
          </a:p>
          <a:p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</p:txBody>
      </p:sp>
      <p:sp>
        <p:nvSpPr>
          <p:cNvPr id="5" name="标题 3">
            <a:extLst>
              <a:ext uri="{FF2B5EF4-FFF2-40B4-BE49-F238E27FC236}">
                <a16:creationId xmlns:a16="http://schemas.microsoft.com/office/drawing/2014/main" id="{47172917-4602-4EBF-838B-5961C80CE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725470"/>
          </a:xfrm>
        </p:spPr>
        <p:txBody>
          <a:bodyPr>
            <a:normAutofit/>
          </a:bodyPr>
          <a:lstStyle/>
          <a:p>
            <a:r>
              <a:rPr lang="en-US" altLang="zh-CN" dirty="0"/>
              <a:t>Status for the beam loss failure</a:t>
            </a:r>
            <a:endParaRPr lang="zh-CN" altLang="en-US" dirty="0"/>
          </a:p>
        </p:txBody>
      </p:sp>
      <p:sp>
        <p:nvSpPr>
          <p:cNvPr id="13" name="灯片编号占位符 2">
            <a:extLst>
              <a:ext uri="{FF2B5EF4-FFF2-40B4-BE49-F238E27FC236}">
                <a16:creationId xmlns:a16="http://schemas.microsoft.com/office/drawing/2014/main" id="{3304CE64-141B-4987-964B-9D2FF7673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98B4EB0-06CE-481E-B32B-52DF58230A15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35E55B6-4B66-4446-B23B-128A2E66B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221088"/>
            <a:ext cx="2520000" cy="188627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24D3C6A-0098-4507-A1FD-7092A082F56D}"/>
              </a:ext>
            </a:extLst>
          </p:cNvPr>
          <p:cNvSpPr txBox="1"/>
          <p:nvPr/>
        </p:nvSpPr>
        <p:spPr>
          <a:xfrm>
            <a:off x="594346" y="6129955"/>
            <a:ext cx="3212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Broken collimator of Super KEKB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7E371E4-9842-4BE6-B481-A875A834E93D}"/>
              </a:ext>
            </a:extLst>
          </p:cNvPr>
          <p:cNvSpPr txBox="1"/>
          <p:nvPr/>
        </p:nvSpPr>
        <p:spPr>
          <a:xfrm>
            <a:off x="3807035" y="4189398"/>
            <a:ext cx="491375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The abrupt halt of LHC in 2008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 accelerator was damaged over </a:t>
            </a:r>
            <a:r>
              <a:rPr lang="en-US" altLang="zh-CN" dirty="0">
                <a:solidFill>
                  <a:srgbClr val="FF0000"/>
                </a:solidFill>
              </a:rPr>
              <a:t>700 m</a:t>
            </a:r>
            <a:r>
              <a:rPr lang="en-US" altLang="zh-CN" dirty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53 magnets </a:t>
            </a:r>
            <a:r>
              <a:rPr lang="en-US" altLang="zh-CN" dirty="0"/>
              <a:t>had to be replaced or repaired;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 beam vacuum was polluted over </a:t>
            </a:r>
            <a:r>
              <a:rPr lang="en-US" altLang="zh-CN" dirty="0">
                <a:solidFill>
                  <a:srgbClr val="FF0000"/>
                </a:solidFill>
              </a:rPr>
              <a:t>2 km</a:t>
            </a:r>
            <a:r>
              <a:rPr lang="en-US" altLang="zh-CN" dirty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Repair and re-commissioning lasted over </a:t>
            </a:r>
            <a:r>
              <a:rPr lang="en-US" altLang="zh-CN" dirty="0">
                <a:solidFill>
                  <a:srgbClr val="FF0000"/>
                </a:solidFill>
              </a:rPr>
              <a:t>1 year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5B0F91E-2629-4023-A81A-F8FBC24E64E7}"/>
              </a:ext>
            </a:extLst>
          </p:cNvPr>
          <p:cNvSpPr txBox="1"/>
          <p:nvPr/>
        </p:nvSpPr>
        <p:spPr>
          <a:xfrm>
            <a:off x="3898469" y="5735199"/>
            <a:ext cx="513023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Beam loss failure should be avoided as much as possible and machine protection should be designed.</a:t>
            </a:r>
          </a:p>
        </p:txBody>
      </p:sp>
    </p:spTree>
    <p:extLst>
      <p:ext uri="{BB962C8B-B14F-4D97-AF65-F5344CB8AC3E}">
        <p14:creationId xmlns:p14="http://schemas.microsoft.com/office/powerpoint/2010/main" val="1857502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6CACBF3-FDFE-4A0C-BEB5-144B005BB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7"/>
            <a:ext cx="8434363" cy="5112567"/>
          </a:xfrm>
        </p:spPr>
        <p:txBody>
          <a:bodyPr>
            <a:normAutofit/>
          </a:bodyPr>
          <a:lstStyle/>
          <a:p>
            <a:r>
              <a:rPr lang="en-US" altLang="zh-CN" dirty="0"/>
              <a:t>Investigation of machine protection—KEKB</a:t>
            </a:r>
          </a:p>
          <a:p>
            <a:pPr lvl="1"/>
            <a:r>
              <a:rPr lang="en-US" altLang="zh-CN" dirty="0"/>
              <a:t>Beam abort system, to avoid </a:t>
            </a:r>
            <a:r>
              <a:rPr lang="en-US" altLang="zh-CN" dirty="0">
                <a:solidFill>
                  <a:srgbClr val="FF0000"/>
                </a:solidFill>
              </a:rPr>
              <a:t>direct hit on movable collimators</a:t>
            </a:r>
            <a:r>
              <a:rPr lang="en-US" altLang="zh-CN" dirty="0"/>
              <a:t>.</a:t>
            </a:r>
          </a:p>
          <a:p>
            <a:pPr lvl="1"/>
            <a:r>
              <a:rPr lang="en-US" altLang="zh-CN" dirty="0"/>
              <a:t>Triggers for the abort: beam loss monitor abort, beam phase abort, Belle abort.</a:t>
            </a:r>
          </a:p>
          <a:p>
            <a:pPr lvl="1"/>
            <a:r>
              <a:rPr lang="en-US" altLang="zh-CN" dirty="0"/>
              <a:t>Response time: </a:t>
            </a:r>
            <a:r>
              <a:rPr lang="en-US" altLang="zh-CN" dirty="0">
                <a:solidFill>
                  <a:srgbClr val="FF0000"/>
                </a:solidFill>
              </a:rPr>
              <a:t>~100 us (~10 turns).</a:t>
            </a:r>
          </a:p>
          <a:p>
            <a:r>
              <a:rPr lang="en-US" altLang="zh-CN" dirty="0"/>
              <a:t>Investigation of machine protection —Super KEKB</a:t>
            </a:r>
          </a:p>
          <a:p>
            <a:pPr lvl="1"/>
            <a:r>
              <a:rPr lang="en-US" altLang="zh-CN" dirty="0"/>
              <a:t>Can deliver the stored beam into a beam dump and prevent spewing beam </a:t>
            </a:r>
            <a:r>
              <a:rPr lang="en-US" altLang="zh-CN" dirty="0">
                <a:solidFill>
                  <a:srgbClr val="FF0000"/>
                </a:solidFill>
              </a:rPr>
              <a:t>everywhere</a:t>
            </a:r>
            <a:r>
              <a:rPr lang="en-US" altLang="zh-CN" dirty="0"/>
              <a:t> in the ring.</a:t>
            </a:r>
          </a:p>
          <a:p>
            <a:pPr lvl="1"/>
            <a:r>
              <a:rPr lang="en-US" altLang="zh-CN" dirty="0"/>
              <a:t>Response time: less than </a:t>
            </a:r>
            <a:r>
              <a:rPr lang="en-US" altLang="zh-CN" dirty="0">
                <a:solidFill>
                  <a:srgbClr val="FF0000"/>
                </a:solidFill>
              </a:rPr>
              <a:t>20 us. (~2 turns)</a:t>
            </a:r>
          </a:p>
          <a:p>
            <a:pPr marL="457200" lvl="1" indent="0">
              <a:buNone/>
            </a:pP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</p:txBody>
      </p:sp>
      <p:sp>
        <p:nvSpPr>
          <p:cNvPr id="5" name="标题 3">
            <a:extLst>
              <a:ext uri="{FF2B5EF4-FFF2-40B4-BE49-F238E27FC236}">
                <a16:creationId xmlns:a16="http://schemas.microsoft.com/office/drawing/2014/main" id="{47172917-4602-4EBF-838B-5961C80CE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725470"/>
          </a:xfrm>
        </p:spPr>
        <p:txBody>
          <a:bodyPr>
            <a:normAutofit/>
          </a:bodyPr>
          <a:lstStyle/>
          <a:p>
            <a:r>
              <a:rPr lang="en-US" altLang="zh-CN" dirty="0"/>
              <a:t>Status for the beam loss failure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77B7CC9-D693-4A5B-A688-A0CB0CC6689D}"/>
              </a:ext>
            </a:extLst>
          </p:cNvPr>
          <p:cNvSpPr/>
          <p:nvPr/>
        </p:nvSpPr>
        <p:spPr>
          <a:xfrm>
            <a:off x="827584" y="5674294"/>
            <a:ext cx="7310438" cy="2619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100" dirty="0">
                <a:solidFill>
                  <a:srgbClr val="222222"/>
                </a:solidFill>
              </a:rPr>
              <a:t>Abe, Tetsuo, et al. "</a:t>
            </a:r>
            <a:r>
              <a:rPr lang="en-US" altLang="zh-CN" sz="1100" b="1" dirty="0">
                <a:solidFill>
                  <a:srgbClr val="222222"/>
                </a:solidFill>
              </a:rPr>
              <a:t>Achievements of KEKB</a:t>
            </a:r>
            <a:r>
              <a:rPr lang="en-US" altLang="zh-CN" sz="1100" dirty="0">
                <a:solidFill>
                  <a:srgbClr val="222222"/>
                </a:solidFill>
              </a:rPr>
              <a:t>." </a:t>
            </a:r>
            <a:r>
              <a:rPr lang="en-US" altLang="zh-CN" sz="1100" i="1" dirty="0">
                <a:solidFill>
                  <a:srgbClr val="222222"/>
                </a:solidFill>
              </a:rPr>
              <a:t>Progress of Theoretical and Experimental Physics</a:t>
            </a:r>
            <a:r>
              <a:rPr lang="en-US" altLang="zh-CN" sz="1100" dirty="0">
                <a:solidFill>
                  <a:srgbClr val="222222"/>
                </a:solidFill>
              </a:rPr>
              <a:t> 2013.3 (2013).</a:t>
            </a:r>
            <a:endParaRPr lang="zh-CN" altLang="en-US" sz="11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73EF11B-819B-4499-B247-0DE8DE4907DD}"/>
              </a:ext>
            </a:extLst>
          </p:cNvPr>
          <p:cNvSpPr/>
          <p:nvPr/>
        </p:nvSpPr>
        <p:spPr>
          <a:xfrm>
            <a:off x="827583" y="5897698"/>
            <a:ext cx="8063979" cy="4154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050" dirty="0">
                <a:solidFill>
                  <a:srgbClr val="222222"/>
                </a:solidFill>
              </a:rPr>
              <a:t>Akai, Kazunori, </a:t>
            </a:r>
            <a:r>
              <a:rPr lang="en-US" altLang="zh-CN" sz="1050" dirty="0" err="1">
                <a:solidFill>
                  <a:srgbClr val="222222"/>
                </a:solidFill>
              </a:rPr>
              <a:t>Kazuro</a:t>
            </a:r>
            <a:r>
              <a:rPr lang="en-US" altLang="zh-CN" sz="1050" dirty="0">
                <a:solidFill>
                  <a:srgbClr val="222222"/>
                </a:solidFill>
              </a:rPr>
              <a:t> Furukawa, and </a:t>
            </a:r>
            <a:r>
              <a:rPr lang="en-US" altLang="zh-CN" sz="1050" dirty="0" err="1">
                <a:solidFill>
                  <a:srgbClr val="222222"/>
                </a:solidFill>
              </a:rPr>
              <a:t>Haruyo</a:t>
            </a:r>
            <a:r>
              <a:rPr lang="en-US" altLang="zh-CN" sz="1050" dirty="0">
                <a:solidFill>
                  <a:srgbClr val="222222"/>
                </a:solidFill>
              </a:rPr>
              <a:t> </a:t>
            </a:r>
            <a:r>
              <a:rPr lang="en-US" altLang="zh-CN" sz="1050" dirty="0" err="1">
                <a:solidFill>
                  <a:srgbClr val="222222"/>
                </a:solidFill>
              </a:rPr>
              <a:t>Koiso</a:t>
            </a:r>
            <a:r>
              <a:rPr lang="en-US" altLang="zh-CN" sz="1050" dirty="0">
                <a:solidFill>
                  <a:srgbClr val="222222"/>
                </a:solidFill>
              </a:rPr>
              <a:t>. "</a:t>
            </a:r>
            <a:r>
              <a:rPr lang="en-US" altLang="zh-CN" sz="1050" dirty="0" err="1">
                <a:solidFill>
                  <a:srgbClr val="222222"/>
                </a:solidFill>
              </a:rPr>
              <a:t>SuperKEKB</a:t>
            </a:r>
            <a:r>
              <a:rPr lang="en-US" altLang="zh-CN" sz="1050" dirty="0">
                <a:solidFill>
                  <a:srgbClr val="222222"/>
                </a:solidFill>
              </a:rPr>
              <a:t> collider." </a:t>
            </a:r>
            <a:r>
              <a:rPr lang="en-US" altLang="zh-CN" sz="1050" i="1" dirty="0">
                <a:solidFill>
                  <a:srgbClr val="222222"/>
                </a:solidFill>
              </a:rPr>
              <a:t>Nuclear Instruments and Methods in Physics Research Section A: Accelerators, Spectrometers, Detectors and Associated Equipment</a:t>
            </a:r>
            <a:r>
              <a:rPr lang="en-US" altLang="zh-CN" sz="1050" dirty="0">
                <a:solidFill>
                  <a:srgbClr val="222222"/>
                </a:solidFill>
              </a:rPr>
              <a:t> 907 (2018): 188-199.</a:t>
            </a:r>
            <a:endParaRPr lang="zh-CN" altLang="en-US" sz="105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FE71A73-67B4-4854-875E-4F29B91898E3}"/>
              </a:ext>
            </a:extLst>
          </p:cNvPr>
          <p:cNvSpPr/>
          <p:nvPr/>
        </p:nvSpPr>
        <p:spPr>
          <a:xfrm>
            <a:off x="827581" y="6313196"/>
            <a:ext cx="7488835" cy="2616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100" dirty="0" err="1">
                <a:solidFill>
                  <a:srgbClr val="222222"/>
                </a:solidFill>
              </a:rPr>
              <a:t>Mimashi</a:t>
            </a:r>
            <a:r>
              <a:rPr lang="en-US" altLang="zh-CN" sz="1100" dirty="0">
                <a:solidFill>
                  <a:srgbClr val="222222"/>
                </a:solidFill>
              </a:rPr>
              <a:t>, Toshihiro, et al. "</a:t>
            </a:r>
            <a:r>
              <a:rPr lang="en-US" altLang="zh-CN" sz="1100" dirty="0" err="1">
                <a:solidFill>
                  <a:srgbClr val="222222"/>
                </a:solidFill>
              </a:rPr>
              <a:t>SuperKEKB</a:t>
            </a:r>
            <a:r>
              <a:rPr lang="en-US" altLang="zh-CN" sz="1100" dirty="0">
                <a:solidFill>
                  <a:srgbClr val="222222"/>
                </a:solidFill>
              </a:rPr>
              <a:t> beam abort system." </a:t>
            </a:r>
            <a:r>
              <a:rPr lang="en-US" altLang="zh-CN" sz="1100" i="1" dirty="0">
                <a:solidFill>
                  <a:srgbClr val="222222"/>
                </a:solidFill>
              </a:rPr>
              <a:t>Proc. IPAC</a:t>
            </a:r>
            <a:r>
              <a:rPr lang="en-US" altLang="zh-CN" sz="1100" dirty="0">
                <a:solidFill>
                  <a:srgbClr val="222222"/>
                </a:solidFill>
              </a:rPr>
              <a:t> 14 (2014): 116.</a:t>
            </a:r>
            <a:endParaRPr lang="zh-CN" altLang="en-US" sz="1100" dirty="0"/>
          </a:p>
        </p:txBody>
      </p:sp>
      <p:sp>
        <p:nvSpPr>
          <p:cNvPr id="13" name="灯片编号占位符 2">
            <a:extLst>
              <a:ext uri="{FF2B5EF4-FFF2-40B4-BE49-F238E27FC236}">
                <a16:creationId xmlns:a16="http://schemas.microsoft.com/office/drawing/2014/main" id="{3304CE64-141B-4987-964B-9D2FF7673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98B4EB0-06CE-481E-B32B-52DF58230A15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751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6CACBF3-FDFE-4A0C-BEB5-144B005BB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7"/>
            <a:ext cx="8434363" cy="5112567"/>
          </a:xfrm>
        </p:spPr>
        <p:txBody>
          <a:bodyPr>
            <a:normAutofit/>
          </a:bodyPr>
          <a:lstStyle/>
          <a:p>
            <a:r>
              <a:rPr lang="en-US" altLang="zh-CN" dirty="0"/>
              <a:t>Investigation of machine protection—KEKB/</a:t>
            </a:r>
            <a:r>
              <a:rPr lang="zh-CN" altLang="en-US" dirty="0"/>
              <a:t> </a:t>
            </a:r>
            <a:r>
              <a:rPr lang="en-US" altLang="zh-CN" dirty="0"/>
              <a:t>Super</a:t>
            </a:r>
            <a:r>
              <a:rPr lang="zh-CN" altLang="en-US" dirty="0"/>
              <a:t> </a:t>
            </a:r>
            <a:r>
              <a:rPr lang="en-US" altLang="zh-CN" dirty="0"/>
              <a:t>KEKB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Big quantity of collimators</a:t>
            </a:r>
            <a:r>
              <a:rPr lang="en-US" altLang="zh-CN" dirty="0"/>
              <a:t>. 32 for KEKB, 35 for Super KEKB.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Big vacuum chamber aperture </a:t>
            </a:r>
            <a:r>
              <a:rPr lang="en-US" altLang="zh-CN" dirty="0"/>
              <a:t>in X direction. Radii: 47 and 52mm for KEKB, 125 mm for </a:t>
            </a:r>
            <a:r>
              <a:rPr lang="en-US" altLang="zh-CN" dirty="0" err="1"/>
              <a:t>SuperKEKB</a:t>
            </a:r>
            <a:r>
              <a:rPr lang="en-US" altLang="zh-CN" dirty="0"/>
              <a:t>.</a:t>
            </a:r>
          </a:p>
          <a:p>
            <a:pPr marL="457200" lvl="1" indent="0">
              <a:buNone/>
            </a:pP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</p:txBody>
      </p:sp>
      <p:sp>
        <p:nvSpPr>
          <p:cNvPr id="5" name="标题 3">
            <a:extLst>
              <a:ext uri="{FF2B5EF4-FFF2-40B4-BE49-F238E27FC236}">
                <a16:creationId xmlns:a16="http://schemas.microsoft.com/office/drawing/2014/main" id="{47172917-4602-4EBF-838B-5961C80CE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725470"/>
          </a:xfrm>
        </p:spPr>
        <p:txBody>
          <a:bodyPr>
            <a:normAutofit/>
          </a:bodyPr>
          <a:lstStyle/>
          <a:p>
            <a:r>
              <a:rPr lang="en-US" altLang="zh-CN" dirty="0"/>
              <a:t>Status for the beam loss failure</a:t>
            </a:r>
            <a:endParaRPr lang="zh-CN" altLang="en-US" dirty="0"/>
          </a:p>
        </p:txBody>
      </p:sp>
      <p:sp>
        <p:nvSpPr>
          <p:cNvPr id="13" name="灯片编号占位符 2">
            <a:extLst>
              <a:ext uri="{FF2B5EF4-FFF2-40B4-BE49-F238E27FC236}">
                <a16:creationId xmlns:a16="http://schemas.microsoft.com/office/drawing/2014/main" id="{3304CE64-141B-4987-964B-9D2FF7673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98B4EB0-06CE-481E-B32B-52DF58230A15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8F08200-3B39-462E-A9FD-94F7EBD4C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20" y="2625915"/>
            <a:ext cx="2520000" cy="2205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6EE5F32-7A83-4CAB-BF76-377677CE27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77" r="19149"/>
          <a:stretch/>
        </p:blipFill>
        <p:spPr>
          <a:xfrm>
            <a:off x="3293287" y="2716062"/>
            <a:ext cx="2160000" cy="206540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37E0688-86DD-42F4-9D64-05B9DE12D392}"/>
              </a:ext>
            </a:extLst>
          </p:cNvPr>
          <p:cNvSpPr/>
          <p:nvPr/>
        </p:nvSpPr>
        <p:spPr>
          <a:xfrm>
            <a:off x="492298" y="6094740"/>
            <a:ext cx="7859216" cy="2616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1100" dirty="0" err="1">
                <a:solidFill>
                  <a:srgbClr val="222222"/>
                </a:solidFill>
              </a:rPr>
              <a:t>Y.Suetsugu</a:t>
            </a:r>
            <a:r>
              <a:rPr lang="en-US" altLang="zh-CN" sz="1100" dirty="0">
                <a:solidFill>
                  <a:srgbClr val="222222"/>
                </a:solidFill>
              </a:rPr>
              <a:t>, et.al. Latest movable mask system for KEKB, Nuclear Instruments and Methods in Physics Research A 513 (2003) 465</a:t>
            </a:r>
            <a:r>
              <a:rPr lang="zh-CN" altLang="zh-CN" sz="1100" dirty="0">
                <a:solidFill>
                  <a:srgbClr val="222222"/>
                </a:solidFill>
              </a:rPr>
              <a:t>–</a:t>
            </a:r>
            <a:r>
              <a:rPr lang="en-US" altLang="zh-CN" sz="1100" dirty="0">
                <a:solidFill>
                  <a:srgbClr val="222222"/>
                </a:solidFill>
              </a:rPr>
              <a:t>472.</a:t>
            </a:r>
            <a:endParaRPr lang="zh-CN" altLang="zh-CN" sz="1100" dirty="0">
              <a:solidFill>
                <a:srgbClr val="222222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9268106-CBEF-4826-AAC5-EBAF3D1761D3}"/>
              </a:ext>
            </a:extLst>
          </p:cNvPr>
          <p:cNvSpPr/>
          <p:nvPr/>
        </p:nvSpPr>
        <p:spPr>
          <a:xfrm>
            <a:off x="488075" y="6285786"/>
            <a:ext cx="7565954" cy="6001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rgbClr val="222222"/>
                </a:solidFill>
              </a:rPr>
              <a:t>Takuya Ishibashi, et.al. Design of Beam Collimators for </a:t>
            </a:r>
            <a:r>
              <a:rPr lang="en-US" altLang="zh-CN" sz="1100" dirty="0" err="1">
                <a:solidFill>
                  <a:srgbClr val="222222"/>
                </a:solidFill>
              </a:rPr>
              <a:t>SuperKEKB</a:t>
            </a:r>
            <a:r>
              <a:rPr lang="en-US" altLang="zh-CN" sz="1100" dirty="0">
                <a:solidFill>
                  <a:srgbClr val="222222"/>
                </a:solidFill>
              </a:rPr>
              <a:t>, OLAV IV, April 3rd, 2014.</a:t>
            </a:r>
          </a:p>
          <a:p>
            <a:r>
              <a:rPr lang="en-US" altLang="zh-CN" sz="1100" dirty="0">
                <a:solidFill>
                  <a:srgbClr val="222222"/>
                </a:solidFill>
              </a:rPr>
              <a:t>KEKB Design Report.</a:t>
            </a:r>
          </a:p>
          <a:p>
            <a:r>
              <a:rPr lang="en-US" altLang="zh-CN" sz="1100" dirty="0">
                <a:solidFill>
                  <a:srgbClr val="222222"/>
                </a:solidFill>
              </a:rPr>
              <a:t>Letter of Intent for KEK Super B Factory</a:t>
            </a:r>
            <a:endParaRPr lang="zh-CN" altLang="zh-CN" sz="1100" dirty="0">
              <a:solidFill>
                <a:srgbClr val="222222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569912B-98B4-4E77-9C8A-E4D3BFE5B3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000" y="4416898"/>
            <a:ext cx="2160000" cy="140347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CF3DD01-23E7-488B-979D-C81DAC06EC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1569" y="4861594"/>
            <a:ext cx="2160000" cy="118025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15D91D7-1686-44F1-B836-EEC53EBDF7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1576" y="4816025"/>
            <a:ext cx="2160000" cy="124416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C4D78D97-79C6-475E-A4B7-556A7C7A6846}"/>
              </a:ext>
            </a:extLst>
          </p:cNvPr>
          <p:cNvSpPr txBox="1"/>
          <p:nvPr/>
        </p:nvSpPr>
        <p:spPr>
          <a:xfrm>
            <a:off x="5868144" y="2492896"/>
            <a:ext cx="283185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In case of beam loss failure, it seems to hit the collimator or be extracted by aborting system. The vacuum chambers and the magnets are safe.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3738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6CACBF3-FDFE-4A0C-BEB5-144B005BB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7"/>
            <a:ext cx="8434363" cy="5112567"/>
          </a:xfrm>
        </p:spPr>
        <p:txBody>
          <a:bodyPr>
            <a:normAutofit/>
          </a:bodyPr>
          <a:lstStyle/>
          <a:p>
            <a:r>
              <a:rPr lang="en-US" altLang="zh-CN" dirty="0"/>
              <a:t>Investigation of machine protection—LHC</a:t>
            </a:r>
          </a:p>
          <a:p>
            <a:pPr lvl="1"/>
            <a:r>
              <a:rPr lang="en-US" altLang="zh-CN" dirty="0"/>
              <a:t>16 connected systems.</a:t>
            </a:r>
          </a:p>
          <a:p>
            <a:pPr lvl="1"/>
            <a:r>
              <a:rPr lang="en-US" altLang="zh-CN" dirty="0"/>
              <a:t>Collimators are used for </a:t>
            </a:r>
            <a:r>
              <a:rPr lang="en-US" altLang="zh-CN" dirty="0">
                <a:solidFill>
                  <a:srgbClr val="FF0000"/>
                </a:solidFill>
              </a:rPr>
              <a:t>passive protection</a:t>
            </a:r>
            <a:r>
              <a:rPr lang="en-US" altLang="zh-CN" dirty="0"/>
              <a:t>. 99.99% of the lost protons were intercepted. 100 collimators.</a:t>
            </a:r>
          </a:p>
          <a:p>
            <a:pPr lvl="1"/>
            <a:r>
              <a:rPr lang="en-US" altLang="zh-CN" dirty="0"/>
              <a:t>Dump delay: </a:t>
            </a:r>
            <a:r>
              <a:rPr lang="en-US" altLang="zh-CN" dirty="0">
                <a:solidFill>
                  <a:srgbClr val="FF0000"/>
                </a:solidFill>
              </a:rPr>
              <a:t>270 us (3 turns)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</p:txBody>
      </p:sp>
      <p:sp>
        <p:nvSpPr>
          <p:cNvPr id="5" name="标题 3">
            <a:extLst>
              <a:ext uri="{FF2B5EF4-FFF2-40B4-BE49-F238E27FC236}">
                <a16:creationId xmlns:a16="http://schemas.microsoft.com/office/drawing/2014/main" id="{47172917-4602-4EBF-838B-5961C80CE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725470"/>
          </a:xfrm>
        </p:spPr>
        <p:txBody>
          <a:bodyPr>
            <a:normAutofit/>
          </a:bodyPr>
          <a:lstStyle/>
          <a:p>
            <a:r>
              <a:rPr lang="en-US" altLang="zh-CN" dirty="0"/>
              <a:t>Status for the beam loss failure</a:t>
            </a:r>
            <a:endParaRPr lang="zh-CN" altLang="en-US" dirty="0"/>
          </a:p>
        </p:txBody>
      </p:sp>
      <p:sp>
        <p:nvSpPr>
          <p:cNvPr id="13" name="灯片编号占位符 2">
            <a:extLst>
              <a:ext uri="{FF2B5EF4-FFF2-40B4-BE49-F238E27FC236}">
                <a16:creationId xmlns:a16="http://schemas.microsoft.com/office/drawing/2014/main" id="{3304CE64-141B-4987-964B-9D2FF7673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98B4EB0-06CE-481E-B32B-52DF58230A15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041E117C-0537-4D7F-98FE-C59FC615A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47" y="3067990"/>
            <a:ext cx="4320000" cy="289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1731D2D-2F75-4FDF-9DE3-6FFED5516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338504"/>
            <a:ext cx="3600000" cy="235051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A05C67FD-76B1-4F6D-B0BE-A3EBC3D83DC9}"/>
              </a:ext>
            </a:extLst>
          </p:cNvPr>
          <p:cNvSpPr/>
          <p:nvPr/>
        </p:nvSpPr>
        <p:spPr>
          <a:xfrm>
            <a:off x="1187624" y="6438923"/>
            <a:ext cx="7162800" cy="2762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rgbClr val="222222"/>
                </a:solidFill>
              </a:rPr>
              <a:t>Wenninger, </a:t>
            </a:r>
            <a:r>
              <a:rPr lang="en-US" altLang="zh-CN" sz="1200" dirty="0" err="1">
                <a:solidFill>
                  <a:srgbClr val="222222"/>
                </a:solidFill>
              </a:rPr>
              <a:t>Jörg</a:t>
            </a:r>
            <a:r>
              <a:rPr lang="en-US" altLang="zh-CN" sz="1200" dirty="0">
                <a:solidFill>
                  <a:srgbClr val="222222"/>
                </a:solidFill>
              </a:rPr>
              <a:t>. "Machine protection and operation for LHC." </a:t>
            </a:r>
            <a:r>
              <a:rPr lang="en-US" altLang="zh-CN" sz="1200" i="1" dirty="0" err="1">
                <a:solidFill>
                  <a:srgbClr val="222222"/>
                </a:solidFill>
              </a:rPr>
              <a:t>arXiv</a:t>
            </a:r>
            <a:r>
              <a:rPr lang="en-US" altLang="zh-CN" sz="1200" i="1" dirty="0">
                <a:solidFill>
                  <a:srgbClr val="222222"/>
                </a:solidFill>
              </a:rPr>
              <a:t> preprint arXiv:1608.03113</a:t>
            </a:r>
            <a:r>
              <a:rPr lang="en-US" altLang="zh-CN" sz="1200" dirty="0">
                <a:solidFill>
                  <a:srgbClr val="222222"/>
                </a:solidFill>
              </a:rPr>
              <a:t> (2016).</a:t>
            </a:r>
            <a:endParaRPr lang="zh-CN" altLang="en-US" sz="12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E8FD632-AF75-4B95-9B34-C1FC66B7A2D1}"/>
              </a:ext>
            </a:extLst>
          </p:cNvPr>
          <p:cNvSpPr txBox="1"/>
          <p:nvPr/>
        </p:nvSpPr>
        <p:spPr>
          <a:xfrm>
            <a:off x="5004048" y="5689019"/>
            <a:ext cx="360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Time scales for failures and protection of LHC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58071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6CACBF3-FDFE-4A0C-BEB5-144B005BB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7"/>
            <a:ext cx="8434363" cy="5112567"/>
          </a:xfrm>
        </p:spPr>
        <p:txBody>
          <a:bodyPr>
            <a:normAutofit/>
          </a:bodyPr>
          <a:lstStyle/>
          <a:p>
            <a:r>
              <a:rPr lang="en-US" altLang="zh-CN" dirty="0"/>
              <a:t>Beam loss failure of CEPC</a:t>
            </a:r>
          </a:p>
          <a:p>
            <a:pPr lvl="1"/>
            <a:r>
              <a:rPr lang="en-US" altLang="zh-CN" dirty="0"/>
              <a:t>The </a:t>
            </a:r>
            <a:r>
              <a:rPr lang="en-US" altLang="zh-CN" dirty="0">
                <a:solidFill>
                  <a:srgbClr val="FF0000"/>
                </a:solidFill>
              </a:rPr>
              <a:t>dipole powering failure </a:t>
            </a:r>
            <a:r>
              <a:rPr lang="en-US" altLang="zh-CN" dirty="0"/>
              <a:t>is mainly considered.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If all the bunches hit on one location</a:t>
            </a:r>
            <a:r>
              <a:rPr lang="en-US" altLang="zh-CN" dirty="0">
                <a:solidFill>
                  <a:srgbClr val="FF0000"/>
                </a:solidFill>
                <a:sym typeface="Wingdings" panose="05000000000000000000" pitchFamily="2" charset="2"/>
              </a:rPr>
              <a:t> Any material will be melted.</a:t>
            </a:r>
          </a:p>
          <a:p>
            <a:pPr lvl="1"/>
            <a:r>
              <a:rPr lang="en-US" altLang="zh-CN" dirty="0">
                <a:sym typeface="Wingdings" panose="05000000000000000000" pitchFamily="2" charset="2"/>
              </a:rPr>
              <a:t>The time of magnet failure:~</a:t>
            </a:r>
            <a:r>
              <a:rPr lang="en-US" altLang="zh-CN" dirty="0" err="1">
                <a:sym typeface="Wingdings" panose="05000000000000000000" pitchFamily="2" charset="2"/>
              </a:rPr>
              <a:t>ms</a:t>
            </a:r>
            <a:r>
              <a:rPr lang="en-US" altLang="zh-CN" dirty="0">
                <a:sym typeface="Wingdings" panose="05000000000000000000" pitchFamily="2" charset="2"/>
              </a:rPr>
              <a:t> level. </a:t>
            </a: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From W. Kang, B. Chen, and LHC</a:t>
            </a:r>
          </a:p>
          <a:p>
            <a:pPr lvl="1"/>
            <a:r>
              <a:rPr lang="en-US" altLang="zh-CN" dirty="0"/>
              <a:t>Bunch distance: </a:t>
            </a:r>
            <a:r>
              <a:rPr lang="en-US" altLang="zh-CN" dirty="0">
                <a:solidFill>
                  <a:srgbClr val="FF0000"/>
                </a:solidFill>
              </a:rPr>
              <a:t>207 m or 0.7 us </a:t>
            </a:r>
            <a:r>
              <a:rPr lang="en-US" altLang="zh-CN" dirty="0"/>
              <a:t>(242 bunches in 50 km), much faster then the magnet failure.</a:t>
            </a:r>
          </a:p>
          <a:p>
            <a:pPr lvl="1"/>
            <a:r>
              <a:rPr lang="en-US" altLang="zh-CN" dirty="0"/>
              <a:t>The beam may be separated bunch by bunch.</a:t>
            </a:r>
          </a:p>
          <a:p>
            <a:pPr lvl="1"/>
            <a:r>
              <a:rPr lang="en-US" altLang="zh-CN" dirty="0"/>
              <a:t>The problem becomes: </a:t>
            </a:r>
            <a:r>
              <a:rPr lang="en-US" altLang="zh-CN" dirty="0">
                <a:solidFill>
                  <a:srgbClr val="FF0000"/>
                </a:solidFill>
              </a:rPr>
              <a:t>one bunch </a:t>
            </a:r>
            <a:r>
              <a:rPr lang="en-US" altLang="zh-CN" dirty="0"/>
              <a:t>may hit on the vacuum chamber and then the magnets.</a:t>
            </a:r>
          </a:p>
          <a:p>
            <a:pPr marL="457200" lvl="1" indent="0">
              <a:buNone/>
            </a:pPr>
            <a:endParaRPr lang="en-US" altLang="zh-CN" dirty="0"/>
          </a:p>
          <a:p>
            <a:pPr lvl="1"/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</p:txBody>
      </p:sp>
      <p:sp>
        <p:nvSpPr>
          <p:cNvPr id="5" name="标题 3">
            <a:extLst>
              <a:ext uri="{FF2B5EF4-FFF2-40B4-BE49-F238E27FC236}">
                <a16:creationId xmlns:a16="http://schemas.microsoft.com/office/drawing/2014/main" id="{47172917-4602-4EBF-838B-5961C80CE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725470"/>
          </a:xfrm>
        </p:spPr>
        <p:txBody>
          <a:bodyPr>
            <a:normAutofit/>
          </a:bodyPr>
          <a:lstStyle/>
          <a:p>
            <a:r>
              <a:rPr lang="en-US" altLang="zh-CN" dirty="0"/>
              <a:t>Status for the beam loss failure</a:t>
            </a:r>
            <a:endParaRPr lang="zh-CN" altLang="en-US" dirty="0"/>
          </a:p>
        </p:txBody>
      </p:sp>
      <p:sp>
        <p:nvSpPr>
          <p:cNvPr id="13" name="灯片编号占位符 2">
            <a:extLst>
              <a:ext uri="{FF2B5EF4-FFF2-40B4-BE49-F238E27FC236}">
                <a16:creationId xmlns:a16="http://schemas.microsoft.com/office/drawing/2014/main" id="{3304CE64-141B-4987-964B-9D2FF7673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98B4EB0-06CE-481E-B32B-52DF58230A15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05C67FD-76B1-4F6D-B0BE-A3EBC3D83DC9}"/>
              </a:ext>
            </a:extLst>
          </p:cNvPr>
          <p:cNvSpPr/>
          <p:nvPr/>
        </p:nvSpPr>
        <p:spPr>
          <a:xfrm>
            <a:off x="1187624" y="6438923"/>
            <a:ext cx="7162800" cy="2762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rgbClr val="222222"/>
                </a:solidFill>
              </a:rPr>
              <a:t>Wenninger, </a:t>
            </a:r>
            <a:r>
              <a:rPr lang="en-US" altLang="zh-CN" sz="1200" dirty="0" err="1">
                <a:solidFill>
                  <a:srgbClr val="222222"/>
                </a:solidFill>
              </a:rPr>
              <a:t>Jörg</a:t>
            </a:r>
            <a:r>
              <a:rPr lang="en-US" altLang="zh-CN" sz="1200" dirty="0">
                <a:solidFill>
                  <a:srgbClr val="222222"/>
                </a:solidFill>
              </a:rPr>
              <a:t>. "Machine protection and operation for LHC." </a:t>
            </a:r>
            <a:r>
              <a:rPr lang="en-US" altLang="zh-CN" sz="1200" i="1" dirty="0" err="1">
                <a:solidFill>
                  <a:srgbClr val="222222"/>
                </a:solidFill>
              </a:rPr>
              <a:t>arXiv</a:t>
            </a:r>
            <a:r>
              <a:rPr lang="en-US" altLang="zh-CN" sz="1200" i="1" dirty="0">
                <a:solidFill>
                  <a:srgbClr val="222222"/>
                </a:solidFill>
              </a:rPr>
              <a:t> preprint arXiv:1608.03113</a:t>
            </a:r>
            <a:r>
              <a:rPr lang="en-US" altLang="zh-CN" sz="1200" dirty="0">
                <a:solidFill>
                  <a:srgbClr val="222222"/>
                </a:solidFill>
              </a:rPr>
              <a:t> (2016).</a:t>
            </a:r>
            <a:endParaRPr lang="zh-CN" altLang="en-US" sz="12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4ADFDFE-E06F-4187-98E8-4C8E32F612AE}"/>
              </a:ext>
            </a:extLst>
          </p:cNvPr>
          <p:cNvSpPr txBox="1"/>
          <p:nvPr/>
        </p:nvSpPr>
        <p:spPr>
          <a:xfrm>
            <a:off x="4572000" y="5013176"/>
            <a:ext cx="309634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Here needs more detailed calculation.</a:t>
            </a:r>
            <a:endParaRPr lang="zh-CN" altLang="en-US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58CCB49-B572-4289-899A-43A06D243E2A}"/>
              </a:ext>
            </a:extLst>
          </p:cNvPr>
          <p:cNvCxnSpPr>
            <a:stCxn id="3" idx="0"/>
          </p:cNvCxnSpPr>
          <p:nvPr/>
        </p:nvCxnSpPr>
        <p:spPr>
          <a:xfrm flipH="1" flipV="1">
            <a:off x="5004048" y="4365104"/>
            <a:ext cx="1116124" cy="6480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893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6CACBF3-FDFE-4A0C-BEB5-144B005BB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7"/>
            <a:ext cx="8434363" cy="5616623"/>
          </a:xfrm>
        </p:spPr>
        <p:txBody>
          <a:bodyPr>
            <a:normAutofit/>
          </a:bodyPr>
          <a:lstStyle/>
          <a:p>
            <a:r>
              <a:rPr lang="en-US" altLang="zh-CN" dirty="0"/>
              <a:t>Beam loss failure of CEPC</a:t>
            </a:r>
          </a:p>
          <a:p>
            <a:pPr lvl="1"/>
            <a:r>
              <a:rPr lang="en-US" altLang="zh-CN" dirty="0"/>
              <a:t>The beam will not hit the vacuum chamber in 1 turn if the dipole field descends 1%.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Supposing the magnet field loss is </a:t>
            </a:r>
            <a:r>
              <a:rPr lang="en-US" altLang="zh-CN" dirty="0">
                <a:solidFill>
                  <a:srgbClr val="FF0000"/>
                </a:solidFill>
              </a:rPr>
              <a:t>linear</a:t>
            </a:r>
            <a:r>
              <a:rPr lang="en-US" altLang="zh-CN" dirty="0"/>
              <a:t>, and all the dipoles have powering failure. Total time is 1ms (about 3 turns). Then 1% descend equals to 3km.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>
                <a:solidFill>
                  <a:srgbClr val="FF0000"/>
                </a:solidFill>
                <a:sym typeface="Wingdings" panose="05000000000000000000" pitchFamily="2" charset="2"/>
              </a:rPr>
              <a:t>The beam will be lost in 1 turn,</a:t>
            </a:r>
            <a:r>
              <a:rPr lang="en-US" altLang="zh-CN" dirty="0">
                <a:sym typeface="Wingdings" panose="05000000000000000000" pitchFamily="2" charset="2"/>
              </a:rPr>
              <a:t> on collimators (4 collimators each ring) or on vacuum chamber.</a:t>
            </a:r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  <a:p>
            <a:pPr lvl="1"/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</p:txBody>
      </p:sp>
      <p:sp>
        <p:nvSpPr>
          <p:cNvPr id="5" name="标题 3">
            <a:extLst>
              <a:ext uri="{FF2B5EF4-FFF2-40B4-BE49-F238E27FC236}">
                <a16:creationId xmlns:a16="http://schemas.microsoft.com/office/drawing/2014/main" id="{47172917-4602-4EBF-838B-5961C80CE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725470"/>
          </a:xfrm>
        </p:spPr>
        <p:txBody>
          <a:bodyPr>
            <a:normAutofit/>
          </a:bodyPr>
          <a:lstStyle/>
          <a:p>
            <a:r>
              <a:rPr lang="en-US" altLang="zh-CN" dirty="0"/>
              <a:t>Status for the beam loss failure</a:t>
            </a:r>
            <a:endParaRPr lang="zh-CN" altLang="en-US" dirty="0"/>
          </a:p>
        </p:txBody>
      </p:sp>
      <p:sp>
        <p:nvSpPr>
          <p:cNvPr id="13" name="灯片编号占位符 2">
            <a:extLst>
              <a:ext uri="{FF2B5EF4-FFF2-40B4-BE49-F238E27FC236}">
                <a16:creationId xmlns:a16="http://schemas.microsoft.com/office/drawing/2014/main" id="{3304CE64-141B-4987-964B-9D2FF7673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98B4EB0-06CE-481E-B32B-52DF58230A15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6D327180-796F-40B2-94B4-6F803106B6B7}"/>
              </a:ext>
            </a:extLst>
          </p:cNvPr>
          <p:cNvGrpSpPr>
            <a:grpSpLocks noChangeAspect="1"/>
          </p:cNvGrpSpPr>
          <p:nvPr/>
        </p:nvGrpSpPr>
        <p:grpSpPr>
          <a:xfrm>
            <a:off x="222561" y="2204864"/>
            <a:ext cx="5400000" cy="3061466"/>
            <a:chOff x="5634486" y="1690688"/>
            <a:chExt cx="6002915" cy="3403282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A4397D5-8412-4FA0-B742-37A46D87A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34486" y="1690688"/>
              <a:ext cx="6002915" cy="3403282"/>
            </a:xfrm>
            <a:prstGeom prst="rect">
              <a:avLst/>
            </a:prstGeom>
          </p:spPr>
        </p:pic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id="{601F1372-0D66-43BF-B81B-A264140A1E54}"/>
                </a:ext>
              </a:extLst>
            </p:cNvPr>
            <p:cNvCxnSpPr/>
            <p:nvPr/>
          </p:nvCxnSpPr>
          <p:spPr>
            <a:xfrm flipH="1" flipV="1">
              <a:off x="6225309" y="2124369"/>
              <a:ext cx="529317" cy="6562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2552F76C-4A7D-4E9B-A83B-DFB66A5B13FB}"/>
                </a:ext>
              </a:extLst>
            </p:cNvPr>
            <p:cNvSpPr txBox="1"/>
            <p:nvPr/>
          </p:nvSpPr>
          <p:spPr>
            <a:xfrm>
              <a:off x="10023219" y="1901932"/>
              <a:ext cx="1166754" cy="1539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0070C0"/>
                  </a:solidFill>
                </a:rPr>
                <a:t>-B=99% B0</a:t>
              </a:r>
            </a:p>
            <a:p>
              <a:r>
                <a:rPr lang="en-US" altLang="zh-CN" sz="1400" b="1" dirty="0">
                  <a:solidFill>
                    <a:srgbClr val="FF0000"/>
                  </a:solidFill>
                </a:rPr>
                <a:t>-B=98% B0</a:t>
              </a:r>
            </a:p>
            <a:p>
              <a:r>
                <a:rPr lang="en-US" altLang="zh-CN" sz="1400" b="1" dirty="0">
                  <a:solidFill>
                    <a:srgbClr val="00B050"/>
                  </a:solidFill>
                </a:rPr>
                <a:t>-B=90% B0</a:t>
              </a:r>
            </a:p>
            <a:p>
              <a:r>
                <a:rPr lang="en-US" altLang="zh-CN" sz="1400" b="1" dirty="0"/>
                <a:t>-B=0</a:t>
              </a:r>
            </a:p>
            <a:p>
              <a:endParaRPr lang="en-US" altLang="zh-CN" sz="1400" b="1" dirty="0">
                <a:solidFill>
                  <a:srgbClr val="FF0000"/>
                </a:solidFill>
              </a:endParaRPr>
            </a:p>
            <a:p>
              <a:endParaRPr lang="zh-CN" altLang="en-US" sz="1400" b="1" dirty="0">
                <a:solidFill>
                  <a:srgbClr val="0070C0"/>
                </a:solidFill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05B68982-509F-40F3-8476-07075C53D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4626" y="2788391"/>
              <a:ext cx="3058000" cy="18565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2320C3E6-6E22-4E80-B6F5-2641F8962AC5}"/>
              </a:ext>
            </a:extLst>
          </p:cNvPr>
          <p:cNvSpPr/>
          <p:nvPr/>
        </p:nvSpPr>
        <p:spPr>
          <a:xfrm>
            <a:off x="5093536" y="2394891"/>
            <a:ext cx="36556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w/o strength difference of the bends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/>
              <a:t>more perturbation if included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w/o synchrotron radiation effect which is corrected with tapering in the normal status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0632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BEF2949-B21A-45FD-9DA1-4B0C04F28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2605642"/>
            <a:ext cx="2160000" cy="1387186"/>
          </a:xfrm>
          <a:prstGeom prst="rect">
            <a:avLst/>
          </a:prstGeom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6CACBF3-FDFE-4A0C-BEB5-144B005BB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7"/>
            <a:ext cx="8434363" cy="5544615"/>
          </a:xfrm>
        </p:spPr>
        <p:txBody>
          <a:bodyPr>
            <a:normAutofit/>
          </a:bodyPr>
          <a:lstStyle/>
          <a:p>
            <a:r>
              <a:rPr lang="en-US" altLang="zh-CN" dirty="0"/>
              <a:t>May the collimators be broken by the lost beam?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Yes, very possible. </a:t>
            </a:r>
            <a:r>
              <a:rPr lang="en-US" altLang="zh-CN" dirty="0"/>
              <a:t>Happened in KEKB, Super KEKB, APS.</a:t>
            </a:r>
          </a:p>
          <a:p>
            <a:pPr lvl="1"/>
            <a:r>
              <a:rPr lang="en-US" altLang="zh-CN" dirty="0"/>
              <a:t>Potential threats for APS-U, HEPS. 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r>
              <a:rPr lang="en-US" altLang="zh-CN" dirty="0"/>
              <a:t>May the lost beam shoot the vacuum tube or the magnets?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Rarely reported.</a:t>
            </a:r>
            <a:endParaRPr lang="en-US" altLang="zh-CN" dirty="0"/>
          </a:p>
          <a:p>
            <a:pPr lvl="1"/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</p:txBody>
      </p:sp>
      <p:sp>
        <p:nvSpPr>
          <p:cNvPr id="5" name="标题 3">
            <a:extLst>
              <a:ext uri="{FF2B5EF4-FFF2-40B4-BE49-F238E27FC236}">
                <a16:creationId xmlns:a16="http://schemas.microsoft.com/office/drawing/2014/main" id="{47172917-4602-4EBF-838B-5961C80CE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725470"/>
          </a:xfrm>
        </p:spPr>
        <p:txBody>
          <a:bodyPr>
            <a:normAutofit/>
          </a:bodyPr>
          <a:lstStyle/>
          <a:p>
            <a:r>
              <a:rPr lang="en-US" altLang="zh-CN" dirty="0"/>
              <a:t>Status for the beam loss failure</a:t>
            </a:r>
            <a:endParaRPr lang="zh-CN" altLang="en-US" dirty="0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BCA32806-77C5-4DD8-B916-7028D7510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63" y="2424394"/>
            <a:ext cx="2160000" cy="192521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1556958-F110-44B3-93FB-FEAC3B4A623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788024" y="2515991"/>
            <a:ext cx="2340000" cy="1645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D609135-6476-4070-BD2B-DFD844B9DB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1093" y="2480249"/>
            <a:ext cx="2160000" cy="161680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FA7E933-0E7B-42D5-A0F8-025449AAFD63}"/>
              </a:ext>
            </a:extLst>
          </p:cNvPr>
          <p:cNvSpPr txBox="1"/>
          <p:nvPr/>
        </p:nvSpPr>
        <p:spPr>
          <a:xfrm>
            <a:off x="236916" y="4264676"/>
            <a:ext cx="2709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Broken collimator of KEKB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712D157-0A58-495C-9CCA-14DCDA98FCEC}"/>
              </a:ext>
            </a:extLst>
          </p:cNvPr>
          <p:cNvSpPr txBox="1"/>
          <p:nvPr/>
        </p:nvSpPr>
        <p:spPr>
          <a:xfrm>
            <a:off x="4788024" y="4268257"/>
            <a:ext cx="230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Experiments of APS-U</a:t>
            </a:r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5E221C3-D60C-49C8-8334-E14BA57D12BB}"/>
              </a:ext>
            </a:extLst>
          </p:cNvPr>
          <p:cNvSpPr txBox="1"/>
          <p:nvPr/>
        </p:nvSpPr>
        <p:spPr>
          <a:xfrm>
            <a:off x="2762703" y="4131995"/>
            <a:ext cx="2519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Broken collimator of Super KEKB</a:t>
            </a:r>
            <a:endParaRPr lang="zh-CN" altLang="en-US" dirty="0"/>
          </a:p>
        </p:txBody>
      </p:sp>
      <p:sp>
        <p:nvSpPr>
          <p:cNvPr id="31" name="灯片编号占位符 2">
            <a:extLst>
              <a:ext uri="{FF2B5EF4-FFF2-40B4-BE49-F238E27FC236}">
                <a16:creationId xmlns:a16="http://schemas.microsoft.com/office/drawing/2014/main" id="{E504E565-ECE1-49EF-B7A6-D22501E8C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98B4EB0-06CE-481E-B32B-52DF58230A15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20E240F-2658-4F72-BD72-CB2A34E2E3F6}"/>
              </a:ext>
            </a:extLst>
          </p:cNvPr>
          <p:cNvSpPr txBox="1"/>
          <p:nvPr/>
        </p:nvSpPr>
        <p:spPr>
          <a:xfrm>
            <a:off x="7021531" y="4234752"/>
            <a:ext cx="2022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Experiments of LHC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1336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23863</TotalTime>
  <Words>1596</Words>
  <Application>Microsoft Office PowerPoint</Application>
  <PresentationFormat>全屏显示(4:3)</PresentationFormat>
  <Paragraphs>227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AdvOT483a8203</vt:lpstr>
      <vt:lpstr>宋体</vt:lpstr>
      <vt:lpstr>微软雅黑</vt:lpstr>
      <vt:lpstr>Arial</vt:lpstr>
      <vt:lpstr>Arial Black</vt:lpstr>
      <vt:lpstr>Calibri</vt:lpstr>
      <vt:lpstr>Cambria Math</vt:lpstr>
      <vt:lpstr>Wingdings</vt:lpstr>
      <vt:lpstr>Office 主题</vt:lpstr>
      <vt:lpstr>Machine protection for the beam loss failure</vt:lpstr>
      <vt:lpstr>Outline</vt:lpstr>
      <vt:lpstr>Status for the beam loss failure</vt:lpstr>
      <vt:lpstr>Status for the beam loss failure</vt:lpstr>
      <vt:lpstr>Status for the beam loss failure</vt:lpstr>
      <vt:lpstr>Status for the beam loss failure</vt:lpstr>
      <vt:lpstr>Status for the beam loss failure</vt:lpstr>
      <vt:lpstr>Status for the beam loss failure</vt:lpstr>
      <vt:lpstr>Status for the beam loss failure</vt:lpstr>
      <vt:lpstr>Simulation status of the movable collimator-Normal operation</vt:lpstr>
      <vt:lpstr>Simulation status of the movable collimator-Beam loss failure</vt:lpstr>
      <vt:lpstr>Simulation status of the movable collimator-Beam loss failure</vt:lpstr>
      <vt:lpstr>Simulation status of the movable collimator-Beam loss failure</vt:lpstr>
      <vt:lpstr>Simulation status of the movable collimator-Beam loss failure</vt:lpstr>
      <vt:lpstr>Discussion</vt:lpstr>
      <vt:lpstr>Discussion</vt:lpstr>
      <vt:lpstr>Discussion</vt:lpstr>
      <vt:lpstr>Discussion</vt:lpstr>
      <vt:lpstr>Discussion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wanghaijing</cp:lastModifiedBy>
  <cp:revision>1769</cp:revision>
  <cp:lastPrinted>2013-10-17T01:59:13Z</cp:lastPrinted>
  <dcterms:created xsi:type="dcterms:W3CDTF">2012-09-04T11:33:36Z</dcterms:created>
  <dcterms:modified xsi:type="dcterms:W3CDTF">2021-01-22T03:21:53Z</dcterms:modified>
</cp:coreProperties>
</file>