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2" r:id="rId4"/>
    <p:sldId id="263" r:id="rId5"/>
    <p:sldId id="265" r:id="rId6"/>
    <p:sldId id="266" r:id="rId7"/>
    <p:sldId id="269" r:id="rId8"/>
    <p:sldId id="1211" r:id="rId9"/>
    <p:sldId id="1216" r:id="rId10"/>
    <p:sldId id="1217" r:id="rId11"/>
    <p:sldId id="687" r:id="rId12"/>
    <p:sldId id="272" r:id="rId13"/>
    <p:sldId id="273" r:id="rId14"/>
    <p:sldId id="257" r:id="rId15"/>
    <p:sldId id="960" r:id="rId16"/>
    <p:sldId id="1214" r:id="rId17"/>
    <p:sldId id="1086" r:id="rId18"/>
    <p:sldId id="959" r:id="rId19"/>
    <p:sldId id="121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5995-1E1B-4B56-A0ED-F7341C02DB4D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F8255-C2A8-4021-9C9C-315C7AD84D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13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these</a:t>
            </a:r>
            <a:r>
              <a:rPr lang="en-US" altLang="zh-CN" baseline="0" dirty="0"/>
              <a:t> calculations, the Increment of the radiation power is not considered. It is a big problem. Another problem: do we need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 and wiggler together? Maybe, just wiggler Is Ok. The gamma energy from the wiggler can cover that from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.  Also the spectrum from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 is not </a:t>
            </a:r>
            <a:r>
              <a:rPr lang="en-US" altLang="zh-CN" baseline="0" dirty="0" err="1"/>
              <a:t>monoenergetic</a:t>
            </a:r>
            <a:r>
              <a:rPr lang="en-US" altLang="zh-CN" baseline="0" dirty="0"/>
              <a:t> too. The another problem is: there are no so many users of the high energy gamma-ray.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18F-0BB0-4DA7-93F2-8CF87CEA90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7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18F-0BB0-4DA7-93F2-8CF87CEA90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1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FDBD-9D14-424D-8DEF-936C64AF2FC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4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A7EE1-F47B-4E5D-8443-5D9055A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00FB25-DFD2-4434-96CF-0BF5BCAA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C7E9B-BFFD-4236-9E23-835BD69E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DBAC9F-2FB8-4342-9811-B69EDBED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C36AB0-2452-425E-8665-6F713EB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0A121-241C-49F2-BE66-04909B29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E33826-8298-4ECF-A7CB-21376DE7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7E9E3-C265-4DEB-A6B7-719DF957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83560-3F33-40D0-B212-47C23B87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83E4A8-DD57-4DB7-B450-3E4CA955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C65623-29E4-4B81-8762-4A73A1C9C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C364A1-6291-483F-A1A3-234E4C36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6E5B1-EDDA-4A75-AE65-C87DA695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6D4D4-9F95-483F-AD01-1EAC1281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8FF29E-06A7-4CF7-938F-38CAE499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54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EA251-E45C-4A7E-A89E-E43D2744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86332-4211-4F15-9DC6-44F39980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711C36-3086-48A8-B847-7280F43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16D6F-D42D-47F1-9BEB-A49BA1B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D409A5-C3F5-4B9F-B242-6460F45C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A0AF1-85CD-4F8E-A20F-6B6ED5E5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25D94F-0B1E-4A78-B932-5EFD5349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7CFD1-4CC3-439A-B2F5-4FBEA92B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288FB-1D3D-475E-A556-41CD0D73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5B5F34-021C-40BE-BC9C-33931E97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8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8EA5D-71E7-42AD-AB6C-7C23F449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1D0AC-7030-4C0E-BDD2-ACFCF56F8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AEA85-A4FF-4495-8C92-6CF60591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6AA816-2279-4F8B-A4B4-421CD178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6344DE-2CB8-4FC7-937C-F555A43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73DD1B-15CF-48CC-8FCB-387A5706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7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15D2A-1FDE-45D8-BA38-9F1A808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31CD59-E86A-4D63-B3C3-88A86449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7FFFB5-E809-4C87-9BD7-3A741626C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5A03D3-E6E4-4263-ABA9-AA6347BBE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DBD60D-CAD7-4C4B-93F0-6C45EA7B6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14D529-9EC2-49B2-B25B-27C748DA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C2387C-E375-4D3C-96CD-0C9EAEEA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022C6B-031C-4231-A79A-315F7D6F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7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22430-A0BF-4D5A-AEDE-EBC3DF27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22D2AB-8EAA-40A8-88C5-8DF81D7D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9914B3-D3BE-474F-AA8E-BD8EE27A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2FDBBF-BC99-4A63-956D-F62FF967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09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97CBBB-8449-403D-ABAE-144B08D9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BAAD34-7AD9-4C8B-843C-3EFC9297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6ED2A2-535C-4087-B03A-69335E62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9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54A93-8A31-4434-AA54-991227F0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710063-A15E-4427-8AC9-989D3488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902418-A8EB-4DB1-B57C-978786830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4875FE-6278-4346-84A5-390295D1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0EBE6-B13F-4893-BEEF-AD2560A5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0ACB14-330F-49AF-B137-BC5491EC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12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B59A1-4BE4-4113-95FA-44A8C91A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A34AFE-22D3-4D2A-A347-73591F0E3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E238FE-763C-4C86-8EEA-0D845750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42DD3D-B98D-469C-9B56-A2827EF8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9A6907-E278-49B5-92F7-0FDE9BE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05CEFC-BAA5-4A57-9B80-2A7CCD3D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72797B-06F6-4A95-A2EA-5E2DD7A8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1ECFC4-4889-4ED0-86F4-5B480288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A8E45-B3BE-409D-BACC-0B857B2A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B7DF-E658-468B-89D2-CED0DCB9C4FC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947B6-DEB0-4707-8E37-A6B211F57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3D7C65-23BF-43FA-A246-CE97F6EF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7A52-A1AC-4CEA-9827-CCF518C85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3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E04D5-9534-46F0-B8AD-6C9CF7D8E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同步辐射光源在材料工业领域的应用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EEFA64-C4F5-441A-AC71-DA158B05E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黄永盛</a:t>
            </a:r>
            <a:endParaRPr lang="en-US" altLang="zh-CN" dirty="0"/>
          </a:p>
          <a:p>
            <a:r>
              <a:rPr lang="en-US" altLang="zh-CN" dirty="0"/>
              <a:t>2021-04-24 </a:t>
            </a:r>
            <a:r>
              <a:rPr lang="zh-CN" altLang="en-US" dirty="0"/>
              <a:t>东莞 </a:t>
            </a:r>
            <a:r>
              <a:rPr lang="en-US" altLang="zh-CN" dirty="0"/>
              <a:t>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47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3905" y="174667"/>
            <a:ext cx="781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需求</a:t>
            </a:r>
            <a:r>
              <a:rPr lang="zh-CN" altLang="en-US" sz="3200" b="1" dirty="0">
                <a:solidFill>
                  <a:srgbClr val="0070C0"/>
                </a:solidFill>
              </a:rPr>
              <a:t>分析</a:t>
            </a:r>
            <a:r>
              <a:rPr lang="en-US" altLang="zh-CN" sz="3200" b="1" dirty="0">
                <a:solidFill>
                  <a:srgbClr val="0070C0"/>
                </a:solidFill>
              </a:rPr>
              <a:t>—</a:t>
            </a:r>
            <a:r>
              <a:rPr lang="zh-CN" altLang="en-US" sz="2400" b="1" dirty="0">
                <a:solidFill>
                  <a:srgbClr val="0070C0"/>
                </a:solidFill>
              </a:rPr>
              <a:t>以航空发动机和燃气轮机（“两机” ）为例</a:t>
            </a:r>
            <a:endParaRPr lang="zh-SG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1624" y="8367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产业链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00" y="19168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上游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4000" y="38610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中游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298" y="55172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下游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7828" y="8367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对象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6080" y="8367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主要公司</a:t>
            </a:r>
            <a:endParaRPr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5600" y="194761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原材料</a:t>
            </a:r>
            <a:endParaRPr lang="zh-SG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495600" y="38918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</a:rPr>
              <a:t>零部件</a:t>
            </a:r>
            <a:endParaRPr lang="zh-SG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5600" y="554801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</a:rPr>
              <a:t>整机制造</a:t>
            </a:r>
            <a:endParaRPr lang="zh-SG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3744" y="1540005"/>
            <a:ext cx="2094830" cy="1200329"/>
          </a:xfrm>
          <a:prstGeom prst="rect">
            <a:avLst/>
          </a:prstGeom>
          <a:solidFill>
            <a:srgbClr val="BCDD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高温硬质合金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钛合金、镍合金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钢材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复合硬质材料</a:t>
            </a:r>
            <a:endParaRPr lang="zh-SG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3744" y="2810220"/>
            <a:ext cx="2094830" cy="2431435"/>
          </a:xfrm>
          <a:prstGeom prst="rect">
            <a:avLst/>
          </a:prstGeom>
          <a:solidFill>
            <a:srgbClr val="BCDD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铸造件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涡轮叶片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机匣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锻造件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压气机叶片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盘、轴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</a:rPr>
              <a:t>齿轮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燃烧室、喷管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</a:rPr>
              <a:t>轴承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3744" y="1539308"/>
            <a:ext cx="2094830" cy="1184273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17" name="矩形 16"/>
          <p:cNvSpPr/>
          <p:nvPr/>
        </p:nvSpPr>
        <p:spPr>
          <a:xfrm>
            <a:off x="4073744" y="2810220"/>
            <a:ext cx="2094830" cy="2431435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18" name="矩形 17"/>
          <p:cNvSpPr/>
          <p:nvPr/>
        </p:nvSpPr>
        <p:spPr>
          <a:xfrm>
            <a:off x="4073744" y="5448640"/>
            <a:ext cx="2094830" cy="63797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073744" y="5440288"/>
            <a:ext cx="198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航空发动机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燃气轮机</a:t>
            </a:r>
            <a:endParaRPr lang="zh-SG" altLang="en-US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480456" y="5466680"/>
            <a:ext cx="232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航发动力    中国动力</a:t>
            </a:r>
            <a:endParaRPr lang="en-US" altLang="zh-CN" b="1" dirty="0"/>
          </a:p>
          <a:p>
            <a:r>
              <a:rPr lang="zh-CN" altLang="en-US" b="1" dirty="0"/>
              <a:t>炼石航空    上海电气</a:t>
            </a:r>
            <a:endParaRPr lang="zh-SG" altLang="en-US" b="1" dirty="0"/>
          </a:p>
        </p:txBody>
      </p:sp>
      <p:sp>
        <p:nvSpPr>
          <p:cNvPr id="24" name="右箭头 23"/>
          <p:cNvSpPr/>
          <p:nvPr/>
        </p:nvSpPr>
        <p:spPr>
          <a:xfrm>
            <a:off x="6241148" y="2002790"/>
            <a:ext cx="3276364" cy="504056"/>
          </a:xfrm>
          <a:prstGeom prst="rightArrow">
            <a:avLst>
              <a:gd name="adj1" fmla="val 39922"/>
              <a:gd name="adj2" fmla="val 100390"/>
            </a:avLst>
          </a:prstGeom>
          <a:gradFill>
            <a:gsLst>
              <a:gs pos="0">
                <a:srgbClr val="FF0000">
                  <a:alpha val="60000"/>
                </a:srgbClr>
              </a:gs>
              <a:gs pos="51000">
                <a:srgbClr val="FFC000">
                  <a:alpha val="94000"/>
                </a:srgbClr>
              </a:gs>
              <a:gs pos="100000">
                <a:srgbClr val="92D050">
                  <a:alpha val="77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528048" y="1556793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SG" altLang="en-US" b="1" dirty="0"/>
              <a:t>炼石有色    </a:t>
            </a:r>
            <a:r>
              <a:rPr lang="zh-CN" altLang="en-US" b="1" dirty="0"/>
              <a:t>中钢天源</a:t>
            </a:r>
            <a:endParaRPr lang="en-US" altLang="zh-CN" b="1" dirty="0"/>
          </a:p>
          <a:p>
            <a:r>
              <a:rPr lang="zh-SG" altLang="en-US" b="1" dirty="0"/>
              <a:t>韶关钢铁    章源钨业</a:t>
            </a:r>
            <a:endParaRPr lang="en-US" altLang="zh-CN" b="1" dirty="0"/>
          </a:p>
          <a:p>
            <a:r>
              <a:rPr lang="zh-CN" altLang="en-US" b="1" dirty="0"/>
              <a:t>光威复材    宝钛股份</a:t>
            </a:r>
            <a:endParaRPr lang="en-US" altLang="zh-CN" b="1" dirty="0"/>
          </a:p>
          <a:p>
            <a:r>
              <a:rPr lang="zh-CN" altLang="en-US" b="1" dirty="0"/>
              <a:t>火炬电子    西部材料</a:t>
            </a:r>
            <a:endParaRPr lang="en-US" altLang="zh-CN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9234388" y="1709708"/>
            <a:ext cx="143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高穿透</a:t>
            </a:r>
            <a:endParaRPr lang="zh-SG" alt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34388" y="3590142"/>
            <a:ext cx="143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大视场</a:t>
            </a:r>
            <a:endParaRPr lang="zh-SG" alt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34388" y="4131290"/>
            <a:ext cx="143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高分辨</a:t>
            </a:r>
            <a:endParaRPr lang="zh-SG" alt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28048" y="1556793"/>
            <a:ext cx="2232248" cy="1167485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30" name="矩形 29"/>
          <p:cNvSpPr/>
          <p:nvPr/>
        </p:nvSpPr>
        <p:spPr>
          <a:xfrm>
            <a:off x="6528048" y="3391832"/>
            <a:ext cx="2232248" cy="147732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31" name="矩形 30"/>
          <p:cNvSpPr/>
          <p:nvPr/>
        </p:nvSpPr>
        <p:spPr>
          <a:xfrm>
            <a:off x="6507956" y="5448640"/>
            <a:ext cx="2252340" cy="63797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34388" y="2261587"/>
            <a:ext cx="143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高通量</a:t>
            </a:r>
            <a:endParaRPr lang="zh-SG" alt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6241148" y="3856890"/>
            <a:ext cx="3276364" cy="504056"/>
          </a:xfrm>
          <a:prstGeom prst="rightArrow">
            <a:avLst>
              <a:gd name="adj1" fmla="val 39922"/>
              <a:gd name="adj2" fmla="val 100390"/>
            </a:avLst>
          </a:prstGeom>
          <a:gradFill>
            <a:gsLst>
              <a:gs pos="0">
                <a:srgbClr val="FF0000">
                  <a:alpha val="60000"/>
                </a:srgbClr>
              </a:gs>
              <a:gs pos="51000">
                <a:srgbClr val="FFC000">
                  <a:alpha val="94000"/>
                </a:srgbClr>
              </a:gs>
              <a:gs pos="100000">
                <a:srgbClr val="92D050">
                  <a:alpha val="77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507956" y="3391832"/>
            <a:ext cx="2272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中航重机    江苏永翰</a:t>
            </a:r>
            <a:endParaRPr lang="en-US" altLang="zh-SG" b="1" dirty="0"/>
          </a:p>
          <a:p>
            <a:r>
              <a:rPr lang="zh-CN" altLang="en-US" b="1" dirty="0"/>
              <a:t>中国二重    爱乐达</a:t>
            </a:r>
            <a:endParaRPr lang="en-US" altLang="zh-CN" b="1" dirty="0"/>
          </a:p>
          <a:p>
            <a:r>
              <a:rPr lang="zh-CN" altLang="en-US" b="1" dirty="0"/>
              <a:t>三角防务    成发科技</a:t>
            </a:r>
            <a:endParaRPr lang="en-US" altLang="zh-CN" b="1" dirty="0"/>
          </a:p>
          <a:p>
            <a:r>
              <a:rPr lang="zh-CN" altLang="en-US" b="1" dirty="0"/>
              <a:t>应流股份    图南股份</a:t>
            </a:r>
            <a:endParaRPr lang="en-US" altLang="zh-CN" b="1" dirty="0"/>
          </a:p>
          <a:p>
            <a:r>
              <a:rPr lang="zh-CN" altLang="en-US" b="1" dirty="0"/>
              <a:t>新研股份    万泽股份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75893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C8173805-E431-4029-8286-3F2A0B3F4D47}"/>
              </a:ext>
            </a:extLst>
          </p:cNvPr>
          <p:cNvSpPr txBox="1"/>
          <p:nvPr/>
        </p:nvSpPr>
        <p:spPr>
          <a:xfrm>
            <a:off x="4439816" y="24862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国内外发展现状</a:t>
            </a:r>
          </a:p>
        </p:txBody>
      </p:sp>
      <p:sp>
        <p:nvSpPr>
          <p:cNvPr id="4" name="矩形 3"/>
          <p:cNvSpPr/>
          <p:nvPr/>
        </p:nvSpPr>
        <p:spPr>
          <a:xfrm>
            <a:off x="1592749" y="413638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SG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典型工件探伤光源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横向对比</a:t>
            </a:r>
            <a:endParaRPr lang="zh-SG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00854" y="108098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与</a:t>
            </a:r>
            <a:r>
              <a:rPr lang="zh-CN" altLang="zh-SG" dirty="0">
                <a:solidFill>
                  <a:srgbClr val="00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国内外同步辐射线站对比</a:t>
            </a:r>
            <a:endParaRPr lang="zh-SG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80" y="4713823"/>
            <a:ext cx="10850948" cy="198336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7F54498-1B50-4D68-98DB-4C4B541EE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0910"/>
              </p:ext>
            </p:extLst>
          </p:nvPr>
        </p:nvGraphicFramePr>
        <p:xfrm>
          <a:off x="956996" y="1788856"/>
          <a:ext cx="10640117" cy="1897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883">
                  <a:extLst>
                    <a:ext uri="{9D8B030D-6E8A-4147-A177-3AD203B41FA5}">
                      <a16:colId xmlns:a16="http://schemas.microsoft.com/office/drawing/2014/main" val="1807034365"/>
                    </a:ext>
                  </a:extLst>
                </a:gridCol>
                <a:gridCol w="2024292">
                  <a:extLst>
                    <a:ext uri="{9D8B030D-6E8A-4147-A177-3AD203B41FA5}">
                      <a16:colId xmlns:a16="http://schemas.microsoft.com/office/drawing/2014/main" val="1440878685"/>
                    </a:ext>
                  </a:extLst>
                </a:gridCol>
                <a:gridCol w="2402664">
                  <a:extLst>
                    <a:ext uri="{9D8B030D-6E8A-4147-A177-3AD203B41FA5}">
                      <a16:colId xmlns:a16="http://schemas.microsoft.com/office/drawing/2014/main" val="434821086"/>
                    </a:ext>
                  </a:extLst>
                </a:gridCol>
                <a:gridCol w="2245011">
                  <a:extLst>
                    <a:ext uri="{9D8B030D-6E8A-4147-A177-3AD203B41FA5}">
                      <a16:colId xmlns:a16="http://schemas.microsoft.com/office/drawing/2014/main" val="1648213200"/>
                    </a:ext>
                  </a:extLst>
                </a:gridCol>
                <a:gridCol w="1797267">
                  <a:extLst>
                    <a:ext uri="{9D8B030D-6E8A-4147-A177-3AD203B41FA5}">
                      <a16:colId xmlns:a16="http://schemas.microsoft.com/office/drawing/2014/main" val="2214277730"/>
                    </a:ext>
                  </a:extLst>
                </a:gridCol>
              </a:tblGrid>
              <a:tr h="201295">
                <a:tc rowSpan="2"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光束线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altLang="zh-CN" sz="1400" b="1" kern="100" dirty="0">
                          <a:effectLst/>
                        </a:rPr>
                        <a:t>CEPC-SR</a:t>
                      </a:r>
                      <a:r>
                        <a:rPr lang="zh-CN" sz="1400" b="1" kern="100" dirty="0">
                          <a:effectLst/>
                        </a:rPr>
                        <a:t>光源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HEPS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ESRF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PETRA III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456652"/>
                  </a:ext>
                </a:extLst>
              </a:tr>
              <a:tr h="201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超硬</a:t>
                      </a:r>
                      <a:r>
                        <a:rPr lang="en-US" sz="2000" b="1" kern="100">
                          <a:effectLst/>
                        </a:rPr>
                        <a:t>x</a:t>
                      </a:r>
                      <a:r>
                        <a:rPr lang="zh-CN" sz="1400" b="1" kern="100">
                          <a:effectLst/>
                        </a:rPr>
                        <a:t>射线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高能</a:t>
                      </a:r>
                      <a:r>
                        <a:rPr lang="en-US" sz="2000" b="1" kern="100">
                          <a:effectLst/>
                        </a:rPr>
                        <a:t>x</a:t>
                      </a:r>
                      <a:r>
                        <a:rPr lang="zh-CN" sz="1400" b="1" kern="100">
                          <a:effectLst/>
                        </a:rPr>
                        <a:t>射线衍射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ID15A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P07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038840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光源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altLang="zh-CN" sz="1400" b="1" kern="100" dirty="0">
                          <a:effectLst/>
                        </a:rPr>
                        <a:t>SR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Undulator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Undulator-CPMU18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Undulator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160634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能量范围</a:t>
                      </a:r>
                      <a:r>
                        <a:rPr lang="en-US" sz="1400" b="1" kern="100">
                          <a:effectLst/>
                        </a:rPr>
                        <a:t>(keV)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altLang="zh-CN" sz="1400" b="1" kern="100" dirty="0">
                          <a:effectLst/>
                          <a:latin typeface="Times New Roman" panose="02020603050405020304" pitchFamily="18" charset="0"/>
                          <a:ea typeface="仿宋_GB2312"/>
                        </a:rPr>
                        <a:t>360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60-120</a:t>
                      </a:r>
                      <a:r>
                        <a:rPr lang="zh-CN" sz="1400" b="1" kern="100">
                          <a:effectLst/>
                        </a:rPr>
                        <a:t>，可扩展至</a:t>
                      </a:r>
                      <a:r>
                        <a:rPr lang="en-US" sz="1400" b="1" kern="100">
                          <a:effectLst/>
                        </a:rPr>
                        <a:t>300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20-500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50-200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241485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光子通量</a:t>
                      </a:r>
                      <a:r>
                        <a:rPr lang="en-US" sz="1400" b="1" kern="100">
                          <a:effectLst/>
                        </a:rPr>
                        <a:t>(phs/s)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1 </a:t>
                      </a: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 dirty="0">
                          <a:effectLst/>
                        </a:rPr>
                        <a:t> 10</a:t>
                      </a:r>
                      <a:r>
                        <a:rPr lang="en-US" sz="1400" b="1" kern="100" baseline="30000" dirty="0">
                          <a:effectLst/>
                        </a:rPr>
                        <a:t>12</a:t>
                      </a:r>
                      <a:r>
                        <a:rPr lang="en-US" sz="1400" b="1" kern="100" dirty="0">
                          <a:effectLst/>
                        </a:rPr>
                        <a:t>@360 keV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1</a:t>
                      </a:r>
                      <a:r>
                        <a:rPr lang="en-US" sz="1400" b="1" kern="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>
                          <a:effectLst/>
                        </a:rPr>
                        <a:t>10</a:t>
                      </a:r>
                      <a:r>
                        <a:rPr lang="en-US" sz="1400" b="1" kern="100" baseline="30000">
                          <a:effectLst/>
                        </a:rPr>
                        <a:t>12</a:t>
                      </a:r>
                      <a:r>
                        <a:rPr lang="en-US" sz="1400" b="1" kern="100">
                          <a:effectLst/>
                        </a:rPr>
                        <a:t>@100 keV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5</a:t>
                      </a:r>
                      <a:r>
                        <a:rPr lang="en-US" sz="1400" b="1" kern="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>
                          <a:effectLst/>
                        </a:rPr>
                        <a:t>10</a:t>
                      </a:r>
                      <a:r>
                        <a:rPr lang="en-US" sz="1400" b="1" kern="100" baseline="30000">
                          <a:effectLst/>
                        </a:rPr>
                        <a:t>13</a:t>
                      </a:r>
                      <a:r>
                        <a:rPr lang="en-US" sz="1400" b="1" kern="100">
                          <a:effectLst/>
                        </a:rPr>
                        <a:t>@50 keV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7</a:t>
                      </a:r>
                      <a:r>
                        <a:rPr lang="en-US" sz="1400" b="1" kern="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>
                          <a:effectLst/>
                        </a:rPr>
                        <a:t>10</a:t>
                      </a:r>
                      <a:r>
                        <a:rPr lang="en-US" sz="1400" b="1" kern="100" baseline="30000">
                          <a:effectLst/>
                        </a:rPr>
                        <a:t>11</a:t>
                      </a:r>
                      <a:r>
                        <a:rPr lang="en-US" sz="1400" b="1" kern="100">
                          <a:effectLst/>
                        </a:rPr>
                        <a:t>@100 keV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628290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光斑尺寸</a:t>
                      </a:r>
                      <a:r>
                        <a:rPr lang="en-US" sz="1400" b="1" kern="100">
                          <a:effectLst/>
                        </a:rPr>
                        <a:t>H×V (</a:t>
                      </a:r>
                      <a:r>
                        <a:rPr lang="en-US" sz="1400" b="1" kern="1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b="1" kern="100">
                          <a:effectLst/>
                        </a:rPr>
                        <a:t>m</a:t>
                      </a:r>
                      <a:r>
                        <a:rPr lang="en-US" sz="1400" b="1" kern="100" baseline="30000">
                          <a:effectLst/>
                        </a:rPr>
                        <a:t>2</a:t>
                      </a:r>
                      <a:r>
                        <a:rPr lang="en-US" sz="1400" b="1" kern="100">
                          <a:effectLst/>
                        </a:rPr>
                        <a:t>)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          20000</a:t>
                      </a:r>
                      <a:r>
                        <a:rPr lang="zh-CN" sz="1400" b="1" kern="100" dirty="0">
                          <a:effectLst/>
                        </a:rPr>
                        <a:t>和</a:t>
                      </a:r>
                      <a:r>
                        <a:rPr lang="en-US" sz="1400" b="1" kern="100" dirty="0">
                          <a:effectLst/>
                        </a:rPr>
                        <a:t>5000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1000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0.3-8000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1000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577407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状态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设计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运行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>
                          <a:effectLst/>
                        </a:rPr>
                        <a:t>运行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25000"/>
                        </a:lnSpc>
                      </a:pPr>
                      <a:r>
                        <a:rPr lang="zh-CN" sz="1400" b="1" kern="100" dirty="0">
                          <a:effectLst/>
                        </a:rPr>
                        <a:t>运行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仿宋_GB231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7237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562" y="-16443"/>
            <a:ext cx="8229600" cy="1143000"/>
          </a:xfrm>
        </p:spPr>
        <p:txBody>
          <a:bodyPr/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CEPC high-flux γ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>
                <a:latin typeface="微软雅黑" pitchFamily="34" charset="-122"/>
                <a:ea typeface="微软雅黑" pitchFamily="34" charset="-122"/>
              </a:rPr>
              <a:t>beamlines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5" y="1139946"/>
            <a:ext cx="4248472" cy="16270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Complementary with the third generations of synchrotron sources, spallation neutron sources, industrial CT, and LCS gamma sources:</a:t>
            </a:r>
          </a:p>
          <a:p>
            <a:pPr marL="0" indent="0">
              <a:buNone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7.5cm steel penetration, several micron resolution, high flux fast imagination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62453" y="2780928"/>
            <a:ext cx="8973168" cy="3897724"/>
            <a:chOff x="238453" y="2780928"/>
            <a:chExt cx="8973168" cy="3897724"/>
          </a:xfrm>
        </p:grpSpPr>
        <p:sp>
          <p:nvSpPr>
            <p:cNvPr id="8" name="TextBox 7"/>
            <p:cNvSpPr txBox="1"/>
            <p:nvPr/>
          </p:nvSpPr>
          <p:spPr>
            <a:xfrm>
              <a:off x="1112080" y="2780928"/>
              <a:ext cx="461665" cy="14489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Image </a:t>
              </a:r>
              <a:r>
                <a:rPr lang="en-US" altLang="zh-CN" b="1" dirty="0" err="1">
                  <a:latin typeface="微软雅黑" pitchFamily="34" charset="-122"/>
                  <a:ea typeface="微软雅黑" pitchFamily="34" charset="-122"/>
                </a:rPr>
                <a:t>reso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38453" y="2780928"/>
              <a:ext cx="8973168" cy="3897724"/>
              <a:chOff x="238453" y="2780928"/>
              <a:chExt cx="8973168" cy="3897724"/>
            </a:xfrm>
          </p:grpSpPr>
          <p:cxnSp>
            <p:nvCxnSpPr>
              <p:cNvPr id="5" name="直接箭头连接符 4"/>
              <p:cNvCxnSpPr/>
              <p:nvPr/>
            </p:nvCxnSpPr>
            <p:spPr>
              <a:xfrm>
                <a:off x="1115616" y="6165304"/>
                <a:ext cx="712879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1115616" y="2780928"/>
                <a:ext cx="0" cy="33843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69285" y="3748390"/>
                <a:ext cx="63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mm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8453" y="4427820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10um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5562" y="5166484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um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50242" y="6309320"/>
                <a:ext cx="2461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penetration/energy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84001" y="6215135"/>
                <a:ext cx="205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10cm/MeV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47764" y="6215135"/>
                <a:ext cx="2108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cm/100keV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47664" y="6187365"/>
                <a:ext cx="2000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mm/keV-10keV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68554" y="3794557"/>
                <a:ext cx="2499390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Third generations</a:t>
                </a:r>
              </a:p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Synchrotron radiation source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75451" y="4680467"/>
                <a:ext cx="266875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LCS γ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94524" y="3573016"/>
                <a:ext cx="2764290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Spallation neutron source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83981" y="5231020"/>
                <a:ext cx="2499390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Micro-</a:t>
                </a:r>
                <a:r>
                  <a:rPr lang="en-US" altLang="zh-CN" b="1" dirty="0" err="1">
                    <a:latin typeface="微软雅黑" pitchFamily="34" charset="-122"/>
                    <a:ea typeface="微软雅黑" pitchFamily="34" charset="-122"/>
                  </a:rPr>
                  <a:t>nano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 CT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02572" y="3658091"/>
                <a:ext cx="2499390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High energy CT</a:t>
                </a: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6023992" y="1129968"/>
            <a:ext cx="45005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Static imaging - engine blade inspection: 6cm thick steel, 1-5 micron resolution</a:t>
            </a:r>
          </a:p>
          <a:p>
            <a:endParaRPr lang="en-US" altLang="zh-CN" sz="1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Dynamic imaging---metal phase change process-droplet solidification/seawater corrosion mechanism: us, 6cm thick steel, 1-5 micron resolution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92144" y="4359521"/>
            <a:ext cx="2664296" cy="781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CEPC-SR γ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>
                <a:solidFill>
                  <a:schemeClr val="bg1"/>
                </a:solidFill>
              </a:rPr>
              <a:t>static &amp; dynamic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</a:p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0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Gamma imaging system design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7391" y="1268761"/>
            <a:ext cx="7031786" cy="9432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Detector 50μm one detection unit, 10cm size, magnification 10, light source focus 10μm, object measuring 1cm diameter disc each time, one hour scanning range 1 square meter, resolution can reach 6μm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箭头连接符 18"/>
          <p:cNvCxnSpPr>
            <a:stCxn id="10" idx="0"/>
          </p:cNvCxnSpPr>
          <p:nvPr/>
        </p:nvCxnSpPr>
        <p:spPr>
          <a:xfrm flipH="1" flipV="1">
            <a:off x="3816203" y="2564904"/>
            <a:ext cx="2411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775521" y="1628801"/>
            <a:ext cx="8559817" cy="3576593"/>
            <a:chOff x="251520" y="1628800"/>
            <a:chExt cx="8559817" cy="3576593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863588" y="3131573"/>
              <a:ext cx="14401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251520" y="1628800"/>
              <a:ext cx="8559817" cy="3576593"/>
              <a:chOff x="251520" y="1676708"/>
              <a:chExt cx="8559817" cy="3576593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>
                <a:off x="683568" y="4005064"/>
                <a:ext cx="7848872" cy="864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251520" y="1676708"/>
                <a:ext cx="8559817" cy="3576593"/>
                <a:chOff x="260655" y="1628800"/>
                <a:chExt cx="8559817" cy="3576593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55576" y="3933056"/>
                  <a:ext cx="216024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051720" y="3645024"/>
                  <a:ext cx="504056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0655" y="4005064"/>
                  <a:ext cx="93610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10</a:t>
                  </a:r>
                  <a:r>
                    <a:rPr lang="zh-CN" altLang="en-US" b="1" dirty="0"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um CEPC-SR-γ</a:t>
                  </a:r>
                  <a:r>
                    <a:rPr lang="zh-CN" altLang="en-US" b="1" dirty="0"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radius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763688" y="4268995"/>
                  <a:ext cx="16561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Moving Objection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17" name="直接箭头连接符 16"/>
                <p:cNvCxnSpPr/>
                <p:nvPr/>
              </p:nvCxnSpPr>
              <p:spPr>
                <a:xfrm flipH="1" flipV="1">
                  <a:off x="827584" y="2708920"/>
                  <a:ext cx="36004" cy="12241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1078561" y="2580449"/>
                  <a:ext cx="2185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1m:Objective dis.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165311" y="3687509"/>
                  <a:ext cx="15712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10cm CEPC-SR γ Spot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4" name="组合 3"/>
                <p:cNvGrpSpPr/>
                <p:nvPr/>
              </p:nvGrpSpPr>
              <p:grpSpPr>
                <a:xfrm>
                  <a:off x="827584" y="1628800"/>
                  <a:ext cx="7992888" cy="3168352"/>
                  <a:chOff x="827584" y="1628800"/>
                  <a:chExt cx="7992888" cy="3168352"/>
                </a:xfrm>
              </p:grpSpPr>
              <p:cxnSp>
                <p:nvCxnSpPr>
                  <p:cNvPr id="5" name="直接箭头连接符 4"/>
                  <p:cNvCxnSpPr/>
                  <p:nvPr/>
                </p:nvCxnSpPr>
                <p:spPr>
                  <a:xfrm flipV="1">
                    <a:off x="827584" y="1988840"/>
                    <a:ext cx="7776864" cy="201622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椭圆 10"/>
                  <p:cNvSpPr/>
                  <p:nvPr/>
                </p:nvSpPr>
                <p:spPr>
                  <a:xfrm>
                    <a:off x="7812360" y="2060848"/>
                    <a:ext cx="1008112" cy="27363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4" name="直接箭头连接符 23"/>
                  <p:cNvCxnSpPr/>
                  <p:nvPr/>
                </p:nvCxnSpPr>
                <p:spPr>
                  <a:xfrm flipV="1">
                    <a:off x="827584" y="2996952"/>
                    <a:ext cx="7488832" cy="1440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V="1">
                    <a:off x="8316416" y="1628800"/>
                    <a:ext cx="0" cy="3168352"/>
                  </a:xfrm>
                  <a:prstGeom prst="line">
                    <a:avLst/>
                  </a:prstGeom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5148064" y="3206405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10m:det. Dis.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内容占位符 2"/>
              <p:cNvSpPr txBox="1">
                <a:spLocks/>
              </p:cNvSpPr>
              <p:nvPr/>
            </p:nvSpPr>
            <p:spPr>
              <a:xfrm>
                <a:off x="1806352" y="5589241"/>
                <a:ext cx="8579296" cy="1045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Transmission imaging resolution 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/>
                      </a:rPr>
                      <m:t>𝐅</m:t>
                    </m:r>
                    <m:r>
                      <a:rPr lang="en-US" altLang="zh-CN" b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latin typeface="Cambria Math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b="1" i="1" dirty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b="1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 dirty="0">
                                        <a:latin typeface="Cambria Math"/>
                                      </a:rPr>
                                      <m:t>𝑴</m:t>
                                    </m:r>
                                    <m:r>
                                      <a:rPr lang="en-US" altLang="zh-CN" b="1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b="1" i="1" dirty="0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1" i="1" dirty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b="1" i="1" dirty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b="1" dirty="0">
                            <a:latin typeface="Cambria Math"/>
                          </a:rPr>
                          <m:t>𝐌</m:t>
                        </m:r>
                      </m:den>
                    </m:f>
                  </m:oMath>
                </a14:m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d is the detector detection unit size, a is the gamma source focal spot size, and M is the magnification (detector to focal spot distance: the distance from the object to the focal spot)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2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5589241"/>
                <a:ext cx="8579296" cy="1045479"/>
              </a:xfrm>
              <a:prstGeom prst="rect">
                <a:avLst/>
              </a:prstGeom>
              <a:blipFill>
                <a:blip r:embed="rId2"/>
                <a:stretch>
                  <a:fillRect l="-284" r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70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4AF72-6CA7-4667-9F14-676B69FC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：</a:t>
            </a:r>
            <a:r>
              <a:rPr lang="en-US" altLang="zh-CN" dirty="0"/>
              <a:t>from </a:t>
            </a:r>
            <a:r>
              <a:rPr lang="en-US" altLang="zh-CN" dirty="0" err="1"/>
              <a:t>Mayue</a:t>
            </a:r>
            <a:r>
              <a:rPr lang="zh-CN" altLang="en-US" dirty="0"/>
              <a:t>， </a:t>
            </a:r>
            <a:r>
              <a:rPr lang="en-US" altLang="zh-CN" dirty="0"/>
              <a:t>MRE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ABC5C-BC81-4590-8376-CA6F70F2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6A604E-99FD-461F-B6D2-6C3B4394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0" y="1825625"/>
            <a:ext cx="6373806" cy="38379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8D149B-0FEA-48DF-B112-303282B7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69" y="2390359"/>
            <a:ext cx="5672423" cy="27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81259"/>
              </p:ext>
            </p:extLst>
          </p:nvPr>
        </p:nvGraphicFramePr>
        <p:xfrm>
          <a:off x="794582" y="1993341"/>
          <a:ext cx="9730574" cy="39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09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实验站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实验方法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实验能力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702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实验站</a:t>
                      </a: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SG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射线显微成像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SG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射线显微断层成像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快速成像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扫描成像</a:t>
                      </a:r>
                      <a:endParaRPr lang="en-US" altLang="zh-C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800" dirty="0"/>
                        <a:t>大型原位加载设备</a:t>
                      </a:r>
                      <a:endParaRPr lang="en-US" altLang="zh-CN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zh-CN" altLang="en-US" sz="1800" dirty="0"/>
                        <a:t>区域时间分辨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CN" altLang="en-US" sz="1800" dirty="0"/>
                        <a:t>大视场，覆盖范围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 mm</a:t>
                      </a:r>
                      <a:r>
                        <a:rPr lang="en-US" altLang="zh-SG" sz="18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47.5 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47.5 mm</a:t>
                      </a:r>
                      <a:r>
                        <a:rPr lang="en-US" altLang="zh-SG" sz="18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SG" sz="1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800" dirty="0"/>
                        <a:t>扫描实现超大视场</a:t>
                      </a:r>
                      <a:endParaRPr lang="en-US" altLang="zh-CN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CN" altLang="en-US" sz="1800" dirty="0"/>
                        <a:t>空间分辨率：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 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427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实验站</a:t>
                      </a:r>
                      <a:r>
                        <a:rPr lang="en-US" altLang="zh-CN" sz="1600" dirty="0"/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SG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射线显微成像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en-US" altLang="zh-SG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SG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射线显微断层成像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快速成像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800" dirty="0"/>
                        <a:t>小型原位环境设备</a:t>
                      </a:r>
                      <a:endParaRPr lang="en-US" altLang="zh-CN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zh-CN" altLang="en-US" sz="1800" dirty="0"/>
                        <a:t>区域时间分辨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800" dirty="0"/>
                        <a:t>厘米级高分辨成像，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μm</a:t>
                      </a:r>
                    </a:p>
                    <a:p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071665" y="908721"/>
            <a:ext cx="6051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实验站主要实验方法和实验能力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0541207-0CE6-4C47-96F7-FA382248CCA1}"/>
              </a:ext>
            </a:extLst>
          </p:cNvPr>
          <p:cNvSpPr txBox="1"/>
          <p:nvPr/>
        </p:nvSpPr>
        <p:spPr>
          <a:xfrm>
            <a:off x="4511824" y="11529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实验站设计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03512" y="116632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/>
              <a:t>：侧重</a:t>
            </a:r>
            <a:r>
              <a:rPr lang="zh-CN" altLang="en-US" b="1" dirty="0">
                <a:solidFill>
                  <a:srgbClr val="FF0000"/>
                </a:solidFill>
              </a:rPr>
              <a:t>大视场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3512" y="3635732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/>
              <a:t>：侧重</a:t>
            </a:r>
            <a:r>
              <a:rPr lang="zh-CN" altLang="en-US" b="1" dirty="0">
                <a:solidFill>
                  <a:srgbClr val="FF0000"/>
                </a:solidFill>
              </a:rPr>
              <a:t>高分辨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145917"/>
            <a:ext cx="4735268" cy="2376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51851"/>
            <a:ext cx="4832374" cy="30430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7554098" y="4237793"/>
                <a:ext cx="3006399" cy="1214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SG" altLang="en-US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zh-SG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SG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SG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SG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SG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SG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zh-SG" altLang="en-US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SG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zh-SG" altLang="en-US"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</m:e>
                                            <m:sub>
                                              <m:r>
                                                <a:rPr lang="zh-SG" altLang="en-US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SG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SG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SG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SG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SG" altLang="en-US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zh-SG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SG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zh-SG" altLang="en-US"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</m:e>
                                            <m:sub>
                                              <m:r>
                                                <a:rPr lang="zh-SG" altLang="en-US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zh-SG" altLang="en-US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zh-SG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zh-SG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SG" alt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zh-SG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SG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098" y="4237793"/>
                <a:ext cx="3006399" cy="1214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007768" y="3220688"/>
            <a:ext cx="14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几何放大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7768" y="3913640"/>
            <a:ext cx="14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几何放大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5960" y="3913640"/>
            <a:ext cx="14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光学放大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63952" y="1722294"/>
            <a:ext cx="143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探测器</a:t>
            </a:r>
            <a:endParaRPr lang="zh-SG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451996" y="6228124"/>
            <a:ext cx="143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探测器</a:t>
            </a:r>
            <a:endParaRPr lang="zh-SG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426948" y="6493757"/>
            <a:ext cx="143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闪烁体</a:t>
            </a:r>
            <a:endParaRPr lang="zh-SG" altLang="en-US" sz="1600" dirty="0"/>
          </a:p>
        </p:txBody>
      </p:sp>
      <p:pic>
        <p:nvPicPr>
          <p:cNvPr id="15" name="图片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04" y="1988841"/>
            <a:ext cx="3149693" cy="2113361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7392144" y="1853248"/>
            <a:ext cx="3240360" cy="36639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17" name="矩形 16"/>
          <p:cNvSpPr/>
          <p:nvPr/>
        </p:nvSpPr>
        <p:spPr>
          <a:xfrm>
            <a:off x="7410803" y="189157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实验站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dirty="0"/>
              <a:t>设计参数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66973" y="4278965"/>
            <a:ext cx="821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空间分辨率：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9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10050" y="28572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实验站布局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5106656"/>
            <a:ext cx="4320000" cy="914632"/>
          </a:xfrm>
          <a:prstGeom prst="rect">
            <a:avLst/>
          </a:prstGeom>
        </p:spPr>
      </p:pic>
      <p:pic>
        <p:nvPicPr>
          <p:cNvPr id="146" name="图片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763759"/>
            <a:ext cx="4320000" cy="1676824"/>
          </a:xfrm>
          <a:prstGeom prst="rect">
            <a:avLst/>
          </a:prstGeom>
        </p:spPr>
      </p:pic>
      <p:sp>
        <p:nvSpPr>
          <p:cNvPr id="147" name="矩形 146"/>
          <p:cNvSpPr/>
          <p:nvPr/>
        </p:nvSpPr>
        <p:spPr>
          <a:xfrm>
            <a:off x="1986628" y="119675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/>
              <a:t>1</a:t>
            </a:r>
            <a:r>
              <a:rPr lang="zh-CN" altLang="en-US" dirty="0"/>
              <a:t>侧视图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986628" y="4642455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/>
              <a:t>1</a:t>
            </a:r>
            <a:r>
              <a:rPr lang="zh-CN" altLang="en-US" dirty="0"/>
              <a:t>俯视图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1608" y="119675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/>
              <a:t>2</a:t>
            </a:r>
            <a:r>
              <a:rPr lang="zh-CN" altLang="en-US" dirty="0"/>
              <a:t>侧视图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01608" y="4642455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实验站</a:t>
            </a:r>
            <a:r>
              <a:rPr lang="en-US" altLang="zh-CN" dirty="0"/>
              <a:t>2</a:t>
            </a:r>
            <a:r>
              <a:rPr lang="zh-CN" altLang="en-US" dirty="0"/>
              <a:t>俯视图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73" y="1762983"/>
            <a:ext cx="2780567" cy="1677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972" y="5106888"/>
            <a:ext cx="27812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5640" y="188641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rgbClr val="FF0000"/>
              </a:buClr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实验站关键设备参数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75" y="2632973"/>
            <a:ext cx="2906906" cy="22478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2237" y="4992971"/>
            <a:ext cx="38106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S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GAGG+EMCCD</a:t>
            </a:r>
            <a:r>
              <a:rPr lang="zh-SG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探测器</a:t>
            </a:r>
            <a:endParaRPr lang="en-US" altLang="zh-SG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SG" altLang="en-US" dirty="0"/>
              <a:t>像素</a:t>
            </a:r>
            <a:r>
              <a:rPr lang="zh-CN" altLang="en-US" dirty="0"/>
              <a:t>点：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SG" altLang="en-US" dirty="0"/>
              <a:t>像元尺寸：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SG" altLang="en-US" dirty="0"/>
              <a:t>芯片尺寸：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S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暗电流：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0.001e-@-90℃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S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量子效率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90%@400nm-700nm</a:t>
            </a:r>
            <a:endParaRPr lang="zh-SG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01" y="3875670"/>
            <a:ext cx="4608512" cy="23256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96716" y="5380672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光学耦合系统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放大倍率：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最大对角线视场：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mm</a:t>
            </a:r>
          </a:p>
          <a:p>
            <a:endParaRPr lang="en-US" altLang="zh-SG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BB0DF6-5683-43E8-9D9E-18DAA09F380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/>
          <a:stretch/>
        </p:blipFill>
        <p:spPr bwMode="auto">
          <a:xfrm>
            <a:off x="3249851" y="1126161"/>
            <a:ext cx="6133785" cy="3013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44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C759E-8EF0-4E3E-880D-5CE7E63A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C8A94-B7BE-49FF-B5DB-C6966698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CEPC SR system design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applications on the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6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0" y="5230293"/>
            <a:ext cx="9108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The torsion pendulum has a characteristic gamma energy of 19.2 MeV and a high flux radiant energy of 300 MeV. The gamma light energy produced by the </a:t>
            </a:r>
            <a:r>
              <a:rPr lang="en-US" altLang="zh-CN" b="1" dirty="0" err="1"/>
              <a:t>undulator</a:t>
            </a:r>
            <a:r>
              <a:rPr lang="en-US" altLang="zh-CN" b="1" dirty="0"/>
              <a:t> can reach 20 MeV at high flux. Moreover, in the energy region greater than 100 </a:t>
            </a:r>
            <a:r>
              <a:rPr lang="en-US" altLang="zh-CN" b="1" dirty="0" err="1"/>
              <a:t>keV</a:t>
            </a:r>
            <a:r>
              <a:rPr lang="en-US" altLang="zh-CN" b="1" dirty="0"/>
              <a:t>, the brightness and flux of the future high energy particle collider synchrotron source are higher than those of the third generation synchrotron radiation source.</a:t>
            </a:r>
            <a:endParaRPr lang="zh-CN" altLang="en-US" b="1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7" y="332656"/>
            <a:ext cx="7339039" cy="42484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55641" y="4581129"/>
            <a:ext cx="683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Brightness of the SR from bent iron, torsion, oscillator and low-K </a:t>
            </a:r>
            <a:r>
              <a:rPr lang="en-US" altLang="zh-CN" b="1" dirty="0" err="1"/>
              <a:t>undulators</a:t>
            </a:r>
            <a:r>
              <a:rPr lang="en-US" altLang="zh-CN" b="1" dirty="0"/>
              <a:t> in future high-energy particle colliders(CEPC-CDR)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288683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063552" y="19776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Central intensity of Synchrotron radiation,[photon/s/mrad2/0.1%b.w.]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31504" y="1320230"/>
                <a:ext cx="8566398" cy="160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𝑏𝑚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</a:rPr>
                                    <m:t>d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𝜓</m:t>
                          </m:r>
                          <m:r>
                            <a:rPr lang="en-US" altLang="zh-CN" i="1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=1.327×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13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𝐺𝑒𝑉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(</m:t>
                      </m:r>
                      <m:r>
                        <a:rPr lang="en-US" altLang="zh-CN" i="1">
                          <a:latin typeface="Cambria Math"/>
                        </a:rPr>
                        <m:t>𝑦</m:t>
                      </m:r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𝑏𝑚</m:t>
                        </m:r>
                      </m:sub>
                    </m:sSub>
                  </m:oMath>
                </a14:m>
                <a:r>
                  <a:rPr lang="en-US" altLang="zh-CN" dirty="0"/>
                  <a:t> , flux; I, the </a:t>
                </a:r>
                <a:r>
                  <a:rPr lang="en-US" altLang="zh-CN" dirty="0" err="1"/>
                  <a:t>curent</a:t>
                </a:r>
                <a:r>
                  <a:rPr lang="en-US" altLang="zh-CN" dirty="0"/>
                  <a:t> of the 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altLang="zh-CN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altLang="zh-CN" dirty="0">
                            <a:latin typeface="Cambria Math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K</m:t>
                        </m:r>
                      </m:e>
                      <m:sub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dirty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dirty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altLang="zh-CN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y</m:t>
                    </m:r>
                    <m:r>
                      <a:rPr lang="en-US" altLang="zh-CN" dirty="0">
                        <a:latin typeface="Cambria Math"/>
                      </a:rPr>
                      <m:t>/2)</m:t>
                    </m:r>
                  </m:oMath>
                </a14:m>
                <a:r>
                  <a:rPr lang="en-US" altLang="zh-CN" dirty="0"/>
                  <a:t>, K, the second Bessel function;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y</m:t>
                    </m:r>
                    <m:r>
                      <a:rPr lang="en-US" altLang="zh-CN" dirty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𝜖</m:t>
                    </m:r>
                    <m:r>
                      <a:rPr lang="en-US" altLang="zh-CN" i="1" dirty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/>
                  <a:t>,the photon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=0.665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𝐺𝑒𝑉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=358.2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keV</m:t>
                    </m:r>
                    <m:r>
                      <a:rPr lang="en-US" altLang="zh-CN">
                        <a:latin typeface="Cambria Math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320230"/>
                <a:ext cx="8566398" cy="1601208"/>
              </a:xfrm>
              <a:prstGeom prst="rect">
                <a:avLst/>
              </a:prstGeom>
              <a:blipFill>
                <a:blip r:embed="rId3"/>
                <a:stretch>
                  <a:fillRect r="-142" b="-5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081416"/>
            <a:ext cx="9044129" cy="32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9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6860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Total design of the SR stations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3168" y="1484839"/>
            <a:ext cx="3682752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/>
              <a:t>Four </a:t>
            </a:r>
            <a:r>
              <a:rPr lang="en-US" altLang="zh-CN" b="1" dirty="0" err="1"/>
              <a:t>beamlines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>
              <a:buFont typeface="Wingdings" pitchFamily="2" charset="2"/>
              <a:buChar char="Ø"/>
            </a:pPr>
            <a:r>
              <a:rPr lang="en-US" altLang="zh-CN" b="1" dirty="0"/>
              <a:t>S1+S2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>
              <a:buFont typeface="Wingdings" pitchFamily="2" charset="2"/>
              <a:buChar char="Ø"/>
            </a:pPr>
            <a:r>
              <a:rPr lang="en-US" altLang="zh-CN" b="1" dirty="0"/>
              <a:t> bending magnetic field line</a:t>
            </a:r>
            <a:r>
              <a:rPr lang="zh-CN" altLang="en-US" b="1" dirty="0"/>
              <a:t>：</a:t>
            </a:r>
            <a:r>
              <a:rPr lang="en-US" altLang="zh-CN" b="1" dirty="0"/>
              <a:t>0.1-5MeV, &gt;10^12@0.1%,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High energy X-ray diffraction/scattering/transmission beam line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Hard X-ray micro/</a:t>
            </a:r>
            <a:r>
              <a:rPr lang="en-US" altLang="zh-CN" sz="2600" b="1" dirty="0" err="1">
                <a:solidFill>
                  <a:srgbClr val="FF0000"/>
                </a:solidFill>
              </a:rPr>
              <a:t>nano</a:t>
            </a:r>
            <a:r>
              <a:rPr lang="en-US" altLang="zh-CN" sz="2600" b="1" dirty="0">
                <a:solidFill>
                  <a:srgbClr val="FF0000"/>
                </a:solidFill>
              </a:rPr>
              <a:t> probe </a:t>
            </a:r>
            <a:r>
              <a:rPr lang="en-US" altLang="zh-CN" sz="2600" b="1" dirty="0" err="1">
                <a:solidFill>
                  <a:srgbClr val="FF0000"/>
                </a:solidFill>
              </a:rPr>
              <a:t>beamline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High voltage extreme condition beam line</a:t>
            </a:r>
          </a:p>
          <a:p>
            <a:pPr>
              <a:buFont typeface="Wingdings" pitchFamily="2" charset="2"/>
              <a:buChar char="Ø"/>
            </a:pPr>
            <a:endParaRPr lang="en-US" altLang="zh-CN" b="1" dirty="0"/>
          </a:p>
          <a:p>
            <a:pPr>
              <a:buFont typeface="Wingdings" pitchFamily="2" charset="2"/>
              <a:buChar char="Ø"/>
            </a:pPr>
            <a:r>
              <a:rPr lang="en-US" altLang="zh-CN" b="1" dirty="0"/>
              <a:t>wiggler</a:t>
            </a:r>
            <a:r>
              <a:rPr lang="zh-CN" altLang="en-US" b="1" dirty="0"/>
              <a:t> </a:t>
            </a:r>
            <a:r>
              <a:rPr lang="en-US" altLang="zh-CN" b="1" dirty="0"/>
              <a:t>beamline</a:t>
            </a:r>
            <a:r>
              <a:rPr lang="zh-CN" altLang="en-US" b="1" dirty="0"/>
              <a:t>：</a:t>
            </a:r>
            <a:r>
              <a:rPr lang="en-US" altLang="zh-CN" b="1" dirty="0"/>
              <a:t>0.1-100MeV,&gt;10^14@0.1%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Photon-nuclear physics science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Others high energy gamma-ray station, GRB simulations</a:t>
            </a:r>
          </a:p>
          <a:p>
            <a:endParaRPr lang="en-US" altLang="zh-CN" b="1" dirty="0"/>
          </a:p>
          <a:p>
            <a:endParaRPr lang="zh-CN" altLang="en-US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5123892" y="1432090"/>
            <a:ext cx="5598368" cy="4492643"/>
            <a:chOff x="2123728" y="1756985"/>
            <a:chExt cx="5598368" cy="449264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953696"/>
              <a:ext cx="4680520" cy="429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接箭头连接符 5"/>
            <p:cNvCxnSpPr/>
            <p:nvPr/>
          </p:nvCxnSpPr>
          <p:spPr>
            <a:xfrm>
              <a:off x="6012160" y="2852936"/>
              <a:ext cx="432048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66320" y="1756985"/>
              <a:ext cx="2555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S1+S2:wiggler+MWCS energy calibration+ Bend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S1  SR from bending magnetic field</a:t>
            </a:r>
            <a:r>
              <a:rPr lang="zh-CN" altLang="en-US" b="1" dirty="0"/>
              <a:t>：</a:t>
            </a:r>
            <a:r>
              <a:rPr lang="en-US" altLang="zh-CN" b="1" dirty="0"/>
              <a:t>0.1-5MeV, &gt;10^12@0.1%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619226"/>
            <a:ext cx="4536504" cy="512214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High energy X-ray diffraction/scattering/transmission beam line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2400" b="1" dirty="0"/>
              <a:t>In-situ observation and structural analysis of aircraft engine blade growth process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2400" b="1" dirty="0"/>
              <a:t>Structural changes of special steel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2400" b="1" dirty="0"/>
              <a:t>Observation of special welds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Hard X-ray micro/</a:t>
            </a:r>
            <a:r>
              <a:rPr lang="en-US" altLang="zh-CN" b="1" dirty="0" err="1">
                <a:solidFill>
                  <a:srgbClr val="FF0000"/>
                </a:solidFill>
              </a:rPr>
              <a:t>nano</a:t>
            </a:r>
            <a:r>
              <a:rPr lang="en-US" altLang="zh-CN" b="1" dirty="0">
                <a:solidFill>
                  <a:srgbClr val="FF0000"/>
                </a:solidFill>
              </a:rPr>
              <a:t> probe </a:t>
            </a:r>
            <a:r>
              <a:rPr lang="en-US" altLang="zh-CN" b="1" dirty="0" err="1">
                <a:solidFill>
                  <a:srgbClr val="FF0000"/>
                </a:solidFill>
              </a:rPr>
              <a:t>beamline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High voltage extreme condition beam line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2400" b="1" dirty="0"/>
              <a:t>Structural changes of special materials under dynamic and high pressure conditions of 1000GPa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zh-CN" sz="2400" b="1" dirty="0"/>
              <a:t>Study on the equation of state of special materials under static high pressure and high temperature/low temperature</a:t>
            </a:r>
            <a:endParaRPr lang="zh-CN" altLang="en-US" sz="2400" b="1" dirty="0"/>
          </a:p>
          <a:p>
            <a:endParaRPr lang="zh-CN" altLang="en-US" dirty="0"/>
          </a:p>
        </p:txBody>
      </p:sp>
      <p:pic>
        <p:nvPicPr>
          <p:cNvPr id="5122" name="Picture 2" descr="J:\同步辐射光源应用\发动机叶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50" y="1700808"/>
            <a:ext cx="4425142" cy="43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7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S2: SR from wiggle magnetic field</a:t>
            </a:r>
            <a:r>
              <a:rPr lang="zh-CN" altLang="en-US" b="1" dirty="0"/>
              <a:t>：</a:t>
            </a:r>
            <a:r>
              <a:rPr lang="en-US" altLang="zh-CN" b="1" dirty="0"/>
              <a:t>0.1-100MeV, &gt;10^14@0.1%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Photon-nuclear physics science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Gamma assisted transmutation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Giant resonance,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Nuclear resonance fluorescence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i="1" u="sng" dirty="0">
                <a:solidFill>
                  <a:srgbClr val="FF0000"/>
                </a:solidFill>
              </a:rPr>
              <a:t>a “mini” giant dipole resonance it is often called pygmy dipole resonance (PDR).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reaction: the "Holy Grail" of nuclear astrophysics.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Others high energy gamma-ray station, GRB simulations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radio-pharmaceuticals production</a:t>
            </a:r>
            <a:endParaRPr lang="en-US" altLang="zh-CN" b="1" dirty="0"/>
          </a:p>
          <a:p>
            <a:pPr>
              <a:buFont typeface="Wingdings" pitchFamily="2" charset="2"/>
              <a:buChar char="Ø"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zh-CN" altLang="en-US" sz="24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699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6224" y="895121"/>
            <a:ext cx="742955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b="1" dirty="0">
                <a:solidFill>
                  <a:srgbClr val="3F22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原位环境下重金属材料的加工过程研究</a:t>
            </a:r>
            <a:endParaRPr lang="en-US" altLang="zh-CN" sz="2000" b="1" dirty="0">
              <a:solidFill>
                <a:srgbClr val="3F22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b="1" dirty="0">
                <a:solidFill>
                  <a:srgbClr val="3F22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工件铸造、锻压和服役状态下的内部结构无损表征</a:t>
            </a:r>
            <a:endParaRPr lang="en-US" altLang="zh-CN" sz="2000" b="1" dirty="0">
              <a:solidFill>
                <a:srgbClr val="3F22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b="1" dirty="0">
                <a:solidFill>
                  <a:srgbClr val="3F22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材料内部焊接问题、缺陷演化、晶粒排布以及残余应力分析</a:t>
            </a:r>
            <a:endParaRPr lang="en-US" altLang="zh-CN" sz="2000" b="1" dirty="0">
              <a:solidFill>
                <a:srgbClr val="3F22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sz="2000" b="1" dirty="0">
              <a:solidFill>
                <a:srgbClr val="3F22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008" y="4739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线站科学目标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55" y="2636913"/>
            <a:ext cx="4511344" cy="2693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56" y="2789038"/>
            <a:ext cx="4255321" cy="23842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07339" y="5665063"/>
            <a:ext cx="7043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FF"/>
                </a:solidFill>
              </a:rPr>
              <a:t>筑建材料工艺</a:t>
            </a:r>
            <a:r>
              <a:rPr lang="en-US" altLang="zh-CN" sz="3600" b="1" dirty="0">
                <a:solidFill>
                  <a:srgbClr val="FF00FF"/>
                </a:solidFill>
              </a:rPr>
              <a:t>—</a:t>
            </a:r>
            <a:r>
              <a:rPr lang="zh-CN" altLang="en-US" sz="3600" b="1" dirty="0">
                <a:solidFill>
                  <a:srgbClr val="FF00FF"/>
                </a:solidFill>
              </a:rPr>
              <a:t>结构</a:t>
            </a:r>
            <a:r>
              <a:rPr lang="en-US" altLang="zh-CN" sz="3600" b="1" dirty="0">
                <a:solidFill>
                  <a:srgbClr val="FF00FF"/>
                </a:solidFill>
              </a:rPr>
              <a:t>—</a:t>
            </a:r>
            <a:r>
              <a:rPr lang="zh-CN" altLang="en-US" sz="3600" b="1" dirty="0">
                <a:solidFill>
                  <a:srgbClr val="FF00FF"/>
                </a:solidFill>
              </a:rPr>
              <a:t>性能一体化</a:t>
            </a:r>
            <a:endParaRPr lang="zh-SG" altLang="en-US" sz="3600" b="1" dirty="0">
              <a:solidFill>
                <a:srgbClr val="FF00F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548680" y="51858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zh-SG" altLang="zh-SG">
                <a:latin typeface="Arial" panose="020B0604020202020204" pitchFamily="34" charset="0"/>
              </a:rPr>
            </a:br>
            <a:br>
              <a:rPr lang="zh-SG" altLang="zh-SG">
                <a:latin typeface="Arial" panose="020B0604020202020204" pitchFamily="34" charset="0"/>
              </a:rPr>
            </a:br>
            <a:endParaRPr lang="zh-SG" altLang="zh-SG"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61001" y="30816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zh-SG" altLang="zh-SG">
                <a:latin typeface="Arial" panose="020B0604020202020204" pitchFamily="34" charset="0"/>
              </a:rPr>
            </a:br>
            <a:br>
              <a:rPr lang="zh-SG" altLang="zh-SG">
                <a:latin typeface="Arial" panose="020B0604020202020204" pitchFamily="34" charset="0"/>
              </a:rPr>
            </a:br>
            <a:endParaRPr lang="zh-SG" altLang="zh-SG"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31505" y="2651497"/>
            <a:ext cx="4405067" cy="2664296"/>
          </a:xfrm>
          <a:prstGeom prst="rect">
            <a:avLst/>
          </a:prstGeom>
          <a:noFill/>
          <a:ln w="412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21" name="矩形 20"/>
          <p:cNvSpPr/>
          <p:nvPr/>
        </p:nvSpPr>
        <p:spPr>
          <a:xfrm>
            <a:off x="6142849" y="2651497"/>
            <a:ext cx="4405067" cy="2664296"/>
          </a:xfrm>
          <a:prstGeom prst="rect">
            <a:avLst/>
          </a:prstGeom>
          <a:noFill/>
          <a:ln w="412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9906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5015880" y="3206233"/>
            <a:ext cx="1080000" cy="645915"/>
          </a:xfrm>
          <a:prstGeom prst="rightArrow">
            <a:avLst>
              <a:gd name="adj1" fmla="val 63262"/>
              <a:gd name="adj2" fmla="val 50000"/>
            </a:avLst>
          </a:prstGeom>
          <a:gradFill flip="none" rotWithShape="1">
            <a:gsLst>
              <a:gs pos="67000">
                <a:srgbClr val="92D050"/>
              </a:gs>
              <a:gs pos="100000">
                <a:srgbClr val="F6FAFD"/>
              </a:gs>
              <a:gs pos="0">
                <a:srgbClr val="00B050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endParaRPr kumimoji="1" lang="zh-SG" altLang="en-US" sz="3200" kern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sp>
        <p:nvSpPr>
          <p:cNvPr id="14" name="空心弧 5"/>
          <p:cNvSpPr/>
          <p:nvPr/>
        </p:nvSpPr>
        <p:spPr>
          <a:xfrm rot="16381556" flipV="1">
            <a:off x="5126693" y="4140985"/>
            <a:ext cx="736890" cy="900000"/>
          </a:xfrm>
          <a:custGeom>
            <a:avLst/>
            <a:gdLst/>
            <a:ahLst/>
            <a:cxnLst/>
            <a:rect l="l" t="t" r="r" b="b"/>
            <a:pathLst>
              <a:path w="1156644" h="1442498">
                <a:moveTo>
                  <a:pt x="463847" y="0"/>
                </a:moveTo>
                <a:lnTo>
                  <a:pt x="1156644" y="141576"/>
                </a:lnTo>
                <a:lnTo>
                  <a:pt x="1103634" y="846701"/>
                </a:lnTo>
                <a:lnTo>
                  <a:pt x="970373" y="670341"/>
                </a:lnTo>
                <a:lnTo>
                  <a:pt x="908664" y="725539"/>
                </a:lnTo>
                <a:cubicBezTo>
                  <a:pt x="719902" y="914709"/>
                  <a:pt x="612178" y="1172166"/>
                  <a:pt x="612178" y="1442498"/>
                </a:cubicBezTo>
                <a:lnTo>
                  <a:pt x="0" y="1442498"/>
                </a:lnTo>
                <a:cubicBezTo>
                  <a:pt x="0" y="1009135"/>
                  <a:pt x="172691" y="596413"/>
                  <a:pt x="475290" y="293158"/>
                </a:cubicBezTo>
                <a:lnTo>
                  <a:pt x="600640" y="181033"/>
                </a:lnTo>
                <a:close/>
              </a:path>
            </a:pathLst>
          </a:custGeom>
          <a:gradFill flip="none" rotWithShape="1">
            <a:gsLst>
              <a:gs pos="67000">
                <a:srgbClr val="92D050"/>
              </a:gs>
              <a:gs pos="100000">
                <a:srgbClr val="F6FAFD"/>
              </a:gs>
              <a:gs pos="0">
                <a:srgbClr val="00B05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endParaRPr kumimoji="1" lang="zh-CN" altLang="en-US" sz="3200" kern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sp>
        <p:nvSpPr>
          <p:cNvPr id="17" name="空心弧 5"/>
          <p:cNvSpPr/>
          <p:nvPr/>
        </p:nvSpPr>
        <p:spPr>
          <a:xfrm rot="5400000">
            <a:off x="5144960" y="2047131"/>
            <a:ext cx="738000" cy="900000"/>
          </a:xfrm>
          <a:custGeom>
            <a:avLst/>
            <a:gdLst/>
            <a:ahLst/>
            <a:cxnLst/>
            <a:rect l="l" t="t" r="r" b="b"/>
            <a:pathLst>
              <a:path w="1156644" h="1442498">
                <a:moveTo>
                  <a:pt x="463847" y="0"/>
                </a:moveTo>
                <a:lnTo>
                  <a:pt x="1156644" y="141576"/>
                </a:lnTo>
                <a:lnTo>
                  <a:pt x="1103634" y="846701"/>
                </a:lnTo>
                <a:lnTo>
                  <a:pt x="970373" y="670341"/>
                </a:lnTo>
                <a:lnTo>
                  <a:pt x="908664" y="725539"/>
                </a:lnTo>
                <a:cubicBezTo>
                  <a:pt x="719902" y="914709"/>
                  <a:pt x="612178" y="1172166"/>
                  <a:pt x="612178" y="1442498"/>
                </a:cubicBezTo>
                <a:lnTo>
                  <a:pt x="0" y="1442498"/>
                </a:lnTo>
                <a:cubicBezTo>
                  <a:pt x="0" y="1009135"/>
                  <a:pt x="172691" y="596413"/>
                  <a:pt x="475290" y="293158"/>
                </a:cubicBezTo>
                <a:lnTo>
                  <a:pt x="600640" y="181033"/>
                </a:lnTo>
                <a:close/>
              </a:path>
            </a:pathLst>
          </a:custGeom>
          <a:gradFill flip="none" rotWithShape="1">
            <a:gsLst>
              <a:gs pos="67000">
                <a:srgbClr val="92D050"/>
              </a:gs>
              <a:gs pos="100000">
                <a:srgbClr val="F6FAFD"/>
              </a:gs>
              <a:gs pos="0">
                <a:srgbClr val="00B05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endParaRPr kumimoji="1" lang="zh-CN" altLang="en-US" sz="3200" kern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16" y="931841"/>
            <a:ext cx="1800000" cy="31425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76" y="1384408"/>
            <a:ext cx="1203833" cy="7945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5" y="4294210"/>
            <a:ext cx="960343" cy="10149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912" y="2332987"/>
            <a:ext cx="747713" cy="10001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289" y="3470909"/>
            <a:ext cx="1356742" cy="6286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64" y="1029931"/>
            <a:ext cx="1800000" cy="2683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672" y="1467069"/>
            <a:ext cx="1800000" cy="2568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3971" y="3239053"/>
            <a:ext cx="878652" cy="8365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6916" y="5537052"/>
            <a:ext cx="1800000" cy="256731"/>
          </a:xfrm>
          <a:prstGeom prst="rect">
            <a:avLst/>
          </a:prstGeom>
        </p:spPr>
      </p:pic>
      <p:pic>
        <p:nvPicPr>
          <p:cNvPr id="2053" name="Picture 5" descr="https://bkimg.cdn.bcebos.com/pic/3812b31bb051f8198f6fcd00ddb44aed2e73e736?x-bce-process=image/watermark,image_d2F0ZXIvYmFpa2U5Mg==,g_7,xp_5,yp_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43934"/>
          <a:stretch/>
        </p:blipFill>
        <p:spPr bwMode="auto">
          <a:xfrm>
            <a:off x="1608436" y="6023690"/>
            <a:ext cx="1440000" cy="3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y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14" y="4563457"/>
            <a:ext cx="1168563" cy="7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3220534" y="2665113"/>
            <a:ext cx="1440000" cy="433481"/>
            <a:chOff x="1905052" y="3840728"/>
            <a:chExt cx="1440000" cy="433481"/>
          </a:xfrm>
        </p:grpSpPr>
        <p:pic>
          <p:nvPicPr>
            <p:cNvPr id="2057" name="Picture 9" descr="http://www.sgis.com.cn/common/images/baowu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176" y="3840728"/>
              <a:ext cx="1080000" cy="25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://www.sgis.com.cn/common/images/titl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52" y="4119923"/>
              <a:ext cx="1440000" cy="1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19753" y="1781673"/>
            <a:ext cx="1167237" cy="87711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3297" y="4199300"/>
            <a:ext cx="1800000" cy="333333"/>
          </a:xfrm>
          <a:prstGeom prst="rect">
            <a:avLst/>
          </a:prstGeom>
        </p:spPr>
      </p:pic>
      <p:sp>
        <p:nvSpPr>
          <p:cNvPr id="44" name="空心弧 5"/>
          <p:cNvSpPr/>
          <p:nvPr/>
        </p:nvSpPr>
        <p:spPr>
          <a:xfrm rot="16200000" flipV="1">
            <a:off x="7815747" y="2657553"/>
            <a:ext cx="736890" cy="720000"/>
          </a:xfrm>
          <a:custGeom>
            <a:avLst/>
            <a:gdLst/>
            <a:ahLst/>
            <a:cxnLst/>
            <a:rect l="l" t="t" r="r" b="b"/>
            <a:pathLst>
              <a:path w="1156644" h="1442498">
                <a:moveTo>
                  <a:pt x="463847" y="0"/>
                </a:moveTo>
                <a:lnTo>
                  <a:pt x="1156644" y="141576"/>
                </a:lnTo>
                <a:lnTo>
                  <a:pt x="1103634" y="846701"/>
                </a:lnTo>
                <a:lnTo>
                  <a:pt x="970373" y="670341"/>
                </a:lnTo>
                <a:lnTo>
                  <a:pt x="908664" y="725539"/>
                </a:lnTo>
                <a:cubicBezTo>
                  <a:pt x="719902" y="914709"/>
                  <a:pt x="612178" y="1172166"/>
                  <a:pt x="612178" y="1442498"/>
                </a:cubicBezTo>
                <a:lnTo>
                  <a:pt x="0" y="1442498"/>
                </a:lnTo>
                <a:cubicBezTo>
                  <a:pt x="0" y="1009135"/>
                  <a:pt x="172691" y="596413"/>
                  <a:pt x="475290" y="293158"/>
                </a:cubicBezTo>
                <a:lnTo>
                  <a:pt x="600640" y="181033"/>
                </a:lnTo>
                <a:close/>
              </a:path>
            </a:pathLst>
          </a:custGeom>
          <a:gradFill>
            <a:gsLst>
              <a:gs pos="24000">
                <a:srgbClr val="FB8043"/>
              </a:gs>
              <a:gs pos="100000">
                <a:srgbClr val="8E4292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r>
              <a:rPr kumimoji="1" lang="en-US" altLang="zh-CN" sz="3200" kern="0" dirty="0">
                <a:solidFill>
                  <a:prstClr val="black"/>
                </a:solidFill>
                <a:latin typeface="Century Gothic"/>
                <a:ea typeface="微软雅黑"/>
              </a:rPr>
              <a:t>                 </a:t>
            </a:r>
            <a:endParaRPr kumimoji="1" lang="zh-CN" altLang="en-US" sz="3200" kern="0" dirty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sp>
        <p:nvSpPr>
          <p:cNvPr id="46" name="空心弧 5"/>
          <p:cNvSpPr/>
          <p:nvPr/>
        </p:nvSpPr>
        <p:spPr>
          <a:xfrm rot="5400000">
            <a:off x="7815192" y="3696449"/>
            <a:ext cx="738000" cy="720000"/>
          </a:xfrm>
          <a:custGeom>
            <a:avLst/>
            <a:gdLst/>
            <a:ahLst/>
            <a:cxnLst/>
            <a:rect l="l" t="t" r="r" b="b"/>
            <a:pathLst>
              <a:path w="1156644" h="1442498">
                <a:moveTo>
                  <a:pt x="463847" y="0"/>
                </a:moveTo>
                <a:lnTo>
                  <a:pt x="1156644" y="141576"/>
                </a:lnTo>
                <a:lnTo>
                  <a:pt x="1103634" y="846701"/>
                </a:lnTo>
                <a:lnTo>
                  <a:pt x="970373" y="670341"/>
                </a:lnTo>
                <a:lnTo>
                  <a:pt x="908664" y="725539"/>
                </a:lnTo>
                <a:cubicBezTo>
                  <a:pt x="719902" y="914709"/>
                  <a:pt x="612178" y="1172166"/>
                  <a:pt x="612178" y="1442498"/>
                </a:cubicBezTo>
                <a:lnTo>
                  <a:pt x="0" y="1442498"/>
                </a:lnTo>
                <a:cubicBezTo>
                  <a:pt x="0" y="1009135"/>
                  <a:pt x="172691" y="596413"/>
                  <a:pt x="475290" y="293158"/>
                </a:cubicBezTo>
                <a:lnTo>
                  <a:pt x="600640" y="181033"/>
                </a:lnTo>
                <a:close/>
              </a:path>
            </a:pathLst>
          </a:custGeom>
          <a:gradFill>
            <a:gsLst>
              <a:gs pos="24000">
                <a:srgbClr val="FB8043"/>
              </a:gs>
              <a:gs pos="100000">
                <a:srgbClr val="8E4292"/>
              </a:gs>
            </a:gsLst>
            <a:lin ang="5400000" scaled="0"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r>
              <a:rPr kumimoji="1" lang="en-US" altLang="zh-CN" sz="3200" kern="0" dirty="0">
                <a:solidFill>
                  <a:prstClr val="black"/>
                </a:solidFill>
                <a:latin typeface="Century Gothic"/>
                <a:ea typeface="微软雅黑"/>
              </a:rPr>
              <a:t>        </a:t>
            </a:r>
            <a:endParaRPr kumimoji="1" lang="zh-CN" altLang="en-US" sz="3200" kern="0" dirty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7824192" y="3206233"/>
            <a:ext cx="1080000" cy="645915"/>
          </a:xfrm>
          <a:prstGeom prst="rightArrow">
            <a:avLst>
              <a:gd name="adj1" fmla="val 63262"/>
              <a:gd name="adj2" fmla="val 50000"/>
            </a:avLst>
          </a:prstGeom>
          <a:gradFill flip="none" rotWithShape="1">
            <a:gsLst>
              <a:gs pos="24000">
                <a:srgbClr val="FB8043"/>
              </a:gs>
              <a:gs pos="100000">
                <a:srgbClr val="8E429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630"/>
            <a:r>
              <a:rPr kumimoji="1" lang="en-US" altLang="zh-SG" sz="3200" kern="0" dirty="0">
                <a:solidFill>
                  <a:prstClr val="black"/>
                </a:solidFill>
                <a:latin typeface="Century Gothic"/>
                <a:ea typeface="微软雅黑"/>
              </a:rPr>
              <a:t> </a:t>
            </a:r>
            <a:endParaRPr kumimoji="1" lang="zh-SG" altLang="en-US" sz="3200" kern="0" dirty="0">
              <a:solidFill>
                <a:prstClr val="black"/>
              </a:solidFill>
              <a:latin typeface="Century Gothic"/>
              <a:ea typeface="微软雅黑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44855" y="852494"/>
            <a:ext cx="1440000" cy="113806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3960" y="2089615"/>
            <a:ext cx="1440000" cy="1436604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7032776" y="836713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发动机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76792" y="2060849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叶片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41110" y="3625276"/>
            <a:ext cx="1440000" cy="1258338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096672" y="3584050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齿轮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35678" y="4982670"/>
            <a:ext cx="1440000" cy="141167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448912" y="5802715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承压容器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631505" y="2226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产业需求</a:t>
            </a:r>
            <a:endParaRPr lang="zh-SG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25477" y="2101242"/>
            <a:ext cx="1337900" cy="125594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3"/>
          <a:srcRect t="15555" r="13385"/>
          <a:stretch/>
        </p:blipFill>
        <p:spPr>
          <a:xfrm>
            <a:off x="9042656" y="3404530"/>
            <a:ext cx="1103542" cy="63910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4"/>
          <a:srcRect t="6174" r="23077" b="4349"/>
          <a:stretch/>
        </p:blipFill>
        <p:spPr>
          <a:xfrm>
            <a:off x="8976436" y="5472418"/>
            <a:ext cx="1280371" cy="878327"/>
          </a:xfrm>
          <a:prstGeom prst="rect">
            <a:avLst/>
          </a:prstGeom>
        </p:spPr>
      </p:pic>
      <p:pic>
        <p:nvPicPr>
          <p:cNvPr id="2061" name="Picture 13" descr="https://upload.wikimedia.org/wikipedia/commons/9/9b/Industrial_Computed_Tomography_-_Failures_-_Void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242964"/>
            <a:ext cx="848554" cy="11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图片 20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4472" y="782423"/>
            <a:ext cx="1260000" cy="1278204"/>
          </a:xfrm>
          <a:prstGeom prst="rect">
            <a:avLst/>
          </a:prstGeom>
        </p:spPr>
      </p:pic>
      <p:pic>
        <p:nvPicPr>
          <p:cNvPr id="2058" name="图片 205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54654" y="5361588"/>
            <a:ext cx="1080000" cy="441127"/>
          </a:xfrm>
          <a:prstGeom prst="rect">
            <a:avLst/>
          </a:prstGeom>
        </p:spPr>
      </p:pic>
      <p:pic>
        <p:nvPicPr>
          <p:cNvPr id="2060" name="图片 205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27609" y="6023691"/>
            <a:ext cx="1080000" cy="4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2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1250</Words>
  <Application>Microsoft Office PowerPoint</Application>
  <PresentationFormat>宽屏</PresentationFormat>
  <Paragraphs>219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Cambria Math</vt:lpstr>
      <vt:lpstr>Century Gothic</vt:lpstr>
      <vt:lpstr>Symbol</vt:lpstr>
      <vt:lpstr>Times New Roman</vt:lpstr>
      <vt:lpstr>Wingdings</vt:lpstr>
      <vt:lpstr>Office 主题​​</vt:lpstr>
      <vt:lpstr>CEPC同步辐射光源在材料工业领域的应用</vt:lpstr>
      <vt:lpstr>Outline</vt:lpstr>
      <vt:lpstr>PowerPoint 演示文稿</vt:lpstr>
      <vt:lpstr>PowerPoint 演示文稿</vt:lpstr>
      <vt:lpstr>Total design of the SR stations</vt:lpstr>
      <vt:lpstr>S1  SR from bending magnetic field：0.1-5MeV, &gt;10^12@0.1%</vt:lpstr>
      <vt:lpstr>S2: SR from wiggle magnetic field：0.1-100MeV, &gt;10^14@0.1%</vt:lpstr>
      <vt:lpstr>PowerPoint 演示文稿</vt:lpstr>
      <vt:lpstr>PowerPoint 演示文稿</vt:lpstr>
      <vt:lpstr>PowerPoint 演示文稿</vt:lpstr>
      <vt:lpstr>PowerPoint 演示文稿</vt:lpstr>
      <vt:lpstr>CEPC high-flux γ beamlines</vt:lpstr>
      <vt:lpstr>Gamma imaging system design</vt:lpstr>
      <vt:lpstr>Example：from Mayue， MRE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CEPC同步辐射光源在材料工业领域的应用</dc:title>
  <dc:creator>biyj</dc:creator>
  <cp:lastModifiedBy>biyj</cp:lastModifiedBy>
  <cp:revision>8</cp:revision>
  <dcterms:created xsi:type="dcterms:W3CDTF">2021-04-21T01:04:48Z</dcterms:created>
  <dcterms:modified xsi:type="dcterms:W3CDTF">2021-04-21T02:23:34Z</dcterms:modified>
</cp:coreProperties>
</file>