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normAutofit/>
          </a:bodyPr>
          <a:p>
            <a:endParaRPr b="0" lang="it-IT" sz="3200" spc="-1" strike="noStrike">
              <a:latin typeface="Arial"/>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32" name="PlaceHolder 4"/>
          <p:cNvSpPr>
            <a:spLocks noGrp="1"/>
          </p:cNvSpPr>
          <p:nvPr>
            <p:ph type="body"/>
          </p:nvPr>
        </p:nvSpPr>
        <p:spPr>
          <a:xfrm>
            <a:off x="504000" y="3044160"/>
            <a:ext cx="4426920" cy="1568160"/>
          </a:xfrm>
          <a:prstGeom prst="rect">
            <a:avLst/>
          </a:prstGeom>
        </p:spPr>
        <p:txBody>
          <a:bodyPr lIns="0" rIns="0" tIns="0" bIns="0">
            <a:normAutofit/>
          </a:bodyPr>
          <a:p>
            <a:endParaRPr b="0" lang="it-IT" sz="3200" spc="-1" strike="noStrike">
              <a:latin typeface="Arial"/>
            </a:endParaRPr>
          </a:p>
        </p:txBody>
      </p:sp>
      <p:sp>
        <p:nvSpPr>
          <p:cNvPr id="33" name="PlaceHolder 5"/>
          <p:cNvSpPr>
            <a:spLocks noGrp="1"/>
          </p:cNvSpPr>
          <p:nvPr>
            <p:ph type="body"/>
          </p:nvPr>
        </p:nvSpPr>
        <p:spPr>
          <a:xfrm>
            <a:off x="515268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35" name="PlaceHolder 2"/>
          <p:cNvSpPr>
            <a:spLocks noGrp="1"/>
          </p:cNvSpPr>
          <p:nvPr>
            <p:ph type="body"/>
          </p:nvPr>
        </p:nvSpPr>
        <p:spPr>
          <a:xfrm>
            <a:off x="504000" y="1326600"/>
            <a:ext cx="2920680" cy="1568160"/>
          </a:xfrm>
          <a:prstGeom prst="rect">
            <a:avLst/>
          </a:prstGeom>
        </p:spPr>
        <p:txBody>
          <a:bodyPr lIns="0" rIns="0" tIns="0" bIns="0">
            <a:normAutofit/>
          </a:bodyPr>
          <a:p>
            <a:endParaRPr b="0" lang="it-IT" sz="3200" spc="-1" strike="noStrike">
              <a:latin typeface="Arial"/>
            </a:endParaRPr>
          </a:p>
        </p:txBody>
      </p:sp>
      <p:sp>
        <p:nvSpPr>
          <p:cNvPr id="36" name="PlaceHolder 3"/>
          <p:cNvSpPr>
            <a:spLocks noGrp="1"/>
          </p:cNvSpPr>
          <p:nvPr>
            <p:ph type="body"/>
          </p:nvPr>
        </p:nvSpPr>
        <p:spPr>
          <a:xfrm>
            <a:off x="3571200" y="1326600"/>
            <a:ext cx="2920680" cy="1568160"/>
          </a:xfrm>
          <a:prstGeom prst="rect">
            <a:avLst/>
          </a:prstGeom>
        </p:spPr>
        <p:txBody>
          <a:bodyPr lIns="0" rIns="0" tIns="0" bIns="0">
            <a:normAutofit/>
          </a:bodyPr>
          <a:p>
            <a:endParaRPr b="0" lang="it-IT" sz="3200" spc="-1" strike="noStrike">
              <a:latin typeface="Arial"/>
            </a:endParaRPr>
          </a:p>
        </p:txBody>
      </p:sp>
      <p:sp>
        <p:nvSpPr>
          <p:cNvPr id="37" name="PlaceHolder 4"/>
          <p:cNvSpPr>
            <a:spLocks noGrp="1"/>
          </p:cNvSpPr>
          <p:nvPr>
            <p:ph type="body"/>
          </p:nvPr>
        </p:nvSpPr>
        <p:spPr>
          <a:xfrm>
            <a:off x="6638040" y="1326600"/>
            <a:ext cx="2920680" cy="1568160"/>
          </a:xfrm>
          <a:prstGeom prst="rect">
            <a:avLst/>
          </a:prstGeom>
        </p:spPr>
        <p:txBody>
          <a:bodyPr lIns="0" rIns="0" tIns="0" bIns="0">
            <a:normAutofit/>
          </a:bodyPr>
          <a:p>
            <a:endParaRPr b="0" lang="it-IT" sz="3200" spc="-1" strike="noStrike">
              <a:latin typeface="Arial"/>
            </a:endParaRPr>
          </a:p>
        </p:txBody>
      </p:sp>
      <p:sp>
        <p:nvSpPr>
          <p:cNvPr id="38" name="PlaceHolder 5"/>
          <p:cNvSpPr>
            <a:spLocks noGrp="1"/>
          </p:cNvSpPr>
          <p:nvPr>
            <p:ph type="body"/>
          </p:nvPr>
        </p:nvSpPr>
        <p:spPr>
          <a:xfrm>
            <a:off x="504000" y="3044160"/>
            <a:ext cx="2920680" cy="1568160"/>
          </a:xfrm>
          <a:prstGeom prst="rect">
            <a:avLst/>
          </a:prstGeom>
        </p:spPr>
        <p:txBody>
          <a:bodyPr lIns="0" rIns="0" tIns="0" bIns="0">
            <a:normAutofit/>
          </a:bodyPr>
          <a:p>
            <a:endParaRPr b="0" lang="it-IT" sz="3200" spc="-1" strike="noStrike">
              <a:latin typeface="Arial"/>
            </a:endParaRPr>
          </a:p>
        </p:txBody>
      </p:sp>
      <p:sp>
        <p:nvSpPr>
          <p:cNvPr id="39" name="PlaceHolder 6"/>
          <p:cNvSpPr>
            <a:spLocks noGrp="1"/>
          </p:cNvSpPr>
          <p:nvPr>
            <p:ph type="body"/>
          </p:nvPr>
        </p:nvSpPr>
        <p:spPr>
          <a:xfrm>
            <a:off x="3571200" y="3044160"/>
            <a:ext cx="2920680" cy="1568160"/>
          </a:xfrm>
          <a:prstGeom prst="rect">
            <a:avLst/>
          </a:prstGeom>
        </p:spPr>
        <p:txBody>
          <a:bodyPr lIns="0" rIns="0" tIns="0" bIns="0">
            <a:normAutofit/>
          </a:bodyPr>
          <a:p>
            <a:endParaRPr b="0" lang="it-IT" sz="3200" spc="-1" strike="noStrike">
              <a:latin typeface="Arial"/>
            </a:endParaRPr>
          </a:p>
        </p:txBody>
      </p:sp>
      <p:sp>
        <p:nvSpPr>
          <p:cNvPr id="40" name="PlaceHolder 7"/>
          <p:cNvSpPr>
            <a:spLocks noGrp="1"/>
          </p:cNvSpPr>
          <p:nvPr>
            <p:ph type="body"/>
          </p:nvPr>
        </p:nvSpPr>
        <p:spPr>
          <a:xfrm>
            <a:off x="6638040" y="3044160"/>
            <a:ext cx="292068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normAutofit/>
          </a:bodyPr>
          <a:p>
            <a:endParaRPr b="0" lang="it-IT" sz="3200" spc="-1" strike="noStrike">
              <a:latin typeface="Arial"/>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6080"/>
            <a:ext cx="9071640" cy="43884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16" name="PlaceHolder 3"/>
          <p:cNvSpPr>
            <a:spLocks noGrp="1"/>
          </p:cNvSpPr>
          <p:nvPr>
            <p:ph type="body"/>
          </p:nvPr>
        </p:nvSpPr>
        <p:spPr>
          <a:xfrm>
            <a:off x="5152680" y="1326600"/>
            <a:ext cx="4426920" cy="3288240"/>
          </a:xfrm>
          <a:prstGeom prst="rect">
            <a:avLst/>
          </a:prstGeom>
        </p:spPr>
        <p:txBody>
          <a:bodyPr lIns="0" rIns="0" tIns="0" bIns="0">
            <a:normAutofit/>
          </a:bodyPr>
          <a:p>
            <a:endParaRPr b="0" lang="it-IT" sz="3200" spc="-1" strike="noStrike">
              <a:latin typeface="Arial"/>
            </a:endParaRPr>
          </a:p>
        </p:txBody>
      </p:sp>
      <p:sp>
        <p:nvSpPr>
          <p:cNvPr id="17" name="PlaceHolder 4"/>
          <p:cNvSpPr>
            <a:spLocks noGrp="1"/>
          </p:cNvSpPr>
          <p:nvPr>
            <p:ph type="body"/>
          </p:nvPr>
        </p:nvSpPr>
        <p:spPr>
          <a:xfrm>
            <a:off x="50400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normAutofit/>
          </a:bodyPr>
          <a:p>
            <a:endParaRPr b="0" lang="it-IT" sz="3200" spc="-1" strike="noStrike">
              <a:latin typeface="Arial"/>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0" lang="it-IT" sz="4400" spc="-1" strike="noStrike">
              <a:latin typeface="Arial"/>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1640" cy="946440"/>
          </a:xfrm>
          <a:prstGeom prst="rect">
            <a:avLst/>
          </a:prstGeom>
        </p:spPr>
        <p:txBody>
          <a:bodyPr lIns="0" rIns="0" tIns="0" bIns="0" anchor="ctr">
            <a:noAutofit/>
          </a:bodyPr>
          <a:p>
            <a:pPr algn="ctr"/>
            <a:r>
              <a:rPr b="0" lang="it-IT" sz="4400" spc="-1" strike="noStrike">
                <a:latin typeface="Arial"/>
              </a:rPr>
              <a:t>Click to edit the title text format</a:t>
            </a:r>
            <a:endParaRPr b="0" lang="it-IT" sz="4400" spc="-1" strike="noStrike">
              <a:latin typeface="Arial"/>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Click to edit the outline text format</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 Outline Level</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Third Outline Level</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Fourth Outline Level</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Fifth Outline Level</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Sixth Outline Level</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Seventh Outline Level</a:t>
            </a:r>
            <a:endParaRPr b="0" lang="it-IT" sz="2000" spc="-1" strike="noStrike">
              <a:latin typeface="Arial"/>
            </a:endParaRPr>
          </a:p>
        </p:txBody>
      </p:sp>
      <p:sp>
        <p:nvSpPr>
          <p:cNvPr id="2" name="PlaceHolder 3"/>
          <p:cNvSpPr>
            <a:spLocks noGrp="1"/>
          </p:cNvSpPr>
          <p:nvPr>
            <p:ph type="dt"/>
          </p:nvPr>
        </p:nvSpPr>
        <p:spPr>
          <a:xfrm>
            <a:off x="504000" y="5165280"/>
            <a:ext cx="2348280" cy="390600"/>
          </a:xfrm>
          <a:prstGeom prst="rect">
            <a:avLst/>
          </a:prstGeom>
        </p:spPr>
        <p:txBody>
          <a:bodyPr lIns="0" rIns="0" tIns="0" bIns="0">
            <a:noAutofit/>
          </a:bodyPr>
          <a:p>
            <a:r>
              <a:rPr b="0" lang="it-IT" sz="1400" spc="-1" strike="noStrike">
                <a:latin typeface="Times New Roman"/>
              </a:rPr>
              <a:t>&lt;date/time&gt;</a:t>
            </a:r>
            <a:endParaRPr b="0" lang="it-IT" sz="1400" spc="-1" strike="noStrike">
              <a:latin typeface="Times New Roman"/>
            </a:endParaRPr>
          </a:p>
        </p:txBody>
      </p:sp>
      <p:sp>
        <p:nvSpPr>
          <p:cNvPr id="3" name="PlaceHolder 4"/>
          <p:cNvSpPr>
            <a:spLocks noGrp="1"/>
          </p:cNvSpPr>
          <p:nvPr>
            <p:ph type="ftr"/>
          </p:nvPr>
        </p:nvSpPr>
        <p:spPr>
          <a:xfrm>
            <a:off x="3447360" y="5165280"/>
            <a:ext cx="3195000" cy="390600"/>
          </a:xfrm>
          <a:prstGeom prst="rect">
            <a:avLst/>
          </a:prstGeom>
        </p:spPr>
        <p:txBody>
          <a:bodyPr lIns="0" rIns="0" tIns="0" bIns="0">
            <a:noAutofit/>
          </a:bodyPr>
          <a:p>
            <a:pPr algn="ctr"/>
            <a:r>
              <a:rPr b="0" lang="it-IT" sz="1400" spc="-1" strike="noStrike">
                <a:latin typeface="Times New Roman"/>
              </a:rPr>
              <a:t>&lt;footer&gt;</a:t>
            </a:r>
            <a:endParaRPr b="0" lang="it-IT" sz="1400" spc="-1" strike="noStrike">
              <a:latin typeface="Times New Roman"/>
            </a:endParaRPr>
          </a:p>
        </p:txBody>
      </p:sp>
      <p:sp>
        <p:nvSpPr>
          <p:cNvPr id="4" name="PlaceHolder 5"/>
          <p:cNvSpPr>
            <a:spLocks noGrp="1"/>
          </p:cNvSpPr>
          <p:nvPr>
            <p:ph type="sldNum"/>
          </p:nvPr>
        </p:nvSpPr>
        <p:spPr>
          <a:xfrm>
            <a:off x="7227360" y="5165280"/>
            <a:ext cx="2348280" cy="390600"/>
          </a:xfrm>
          <a:prstGeom prst="rect">
            <a:avLst/>
          </a:prstGeom>
        </p:spPr>
        <p:txBody>
          <a:bodyPr lIns="0" rIns="0" tIns="0" bIns="0">
            <a:noAutofit/>
          </a:bodyPr>
          <a:p>
            <a:pPr algn="r"/>
            <a:fld id="{2233CF30-28A0-4CB2-99B4-9CD7B79A0402}" type="slidenum">
              <a:rPr b="0" lang="it-IT" sz="1400" spc="-1" strike="noStrike">
                <a:latin typeface="Times New Roman"/>
              </a:rPr>
              <a:t>&lt;number&gt;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hyperlink" Target="https://wlcg.web.cern.ch/mou/new-mou-preparation" TargetMode="External"/><Relationship Id="rId2"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504000" y="1234080"/>
            <a:ext cx="9071640" cy="946440"/>
          </a:xfrm>
          <a:prstGeom prst="rect">
            <a:avLst/>
          </a:prstGeom>
          <a:noFill/>
          <a:ln w="0">
            <a:noFill/>
          </a:ln>
        </p:spPr>
        <p:txBody>
          <a:bodyPr lIns="0" rIns="0" tIns="0" bIns="0" anchor="ctr">
            <a:noAutofit/>
          </a:bodyPr>
          <a:p>
            <a:pPr algn="ctr"/>
            <a:r>
              <a:rPr b="0" lang="it-IT" sz="4400" spc="-1" strike="noStrike">
                <a:latin typeface="Arial"/>
              </a:rPr>
              <a:t>WLCG </a:t>
            </a:r>
            <a:r>
              <a:rPr b="0" lang="it-IT" sz="4400" spc="-1" strike="noStrike">
                <a:latin typeface="Arial"/>
              </a:rPr>
              <a:t>SLA</a:t>
            </a:r>
            <a:endParaRPr b="0" lang="it-IT" sz="4400" spc="-1" strike="noStrike">
              <a:latin typeface="Arial"/>
            </a:endParaRPr>
          </a:p>
        </p:txBody>
      </p:sp>
      <p:sp>
        <p:nvSpPr>
          <p:cNvPr id="42" name="TextShape 2"/>
          <p:cNvSpPr txBox="1"/>
          <p:nvPr/>
        </p:nvSpPr>
        <p:spPr>
          <a:xfrm>
            <a:off x="504000" y="1326600"/>
            <a:ext cx="9071640" cy="3288240"/>
          </a:xfrm>
          <a:prstGeom prst="rect">
            <a:avLst/>
          </a:prstGeom>
          <a:noFill/>
          <a:ln w="0">
            <a:noFill/>
          </a:ln>
        </p:spPr>
        <p:txBody>
          <a:bodyPr lIns="0" rIns="0" tIns="0" bIns="0" anchor="ctr">
            <a:noAutofit/>
          </a:bodyPr>
          <a:p>
            <a:pPr algn="ctr"/>
            <a:r>
              <a:rPr b="0" lang="it-IT" sz="3200" spc="-1" strike="noStrike">
                <a:latin typeface="Arial"/>
              </a:rPr>
              <a:t>Giuseppe </a:t>
            </a:r>
            <a:r>
              <a:rPr b="0" lang="it-IT" sz="3200" spc="-1" strike="noStrike">
                <a:latin typeface="Arial"/>
              </a:rPr>
              <a:t>Andronico</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Tier-2</a:t>
            </a:r>
            <a:endParaRPr b="0" lang="it-IT" sz="4400" spc="-1" strike="noStrike">
              <a:latin typeface="Arial"/>
            </a:endParaRPr>
          </a:p>
        </p:txBody>
      </p:sp>
      <p:graphicFrame>
        <p:nvGraphicFramePr>
          <p:cNvPr id="64" name="Table 2"/>
          <p:cNvGraphicFramePr/>
          <p:nvPr/>
        </p:nvGraphicFramePr>
        <p:xfrm>
          <a:off x="2368800" y="1990080"/>
          <a:ext cx="5381640" cy="1400040"/>
        </p:xfrm>
        <a:graphic>
          <a:graphicData uri="http://schemas.openxmlformats.org/drawingml/2006/table">
            <a:tbl>
              <a:tblPr/>
              <a:tblGrid>
                <a:gridCol w="1838160"/>
                <a:gridCol w="970920"/>
                <a:gridCol w="1229400"/>
                <a:gridCol w="1343160"/>
              </a:tblGrid>
              <a:tr h="347400">
                <a:tc rowSpan="2">
                  <a:txBody>
                    <a:bodyPr lIns="90000" rIns="90000" tIns="46800" bIns="46800">
                      <a:noAutofit/>
                    </a:bodyPr>
                    <a:p>
                      <a:pPr marL="41040" algn="ctr">
                        <a:lnSpc>
                          <a:spcPct val="107000"/>
                        </a:lnSpc>
                      </a:pPr>
                      <a:r>
                        <a:rPr b="1" i="1" lang="it-IT" sz="1000" spc="-1" strike="noStrike">
                          <a:latin typeface="Arial"/>
                        </a:rPr>
                        <a:t>Service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2">
                  <a:txBody>
                    <a:bodyPr lIns="90000" rIns="90000" tIns="46800" bIns="46800">
                      <a:noAutofit/>
                    </a:bodyPr>
                    <a:p>
                      <a:pPr marL="243000" indent="-189000">
                        <a:lnSpc>
                          <a:spcPct val="107000"/>
                        </a:lnSpc>
                      </a:pPr>
                      <a:r>
                        <a:rPr b="1" i="1" lang="it-IT" sz="1000" spc="-1" strike="noStrike">
                          <a:latin typeface="Arial"/>
                        </a:rPr>
                        <a:t>Maximum delay in </a:t>
                      </a:r>
                      <a:r>
                        <a:rPr b="1" i="1" lang="it-IT" sz="1000" spc="-1" strike="noStrike">
                          <a:latin typeface="Arial"/>
                        </a:rPr>
                        <a:t>responding to </a:t>
                      </a:r>
                      <a:r>
                        <a:rPr b="1" i="1" lang="it-IT" sz="1000" spc="-1" strike="noStrike">
                          <a:latin typeface="Arial"/>
                        </a:rPr>
                        <a:t>operational problems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rowSpan="2">
                  <a:txBody>
                    <a:bodyPr lIns="90000" rIns="90000" tIns="46800" bIns="46800">
                      <a:noAutofit/>
                    </a:bodyPr>
                    <a:p>
                      <a:pPr marL="23040" algn="ctr">
                        <a:lnSpc>
                          <a:spcPct val="90000"/>
                        </a:lnSpc>
                        <a:spcAft>
                          <a:spcPts val="159"/>
                        </a:spcAft>
                      </a:pPr>
                      <a:r>
                        <a:rPr b="1" i="1" lang="it-IT" sz="1000" spc="-1" strike="noStrike">
                          <a:latin typeface="Arial"/>
                        </a:rPr>
                        <a:t>Average availability</a:t>
                      </a:r>
                      <a:r>
                        <a:rPr b="1" i="1" lang="it-IT" sz="1000" spc="-1" strike="noStrike" baseline="14000000">
                          <a:latin typeface="Arial"/>
                        </a:rPr>
                        <a:t>6 </a:t>
                      </a:r>
                      <a:endParaRPr b="1" i="1" lang="it-IT" sz="1000" spc="-1" strike="noStrike">
                        <a:latin typeface="Arial"/>
                      </a:endParaRPr>
                    </a:p>
                    <a:p>
                      <a:pPr marL="140400" indent="-48600">
                        <a:lnSpc>
                          <a:spcPct val="107000"/>
                        </a:lnSpc>
                      </a:pPr>
                      <a:r>
                        <a:rPr b="1" i="1" lang="it-IT" sz="1000" spc="-1" strike="noStrike">
                          <a:latin typeface="Arial"/>
                        </a:rPr>
                        <a:t>measured on an annual </a:t>
                      </a:r>
                      <a:r>
                        <a:rPr b="1" i="1" lang="it-IT" sz="1000" spc="-1" strike="noStrike">
                          <a:latin typeface="Arial"/>
                        </a:rPr>
                        <a:t>basis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35640" algn="ctr">
                        <a:lnSpc>
                          <a:spcPct val="107000"/>
                        </a:lnSpc>
                      </a:pPr>
                      <a:r>
                        <a:rPr b="1" i="1" lang="it-IT" sz="1000" spc="-1" strike="noStrike">
                          <a:latin typeface="Arial"/>
                        </a:rPr>
                        <a:t>Prime time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35280" algn="ctr">
                        <a:lnSpc>
                          <a:spcPct val="107000"/>
                        </a:lnSpc>
                      </a:pPr>
                      <a:r>
                        <a:rPr b="1" i="1" lang="it-IT" sz="1000" spc="-1" strike="noStrike">
                          <a:latin typeface="Arial"/>
                        </a:rPr>
                        <a:t>Other periods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End-user analysis </a:t>
                      </a:r>
                      <a:r>
                        <a:rPr b="0" lang="it-IT" sz="850" spc="-1" strike="noStrike">
                          <a:latin typeface="Arial"/>
                        </a:rPr>
                        <a:t>facility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34920" algn="ctr">
                        <a:lnSpc>
                          <a:spcPct val="107000"/>
                        </a:lnSpc>
                      </a:pPr>
                      <a:r>
                        <a:rPr b="0" lang="it-IT" sz="850" spc="-1" strike="noStrike">
                          <a:latin typeface="Arial"/>
                        </a:rPr>
                        <a:t>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40320" algn="ctr">
                        <a:lnSpc>
                          <a:spcPct val="107000"/>
                        </a:lnSpc>
                      </a:pPr>
                      <a:r>
                        <a:rPr b="0" lang="it-IT" sz="850" spc="-1" strike="noStrike">
                          <a:latin typeface="Arial"/>
                        </a:rPr>
                        <a:t>72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43560" algn="ctr">
                        <a:lnSpc>
                          <a:spcPct val="107000"/>
                        </a:lnSpc>
                      </a:pPr>
                      <a:r>
                        <a:rPr b="0" lang="it-IT" sz="850" spc="-1" strike="noStrike">
                          <a:latin typeface="Arial"/>
                        </a:rPr>
                        <a:t>95%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850" spc="-1" strike="noStrike">
                          <a:latin typeface="Arial"/>
                        </a:rPr>
                        <a:t>Other services</a:t>
                      </a:r>
                      <a:r>
                        <a:rPr b="0" lang="it-IT" sz="850" spc="-1" strike="noStrike" baseline="14000000">
                          <a:latin typeface="Arial"/>
                        </a:rPr>
                        <a:t>7</a:t>
                      </a:r>
                      <a:r>
                        <a:rPr b="0" lang="it-IT" sz="850" spc="-1" strike="noStrike">
                          <a:latin typeface="Arial"/>
                        </a:rPr>
                        <a:t>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34920"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40320" algn="ctr">
                        <a:lnSpc>
                          <a:spcPct val="107000"/>
                        </a:lnSpc>
                      </a:pPr>
                      <a:r>
                        <a:rPr b="0" lang="it-IT" sz="850" spc="-1" strike="noStrike">
                          <a:latin typeface="Arial"/>
                        </a:rPr>
                        <a:t>72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43560" algn="ctr">
                        <a:lnSpc>
                          <a:spcPct val="107000"/>
                        </a:lnSpc>
                      </a:pPr>
                      <a:r>
                        <a:rPr b="0" lang="it-IT" sz="850" spc="-1" strike="noStrike">
                          <a:latin typeface="Arial"/>
                        </a:rPr>
                        <a:t>95%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Grid operations services</a:t>
            </a:r>
            <a:endParaRPr b="0" lang="it-IT" sz="4400" spc="-1" strike="noStrike">
              <a:latin typeface="Arial"/>
            </a:endParaRPr>
          </a:p>
        </p:txBody>
      </p:sp>
      <p:sp>
        <p:nvSpPr>
          <p:cNvPr id="66" name="TextShape 2"/>
          <p:cNvSpPr txBox="1"/>
          <p:nvPr/>
        </p:nvSpPr>
        <p:spPr>
          <a:xfrm>
            <a:off x="504000" y="1326600"/>
            <a:ext cx="9071640" cy="4217400"/>
          </a:xfrm>
          <a:prstGeom prst="rect">
            <a:avLst/>
          </a:prstGeom>
          <a:noFill/>
          <a:ln w="0">
            <a:noFill/>
          </a:ln>
        </p:spPr>
        <p:txBody>
          <a:bodyPr lIns="0" rIns="0" tIns="0" bIns="0">
            <a:normAutofit fontScale="37000"/>
          </a:bodyPr>
          <a:p>
            <a:r>
              <a:rPr b="0" lang="it-IT" sz="3200" spc="-1" strike="noStrike">
                <a:latin typeface="Arial"/>
                <a:ea typeface="DejaVu Sans"/>
              </a:rPr>
              <a:t>Services required for the operation and management of the grid for LHC computing</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ea typeface="DejaVu Sans"/>
              </a:rPr>
              <a:t>Grid operations centres</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3200" spc="-1" strike="noStrike">
                <a:latin typeface="Arial"/>
                <a:ea typeface="DejaVu Sans"/>
              </a:rPr>
              <a:t>Responsible for maintaining configuration databases, operating the monitoring infrastructure, pro-active fault and performance monitoring, provision of accounting information, and other services that may be agreed</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ea typeface="DejaVu Sans"/>
              </a:rPr>
              <a:t>User support for grid and computing service operations</a:t>
            </a:r>
            <a:endParaRPr b="0" lang="it-IT" sz="3200" spc="-1" strike="noStrike">
              <a:latin typeface="Arial"/>
            </a:endParaRPr>
          </a:p>
          <a:p>
            <a:pPr lvl="1" marL="219240" indent="-219240">
              <a:spcBef>
                <a:spcPts val="1134"/>
              </a:spcBef>
              <a:buClr>
                <a:srgbClr val="000000"/>
              </a:buClr>
              <a:buSzPct val="75000"/>
              <a:buFont typeface="Symbol" charset="2"/>
              <a:buChar char=""/>
            </a:pPr>
            <a:r>
              <a:rPr b="0" lang="it-IT" sz="3200" spc="-1" strike="noStrike">
                <a:latin typeface="Arial"/>
                <a:ea typeface="DejaVu Sans"/>
              </a:rPr>
              <a:t>First level (end-user) helpdesks</a:t>
            </a:r>
            <a:endParaRPr b="0" lang="it-IT" sz="3200" spc="-1" strike="noStrike">
              <a:latin typeface="Arial"/>
            </a:endParaRPr>
          </a:p>
          <a:p>
            <a:pPr marL="219240" indent="-219240">
              <a:spcBef>
                <a:spcPts val="1417"/>
              </a:spcBef>
              <a:buClr>
                <a:srgbClr val="000000"/>
              </a:buClr>
              <a:buSzPct val="45000"/>
              <a:buFont typeface="Wingdings" charset="2"/>
              <a:buChar char=""/>
            </a:pPr>
            <a:r>
              <a:rPr b="0" lang="it-IT" sz="3200" spc="-1" strike="noStrike">
                <a:latin typeface="Arial"/>
                <a:ea typeface="DejaVu Sans"/>
              </a:rPr>
              <a:t>Grid Call Centres</a:t>
            </a:r>
            <a:endParaRPr b="1" i="1" lang="it-IT" sz="3200" spc="-1" strike="noStrike">
              <a:latin typeface="Arial"/>
            </a:endParaRPr>
          </a:p>
          <a:p>
            <a:pPr lvl="1" marL="219240" indent="-219240">
              <a:spcBef>
                <a:spcPts val="1134"/>
              </a:spcBef>
              <a:buClr>
                <a:srgbClr val="000000"/>
              </a:buClr>
              <a:buSzPct val="75000"/>
              <a:buFont typeface="Symbol" charset="2"/>
              <a:buChar char=""/>
            </a:pPr>
            <a:r>
              <a:rPr b="0" lang="it-IT" sz="2800" spc="-1" strike="noStrike">
                <a:latin typeface="Arial"/>
              </a:rPr>
              <a:t>Provide second level support for grid-related problems, including pro-active problem management</a:t>
            </a: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Annex 6</a:t>
            </a:r>
            <a:endParaRPr b="0" lang="it-IT" sz="4400" spc="-1" strike="noStrike">
              <a:latin typeface="Arial"/>
            </a:endParaRPr>
          </a:p>
        </p:txBody>
      </p:sp>
      <p:sp>
        <p:nvSpPr>
          <p:cNvPr id="68" name="TextShape 2"/>
          <p:cNvSpPr txBox="1"/>
          <p:nvPr/>
        </p:nvSpPr>
        <p:spPr>
          <a:xfrm>
            <a:off x="504000" y="1326600"/>
            <a:ext cx="9071640" cy="3288240"/>
          </a:xfrm>
          <a:prstGeom prst="rect">
            <a:avLst/>
          </a:prstGeom>
          <a:noFill/>
          <a:ln w="0">
            <a:noFill/>
          </a:ln>
        </p:spPr>
        <p:txBody>
          <a:bodyPr lIns="0" rIns="0" tIns="0" bIns="0">
            <a:normAutofit fontScale="70000"/>
          </a:bodyPr>
          <a:p>
            <a:r>
              <a:rPr b="0" lang="it-IT" sz="3200" spc="-1" strike="noStrike">
                <a:latin typeface="Arial"/>
              </a:rPr>
              <a:t>Pledged Computing Resource and Service Levels of the Institutions</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CERN computing capacities (CPU,Disk,Tape)</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ea typeface="DejaVu Sans"/>
              </a:rPr>
              <a:t>Tier-1 computing capacities </a:t>
            </a:r>
            <a:r>
              <a:rPr b="0" lang="it-IT" sz="3200" spc="-1" strike="noStrike">
                <a:latin typeface="Arial"/>
              </a:rPr>
              <a:t>(CPU,Disk,Tape)</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ea typeface="DejaVu Sans"/>
              </a:rPr>
              <a:t>Tier-2 computing capacities </a:t>
            </a:r>
            <a:r>
              <a:rPr b="0" lang="it-IT" sz="3200" spc="-1" strike="noStrike">
                <a:latin typeface="Arial"/>
              </a:rPr>
              <a:t>(CPU,Disk)</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Grid operations services</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Pledges</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CERN</a:t>
            </a:r>
            <a:endParaRPr b="0" lang="it-IT" sz="4400" spc="-1" strike="noStrike">
              <a:latin typeface="Arial"/>
            </a:endParaRPr>
          </a:p>
        </p:txBody>
      </p:sp>
      <p:graphicFrame>
        <p:nvGraphicFramePr>
          <p:cNvPr id="70" name="Table 2"/>
          <p:cNvGraphicFramePr/>
          <p:nvPr/>
        </p:nvGraphicFramePr>
        <p:xfrm>
          <a:off x="2139480" y="1821600"/>
          <a:ext cx="5801400" cy="1400040"/>
        </p:xfrm>
        <a:graphic>
          <a:graphicData uri="http://schemas.openxmlformats.org/drawingml/2006/table">
            <a:tbl>
              <a:tblPr/>
              <a:tblGrid>
                <a:gridCol w="3426480"/>
                <a:gridCol w="1182960"/>
                <a:gridCol w="1191960"/>
              </a:tblGrid>
              <a:tr h="347400">
                <a:tc>
                  <a:txBody>
                    <a:bodyPr lIns="90000" rIns="90000" tIns="46800" bIns="46800">
                      <a:noAutofit/>
                    </a:bodyPr>
                    <a:p>
                      <a:pPr>
                        <a:lnSpc>
                          <a:spcPct val="107000"/>
                        </a:lnSpc>
                      </a:pPr>
                      <a:r>
                        <a:rPr b="0" lang="it-IT" sz="1800" spc="-1" strike="noStrike">
                          <a:solidFill>
                            <a:srgbClr val="ffffff"/>
                          </a:solidFill>
                          <a:latin typeface="Arial"/>
                        </a:rPr>
                        <a:t>CERN Tier0 / CAF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lnSpc>
                          <a:spcPct val="107000"/>
                        </a:lnSpc>
                      </a:pPr>
                      <a:r>
                        <a:rPr b="0" lang="it-IT" sz="1800" spc="-1" strike="noStrike">
                          <a:solidFill>
                            <a:srgbClr val="ffffff"/>
                          </a:solidFill>
                          <a:latin typeface="Arial"/>
                        </a:rPr>
                        <a:t>2015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lnSpc>
                          <a:spcPct val="107000"/>
                        </a:lnSpc>
                      </a:pPr>
                      <a:r>
                        <a:rPr b="0" lang="it-IT" sz="1800" spc="-1" strike="noStrike">
                          <a:solidFill>
                            <a:srgbClr val="ffffff"/>
                          </a:solidFill>
                          <a:latin typeface="Arial"/>
                        </a:rPr>
                        <a:t>2016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a:txBody>
                    <a:bodyPr lIns="90000" rIns="90000" tIns="46800" bIns="46800">
                      <a:noAutofit/>
                    </a:bodyPr>
                    <a:p>
                      <a:pPr>
                        <a:lnSpc>
                          <a:spcPct val="107000"/>
                        </a:lnSpc>
                      </a:pPr>
                      <a:r>
                        <a:rPr b="0" lang="it-IT" sz="1800" spc="-1" strike="noStrike">
                          <a:latin typeface="Arial"/>
                        </a:rPr>
                        <a:t>CPU (HEP-SPEC06)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687,000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840,000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1800" spc="-1" strike="noStrike">
                          <a:latin typeface="Arial"/>
                        </a:rPr>
                        <a:t>Disk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49,000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57,500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1800" spc="-1" strike="noStrike">
                          <a:latin typeface="Arial"/>
                        </a:rPr>
                        <a:t>Tape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95,400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128,200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Tier-1</a:t>
            </a:r>
            <a:endParaRPr b="0" lang="it-IT" sz="4400" spc="-1" strike="noStrike">
              <a:latin typeface="Arial"/>
            </a:endParaRPr>
          </a:p>
        </p:txBody>
      </p:sp>
      <p:graphicFrame>
        <p:nvGraphicFramePr>
          <p:cNvPr id="72" name="Table 2"/>
          <p:cNvGraphicFramePr/>
          <p:nvPr/>
        </p:nvGraphicFramePr>
        <p:xfrm>
          <a:off x="2139480" y="1365120"/>
          <a:ext cx="5801040" cy="2706120"/>
        </p:xfrm>
        <a:graphic>
          <a:graphicData uri="http://schemas.openxmlformats.org/drawingml/2006/table">
            <a:tbl>
              <a:tblPr/>
              <a:tblGrid>
                <a:gridCol w="3426480"/>
                <a:gridCol w="1182960"/>
                <a:gridCol w="1191960"/>
              </a:tblGrid>
              <a:tr h="367560">
                <a:tc>
                  <a:txBody>
                    <a:bodyPr lIns="90000" rIns="90000" tIns="46800" bIns="46800">
                      <a:noAutofit/>
                    </a:bodyPr>
                    <a:p>
                      <a:pPr>
                        <a:lnSpc>
                          <a:spcPct val="107000"/>
                        </a:lnSpc>
                      </a:pPr>
                      <a:r>
                        <a:rPr b="0" lang="it-IT" sz="1800" spc="-1" strike="noStrike">
                          <a:solidFill>
                            <a:srgbClr val="ffffff"/>
                          </a:solidFill>
                          <a:latin typeface="Arial"/>
                        </a:rPr>
                        <a:t>IN2P3 Lyon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lnSpc>
                          <a:spcPct val="107000"/>
                        </a:lnSpc>
                      </a:pPr>
                      <a:r>
                        <a:rPr b="0" lang="it-IT" sz="1800" spc="-1" strike="noStrike">
                          <a:solidFill>
                            <a:srgbClr val="ffffff"/>
                          </a:solidFill>
                          <a:latin typeface="Arial"/>
                        </a:rPr>
                        <a:t>2015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lnSpc>
                          <a:spcPct val="107000"/>
                        </a:lnSpc>
                      </a:pPr>
                      <a:r>
                        <a:rPr b="0" lang="it-IT" sz="1800" spc="-1" strike="noStrike">
                          <a:solidFill>
                            <a:srgbClr val="ffffff"/>
                          </a:solidFill>
                          <a:latin typeface="Arial"/>
                        </a:rPr>
                        <a:t>2016 </a:t>
                      </a:r>
                      <a:endParaRPr b="0" lang="it-IT" sz="1800" spc="-1" strike="noStrike">
                        <a:solidFill>
                          <a:srgbClr val="ffffff"/>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67560">
                <a:tc>
                  <a:txBody>
                    <a:bodyPr lIns="90000" rIns="90000" tIns="46800" bIns="46800">
                      <a:noAutofit/>
                    </a:bodyPr>
                    <a:p>
                      <a:pPr>
                        <a:lnSpc>
                          <a:spcPct val="107000"/>
                        </a:lnSpc>
                      </a:pPr>
                      <a:r>
                        <a:rPr b="0" lang="it-IT" sz="1800" spc="-1" strike="noStrike">
                          <a:latin typeface="Arial"/>
                        </a:rPr>
                        <a:t>CPU (HEP-SPEC06)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107,100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107,100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7560">
                <a:tc>
                  <a:txBody>
                    <a:bodyPr lIns="90000" rIns="90000" tIns="46800" bIns="46800">
                      <a:noAutofit/>
                    </a:bodyPr>
                    <a:p>
                      <a:pPr>
                        <a:lnSpc>
                          <a:spcPct val="107000"/>
                        </a:lnSpc>
                      </a:pPr>
                      <a:r>
                        <a:rPr b="0" lang="it-IT" sz="1800" spc="-1" strike="noStrike">
                          <a:latin typeface="Arial"/>
                        </a:rPr>
                        <a:t>Disk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9,810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9,810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7560">
                <a:tc>
                  <a:txBody>
                    <a:bodyPr lIns="90000" rIns="90000" tIns="46800" bIns="46800">
                      <a:noAutofit/>
                    </a:bodyPr>
                    <a:p>
                      <a:pPr>
                        <a:lnSpc>
                          <a:spcPct val="107000"/>
                        </a:lnSpc>
                      </a:pPr>
                      <a:r>
                        <a:rPr b="0" lang="it-IT" sz="1800" spc="-1" strike="noStrike">
                          <a:latin typeface="Arial"/>
                        </a:rPr>
                        <a:t>Tape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18,120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18,120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7560">
                <a:tc>
                  <a:txBody>
                    <a:bodyPr lIns="90000" rIns="90000" tIns="46800" bIns="46800">
                      <a:noAutofit/>
                    </a:bodyPr>
                    <a:p>
                      <a:pPr>
                        <a:lnSpc>
                          <a:spcPct val="107000"/>
                        </a:lnSpc>
                      </a:pPr>
                      <a:r>
                        <a:rPr b="0" lang="it-IT" sz="1800" spc="-1" strike="noStrike" baseline="14000000">
                          <a:latin typeface="Arial"/>
                        </a:rPr>
                        <a:t> </a:t>
                      </a:r>
                      <a:r>
                        <a:rPr b="0" lang="it-IT" sz="1800" spc="-1" strike="noStrike">
                          <a:solidFill>
                            <a:srgbClr val="ffffff"/>
                          </a:solidFill>
                          <a:latin typeface="Arial"/>
                        </a:rPr>
                        <a:t>INFN CNAF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nSpc>
                          <a:spcPct val="107000"/>
                        </a:lnSpc>
                        <a:tabLst>
                          <a:tab algn="ctr" pos="298800"/>
                          <a:tab algn="ctr" pos="595440"/>
                        </a:tabLst>
                      </a:pPr>
                      <a:r>
                        <a:rPr b="0" lang="it-IT" sz="1800" spc="-1" strike="noStrike">
                          <a:solidFill>
                            <a:srgbClr val="ffffff"/>
                          </a:solidFill>
                          <a:latin typeface="Arial"/>
                        </a:rPr>
                        <a:t>2015 </a:t>
                      </a:r>
                      <a:r>
                        <a:rPr b="0" lang="it-IT" sz="1800" spc="-1" strike="noStrike">
                          <a:solidFill>
                            <a:srgbClr val="ffffff"/>
                          </a:solidFill>
                          <a:latin typeface="Arial"/>
                        </a:rPr>
                        <a:t>	</a:t>
                      </a:r>
                      <a:r>
                        <a:rPr b="0" lang="it-IT" sz="1800" spc="-1" strike="noStrike" baseline="14000000">
                          <a:latin typeface="Arial"/>
                        </a:rPr>
                        <a:t>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nSpc>
                          <a:spcPct val="107000"/>
                        </a:lnSpc>
                        <a:tabLst>
                          <a:tab algn="ctr" pos="303480"/>
                          <a:tab algn="ctr" pos="600120"/>
                        </a:tabLst>
                      </a:pPr>
                      <a:r>
                        <a:rPr b="0" lang="it-IT" sz="1800" spc="-1" strike="noStrike">
                          <a:solidFill>
                            <a:srgbClr val="ffffff"/>
                          </a:solidFill>
                          <a:latin typeface="Arial"/>
                        </a:rPr>
                        <a:t>2016 </a:t>
                      </a:r>
                      <a:r>
                        <a:rPr b="0" lang="it-IT" sz="1800" spc="-1" strike="noStrike">
                          <a:solidFill>
                            <a:srgbClr val="ffffff"/>
                          </a:solidFill>
                          <a:latin typeface="Arial"/>
                        </a:rPr>
                        <a:t>	</a:t>
                      </a:r>
                      <a:r>
                        <a:rPr b="0" lang="it-IT" sz="1800" spc="-1" strike="noStrike" baseline="14000000">
                          <a:latin typeface="Arial"/>
                        </a:rPr>
                        <a:t>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7560">
                <a:tc>
                  <a:txBody>
                    <a:bodyPr lIns="90000" rIns="90000" tIns="46800" bIns="46800">
                      <a:noAutofit/>
                    </a:bodyPr>
                    <a:p>
                      <a:pPr>
                        <a:lnSpc>
                          <a:spcPct val="107000"/>
                        </a:lnSpc>
                      </a:pPr>
                      <a:r>
                        <a:rPr b="0" lang="it-IT" sz="1800" spc="-1" strike="noStrike">
                          <a:latin typeface="Arial"/>
                        </a:rPr>
                        <a:t>CPU (HEP-SPEC06)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125,900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125,900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7560">
                <a:tc>
                  <a:txBody>
                    <a:bodyPr lIns="90000" rIns="90000" tIns="46800" bIns="46800">
                      <a:noAutofit/>
                    </a:bodyPr>
                    <a:p>
                      <a:pPr>
                        <a:lnSpc>
                          <a:spcPct val="107000"/>
                        </a:lnSpc>
                      </a:pPr>
                      <a:r>
                        <a:rPr b="0" lang="it-IT" sz="1800" spc="-1" strike="noStrike">
                          <a:latin typeface="Arial"/>
                        </a:rPr>
                        <a:t>Disk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12,982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1800" spc="-1" strike="noStrike">
                          <a:latin typeface="Arial"/>
                        </a:rPr>
                        <a:t>12,982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7560">
                <a:tc>
                  <a:txBody>
                    <a:bodyPr lIns="90000" rIns="90000" tIns="46800" bIns="46800">
                      <a:noAutofit/>
                    </a:bodyPr>
                    <a:p>
                      <a:pPr>
                        <a:lnSpc>
                          <a:spcPct val="107000"/>
                        </a:lnSpc>
                      </a:pPr>
                      <a:r>
                        <a:rPr b="0" lang="it-IT" sz="1800" spc="-1" strike="noStrike">
                          <a:latin typeface="Arial"/>
                        </a:rPr>
                        <a:t>Tape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26,522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26,522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Tier-2</a:t>
            </a:r>
            <a:endParaRPr b="0" lang="it-IT" sz="4400" spc="-1" strike="noStrike">
              <a:latin typeface="Arial"/>
            </a:endParaRPr>
          </a:p>
        </p:txBody>
      </p:sp>
      <p:graphicFrame>
        <p:nvGraphicFramePr>
          <p:cNvPr id="74" name="Table 2"/>
          <p:cNvGraphicFramePr/>
          <p:nvPr/>
        </p:nvGraphicFramePr>
        <p:xfrm>
          <a:off x="2276640" y="1666440"/>
          <a:ext cx="5801040" cy="1494000"/>
        </p:xfrm>
        <a:graphic>
          <a:graphicData uri="http://schemas.openxmlformats.org/drawingml/2006/table">
            <a:tbl>
              <a:tblPr/>
              <a:tblGrid>
                <a:gridCol w="4133880"/>
                <a:gridCol w="837000"/>
                <a:gridCol w="830520"/>
              </a:tblGrid>
              <a:tr h="695880">
                <a:tc>
                  <a:txBody>
                    <a:bodyPr lIns="90000" rIns="90000" tIns="46800" bIns="46800">
                      <a:noAutofit/>
                    </a:bodyPr>
                    <a:p>
                      <a:pPr>
                        <a:lnSpc>
                          <a:spcPct val="107000"/>
                        </a:lnSpc>
                      </a:pPr>
                      <a:r>
                        <a:rPr b="0" lang="it-IT" sz="1800" spc="-1" strike="noStrike">
                          <a:latin typeface="Arial"/>
                        </a:rPr>
                        <a:t> </a:t>
                      </a:r>
                      <a:r>
                        <a:rPr b="0" lang="it-IT" sz="1800" spc="-1" strike="noStrike">
                          <a:solidFill>
                            <a:srgbClr val="ffffff"/>
                          </a:solidFill>
                          <a:latin typeface="Arial"/>
                        </a:rPr>
                        <a:t>Taipei, Taiwan Analysis Facility </a:t>
                      </a:r>
                      <a:r>
                        <a:rPr b="0" lang="it-IT" sz="1800" spc="-1" strike="noStrike">
                          <a:solidFill>
                            <a:srgbClr val="ffffff"/>
                          </a:solidFill>
                          <a:latin typeface="Arial"/>
                        </a:rPr>
                        <a:t>Federation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nSpc>
                          <a:spcPct val="107000"/>
                        </a:lnSpc>
                        <a:tabLst>
                          <a:tab algn="ctr" pos="195120"/>
                        </a:tabLst>
                      </a:pPr>
                      <a:r>
                        <a:rPr b="0" lang="it-IT" sz="1800" spc="-1" strike="noStrike">
                          <a:latin typeface="Arial"/>
                        </a:rPr>
                        <a:t> </a:t>
                      </a:r>
                      <a:r>
                        <a:rPr b="0" lang="it-IT" sz="1800" spc="-1" strike="noStrike">
                          <a:latin typeface="Arial"/>
                        </a:rPr>
                        <a:t>	</a:t>
                      </a:r>
                      <a:r>
                        <a:rPr b="0" lang="it-IT" sz="1800" spc="-1" strike="noStrike">
                          <a:solidFill>
                            <a:srgbClr val="ffffff"/>
                          </a:solidFill>
                          <a:latin typeface="Arial"/>
                        </a:rPr>
                        <a:t>2015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nSpc>
                          <a:spcPct val="107000"/>
                        </a:lnSpc>
                        <a:tabLst>
                          <a:tab algn="ctr" pos="195480"/>
                        </a:tabLst>
                      </a:pPr>
                      <a:r>
                        <a:rPr b="0" lang="it-IT" sz="1800" spc="-1" strike="noStrike">
                          <a:latin typeface="Arial"/>
                        </a:rPr>
                        <a:t> </a:t>
                      </a:r>
                      <a:r>
                        <a:rPr b="0" lang="it-IT" sz="1800" spc="-1" strike="noStrike">
                          <a:latin typeface="Arial"/>
                        </a:rPr>
                        <a:t>	</a:t>
                      </a:r>
                      <a:r>
                        <a:rPr b="0" lang="it-IT" sz="1800" spc="-1" strike="noStrike">
                          <a:solidFill>
                            <a:srgbClr val="ffffff"/>
                          </a:solidFill>
                          <a:latin typeface="Arial"/>
                        </a:rPr>
                        <a:t>2016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8880">
                <a:tc>
                  <a:txBody>
                    <a:bodyPr lIns="90000" rIns="90000" tIns="46800" bIns="46800">
                      <a:noAutofit/>
                    </a:bodyPr>
                    <a:p>
                      <a:pPr marL="70200">
                        <a:lnSpc>
                          <a:spcPct val="107000"/>
                        </a:lnSpc>
                      </a:pPr>
                      <a:r>
                        <a:rPr b="0" lang="it-IT" sz="1800" spc="-1" strike="noStrike">
                          <a:latin typeface="Arial"/>
                        </a:rPr>
                        <a:t>CPU (HEP-SPEC06)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1800" spc="-1" strike="noStrike">
                          <a:latin typeface="Arial"/>
                        </a:rPr>
                        <a:t>3654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2160" algn="ctr">
                        <a:lnSpc>
                          <a:spcPct val="107000"/>
                        </a:lnSpc>
                      </a:pPr>
                      <a:r>
                        <a:rPr b="0" lang="it-IT" sz="1800" spc="-1" strike="noStrike">
                          <a:latin typeface="Arial"/>
                        </a:rPr>
                        <a:t>4000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9240">
                <a:tc>
                  <a:txBody>
                    <a:bodyPr lIns="90000" rIns="90000" tIns="46800" bIns="46800">
                      <a:noAutofit/>
                    </a:bodyPr>
                    <a:p>
                      <a:pPr marL="70200">
                        <a:lnSpc>
                          <a:spcPct val="107000"/>
                        </a:lnSpc>
                      </a:pPr>
                      <a:r>
                        <a:rPr b="0" lang="it-IT" sz="1800" spc="-1" strike="noStrike">
                          <a:latin typeface="Arial"/>
                        </a:rPr>
                        <a:t>Disk (Tbytes)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2160" algn="ctr">
                        <a:lnSpc>
                          <a:spcPct val="107000"/>
                        </a:lnSpc>
                      </a:pPr>
                      <a:r>
                        <a:rPr b="0" lang="it-IT" sz="1800" spc="-1" strike="noStrike">
                          <a:latin typeface="Arial"/>
                        </a:rPr>
                        <a:t>455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7560" algn="ctr">
                        <a:lnSpc>
                          <a:spcPct val="107000"/>
                        </a:lnSpc>
                      </a:pPr>
                      <a:r>
                        <a:rPr b="0" lang="it-IT" sz="1800" spc="-1" strike="noStrike">
                          <a:latin typeface="Arial"/>
                        </a:rPr>
                        <a:t>500 </a:t>
                      </a:r>
                      <a:endParaRPr b="0" lang="it-IT"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Grid operations services</a:t>
            </a:r>
            <a:endParaRPr b="0" lang="it-IT" sz="4400" spc="-1" strike="noStrike">
              <a:latin typeface="Arial"/>
            </a:endParaRPr>
          </a:p>
        </p:txBody>
      </p:sp>
      <p:graphicFrame>
        <p:nvGraphicFramePr>
          <p:cNvPr id="76" name="Table 2"/>
          <p:cNvGraphicFramePr/>
          <p:nvPr/>
        </p:nvGraphicFramePr>
        <p:xfrm>
          <a:off x="2002320" y="2206800"/>
          <a:ext cx="6114960" cy="1049040"/>
        </p:xfrm>
        <a:graphic>
          <a:graphicData uri="http://schemas.openxmlformats.org/drawingml/2006/table">
            <a:tbl>
              <a:tblPr/>
              <a:tblGrid>
                <a:gridCol w="2681640"/>
                <a:gridCol w="3433320"/>
              </a:tblGrid>
              <a:tr h="347400">
                <a:tc gridSpan="2">
                  <a:txBody>
                    <a:bodyPr lIns="90000" rIns="90000" tIns="46800" bIns="46800">
                      <a:noAutofit/>
                    </a:bodyPr>
                    <a:p>
                      <a:pPr>
                        <a:lnSpc>
                          <a:spcPct val="107000"/>
                        </a:lnSpc>
                      </a:pPr>
                      <a:r>
                        <a:rPr b="0" lang="it-IT" sz="1800" spc="-1" strike="noStrike">
                          <a:latin typeface="Arial"/>
                        </a:rPr>
                        <a:t>ASGC, CC-IN2P3, CERN, CNAF, </a:t>
                      </a:r>
                      <a:r>
                        <a:rPr b="0" lang="it-IT" sz="1800" spc="-1" strike="noStrike">
                          <a:latin typeface="Arial"/>
                        </a:rPr>
                        <a:t>Russian Data-Intensive Grid (RDIG), </a:t>
                      </a:r>
                      <a:r>
                        <a:rPr b="0" lang="it-IT" sz="1800" spc="-1" strike="noStrike">
                          <a:latin typeface="Arial"/>
                        </a:rPr>
                        <a:t>RAL </a:t>
                      </a:r>
                      <a:r>
                        <a:rPr b="0" lang="it-IT" sz="1000" spc="-1" strike="noStrike">
                          <a:latin typeface="Arial"/>
                        </a:rPr>
                        <a:t> </a:t>
                      </a:r>
                      <a:endParaRPr b="0"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a:txBody>
                    <a:bodyPr lIns="90000" rIns="90000" tIns="46800" bIns="46800">
                      <a:noAutofit/>
                    </a:bodyPr>
                    <a:p>
                      <a:pPr>
                        <a:lnSpc>
                          <a:spcPct val="107000"/>
                        </a:lnSpc>
                      </a:pPr>
                      <a:r>
                        <a:rPr b="1" i="1" lang="it-IT" sz="1000" spc="-1" strike="noStrike">
                          <a:latin typeface="Arial"/>
                        </a:rPr>
                        <a:t>Scope of the service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2520">
                        <a:lnSpc>
                          <a:spcPct val="107000"/>
                        </a:lnSpc>
                      </a:pPr>
                      <a:r>
                        <a:rPr b="0" lang="it-IT" sz="1000" spc="-1" strike="noStrike">
                          <a:latin typeface="Arial"/>
                        </a:rPr>
                        <a:t>Grid Operations Centre for sites in the EGEE grid </a:t>
                      </a:r>
                      <a:endParaRPr b="0"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1" i="1" lang="it-IT" sz="1000" spc="-1" strike="noStrike">
                          <a:latin typeface="Arial"/>
                        </a:rPr>
                        <a:t>Period during which the centre operates as the primary </a:t>
                      </a:r>
                      <a:r>
                        <a:rPr b="1" i="1" lang="it-IT" sz="1000" spc="-1" strike="noStrike">
                          <a:latin typeface="Arial"/>
                        </a:rPr>
                        <a:t>management centre</a:t>
                      </a:r>
                      <a:r>
                        <a:rPr b="0" lang="it-IT" sz="1000" spc="-1" strike="noStrike">
                          <a:latin typeface="Arial"/>
                        </a:rPr>
                        <a:t> </a:t>
                      </a:r>
                      <a:endParaRPr b="0"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2520">
                        <a:lnSpc>
                          <a:spcPct val="107000"/>
                        </a:lnSpc>
                      </a:pPr>
                      <a:r>
                        <a:rPr b="0" lang="it-IT" sz="1000" spc="-1" strike="noStrike">
                          <a:latin typeface="Arial"/>
                        </a:rPr>
                        <a:t>Responsibility cycled around sites on a weekly basis.  </a:t>
                      </a:r>
                      <a:endParaRPr b="0"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Pledges</a:t>
            </a:r>
            <a:endParaRPr b="0" lang="it-IT" sz="4400" spc="-1" strike="noStrike">
              <a:latin typeface="Arial"/>
            </a:endParaRPr>
          </a:p>
        </p:txBody>
      </p:sp>
      <p:graphicFrame>
        <p:nvGraphicFramePr>
          <p:cNvPr id="78" name="Table 2"/>
          <p:cNvGraphicFramePr/>
          <p:nvPr/>
        </p:nvGraphicFramePr>
        <p:xfrm>
          <a:off x="504000" y="1807920"/>
          <a:ext cx="8856000" cy="2095920"/>
        </p:xfrm>
        <a:graphic>
          <a:graphicData uri="http://schemas.openxmlformats.org/drawingml/2006/table">
            <a:tbl>
              <a:tblPr/>
              <a:tblGrid>
                <a:gridCol w="2756160"/>
                <a:gridCol w="1075680"/>
                <a:gridCol w="714600"/>
                <a:gridCol w="895320"/>
                <a:gridCol w="895320"/>
                <a:gridCol w="880560"/>
                <a:gridCol w="1638360"/>
              </a:tblGrid>
              <a:tr h="347400">
                <a:tc rowSpan="2">
                  <a:txBody>
                    <a:bodyPr lIns="90000" rIns="90000" tIns="46800" bIns="46800">
                      <a:noAutofit/>
                    </a:bodyPr>
                    <a:p>
                      <a:pPr marL="5760" algn="ctr">
                        <a:lnSpc>
                          <a:spcPct val="107000"/>
                        </a:lnSpc>
                      </a:pPr>
                      <a:r>
                        <a:rPr b="0" lang="it-IT" sz="1800" spc="-1" strike="noStrike">
                          <a:latin typeface="Calibri"/>
                        </a:rPr>
                        <a:t>INFN, Italy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2">
                  <a:txBody>
                    <a:bodyPr lIns="90000" rIns="90000" tIns="46800" bIns="46800">
                      <a:noAutofit/>
                    </a:bodyPr>
                    <a:p>
                      <a:pPr marL="40320">
                        <a:lnSpc>
                          <a:spcPct val="107000"/>
                        </a:lnSpc>
                      </a:pPr>
                      <a:r>
                        <a:rPr b="0" lang="it-IT" sz="1800" spc="-1" strike="noStrike">
                          <a:latin typeface="Calibri"/>
                        </a:rPr>
                        <a:t>Pledged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3">
                  <a:txBody>
                    <a:bodyPr lIns="90000" rIns="90000" tIns="46800" bIns="46800">
                      <a:noAutofit/>
                    </a:bodyPr>
                    <a:p>
                      <a:pPr>
                        <a:lnSpc>
                          <a:spcPct val="107000"/>
                        </a:lnSpc>
                      </a:pPr>
                      <a:r>
                        <a:rPr b="0" lang="it-IT" sz="1800" spc="-1" strike="noStrike">
                          <a:latin typeface="Calibri"/>
                        </a:rPr>
                        <a:t>Planned to be pledged</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rowSpan="2">
                  <a:txBody>
                    <a:bodyPr lIns="90000" rIns="90000" tIns="46800" bIns="46800">
                      <a:noAutofit/>
                    </a:bodyPr>
                    <a:p>
                      <a:pPr marL="720" algn="ctr">
                        <a:lnSpc>
                          <a:spcPct val="107000"/>
                        </a:lnSpc>
                      </a:pPr>
                      <a:r>
                        <a:rPr b="0" lang="it-IT" sz="1800" spc="-1" strike="noStrike">
                          <a:latin typeface="Calibri"/>
                        </a:rPr>
                        <a:t>Comment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3240" algn="ctr">
                        <a:lnSpc>
                          <a:spcPct val="107000"/>
                        </a:lnSpc>
                      </a:pPr>
                      <a:r>
                        <a:rPr b="0" lang="it-IT" sz="1800" spc="-1" strike="noStrike">
                          <a:latin typeface="Calibri"/>
                        </a:rPr>
                        <a:t>2006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14040" algn="ctr">
                        <a:lnSpc>
                          <a:spcPct val="107000"/>
                        </a:lnSpc>
                      </a:pPr>
                      <a:r>
                        <a:rPr b="0" lang="it-IT" sz="1800" spc="-1" strike="noStrike">
                          <a:latin typeface="Calibri"/>
                        </a:rPr>
                        <a:t>2007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8640" algn="ctr">
                        <a:lnSpc>
                          <a:spcPct val="107000"/>
                        </a:lnSpc>
                      </a:pPr>
                      <a:r>
                        <a:rPr b="0" lang="it-IT" sz="1800" spc="-1" strike="noStrike">
                          <a:latin typeface="Calibri"/>
                        </a:rPr>
                        <a:t>2008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8640" algn="ctr">
                        <a:lnSpc>
                          <a:spcPct val="107000"/>
                        </a:lnSpc>
                      </a:pPr>
                      <a:r>
                        <a:rPr b="0" lang="it-IT" sz="1800" spc="-1" strike="noStrike">
                          <a:latin typeface="Calibri"/>
                        </a:rPr>
                        <a:t>2009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14040" algn="ctr">
                        <a:lnSpc>
                          <a:spcPct val="107000"/>
                        </a:lnSpc>
                      </a:pPr>
                      <a:r>
                        <a:rPr b="0" lang="it-IT" sz="1800" spc="-1" strike="noStrike">
                          <a:latin typeface="Calibri"/>
                        </a:rPr>
                        <a:t>2010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marL="40680">
                        <a:lnSpc>
                          <a:spcPct val="107000"/>
                        </a:lnSpc>
                      </a:pPr>
                      <a:r>
                        <a:rPr b="0" lang="it-IT" sz="1800" spc="-1" strike="noStrike">
                          <a:latin typeface="Calibri"/>
                        </a:rPr>
                        <a:t>Personnel (FTE)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8640" algn="ctr">
                        <a:lnSpc>
                          <a:spcPct val="107000"/>
                        </a:lnSpc>
                      </a:pPr>
                      <a:r>
                        <a:rPr b="0" lang="it-IT" sz="1800" spc="-1" strike="noStrike">
                          <a:latin typeface="Calibri"/>
                        </a:rPr>
                        <a:t>15.5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13680" algn="ctr">
                        <a:lnSpc>
                          <a:spcPct val="107000"/>
                        </a:lnSpc>
                      </a:pPr>
                      <a:r>
                        <a:rPr b="0" lang="it-IT" sz="1800" spc="-1" strike="noStrike">
                          <a:latin typeface="Calibri"/>
                        </a:rPr>
                        <a:t>17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3240" algn="ctr">
                        <a:lnSpc>
                          <a:spcPct val="107000"/>
                        </a:lnSpc>
                      </a:pPr>
                      <a:r>
                        <a:rPr b="0" lang="it-IT" sz="1800" spc="-1" strike="noStrike">
                          <a:latin typeface="Calibri"/>
                        </a:rPr>
                        <a:t>12.3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8280" algn="ctr">
                        <a:lnSpc>
                          <a:spcPct val="107000"/>
                        </a:lnSpc>
                      </a:pPr>
                      <a:r>
                        <a:rPr b="0" lang="it-IT" sz="1800" spc="-1" strike="noStrike">
                          <a:latin typeface="Calibri"/>
                        </a:rPr>
                        <a:t>11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8280" algn="ctr">
                        <a:lnSpc>
                          <a:spcPct val="107000"/>
                        </a:lnSpc>
                      </a:pPr>
                      <a:r>
                        <a:rPr b="0" lang="it-IT" sz="1800" spc="-1" strike="noStrike">
                          <a:latin typeface="Calibri"/>
                        </a:rPr>
                        <a:t>6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marL="40680">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marL="40680">
                        <a:lnSpc>
                          <a:spcPct val="107000"/>
                        </a:lnSpc>
                      </a:pPr>
                      <a:r>
                        <a:rPr b="0" lang="it-IT" sz="1800" spc="-1" strike="noStrike">
                          <a:latin typeface="Calibri"/>
                        </a:rPr>
                        <a:t>Materials (kCHF)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23400" algn="ctr">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8640" algn="ctr">
                        <a:lnSpc>
                          <a:spcPct val="107000"/>
                        </a:lnSpc>
                      </a:pPr>
                      <a:r>
                        <a:rPr b="0" lang="it-IT" sz="1800" spc="-1" strike="noStrike">
                          <a:latin typeface="Calibri"/>
                        </a:rPr>
                        <a:t>260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18000" algn="ctr">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18000" algn="ctr">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23400" algn="ctr">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40680">
                        <a:lnSpc>
                          <a:spcPct val="107000"/>
                        </a:lnSpc>
                      </a:pPr>
                      <a:r>
                        <a:rPr b="0" lang="it-IT" sz="1800" spc="-1" strike="noStrike">
                          <a:latin typeface="Calibri"/>
                        </a:rPr>
                        <a:t>  </a:t>
                      </a:r>
                      <a:endParaRPr b="0" lang="it-IT" sz="1800" spc="-1" strike="noStrike">
                        <a:latin typeface="Calibri"/>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TextShape 1"/>
          <p:cNvSpPr txBox="1"/>
          <p:nvPr/>
        </p:nvSpPr>
        <p:spPr>
          <a:xfrm>
            <a:off x="504000" y="2361960"/>
            <a:ext cx="9071640" cy="946440"/>
          </a:xfrm>
          <a:prstGeom prst="rect">
            <a:avLst/>
          </a:prstGeom>
          <a:noFill/>
          <a:ln w="0">
            <a:noFill/>
          </a:ln>
        </p:spPr>
        <p:txBody>
          <a:bodyPr lIns="0" rIns="0" tIns="0" bIns="0" anchor="ctr">
            <a:noAutofit/>
          </a:bodyPr>
          <a:p>
            <a:pPr algn="ctr"/>
            <a:r>
              <a:rPr b="0" lang="it-IT" sz="4400" spc="-1" strike="noStrike">
                <a:latin typeface="Arial"/>
              </a:rPr>
              <a:t>Thank you</a:t>
            </a:r>
            <a:endParaRPr b="0" lang="it-IT" sz="4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Introduction</a:t>
            </a:r>
            <a:endParaRPr b="0" lang="it-IT" sz="4400" spc="-1" strike="noStrike">
              <a:latin typeface="Arial"/>
            </a:endParaRPr>
          </a:p>
        </p:txBody>
      </p:sp>
      <p:sp>
        <p:nvSpPr>
          <p:cNvPr id="44" name="TextShape 2"/>
          <p:cNvSpPr txBox="1"/>
          <p:nvPr/>
        </p:nvSpPr>
        <p:spPr>
          <a:xfrm>
            <a:off x="432360" y="1296000"/>
            <a:ext cx="9071640" cy="3288240"/>
          </a:xfrm>
          <a:prstGeom prst="rect">
            <a:avLst/>
          </a:prstGeom>
          <a:noFill/>
          <a:ln w="0">
            <a:noFill/>
          </a:ln>
        </p:spPr>
        <p:txBody>
          <a:bodyPr lIns="0" rIns="0" tIns="0" bIns="0">
            <a:normAutofit fontScale="64000"/>
          </a:bodyPr>
          <a:p>
            <a:r>
              <a:rPr b="0" lang="it-IT" sz="3200" spc="-1" strike="noStrike">
                <a:latin typeface="Arial"/>
              </a:rPr>
              <a:t>This presentation based on:</a:t>
            </a:r>
            <a:endParaRPr b="0" lang="it-IT" sz="3200" spc="-1" strike="noStrike">
              <a:latin typeface="Arial"/>
            </a:endParaRPr>
          </a:p>
          <a:p>
            <a:r>
              <a:rPr b="0" lang="it-IT" sz="2800" spc="-1" strike="noStrike">
                <a:latin typeface="Arial"/>
                <a:hlinkClick r:id="rId1"/>
              </a:rPr>
              <a:t>https://wlcg.web.cern.ch/mou/new-mou-preparation</a:t>
            </a:r>
            <a:r>
              <a:rPr b="0" lang="it-IT" sz="3200" spc="-1" strike="noStrike">
                <a:latin typeface="Arial"/>
              </a:rPr>
              <a:t> </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WLCG Service Level Agreement in MoU annexes</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In detail in Annex 3 and Annex 6</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Compared with </a:t>
            </a:r>
            <a:r>
              <a:rPr b="0" lang="it-IT" sz="3200" spc="-1" strike="noStrike">
                <a:solidFill>
                  <a:srgbClr val="0019fc"/>
                </a:solidFill>
                <a:latin typeface="Arial"/>
              </a:rPr>
              <a:t>JUNO MoU for Collaboration in the Deployment and Exploitation of the JUNO Computing </a:t>
            </a:r>
            <a:r>
              <a:rPr b="0" lang="it-IT" sz="3200" spc="-1" strike="noStrike">
                <a:solidFill>
                  <a:srgbClr val="0019fc"/>
                </a:solidFill>
                <a:latin typeface="Arial"/>
              </a:rPr>
              <a:t>Grid</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Annex 3</a:t>
            </a:r>
            <a:endParaRPr b="0" lang="it-IT" sz="4400" spc="-1" strike="noStrike">
              <a:latin typeface="Arial"/>
            </a:endParaRPr>
          </a:p>
        </p:txBody>
      </p:sp>
      <p:sp>
        <p:nvSpPr>
          <p:cNvPr id="46" name="TextShape 2"/>
          <p:cNvSpPr txBox="1"/>
          <p:nvPr/>
        </p:nvSpPr>
        <p:spPr>
          <a:xfrm>
            <a:off x="5252400" y="2304000"/>
            <a:ext cx="4755600" cy="515520"/>
          </a:xfrm>
          <a:prstGeom prst="rect">
            <a:avLst/>
          </a:prstGeom>
          <a:noFill/>
          <a:ln w="0">
            <a:noFill/>
          </a:ln>
        </p:spPr>
        <p:txBody>
          <a:bodyPr lIns="90000" rIns="90000" tIns="45000" bIns="45000">
            <a:noAutofit/>
          </a:bodyPr>
          <a:p>
            <a:r>
              <a:rPr b="0" lang="it-IT" sz="3000" spc="-1" strike="noStrike">
                <a:solidFill>
                  <a:srgbClr val="0019fc"/>
                </a:solidFill>
                <a:latin typeface="Arial"/>
              </a:rPr>
              <a:t>In our case IHEP + Kaiping</a:t>
            </a:r>
            <a:endParaRPr b="0" lang="it-IT" sz="3000" spc="-1" strike="noStrike">
              <a:solidFill>
                <a:srgbClr val="0019fc"/>
              </a:solidFill>
              <a:latin typeface="Arial"/>
            </a:endParaRPr>
          </a:p>
        </p:txBody>
      </p:sp>
      <p:sp>
        <p:nvSpPr>
          <p:cNvPr id="47" name="TextShape 3"/>
          <p:cNvSpPr txBox="1"/>
          <p:nvPr/>
        </p:nvSpPr>
        <p:spPr>
          <a:xfrm>
            <a:off x="504000" y="1326600"/>
            <a:ext cx="9071640" cy="3288240"/>
          </a:xfrm>
          <a:prstGeom prst="rect">
            <a:avLst/>
          </a:prstGeom>
          <a:noFill/>
          <a:ln w="0">
            <a:noFill/>
          </a:ln>
        </p:spPr>
        <p:txBody>
          <a:bodyPr lIns="0" rIns="0" tIns="0" bIns="0">
            <a:normAutofit fontScale="76000"/>
          </a:bodyPr>
          <a:p>
            <a:r>
              <a:rPr b="0" lang="it-IT" sz="3200" spc="-1" strike="noStrike">
                <a:latin typeface="Arial"/>
              </a:rPr>
              <a:t>Minimal Computing Resource and Service Levels to qualify for membership of the WLCG Collaboration</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Host laboratory services </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Tier-1 services</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Tier-2 services</a:t>
            </a:r>
            <a:endParaRPr b="0" lang="it-IT" sz="3200" spc="-1" strike="noStrike">
              <a:latin typeface="Arial"/>
            </a:endParaRPr>
          </a:p>
          <a:p>
            <a:pPr marL="432000" indent="-324000">
              <a:spcBef>
                <a:spcPts val="1417"/>
              </a:spcBef>
              <a:buClr>
                <a:srgbClr val="000000"/>
              </a:buClr>
              <a:buSzPct val="45000"/>
              <a:buFont typeface="Wingdings" charset="2"/>
              <a:buChar char=""/>
            </a:pPr>
            <a:r>
              <a:rPr b="0" lang="it-IT" sz="3200" spc="-1" strike="noStrike">
                <a:latin typeface="Arial"/>
              </a:rPr>
              <a:t>Grid operations services</a:t>
            </a:r>
            <a:endParaRPr b="0" lang="it-IT" sz="3200" spc="-1" strike="noStrike">
              <a:latin typeface="Arial"/>
            </a:endParaRPr>
          </a:p>
          <a:p>
            <a:endParaRPr b="0" lang="it-IT" sz="3200" spc="-1" strike="noStrike">
              <a:latin typeface="Arial"/>
            </a:endParaRPr>
          </a:p>
        </p:txBody>
      </p:sp>
      <p:sp>
        <p:nvSpPr>
          <p:cNvPr id="48" name="TextShape 4"/>
          <p:cNvSpPr txBox="1"/>
          <p:nvPr/>
        </p:nvSpPr>
        <p:spPr>
          <a:xfrm>
            <a:off x="5328000" y="3528000"/>
            <a:ext cx="4755600" cy="515880"/>
          </a:xfrm>
          <a:prstGeom prst="rect">
            <a:avLst/>
          </a:prstGeom>
          <a:noFill/>
          <a:ln w="0">
            <a:noFill/>
          </a:ln>
        </p:spPr>
        <p:txBody>
          <a:bodyPr lIns="90000" rIns="90000" tIns="45000" bIns="45000">
            <a:noAutofit/>
          </a:bodyPr>
          <a:p>
            <a:r>
              <a:rPr b="0" lang="it-IT" sz="3000" spc="-1" strike="noStrike">
                <a:solidFill>
                  <a:srgbClr val="0019fc"/>
                </a:solidFill>
                <a:latin typeface="Arial"/>
              </a:rPr>
              <a:t>Moscow State University</a:t>
            </a:r>
            <a:endParaRPr b="0" lang="it-IT" sz="3000" spc="-1" strike="noStrike">
              <a:latin typeface="Arial"/>
            </a:endParaRPr>
          </a:p>
        </p:txBody>
      </p:sp>
      <p:sp>
        <p:nvSpPr>
          <p:cNvPr id="49" name="TextShape 5"/>
          <p:cNvSpPr txBox="1"/>
          <p:nvPr/>
        </p:nvSpPr>
        <p:spPr>
          <a:xfrm>
            <a:off x="5324400" y="2940480"/>
            <a:ext cx="4182840" cy="515520"/>
          </a:xfrm>
          <a:prstGeom prst="rect">
            <a:avLst/>
          </a:prstGeom>
          <a:noFill/>
          <a:ln w="0">
            <a:noFill/>
          </a:ln>
        </p:spPr>
        <p:txBody>
          <a:bodyPr lIns="90000" rIns="90000" tIns="45000" bIns="45000">
            <a:noAutofit/>
          </a:bodyPr>
          <a:p>
            <a:r>
              <a:rPr b="0" lang="it-IT" sz="3000" spc="-1" strike="noStrike">
                <a:solidFill>
                  <a:srgbClr val="0019fc"/>
                </a:solidFill>
                <a:latin typeface="Arial"/>
                <a:ea typeface="Arial"/>
              </a:rPr>
              <a:t>CC-IN2P3, CNAF, JINR</a:t>
            </a:r>
            <a:endParaRPr b="0" lang="it-IT" sz="3000" spc="-1" strike="noStrike">
              <a:solidFill>
                <a:srgbClr val="0019fc"/>
              </a:solidFill>
              <a:latin typeface="Arial"/>
              <a:ea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Host laboratory 1/3</a:t>
            </a:r>
            <a:endParaRPr b="0" lang="it-IT" sz="4400" spc="-1" strike="noStrike">
              <a:latin typeface="Arial"/>
            </a:endParaRPr>
          </a:p>
        </p:txBody>
      </p:sp>
      <p:sp>
        <p:nvSpPr>
          <p:cNvPr id="51" name="TextShape 2"/>
          <p:cNvSpPr txBox="1"/>
          <p:nvPr/>
        </p:nvSpPr>
        <p:spPr>
          <a:xfrm>
            <a:off x="504000" y="1326600"/>
            <a:ext cx="9071640" cy="4217400"/>
          </a:xfrm>
          <a:prstGeom prst="rect">
            <a:avLst/>
          </a:prstGeom>
          <a:noFill/>
          <a:ln w="0">
            <a:noFill/>
          </a:ln>
        </p:spPr>
        <p:txBody>
          <a:bodyPr lIns="0" rIns="0" tIns="0" bIns="0">
            <a:normAutofit fontScale="24000"/>
          </a:bodyPr>
          <a:p>
            <a:pPr marL="432000" indent="-324000">
              <a:spcBef>
                <a:spcPts val="1417"/>
              </a:spcBef>
              <a:buClr>
                <a:srgbClr val="000000"/>
              </a:buClr>
              <a:buFont typeface="StarSymbol"/>
              <a:buAutoNum type="arabicParenR"/>
            </a:pPr>
            <a:r>
              <a:rPr b="0" lang="it-IT" sz="3200" spc="-1" strike="noStrike">
                <a:latin typeface="Arial"/>
              </a:rPr>
              <a:t>Operation of the Tier0 facility providing</a:t>
            </a:r>
            <a:endParaRPr b="0" lang="it-IT" sz="32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High bandwidth network connectivity from the experimental area to the offline computing facility</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Recording and permanent storage in a mass storage system of one copy of the raw data maintained throughout the lifetime of the Experiment</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Distribution of an agreed share of the raw data to each Tier1 Centre</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First pass calibration and alignment processing</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Event reconstruction according to policies</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Storage of the reconstructed data on disk and in a mass storage system</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Distribution of an agreed share of the reconstructed data to each Tier1</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Services for the storage and distribution of current versions of data</a:t>
            </a:r>
            <a:endParaRPr b="0" lang="it-IT" sz="28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Operation of a high performance, data-intensive analysis facility also for end-user analysis</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Support of the termination of high speed network connections by all Tier1 and Tier2 Centres as requested</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Host laboratory 2/3</a:t>
            </a:r>
            <a:endParaRPr b="0" lang="it-IT" sz="4400" spc="-1" strike="noStrike">
              <a:latin typeface="Arial"/>
            </a:endParaRPr>
          </a:p>
        </p:txBody>
      </p:sp>
      <p:sp>
        <p:nvSpPr>
          <p:cNvPr id="53" name="TextShape 2"/>
          <p:cNvSpPr txBox="1"/>
          <p:nvPr/>
        </p:nvSpPr>
        <p:spPr>
          <a:xfrm>
            <a:off x="216000" y="1326600"/>
            <a:ext cx="9720000" cy="4217400"/>
          </a:xfrm>
          <a:prstGeom prst="rect">
            <a:avLst/>
          </a:prstGeom>
          <a:noFill/>
          <a:ln w="0">
            <a:noFill/>
          </a:ln>
        </p:spPr>
        <p:txBody>
          <a:bodyPr lIns="0" rIns="0" tIns="0" bIns="0">
            <a:normAutofit fontScale="11000"/>
          </a:bodyPr>
          <a:p>
            <a:pPr marL="432000" indent="-324000">
              <a:spcBef>
                <a:spcPts val="1417"/>
              </a:spcBef>
              <a:buClr>
                <a:srgbClr val="000000"/>
              </a:buClr>
              <a:buFont typeface="StarSymbol"/>
              <a:buAutoNum type="arabicParenR" startAt="4"/>
            </a:pPr>
            <a:r>
              <a:rPr b="0" lang="it-IT" sz="3200" spc="-1" strike="noStrike">
                <a:latin typeface="Arial"/>
              </a:rPr>
              <a:t>Coordination of the overall design of the network between the Host Laboratory, Tier1 and Tier2 Centres, in collaboration with national research networks and international research networking organisations. </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Tools, libraries and infrastructure in support of application program development and maintenance.</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Basic services for the support of standard</a:t>
            </a:r>
            <a:r>
              <a:rPr b="0" lang="it-IT" sz="3200" spc="-1" strike="noStrike" baseline="14000000">
                <a:latin typeface="Arial"/>
              </a:rPr>
              <a:t>5</a:t>
            </a:r>
            <a:r>
              <a:rPr b="0" lang="it-IT" sz="3200" spc="-1" strike="noStrike">
                <a:latin typeface="Arial"/>
              </a:rPr>
              <a:t> physics “desktop” systems used by members of the LHC Collaborations resident at CERN (e.g. mail services, home directory servers, web servers, help desk). </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Administration of databases used to store physics data and associated metadata. </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Infrastructure for the administration of the Virtual Organisation (VO) associated with each Experiment.</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rPr>
              <a:t>Provision of the following services for Grid Coordination and Operation: </a:t>
            </a:r>
            <a:endParaRPr b="0" lang="it-IT" sz="32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Overall management and coordination of the LHC grid - ensuring an effective management structure for grid coordination and operation (e.g. policy and strategy coordination, security, resource planning, daily operation,...); </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The fundamental mechanism for integration, certification and distribution of software required for grid operation; </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Organisation of adequate support for this software, generally by negotiating agreements with other organisations; </a:t>
            </a:r>
            <a:endParaRPr b="0" lang="it-IT" sz="2800" spc="-1" strike="noStrike">
              <a:latin typeface="Arial"/>
            </a:endParaRPr>
          </a:p>
          <a:p>
            <a:pPr lvl="1" marL="864000" indent="-324000">
              <a:spcBef>
                <a:spcPts val="1134"/>
              </a:spcBef>
              <a:buClr>
                <a:srgbClr val="000000"/>
              </a:buClr>
              <a:buFont typeface="StarSymbol"/>
              <a:buAutoNum type="arabicParenR"/>
            </a:pPr>
            <a:r>
              <a:rPr b="0" lang="it-IT" sz="2800" spc="-1" strike="noStrike">
                <a:latin typeface="Arial"/>
              </a:rPr>
              <a:t>Participation in the grid operations management by providing an engineer in charge of daily operation one week in four (this service is shared with three or more other institutes providing amongst them 52-week coverage). </a:t>
            </a: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504000" y="-169920"/>
            <a:ext cx="9071640" cy="946440"/>
          </a:xfrm>
          <a:prstGeom prst="rect">
            <a:avLst/>
          </a:prstGeom>
          <a:noFill/>
          <a:ln w="0">
            <a:noFill/>
          </a:ln>
        </p:spPr>
        <p:txBody>
          <a:bodyPr lIns="0" rIns="0" tIns="0" bIns="0" anchor="ctr">
            <a:noAutofit/>
          </a:bodyPr>
          <a:p>
            <a:pPr algn="ctr"/>
            <a:r>
              <a:rPr b="0" lang="it-IT" sz="4400" spc="-1" strike="noStrike">
                <a:latin typeface="Arial"/>
              </a:rPr>
              <a:t>Host laboratory 2/3</a:t>
            </a:r>
            <a:endParaRPr b="0" lang="it-IT" sz="4400" spc="-1" strike="noStrike">
              <a:latin typeface="Arial"/>
            </a:endParaRPr>
          </a:p>
        </p:txBody>
      </p:sp>
      <p:graphicFrame>
        <p:nvGraphicFramePr>
          <p:cNvPr id="55" name="Table 2"/>
          <p:cNvGraphicFramePr/>
          <p:nvPr/>
        </p:nvGraphicFramePr>
        <p:xfrm>
          <a:off x="2092320" y="681840"/>
          <a:ext cx="5896080" cy="1400040"/>
        </p:xfrm>
        <a:graphic>
          <a:graphicData uri="http://schemas.openxmlformats.org/drawingml/2006/table">
            <a:tbl>
              <a:tblPr/>
              <a:tblGrid>
                <a:gridCol w="1047600"/>
                <a:gridCol w="742320"/>
                <a:gridCol w="1143000"/>
                <a:gridCol w="1143720"/>
                <a:gridCol w="875880"/>
                <a:gridCol w="943560"/>
              </a:tblGrid>
              <a:tr h="347400">
                <a:tc rowSpan="2">
                  <a:txBody>
                    <a:bodyPr lIns="90000" rIns="90000" tIns="46800" bIns="46800">
                      <a:noAutofit/>
                    </a:bodyPr>
                    <a:p>
                      <a:pPr algn="ctr">
                        <a:lnSpc>
                          <a:spcPct val="107000"/>
                        </a:lnSpc>
                      </a:pPr>
                      <a:r>
                        <a:rPr b="1" i="1" lang="it-IT" sz="1000" spc="-1" strike="noStrike">
                          <a:latin typeface="Arial"/>
                        </a:rPr>
                        <a:t>Service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3">
                  <a:txBody>
                    <a:bodyPr lIns="90000" rIns="90000" tIns="46800" bIns="46800">
                      <a:noAutofit/>
                    </a:bodyPr>
                    <a:p>
                      <a:pPr algn="ctr">
                        <a:lnSpc>
                          <a:spcPct val="107000"/>
                        </a:lnSpc>
                      </a:pPr>
                      <a:r>
                        <a:rPr b="1" i="1" lang="it-IT" sz="1000" spc="-1" strike="noStrike">
                          <a:latin typeface="Arial"/>
                        </a:rPr>
                        <a:t>Maximum delay in responding to operational problems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2">
                  <a:txBody>
                    <a:bodyPr lIns="90000" rIns="90000" tIns="46800" bIns="46800">
                      <a:noAutofit/>
                    </a:bodyPr>
                    <a:p>
                      <a:pPr algn="ctr">
                        <a:lnSpc>
                          <a:spcPct val="107000"/>
                        </a:lnSpc>
                      </a:pPr>
                      <a:r>
                        <a:rPr b="1" i="1" lang="it-IT" sz="1000" spc="-1" strike="noStrike">
                          <a:latin typeface="Arial"/>
                        </a:rPr>
                        <a:t>Average availability</a:t>
                      </a:r>
                      <a:r>
                        <a:rPr b="1" i="1" lang="it-IT" sz="1000" spc="-1" strike="noStrike" baseline="14000000">
                          <a:latin typeface="Arial"/>
                        </a:rPr>
                        <a:t>6</a:t>
                      </a:r>
                      <a:r>
                        <a:rPr b="1" i="1" lang="it-IT" sz="1000" spc="-1" strike="noStrike">
                          <a:latin typeface="Arial"/>
                        </a:rPr>
                        <a:t> measured on an annual basis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marL="10800" indent="70200">
                        <a:lnSpc>
                          <a:spcPct val="107000"/>
                        </a:lnSpc>
                      </a:pPr>
                      <a:r>
                        <a:rPr b="0" lang="it-IT" sz="850" spc="-1" strike="noStrike">
                          <a:latin typeface="Arial"/>
                        </a:rPr>
                        <a:t>Service interruption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Degradation of the capacity of the service by more than 50%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Degradation of the capacity of the service by more than 20%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During accelerator 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At all other times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Raw data recording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99%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850" spc="-1" strike="noStrike">
                          <a:latin typeface="Arial"/>
                        </a:rPr>
                        <a:t>Event reconstruction or distribution of data to Tier-1 Centres during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99%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56" name="Table 3"/>
          <p:cNvGraphicFramePr/>
          <p:nvPr/>
        </p:nvGraphicFramePr>
        <p:xfrm>
          <a:off x="2092320" y="2959920"/>
          <a:ext cx="5896080" cy="1751040"/>
        </p:xfrm>
        <a:graphic>
          <a:graphicData uri="http://schemas.openxmlformats.org/drawingml/2006/table">
            <a:tbl>
              <a:tblPr/>
              <a:tblGrid>
                <a:gridCol w="1047600"/>
                <a:gridCol w="742320"/>
                <a:gridCol w="1143000"/>
                <a:gridCol w="1143720"/>
                <a:gridCol w="875880"/>
                <a:gridCol w="943560"/>
              </a:tblGrid>
              <a:tr h="347400">
                <a:tc>
                  <a:txBody>
                    <a:bodyPr lIns="90000" rIns="90000" tIns="46800" bIns="46800">
                      <a:noAutofit/>
                    </a:bodyPr>
                    <a:p>
                      <a:pPr>
                        <a:lnSpc>
                          <a:spcPct val="107000"/>
                        </a:lnSpc>
                      </a:pPr>
                      <a:r>
                        <a:rPr b="0" lang="it-IT" sz="850" spc="-1" strike="noStrike">
                          <a:latin typeface="Arial"/>
                        </a:rPr>
                        <a:t>accelerator 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a:txBody>
                    <a:bodyPr lIns="90000" rIns="90000" tIns="46800" bIns="46800">
                      <a:noAutofit/>
                    </a:bodyPr>
                    <a:p>
                      <a:pPr>
                        <a:lnSpc>
                          <a:spcPct val="107000"/>
                        </a:lnSpc>
                      </a:pPr>
                      <a:r>
                        <a:rPr b="0" lang="it-IT" sz="850" spc="-1" strike="noStrike">
                          <a:latin typeface="Arial"/>
                        </a:rPr>
                        <a:t>Networking service to Tier-1 Centres during accelerator 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6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99%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All other Tier-0 services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850" spc="-1" strike="noStrike">
                          <a:latin typeface="Arial"/>
                        </a:rPr>
                        <a:t>All other services – prime service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1 hour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1 hour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All other services</a:t>
                      </a:r>
                      <a:r>
                        <a:rPr b="0" lang="it-IT" sz="850" spc="-1" strike="noStrike" baseline="14000000">
                          <a:latin typeface="Arial"/>
                        </a:rPr>
                        <a:t>7</a:t>
                      </a:r>
                      <a:r>
                        <a:rPr b="0" lang="it-IT" sz="850" spc="-1" strike="noStrike">
                          <a:latin typeface="Arial"/>
                        </a:rPr>
                        <a:t> – outwith prime service hours</a:t>
                      </a:r>
                      <a:r>
                        <a:rPr b="0" lang="it-IT" sz="850" spc="-1" strike="noStrike" baseline="14000000">
                          <a:latin typeface="Arial"/>
                        </a:rPr>
                        <a:t>8</a:t>
                      </a:r>
                      <a:r>
                        <a:rPr b="0" lang="it-IT" sz="850" spc="-1" strike="noStrike">
                          <a:latin typeface="Arial"/>
                        </a:rPr>
                        <a:t>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97%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97%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Tier-1 1/2</a:t>
            </a:r>
            <a:endParaRPr b="0" lang="it-IT" sz="4400" spc="-1" strike="noStrike">
              <a:latin typeface="Arial"/>
            </a:endParaRPr>
          </a:p>
        </p:txBody>
      </p:sp>
      <p:sp>
        <p:nvSpPr>
          <p:cNvPr id="58" name="TextShape 2"/>
          <p:cNvSpPr txBox="1"/>
          <p:nvPr/>
        </p:nvSpPr>
        <p:spPr>
          <a:xfrm>
            <a:off x="504000" y="1326600"/>
            <a:ext cx="9071640" cy="4145400"/>
          </a:xfrm>
          <a:prstGeom prst="rect">
            <a:avLst/>
          </a:prstGeom>
          <a:noFill/>
          <a:ln w="0">
            <a:noFill/>
          </a:ln>
        </p:spPr>
        <p:txBody>
          <a:bodyPr lIns="0" rIns="0" tIns="0" bIns="0">
            <a:normAutofit fontScale="12000"/>
          </a:bodyPr>
          <a:p>
            <a:pPr marL="432000" indent="-324000">
              <a:spcBef>
                <a:spcPts val="1417"/>
              </a:spcBef>
              <a:buClr>
                <a:srgbClr val="000000"/>
              </a:buClr>
              <a:buFont typeface="StarSymbol"/>
              <a:buAutoNum type="arabicParenR"/>
            </a:pPr>
            <a:r>
              <a:rPr b="0" lang="it-IT" sz="3200" spc="-1" strike="noStrike">
                <a:latin typeface="Arial"/>
                <a:ea typeface="DejaVu Sans"/>
              </a:rPr>
              <a:t>Acceptance of an agreed share of raw data from the Tier0 Centre, keeping up with data acquisition</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Acceptance of an agreed share of first-pass reconstructed data from the Tier0 Centre</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Acceptance of processed and simulated data from other centres of the WLCG</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Recording and archival storage of the accepted share of raw data (distributed back-up)</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Recording and maintenance of processed and simulated data on permanent mass storage</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Provision of managed disk storage providing permanent and temporary data storage for files and databases</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Provision of access to the stored data by other centres of the WLCG and by named AF’s as defined in paragraph 1.41.4 of this MoU</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Operation of a data-intensive analysis facility</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Provision of other services according to agreed Experiment requirements</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  </a:t>
            </a:r>
            <a:r>
              <a:rPr b="0" lang="it-IT" sz="3200" spc="-1" strike="noStrike">
                <a:latin typeface="Arial"/>
                <a:ea typeface="DejaVu Sans"/>
              </a:rPr>
              <a:t>Ensure high-capacity network bandwidth and services for data exchange with the Tier0 Centre, as part of an overall plan agreed amongst the Experiments, Tier1 and Tier0 Centres</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  </a:t>
            </a:r>
            <a:r>
              <a:rPr b="0" lang="it-IT" sz="3200" spc="-1" strike="noStrike">
                <a:latin typeface="Arial"/>
                <a:ea typeface="DejaVu Sans"/>
              </a:rPr>
              <a:t>Ensure network bandwidth and services for data exchange with Tier1 and Tier2 Centres, as part of an overall plan agreed amongst the Experiments, Tier1 and Tier2 Centres</a:t>
            </a:r>
            <a:endParaRPr b="0" lang="it-IT" sz="3200" spc="-1" strike="noStrike">
              <a:latin typeface="Arial"/>
            </a:endParaRPr>
          </a:p>
          <a:p>
            <a:pPr marL="432000" indent="-324000">
              <a:spcBef>
                <a:spcPts val="1417"/>
              </a:spcBef>
              <a:buClr>
                <a:srgbClr val="000000"/>
              </a:buClr>
              <a:buFont typeface="StarSymbol"/>
              <a:buAutoNum type="arabicParenR"/>
            </a:pPr>
            <a:r>
              <a:rPr b="0" lang="it-IT" sz="3200" spc="-1" strike="noStrike">
                <a:latin typeface="Arial"/>
                <a:ea typeface="DejaVu Sans"/>
              </a:rPr>
              <a:t>   </a:t>
            </a:r>
            <a:r>
              <a:rPr b="0" lang="it-IT" sz="3200" spc="-1" strike="noStrike">
                <a:latin typeface="Arial"/>
                <a:ea typeface="DejaVu Sans"/>
              </a:rPr>
              <a:t>Administration of databases required by Experiments at Tier1 Centres. </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504000" y="46080"/>
            <a:ext cx="9071640" cy="946440"/>
          </a:xfrm>
          <a:prstGeom prst="rect">
            <a:avLst/>
          </a:prstGeom>
          <a:noFill/>
          <a:ln w="0">
            <a:noFill/>
          </a:ln>
        </p:spPr>
        <p:txBody>
          <a:bodyPr lIns="0" rIns="0" tIns="0" bIns="0" anchor="ctr">
            <a:noAutofit/>
          </a:bodyPr>
          <a:p>
            <a:pPr algn="ctr"/>
            <a:r>
              <a:rPr b="0" lang="it-IT" sz="4400" spc="-1" strike="noStrike">
                <a:latin typeface="Arial"/>
              </a:rPr>
              <a:t>Tier-1 2/2</a:t>
            </a:r>
            <a:endParaRPr b="0" lang="it-IT" sz="4400" spc="-1" strike="noStrike">
              <a:latin typeface="Arial"/>
            </a:endParaRPr>
          </a:p>
        </p:txBody>
      </p:sp>
      <p:graphicFrame>
        <p:nvGraphicFramePr>
          <p:cNvPr id="60" name="Table 2"/>
          <p:cNvGraphicFramePr/>
          <p:nvPr/>
        </p:nvGraphicFramePr>
        <p:xfrm>
          <a:off x="2139840" y="1017360"/>
          <a:ext cx="5800680" cy="2453040"/>
        </p:xfrm>
        <a:graphic>
          <a:graphicData uri="http://schemas.openxmlformats.org/drawingml/2006/table">
            <a:tbl>
              <a:tblPr/>
              <a:tblGrid>
                <a:gridCol w="1104120"/>
                <a:gridCol w="691200"/>
                <a:gridCol w="1141560"/>
                <a:gridCol w="1141560"/>
                <a:gridCol w="838440"/>
                <a:gridCol w="883800"/>
              </a:tblGrid>
              <a:tr h="347400">
                <a:tc rowSpan="2">
                  <a:txBody>
                    <a:bodyPr lIns="90000" rIns="90000" tIns="46800" bIns="46800">
                      <a:noAutofit/>
                    </a:bodyPr>
                    <a:p>
                      <a:pPr algn="ctr">
                        <a:lnSpc>
                          <a:spcPct val="107000"/>
                        </a:lnSpc>
                      </a:pPr>
                      <a:r>
                        <a:rPr b="1" i="1" lang="it-IT" sz="1000" spc="-1" strike="noStrike">
                          <a:latin typeface="Arial"/>
                        </a:rPr>
                        <a:t>Service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3">
                  <a:txBody>
                    <a:bodyPr lIns="90000" rIns="90000" tIns="46800" bIns="46800">
                      <a:noAutofit/>
                    </a:bodyPr>
                    <a:p>
                      <a:pPr algn="ctr">
                        <a:lnSpc>
                          <a:spcPct val="107000"/>
                        </a:lnSpc>
                      </a:pPr>
                      <a:r>
                        <a:rPr b="1" i="1" lang="it-IT" sz="1000" spc="-1" strike="noStrike">
                          <a:latin typeface="Arial"/>
                        </a:rPr>
                        <a:t>Maximum delay </a:t>
                      </a:r>
                      <a:r>
                        <a:rPr b="1" i="1" lang="it-IT" sz="1000" spc="-1" strike="noStrike">
                          <a:latin typeface="Arial"/>
                        </a:rPr>
                        <a:t>in responding </a:t>
                      </a:r>
                      <a:r>
                        <a:rPr b="1" i="1" lang="it-IT" sz="1000" spc="-1" strike="noStrike">
                          <a:latin typeface="Arial"/>
                        </a:rPr>
                        <a:t>to operational </a:t>
                      </a:r>
                      <a:r>
                        <a:rPr b="1" i="1" lang="it-IT" sz="1000" spc="-1" strike="noStrike">
                          <a:latin typeface="Arial"/>
                        </a:rPr>
                        <a:t>problems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2">
                  <a:txBody>
                    <a:bodyPr lIns="90000" rIns="90000" tIns="46800" bIns="46800">
                      <a:noAutofit/>
                    </a:bodyPr>
                    <a:p>
                      <a:pPr marL="86400" indent="32400">
                        <a:lnSpc>
                          <a:spcPct val="105000"/>
                        </a:lnSpc>
                      </a:pPr>
                      <a:r>
                        <a:rPr b="1" i="1" lang="it-IT" sz="1000" spc="-1" strike="noStrike">
                          <a:latin typeface="Arial"/>
                        </a:rPr>
                        <a:t>Average </a:t>
                      </a:r>
                      <a:r>
                        <a:rPr b="1" i="1" lang="it-IT" sz="1000" spc="-1" strike="noStrike">
                          <a:latin typeface="Arial"/>
                        </a:rPr>
                        <a:t>availability</a:t>
                      </a:r>
                      <a:r>
                        <a:rPr b="1" i="1" lang="it-IT" sz="1000" spc="-1" strike="noStrike" baseline="14000000">
                          <a:latin typeface="Arial"/>
                        </a:rPr>
                        <a:t>6</a:t>
                      </a:r>
                      <a:r>
                        <a:rPr b="1" i="1" lang="it-IT" sz="1000" spc="-1" strike="noStrike">
                          <a:latin typeface="Arial"/>
                        </a:rPr>
                        <a:t> </a:t>
                      </a:r>
                      <a:r>
                        <a:rPr b="1" i="1" lang="it-IT" sz="1000" spc="-1" strike="noStrike">
                          <a:latin typeface="Arial"/>
                        </a:rPr>
                        <a:t>measured on </a:t>
                      </a:r>
                      <a:r>
                        <a:rPr b="1" i="1" lang="it-IT" sz="1000" spc="-1" strike="noStrike">
                          <a:latin typeface="Arial"/>
                        </a:rPr>
                        <a:t>an annual </a:t>
                      </a:r>
                      <a:endParaRPr b="1" i="1" lang="it-IT" sz="1000" spc="-1" strike="noStrike">
                        <a:latin typeface="Arial"/>
                      </a:endParaRPr>
                    </a:p>
                    <a:p>
                      <a:pPr algn="ctr">
                        <a:lnSpc>
                          <a:spcPct val="107000"/>
                        </a:lnSpc>
                      </a:pPr>
                      <a:r>
                        <a:rPr b="1" i="1" lang="it-IT" sz="1000" spc="-1" strike="noStrike">
                          <a:latin typeface="Arial"/>
                        </a:rPr>
                        <a:t>basis </a:t>
                      </a:r>
                      <a:endParaRPr b="1" i="1" lang="it-IT" sz="1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0">
                <a:tc vMerge="1">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Service interruption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Degradation of the </a:t>
                      </a:r>
                      <a:r>
                        <a:rPr b="0" lang="it-IT" sz="850" spc="-1" strike="noStrike">
                          <a:latin typeface="Arial"/>
                        </a:rPr>
                        <a:t>capacity of the </a:t>
                      </a:r>
                      <a:r>
                        <a:rPr b="0" lang="it-IT" sz="850" spc="-1" strike="noStrike">
                          <a:latin typeface="Arial"/>
                        </a:rPr>
                        <a:t>service by more </a:t>
                      </a:r>
                      <a:r>
                        <a:rPr b="0" lang="it-IT" sz="850" spc="-1" strike="noStrike">
                          <a:latin typeface="Arial"/>
                        </a:rPr>
                        <a:t>than 50%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nSpc>
                          <a:spcPct val="107000"/>
                        </a:lnSpc>
                      </a:pPr>
                      <a:r>
                        <a:rPr b="0" lang="it-IT" sz="850" spc="-1" strike="noStrike">
                          <a:latin typeface="Arial"/>
                        </a:rPr>
                        <a:t>Degradation of the </a:t>
                      </a:r>
                      <a:r>
                        <a:rPr b="0" lang="it-IT" sz="850" spc="-1" strike="noStrike">
                          <a:latin typeface="Arial"/>
                        </a:rPr>
                        <a:t>capacity of the </a:t>
                      </a:r>
                      <a:r>
                        <a:rPr b="0" lang="it-IT" sz="850" spc="-1" strike="noStrike">
                          <a:latin typeface="Arial"/>
                        </a:rPr>
                        <a:t>service by more </a:t>
                      </a:r>
                      <a:r>
                        <a:rPr b="0" lang="it-IT" sz="850" spc="-1" strike="noStrike">
                          <a:latin typeface="Arial"/>
                        </a:rPr>
                        <a:t>than 20%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During accelerator </a:t>
                      </a:r>
                      <a:r>
                        <a:rPr b="0" lang="it-IT" sz="850" spc="-1" strike="noStrike">
                          <a:latin typeface="Arial"/>
                        </a:rPr>
                        <a:t>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At all other times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Acceptance of data </a:t>
                      </a:r>
                      <a:r>
                        <a:rPr b="0" lang="it-IT" sz="850" spc="-1" strike="noStrike">
                          <a:latin typeface="Arial"/>
                        </a:rPr>
                        <a:t>from the Tier-0 </a:t>
                      </a:r>
                      <a:r>
                        <a:rPr b="0" lang="it-IT" sz="850" spc="-1" strike="noStrike">
                          <a:latin typeface="Arial"/>
                        </a:rPr>
                        <a:t>Centre during </a:t>
                      </a:r>
                      <a:r>
                        <a:rPr b="0" lang="it-IT" sz="850" spc="-1" strike="noStrike">
                          <a:latin typeface="Arial"/>
                        </a:rPr>
                        <a:t>accelerator </a:t>
                      </a:r>
                      <a:r>
                        <a:rPr b="0" lang="it-IT" sz="850" spc="-1" strike="noStrike">
                          <a:latin typeface="Arial"/>
                        </a:rPr>
                        <a:t>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99%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850" spc="-1" strike="noStrike">
                          <a:latin typeface="Arial"/>
                        </a:rPr>
                        <a:t>Networking service </a:t>
                      </a:r>
                      <a:r>
                        <a:rPr b="0" lang="it-IT" sz="850" spc="-1" strike="noStrike">
                          <a:latin typeface="Arial"/>
                        </a:rPr>
                        <a:t>to the Tier-0 Centre </a:t>
                      </a:r>
                      <a:r>
                        <a:rPr b="0" lang="it-IT" sz="850" spc="-1" strike="noStrike">
                          <a:latin typeface="Arial"/>
                        </a:rPr>
                        <a:t>during accelerator </a:t>
                      </a:r>
                      <a:r>
                        <a:rPr b="0" lang="it-IT" sz="850" spc="-1" strike="noStrike">
                          <a:latin typeface="Arial"/>
                        </a:rPr>
                        <a:t>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12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93000"/>
                        </a:lnSpc>
                        <a:spcAft>
                          <a:spcPts val="43"/>
                        </a:spcAft>
                      </a:pPr>
                      <a:r>
                        <a:rPr b="0" lang="it-IT" sz="850" spc="-1" strike="noStrike">
                          <a:latin typeface="Arial"/>
                        </a:rPr>
                        <a:t>Data-intensive </a:t>
                      </a:r>
                      <a:r>
                        <a:rPr b="0" lang="it-IT" sz="850" spc="-1" strike="noStrike">
                          <a:latin typeface="Arial"/>
                        </a:rPr>
                        <a:t>analysis services, </a:t>
                      </a:r>
                      <a:r>
                        <a:rPr b="0" lang="it-IT" sz="850" spc="-1" strike="noStrike">
                          <a:latin typeface="Arial"/>
                        </a:rPr>
                        <a:t>including </a:t>
                      </a:r>
                      <a:r>
                        <a:rPr b="0" lang="it-IT" sz="850" spc="-1" strike="noStrike">
                          <a:latin typeface="Arial"/>
                        </a:rPr>
                        <a:t>networking </a:t>
                      </a:r>
                      <a:endParaRPr b="0" lang="it-IT" sz="850" spc="-1" strike="noStrike">
                        <a:latin typeface="Arial"/>
                      </a:endParaRPr>
                    </a:p>
                    <a:p>
                      <a:pPr>
                        <a:lnSpc>
                          <a:spcPct val="107000"/>
                        </a:lnSpc>
                      </a:pPr>
                      <a:r>
                        <a:rPr b="0" lang="it-IT" sz="850" spc="-1" strike="noStrike">
                          <a:latin typeface="Arial"/>
                        </a:rPr>
                        <a:t>to Tier-0, Tier-1 </a:t>
                      </a:r>
                      <a:r>
                        <a:rPr b="0" lang="it-IT" sz="850" spc="-1" strike="noStrike">
                          <a:latin typeface="Arial"/>
                        </a:rPr>
                        <a:t>Centres outwith </a:t>
                      </a:r>
                      <a:r>
                        <a:rPr b="0" lang="it-IT" sz="850" spc="-1" strike="noStrike">
                          <a:latin typeface="Arial"/>
                        </a:rPr>
                        <a:t>accelerator </a:t>
                      </a:r>
                      <a:r>
                        <a:rPr b="0" lang="it-IT" sz="850" spc="-1" strike="noStrike">
                          <a:latin typeface="Arial"/>
                        </a:rPr>
                        <a:t>operation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n/a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0">
                <a:tc>
                  <a:txBody>
                    <a:bodyPr lIns="90000" rIns="90000" tIns="46800" bIns="46800">
                      <a:noAutofit/>
                    </a:bodyPr>
                    <a:p>
                      <a:pPr>
                        <a:lnSpc>
                          <a:spcPct val="107000"/>
                        </a:lnSpc>
                      </a:pPr>
                      <a:r>
                        <a:rPr b="0" lang="it-IT" sz="850" spc="-1" strike="noStrike">
                          <a:latin typeface="Arial"/>
                        </a:rPr>
                        <a:t>All other services</a:t>
                      </a:r>
                      <a:r>
                        <a:rPr b="0" lang="it-IT" sz="850" spc="-1" strike="noStrike" baseline="14000000">
                          <a:latin typeface="Arial"/>
                        </a:rPr>
                        <a:t>7</a:t>
                      </a:r>
                      <a:r>
                        <a:rPr b="0" lang="it-IT" sz="850" spc="-1" strike="noStrike">
                          <a:latin typeface="Arial"/>
                        </a:rPr>
                        <a:t> – </a:t>
                      </a:r>
                      <a:r>
                        <a:rPr b="0" lang="it-IT" sz="850" spc="-1" strike="noStrike">
                          <a:latin typeface="Arial"/>
                        </a:rPr>
                        <a:t>prime service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2 hour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2 hour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lnSpc>
                          <a:spcPct val="107000"/>
                        </a:lnSpc>
                      </a:pPr>
                      <a:r>
                        <a:rPr b="0" lang="it-IT" sz="850" spc="-1" strike="noStrike">
                          <a:latin typeface="Arial"/>
                        </a:rPr>
                        <a:t>98%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0">
                <a:tc>
                  <a:txBody>
                    <a:bodyPr lIns="90000" rIns="90000" tIns="46800" bIns="46800">
                      <a:noAutofit/>
                    </a:bodyPr>
                    <a:p>
                      <a:pPr>
                        <a:lnSpc>
                          <a:spcPct val="107000"/>
                        </a:lnSpc>
                      </a:pPr>
                      <a:r>
                        <a:rPr b="0" lang="it-IT" sz="850" spc="-1" strike="noStrike">
                          <a:latin typeface="Arial"/>
                        </a:rPr>
                        <a:t>All other </a:t>
                      </a:r>
                      <a:r>
                        <a:rPr b="0" lang="it-IT" sz="850" spc="-1" strike="noStrike">
                          <a:latin typeface="Arial"/>
                        </a:rPr>
                        <a:t>services</a:t>
                      </a:r>
                      <a:r>
                        <a:rPr b="0" lang="it-IT" sz="850" spc="-1" strike="noStrike" baseline="14000000">
                          <a:latin typeface="Arial"/>
                        </a:rPr>
                        <a:t>7</a:t>
                      </a:r>
                      <a:r>
                        <a:rPr b="0" lang="it-IT" sz="850" spc="-1" strike="noStrike">
                          <a:latin typeface="Arial"/>
                        </a:rPr>
                        <a:t> – </a:t>
                      </a:r>
                      <a:r>
                        <a:rPr b="0" lang="it-IT" sz="850" spc="-1" strike="noStrike">
                          <a:latin typeface="Arial"/>
                        </a:rPr>
                        <a:t>outwith prime </a:t>
                      </a:r>
                      <a:r>
                        <a:rPr b="0" lang="it-IT" sz="850" spc="-1" strike="noStrike">
                          <a:latin typeface="Arial"/>
                        </a:rPr>
                        <a:t>service </a:t>
                      </a:r>
                      <a:r>
                        <a:rPr b="0" lang="it-IT" sz="850" spc="-1" strike="noStrike">
                          <a:latin typeface="Arial"/>
                        </a:rPr>
                        <a:t>hours</a:t>
                      </a:r>
                      <a:r>
                        <a:rPr b="0" lang="it-IT" sz="850" spc="-1" strike="noStrike" baseline="14000000">
                          <a:latin typeface="Arial"/>
                        </a:rPr>
                        <a:t>10</a:t>
                      </a:r>
                      <a:r>
                        <a:rPr b="0" lang="it-IT" sz="850" spc="-1" strike="noStrike">
                          <a:latin typeface="Arial"/>
                        </a:rPr>
                        <a:t>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24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48 hours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97%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lnSpc>
                          <a:spcPct val="107000"/>
                        </a:lnSpc>
                      </a:pPr>
                      <a:r>
                        <a:rPr b="0" lang="it-IT" sz="850" spc="-1" strike="noStrike">
                          <a:latin typeface="Arial"/>
                        </a:rPr>
                        <a:t>97% </a:t>
                      </a:r>
                      <a:endParaRPr b="0" lang="it-IT" sz="85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extShape 1"/>
          <p:cNvSpPr txBox="1"/>
          <p:nvPr/>
        </p:nvSpPr>
        <p:spPr>
          <a:xfrm>
            <a:off x="504000" y="226080"/>
            <a:ext cx="9071640" cy="946440"/>
          </a:xfrm>
          <a:prstGeom prst="rect">
            <a:avLst/>
          </a:prstGeom>
          <a:noFill/>
          <a:ln w="0">
            <a:noFill/>
          </a:ln>
        </p:spPr>
        <p:txBody>
          <a:bodyPr lIns="0" rIns="0" tIns="0" bIns="0" anchor="ctr">
            <a:noAutofit/>
          </a:bodyPr>
          <a:p>
            <a:pPr algn="ctr"/>
            <a:r>
              <a:rPr b="0" lang="it-IT" sz="4400" spc="-1" strike="noStrike">
                <a:latin typeface="Arial"/>
              </a:rPr>
              <a:t>Tier-2</a:t>
            </a:r>
            <a:endParaRPr b="0" lang="it-IT" sz="4400" spc="-1" strike="noStrike">
              <a:latin typeface="Arial"/>
            </a:endParaRPr>
          </a:p>
        </p:txBody>
      </p:sp>
      <p:sp>
        <p:nvSpPr>
          <p:cNvPr id="62" name="TextShape 2"/>
          <p:cNvSpPr txBox="1"/>
          <p:nvPr/>
        </p:nvSpPr>
        <p:spPr>
          <a:xfrm>
            <a:off x="504000" y="1326600"/>
            <a:ext cx="9071640" cy="3288240"/>
          </a:xfrm>
          <a:prstGeom prst="rect">
            <a:avLst/>
          </a:prstGeom>
          <a:noFill/>
          <a:ln w="0">
            <a:noFill/>
          </a:ln>
        </p:spPr>
        <p:txBody>
          <a:bodyPr lIns="0" rIns="0" tIns="0" bIns="0">
            <a:normAutofit fontScale="40000"/>
          </a:bodyPr>
          <a:p>
            <a:pPr marL="432000" indent="-324000">
              <a:buClr>
                <a:srgbClr val="000000"/>
              </a:buClr>
              <a:buFont typeface="StarSymbol"/>
              <a:buAutoNum type="arabicParenR"/>
            </a:pPr>
            <a:r>
              <a:rPr b="0" lang="it-IT" sz="3200" spc="-1" strike="noStrike">
                <a:latin typeface="Arial"/>
              </a:rPr>
              <a:t>provision of managed disk storage providing permanent and/or temporary data storage for files and databases</a:t>
            </a:r>
            <a:endParaRPr b="0" lang="it-IT" sz="3200" spc="-1" strike="noStrike">
              <a:latin typeface="Arial"/>
            </a:endParaRPr>
          </a:p>
          <a:p>
            <a:pPr marL="432000" indent="-324000">
              <a:buClr>
                <a:srgbClr val="000000"/>
              </a:buClr>
              <a:buFont typeface="StarSymbol"/>
              <a:buAutoNum type="arabicParenR"/>
            </a:pPr>
            <a:r>
              <a:rPr b="0" lang="it-IT" sz="3200" spc="-1" strike="noStrike">
                <a:latin typeface="Arial"/>
              </a:rPr>
              <a:t>provision of access to the stored data by other centres of the WLCG and by named AF’s as defined in paragraph 1.4 of this MoU</a:t>
            </a:r>
            <a:endParaRPr b="0" lang="it-IT" sz="3200" spc="-1" strike="noStrike">
              <a:latin typeface="Arial"/>
            </a:endParaRPr>
          </a:p>
          <a:p>
            <a:pPr marL="432000" indent="-324000">
              <a:buClr>
                <a:srgbClr val="000000"/>
              </a:buClr>
              <a:buFont typeface="StarSymbol"/>
              <a:buAutoNum type="arabicParenR"/>
            </a:pPr>
            <a:r>
              <a:rPr b="0" lang="it-IT" sz="3200" spc="-1" strike="noStrike">
                <a:latin typeface="Arial"/>
              </a:rPr>
              <a:t>operation of an end-user analysis facility</a:t>
            </a:r>
            <a:endParaRPr b="0" lang="it-IT" sz="3200" spc="-1" strike="noStrike">
              <a:latin typeface="Arial"/>
            </a:endParaRPr>
          </a:p>
          <a:p>
            <a:pPr marL="432000" indent="-324000">
              <a:buClr>
                <a:srgbClr val="000000"/>
              </a:buClr>
              <a:buFont typeface="StarSymbol"/>
              <a:buAutoNum type="arabicParenR"/>
            </a:pPr>
            <a:r>
              <a:rPr b="0" lang="it-IT" sz="3200" spc="-1" strike="noStrike">
                <a:latin typeface="Arial"/>
              </a:rPr>
              <a:t>provision of other services, e.g. simulation, according to agreed Experiment requirements</a:t>
            </a:r>
            <a:endParaRPr b="0" lang="it-IT" sz="3200" spc="-1" strike="noStrike">
              <a:latin typeface="Arial"/>
            </a:endParaRPr>
          </a:p>
          <a:p>
            <a:pPr marL="432000" indent="-324000">
              <a:buClr>
                <a:srgbClr val="000000"/>
              </a:buClr>
              <a:buFont typeface="StarSymbol"/>
              <a:buAutoNum type="arabicParenR"/>
            </a:pPr>
            <a:r>
              <a:rPr b="0" lang="it-IT" sz="3200" spc="-1" strike="noStrike">
                <a:latin typeface="Arial"/>
              </a:rPr>
              <a:t>ensure network bandwidth and services for data exchange with Tier1 Centres, as part of an overall plan agreed between the Experiments and the Tier1 Centres concerned.</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397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2021-01-26T21:46:25Z</dcterms:created>
  <dc:creator/>
  <dc:description/>
  <dc:language>it-IT</dc:language>
  <cp:lastModifiedBy/>
  <dcterms:modified xsi:type="dcterms:W3CDTF">2021-01-27T22:23:08Z</dcterms:modified>
  <cp:revision>5</cp:revision>
  <dc:subject/>
  <dc:title/>
</cp:coreProperties>
</file>