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81" r:id="rId5"/>
    <p:sldId id="258" r:id="rId6"/>
    <p:sldId id="266" r:id="rId7"/>
    <p:sldId id="285" r:id="rId8"/>
    <p:sldId id="282" r:id="rId9"/>
    <p:sldId id="280" r:id="rId10"/>
    <p:sldId id="262" r:id="rId11"/>
    <p:sldId id="283" r:id="rId12"/>
    <p:sldId id="263" r:id="rId13"/>
    <p:sldId id="274" r:id="rId14"/>
    <p:sldId id="267" r:id="rId15"/>
    <p:sldId id="269" r:id="rId16"/>
    <p:sldId id="268" r:id="rId18"/>
    <p:sldId id="296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图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Introduction and progress of XCache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Teng Li, Yifan Yang</a:t>
            </a:r>
            <a:endParaRPr lang="en-US" altLang="zh-CN"/>
          </a:p>
          <a:p>
            <a:r>
              <a:rPr lang="en-US" altLang="zh-CN"/>
              <a:t>Shandong University, IHEP</a:t>
            </a:r>
            <a:endParaRPr lang="en-US" altLang="zh-CN"/>
          </a:p>
          <a:p>
            <a:r>
              <a:rPr lang="en-US" altLang="zh-CN"/>
              <a:t>2021.1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Work progress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Integrated with jsub and DIRAC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/>
              <a:t>XCache server config read from </a:t>
            </a:r>
            <a:r>
              <a:rPr lang="en-US" altLang="zh-CN">
                <a:sym typeface="+mn-ea"/>
              </a:rPr>
              <a:t>DIRAC</a:t>
            </a:r>
            <a:endParaRPr lang="en-US" altLang="zh-CN"/>
          </a:p>
          <a:p>
            <a:pPr lvl="1"/>
            <a:r>
              <a:rPr lang="en-US" altLang="zh-CN"/>
              <a:t>Jsub to incorporate XCache when downloading input data</a:t>
            </a:r>
            <a:endParaRPr lang="en-US" altLang="zh-CN"/>
          </a:p>
          <a:p>
            <a:pPr lvl="0"/>
            <a:r>
              <a:rPr lang="en-US" altLang="zh-CN"/>
              <a:t>Tested with JUNO jobs at SDU</a:t>
            </a:r>
            <a:endParaRPr lang="en-US" altLang="zh-CN"/>
          </a:p>
        </p:txBody>
      </p:sp>
      <p:pic>
        <p:nvPicPr>
          <p:cNvPr id="29" name="图片 28" descr="WechatIMG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" y="3756660"/>
            <a:ext cx="5761355" cy="1196340"/>
          </a:xfrm>
          <a:prstGeom prst="rect">
            <a:avLst/>
          </a:prstGeom>
        </p:spPr>
      </p:pic>
      <p:pic>
        <p:nvPicPr>
          <p:cNvPr id="30" name="图片 29" descr="WechatIMG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3335020"/>
            <a:ext cx="5093970" cy="2842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67435" y="5266690"/>
            <a:ext cx="5241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/>
              <a:t>XCache works, but currently limited by internal bandwith at SDU</a:t>
            </a:r>
            <a:endParaRPr lang="en-US" altLang="zh-CN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/>
              <a:t>Needs to look into this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870950" y="2161540"/>
            <a:ext cx="276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results from Yifan Yang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Future work on XCache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/>
              <a:t>Enable using XCache at diskless sites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>
                <a:sym typeface="+mn-ea"/>
              </a:rPr>
              <a:t>Unify the authentication method: bot cert</a:t>
            </a:r>
            <a:endParaRPr lang="en-US" altLang="zh-CN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>
                <a:sym typeface="+mn-ea"/>
              </a:rPr>
              <a:t>Find out recommended configurations according to site size</a:t>
            </a:r>
            <a:endParaRPr lang="en-US" altLang="zh-CN">
              <a:sym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zh-CN" sz="2000">
                <a:sym typeface="+mn-ea"/>
              </a:rPr>
              <a:t>Analytics based on XCache monitoring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/>
              <a:t>Intergrate XCache into the workflow</a:t>
            </a:r>
            <a:endParaRPr lang="en-US" altLang="zh-CN"/>
          </a:p>
          <a:p>
            <a:pPr lvl="2">
              <a:lnSpc>
                <a:spcPct val="100000"/>
              </a:lnSpc>
            </a:pPr>
            <a:r>
              <a:rPr lang="en-US" altLang="zh-CN"/>
              <a:t>Needs further improvement of jsub</a:t>
            </a:r>
            <a:endParaRPr lang="en-US" altLang="zh-CN"/>
          </a:p>
          <a:p>
            <a:pPr lvl="2">
              <a:lnSpc>
                <a:spcPct val="100000"/>
              </a:lnSpc>
            </a:pPr>
            <a:r>
              <a:rPr lang="en-US" altLang="zh-CN"/>
              <a:t>More complex development: see next slide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/>
              <a:t>Find a way to write out output data</a:t>
            </a:r>
            <a:endParaRPr lang="en-US" altLang="zh-CN"/>
          </a:p>
          <a:p>
            <a:pPr lvl="2">
              <a:lnSpc>
                <a:spcPct val="100000"/>
              </a:lnSpc>
            </a:pPr>
            <a:r>
              <a:rPr lang="en-US" altLang="zh-CN"/>
              <a:t>Transfer output data back is one of the major failure reasons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Future work on XCache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/>
              <a:t>Intergration with Rucio/DIRAC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/>
              <a:t>Set up XCache as a volatile Rucio Storage Element</a:t>
            </a:r>
            <a:endParaRPr lang="en-US" altLang="zh-CN"/>
          </a:p>
          <a:p>
            <a:pPr lvl="2">
              <a:lnSpc>
                <a:spcPct val="100000"/>
              </a:lnSpc>
            </a:pPr>
            <a:r>
              <a:rPr lang="en-US" altLang="zh-CN"/>
              <a:t>XCache to report cached data back to Rucio, WMS to schedule jobs accordingly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en-US" altLang="zh-CN"/>
              <a:t>Use 'virtual placement' to optimise XCache performance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000"/>
              <a:t>In Rucio, place data virtually in diskless</a:t>
            </a:r>
            <a:br>
              <a:rPr lang="en-US" altLang="zh-CN" sz="2000"/>
            </a:br>
            <a:r>
              <a:rPr lang="en-US" altLang="zh-CN" sz="2000"/>
              <a:t> sites to 'fool' WMS</a:t>
            </a:r>
            <a:endParaRPr lang="en-US" altLang="zh-CN" sz="2000"/>
          </a:p>
          <a:p>
            <a:pPr lvl="1">
              <a:lnSpc>
                <a:spcPct val="100000"/>
              </a:lnSpc>
            </a:pPr>
            <a:r>
              <a:rPr lang="en-US" altLang="zh-CN" sz="2000"/>
              <a:t>Cache hit rate will be high </a:t>
            </a:r>
            <a:br>
              <a:rPr lang="en-US" altLang="zh-CN" sz="2000"/>
            </a:br>
            <a:r>
              <a:rPr lang="en-US" altLang="zh-CN" sz="2000"/>
              <a:t>as job shedular works</a:t>
            </a:r>
            <a:endParaRPr lang="en-US" altLang="zh-CN"/>
          </a:p>
          <a:p>
            <a:pPr lvl="2">
              <a:lnSpc>
                <a:spcPct val="100000"/>
              </a:lnSpc>
            </a:pP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9010" y="3780155"/>
            <a:ext cx="5969000" cy="29203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22370" y="5767070"/>
            <a:ext cx="279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/>
              <a:t>slide from Ilija Vukotic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Future work on XCache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p>
            <a:r>
              <a:rPr lang="en-US" altLang="zh-CN"/>
              <a:t>Setup monitoring</a:t>
            </a:r>
            <a:endParaRPr lang="en-US" altLang="zh-CN"/>
          </a:p>
          <a:p>
            <a:pPr lvl="1"/>
            <a:r>
              <a:rPr lang="en-US" altLang="zh-CN"/>
              <a:t>Read cache info files to calculate data access, cache hit/miss</a:t>
            </a:r>
            <a:endParaRPr lang="en-US" altLang="zh-CN"/>
          </a:p>
          <a:p>
            <a:pPr lvl="1"/>
            <a:r>
              <a:rPr lang="en-US" altLang="zh-CN"/>
              <a:t>Use ELK to collect for data analytics</a:t>
            </a:r>
            <a:endParaRPr lang="en-US" altLang="zh-CN"/>
          </a:p>
          <a:p>
            <a:pPr lvl="1"/>
            <a:r>
              <a:rPr lang="en-US" altLang="zh-CN"/>
              <a:t>To optimize cache behevior if nesessary</a:t>
            </a:r>
            <a:endParaRPr lang="en-US" altLang="zh-CN"/>
          </a:p>
          <a:p>
            <a:pPr lvl="1"/>
            <a:endParaRPr lang="en-US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11" y="3633864"/>
            <a:ext cx="5650455" cy="295421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96" y="3633864"/>
            <a:ext cx="5965611" cy="3001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Future work on XCache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993890" cy="4351655"/>
          </a:xfrm>
        </p:spPr>
        <p:txBody>
          <a:bodyPr/>
          <a:p>
            <a:r>
              <a:rPr lang="en-US" altLang="zh-CN"/>
              <a:t>Deployment method</a:t>
            </a:r>
            <a:endParaRPr lang="en-US" altLang="zh-CN"/>
          </a:p>
          <a:p>
            <a:pPr lvl="1"/>
            <a:r>
              <a:rPr lang="en-US" altLang="zh-CN" sz="2400"/>
              <a:t>The Slate project was developed at University of Chicago</a:t>
            </a:r>
            <a:endParaRPr lang="en-US" altLang="zh-CN" sz="2400"/>
          </a:p>
          <a:p>
            <a:pPr lvl="1"/>
            <a:r>
              <a:rPr lang="en-US" altLang="zh-CN" sz="2400"/>
              <a:t>Use k8s for service deployment</a:t>
            </a:r>
            <a:endParaRPr lang="en-US" altLang="zh-CN" sz="2400"/>
          </a:p>
          <a:p>
            <a:pPr lvl="2"/>
            <a:r>
              <a:rPr lang="en-US" altLang="zh-CN" sz="2000"/>
              <a:t>The central site acts like k8s controller</a:t>
            </a:r>
            <a:endParaRPr lang="en-US" altLang="zh-CN" sz="2000"/>
          </a:p>
          <a:p>
            <a:pPr lvl="2"/>
            <a:r>
              <a:rPr lang="en-US" altLang="zh-CN" sz="2000"/>
              <a:t>Containerised services are sent to and monitored at slave sites</a:t>
            </a:r>
            <a:endParaRPr lang="en-US" altLang="zh-CN" sz="2000"/>
          </a:p>
          <a:p>
            <a:pPr lvl="2"/>
            <a:r>
              <a:rPr lang="en-US" altLang="zh-CN" sz="2000"/>
              <a:t>XCache and also other services</a:t>
            </a:r>
            <a:endParaRPr lang="en-US" altLang="zh-CN" sz="2000"/>
          </a:p>
          <a:p>
            <a:pPr lvl="1"/>
            <a:r>
              <a:rPr lang="en-US" altLang="zh-CN" sz="2400"/>
              <a:t>Could solve manpower issue at small sites</a:t>
            </a:r>
            <a:endParaRPr lang="en-US" altLang="zh-CN" sz="2400"/>
          </a:p>
          <a:p>
            <a:pPr lvl="2"/>
            <a:r>
              <a:rPr lang="en-US" altLang="zh-CN" sz="2000"/>
              <a:t>XCache could fully deployed and monitored at the central site</a:t>
            </a:r>
            <a:endParaRPr lang="en-US" altLang="zh-CN"/>
          </a:p>
          <a:p>
            <a:endParaRPr lang="en-US" altLang="zh-CN"/>
          </a:p>
        </p:txBody>
      </p:sp>
      <p:sp>
        <p:nvSpPr>
          <p:cNvPr id="6" name="圆柱形 5"/>
          <p:cNvSpPr/>
          <p:nvPr/>
        </p:nvSpPr>
        <p:spPr>
          <a:xfrm>
            <a:off x="9131935" y="1974215"/>
            <a:ext cx="1004570" cy="5772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JINR</a:t>
            </a:r>
            <a:endParaRPr lang="en-US" altLang="zh-CN" sz="1400"/>
          </a:p>
        </p:txBody>
      </p:sp>
      <p:sp>
        <p:nvSpPr>
          <p:cNvPr id="7" name="圆柱形 6"/>
          <p:cNvSpPr/>
          <p:nvPr/>
        </p:nvSpPr>
        <p:spPr>
          <a:xfrm>
            <a:off x="8127365" y="2907665"/>
            <a:ext cx="1004570" cy="5772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IHEP</a:t>
            </a:r>
            <a:endParaRPr lang="en-US" altLang="zh-CN" sz="1400"/>
          </a:p>
        </p:txBody>
      </p:sp>
      <p:sp>
        <p:nvSpPr>
          <p:cNvPr id="8" name="圆柱形 7"/>
          <p:cNvSpPr/>
          <p:nvPr/>
        </p:nvSpPr>
        <p:spPr>
          <a:xfrm>
            <a:off x="10090785" y="2907665"/>
            <a:ext cx="1004570" cy="5772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INFN</a:t>
            </a:r>
            <a:endParaRPr lang="en-US" altLang="zh-CN" sz="1400"/>
          </a:p>
        </p:txBody>
      </p:sp>
      <p:cxnSp>
        <p:nvCxnSpPr>
          <p:cNvPr id="9" name="直接箭头连接符 8"/>
          <p:cNvCxnSpPr>
            <a:stCxn id="7" idx="1"/>
          </p:cNvCxnSpPr>
          <p:nvPr/>
        </p:nvCxnSpPr>
        <p:spPr>
          <a:xfrm flipV="1">
            <a:off x="8629650" y="2476500"/>
            <a:ext cx="525780" cy="442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1"/>
          </p:cNvCxnSpPr>
          <p:nvPr/>
        </p:nvCxnSpPr>
        <p:spPr>
          <a:xfrm flipH="1" flipV="1">
            <a:off x="10136505" y="2510790"/>
            <a:ext cx="456565" cy="408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  <a:endCxn id="7" idx="4"/>
          </p:cNvCxnSpPr>
          <p:nvPr/>
        </p:nvCxnSpPr>
        <p:spPr>
          <a:xfrm flipH="1">
            <a:off x="9131935" y="3208020"/>
            <a:ext cx="9588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六边形 12"/>
          <p:cNvSpPr/>
          <p:nvPr/>
        </p:nvSpPr>
        <p:spPr>
          <a:xfrm>
            <a:off x="8231505" y="5210810"/>
            <a:ext cx="796290" cy="692785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200"/>
          </a:p>
        </p:txBody>
      </p:sp>
      <p:sp>
        <p:nvSpPr>
          <p:cNvPr id="14" name="六边形 13"/>
          <p:cNvSpPr/>
          <p:nvPr/>
        </p:nvSpPr>
        <p:spPr>
          <a:xfrm>
            <a:off x="10194925" y="5210810"/>
            <a:ext cx="796290" cy="692785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00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4170" y="3630930"/>
            <a:ext cx="754380" cy="7296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42300" y="4667885"/>
            <a:ext cx="785495" cy="265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XCache</a:t>
            </a:r>
            <a:endParaRPr lang="en-US" altLang="zh-CN" sz="1200"/>
          </a:p>
        </p:txBody>
      </p:sp>
      <p:sp>
        <p:nvSpPr>
          <p:cNvPr id="17" name="矩形 16"/>
          <p:cNvSpPr/>
          <p:nvPr/>
        </p:nvSpPr>
        <p:spPr>
          <a:xfrm>
            <a:off x="10205720" y="4667885"/>
            <a:ext cx="785495" cy="265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XCache</a:t>
            </a:r>
            <a:endParaRPr lang="en-US" altLang="zh-CN" sz="1200"/>
          </a:p>
        </p:txBody>
      </p:sp>
      <p:sp>
        <p:nvSpPr>
          <p:cNvPr id="18" name="文本框 17"/>
          <p:cNvSpPr txBox="1"/>
          <p:nvPr/>
        </p:nvSpPr>
        <p:spPr>
          <a:xfrm>
            <a:off x="8310880" y="5384800"/>
            <a:ext cx="76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SDU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10228580" y="5419090"/>
            <a:ext cx="762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padova</a:t>
            </a:r>
            <a:endParaRPr lang="en-US" altLang="zh-CN" sz="1200"/>
          </a:p>
        </p:txBody>
      </p:sp>
      <p:cxnSp>
        <p:nvCxnSpPr>
          <p:cNvPr id="20" name="直接箭头连接符 19"/>
          <p:cNvCxnSpPr>
            <a:endCxn id="16" idx="2"/>
          </p:cNvCxnSpPr>
          <p:nvPr/>
        </p:nvCxnSpPr>
        <p:spPr>
          <a:xfrm flipV="1">
            <a:off x="8634730" y="4944745"/>
            <a:ext cx="635" cy="274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7" idx="2"/>
          </p:cNvCxnSpPr>
          <p:nvPr/>
        </p:nvCxnSpPr>
        <p:spPr>
          <a:xfrm flipH="1" flipV="1">
            <a:off x="10598785" y="4944745"/>
            <a:ext cx="1270" cy="271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6" idx="0"/>
            <a:endCxn id="7" idx="3"/>
          </p:cNvCxnSpPr>
          <p:nvPr/>
        </p:nvCxnSpPr>
        <p:spPr>
          <a:xfrm flipH="1" flipV="1">
            <a:off x="8629650" y="3496310"/>
            <a:ext cx="5715" cy="1183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7" idx="0"/>
            <a:endCxn id="8" idx="3"/>
          </p:cNvCxnSpPr>
          <p:nvPr/>
        </p:nvCxnSpPr>
        <p:spPr>
          <a:xfrm flipH="1" flipV="1">
            <a:off x="10593070" y="3496310"/>
            <a:ext cx="5715" cy="1183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右箭头 24"/>
          <p:cNvSpPr/>
          <p:nvPr/>
        </p:nvSpPr>
        <p:spPr>
          <a:xfrm rot="19500000">
            <a:off x="8815705" y="4298950"/>
            <a:ext cx="540385" cy="269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右箭头 25"/>
          <p:cNvSpPr/>
          <p:nvPr/>
        </p:nvSpPr>
        <p:spPr>
          <a:xfrm rot="2160000">
            <a:off x="9885680" y="4301490"/>
            <a:ext cx="540385" cy="269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Future work on XCache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XCache as an </a:t>
            </a:r>
            <a:r>
              <a:rPr lang="en-US" altLang="zh-CN">
                <a:sym typeface="+mn-ea"/>
              </a:rPr>
              <a:t>alternative </a:t>
            </a:r>
            <a:r>
              <a:rPr lang="en-US" altLang="zh-CN"/>
              <a:t>of Squid for CVMFS</a:t>
            </a:r>
            <a:endParaRPr lang="en-US" altLang="zh-CN"/>
          </a:p>
          <a:p>
            <a:pPr lvl="1"/>
            <a:r>
              <a:rPr lang="en-US" altLang="zh-CN"/>
              <a:t>CVMFS as a global r/o FS, usually needs multiple layers of cache</a:t>
            </a:r>
            <a:endParaRPr lang="en-US" altLang="zh-CN"/>
          </a:p>
          <a:p>
            <a:pPr lvl="2"/>
            <a:r>
              <a:rPr lang="en-US" altLang="zh-CN"/>
              <a:t>stratum-0: publish data</a:t>
            </a:r>
            <a:endParaRPr lang="en-US" altLang="zh-CN"/>
          </a:p>
          <a:p>
            <a:pPr lvl="2"/>
            <a:r>
              <a:rPr lang="en-US" altLang="zh-CN">
                <a:sym typeface="+mn-ea"/>
              </a:rPr>
              <a:t>stratum-1: replicate data</a:t>
            </a:r>
            <a:endParaRPr lang="en-US" altLang="zh-CN">
              <a:sym typeface="+mn-ea"/>
            </a:endParaRPr>
          </a:p>
          <a:p>
            <a:pPr lvl="2"/>
            <a:r>
              <a:rPr lang="en-US" altLang="zh-CN"/>
              <a:t>clients: read data</a:t>
            </a:r>
            <a:endParaRPr lang="en-US" altLang="zh-CN"/>
          </a:p>
          <a:p>
            <a:pPr lvl="1"/>
            <a:r>
              <a:rPr lang="en-US" altLang="zh-CN"/>
              <a:t>Squid doesn't prefer very large files</a:t>
            </a:r>
            <a:endParaRPr lang="en-US" altLang="zh-CN"/>
          </a:p>
          <a:p>
            <a:pPr lvl="2"/>
            <a:r>
              <a:rPr lang="en-US" altLang="zh-CN"/>
              <a:t>Petotential problem when JUNO calibration data comes into CVMFS</a:t>
            </a:r>
            <a:endParaRPr lang="en-US" altLang="zh-CN"/>
          </a:p>
          <a:p>
            <a:pPr lvl="1"/>
            <a:r>
              <a:rPr lang="en-US" altLang="zh-CN"/>
              <a:t>Use XCache to free Squid from CVMFS</a:t>
            </a:r>
            <a:endParaRPr lang="en-US" altLang="zh-CN"/>
          </a:p>
          <a:p>
            <a:pPr lvl="2"/>
            <a:r>
              <a:rPr lang="en-US" altLang="zh-CN"/>
              <a:t>XCache designed for both large/small files</a:t>
            </a:r>
            <a:endParaRPr lang="en-US" altLang="zh-CN"/>
          </a:p>
          <a:p>
            <a:pPr lvl="1"/>
            <a:r>
              <a:rPr lang="en-US" altLang="zh-CN"/>
              <a:t>Ongong study of XCacheH 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Thanks for listening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Introduction to XRootD and XCache</a:t>
            </a:r>
            <a:endParaRPr lang="en-US" altLang="zh-CN"/>
          </a:p>
          <a:p>
            <a:r>
              <a:rPr lang="en-US" altLang="zh-CN"/>
              <a:t>General XCache use cases </a:t>
            </a:r>
            <a:endParaRPr lang="en-US" altLang="zh-CN"/>
          </a:p>
          <a:p>
            <a:r>
              <a:rPr lang="en-US" altLang="zh-CN"/>
              <a:t>Current progress of application in JUNO</a:t>
            </a:r>
            <a:endParaRPr lang="en-US" altLang="zh-CN"/>
          </a:p>
          <a:p>
            <a:r>
              <a:rPr lang="en-US" altLang="zh-CN"/>
              <a:t>Outlooking future work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 to XRootD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7650"/>
            <a:ext cx="10515600" cy="4659630"/>
          </a:xfrm>
        </p:spPr>
        <p:txBody>
          <a:bodyPr/>
          <a:p>
            <a:r>
              <a:rPr lang="en-US" altLang="zh-CN"/>
              <a:t>Open source storage developed by SLAC</a:t>
            </a:r>
            <a:endParaRPr lang="en-US" altLang="zh-CN"/>
          </a:p>
          <a:p>
            <a:pPr lvl="1"/>
            <a:r>
              <a:rPr lang="en-US" altLang="zh-CN"/>
              <a:t>Plugin arcitecture, very widely used in HEP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110" y="2357120"/>
            <a:ext cx="9614535" cy="43637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8125" y="5933440"/>
            <a:ext cx="3660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Slide from Andrew Hanushevsky, XRootD developer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5675"/>
          </a:xfrm>
        </p:spPr>
        <p:txBody>
          <a:bodyPr>
            <a:normAutofit lnSpcReduction="10000"/>
          </a:bodyPr>
          <a:p>
            <a:pPr>
              <a:lnSpc>
                <a:spcPct val="80000"/>
              </a:lnSpc>
            </a:pPr>
            <a:r>
              <a:rPr lang="en-US" altLang="zh-CN"/>
              <a:t>XRootD Proxy Cache</a:t>
            </a:r>
            <a:endParaRPr lang="en-US" altLang="zh-CN"/>
          </a:p>
          <a:p>
            <a:pPr lvl="1">
              <a:lnSpc>
                <a:spcPct val="80000"/>
              </a:lnSpc>
            </a:pPr>
            <a:r>
              <a:rPr lang="en-US" altLang="zh-CN" sz="2400"/>
              <a:t>XRootD running in proxy mode with disk cache (libXrdFileCache.so)</a:t>
            </a:r>
            <a:endParaRPr lang="en-US" altLang="zh-CN" sz="2400"/>
          </a:p>
          <a:p>
            <a:pPr lvl="1">
              <a:lnSpc>
                <a:spcPct val="80000"/>
              </a:lnSpc>
            </a:pPr>
            <a:r>
              <a:rPr lang="en-US" altLang="zh-CN" sz="2400"/>
              <a:t>Squid like cache that talks root protocol</a:t>
            </a:r>
            <a:endParaRPr lang="en-US" altLang="zh-CN" sz="2400"/>
          </a:p>
          <a:p>
            <a:pPr lvl="0">
              <a:lnSpc>
                <a:spcPct val="80000"/>
              </a:lnSpc>
            </a:pPr>
            <a:endParaRPr lang="en-US" altLang="zh-CN" sz="2800"/>
          </a:p>
          <a:p>
            <a:pPr lvl="0">
              <a:lnSpc>
                <a:spcPct val="80000"/>
              </a:lnSpc>
            </a:pPr>
            <a:endParaRPr lang="en-US" altLang="zh-CN" sz="2800"/>
          </a:p>
          <a:p>
            <a:pPr lvl="0">
              <a:lnSpc>
                <a:spcPct val="80000"/>
              </a:lnSpc>
            </a:pPr>
            <a:endParaRPr lang="en-US" altLang="zh-CN" sz="2800"/>
          </a:p>
          <a:p>
            <a:pPr lvl="0">
              <a:lnSpc>
                <a:spcPct val="80000"/>
              </a:lnSpc>
            </a:pPr>
            <a:endParaRPr lang="en-US" altLang="zh-CN" sz="2800"/>
          </a:p>
          <a:p>
            <a:pPr lvl="0">
              <a:lnSpc>
                <a:spcPct val="80000"/>
              </a:lnSpc>
            </a:pPr>
            <a:r>
              <a:rPr lang="en-US" altLang="zh-CN" sz="2800"/>
              <a:t>XCache has became popular</a:t>
            </a:r>
            <a:endParaRPr lang="en-US" altLang="zh-CN" sz="2800"/>
          </a:p>
          <a:p>
            <a:pPr lvl="1">
              <a:lnSpc>
                <a:spcPct val="80000"/>
              </a:lnSpc>
            </a:pPr>
            <a:r>
              <a:rPr lang="en-US" altLang="zh-CN" sz="2400"/>
              <a:t>There is a push towards storage model</a:t>
            </a:r>
            <a:br>
              <a:rPr lang="en-US" altLang="zh-CN" sz="2400"/>
            </a:br>
            <a:r>
              <a:rPr lang="en-US" altLang="zh-CN" sz="2400"/>
              <a:t>with more remote data access</a:t>
            </a:r>
            <a:endParaRPr lang="en-US" altLang="zh-CN" sz="2400"/>
          </a:p>
          <a:p>
            <a:pPr lvl="1">
              <a:lnSpc>
                <a:spcPct val="80000"/>
              </a:lnSpc>
            </a:pPr>
            <a:r>
              <a:rPr lang="en-US" altLang="zh-CN" sz="2400"/>
              <a:t>Data caching helps to:</a:t>
            </a:r>
            <a:endParaRPr lang="en-US" altLang="zh-CN" sz="2400"/>
          </a:p>
          <a:p>
            <a:pPr lvl="2">
              <a:lnSpc>
                <a:spcPct val="80000"/>
              </a:lnSpc>
            </a:pPr>
            <a:r>
              <a:rPr lang="en-US" altLang="zh-CN" sz="2000"/>
              <a:t>Hide latency</a:t>
            </a:r>
            <a:endParaRPr lang="en-US" altLang="zh-CN" sz="2000"/>
          </a:p>
          <a:p>
            <a:pPr lvl="2">
              <a:lnSpc>
                <a:spcPct val="80000"/>
              </a:lnSpc>
            </a:pPr>
            <a:r>
              <a:rPr lang="en-US" altLang="zh-CN" sz="2000"/>
              <a:t>Reduce WAN traffic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5370" y="3003550"/>
            <a:ext cx="4226560" cy="32340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XCache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2933065"/>
            <a:ext cx="5502910" cy="1482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XCache features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6135"/>
          </a:xfrm>
        </p:spPr>
        <p:txBody>
          <a:bodyPr>
            <a:normAutofit lnSpcReduction="10000"/>
          </a:bodyPr>
          <a:p>
            <a:pPr marL="0" lvl="1">
              <a:lnSpc>
                <a:spcPct val="100000"/>
              </a:lnSpc>
            </a:pPr>
            <a:r>
              <a:rPr lang="en-US" altLang="zh-CN"/>
              <a:t>Plugin-based design: 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000"/>
              <a:t>Caching S3-type objects</a:t>
            </a:r>
            <a:endParaRPr lang="en-US" altLang="zh-CN" sz="2000"/>
          </a:p>
          <a:p>
            <a:pPr lvl="1">
              <a:lnSpc>
                <a:spcPct val="100000"/>
              </a:lnSpc>
            </a:pPr>
            <a:r>
              <a:rPr lang="en-US" altLang="zh-CN" sz="2000"/>
              <a:t>Name2Name to integrate with high level data management system</a:t>
            </a:r>
            <a:endParaRPr lang="en-US" altLang="zh-CN" sz="2000"/>
          </a:p>
          <a:p>
            <a:pPr lvl="1">
              <a:lnSpc>
                <a:spcPct val="100000"/>
              </a:lnSpc>
            </a:pPr>
            <a:r>
              <a:rPr lang="en-US" altLang="zh-CN" sz="2000"/>
              <a:t>Flush cache if source is updated: XCacheH</a:t>
            </a:r>
            <a:endParaRPr lang="en-US" altLang="zh-CN" sz="2000"/>
          </a:p>
          <a:p>
            <a:pPr lvl="0">
              <a:lnSpc>
                <a:spcPct val="100000"/>
              </a:lnSpc>
            </a:pPr>
            <a:r>
              <a:rPr lang="en-US" altLang="zh-CN" sz="2400"/>
              <a:t>Support http(s) and xroot protocol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000"/>
              <a:t>Standard HEP data access protocols</a:t>
            </a:r>
            <a:endParaRPr lang="en-US" altLang="zh-CN" sz="2000"/>
          </a:p>
          <a:p>
            <a:pPr lvl="0">
              <a:lnSpc>
                <a:spcPct val="100000"/>
              </a:lnSpc>
            </a:pPr>
            <a:r>
              <a:rPr lang="en-US" altLang="zh-CN" sz="2400"/>
              <a:t>Support whole file/sub-file cache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000"/>
              <a:t>Sub-file cache: TFile::Open('root:[xcache_server]//[xroot_path].root')</a:t>
            </a:r>
            <a:endParaRPr lang="en-US" altLang="zh-CN" sz="2000"/>
          </a:p>
          <a:p>
            <a:pPr lvl="0">
              <a:lnSpc>
                <a:spcPct val="100000"/>
              </a:lnSpc>
            </a:pPr>
            <a:r>
              <a:rPr lang="en-US" altLang="zh-CN" sz="2400"/>
              <a:t>Support async fetching and multi-threading</a:t>
            </a:r>
            <a:endParaRPr lang="en-US" altLang="zh-CN" sz="2400"/>
          </a:p>
          <a:p>
            <a:pPr lvl="0">
              <a:lnSpc>
                <a:spcPct val="100000"/>
              </a:lnSpc>
            </a:pPr>
            <a:r>
              <a:rPr lang="en-US" altLang="zh-CN" sz="2400">
                <a:sym typeface="+mn-ea"/>
              </a:rPr>
              <a:t>Capable of handling large data files</a:t>
            </a:r>
            <a:endParaRPr lang="en-US" altLang="zh-CN" sz="1710">
              <a:sym typeface="+mn-ea"/>
            </a:endParaRPr>
          </a:p>
          <a:p>
            <a:pPr lvl="1">
              <a:lnSpc>
                <a:spcPct val="80000"/>
              </a:lnSpc>
            </a:pPr>
            <a:endParaRPr lang="en-US" alt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XCache features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6135"/>
          </a:xfrm>
        </p:spPr>
        <p:txBody>
          <a:bodyPr>
            <a:normAutofit lnSpcReduction="10000"/>
          </a:bodyPr>
          <a:p>
            <a:pPr marL="0" lvl="1">
              <a:lnSpc>
                <a:spcPct val="100000"/>
              </a:lnSpc>
            </a:pPr>
            <a:r>
              <a:rPr lang="en-US" altLang="zh-CN">
                <a:sym typeface="+mn-ea"/>
              </a:rPr>
              <a:t>Customise-able caching behaviour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Disk cleanup policy</a:t>
            </a:r>
            <a:endParaRPr lang="en-US" altLang="zh-CN" sz="20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Name plugin to filter out unpopular files</a:t>
            </a:r>
            <a:endParaRPr lang="en-US" altLang="zh-CN" sz="2000"/>
          </a:p>
          <a:p>
            <a:pPr marL="0" lvl="0">
              <a:lnSpc>
                <a:spcPct val="100000"/>
              </a:lnSpc>
            </a:pPr>
            <a:r>
              <a:rPr lang="en-US" altLang="zh-CN" sz="2400">
                <a:sym typeface="+mn-ea"/>
              </a:rPr>
              <a:t>Support rich monitoring</a:t>
            </a:r>
            <a:endParaRPr lang="en-US" altLang="zh-CN" sz="24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XRootD internal metrics</a:t>
            </a:r>
            <a:endParaRPr lang="en-US" altLang="zh-CN" sz="20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Caching-specific information in .cinfo files</a:t>
            </a:r>
            <a:endParaRPr lang="en-US" altLang="zh-CN" sz="2400"/>
          </a:p>
          <a:p>
            <a:pPr lvl="0">
              <a:lnSpc>
                <a:spcPct val="100000"/>
              </a:lnSpc>
            </a:pPr>
            <a:r>
              <a:rPr lang="en-US" altLang="zh-CN" sz="2400">
                <a:sym typeface="+mn-ea"/>
              </a:rPr>
              <a:t>Cluster-able: easy to scale up</a:t>
            </a:r>
            <a:endParaRPr lang="en-US" altLang="zh-CN" sz="24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Multiple level of cache could be setup</a:t>
            </a:r>
            <a:endParaRPr lang="en-US" altLang="zh-CN" sz="20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ym typeface="+mn-ea"/>
              </a:rPr>
              <a:t>Use proxy-manager for load-balance</a:t>
            </a:r>
            <a:endParaRPr lang="en-US" altLang="zh-CN" sz="2400">
              <a:sym typeface="+mn-ea"/>
            </a:endParaRPr>
          </a:p>
          <a:p>
            <a:pPr lvl="0">
              <a:lnSpc>
                <a:spcPct val="100000"/>
              </a:lnSpc>
            </a:pPr>
            <a:endParaRPr lang="en-US" altLang="zh-CN" sz="1710">
              <a:sym typeface="+mn-ea"/>
            </a:endParaRPr>
          </a:p>
          <a:p>
            <a:pPr lvl="1">
              <a:lnSpc>
                <a:spcPct val="80000"/>
              </a:lnSpc>
            </a:pPr>
            <a:endParaRPr lang="en-US" altLang="zh-CN" sz="2000"/>
          </a:p>
        </p:txBody>
      </p:sp>
      <p:sp>
        <p:nvSpPr>
          <p:cNvPr id="4" name="矩形 3"/>
          <p:cNvSpPr/>
          <p:nvPr/>
        </p:nvSpPr>
        <p:spPr>
          <a:xfrm>
            <a:off x="8785860" y="1825625"/>
            <a:ext cx="1285240" cy="504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cmsd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8785860" y="2330450"/>
            <a:ext cx="128524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Proxy Mgr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7500620" y="3364865"/>
            <a:ext cx="1285240" cy="504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cmsd</a:t>
            </a:r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7500620" y="3869690"/>
            <a:ext cx="128524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XCache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9924415" y="3364865"/>
            <a:ext cx="1285240" cy="504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cmsd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9924415" y="3869690"/>
            <a:ext cx="128524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XCache</a:t>
            </a:r>
            <a:endParaRPr lang="en-US" altLang="zh-CN"/>
          </a:p>
        </p:txBody>
      </p:sp>
      <p:cxnSp>
        <p:nvCxnSpPr>
          <p:cNvPr id="10" name="直接箭头连接符 9"/>
          <p:cNvCxnSpPr>
            <a:stCxn id="5" idx="2"/>
            <a:endCxn id="6" idx="0"/>
          </p:cNvCxnSpPr>
          <p:nvPr/>
        </p:nvCxnSpPr>
        <p:spPr>
          <a:xfrm flipH="1">
            <a:off x="8143240" y="2835275"/>
            <a:ext cx="1285240" cy="529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2"/>
            <a:endCxn id="8" idx="0"/>
          </p:cNvCxnSpPr>
          <p:nvPr/>
        </p:nvCxnSpPr>
        <p:spPr>
          <a:xfrm>
            <a:off x="9428480" y="2835275"/>
            <a:ext cx="1138555" cy="529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柱形 11"/>
          <p:cNvSpPr/>
          <p:nvPr/>
        </p:nvSpPr>
        <p:spPr>
          <a:xfrm>
            <a:off x="9007475" y="5022850"/>
            <a:ext cx="841375" cy="6731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7" idx="2"/>
            <a:endCxn id="12" idx="1"/>
          </p:cNvCxnSpPr>
          <p:nvPr/>
        </p:nvCxnSpPr>
        <p:spPr>
          <a:xfrm>
            <a:off x="8143240" y="4374515"/>
            <a:ext cx="1285240" cy="64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9" idx="2"/>
            <a:endCxn id="12" idx="1"/>
          </p:cNvCxnSpPr>
          <p:nvPr/>
        </p:nvCxnSpPr>
        <p:spPr>
          <a:xfrm flipH="1">
            <a:off x="9428480" y="4374515"/>
            <a:ext cx="1138555" cy="64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4090" y="1792605"/>
            <a:ext cx="570865" cy="570865"/>
          </a:xfrm>
          <a:prstGeom prst="rect">
            <a:avLst/>
          </a:prstGeom>
        </p:spPr>
      </p:pic>
      <p:cxnSp>
        <p:nvCxnSpPr>
          <p:cNvPr id="16" name="直接箭头连接符 15"/>
          <p:cNvCxnSpPr>
            <a:stCxn id="15" idx="3"/>
          </p:cNvCxnSpPr>
          <p:nvPr/>
        </p:nvCxnSpPr>
        <p:spPr>
          <a:xfrm>
            <a:off x="7894955" y="2078355"/>
            <a:ext cx="831215" cy="227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XCache use cases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6135"/>
          </a:xfrm>
        </p:spPr>
        <p:txBody>
          <a:bodyPr>
            <a:normAutofit fontScale="90000" lnSpcReduction="10000"/>
          </a:bodyPr>
          <a:p>
            <a:pPr lvl="0">
              <a:lnSpc>
                <a:spcPct val="100000"/>
              </a:lnSpc>
            </a:pPr>
            <a:r>
              <a:rPr lang="en-US" altLang="zh-CN"/>
              <a:t>Remote data access optimization for diskless sites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 sz="2400"/>
              <a:t>For sites without enough manpower to manage decent storage elements</a:t>
            </a:r>
            <a:endParaRPr lang="en-US" altLang="zh-CN"/>
          </a:p>
          <a:p>
            <a:pPr lvl="1">
              <a:lnSpc>
                <a:spcPct val="110000"/>
              </a:lnSpc>
            </a:pPr>
            <a:r>
              <a:rPr lang="en-US" altLang="zh-CN" sz="2400"/>
              <a:t>Diskless sites are attached to one endpoint, or 'data lake'</a:t>
            </a:r>
            <a:endParaRPr lang="en-US" altLang="zh-CN" sz="2400"/>
          </a:p>
          <a:p>
            <a:pPr lvl="1">
              <a:lnSpc>
                <a:spcPct val="110000"/>
              </a:lnSpc>
            </a:pPr>
            <a:r>
              <a:rPr lang="en-US" altLang="zh-CN" sz="2400"/>
              <a:t>Used in ATLAS and CMS</a:t>
            </a:r>
            <a:endParaRPr lang="en-US" altLang="zh-CN" sz="2400"/>
          </a:p>
          <a:p>
            <a:pPr lvl="1">
              <a:lnSpc>
                <a:spcPct val="110000"/>
              </a:lnSpc>
            </a:pPr>
            <a:endParaRPr lang="en-US" altLang="zh-CN" sz="2400"/>
          </a:p>
          <a:p>
            <a:pPr lvl="1">
              <a:lnSpc>
                <a:spcPct val="110000"/>
              </a:lnSpc>
            </a:pPr>
            <a:endParaRPr lang="en-US" altLang="zh-CN" sz="2400"/>
          </a:p>
          <a:p>
            <a:pPr lvl="1">
              <a:lnSpc>
                <a:spcPct val="110000"/>
              </a:lnSpc>
            </a:pPr>
            <a:endParaRPr lang="en-US" altLang="zh-CN"/>
          </a:p>
          <a:p>
            <a:pPr lvl="1">
              <a:lnSpc>
                <a:spcPct val="110000"/>
              </a:lnSpc>
            </a:pPr>
            <a:r>
              <a:rPr lang="en-US" altLang="zh-CN"/>
              <a:t>Integrated with central data management system (Rucio)</a:t>
            </a:r>
            <a:endParaRPr lang="en-US" altLang="zh-CN"/>
          </a:p>
          <a:p>
            <a:pPr lvl="2">
              <a:lnSpc>
                <a:spcPct val="110000"/>
              </a:lnSpc>
            </a:pPr>
            <a:r>
              <a:rPr lang="en-US" altLang="zh-CN" sz="2200"/>
              <a:t>Volatile Rucio storage element: report cached content back</a:t>
            </a:r>
            <a:endParaRPr lang="en-US" altLang="zh-CN" sz="2200"/>
          </a:p>
          <a:p>
            <a:pPr lvl="2">
              <a:lnSpc>
                <a:spcPct val="110000"/>
              </a:lnSpc>
            </a:pPr>
            <a:r>
              <a:rPr lang="en-US" altLang="zh-CN" sz="2200"/>
              <a:t>Rucio name to name plugin: work with rucio metalink to cache file from any where</a:t>
            </a:r>
            <a:endParaRPr lang="en-US" altLang="zh-CN" sz="2200"/>
          </a:p>
          <a:p>
            <a:pPr lvl="2">
              <a:lnSpc>
                <a:spcPct val="110000"/>
              </a:lnSpc>
            </a:pPr>
            <a:r>
              <a:rPr lang="en-US" altLang="zh-CN" sz="2200"/>
              <a:t>More advanced use case: virtual placement for higher cache hit rate</a:t>
            </a:r>
            <a:endParaRPr lang="en-US" altLang="zh-CN" sz="2200"/>
          </a:p>
        </p:txBody>
      </p:sp>
      <p:grpSp>
        <p:nvGrpSpPr>
          <p:cNvPr id="41" name="组合 103"/>
          <p:cNvGrpSpPr/>
          <p:nvPr/>
        </p:nvGrpSpPr>
        <p:grpSpPr>
          <a:xfrm rot="0">
            <a:off x="2642870" y="3623945"/>
            <a:ext cx="1208405" cy="433705"/>
            <a:chOff x="4955048" y="2731656"/>
            <a:chExt cx="1208184" cy="433715"/>
          </a:xfrm>
        </p:grpSpPr>
        <p:sp>
          <p:nvSpPr>
            <p:cNvPr id="42" name="矩形 104"/>
            <p:cNvSpPr/>
            <p:nvPr/>
          </p:nvSpPr>
          <p:spPr>
            <a:xfrm>
              <a:off x="4955048" y="2731656"/>
              <a:ext cx="1208184" cy="433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43" name="文本框 105"/>
            <p:cNvSpPr txBox="1"/>
            <p:nvPr/>
          </p:nvSpPr>
          <p:spPr>
            <a:xfrm>
              <a:off x="5043819" y="2834009"/>
              <a:ext cx="1095664" cy="19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Worker</a:t>
              </a:r>
              <a:r>
                <a:rPr kumimoji="1" lang="zh-CN" altLang="en-US" sz="1200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200" dirty="0">
                  <a:solidFill>
                    <a:schemeClr val="bg1"/>
                  </a:solidFill>
                </a:rPr>
                <a:t>Node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106"/>
          <p:cNvGrpSpPr/>
          <p:nvPr/>
        </p:nvGrpSpPr>
        <p:grpSpPr>
          <a:xfrm rot="0">
            <a:off x="2795270" y="3775710"/>
            <a:ext cx="1208405" cy="433705"/>
            <a:chOff x="4955048" y="2731656"/>
            <a:chExt cx="1208184" cy="433715"/>
          </a:xfrm>
        </p:grpSpPr>
        <p:sp>
          <p:nvSpPr>
            <p:cNvPr id="45" name="矩形 107"/>
            <p:cNvSpPr/>
            <p:nvPr/>
          </p:nvSpPr>
          <p:spPr>
            <a:xfrm>
              <a:off x="4955048" y="2731656"/>
              <a:ext cx="1208184" cy="433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46" name="文本框 108"/>
            <p:cNvSpPr txBox="1"/>
            <p:nvPr/>
          </p:nvSpPr>
          <p:spPr>
            <a:xfrm>
              <a:off x="5043819" y="2834009"/>
              <a:ext cx="1095664" cy="19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Worker</a:t>
              </a:r>
              <a:r>
                <a:rPr kumimoji="1" lang="zh-CN" altLang="en-US" sz="1200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200" dirty="0">
                  <a:solidFill>
                    <a:schemeClr val="bg1"/>
                  </a:solidFill>
                </a:rPr>
                <a:t>Node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109"/>
          <p:cNvGrpSpPr/>
          <p:nvPr/>
        </p:nvGrpSpPr>
        <p:grpSpPr>
          <a:xfrm rot="0">
            <a:off x="2947670" y="3928745"/>
            <a:ext cx="1208405" cy="433705"/>
            <a:chOff x="4955048" y="2731656"/>
            <a:chExt cx="1208184" cy="433715"/>
          </a:xfrm>
        </p:grpSpPr>
        <p:sp>
          <p:nvSpPr>
            <p:cNvPr id="48" name="矩形 110"/>
            <p:cNvSpPr/>
            <p:nvPr/>
          </p:nvSpPr>
          <p:spPr>
            <a:xfrm>
              <a:off x="4955048" y="2731656"/>
              <a:ext cx="1208184" cy="433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49" name="文本框 111"/>
            <p:cNvSpPr txBox="1"/>
            <p:nvPr/>
          </p:nvSpPr>
          <p:spPr>
            <a:xfrm>
              <a:off x="5043819" y="2834009"/>
              <a:ext cx="1095664" cy="19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1200" dirty="0">
                  <a:solidFill>
                    <a:schemeClr val="bg1"/>
                  </a:solidFill>
                </a:rPr>
                <a:t>Worker</a:t>
              </a:r>
              <a:r>
                <a:rPr kumimoji="1" lang="zh-CN" altLang="en-US" sz="1200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200" dirty="0">
                  <a:solidFill>
                    <a:schemeClr val="bg1"/>
                  </a:solidFill>
                </a:rPr>
                <a:t>Node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112"/>
          <p:cNvSpPr/>
          <p:nvPr/>
        </p:nvSpPr>
        <p:spPr>
          <a:xfrm>
            <a:off x="4429760" y="3815715"/>
            <a:ext cx="1103630" cy="3505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400" dirty="0"/>
              <a:t>XCache</a:t>
            </a:r>
            <a:endParaRPr kumimoji="1" lang="zh-CN" altLang="en-US" sz="1050" dirty="0"/>
          </a:p>
        </p:txBody>
      </p:sp>
      <p:cxnSp>
        <p:nvCxnSpPr>
          <p:cNvPr id="51" name="直线连接符 113"/>
          <p:cNvCxnSpPr>
            <a:stCxn id="50" idx="1"/>
            <a:endCxn id="45" idx="3"/>
          </p:cNvCxnSpPr>
          <p:nvPr/>
        </p:nvCxnSpPr>
        <p:spPr>
          <a:xfrm flipH="1">
            <a:off x="4003675" y="3979545"/>
            <a:ext cx="426085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114"/>
          <p:cNvCxnSpPr>
            <a:stCxn id="50" idx="3"/>
            <a:endCxn id="53" idx="2"/>
          </p:cNvCxnSpPr>
          <p:nvPr/>
        </p:nvCxnSpPr>
        <p:spPr>
          <a:xfrm>
            <a:off x="5533390" y="3990975"/>
            <a:ext cx="260604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云形 115"/>
          <p:cNvSpPr/>
          <p:nvPr/>
        </p:nvSpPr>
        <p:spPr>
          <a:xfrm>
            <a:off x="8134985" y="3726180"/>
            <a:ext cx="1402080" cy="5600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400" dirty="0"/>
              <a:t>external</a:t>
            </a:r>
            <a:endParaRPr kumimoji="1" lang="en-US" altLang="zh-CN" sz="1400" dirty="0"/>
          </a:p>
          <a:p>
            <a:pPr algn="ctr"/>
            <a:r>
              <a:rPr kumimoji="1" lang="en-US" altLang="zh-CN" sz="1400" dirty="0"/>
              <a:t>storage</a:t>
            </a:r>
            <a:endParaRPr kumimoji="1" lang="en-US" altLang="zh-CN" sz="1400" dirty="0"/>
          </a:p>
        </p:txBody>
      </p:sp>
      <p:sp>
        <p:nvSpPr>
          <p:cNvPr id="54" name="文本框 116"/>
          <p:cNvSpPr txBox="1"/>
          <p:nvPr/>
        </p:nvSpPr>
        <p:spPr>
          <a:xfrm>
            <a:off x="6628130" y="3787140"/>
            <a:ext cx="707390" cy="431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100" dirty="0"/>
              <a:t>high</a:t>
            </a:r>
            <a:endParaRPr kumimoji="1" lang="en-US" altLang="zh-CN" sz="1100" dirty="0"/>
          </a:p>
          <a:p>
            <a:pPr algn="ctr"/>
            <a:r>
              <a:rPr kumimoji="1" lang="en-US" altLang="zh-CN" sz="1100" dirty="0"/>
              <a:t>latency</a:t>
            </a:r>
            <a:endParaRPr kumimoji="1" lang="zh-CN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XCache use cases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6135"/>
          </a:xfrm>
        </p:spPr>
        <p:txBody>
          <a:bodyPr>
            <a:normAutofit fontScale="90000" lnSpcReduction="10000"/>
          </a:bodyPr>
          <a:p>
            <a:pPr lvl="0">
              <a:lnSpc>
                <a:spcPct val="100000"/>
              </a:lnSpc>
            </a:pPr>
            <a:r>
              <a:rPr lang="en-US" altLang="zh-CN"/>
              <a:t>Optimization of local data storage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/>
              <a:t>XCache with SSD/fast NIC to cache frequently used files</a:t>
            </a:r>
            <a:endParaRPr lang="en-US" altLang="zh-CN"/>
          </a:p>
          <a:p>
            <a:pPr lvl="1">
              <a:lnSpc>
                <a:spcPct val="100000"/>
              </a:lnSpc>
            </a:pPr>
            <a:r>
              <a:rPr lang="en-US" altLang="zh-CN"/>
              <a:t>For slow data storage, e. g. storage with erasure coding (CEPH, EOS), tape</a:t>
            </a:r>
            <a:endParaRPr lang="en-US" altLang="zh-CN"/>
          </a:p>
          <a:p>
            <a:pPr lvl="0">
              <a:lnSpc>
                <a:spcPct val="100000"/>
              </a:lnSpc>
            </a:pPr>
            <a:endParaRPr lang="en-US" altLang="zh-CN"/>
          </a:p>
          <a:p>
            <a:pPr lvl="0">
              <a:lnSpc>
                <a:spcPct val="110000"/>
              </a:lnSpc>
            </a:pPr>
            <a:endParaRPr lang="en-US" altLang="zh-CN"/>
          </a:p>
          <a:p>
            <a:pPr lvl="0">
              <a:lnSpc>
                <a:spcPct val="110000"/>
              </a:lnSpc>
            </a:pPr>
            <a:endParaRPr lang="en-US" altLang="zh-CN"/>
          </a:p>
          <a:p>
            <a:pPr lvl="0">
              <a:lnSpc>
                <a:spcPct val="110000"/>
              </a:lnSpc>
            </a:pPr>
            <a:endParaRPr lang="en-US" altLang="zh-CN"/>
          </a:p>
          <a:p>
            <a:pPr lvl="0">
              <a:lnSpc>
                <a:spcPct val="110000"/>
              </a:lnSpc>
            </a:pPr>
            <a:r>
              <a:rPr lang="en-US" altLang="zh-CN"/>
              <a:t>Other use cases:</a:t>
            </a:r>
            <a:endParaRPr lang="en-US" altLang="zh-CN"/>
          </a:p>
          <a:p>
            <a:pPr lvl="1">
              <a:lnSpc>
                <a:spcPct val="110000"/>
              </a:lnSpc>
            </a:pPr>
            <a:r>
              <a:rPr lang="en-US" altLang="zh-CN"/>
              <a:t>Optimization for data access for HPC</a:t>
            </a:r>
            <a:endParaRPr lang="en-US" altLang="zh-CN"/>
          </a:p>
          <a:p>
            <a:pPr lvl="1">
              <a:lnSpc>
                <a:spcPct val="110000"/>
              </a:lnSpc>
            </a:pPr>
            <a:r>
              <a:rPr lang="en-US" altLang="zh-CN"/>
              <a:t>As alternative of Squid for CVMFS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148830" y="6093460"/>
            <a:ext cx="474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See latest talks at WLCG doma-access WG</a:t>
            </a:r>
            <a:endParaRPr lang="en-US" altLang="zh-CN"/>
          </a:p>
        </p:txBody>
      </p:sp>
      <p:sp>
        <p:nvSpPr>
          <p:cNvPr id="8" name="圆角矩形 7"/>
          <p:cNvSpPr/>
          <p:nvPr/>
        </p:nvSpPr>
        <p:spPr>
          <a:xfrm>
            <a:off x="2389505" y="3132455"/>
            <a:ext cx="4098290" cy="1616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20645" y="3215640"/>
            <a:ext cx="3416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Worker Node x800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2586355" y="3663315"/>
            <a:ext cx="1824355" cy="889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86355" y="3663315"/>
            <a:ext cx="1824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Job container</a:t>
            </a:r>
            <a:endParaRPr lang="en-US" altLang="zh-CN" sz="1400"/>
          </a:p>
        </p:txBody>
      </p:sp>
      <p:sp>
        <p:nvSpPr>
          <p:cNvPr id="12" name="矩形 11"/>
          <p:cNvSpPr/>
          <p:nvPr/>
        </p:nvSpPr>
        <p:spPr>
          <a:xfrm>
            <a:off x="2667635" y="4056380"/>
            <a:ext cx="727075" cy="40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200"/>
              <a:t>user job</a:t>
            </a:r>
            <a:endParaRPr lang="en-US" altLang="zh-CN" sz="1200"/>
          </a:p>
        </p:txBody>
      </p:sp>
      <p:sp>
        <p:nvSpPr>
          <p:cNvPr id="13" name="矩形 12"/>
          <p:cNvSpPr/>
          <p:nvPr/>
        </p:nvSpPr>
        <p:spPr>
          <a:xfrm>
            <a:off x="3533775" y="4056380"/>
            <a:ext cx="727075" cy="403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200"/>
              <a:t>xrootd client</a:t>
            </a:r>
            <a:endParaRPr lang="en-US" altLang="zh-CN" sz="1200"/>
          </a:p>
        </p:txBody>
      </p:sp>
      <p:sp>
        <p:nvSpPr>
          <p:cNvPr id="14" name="矩形 13"/>
          <p:cNvSpPr/>
          <p:nvPr/>
        </p:nvSpPr>
        <p:spPr>
          <a:xfrm>
            <a:off x="4572000" y="3663315"/>
            <a:ext cx="1824355" cy="889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21860" y="3738245"/>
            <a:ext cx="1524635" cy="231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XCache</a:t>
            </a:r>
            <a:endParaRPr lang="en-US" altLang="zh-CN" sz="1200"/>
          </a:p>
        </p:txBody>
      </p:sp>
      <p:sp>
        <p:nvSpPr>
          <p:cNvPr id="18" name="矩形 17"/>
          <p:cNvSpPr/>
          <p:nvPr/>
        </p:nvSpPr>
        <p:spPr>
          <a:xfrm>
            <a:off x="4721860" y="3998595"/>
            <a:ext cx="1524635" cy="231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200"/>
              <a:t>XRootD Server</a:t>
            </a:r>
            <a:endParaRPr lang="en-US" altLang="zh-CN" sz="1200"/>
          </a:p>
        </p:txBody>
      </p:sp>
      <p:sp>
        <p:nvSpPr>
          <p:cNvPr id="19" name="矩形 18"/>
          <p:cNvSpPr/>
          <p:nvPr/>
        </p:nvSpPr>
        <p:spPr>
          <a:xfrm>
            <a:off x="4721860" y="4266565"/>
            <a:ext cx="1524635" cy="231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200"/>
              <a:t>rados plugin</a:t>
            </a:r>
            <a:endParaRPr lang="en-US" altLang="zh-CN" sz="1200"/>
          </a:p>
        </p:txBody>
      </p:sp>
      <p:sp>
        <p:nvSpPr>
          <p:cNvPr id="20" name="圆角矩形 19"/>
          <p:cNvSpPr/>
          <p:nvPr/>
        </p:nvSpPr>
        <p:spPr>
          <a:xfrm>
            <a:off x="7758430" y="3132455"/>
            <a:ext cx="1743710" cy="1616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CEPH</a:t>
            </a:r>
            <a:endParaRPr lang="en-US" altLang="zh-CN"/>
          </a:p>
          <a:p>
            <a:pPr algn="ctr"/>
            <a:r>
              <a:rPr lang="en-US" altLang="zh-CN"/>
              <a:t>Cluster</a:t>
            </a:r>
            <a:endParaRPr lang="en-US" altLang="zh-CN"/>
          </a:p>
        </p:txBody>
      </p:sp>
      <p:cxnSp>
        <p:nvCxnSpPr>
          <p:cNvPr id="22" name="曲线连接符 21"/>
          <p:cNvCxnSpPr>
            <a:stCxn id="14" idx="3"/>
            <a:endCxn id="20" idx="1"/>
          </p:cNvCxnSpPr>
          <p:nvPr/>
        </p:nvCxnSpPr>
        <p:spPr>
          <a:xfrm flipV="1">
            <a:off x="6396355" y="3929380"/>
            <a:ext cx="1362075" cy="167005"/>
          </a:xfrm>
          <a:prstGeom prst="curvedConnector3">
            <a:avLst>
              <a:gd name="adj1" fmla="val 5002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72000" y="4748530"/>
            <a:ext cx="4722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echo system @ RAL</a:t>
            </a:r>
            <a:endParaRPr lang="en-US" altLang="zh-CN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Work progress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XCache instances were setup at IHEP and SDU</a:t>
            </a:r>
            <a:endParaRPr lang="en-US" altLang="zh-CN"/>
          </a:p>
          <a:p>
            <a:pPr lvl="1"/>
            <a:r>
              <a:rPr lang="en-US" altLang="zh-CN" sz="2400"/>
              <a:t>Using personal cert for X509 based authentication</a:t>
            </a:r>
            <a:endParaRPr lang="en-US" altLang="zh-CN" sz="2400"/>
          </a:p>
          <a:p>
            <a:pPr lvl="1"/>
            <a:r>
              <a:rPr lang="en-US" altLang="zh-CN" sz="2400"/>
              <a:t>Xroot and https protocol supported</a:t>
            </a:r>
            <a:endParaRPr lang="en-US" altLang="zh-CN" sz="2400"/>
          </a:p>
          <a:p>
            <a:pPr lvl="2"/>
            <a:r>
              <a:rPr lang="en-US" altLang="zh-CN" sz="2000"/>
              <a:t>xrdcp </a:t>
            </a:r>
            <a:r>
              <a:rPr lang="en-US" altLang="zh-CN" sz="2000">
                <a:solidFill>
                  <a:srgbClr val="FF0000"/>
                </a:solidFill>
              </a:rPr>
              <a:t>xroot</a:t>
            </a:r>
            <a:r>
              <a:rPr lang="en-US" altLang="zh-CN" sz="2000"/>
              <a:t>://xcache//</a:t>
            </a:r>
            <a:r>
              <a:rPr lang="en-US" altLang="zh-CN" sz="2000">
                <a:solidFill>
                  <a:srgbClr val="FF0000"/>
                </a:solidFill>
              </a:rPr>
              <a:t>xroot</a:t>
            </a:r>
            <a:r>
              <a:rPr lang="en-US" altLang="zh-CN" sz="2000"/>
              <a:t>://filepath.root</a:t>
            </a:r>
            <a:endParaRPr lang="en-US" altLang="zh-CN" sz="2000"/>
          </a:p>
          <a:p>
            <a:pPr lvl="2"/>
            <a:r>
              <a:rPr lang="en-US" altLang="zh-CN" sz="2000"/>
              <a:t>xrdcp </a:t>
            </a:r>
            <a:r>
              <a:rPr lang="en-US" altLang="zh-CN" sz="2000">
                <a:solidFill>
                  <a:srgbClr val="FF0000"/>
                </a:solidFill>
              </a:rPr>
              <a:t>xroot</a:t>
            </a:r>
            <a:r>
              <a:rPr lang="en-US" altLang="zh-CN" sz="2000"/>
              <a:t>://xcache//</a:t>
            </a:r>
            <a:r>
              <a:rPr lang="en-US" altLang="zh-CN" sz="2000">
                <a:solidFill>
                  <a:srgbClr val="00B050"/>
                </a:solidFill>
              </a:rPr>
              <a:t>https</a:t>
            </a:r>
            <a:r>
              <a:rPr lang="en-US" altLang="zh-CN" sz="2000"/>
              <a:t>://filepath.root</a:t>
            </a:r>
            <a:endParaRPr lang="en-US" altLang="zh-CN" sz="2000"/>
          </a:p>
          <a:p>
            <a:pPr lvl="2"/>
            <a:r>
              <a:rPr lang="en-US" altLang="zh-CN" sz="2000"/>
              <a:t>wget </a:t>
            </a:r>
            <a:r>
              <a:rPr lang="en-US" altLang="zh-CN" sz="2000">
                <a:solidFill>
                  <a:srgbClr val="00B050"/>
                </a:solidFill>
              </a:rPr>
              <a:t>https</a:t>
            </a:r>
            <a:r>
              <a:rPr lang="en-US" altLang="zh-CN" sz="2000"/>
              <a:t>://xcache//</a:t>
            </a:r>
            <a:r>
              <a:rPr lang="en-US" altLang="zh-CN" sz="2000">
                <a:solidFill>
                  <a:srgbClr val="FF0000"/>
                </a:solidFill>
              </a:rPr>
              <a:t>xroot</a:t>
            </a:r>
            <a:r>
              <a:rPr lang="en-US" altLang="zh-CN" sz="2000"/>
              <a:t>://filepath.root</a:t>
            </a:r>
            <a:endParaRPr lang="en-US" altLang="zh-CN" sz="2000"/>
          </a:p>
          <a:p>
            <a:pPr lvl="2"/>
            <a:r>
              <a:rPr lang="en-US" altLang="zh-CN" sz="2000"/>
              <a:t>wget </a:t>
            </a:r>
            <a:r>
              <a:rPr lang="en-US" altLang="zh-CN" sz="2000">
                <a:solidFill>
                  <a:srgbClr val="00B050"/>
                </a:solidFill>
              </a:rPr>
              <a:t>https</a:t>
            </a:r>
            <a:r>
              <a:rPr lang="en-US" altLang="zh-CN" sz="2000"/>
              <a:t>://xcache//</a:t>
            </a:r>
            <a:r>
              <a:rPr lang="en-US" altLang="zh-CN" sz="2000">
                <a:solidFill>
                  <a:srgbClr val="00B050"/>
                </a:solidFill>
              </a:rPr>
              <a:t>https</a:t>
            </a:r>
            <a:r>
              <a:rPr lang="en-US" altLang="zh-CN" sz="2000"/>
              <a:t>://filapath.root</a:t>
            </a:r>
            <a:endParaRPr lang="en-US" altLang="zh-CN" sz="2000"/>
          </a:p>
          <a:p>
            <a:pPr lvl="1"/>
            <a:r>
              <a:rPr lang="en-US" altLang="zh-CN">
                <a:sym typeface="+mn-ea"/>
              </a:rPr>
              <a:t>Functionality tests done</a:t>
            </a:r>
            <a:endParaRPr lang="en-US" altLang="zh-CN"/>
          </a:p>
          <a:p>
            <a:pPr lvl="1"/>
            <a:r>
              <a:rPr lang="en-US" altLang="zh-CN"/>
              <a:t>Ready for other small sites</a:t>
            </a:r>
            <a:endParaRPr lang="en-US" alt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7853045" y="3167380"/>
            <a:ext cx="3785870" cy="3381217"/>
            <a:chOff x="13341" y="3477"/>
            <a:chExt cx="5716" cy="51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5384" y="6386"/>
              <a:ext cx="840" cy="125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228" y="7645"/>
              <a:ext cx="1260" cy="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XCache</a:t>
              </a:r>
              <a:endParaRPr lang="en-US" altLang="zh-CN" sz="1200"/>
            </a:p>
          </p:txBody>
        </p:sp>
        <p:sp>
          <p:nvSpPr>
            <p:cNvPr id="6" name="圆柱形 5"/>
            <p:cNvSpPr/>
            <p:nvPr/>
          </p:nvSpPr>
          <p:spPr>
            <a:xfrm>
              <a:off x="13341" y="4196"/>
              <a:ext cx="1226" cy="97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1400"/>
                <a:t>JINR</a:t>
              </a:r>
              <a:endParaRPr lang="en-US" altLang="zh-CN" sz="1400"/>
            </a:p>
          </p:txBody>
        </p:sp>
        <p:sp>
          <p:nvSpPr>
            <p:cNvPr id="7" name="圆柱形 6"/>
            <p:cNvSpPr/>
            <p:nvPr/>
          </p:nvSpPr>
          <p:spPr>
            <a:xfrm>
              <a:off x="13341" y="5703"/>
              <a:ext cx="1226" cy="1015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1400"/>
                <a:t>IN2P3</a:t>
              </a:r>
              <a:endParaRPr lang="en-US" altLang="zh-CN" sz="14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341" y="6298"/>
              <a:ext cx="840" cy="125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421" y="6386"/>
              <a:ext cx="840" cy="12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546" y="6488"/>
              <a:ext cx="840" cy="125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641" y="6590"/>
              <a:ext cx="840" cy="1259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7099" y="7887"/>
              <a:ext cx="1958" cy="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SDU</a:t>
              </a:r>
              <a:endParaRPr lang="en-US" altLang="zh-CN" sz="1200"/>
            </a:p>
            <a:p>
              <a:pPr algn="ctr"/>
              <a:r>
                <a:rPr lang="en-US" altLang="zh-CN" sz="1200"/>
                <a:t>Worker Nodes</a:t>
              </a:r>
              <a:endParaRPr lang="en-US" altLang="zh-CN" sz="120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222" y="3479"/>
              <a:ext cx="840" cy="12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302" y="3567"/>
              <a:ext cx="840" cy="12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427" y="3669"/>
              <a:ext cx="840" cy="125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7522" y="3771"/>
              <a:ext cx="840" cy="1259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6980" y="5068"/>
              <a:ext cx="1958" cy="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IHEP</a:t>
              </a:r>
              <a:endParaRPr lang="en-US" altLang="zh-CN" sz="1200"/>
            </a:p>
            <a:p>
              <a:pPr algn="ctr"/>
              <a:r>
                <a:rPr lang="en-US" altLang="zh-CN" sz="1200"/>
                <a:t>Worker Nodes</a:t>
              </a:r>
              <a:endParaRPr lang="en-US" altLang="zh-CN" sz="12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rcRect t="538" r="2326" b="2615"/>
            <a:stretch>
              <a:fillRect/>
            </a:stretch>
          </p:blipFill>
          <p:spPr>
            <a:xfrm>
              <a:off x="15384" y="3477"/>
              <a:ext cx="840" cy="125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5300" y="4736"/>
              <a:ext cx="1260" cy="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XCache</a:t>
              </a:r>
              <a:endParaRPr lang="en-US" altLang="zh-CN" sz="1200"/>
            </a:p>
          </p:txBody>
        </p:sp>
        <p:cxnSp>
          <p:nvCxnSpPr>
            <p:cNvPr id="23" name="直接箭头连接符 22"/>
            <p:cNvCxnSpPr>
              <a:stCxn id="16" idx="1"/>
              <a:endCxn id="21" idx="3"/>
            </p:cNvCxnSpPr>
            <p:nvPr/>
          </p:nvCxnSpPr>
          <p:spPr>
            <a:xfrm flipH="1" flipV="1">
              <a:off x="16224" y="4107"/>
              <a:ext cx="99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21" idx="1"/>
              <a:endCxn id="6" idx="4"/>
            </p:cNvCxnSpPr>
            <p:nvPr/>
          </p:nvCxnSpPr>
          <p:spPr>
            <a:xfrm flipH="1">
              <a:off x="14567" y="4107"/>
              <a:ext cx="817" cy="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21" idx="1"/>
              <a:endCxn id="7" idx="4"/>
            </p:cNvCxnSpPr>
            <p:nvPr/>
          </p:nvCxnSpPr>
          <p:spPr>
            <a:xfrm flipH="1">
              <a:off x="14567" y="4107"/>
              <a:ext cx="817" cy="2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12" idx="1"/>
              <a:endCxn id="4" idx="3"/>
            </p:cNvCxnSpPr>
            <p:nvPr/>
          </p:nvCxnSpPr>
          <p:spPr>
            <a:xfrm flipH="1">
              <a:off x="16224" y="7016"/>
              <a:ext cx="11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4" idx="1"/>
              <a:endCxn id="6" idx="4"/>
            </p:cNvCxnSpPr>
            <p:nvPr/>
          </p:nvCxnSpPr>
          <p:spPr>
            <a:xfrm flipH="1" flipV="1">
              <a:off x="14567" y="4683"/>
              <a:ext cx="817" cy="2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4" idx="1"/>
              <a:endCxn id="7" idx="4"/>
            </p:cNvCxnSpPr>
            <p:nvPr/>
          </p:nvCxnSpPr>
          <p:spPr>
            <a:xfrm flipH="1" flipV="1">
              <a:off x="14567" y="6211"/>
              <a:ext cx="817" cy="8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4754</Words>
  <Application>WPS 演示</Application>
  <PresentationFormat>宽屏</PresentationFormat>
  <Paragraphs>250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方正书宋_GBK</vt:lpstr>
      <vt:lpstr>Wingdings</vt:lpstr>
      <vt:lpstr>Calibri Light</vt:lpstr>
      <vt:lpstr>Helvetica Neue</vt:lpstr>
      <vt:lpstr>Calibri</vt:lpstr>
      <vt:lpstr>微软雅黑</vt:lpstr>
      <vt:lpstr>汉仪旗黑</vt:lpstr>
      <vt:lpstr>宋体</vt:lpstr>
      <vt:lpstr>Arial Unicode MS</vt:lpstr>
      <vt:lpstr>汉仪书宋二KW</vt:lpstr>
      <vt:lpstr>Office 主题</vt:lpstr>
      <vt:lpstr>Introduction and progress of XCache </vt:lpstr>
      <vt:lpstr>Outline</vt:lpstr>
      <vt:lpstr>Introduction to XRootD</vt:lpstr>
      <vt:lpstr>XCache</vt:lpstr>
      <vt:lpstr>XCache features</vt:lpstr>
      <vt:lpstr>XCache features</vt:lpstr>
      <vt:lpstr>XCache use cases</vt:lpstr>
      <vt:lpstr>XCache use cases</vt:lpstr>
      <vt:lpstr>Work progress</vt:lpstr>
      <vt:lpstr>Work progress</vt:lpstr>
      <vt:lpstr>Future work on XCache</vt:lpstr>
      <vt:lpstr>Future work on XCache</vt:lpstr>
      <vt:lpstr>Future work on XCache</vt:lpstr>
      <vt:lpstr>Future work on XCache</vt:lpstr>
      <vt:lpstr>Future work on XCache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tengli</dc:creator>
  <cp:lastModifiedBy>tengli</cp:lastModifiedBy>
  <cp:revision>161</cp:revision>
  <dcterms:created xsi:type="dcterms:W3CDTF">2021-01-28T07:42:34Z</dcterms:created>
  <dcterms:modified xsi:type="dcterms:W3CDTF">2021-01-28T07:42:34Z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