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JPG" ContentType="image/.jp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9" r:id="rId3"/>
    <p:sldId id="260" r:id="rId4"/>
    <p:sldId id="261" r:id="rId5"/>
    <p:sldId id="262" r:id="rId7"/>
    <p:sldId id="264" r:id="rId8"/>
    <p:sldId id="263" r:id="rId9"/>
    <p:sldId id="265" r:id="rId10"/>
    <p:sldId id="274" r:id="rId11"/>
    <p:sldId id="266" r:id="rId12"/>
    <p:sldId id="267" r:id="rId13"/>
    <p:sldId id="272" r:id="rId14"/>
    <p:sldId id="269" r:id="rId15"/>
    <p:sldId id="283" r:id="rId16"/>
    <p:sldId id="280" r:id="rId17"/>
    <p:sldId id="270" r:id="rId18"/>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C" initials="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DD7EE"/>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5" d="100"/>
          <a:sy n="65" d="100"/>
        </p:scale>
        <p:origin x="1323" y="54"/>
      </p:cViewPr>
      <p:guideLst>
        <p:guide orient="horz" pos="2006"/>
        <p:guide pos="288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7" Type="http://schemas.openxmlformats.org/officeDocument/2006/relationships/image" Target="../media/image68.wmf"/><Relationship Id="rId6" Type="http://schemas.openxmlformats.org/officeDocument/2006/relationships/image" Target="../media/image67.wmf"/><Relationship Id="rId5" Type="http://schemas.openxmlformats.org/officeDocument/2006/relationships/image" Target="../media/image64.wmf"/><Relationship Id="rId4" Type="http://schemas.openxmlformats.org/officeDocument/2006/relationships/image" Target="../media/image62.wmf"/><Relationship Id="rId3" Type="http://schemas.openxmlformats.org/officeDocument/2006/relationships/image" Target="../media/image61.wmf"/><Relationship Id="rId2" Type="http://schemas.openxmlformats.org/officeDocument/2006/relationships/image" Target="../media/image4.wmf"/><Relationship Id="rId1"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image" Target="../media/image81.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5" Type="http://schemas.openxmlformats.org/officeDocument/2006/relationships/image" Target="../media/image17.wmf"/><Relationship Id="rId4" Type="http://schemas.openxmlformats.org/officeDocument/2006/relationships/image" Target="../media/image16.wmf"/><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5" Type="http://schemas.openxmlformats.org/officeDocument/2006/relationships/image" Target="../media/image23.wmf"/><Relationship Id="rId4" Type="http://schemas.openxmlformats.org/officeDocument/2006/relationships/image" Target="../media/image22.wmf"/><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7" Type="http://schemas.openxmlformats.org/officeDocument/2006/relationships/image" Target="../media/image30.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 Id="rId3" Type="http://schemas.openxmlformats.org/officeDocument/2006/relationships/image" Target="../media/image26.wmf"/><Relationship Id="rId2" Type="http://schemas.openxmlformats.org/officeDocument/2006/relationships/image" Target="../media/image24.wmf"/><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9" Type="http://schemas.openxmlformats.org/officeDocument/2006/relationships/image" Target="../media/image40.wmf"/><Relationship Id="rId8" Type="http://schemas.openxmlformats.org/officeDocument/2006/relationships/image" Target="../media/image39.wmf"/><Relationship Id="rId7" Type="http://schemas.openxmlformats.org/officeDocument/2006/relationships/image" Target="../media/image38.wmf"/><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4.wmf"/><Relationship Id="rId3" Type="http://schemas.openxmlformats.org/officeDocument/2006/relationships/image" Target="../media/image33.wmf"/><Relationship Id="rId2" Type="http://schemas.openxmlformats.org/officeDocument/2006/relationships/image" Target="../media/image3.wmf"/><Relationship Id="rId1" Type="http://schemas.openxmlformats.org/officeDocument/2006/relationships/image" Target="../media/image31.wmf"/></Relationships>
</file>

<file path=ppt/drawings/_rels/vmlDrawing7.vml.rels><?xml version="1.0" encoding="UTF-8" standalone="yes"?>
<Relationships xmlns="http://schemas.openxmlformats.org/package/2006/relationships"><Relationship Id="rId7" Type="http://schemas.openxmlformats.org/officeDocument/2006/relationships/image" Target="../media/image49.wmf"/><Relationship Id="rId6" Type="http://schemas.openxmlformats.org/officeDocument/2006/relationships/image" Target="../media/image48.wmf"/><Relationship Id="rId5" Type="http://schemas.openxmlformats.org/officeDocument/2006/relationships/image" Target="../media/image46.wmf"/><Relationship Id="rId4" Type="http://schemas.openxmlformats.org/officeDocument/2006/relationships/image" Target="../media/image45.wmf"/><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4" Type="http://schemas.openxmlformats.org/officeDocument/2006/relationships/image" Target="../media/image52.wmf"/><Relationship Id="rId3" Type="http://schemas.openxmlformats.org/officeDocument/2006/relationships/image" Target="../media/image51.wmf"/><Relationship Id="rId2" Type="http://schemas.openxmlformats.org/officeDocument/2006/relationships/image" Target="../media/image4.wmf"/><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4" Type="http://schemas.openxmlformats.org/officeDocument/2006/relationships/image" Target="../media/image57.wmf"/><Relationship Id="rId3" Type="http://schemas.openxmlformats.org/officeDocument/2006/relationships/image" Target="../media/image55.wmf"/><Relationship Id="rId2" Type="http://schemas.openxmlformats.org/officeDocument/2006/relationships/image" Target="../media/image4.wmf"/><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2052" name="幻灯片图像占位符 3"/>
          <p:cNvSpPr>
            <a:spLocks noGrp="1" noRot="1" noChangeAspect="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2053"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幻灯片图像占位符 1"/>
          <p:cNvSpPr>
            <a:spLocks noGrp="1" noRot="1"/>
          </p:cNvSpPr>
          <p:nvPr>
            <p:ph type="sldImg"/>
          </p:nvPr>
        </p:nvSpPr>
        <p:spPr/>
      </p:sp>
      <mc:AlternateContent xmlns:mc="http://schemas.openxmlformats.org/markup-compatibility/2006">
        <mc:Choice xmlns:a14="http://schemas.microsoft.com/office/drawing/2010/main" Requires="a14">
          <p:sp>
            <p:nvSpPr>
              <p:cNvPr id="6146" name="文本占位符 2"/>
              <p:cNvSpPr>
                <a:spLocks noGrp="1"/>
              </p:cNvSpPr>
              <p:nvPr>
                <p:ph type="body"/>
              </p:nvPr>
            </p:nvSpPr>
            <p:spPr/>
            <p:txBody>
              <a:bodyPr lIns="91440" tIns="45720" rIns="91440" bIns="45720" anchor="t"/>
              <a:p>
                <a:pPr lvl="0"/>
                <a:endParaRPr lang="zh-CN" altLang="en-US"/>
              </a:p>
              <a:p>
                <a:pPr marL="285750" indent="-285750" algn="just" eaLnBrk="0" hangingPunct="0">
                  <a:buClr>
                    <a:srgbClr val="000000"/>
                  </a:buClr>
                  <a:buFont typeface="Arial" panose="020B0604020202020204" pitchFamily="34" charset="0"/>
                  <a:buChar char="•"/>
                </a:pPr>
                <a:r>
                  <a:rPr lang="en-US" altLang="zh-CN">
                    <a:latin typeface="Times New Roman" panose="02020603050405020304" pitchFamily="18" charset="0"/>
                    <a:ea typeface="宋体" panose="02010600030101010101" pitchFamily="2" charset="-122"/>
                    <a:sym typeface="+mn-ea"/>
                  </a:rPr>
                  <a:t>The spectrum shows a broad structure above twice the jpsi mass threshold ranging from 6.2-6.8GeV</a:t>
                </a:r>
                <a:r>
                  <a:rPr lang="en-US" altLang="zh-CN">
                    <a:latin typeface="Times New Roman" panose="02020603050405020304" pitchFamily="18" charset="0"/>
                    <a:sym typeface="+mn-ea"/>
                  </a:rPr>
                  <a:t>/</a:t>
                </a:r>
                <a14:m>
                  <m:oMath xmlns:m="http://schemas.openxmlformats.org/officeDocument/2006/math">
                    <m:sSup>
                      <m:sSupPr>
                        <m:ctrlPr>
                          <a:rPr lang="en-US" altLang="zh-CN" i="1" noProof="1">
                            <a:latin typeface="Cambria Math" panose="02040503050406030204" charset="0"/>
                            <a:ea typeface="宋体" panose="02010600030101010101" pitchFamily="2" charset="-122"/>
                            <a:cs typeface="Cambria Math" panose="02040503050406030204" charset="0"/>
                          </a:rPr>
                        </m:ctrlPr>
                      </m:sSupPr>
                      <m:e>
                        <m:r>
                          <a:rPr lang="en-US" altLang="zh-CN" i="1" noProof="1">
                            <a:latin typeface="Cambria Math" panose="02040503050406030204" charset="0"/>
                            <a:ea typeface="宋体" panose="02010600030101010101" pitchFamily="2" charset="-122"/>
                            <a:cs typeface="Cambria Math" panose="02040503050406030204" charset="0"/>
                          </a:rPr>
                          <m:t>𝑐</m:t>
                        </m:r>
                      </m:e>
                      <m:sup>
                        <m:r>
                          <a:rPr lang="en-US" altLang="zh-CN" i="1" noProof="1">
                            <a:latin typeface="Cambria Math" panose="02040503050406030204" charset="0"/>
                            <a:ea typeface="宋体" panose="02010600030101010101" pitchFamily="2" charset="-122"/>
                            <a:cs typeface="Cambria Math" panose="02040503050406030204" charset="0"/>
                          </a:rPr>
                          <m:t>2</m:t>
                        </m:r>
                      </m:sup>
                    </m:sSup>
                  </m:oMath>
                </a14:m>
                <a:r>
                  <a:rPr lang="en-US" altLang="zh-CN">
                    <a:latin typeface="Times New Roman" panose="02020603050405020304" pitchFamily="18" charset="0"/>
                    <a:ea typeface="宋体" panose="02010600030101010101" pitchFamily="2" charset="-122"/>
                    <a:sym typeface="+mn-ea"/>
                  </a:rPr>
                  <a:t> and a narrow structure at about 6.9</a:t>
                </a:r>
                <a:r>
                  <a:rPr lang="en-US" altLang="zh-CN">
                    <a:latin typeface="Times New Roman" panose="02020603050405020304" pitchFamily="18" charset="0"/>
                    <a:sym typeface="+mn-ea"/>
                  </a:rPr>
                  <a:t>GeV/</a:t>
                </a:r>
                <a14:m>
                  <m:oMath xmlns:m="http://schemas.openxmlformats.org/officeDocument/2006/math">
                    <m:sSup>
                      <m:sSupPr>
                        <m:ctrlPr>
                          <a:rPr lang="en-US" altLang="zh-CN" i="1" noProof="1">
                            <a:latin typeface="Cambria Math" panose="02040503050406030204" charset="0"/>
                            <a:ea typeface="宋体" panose="02010600030101010101" pitchFamily="2" charset="-122"/>
                            <a:cs typeface="Cambria Math" panose="02040503050406030204" charset="0"/>
                          </a:rPr>
                        </m:ctrlPr>
                      </m:sSupPr>
                      <m:e>
                        <m:r>
                          <a:rPr lang="en-US" altLang="zh-CN" i="1" noProof="1">
                            <a:latin typeface="Cambria Math" panose="02040503050406030204" charset="0"/>
                            <a:ea typeface="宋体" panose="02010600030101010101" pitchFamily="2" charset="-122"/>
                            <a:cs typeface="Cambria Math" panose="02040503050406030204" charset="0"/>
                          </a:rPr>
                          <m:t>𝑐</m:t>
                        </m:r>
                      </m:e>
                      <m:sup>
                        <m:r>
                          <a:rPr lang="en-US" altLang="zh-CN" i="1" noProof="1">
                            <a:latin typeface="Cambria Math" panose="02040503050406030204" charset="0"/>
                            <a:ea typeface="宋体" panose="02010600030101010101" pitchFamily="2" charset="-122"/>
                            <a:cs typeface="Cambria Math" panose="02040503050406030204" charset="0"/>
                          </a:rPr>
                          <m:t>2</m:t>
                        </m:r>
                      </m:sup>
                    </m:sSup>
                  </m:oMath>
                </a14:m>
                <a:r>
                  <a:rPr lang="en-US" altLang="zh-CN">
                    <a:latin typeface="Times New Roman" panose="02020603050405020304" pitchFamily="18" charset="0"/>
                    <a:ea typeface="宋体" panose="02010600030101010101" pitchFamily="2" charset="-122"/>
                    <a:sym typeface="+mn-ea"/>
                  </a:rPr>
                  <a:t>, here named as X(6900).</a:t>
                </a:r>
                <a:endParaRPr lang="en-US" altLang="zh-CN" noProof="1">
                  <a:latin typeface="Times New Roman" panose="02020603050405020304" pitchFamily="18" charset="0"/>
                  <a:ea typeface="宋体" panose="02010600030101010101" pitchFamily="2" charset="-122"/>
                </a:endParaRPr>
              </a:p>
              <a:p>
                <a:pPr marL="285750" indent="-285750" algn="just" eaLnBrk="0" hangingPunct="0">
                  <a:buClr>
                    <a:srgbClr val="000000"/>
                  </a:buClr>
                  <a:buFont typeface="Arial" panose="020B0604020202020204" pitchFamily="34" charset="0"/>
                  <a:buChar char="•"/>
                </a:pPr>
                <a:endParaRPr lang="en-US" altLang="zh-CN" noProof="1">
                  <a:latin typeface="Times New Roman" panose="02020603050405020304" pitchFamily="18" charset="0"/>
                  <a:ea typeface="宋体" panose="02010600030101010101" pitchFamily="2" charset="-122"/>
                </a:endParaRPr>
              </a:p>
              <a:p>
                <a:pPr marL="285750" indent="-285750" algn="just" eaLnBrk="0" hangingPunct="0">
                  <a:buClr>
                    <a:srgbClr val="000000"/>
                  </a:buClr>
                  <a:buFont typeface="Arial" panose="020B0604020202020204" pitchFamily="34" charset="0"/>
                  <a:buChar char="•"/>
                </a:pPr>
                <a:r>
                  <a:rPr lang="en-US" altLang="zh-CN">
                    <a:latin typeface="Times New Roman" panose="02020603050405020304" pitchFamily="18" charset="0"/>
                    <a:ea typeface="宋体" panose="02010600030101010101" pitchFamily="2" charset="-122"/>
                    <a:sym typeface="+mn-ea"/>
                  </a:rPr>
                  <a:t>In the transversed momentum binned analyses, the X(6900) structure becomes more pronounced in higher </a:t>
                </a:r>
                <a14:m>
                  <m:oMath xmlns:m="http://schemas.openxmlformats.org/officeDocument/2006/math">
                    <m:sSub>
                      <m:sSubPr>
                        <m:ctrlPr>
                          <a:rPr lang="en-US" altLang="zh-CN" i="1" noProof="1">
                            <a:latin typeface="Cambria Math" panose="02040503050406030204" charset="0"/>
                            <a:ea typeface="宋体" panose="02010600030101010101" pitchFamily="2" charset="-122"/>
                            <a:cs typeface="Cambria Math" panose="02040503050406030204" charset="0"/>
                          </a:rPr>
                        </m:ctrlPr>
                      </m:sSubPr>
                      <m:e>
                        <m:r>
                          <a:rPr lang="en-US" altLang="zh-CN" i="1" noProof="1">
                            <a:latin typeface="Cambria Math" panose="02040503050406030204" charset="0"/>
                            <a:ea typeface="宋体" panose="02010600030101010101" pitchFamily="2" charset="-122"/>
                            <a:cs typeface="Cambria Math" panose="02040503050406030204" charset="0"/>
                          </a:rPr>
                          <m:t>𝑃</m:t>
                        </m:r>
                      </m:e>
                      <m:sub>
                        <m:r>
                          <a:rPr lang="en-US" altLang="zh-CN" i="1" noProof="1">
                            <a:latin typeface="Cambria Math" panose="02040503050406030204" charset="0"/>
                            <a:ea typeface="宋体" panose="02010600030101010101" pitchFamily="2" charset="-122"/>
                            <a:cs typeface="Cambria Math" panose="02040503050406030204" charset="0"/>
                          </a:rPr>
                          <m:t>𝑇</m:t>
                        </m:r>
                      </m:sub>
                    </m:sSub>
                  </m:oMath>
                </a14:m>
                <a:r>
                  <a:rPr lang="en-US" altLang="zh-CN">
                    <a:latin typeface="Times New Roman" panose="02020603050405020304" pitchFamily="18" charset="0"/>
                    <a:ea typeface="宋体" panose="02010600030101010101" pitchFamily="2" charset="-122"/>
                    <a:sym typeface="+mn-ea"/>
                  </a:rPr>
                  <a:t> region.</a:t>
                </a:r>
                <a:endParaRPr lang="en-US" altLang="zh-CN" noProof="1">
                  <a:latin typeface="Times New Roman" panose="02020603050405020304" pitchFamily="18" charset="0"/>
                  <a:ea typeface="宋体" panose="02010600030101010101" pitchFamily="2" charset="-122"/>
                </a:endParaRPr>
              </a:p>
              <a:p>
                <a:pPr marL="285750" indent="-285750" algn="just" eaLnBrk="0" hangingPunct="0">
                  <a:buClr>
                    <a:srgbClr val="0070C0"/>
                  </a:buClr>
                  <a:buFont typeface="Arial" panose="020B0604020202020204" pitchFamily="34" charset="0"/>
                  <a:buChar char="•"/>
                </a:pPr>
                <a:endParaRPr lang="en-US" altLang="zh-CN" noProof="1">
                  <a:latin typeface="Times New Roman" panose="02020603050405020304" pitchFamily="18" charset="0"/>
                  <a:ea typeface="宋体" panose="02010600030101010101" pitchFamily="2" charset="-122"/>
                </a:endParaRPr>
              </a:p>
              <a:p>
                <a:pPr marL="285750" indent="-285750" algn="just" eaLnBrk="0" hangingPunct="0">
                  <a:buClr>
                    <a:srgbClr val="000000"/>
                  </a:buClr>
                  <a:buFont typeface="Arial" panose="020B0604020202020204" pitchFamily="34" charset="0"/>
                  <a:buChar char="•"/>
                </a:pPr>
                <a:r>
                  <a:rPr lang="en-US" altLang="zh-CN">
                    <a:latin typeface="Times New Roman" panose="02020603050405020304" pitchFamily="18" charset="0"/>
                    <a:ea typeface="宋体" panose="02010600030101010101" pitchFamily="2" charset="-122"/>
                    <a:sym typeface="+mn-ea"/>
                  </a:rPr>
                  <a:t>The high </a:t>
                </a:r>
                <a:r>
                  <a:rPr lang="en-US" altLang="zh-CN">
                    <a:latin typeface="Times New Roman" panose="02020603050405020304" pitchFamily="18" charset="0"/>
                    <a:sym typeface="+mn-ea"/>
                  </a:rPr>
                  <a:t> </a:t>
                </a:r>
                <a14:m>
                  <m:oMath xmlns:m="http://schemas.openxmlformats.org/officeDocument/2006/math">
                    <m:sSub>
                      <m:sSubPr>
                        <m:ctrlPr>
                          <a:rPr lang="en-US" altLang="zh-CN" i="1" noProof="1">
                            <a:latin typeface="Cambria Math" panose="02040503050406030204" charset="0"/>
                            <a:ea typeface="宋体" panose="02010600030101010101" pitchFamily="2" charset="-122"/>
                            <a:cs typeface="Cambria Math" panose="02040503050406030204" charset="0"/>
                          </a:rPr>
                        </m:ctrlPr>
                      </m:sSubPr>
                      <m:e>
                        <m:r>
                          <a:rPr lang="en-US" altLang="zh-CN" i="1" noProof="1">
                            <a:latin typeface="Cambria Math" panose="02040503050406030204" charset="0"/>
                            <a:ea typeface="宋体" panose="02010600030101010101" pitchFamily="2" charset="-122"/>
                            <a:cs typeface="Cambria Math" panose="02040503050406030204" charset="0"/>
                          </a:rPr>
                          <m:t>𝑃</m:t>
                        </m:r>
                      </m:e>
                      <m:sub>
                        <m:r>
                          <a:rPr lang="en-US" altLang="zh-CN" i="1" noProof="1">
                            <a:latin typeface="Cambria Math" panose="02040503050406030204" charset="0"/>
                            <a:ea typeface="宋体" panose="02010600030101010101" pitchFamily="2" charset="-122"/>
                            <a:cs typeface="Cambria Math" panose="02040503050406030204" charset="0"/>
                          </a:rPr>
                          <m:t>𝑇</m:t>
                        </m:r>
                      </m:sub>
                    </m:sSub>
                  </m:oMath>
                </a14:m>
                <a:r>
                  <a:rPr lang="en-US" altLang="zh-CN">
                    <a:latin typeface="Times New Roman" panose="02020603050405020304" pitchFamily="18" charset="0"/>
                    <a:ea typeface="宋体" panose="02010600030101010101" pitchFamily="2" charset="-122"/>
                    <a:sym typeface="+mn-ea"/>
                  </a:rPr>
                  <a:t> region is exploited to select the data sample with enhanced SPS production, which includes contributions from </a:t>
                </a:r>
                <a14:m>
                  <m:oMath xmlns:m="http://schemas.openxmlformats.org/officeDocument/2006/math">
                    <m:sSub>
                      <m:sSubPr>
                        <m:ctrlPr>
                          <a:rPr lang="en-US" altLang="zh-CN" i="1" noProof="1">
                            <a:latin typeface="Cambria Math" panose="02040503050406030204" charset="0"/>
                            <a:ea typeface="宋体" panose="02010600030101010101" pitchFamily="2" charset="-122"/>
                            <a:cs typeface="Cambria Math" panose="02040503050406030204" charset="0"/>
                          </a:rPr>
                        </m:ctrlPr>
                      </m:sSubPr>
                      <m:e>
                        <m:r>
                          <a:rPr lang="en-US" altLang="zh-CN" i="1" noProof="1">
                            <a:latin typeface="Cambria Math" panose="02040503050406030204" charset="0"/>
                            <a:ea typeface="宋体" panose="02010600030101010101" pitchFamily="2" charset="-122"/>
                            <a:cs typeface="Cambria Math" panose="02040503050406030204" charset="0"/>
                          </a:rPr>
                          <m:t>𝑇</m:t>
                        </m:r>
                      </m:e>
                      <m:sub>
                        <m:r>
                          <a:rPr lang="en-US" altLang="zh-CN" i="1" noProof="1">
                            <a:latin typeface="Cambria Math" panose="02040503050406030204" charset="0"/>
                            <a:ea typeface="宋体" panose="02010600030101010101" pitchFamily="2" charset="-122"/>
                            <a:cs typeface="Cambria Math" panose="02040503050406030204" charset="0"/>
                          </a:rPr>
                          <m:t>𝑐𝑐</m:t>
                        </m:r>
                        <m:acc>
                          <m:accPr>
                            <m:chr m:val="̅"/>
                            <m:ctrlPr>
                              <a:rPr lang="en-US" altLang="zh-CN" i="1" noProof="1">
                                <a:latin typeface="Cambria Math" panose="02040503050406030204" charset="0"/>
                                <a:ea typeface="宋体" panose="02010600030101010101" pitchFamily="2" charset="-122"/>
                                <a:cs typeface="Cambria Math" panose="02040503050406030204" charset="0"/>
                              </a:rPr>
                            </m:ctrlPr>
                          </m:accPr>
                          <m:e>
                            <m:r>
                              <a:rPr lang="en-US" altLang="zh-CN" i="1" noProof="1">
                                <a:latin typeface="Cambria Math" panose="02040503050406030204" charset="0"/>
                                <a:ea typeface="宋体" panose="02010600030101010101" pitchFamily="2" charset="-122"/>
                                <a:cs typeface="Cambria Math" panose="02040503050406030204" charset="0"/>
                              </a:rPr>
                              <m:t>𝑐</m:t>
                            </m:r>
                          </m:e>
                        </m:acc>
                        <m:acc>
                          <m:accPr>
                            <m:chr m:val="̅"/>
                            <m:ctrlPr>
                              <a:rPr lang="en-US" altLang="zh-CN" i="1" noProof="1">
                                <a:latin typeface="Cambria Math" panose="02040503050406030204" charset="0"/>
                                <a:ea typeface="宋体" panose="02010600030101010101" pitchFamily="2" charset="-122"/>
                                <a:cs typeface="Cambria Math" panose="02040503050406030204" charset="0"/>
                              </a:rPr>
                            </m:ctrlPr>
                          </m:accPr>
                          <m:e>
                            <m:r>
                              <a:rPr lang="en-US" altLang="zh-CN" i="1" noProof="1">
                                <a:latin typeface="Cambria Math" panose="02040503050406030204" charset="0"/>
                                <a:ea typeface="宋体" panose="02010600030101010101" pitchFamily="2" charset="-122"/>
                                <a:cs typeface="Cambria Math" panose="02040503050406030204" charset="0"/>
                              </a:rPr>
                              <m:t>𝑐</m:t>
                            </m:r>
                          </m:e>
                        </m:acc>
                      </m:sub>
                    </m:sSub>
                  </m:oMath>
                </a14:m>
                <a:r>
                  <a:rPr lang="en-US" altLang="zh-CN">
                    <a:latin typeface="Times New Roman" panose="02020603050405020304" pitchFamily="18" charset="0"/>
                    <a:ea typeface="宋体" panose="02010600030101010101" pitchFamily="2" charset="-122"/>
                    <a:sym typeface="+mn-ea"/>
                  </a:rPr>
                  <a:t> states.</a:t>
                </a:r>
                <a:endParaRPr lang="en-US" altLang="zh-CN" noProof="1">
                  <a:latin typeface="Times New Roman" panose="02020603050405020304" pitchFamily="18" charset="0"/>
                  <a:ea typeface="宋体" panose="02010600030101010101" pitchFamily="2" charset="-122"/>
                </a:endParaRPr>
              </a:p>
              <a:p>
                <a:pPr marL="285750" indent="-285750" algn="just" eaLnBrk="0" hangingPunct="0">
                  <a:buClr>
                    <a:srgbClr val="0070C0"/>
                  </a:buClr>
                  <a:buFont typeface="Arial" panose="020B0604020202020204" pitchFamily="34" charset="0"/>
                  <a:buChar char="•"/>
                </a:pPr>
                <a:endParaRPr lang="en-US" altLang="zh-CN" noProof="1">
                  <a:latin typeface="Times New Roman" panose="02020603050405020304" pitchFamily="18" charset="0"/>
                  <a:ea typeface="宋体" panose="02010600030101010101" pitchFamily="2" charset="-122"/>
                </a:endParaRPr>
              </a:p>
              <a:p>
                <a:pPr marL="285750" indent="-285750" algn="just" eaLnBrk="0" hangingPunct="0">
                  <a:buClr>
                    <a:srgbClr val="000000"/>
                  </a:buClr>
                  <a:buFont typeface="Arial" panose="020B0604020202020204" pitchFamily="34" charset="0"/>
                  <a:buChar char="•"/>
                </a:pPr>
                <a:r>
                  <a:rPr lang="en-US" altLang="zh-CN">
                    <a:latin typeface="Times New Roman" panose="02020603050405020304" pitchFamily="18" charset="0"/>
                    <a:ea typeface="宋体" panose="02010600030101010101" pitchFamily="2" charset="-122"/>
                    <a:sym typeface="+mn-ea"/>
                  </a:rPr>
                  <a:t>X(6900): tetraquark states consisting of four charm quarks; molecular state(the rescatterng of  two charmonium states produced close to their mass thresholds).</a:t>
                </a:r>
                <a:endParaRPr lang="en-US" altLang="zh-CN" noProof="1">
                  <a:latin typeface="Times New Roman" panose="02020603050405020304" pitchFamily="18" charset="0"/>
                  <a:ea typeface="宋体" panose="02010600030101010101" pitchFamily="2" charset="-122"/>
                </a:endParaRPr>
              </a:p>
              <a:p>
                <a:pPr lvl="0"/>
                <a:endParaRPr lang="zh-CN" altLang="en-US"/>
              </a:p>
            </p:txBody>
          </p:sp>
        </mc:Choice>
        <mc:Fallback>
          <p:sp>
            <p:nvSpPr>
              <p:cNvPr id="6146" name="文本占位符 2"/>
              <p:cNvSpPr>
                <a:spLocks noRot="1" noChangeAspect="1" noMove="1" noResize="1" noEditPoints="1" noAdjustHandles="1" noChangeArrowheads="1" noChangeShapeType="1" noTextEdit="1"/>
              </p:cNvSpPr>
              <p:nvPr>
                <p:ph type="body"/>
              </p:nvPr>
            </p:nvSpPr>
            <p:spPr>
              <a:blipFill rotWithShape="1">
                <a:blip r:embed="rId3"/>
                <a:stretch>
                  <a:fillRect/>
                </a:stretch>
              </a:blipFill>
            </p:spPr>
            <p:txBody>
              <a:bodyPr/>
              <a:lstStyle/>
              <a:p>
                <a:r>
                  <a:rPr lang="zh-CN" altLang="en-US">
                    <a:noFill/>
                  </a:rPr>
                  <a:t> </a:t>
                </a:r>
              </a:p>
            </p:txBody>
          </p:sp>
        </mc:Fallback>
      </mc:AlternateContent>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幻灯片图像占位符 1"/>
          <p:cNvSpPr>
            <a:spLocks noGrp="1" noRot="1"/>
          </p:cNvSpPr>
          <p:nvPr>
            <p:ph type="sldImg"/>
          </p:nvPr>
        </p:nvSpPr>
        <p:spPr/>
      </p:sp>
      <p:sp>
        <p:nvSpPr>
          <p:cNvPr id="8194" name="文本占位符 2"/>
          <p:cNvSpPr>
            <a:spLocks noGrp="1"/>
          </p:cNvSpPr>
          <p:nvPr>
            <p:ph type="body"/>
          </p:nvPr>
        </p:nvSpPr>
        <p:spPr/>
        <p:txBody>
          <a:bodyPr lIns="91440" tIns="45720" rIns="91440" bIns="45720" anchor="t"/>
          <a:p>
            <a:pPr lvl="0"/>
            <a:r>
              <a:rPr lang="en-US" altLang="zh-CN"/>
              <a:t>1.Definition of Diffractive: </a:t>
            </a:r>
            <a:endParaRPr lang="en-US" altLang="zh-CN"/>
          </a:p>
          <a:p>
            <a:pPr lvl="0"/>
            <a:r>
              <a:rPr lang="en-US" altLang="zh-CN"/>
              <a:t>There is no universally agreed definition of diffractive processes.</a:t>
            </a:r>
            <a:endParaRPr lang="en-US" altLang="zh-CN"/>
          </a:p>
          <a:p>
            <a:pPr lvl="0"/>
            <a:r>
              <a:rPr lang="en-US" altLang="zh-CN"/>
              <a:t>Theoretically, diffraction is the effect caused by the absorption of the incoming plane-wave in some region of impact parameter,b. After a decomposition of the distorted plane-wave over the outgoing momentum, q, due to absorption we arrive at some set of plane-waves with non-zero transverse momentum, qt does not equal to 0.</a:t>
            </a:r>
            <a:endParaRPr lang="en-US" altLang="zh-CN"/>
          </a:p>
          <a:p>
            <a:pPr lvl="0"/>
            <a:r>
              <a:rPr lang="zh-CN" altLang="en-US"/>
              <a:t>Experimentally, we call diffractive the events with large rapidity gaps (LRG) in the distribution of the final state particles. </a:t>
            </a:r>
            <a:endParaRPr lang="zh-CN" altLang="en-US"/>
          </a:p>
          <a:p>
            <a:pPr lvl="0"/>
            <a:endParaRPr lang="zh-CN" altLang="en-US"/>
          </a:p>
          <a:p>
            <a:pPr lvl="0"/>
            <a:r>
              <a:rPr lang="en-US" altLang="zh-CN"/>
              <a:t>2. the pomeron interaction behavior is photonlike.</a:t>
            </a:r>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幻灯片图像占位符 1"/>
          <p:cNvSpPr>
            <a:spLocks noGrp="1" noRot="1"/>
          </p:cNvSpPr>
          <p:nvPr>
            <p:ph type="sldImg"/>
          </p:nvPr>
        </p:nvSpPr>
        <p:spPr/>
      </p:sp>
      <p:sp>
        <p:nvSpPr>
          <p:cNvPr id="11266" name="文本占位符 2"/>
          <p:cNvSpPr>
            <a:spLocks noGrp="1"/>
          </p:cNvSpPr>
          <p:nvPr>
            <p:ph type="body"/>
          </p:nvPr>
        </p:nvSpPr>
        <p:spPr/>
        <p:txBody>
          <a:bodyPr lIns="91440" tIns="45720" rIns="91440" bIns="45720" anchor="t"/>
          <a:p>
            <a:pPr lvl="0"/>
            <a:r>
              <a:rPr lang="en-US" altLang="zh-CN"/>
              <a:t>1.</a:t>
            </a:r>
            <a:r>
              <a:rPr lang="en-US" altLang="zh-CN">
                <a:latin typeface="Times New Roman" panose="02020603050405020304" pitchFamily="18" charset="0"/>
              </a:rPr>
              <a:t>In the  photonproduction process, one quark that couples to the upper end of  the Pomeron is constrained to be near-shell by the wave function of the vector meson. The other is off-shell in an amount of the virtualities of the initial photon.    </a:t>
            </a:r>
            <a:endParaRPr lang="en-US" altLang="zh-CN">
              <a:latin typeface="Times New Roman" panose="02020603050405020304" pitchFamily="18" charset="0"/>
            </a:endParaRPr>
          </a:p>
          <a:p>
            <a:pPr lvl="0"/>
            <a:endParaRPr lang="en-US" altLang="zh-CN">
              <a:latin typeface="Times New Roman" panose="02020603050405020304" pitchFamily="18" charset="0"/>
            </a:endParaRPr>
          </a:p>
          <a:p>
            <a:pPr lvl="0"/>
            <a:r>
              <a:rPr lang="en-US" altLang="zh-CN">
                <a:latin typeface="Times New Roman" panose="02020603050405020304" pitchFamily="18" charset="0"/>
              </a:rPr>
              <a:t>2. the pomeron </a:t>
            </a:r>
            <a:r>
              <a:rPr lang="en-US" altLang="zh-CN">
                <a:latin typeface="Times New Roman" panose="02020603050405020304" pitchFamily="18" charset="0"/>
              </a:rPr>
              <a:t>form factor is 1 for an on-shell quark.</a:t>
            </a:r>
            <a:endParaRPr lang="en-US" altLang="zh-CN">
              <a:latin typeface="Times New Roman" panose="02020603050405020304" pitchFamily="18" charset="0"/>
            </a:endParaRPr>
          </a:p>
          <a:p>
            <a:pPr lvl="0"/>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r>
              <a:rPr lang="en-US" altLang="zh-CN"/>
              <a:t>1.</a:t>
            </a:r>
            <a:r>
              <a:rPr lang="en-US" altLang="zh-CN">
                <a:latin typeface="Times New Roman" panose="02020603050405020304" pitchFamily="18" charset="0"/>
                <a:ea typeface="宋体" panose="02010600030101010101" pitchFamily="2" charset="-122"/>
                <a:sym typeface="+mn-ea"/>
              </a:rPr>
              <a:t>The zero component of the polarization vector for outline meson can be assumed to be zero</a:t>
            </a:r>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auto"/>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a:t>单击此处编辑母版副标题样式</a:t>
            </a:r>
            <a:endParaRPr lang="zh-CN" altLang="en-US" strike="noStrike" noProof="1"/>
          </a:p>
        </p:txBody>
      </p:sp>
      <p:sp>
        <p:nvSpPr>
          <p:cNvPr id="4" name="日期占位符 3"/>
          <p:cNvSpPr>
            <a:spLocks noGrp="1"/>
          </p:cNvSpPr>
          <p:nvPr>
            <p:ph type="dt" sz="half" idx="10"/>
          </p:nvPr>
        </p:nvSpPr>
        <p:spPr/>
        <p:txBody>
          <a:bodyPr/>
          <a:p>
            <a:pPr fontAlgn="base"/>
            <a:fld id="{246B72F9-D477-40A1-8C7F-D83390F43086}" type="datetime1">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nvPr>
        </p:nvSpPr>
        <p:spPr/>
        <p:txBody>
          <a:bodyPr/>
          <a:p>
            <a:pPr fontAlgn="base"/>
            <a:endParaRPr lang="zh-CN" altLang="en-US" strike="noStrike" noProof="1"/>
          </a:p>
        </p:txBody>
      </p:sp>
      <p:sp>
        <p:nvSpPr>
          <p:cNvPr id="6" name="灯片编号占位符 5"/>
          <p:cNvSpPr>
            <a:spLocks noGrp="1"/>
          </p:cNvSpPr>
          <p:nvPr>
            <p:ph type="sldNum" sz="quarter" idx="12"/>
          </p:nvPr>
        </p:nvSpPr>
        <p:spPr/>
        <p:txBody>
          <a:bodyPr/>
          <a:p>
            <a:pPr fontAlgn="base"/>
            <a:fld id="{A16DCDE3-DA54-4AF1-A74D-587039B82C70}"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hasCustomPrompt="1"/>
          </p:nvPr>
        </p:nvSpPr>
        <p:spPr/>
        <p:txBody>
          <a:bodyPr vert="eaVert"/>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z="1350" strike="noStrike" noProof="1"/>
              <a:t>第四级</a:t>
            </a:r>
            <a:endParaRPr lang="zh-CN" altLang="en-US" strike="noStrike" noProof="1"/>
          </a:p>
          <a:p>
            <a:pPr lvl="4" fontAlgn="auto"/>
            <a:r>
              <a:rPr lang="zh-CN" altLang="en-US" sz="1350" strike="noStrike" noProof="1"/>
              <a:t>第五级</a:t>
            </a:r>
            <a:endParaRPr lang="zh-CN" altLang="en-US" strike="noStrike" noProof="1"/>
          </a:p>
        </p:txBody>
      </p:sp>
      <p:sp>
        <p:nvSpPr>
          <p:cNvPr id="4" name="日期占位符 3"/>
          <p:cNvSpPr>
            <a:spLocks noGrp="1"/>
          </p:cNvSpPr>
          <p:nvPr>
            <p:ph type="dt" sz="half" idx="10"/>
          </p:nvPr>
        </p:nvSpPr>
        <p:spPr/>
        <p:txBody>
          <a:bodyPr/>
          <a:p>
            <a:pPr fontAlgn="base"/>
            <a:fld id="{246B72F9-D477-40A1-8C7F-D83390F43086}" type="datetime1">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nvPr>
        </p:nvSpPr>
        <p:spPr/>
        <p:txBody>
          <a:bodyPr/>
          <a:p>
            <a:pPr fontAlgn="base"/>
            <a:endParaRPr lang="zh-CN" altLang="en-US" strike="noStrike" noProof="1"/>
          </a:p>
        </p:txBody>
      </p:sp>
      <p:sp>
        <p:nvSpPr>
          <p:cNvPr id="6" name="灯片编号占位符 5"/>
          <p:cNvSpPr>
            <a:spLocks noGrp="1"/>
          </p:cNvSpPr>
          <p:nvPr>
            <p:ph type="sldNum" sz="quarter" idx="12"/>
          </p:nvPr>
        </p:nvSpPr>
        <p:spPr/>
        <p:txBody>
          <a:bodyPr/>
          <a:p>
            <a:pPr fontAlgn="base"/>
            <a:fld id="{A16DCDE3-DA54-4AF1-A74D-587039B82C70}"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pPr fontAlgn="auto"/>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hasCustomPrompt="1"/>
          </p:nvPr>
        </p:nvSpPr>
        <p:spPr>
          <a:xfrm>
            <a:off x="628650" y="365125"/>
            <a:ext cx="5800725" cy="5811838"/>
          </a:xfrm>
        </p:spPr>
        <p:txBody>
          <a:bodyPr vert="eaVert"/>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z="1350" strike="noStrike" noProof="1"/>
              <a:t>第四级</a:t>
            </a:r>
            <a:endParaRPr lang="zh-CN" altLang="en-US" strike="noStrike" noProof="1"/>
          </a:p>
          <a:p>
            <a:pPr lvl="4" fontAlgn="auto"/>
            <a:r>
              <a:rPr lang="zh-CN" altLang="en-US" sz="1350" strike="noStrike" noProof="1"/>
              <a:t>第五级</a:t>
            </a:r>
            <a:endParaRPr lang="zh-CN" altLang="en-US" strike="noStrike" noProof="1"/>
          </a:p>
        </p:txBody>
      </p:sp>
      <p:sp>
        <p:nvSpPr>
          <p:cNvPr id="4" name="日期占位符 3"/>
          <p:cNvSpPr>
            <a:spLocks noGrp="1"/>
          </p:cNvSpPr>
          <p:nvPr>
            <p:ph type="dt" sz="half" idx="10"/>
          </p:nvPr>
        </p:nvSpPr>
        <p:spPr/>
        <p:txBody>
          <a:bodyPr/>
          <a:p>
            <a:pPr fontAlgn="base"/>
            <a:fld id="{246B72F9-D477-40A1-8C7F-D83390F43086}" type="datetime1">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nvPr>
        </p:nvSpPr>
        <p:spPr/>
        <p:txBody>
          <a:bodyPr/>
          <a:p>
            <a:pPr fontAlgn="base"/>
            <a:endParaRPr lang="zh-CN" altLang="en-US" strike="noStrike" noProof="1"/>
          </a:p>
        </p:txBody>
      </p:sp>
      <p:sp>
        <p:nvSpPr>
          <p:cNvPr id="6" name="灯片编号占位符 5"/>
          <p:cNvSpPr>
            <a:spLocks noGrp="1"/>
          </p:cNvSpPr>
          <p:nvPr>
            <p:ph type="sldNum" sz="quarter" idx="12"/>
          </p:nvPr>
        </p:nvSpPr>
        <p:spPr/>
        <p:txBody>
          <a:bodyPr/>
          <a:p>
            <a:pPr fontAlgn="base"/>
            <a:fld id="{A16DCDE3-DA54-4AF1-A74D-587039B82C70}"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内容占位符 2"/>
          <p:cNvSpPr>
            <a:spLocks noGrp="1"/>
          </p:cNvSpPr>
          <p:nvPr>
            <p:ph idx="1" hasCustomPrompt="1"/>
          </p:nvPr>
        </p:nvSpPr>
        <p:spPr/>
        <p:txBody>
          <a:bodyPr/>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z="1350" strike="noStrike" noProof="1"/>
              <a:t>第四级</a:t>
            </a:r>
            <a:endParaRPr lang="zh-CN" altLang="en-US" strike="noStrike" noProof="1"/>
          </a:p>
          <a:p>
            <a:pPr lvl="4" fontAlgn="auto"/>
            <a:r>
              <a:rPr lang="zh-CN" altLang="en-US" sz="1350" strike="noStrike" noProof="1"/>
              <a:t>第五级</a:t>
            </a:r>
            <a:endParaRPr lang="zh-CN" altLang="en-US" strike="noStrike" noProof="1"/>
          </a:p>
        </p:txBody>
      </p:sp>
      <p:sp>
        <p:nvSpPr>
          <p:cNvPr id="4" name="日期占位符 3"/>
          <p:cNvSpPr>
            <a:spLocks noGrp="1"/>
          </p:cNvSpPr>
          <p:nvPr>
            <p:ph type="dt" sz="half" idx="10"/>
          </p:nvPr>
        </p:nvSpPr>
        <p:spPr/>
        <p:txBody>
          <a:bodyPr/>
          <a:p>
            <a:pPr fontAlgn="base"/>
            <a:fld id="{246B72F9-D477-40A1-8C7F-D83390F43086}" type="datetime1">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nvPr>
        </p:nvSpPr>
        <p:spPr/>
        <p:txBody>
          <a:bodyPr/>
          <a:p>
            <a:pPr fontAlgn="base"/>
            <a:endParaRPr lang="zh-CN" altLang="en-US" strike="noStrike" noProof="1"/>
          </a:p>
        </p:txBody>
      </p:sp>
      <p:sp>
        <p:nvSpPr>
          <p:cNvPr id="6" name="灯片编号占位符 5"/>
          <p:cNvSpPr>
            <a:spLocks noGrp="1"/>
          </p:cNvSpPr>
          <p:nvPr>
            <p:ph type="sldNum" sz="quarter" idx="12"/>
          </p:nvPr>
        </p:nvSpPr>
        <p:spPr/>
        <p:txBody>
          <a:bodyPr/>
          <a:p>
            <a:pPr fontAlgn="base"/>
            <a:fld id="{A16DCDE3-DA54-4AF1-A74D-587039B82C70}"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auto"/>
            <a:r>
              <a:rPr lang="zh-CN" altLang="en-US" strike="noStrike" noProof="1"/>
              <a:t>单击此处编辑母版标题样式</a:t>
            </a:r>
            <a:endParaRPr lang="zh-CN" altLang="en-US" strike="noStrike" noProof="1"/>
          </a:p>
        </p:txBody>
      </p:sp>
      <p:sp>
        <p:nvSpPr>
          <p:cNvPr id="3" name="文本占位符 2"/>
          <p:cNvSpPr>
            <a:spLocks noGrp="1"/>
          </p:cNvSpPr>
          <p:nvPr>
            <p:ph type="body" idx="1" hasCustomPrompt="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auto"/>
            <a:r>
              <a:rPr lang="zh-CN" altLang="en-US" strike="noStrike" noProof="1"/>
              <a:t>编辑母版文本样式</a:t>
            </a:r>
            <a:endParaRPr lang="zh-CN" altLang="en-US" strike="noStrike" noProof="1"/>
          </a:p>
        </p:txBody>
      </p:sp>
      <p:sp>
        <p:nvSpPr>
          <p:cNvPr id="4" name="日期占位符 3"/>
          <p:cNvSpPr>
            <a:spLocks noGrp="1"/>
          </p:cNvSpPr>
          <p:nvPr>
            <p:ph type="dt" sz="half" idx="10"/>
          </p:nvPr>
        </p:nvSpPr>
        <p:spPr/>
        <p:txBody>
          <a:bodyPr/>
          <a:p>
            <a:pPr fontAlgn="base"/>
            <a:fld id="{246B72F9-D477-40A1-8C7F-D83390F43086}" type="datetime1">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nvPr>
        </p:nvSpPr>
        <p:spPr/>
        <p:txBody>
          <a:bodyPr/>
          <a:p>
            <a:pPr fontAlgn="base"/>
            <a:endParaRPr lang="zh-CN" altLang="en-US" strike="noStrike" noProof="1"/>
          </a:p>
        </p:txBody>
      </p:sp>
      <p:sp>
        <p:nvSpPr>
          <p:cNvPr id="6" name="灯片编号占位符 5"/>
          <p:cNvSpPr>
            <a:spLocks noGrp="1"/>
          </p:cNvSpPr>
          <p:nvPr>
            <p:ph type="sldNum" sz="quarter" idx="12"/>
          </p:nvPr>
        </p:nvSpPr>
        <p:spPr/>
        <p:txBody>
          <a:bodyPr/>
          <a:p>
            <a:pPr fontAlgn="base"/>
            <a:fld id="{A16DCDE3-DA54-4AF1-A74D-587039B82C70}"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内容占位符 2"/>
          <p:cNvSpPr>
            <a:spLocks noGrp="1"/>
          </p:cNvSpPr>
          <p:nvPr>
            <p:ph sz="half" idx="1" hasCustomPrompt="1"/>
          </p:nvPr>
        </p:nvSpPr>
        <p:spPr>
          <a:xfrm>
            <a:off x="628650" y="1825625"/>
            <a:ext cx="3886200" cy="4351338"/>
          </a:xfrm>
        </p:spPr>
        <p:txBody>
          <a:bodyPr/>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z="1350" strike="noStrike" noProof="1"/>
              <a:t>第四级</a:t>
            </a:r>
            <a:endParaRPr lang="zh-CN" altLang="en-US" strike="noStrike" noProof="1"/>
          </a:p>
          <a:p>
            <a:pPr lvl="4" fontAlgn="auto"/>
            <a:r>
              <a:rPr lang="zh-CN" altLang="en-US" sz="1350" strike="noStrike" noProof="1"/>
              <a:t>第五级</a:t>
            </a:r>
            <a:endParaRPr lang="zh-CN" altLang="en-US" strike="noStrike" noProof="1"/>
          </a:p>
        </p:txBody>
      </p:sp>
      <p:sp>
        <p:nvSpPr>
          <p:cNvPr id="4" name="内容占位符 3"/>
          <p:cNvSpPr>
            <a:spLocks noGrp="1"/>
          </p:cNvSpPr>
          <p:nvPr>
            <p:ph sz="half" idx="2" hasCustomPrompt="1"/>
          </p:nvPr>
        </p:nvSpPr>
        <p:spPr>
          <a:xfrm>
            <a:off x="4629150" y="1825625"/>
            <a:ext cx="3886200" cy="4351338"/>
          </a:xfrm>
        </p:spPr>
        <p:txBody>
          <a:bodyPr/>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z="1350" strike="noStrike" noProof="1"/>
              <a:t>第四级</a:t>
            </a:r>
            <a:endParaRPr lang="zh-CN" altLang="en-US" strike="noStrike" noProof="1"/>
          </a:p>
          <a:p>
            <a:pPr lvl="4" fontAlgn="auto"/>
            <a:r>
              <a:rPr lang="zh-CN" altLang="en-US" sz="1350" strike="noStrike" noProof="1"/>
              <a:t>第五级</a:t>
            </a:r>
            <a:endParaRPr lang="zh-CN" altLang="en-US" strike="noStrike" noProof="1"/>
          </a:p>
        </p:txBody>
      </p:sp>
      <p:sp>
        <p:nvSpPr>
          <p:cNvPr id="5" name="日期占位符 4"/>
          <p:cNvSpPr>
            <a:spLocks noGrp="1"/>
          </p:cNvSpPr>
          <p:nvPr>
            <p:ph type="dt" sz="half" idx="10"/>
          </p:nvPr>
        </p:nvSpPr>
        <p:spPr/>
        <p:txBody>
          <a:bodyPr/>
          <a:p>
            <a:pPr fontAlgn="base"/>
            <a:fld id="{246B72F9-D477-40A1-8C7F-D83390F43086}" type="datetime1">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6" name="页脚占位符 5"/>
          <p:cNvSpPr>
            <a:spLocks noGrp="1"/>
          </p:cNvSpPr>
          <p:nvPr>
            <p:ph type="ftr" sz="quarter" idx="11"/>
          </p:nvPr>
        </p:nvSpPr>
        <p:spPr/>
        <p:txBody>
          <a:bodyPr/>
          <a:p>
            <a:pPr fontAlgn="base"/>
            <a:endParaRPr lang="zh-CN" altLang="en-US" strike="noStrike" noProof="1"/>
          </a:p>
        </p:txBody>
      </p:sp>
      <p:sp>
        <p:nvSpPr>
          <p:cNvPr id="7" name="灯片编号占位符 6"/>
          <p:cNvSpPr>
            <a:spLocks noGrp="1"/>
          </p:cNvSpPr>
          <p:nvPr>
            <p:ph type="sldNum" sz="quarter" idx="12"/>
          </p:nvPr>
        </p:nvSpPr>
        <p:spPr/>
        <p:txBody>
          <a:bodyPr/>
          <a:p>
            <a:pPr fontAlgn="base"/>
            <a:fld id="{A16DCDE3-DA54-4AF1-A74D-587039B82C70}"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auto"/>
            <a:r>
              <a:rPr lang="zh-CN" altLang="en-US" strike="noStrike" noProof="1"/>
              <a:t>单击此处编辑母版标题样式</a:t>
            </a:r>
            <a:endParaRPr lang="zh-CN" altLang="en-US" strike="noStrike" noProof="1"/>
          </a:p>
        </p:txBody>
      </p:sp>
      <p:sp>
        <p:nvSpPr>
          <p:cNvPr id="3" name="文本占位符 2"/>
          <p:cNvSpPr>
            <a:spLocks noGrp="1"/>
          </p:cNvSpPr>
          <p:nvPr>
            <p:ph type="body" idx="1" hasCustomPrompt="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a:t>编辑母版文本样式</a:t>
            </a:r>
            <a:endParaRPr lang="zh-CN" altLang="en-US" strike="noStrike" noProof="1"/>
          </a:p>
        </p:txBody>
      </p:sp>
      <p:sp>
        <p:nvSpPr>
          <p:cNvPr id="4" name="内容占位符 3"/>
          <p:cNvSpPr>
            <a:spLocks noGrp="1"/>
          </p:cNvSpPr>
          <p:nvPr>
            <p:ph sz="half" idx="2" hasCustomPrompt="1"/>
          </p:nvPr>
        </p:nvSpPr>
        <p:spPr>
          <a:xfrm>
            <a:off x="629841" y="2505075"/>
            <a:ext cx="3868340" cy="3684588"/>
          </a:xfrm>
        </p:spPr>
        <p:txBody>
          <a:bodyPr/>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z="1350" strike="noStrike" noProof="1"/>
              <a:t>第四级</a:t>
            </a:r>
            <a:endParaRPr lang="zh-CN" altLang="en-US" strike="noStrike" noProof="1"/>
          </a:p>
          <a:p>
            <a:pPr lvl="4" fontAlgn="auto"/>
            <a:r>
              <a:rPr lang="zh-CN" altLang="en-US" sz="1350" strike="noStrike" noProof="1"/>
              <a:t>第五级</a:t>
            </a:r>
            <a:endParaRPr lang="zh-CN" altLang="en-US" strike="noStrike" noProof="1"/>
          </a:p>
        </p:txBody>
      </p:sp>
      <p:sp>
        <p:nvSpPr>
          <p:cNvPr id="5" name="文本占位符 4"/>
          <p:cNvSpPr>
            <a:spLocks noGrp="1"/>
          </p:cNvSpPr>
          <p:nvPr>
            <p:ph type="body" sz="quarter" idx="3" hasCustomPrompt="1"/>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a:t>编辑母版文本样式</a:t>
            </a:r>
            <a:endParaRPr lang="zh-CN" altLang="en-US" strike="noStrike" noProof="1"/>
          </a:p>
        </p:txBody>
      </p:sp>
      <p:sp>
        <p:nvSpPr>
          <p:cNvPr id="6" name="内容占位符 5"/>
          <p:cNvSpPr>
            <a:spLocks noGrp="1"/>
          </p:cNvSpPr>
          <p:nvPr>
            <p:ph sz="quarter" idx="4" hasCustomPrompt="1"/>
          </p:nvPr>
        </p:nvSpPr>
        <p:spPr>
          <a:xfrm>
            <a:off x="4629150" y="2505075"/>
            <a:ext cx="3887391" cy="3684588"/>
          </a:xfrm>
        </p:spPr>
        <p:txBody>
          <a:bodyPr/>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z="1350" strike="noStrike" noProof="1"/>
              <a:t>第四级</a:t>
            </a:r>
            <a:endParaRPr lang="zh-CN" altLang="en-US" strike="noStrike" noProof="1"/>
          </a:p>
          <a:p>
            <a:pPr lvl="4" fontAlgn="auto"/>
            <a:r>
              <a:rPr lang="zh-CN" altLang="en-US" sz="1350" strike="noStrike" noProof="1"/>
              <a:t>第五级</a:t>
            </a:r>
            <a:endParaRPr lang="zh-CN" altLang="en-US" strike="noStrike" noProof="1"/>
          </a:p>
        </p:txBody>
      </p:sp>
      <p:sp>
        <p:nvSpPr>
          <p:cNvPr id="7" name="日期占位符 6"/>
          <p:cNvSpPr>
            <a:spLocks noGrp="1"/>
          </p:cNvSpPr>
          <p:nvPr>
            <p:ph type="dt" sz="half" idx="10"/>
          </p:nvPr>
        </p:nvSpPr>
        <p:spPr/>
        <p:txBody>
          <a:bodyPr/>
          <a:p>
            <a:pPr fontAlgn="base"/>
            <a:fld id="{246B72F9-D477-40A1-8C7F-D83390F43086}" type="datetime1">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8" name="页脚占位符 7"/>
          <p:cNvSpPr>
            <a:spLocks noGrp="1"/>
          </p:cNvSpPr>
          <p:nvPr>
            <p:ph type="ftr" sz="quarter" idx="11"/>
          </p:nvPr>
        </p:nvSpPr>
        <p:spPr/>
        <p:txBody>
          <a:bodyPr/>
          <a:p>
            <a:pPr fontAlgn="base"/>
            <a:endParaRPr lang="zh-CN" altLang="en-US" strike="noStrike" noProof="1"/>
          </a:p>
        </p:txBody>
      </p:sp>
      <p:sp>
        <p:nvSpPr>
          <p:cNvPr id="9" name="灯片编号占位符 8"/>
          <p:cNvSpPr>
            <a:spLocks noGrp="1"/>
          </p:cNvSpPr>
          <p:nvPr>
            <p:ph type="sldNum" sz="quarter" idx="12"/>
          </p:nvPr>
        </p:nvSpPr>
        <p:spPr/>
        <p:txBody>
          <a:bodyPr/>
          <a:p>
            <a:pPr fontAlgn="base"/>
            <a:fld id="{A16DCDE3-DA54-4AF1-A74D-587039B82C70}"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日期占位符 2"/>
          <p:cNvSpPr>
            <a:spLocks noGrp="1"/>
          </p:cNvSpPr>
          <p:nvPr>
            <p:ph type="dt" sz="half" idx="10"/>
          </p:nvPr>
        </p:nvSpPr>
        <p:spPr/>
        <p:txBody>
          <a:bodyPr/>
          <a:p>
            <a:pPr fontAlgn="base"/>
            <a:fld id="{246B72F9-D477-40A1-8C7F-D83390F43086}" type="datetime1">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a:p>
        </p:txBody>
      </p:sp>
      <p:sp>
        <p:nvSpPr>
          <p:cNvPr id="5" name="灯片编号占位符 4"/>
          <p:cNvSpPr>
            <a:spLocks noGrp="1"/>
          </p:cNvSpPr>
          <p:nvPr>
            <p:ph type="sldNum" sz="quarter" idx="12"/>
          </p:nvPr>
        </p:nvSpPr>
        <p:spPr/>
        <p:txBody>
          <a:bodyPr/>
          <a:p>
            <a:pPr fontAlgn="base"/>
            <a:fld id="{A16DCDE3-DA54-4AF1-A74D-587039B82C70}"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base"/>
            <a:fld id="{246B72F9-D477-40A1-8C7F-D83390F43086}" type="datetime1">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1"/>
          </p:nvPr>
        </p:nvSpPr>
        <p:spPr/>
        <p:txBody>
          <a:bodyPr/>
          <a:p>
            <a:pPr fontAlgn="base"/>
            <a:endParaRPr lang="zh-CN" altLang="en-US" strike="noStrike" noProof="1"/>
          </a:p>
        </p:txBody>
      </p:sp>
      <p:sp>
        <p:nvSpPr>
          <p:cNvPr id="4" name="灯片编号占位符 3"/>
          <p:cNvSpPr>
            <a:spLocks noGrp="1"/>
          </p:cNvSpPr>
          <p:nvPr>
            <p:ph type="sldNum" sz="quarter" idx="12"/>
          </p:nvPr>
        </p:nvSpPr>
        <p:spPr/>
        <p:txBody>
          <a:bodyPr/>
          <a:p>
            <a:pPr fontAlgn="base"/>
            <a:fld id="{A16DCDE3-DA54-4AF1-A74D-587039B82C70}"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auto"/>
            <a:r>
              <a:rPr lang="zh-CN" altLang="en-US" strike="noStrike" noProof="1"/>
              <a:t>单击此处编辑母版标题样式</a:t>
            </a:r>
            <a:endParaRPr lang="zh-CN" altLang="en-US" strike="noStrike" noProof="1"/>
          </a:p>
        </p:txBody>
      </p:sp>
      <p:sp>
        <p:nvSpPr>
          <p:cNvPr id="3" name="内容占位符 2"/>
          <p:cNvSpPr>
            <a:spLocks noGrp="1"/>
          </p:cNvSpPr>
          <p:nvPr>
            <p:ph idx="1" hasCustomPrompt="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
        <p:nvSpPr>
          <p:cNvPr id="4" name="文本占位符 3"/>
          <p:cNvSpPr>
            <a:spLocks noGrp="1"/>
          </p:cNvSpPr>
          <p:nvPr>
            <p:ph type="body" sz="half" idx="2" hasCustomPrompt="1"/>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auto"/>
            <a:r>
              <a:rPr lang="zh-CN" altLang="en-US" strike="noStrike" noProof="1"/>
              <a:t>编辑母版文本样式</a:t>
            </a:r>
            <a:endParaRPr lang="zh-CN" altLang="en-US" strike="noStrike" noProof="1"/>
          </a:p>
        </p:txBody>
      </p:sp>
      <p:sp>
        <p:nvSpPr>
          <p:cNvPr id="5" name="日期占位符 4"/>
          <p:cNvSpPr>
            <a:spLocks noGrp="1"/>
          </p:cNvSpPr>
          <p:nvPr>
            <p:ph type="dt" sz="half" idx="10"/>
          </p:nvPr>
        </p:nvSpPr>
        <p:spPr/>
        <p:txBody>
          <a:bodyPr/>
          <a:p>
            <a:pPr fontAlgn="base"/>
            <a:fld id="{246B72F9-D477-40A1-8C7F-D83390F43086}" type="datetime1">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6" name="页脚占位符 5"/>
          <p:cNvSpPr>
            <a:spLocks noGrp="1"/>
          </p:cNvSpPr>
          <p:nvPr>
            <p:ph type="ftr" sz="quarter" idx="11"/>
          </p:nvPr>
        </p:nvSpPr>
        <p:spPr/>
        <p:txBody>
          <a:bodyPr/>
          <a:p>
            <a:pPr fontAlgn="base"/>
            <a:endParaRPr lang="zh-CN" altLang="en-US" strike="noStrike" noProof="1"/>
          </a:p>
        </p:txBody>
      </p:sp>
      <p:sp>
        <p:nvSpPr>
          <p:cNvPr id="7" name="灯片编号占位符 6"/>
          <p:cNvSpPr>
            <a:spLocks noGrp="1"/>
          </p:cNvSpPr>
          <p:nvPr>
            <p:ph type="sldNum" sz="quarter" idx="12"/>
          </p:nvPr>
        </p:nvSpPr>
        <p:spPr/>
        <p:txBody>
          <a:bodyPr/>
          <a:p>
            <a:pPr fontAlgn="base"/>
            <a:fld id="{A16DCDE3-DA54-4AF1-A74D-587039B82C70}"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auto"/>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auto"/>
            <a:endParaRPr lang="zh-CN" altLang="en-US" strike="noStrike" noProof="1"/>
          </a:p>
        </p:txBody>
      </p:sp>
      <p:sp>
        <p:nvSpPr>
          <p:cNvPr id="4" name="文本占位符 3"/>
          <p:cNvSpPr>
            <a:spLocks noGrp="1"/>
          </p:cNvSpPr>
          <p:nvPr>
            <p:ph type="body" sz="half" idx="2" hasCustomPrompt="1"/>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auto"/>
            <a:r>
              <a:rPr lang="zh-CN" altLang="en-US" strike="noStrike" noProof="1"/>
              <a:t>编辑母版文本样式</a:t>
            </a:r>
            <a:endParaRPr lang="zh-CN" altLang="en-US" strike="noStrike" noProof="1"/>
          </a:p>
        </p:txBody>
      </p:sp>
      <p:sp>
        <p:nvSpPr>
          <p:cNvPr id="5" name="日期占位符 4"/>
          <p:cNvSpPr>
            <a:spLocks noGrp="1"/>
          </p:cNvSpPr>
          <p:nvPr>
            <p:ph type="dt" sz="half" idx="10"/>
          </p:nvPr>
        </p:nvSpPr>
        <p:spPr/>
        <p:txBody>
          <a:bodyPr/>
          <a:p>
            <a:pPr fontAlgn="base"/>
            <a:fld id="{246B72F9-D477-40A1-8C7F-D83390F43086}" type="datetime1">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6" name="页脚占位符 5"/>
          <p:cNvSpPr>
            <a:spLocks noGrp="1"/>
          </p:cNvSpPr>
          <p:nvPr>
            <p:ph type="ftr" sz="quarter" idx="11"/>
          </p:nvPr>
        </p:nvSpPr>
        <p:spPr/>
        <p:txBody>
          <a:bodyPr/>
          <a:p>
            <a:pPr fontAlgn="base"/>
            <a:endParaRPr lang="zh-CN" altLang="en-US" strike="noStrike" noProof="1"/>
          </a:p>
        </p:txBody>
      </p:sp>
      <p:sp>
        <p:nvSpPr>
          <p:cNvPr id="7" name="灯片编号占位符 6"/>
          <p:cNvSpPr>
            <a:spLocks noGrp="1"/>
          </p:cNvSpPr>
          <p:nvPr>
            <p:ph type="sldNum" sz="quarter" idx="12"/>
          </p:nvPr>
        </p:nvSpPr>
        <p:spPr/>
        <p:txBody>
          <a:bodyPr/>
          <a:p>
            <a:pPr fontAlgn="base"/>
            <a:fld id="{A16DCDE3-DA54-4AF1-A74D-587039B82C70}"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1026" name="标题占位符 1"/>
          <p:cNvSpPr>
            <a:spLocks noGrp="1"/>
          </p:cNvSpPr>
          <p:nvPr>
            <p:ph type="title"/>
          </p:nvPr>
        </p:nvSpPr>
        <p:spPr>
          <a:xfrm>
            <a:off x="628650" y="365125"/>
            <a:ext cx="7886700" cy="1325563"/>
          </a:xfrm>
          <a:prstGeom prst="rect">
            <a:avLst/>
          </a:prstGeom>
          <a:noFill/>
          <a:ln w="9525">
            <a:noFill/>
          </a:ln>
        </p:spPr>
        <p:txBody>
          <a:bodyPr vert="horz" lIns="91440" tIns="45720" rIns="91440" bIns="45720" anchor="ctr"/>
          <a:p>
            <a:pPr lvl="0"/>
            <a:r>
              <a:rPr lang="zh-CN" altLang="en-US"/>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fontAlgn="auto"/>
            <a:r>
              <a:rPr lang="zh-CN" altLang="en-US" strike="noStrike" noProof="1"/>
              <a:t>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z="1350" strike="noStrike" noProof="1"/>
              <a:t>第四级</a:t>
            </a:r>
            <a:endParaRPr lang="zh-CN" altLang="en-US" strike="noStrike" noProof="1"/>
          </a:p>
          <a:p>
            <a:pPr lvl="4" fontAlgn="auto"/>
            <a:r>
              <a:rPr lang="zh-CN" altLang="en-US" sz="1350" strike="noStrike" noProof="1"/>
              <a:t>第五级</a:t>
            </a:r>
            <a:endParaRPr lang="zh-CN" altLang="en-US" strike="noStrike" noProof="1"/>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fld id="{246B72F9-D477-40A1-8C7F-D83390F43086}" type="datetime1">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endParaRPr lang="zh-CN" altLang="en-US" strike="noStrike" noProof="1"/>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fld id="{A16DCDE3-DA54-4AF1-A74D-587039B82C70}"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image" Target="../media/image57.wmf"/><Relationship Id="rId8" Type="http://schemas.openxmlformats.org/officeDocument/2006/relationships/oleObject" Target="../embeddings/oleObject47.bin"/><Relationship Id="rId7" Type="http://schemas.openxmlformats.org/officeDocument/2006/relationships/image" Target="../media/image56.png"/><Relationship Id="rId6" Type="http://schemas.openxmlformats.org/officeDocument/2006/relationships/image" Target="../media/image55.wmf"/><Relationship Id="rId5" Type="http://schemas.openxmlformats.org/officeDocument/2006/relationships/oleObject" Target="../embeddings/oleObject46.bin"/><Relationship Id="rId4" Type="http://schemas.openxmlformats.org/officeDocument/2006/relationships/image" Target="../media/image4.wmf"/><Relationship Id="rId3" Type="http://schemas.openxmlformats.org/officeDocument/2006/relationships/oleObject" Target="../embeddings/oleObject45.bin"/><Relationship Id="rId2" Type="http://schemas.openxmlformats.org/officeDocument/2006/relationships/image" Target="../media/image3.wmf"/><Relationship Id="rId12" Type="http://schemas.openxmlformats.org/officeDocument/2006/relationships/notesSlide" Target="../notesSlides/notesSlide4.xml"/><Relationship Id="rId11" Type="http://schemas.openxmlformats.org/officeDocument/2006/relationships/vmlDrawing" Target="../drawings/vmlDrawing9.vml"/><Relationship Id="rId10" Type="http://schemas.openxmlformats.org/officeDocument/2006/relationships/slideLayout" Target="../slideLayouts/slideLayout2.xml"/><Relationship Id="rId1" Type="http://schemas.openxmlformats.org/officeDocument/2006/relationships/oleObject" Target="../embeddings/oleObject44.bin"/></Relationships>
</file>

<file path=ppt/slides/_rels/slide11.xml.rels><?xml version="1.0" encoding="UTF-8" standalone="yes"?>
<Relationships xmlns="http://schemas.openxmlformats.org/package/2006/relationships"><Relationship Id="rId9" Type="http://schemas.openxmlformats.org/officeDocument/2006/relationships/image" Target="../media/image61.wmf"/><Relationship Id="rId8" Type="http://schemas.openxmlformats.org/officeDocument/2006/relationships/oleObject" Target="../embeddings/oleObject50.bin"/><Relationship Id="rId7" Type="http://schemas.openxmlformats.org/officeDocument/2006/relationships/image" Target="../media/image60.jpeg"/><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4.wmf"/><Relationship Id="rId3" Type="http://schemas.openxmlformats.org/officeDocument/2006/relationships/oleObject" Target="../embeddings/oleObject49.bin"/><Relationship Id="rId25" Type="http://schemas.openxmlformats.org/officeDocument/2006/relationships/vmlDrawing" Target="../drawings/vmlDrawing10.vml"/><Relationship Id="rId24" Type="http://schemas.openxmlformats.org/officeDocument/2006/relationships/slideLayout" Target="../slideLayouts/slideLayout2.xml"/><Relationship Id="rId23" Type="http://schemas.openxmlformats.org/officeDocument/2006/relationships/image" Target="../media/image68.wmf"/><Relationship Id="rId22" Type="http://schemas.openxmlformats.org/officeDocument/2006/relationships/oleObject" Target="../embeddings/oleObject57.bin"/><Relationship Id="rId21" Type="http://schemas.openxmlformats.org/officeDocument/2006/relationships/image" Target="../media/image67.wmf"/><Relationship Id="rId20" Type="http://schemas.openxmlformats.org/officeDocument/2006/relationships/oleObject" Target="../embeddings/oleObject56.bin"/><Relationship Id="rId2" Type="http://schemas.openxmlformats.org/officeDocument/2006/relationships/image" Target="../media/image3.wmf"/><Relationship Id="rId19" Type="http://schemas.openxmlformats.org/officeDocument/2006/relationships/oleObject" Target="../embeddings/oleObject55.bin"/><Relationship Id="rId18" Type="http://schemas.openxmlformats.org/officeDocument/2006/relationships/image" Target="../media/image66.jpeg"/><Relationship Id="rId17" Type="http://schemas.openxmlformats.org/officeDocument/2006/relationships/oleObject" Target="../embeddings/oleObject54.bin"/><Relationship Id="rId16" Type="http://schemas.openxmlformats.org/officeDocument/2006/relationships/image" Target="../media/image65.jpeg"/><Relationship Id="rId15" Type="http://schemas.openxmlformats.org/officeDocument/2006/relationships/oleObject" Target="../embeddings/oleObject53.bin"/><Relationship Id="rId14" Type="http://schemas.openxmlformats.org/officeDocument/2006/relationships/image" Target="../media/image64.wmf"/><Relationship Id="rId13" Type="http://schemas.openxmlformats.org/officeDocument/2006/relationships/oleObject" Target="../embeddings/oleObject52.bin"/><Relationship Id="rId12" Type="http://schemas.openxmlformats.org/officeDocument/2006/relationships/image" Target="../media/image63.jpeg"/><Relationship Id="rId11" Type="http://schemas.openxmlformats.org/officeDocument/2006/relationships/image" Target="../media/image62.wmf"/><Relationship Id="rId10" Type="http://schemas.openxmlformats.org/officeDocument/2006/relationships/oleObject" Target="../embeddings/oleObject51.bin"/><Relationship Id="rId1" Type="http://schemas.openxmlformats.org/officeDocument/2006/relationships/oleObject" Target="../embeddings/oleObject48.bin"/></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74.jpeg"/><Relationship Id="rId5" Type="http://schemas.openxmlformats.org/officeDocument/2006/relationships/image" Target="../media/image73.png"/><Relationship Id="rId4" Type="http://schemas.openxmlformats.org/officeDocument/2006/relationships/image" Target="../media/image72.png"/><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image" Target="../media/image69.png"/></Relationships>
</file>

<file path=ppt/slides/_rels/slide13.xml.rels><?xml version="1.0" encoding="UTF-8" standalone="yes"?>
<Relationships xmlns="http://schemas.openxmlformats.org/package/2006/relationships"><Relationship Id="rId6" Type="http://schemas.openxmlformats.org/officeDocument/2006/relationships/vmlDrawing" Target="../drawings/vmlDrawing11.vml"/><Relationship Id="rId5" Type="http://schemas.openxmlformats.org/officeDocument/2006/relationships/slideLayout" Target="../slideLayouts/slideLayout2.xml"/><Relationship Id="rId4" Type="http://schemas.openxmlformats.org/officeDocument/2006/relationships/image" Target="../media/image77.wmf"/><Relationship Id="rId3" Type="http://schemas.openxmlformats.org/officeDocument/2006/relationships/oleObject" Target="../embeddings/oleObject58.bin"/><Relationship Id="rId2" Type="http://schemas.openxmlformats.org/officeDocument/2006/relationships/image" Target="../media/image76.png"/><Relationship Id="rId1" Type="http://schemas.openxmlformats.org/officeDocument/2006/relationships/image" Target="../media/image75.jpeg"/></Relationships>
</file>

<file path=ppt/slides/_rels/slide14.xml.rels><?xml version="1.0" encoding="UTF-8" standalone="yes"?>
<Relationships xmlns="http://schemas.openxmlformats.org/package/2006/relationships"><Relationship Id="rId9" Type="http://schemas.openxmlformats.org/officeDocument/2006/relationships/image" Target="../media/image84.png"/><Relationship Id="rId8" Type="http://schemas.openxmlformats.org/officeDocument/2006/relationships/image" Target="../media/image83.jpeg"/><Relationship Id="rId7" Type="http://schemas.openxmlformats.org/officeDocument/2006/relationships/image" Target="../media/image82.jpeg"/><Relationship Id="rId6" Type="http://schemas.openxmlformats.org/officeDocument/2006/relationships/image" Target="../media/image81.wmf"/><Relationship Id="rId5" Type="http://schemas.openxmlformats.org/officeDocument/2006/relationships/oleObject" Target="../embeddings/oleObject59.bin"/><Relationship Id="rId4" Type="http://schemas.openxmlformats.org/officeDocument/2006/relationships/image" Target="../media/image80.jpeg"/><Relationship Id="rId3" Type="http://schemas.openxmlformats.org/officeDocument/2006/relationships/image" Target="../media/image79.jpeg"/><Relationship Id="rId2" Type="http://schemas.openxmlformats.org/officeDocument/2006/relationships/tags" Target="../tags/tag3.xml"/><Relationship Id="rId14" Type="http://schemas.openxmlformats.org/officeDocument/2006/relationships/vmlDrawing" Target="../drawings/vmlDrawing12.vml"/><Relationship Id="rId13" Type="http://schemas.openxmlformats.org/officeDocument/2006/relationships/slideLayout" Target="../slideLayouts/slideLayout2.xml"/><Relationship Id="rId12" Type="http://schemas.openxmlformats.org/officeDocument/2006/relationships/image" Target="../media/image86.jpeg"/><Relationship Id="rId11" Type="http://schemas.openxmlformats.org/officeDocument/2006/relationships/image" Target="../media/image85.wmf"/><Relationship Id="rId10" Type="http://schemas.openxmlformats.org/officeDocument/2006/relationships/oleObject" Target="../embeddings/oleObject60.bin"/><Relationship Id="rId1" Type="http://schemas.openxmlformats.org/officeDocument/2006/relationships/image" Target="../media/image78.png"/></Relationships>
</file>

<file path=ppt/slides/_rels/slide15.xml.rels><?xml version="1.0" encoding="UTF-8" standalone="yes"?>
<Relationships xmlns="http://schemas.openxmlformats.org/package/2006/relationships"><Relationship Id="rId6" Type="http://schemas.openxmlformats.org/officeDocument/2006/relationships/vmlDrawing" Target="../drawings/vmlDrawing13.vml"/><Relationship Id="rId5" Type="http://schemas.openxmlformats.org/officeDocument/2006/relationships/slideLayout" Target="../slideLayouts/slideLayout2.xml"/><Relationship Id="rId4" Type="http://schemas.openxmlformats.org/officeDocument/2006/relationships/image" Target="../media/image4.wmf"/><Relationship Id="rId3" Type="http://schemas.openxmlformats.org/officeDocument/2006/relationships/oleObject" Target="../embeddings/oleObject62.bin"/><Relationship Id="rId2" Type="http://schemas.openxmlformats.org/officeDocument/2006/relationships/image" Target="../media/image3.wmf"/><Relationship Id="rId1" Type="http://schemas.openxmlformats.org/officeDocument/2006/relationships/oleObject" Target="../embeddings/oleObject61.bin"/></Relationships>
</file>

<file path=ppt/slides/_rels/slide2.xml.rels><?xml version="1.0" encoding="UTF-8" standalone="yes"?>
<Relationships xmlns="http://schemas.openxmlformats.org/package/2006/relationships"><Relationship Id="rId8" Type="http://schemas.openxmlformats.org/officeDocument/2006/relationships/vmlDrawing" Target="../drawings/vmlDrawing1.vml"/><Relationship Id="rId7"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4.wmf"/><Relationship Id="rId4" Type="http://schemas.openxmlformats.org/officeDocument/2006/relationships/oleObject" Target="../embeddings/oleObject2.bin"/><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9" Type="http://schemas.openxmlformats.org/officeDocument/2006/relationships/oleObject" Target="../embeddings/oleObject6.bin"/><Relationship Id="rId8" Type="http://schemas.openxmlformats.org/officeDocument/2006/relationships/image" Target="../media/image9.wmf"/><Relationship Id="rId7" Type="http://schemas.openxmlformats.org/officeDocument/2006/relationships/oleObject" Target="../embeddings/oleObject5.bin"/><Relationship Id="rId6" Type="http://schemas.openxmlformats.org/officeDocument/2006/relationships/image" Target="../media/image8.wmf"/><Relationship Id="rId5" Type="http://schemas.openxmlformats.org/officeDocument/2006/relationships/oleObject" Target="../embeddings/oleObject4.bin"/><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tags" Target="../tags/tag1.xml"/><Relationship Id="rId14" Type="http://schemas.openxmlformats.org/officeDocument/2006/relationships/notesSlide" Target="../notesSlides/notesSlide1.xml"/><Relationship Id="rId13" Type="http://schemas.openxmlformats.org/officeDocument/2006/relationships/vmlDrawing" Target="../drawings/vmlDrawing2.vml"/><Relationship Id="rId12" Type="http://schemas.openxmlformats.org/officeDocument/2006/relationships/slideLayout" Target="../slideLayouts/slideLayout2.xml"/><Relationship Id="rId11" Type="http://schemas.openxmlformats.org/officeDocument/2006/relationships/image" Target="../media/image10.jpeg"/><Relationship Id="rId10" Type="http://schemas.openxmlformats.org/officeDocument/2006/relationships/image" Target="../media/image3.wmf"/><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9" Type="http://schemas.openxmlformats.org/officeDocument/2006/relationships/image" Target="../media/image10.jpeg"/><Relationship Id="rId8" Type="http://schemas.openxmlformats.org/officeDocument/2006/relationships/image" Target="../media/image15.wmf"/><Relationship Id="rId7" Type="http://schemas.openxmlformats.org/officeDocument/2006/relationships/oleObject" Target="../embeddings/oleObject9.bin"/><Relationship Id="rId6" Type="http://schemas.openxmlformats.org/officeDocument/2006/relationships/image" Target="../media/image14.wmf"/><Relationship Id="rId5" Type="http://schemas.openxmlformats.org/officeDocument/2006/relationships/oleObject" Target="../embeddings/oleObject8.bin"/><Relationship Id="rId4" Type="http://schemas.openxmlformats.org/officeDocument/2006/relationships/image" Target="../media/image13.wmf"/><Relationship Id="rId3" Type="http://schemas.openxmlformats.org/officeDocument/2006/relationships/oleObject" Target="../embeddings/oleObject7.bin"/><Relationship Id="rId2" Type="http://schemas.openxmlformats.org/officeDocument/2006/relationships/image" Target="../media/image12.jpeg"/><Relationship Id="rId17" Type="http://schemas.openxmlformats.org/officeDocument/2006/relationships/notesSlide" Target="../notesSlides/notesSlide2.xml"/><Relationship Id="rId16" Type="http://schemas.openxmlformats.org/officeDocument/2006/relationships/vmlDrawing" Target="../drawings/vmlDrawing3.vml"/><Relationship Id="rId15" Type="http://schemas.openxmlformats.org/officeDocument/2006/relationships/slideLayout" Target="../slideLayouts/slideLayout2.xml"/><Relationship Id="rId14" Type="http://schemas.openxmlformats.org/officeDocument/2006/relationships/image" Target="../media/image18.png"/><Relationship Id="rId13" Type="http://schemas.openxmlformats.org/officeDocument/2006/relationships/image" Target="../media/image17.wmf"/><Relationship Id="rId12" Type="http://schemas.openxmlformats.org/officeDocument/2006/relationships/oleObject" Target="../embeddings/oleObject11.bin"/><Relationship Id="rId11" Type="http://schemas.openxmlformats.org/officeDocument/2006/relationships/image" Target="../media/image16.wmf"/><Relationship Id="rId10" Type="http://schemas.openxmlformats.org/officeDocument/2006/relationships/oleObject" Target="../embeddings/oleObject10.bin"/><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9" Type="http://schemas.openxmlformats.org/officeDocument/2006/relationships/oleObject" Target="../embeddings/oleObject16.bin"/><Relationship Id="rId8" Type="http://schemas.openxmlformats.org/officeDocument/2006/relationships/image" Target="../media/image22.wmf"/><Relationship Id="rId7" Type="http://schemas.openxmlformats.org/officeDocument/2006/relationships/oleObject" Target="../embeddings/oleObject15.bin"/><Relationship Id="rId6" Type="http://schemas.openxmlformats.org/officeDocument/2006/relationships/image" Target="../media/image21.wmf"/><Relationship Id="rId5" Type="http://schemas.openxmlformats.org/officeDocument/2006/relationships/oleObject" Target="../embeddings/oleObject14.bin"/><Relationship Id="rId4" Type="http://schemas.openxmlformats.org/officeDocument/2006/relationships/image" Target="../media/image20.wmf"/><Relationship Id="rId3" Type="http://schemas.openxmlformats.org/officeDocument/2006/relationships/oleObject" Target="../embeddings/oleObject13.bin"/><Relationship Id="rId2" Type="http://schemas.openxmlformats.org/officeDocument/2006/relationships/image" Target="../media/image19.wmf"/><Relationship Id="rId12" Type="http://schemas.openxmlformats.org/officeDocument/2006/relationships/vmlDrawing" Target="../drawings/vmlDrawing4.vml"/><Relationship Id="rId11" Type="http://schemas.openxmlformats.org/officeDocument/2006/relationships/slideLayout" Target="../slideLayouts/slideLayout2.xml"/><Relationship Id="rId10" Type="http://schemas.openxmlformats.org/officeDocument/2006/relationships/image" Target="../media/image23.wmf"/><Relationship Id="rId1" Type="http://schemas.openxmlformats.org/officeDocument/2006/relationships/oleObject" Target="../embeddings/oleObject12.bin"/></Relationships>
</file>

<file path=ppt/slides/_rels/slide6.xml.rels><?xml version="1.0" encoding="UTF-8" standalone="yes"?>
<Relationships xmlns="http://schemas.openxmlformats.org/package/2006/relationships"><Relationship Id="rId9" Type="http://schemas.openxmlformats.org/officeDocument/2006/relationships/image" Target="../media/image27.wmf"/><Relationship Id="rId8" Type="http://schemas.openxmlformats.org/officeDocument/2006/relationships/oleObject" Target="../embeddings/oleObject20.bin"/><Relationship Id="rId7" Type="http://schemas.openxmlformats.org/officeDocument/2006/relationships/image" Target="../media/image26.wmf"/><Relationship Id="rId6" Type="http://schemas.openxmlformats.org/officeDocument/2006/relationships/oleObject" Target="../embeddings/oleObject19.bin"/><Relationship Id="rId5" Type="http://schemas.openxmlformats.org/officeDocument/2006/relationships/image" Target="../media/image25.jpeg"/><Relationship Id="rId4" Type="http://schemas.openxmlformats.org/officeDocument/2006/relationships/image" Target="../media/image24.wmf"/><Relationship Id="rId3" Type="http://schemas.openxmlformats.org/officeDocument/2006/relationships/oleObject" Target="../embeddings/oleObject18.bin"/><Relationship Id="rId2" Type="http://schemas.openxmlformats.org/officeDocument/2006/relationships/image" Target="../media/image3.wmf"/><Relationship Id="rId18" Type="http://schemas.openxmlformats.org/officeDocument/2006/relationships/notesSlide" Target="../notesSlides/notesSlide3.xml"/><Relationship Id="rId17" Type="http://schemas.openxmlformats.org/officeDocument/2006/relationships/vmlDrawing" Target="../drawings/vmlDrawing5.vml"/><Relationship Id="rId16" Type="http://schemas.openxmlformats.org/officeDocument/2006/relationships/slideLayout" Target="../slideLayouts/slideLayout2.xml"/><Relationship Id="rId15" Type="http://schemas.openxmlformats.org/officeDocument/2006/relationships/image" Target="../media/image30.wmf"/><Relationship Id="rId14" Type="http://schemas.openxmlformats.org/officeDocument/2006/relationships/oleObject" Target="../embeddings/oleObject23.bin"/><Relationship Id="rId13" Type="http://schemas.openxmlformats.org/officeDocument/2006/relationships/image" Target="../media/image29.wmf"/><Relationship Id="rId12" Type="http://schemas.openxmlformats.org/officeDocument/2006/relationships/oleObject" Target="../embeddings/oleObject22.bin"/><Relationship Id="rId11" Type="http://schemas.openxmlformats.org/officeDocument/2006/relationships/image" Target="../media/image28.wmf"/><Relationship Id="rId10" Type="http://schemas.openxmlformats.org/officeDocument/2006/relationships/oleObject" Target="../embeddings/oleObject21.bin"/><Relationship Id="rId1" Type="http://schemas.openxmlformats.org/officeDocument/2006/relationships/oleObject" Target="../embeddings/oleObject17.bin"/></Relationships>
</file>

<file path=ppt/slides/_rels/slide7.xml.rels><?xml version="1.0" encoding="UTF-8" standalone="yes"?>
<Relationships xmlns="http://schemas.openxmlformats.org/package/2006/relationships"><Relationship Id="rId9" Type="http://schemas.openxmlformats.org/officeDocument/2006/relationships/image" Target="../media/image34.wmf"/><Relationship Id="rId8" Type="http://schemas.openxmlformats.org/officeDocument/2006/relationships/oleObject" Target="../embeddings/oleObject27.bin"/><Relationship Id="rId7" Type="http://schemas.openxmlformats.org/officeDocument/2006/relationships/image" Target="../media/image33.wmf"/><Relationship Id="rId6" Type="http://schemas.openxmlformats.org/officeDocument/2006/relationships/oleObject" Target="../embeddings/oleObject26.bin"/><Relationship Id="rId5" Type="http://schemas.openxmlformats.org/officeDocument/2006/relationships/image" Target="../media/image3.wmf"/><Relationship Id="rId4" Type="http://schemas.openxmlformats.org/officeDocument/2006/relationships/oleObject" Target="../embeddings/oleObject25.bin"/><Relationship Id="rId3" Type="http://schemas.openxmlformats.org/officeDocument/2006/relationships/image" Target="../media/image32.jpeg"/><Relationship Id="rId22" Type="http://schemas.openxmlformats.org/officeDocument/2006/relationships/vmlDrawing" Target="../drawings/vmlDrawing6.vml"/><Relationship Id="rId21" Type="http://schemas.openxmlformats.org/officeDocument/2006/relationships/slideLayout" Target="../slideLayouts/slideLayout2.xml"/><Relationship Id="rId20" Type="http://schemas.openxmlformats.org/officeDocument/2006/relationships/image" Target="../media/image40.wmf"/><Relationship Id="rId2" Type="http://schemas.openxmlformats.org/officeDocument/2006/relationships/image" Target="../media/image31.wmf"/><Relationship Id="rId19" Type="http://schemas.openxmlformats.org/officeDocument/2006/relationships/oleObject" Target="../embeddings/oleObject32.bin"/><Relationship Id="rId18" Type="http://schemas.openxmlformats.org/officeDocument/2006/relationships/image" Target="../media/image39.wmf"/><Relationship Id="rId17" Type="http://schemas.openxmlformats.org/officeDocument/2006/relationships/oleObject" Target="../embeddings/oleObject31.bin"/><Relationship Id="rId16" Type="http://schemas.openxmlformats.org/officeDocument/2006/relationships/image" Target="../media/image38.wmf"/><Relationship Id="rId15" Type="http://schemas.openxmlformats.org/officeDocument/2006/relationships/oleObject" Target="../embeddings/oleObject30.bin"/><Relationship Id="rId14" Type="http://schemas.openxmlformats.org/officeDocument/2006/relationships/image" Target="../media/image37.wmf"/><Relationship Id="rId13" Type="http://schemas.openxmlformats.org/officeDocument/2006/relationships/oleObject" Target="../embeddings/oleObject29.bin"/><Relationship Id="rId12" Type="http://schemas.openxmlformats.org/officeDocument/2006/relationships/image" Target="../media/image36.wmf"/><Relationship Id="rId11" Type="http://schemas.openxmlformats.org/officeDocument/2006/relationships/oleObject" Target="../embeddings/oleObject28.bin"/><Relationship Id="rId10" Type="http://schemas.openxmlformats.org/officeDocument/2006/relationships/image" Target="../media/image35.jpeg"/><Relationship Id="rId1" Type="http://schemas.openxmlformats.org/officeDocument/2006/relationships/oleObject" Target="../embeddings/oleObject24.bin"/></Relationships>
</file>

<file path=ppt/slides/_rels/slide8.xml.rels><?xml version="1.0" encoding="UTF-8" standalone="yes"?>
<Relationships xmlns="http://schemas.openxmlformats.org/package/2006/relationships"><Relationship Id="rId9" Type="http://schemas.openxmlformats.org/officeDocument/2006/relationships/oleObject" Target="../embeddings/oleObject36.bin"/><Relationship Id="rId8" Type="http://schemas.openxmlformats.org/officeDocument/2006/relationships/image" Target="../media/image44.jpeg"/><Relationship Id="rId7" Type="http://schemas.openxmlformats.org/officeDocument/2006/relationships/image" Target="../media/image43.wmf"/><Relationship Id="rId6" Type="http://schemas.openxmlformats.org/officeDocument/2006/relationships/oleObject" Target="../embeddings/oleObject35.bin"/><Relationship Id="rId5" Type="http://schemas.openxmlformats.org/officeDocument/2006/relationships/image" Target="../media/image42.wmf"/><Relationship Id="rId4" Type="http://schemas.openxmlformats.org/officeDocument/2006/relationships/oleObject" Target="../embeddings/oleObject34.bin"/><Relationship Id="rId3" Type="http://schemas.openxmlformats.org/officeDocument/2006/relationships/image" Target="../media/image41.jpeg"/><Relationship Id="rId2" Type="http://schemas.openxmlformats.org/officeDocument/2006/relationships/image" Target="../media/image31.wmf"/><Relationship Id="rId19" Type="http://schemas.openxmlformats.org/officeDocument/2006/relationships/vmlDrawing" Target="../drawings/vmlDrawing7.vml"/><Relationship Id="rId18" Type="http://schemas.openxmlformats.org/officeDocument/2006/relationships/slideLayout" Target="../slideLayouts/slideLayout2.xml"/><Relationship Id="rId17" Type="http://schemas.openxmlformats.org/officeDocument/2006/relationships/image" Target="../media/image49.wmf"/><Relationship Id="rId16" Type="http://schemas.openxmlformats.org/officeDocument/2006/relationships/oleObject" Target="../embeddings/oleObject39.bin"/><Relationship Id="rId15" Type="http://schemas.openxmlformats.org/officeDocument/2006/relationships/image" Target="../media/image48.wmf"/><Relationship Id="rId14" Type="http://schemas.openxmlformats.org/officeDocument/2006/relationships/oleObject" Target="../embeddings/oleObject38.bin"/><Relationship Id="rId13" Type="http://schemas.openxmlformats.org/officeDocument/2006/relationships/image" Target="../media/image47.jpeg"/><Relationship Id="rId12" Type="http://schemas.openxmlformats.org/officeDocument/2006/relationships/image" Target="../media/image46.wmf"/><Relationship Id="rId11" Type="http://schemas.openxmlformats.org/officeDocument/2006/relationships/oleObject" Target="../embeddings/oleObject37.bin"/><Relationship Id="rId10" Type="http://schemas.openxmlformats.org/officeDocument/2006/relationships/image" Target="../media/image45.wmf"/><Relationship Id="rId1" Type="http://schemas.openxmlformats.org/officeDocument/2006/relationships/oleObject" Target="../embeddings/oleObject33.bin"/></Relationships>
</file>

<file path=ppt/slides/_rels/slide9.xml.rels><?xml version="1.0" encoding="UTF-8" standalone="yes"?>
<Relationships xmlns="http://schemas.openxmlformats.org/package/2006/relationships"><Relationship Id="rId9" Type="http://schemas.openxmlformats.org/officeDocument/2006/relationships/image" Target="../media/image52.wmf"/><Relationship Id="rId8" Type="http://schemas.openxmlformats.org/officeDocument/2006/relationships/oleObject" Target="../embeddings/oleObject43.bin"/><Relationship Id="rId7" Type="http://schemas.openxmlformats.org/officeDocument/2006/relationships/image" Target="../media/image51.wmf"/><Relationship Id="rId6" Type="http://schemas.openxmlformats.org/officeDocument/2006/relationships/oleObject" Target="../embeddings/oleObject42.bin"/><Relationship Id="rId5" Type="http://schemas.openxmlformats.org/officeDocument/2006/relationships/image" Target="../media/image50.png"/><Relationship Id="rId4" Type="http://schemas.openxmlformats.org/officeDocument/2006/relationships/image" Target="../media/image4.wmf"/><Relationship Id="rId3" Type="http://schemas.openxmlformats.org/officeDocument/2006/relationships/oleObject" Target="../embeddings/oleObject41.bin"/><Relationship Id="rId2" Type="http://schemas.openxmlformats.org/officeDocument/2006/relationships/image" Target="../media/image3.wmf"/><Relationship Id="rId13" Type="http://schemas.openxmlformats.org/officeDocument/2006/relationships/vmlDrawing" Target="../drawings/vmlDrawing8.vml"/><Relationship Id="rId12" Type="http://schemas.openxmlformats.org/officeDocument/2006/relationships/slideLayout" Target="../slideLayouts/slideLayout2.xml"/><Relationship Id="rId11" Type="http://schemas.openxmlformats.org/officeDocument/2006/relationships/image" Target="../media/image54.png"/><Relationship Id="rId10" Type="http://schemas.openxmlformats.org/officeDocument/2006/relationships/image" Target="../media/image53.jpeg"/><Relationship Id="rId1" Type="http://schemas.openxmlformats.org/officeDocument/2006/relationships/oleObject" Target="../embeddings/oleObject40.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354A6"/>
        </a:solidFill>
        <a:effectLst/>
      </p:bgPr>
    </p:bg>
    <p:spTree>
      <p:nvGrpSpPr>
        <p:cNvPr id="1" name=""/>
        <p:cNvGrpSpPr/>
        <p:nvPr/>
      </p:nvGrpSpPr>
      <p:grpSpPr/>
      <p:sp>
        <p:nvSpPr>
          <p:cNvPr id="3074" name="文本框 6"/>
          <p:cNvSpPr txBox="1"/>
          <p:nvPr/>
        </p:nvSpPr>
        <p:spPr>
          <a:xfrm>
            <a:off x="466725" y="1549400"/>
            <a:ext cx="7988300" cy="414338"/>
          </a:xfrm>
          <a:prstGeom prst="rect">
            <a:avLst/>
          </a:prstGeom>
          <a:noFill/>
          <a:ln w="9525">
            <a:noFill/>
          </a:ln>
        </p:spPr>
        <p:txBody>
          <a:bodyPr wrap="square" anchor="t">
            <a:spAutoFit/>
          </a:bodyPr>
          <a:p>
            <a:pPr algn="just" eaLnBrk="0" hangingPunct="0"/>
            <a:r>
              <a:rPr lang="en-US" altLang="zh-CN" sz="2100" b="1" dirty="0">
                <a:solidFill>
                  <a:schemeClr val="bg1"/>
                </a:solidFill>
                <a:latin typeface="Times New Roman" panose="02020603050405020304" pitchFamily="18" charset="0"/>
                <a:ea typeface="宋体" panose="02010600030101010101" pitchFamily="2" charset="-122"/>
              </a:rPr>
              <a:t>Fully-heavy C</a:t>
            </a:r>
            <a:r>
              <a:rPr lang="en-US" altLang="zh-CN" sz="2100" b="1" dirty="0" err="1">
                <a:solidFill>
                  <a:schemeClr val="bg1"/>
                </a:solidFill>
                <a:latin typeface="Times New Roman" panose="02020603050405020304" pitchFamily="18" charset="0"/>
                <a:ea typeface="宋体" panose="02010600030101010101" pitchFamily="2" charset="-122"/>
              </a:rPr>
              <a:t>harmonium</a:t>
            </a:r>
            <a:r>
              <a:rPr lang="en-US" altLang="zh-CN" sz="2100" b="1" dirty="0">
                <a:solidFill>
                  <a:schemeClr val="bg1"/>
                </a:solidFill>
                <a:latin typeface="Times New Roman" panose="02020603050405020304" pitchFamily="18" charset="0"/>
                <a:ea typeface="宋体" panose="02010600030101010101" pitchFamily="2" charset="-122"/>
              </a:rPr>
              <a:t> Interactions Via The Pomeron Exchange</a:t>
            </a:r>
            <a:endParaRPr lang="zh-CN" altLang="en-US" sz="2100" b="1" dirty="0">
              <a:solidFill>
                <a:schemeClr val="bg1"/>
              </a:solidFill>
              <a:latin typeface="Times New Roman" panose="02020603050405020304" pitchFamily="18" charset="0"/>
              <a:ea typeface="宋体" panose="02010600030101010101" pitchFamily="2" charset="-122"/>
            </a:endParaRPr>
          </a:p>
        </p:txBody>
      </p:sp>
      <p:sp>
        <p:nvSpPr>
          <p:cNvPr id="8" name="文本框 7"/>
          <p:cNvSpPr txBox="1"/>
          <p:nvPr/>
        </p:nvSpPr>
        <p:spPr>
          <a:xfrm>
            <a:off x="466725" y="4321175"/>
            <a:ext cx="5446713" cy="506413"/>
          </a:xfrm>
          <a:prstGeom prst="rect">
            <a:avLst/>
          </a:prstGeom>
          <a:noFill/>
        </p:spPr>
        <p:txBody>
          <a:bodyPr wrap="square" rtlCol="0">
            <a:spAutoFit/>
          </a:bodyPr>
          <a:lstStyle/>
          <a:p>
            <a:pPr marR="0" defTabSz="914400" eaLnBrk="0" hangingPunct="0">
              <a:buClrTx/>
              <a:buSzTx/>
              <a:buFontTx/>
            </a:pPr>
            <a:r>
              <a:rPr kumimoji="0" lang="en-US" altLang="zh-CN" sz="1350" kern="1200" cap="none" spc="0" normalizeH="0" baseline="0" noProof="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Speaker</a:t>
            </a:r>
            <a:r>
              <a:rPr kumimoji="0" lang="zh-CN" altLang="en-US" sz="1350" kern="1200" cap="none" spc="0" normalizeH="0" baseline="0" noProof="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350" kern="1200" cap="none" spc="0" normalizeH="0" baseline="0" noProof="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Chang Gong</a:t>
            </a:r>
            <a:endParaRPr kumimoji="0" lang="en-US" altLang="zh-CN" sz="1350" kern="1200" cap="none" spc="0" normalizeH="0" baseline="0" noProof="1"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p>
            <a:pPr marR="0" defTabSz="914400" eaLnBrk="0" hangingPunct="0">
              <a:buClrTx/>
              <a:buSzTx/>
              <a:buFontTx/>
            </a:pPr>
            <a:r>
              <a:rPr kumimoji="0" lang="en-US" altLang="zh-CN" sz="1350" kern="1200" cap="none" spc="0" normalizeH="0" baseline="0" noProof="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Cooperators: </a:t>
            </a:r>
            <a:r>
              <a:rPr kumimoji="0" lang="en-US" altLang="zh-CN" sz="1350" kern="1200" cap="none" spc="0" normalizeH="0" baseline="0" noProof="1" dirty="0" err="1">
                <a:solidFill>
                  <a:schemeClr val="bg1"/>
                </a:solidFill>
                <a:latin typeface="Times New Roman" panose="02020603050405020304" pitchFamily="18" charset="0"/>
                <a:ea typeface="宋体" panose="02010600030101010101" pitchFamily="2" charset="-122"/>
                <a:cs typeface="Times New Roman" panose="02020603050405020304" pitchFamily="18" charset="0"/>
              </a:rPr>
              <a:t>Mengchuan</a:t>
            </a:r>
            <a:r>
              <a:rPr kumimoji="0" lang="en-US" altLang="zh-CN" sz="1350" kern="1200" cap="none" spc="0" normalizeH="0" baseline="0" noProof="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 Du, </a:t>
            </a:r>
            <a:r>
              <a:rPr kumimoji="0" lang="en-US" altLang="zh-CN" sz="1350" kern="1200" cap="none" spc="0" normalizeH="0" baseline="0" noProof="1" dirty="0" err="1">
                <a:solidFill>
                  <a:schemeClr val="bg1"/>
                </a:solidFill>
                <a:latin typeface="Times New Roman" panose="02020603050405020304" pitchFamily="18" charset="0"/>
                <a:ea typeface="宋体" panose="02010600030101010101" pitchFamily="2" charset="-122"/>
                <a:cs typeface="Times New Roman" panose="02020603050405020304" pitchFamily="18" charset="0"/>
              </a:rPr>
              <a:t>Qiang</a:t>
            </a:r>
            <a:r>
              <a:rPr kumimoji="0" lang="en-US" altLang="zh-CN" sz="1350" kern="1200" cap="none" spc="0" normalizeH="0" baseline="0" noProof="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 Zhao, Xian-hui Zhong, Bin Zhou</a:t>
            </a:r>
            <a:endParaRPr kumimoji="0" lang="en-US" altLang="zh-CN" sz="1350" kern="1200" cap="none" spc="0" normalizeH="0" baseline="0" noProof="1"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15" name="直接连接符 14"/>
          <p:cNvCxnSpPr/>
          <p:nvPr/>
        </p:nvCxnSpPr>
        <p:spPr>
          <a:xfrm flipV="1">
            <a:off x="466725" y="2124075"/>
            <a:ext cx="5670550" cy="269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466725" y="2211388"/>
            <a:ext cx="5670550" cy="269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466725" y="3140393"/>
            <a:ext cx="2752725" cy="583565"/>
          </a:xfrm>
          <a:prstGeom prst="rect">
            <a:avLst/>
          </a:prstGeom>
          <a:noFill/>
        </p:spPr>
        <p:txBody>
          <a:bodyPr wrap="square" rtlCol="0">
            <a:spAutoFit/>
          </a:bodyPr>
          <a:lstStyle/>
          <a:p>
            <a:pPr marR="0" defTabSz="914400" eaLnBrk="0" hangingPunct="0">
              <a:buClrTx/>
              <a:buSzTx/>
              <a:buFontTx/>
            </a:pPr>
            <a:r>
              <a:rPr kumimoji="0" lang="en-US" altLang="zh-CN" sz="1600" kern="1200" cap="none" spc="0" normalizeH="0" baseline="0" noProof="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2021/05/17</a:t>
            </a:r>
            <a:endParaRPr kumimoji="0" lang="en-US" altLang="zh-CN" sz="1600" kern="1200" cap="none" spc="0" normalizeH="0" baseline="0" noProof="1"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a:p>
            <a:pPr marR="0" defTabSz="914400" eaLnBrk="0" hangingPunct="0">
              <a:buClrTx/>
              <a:buSzTx/>
              <a:buFontTx/>
            </a:pPr>
            <a:r>
              <a:rPr kumimoji="0" lang="zh-CN" altLang="en-US" sz="1600" kern="1200" cap="none" spc="0" normalizeH="0" baseline="0" noProof="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第</a:t>
            </a:r>
            <a:r>
              <a:rPr kumimoji="0" lang="en-US" altLang="zh-CN" sz="1600" kern="1200" cap="none" spc="0" normalizeH="0" baseline="0" noProof="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7</a:t>
            </a:r>
            <a:r>
              <a:rPr kumimoji="0" lang="zh-CN" altLang="en-US" sz="1600" kern="1200" cap="none" spc="0" normalizeH="0" baseline="0" noProof="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届</a:t>
            </a:r>
            <a:r>
              <a:rPr kumimoji="0" lang="en-US" altLang="zh-CN" sz="1600" kern="1200" cap="none" spc="0" normalizeH="0" baseline="0" noProof="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XYZ</a:t>
            </a:r>
            <a:r>
              <a:rPr kumimoji="0" lang="zh-CN" altLang="en-US" sz="1600" kern="1200" cap="none" spc="0" normalizeH="0" baseline="0" noProof="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粒子研讨会</a:t>
            </a:r>
            <a:r>
              <a:rPr kumimoji="0" lang="en-US" altLang="zh-CN" sz="1600" kern="1200" cap="none" spc="0" normalizeH="0" baseline="0" noProof="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1600" kern="1200" cap="none" spc="0" normalizeH="0" baseline="0" noProof="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龚畅</a:t>
            </a:r>
            <a:r>
              <a:rPr kumimoji="0" lang="en-US" altLang="zh-CN" sz="1600" kern="1200" cap="none" spc="0" normalizeH="0" baseline="0" noProof="1" dirty="0">
                <a:solidFill>
                  <a:schemeClr val="bg1"/>
                </a:solidFill>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en-US" sz="1600" kern="1200" cap="none" spc="0" normalizeH="0" baseline="0" noProof="1" dirty="0">
              <a:solidFill>
                <a:schemeClr val="bg1"/>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080" name="图片 8"/>
          <p:cNvPicPr>
            <a:picLocks noChangeAspect="1"/>
          </p:cNvPicPr>
          <p:nvPr/>
        </p:nvPicPr>
        <p:blipFill>
          <a:blip r:embed="rId1"/>
          <a:stretch>
            <a:fillRect/>
          </a:stretch>
        </p:blipFill>
        <p:spPr>
          <a:xfrm>
            <a:off x="7308850" y="4660900"/>
            <a:ext cx="1206500" cy="1206500"/>
          </a:xfrm>
          <a:prstGeom prst="rect">
            <a:avLst/>
          </a:prstGeom>
          <a:noFill/>
          <a:ln w="9525">
            <a:noFill/>
          </a:ln>
        </p:spPr>
      </p:pic>
      <p:sp>
        <p:nvSpPr>
          <p:cNvPr id="3" name="灯片编号占位符 2"/>
          <p:cNvSpPr>
            <a:spLocks noGrp="1"/>
          </p:cNvSpPr>
          <p:nvPr>
            <p:ph type="sldNum" sz="quarter" idx="12"/>
          </p:nvPr>
        </p:nvSpPr>
        <p:spPr/>
        <p:txBody>
          <a:bodyPr/>
          <a:p>
            <a:pPr fontAlgn="base"/>
            <a:fld id="{A16DCDE3-DA54-4AF1-A74D-587039B82C70}"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4"/>
          <p:cNvSpPr>
            <a:spLocks noGrp="1"/>
          </p:cNvSpPr>
          <p:nvPr/>
        </p:nvSpPr>
        <p:spPr>
          <a:xfrm>
            <a:off x="628650" y="365125"/>
            <a:ext cx="4891088" cy="330200"/>
          </a:xfrm>
          <a:prstGeom prst="rect">
            <a:avLst/>
          </a:prstGeom>
          <a:solidFill>
            <a:schemeClr val="accent5">
              <a:lumMod val="40000"/>
              <a:lumOff val="60000"/>
            </a:schemeClr>
          </a:solidFill>
          <a:ln w="9525">
            <a:noFill/>
          </a:ln>
        </p:spPr>
        <p:txBody>
          <a:bodyPr vert="horz" lIns="91440" tIns="45720" rIns="91440" bIns="4572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indent="0" algn="l" defTabSz="685800" rtl="0" eaLnBrk="1" fontAlgn="auto" latinLnBrk="0" hangingPunct="1">
              <a:lnSpc>
                <a:spcPct val="90000"/>
              </a:lnSpc>
              <a:spcBef>
                <a:spcPct val="0"/>
              </a:spcBef>
              <a:spcAft>
                <a:spcPct val="0"/>
              </a:spcAft>
              <a:buClrTx/>
              <a:buSzTx/>
              <a:buFontTx/>
              <a:buNone/>
            </a:pPr>
            <a:r>
              <a:rPr kumimoji="0" lang="en-US" altLang="zh-CN" sz="1700" b="1" i="0" u="none" strike="noStrike" kern="1200" cap="none" spc="0" normalizeH="0" baseline="0" noProof="1">
                <a:solidFill>
                  <a:schemeClr val="tx1"/>
                </a:solidFill>
                <a:latin typeface="Times New Roman" panose="02020603050405020304" pitchFamily="18" charset="0"/>
                <a:ea typeface="+mj-ea"/>
                <a:cs typeface="Times New Roman" panose="02020603050405020304" pitchFamily="18" charset="0"/>
              </a:rPr>
              <a:t>      -            </a:t>
            </a:r>
            <a:r>
              <a:rPr lang="en-US" altLang="zh-CN" sz="1700" b="1" strike="noStrike" noProof="1">
                <a:latin typeface="Times New Roman" panose="02020603050405020304" pitchFamily="18" charset="0"/>
                <a:ea typeface="+mj-ea"/>
                <a:cs typeface="+mj-cs"/>
                <a:sym typeface="+mn-ea"/>
              </a:rPr>
              <a:t>Interaction via The Pomeron Exchange</a:t>
            </a:r>
            <a:r>
              <a:rPr kumimoji="0" lang="en-US" altLang="zh-CN" sz="1700" b="1" i="0" u="none" strike="noStrike" kern="1200" cap="none" spc="0" normalizeH="0" baseline="0" noProof="1">
                <a:solidFill>
                  <a:schemeClr val="tx1"/>
                </a:solidFill>
                <a:latin typeface="Times New Roman" panose="02020603050405020304" pitchFamily="18" charset="0"/>
                <a:ea typeface="+mj-ea"/>
                <a:cs typeface="Times New Roman" panose="02020603050405020304" pitchFamily="18" charset="0"/>
              </a:rPr>
              <a:t> </a:t>
            </a:r>
            <a:r>
              <a:rPr kumimoji="0" lang="en-US" altLang="zh-CN" sz="1700" b="1" i="0" u="none" strike="noStrike" kern="1200" cap="none" spc="0" normalizeH="0" baseline="0" noProof="1">
                <a:solidFill>
                  <a:schemeClr val="tx1"/>
                </a:solidFill>
                <a:latin typeface="Times New Roman" panose="02020603050405020304" pitchFamily="18" charset="0"/>
                <a:ea typeface="+mj-ea"/>
                <a:cs typeface="Times New Roman" panose="02020603050405020304" pitchFamily="18" charset="0"/>
              </a:rPr>
              <a:t>         </a:t>
            </a:r>
            <a:endParaRPr kumimoji="0" lang="en-US" altLang="zh-CN" sz="1700" b="1" i="0" u="none" strike="noStrike" kern="1200" cap="none" spc="0" normalizeH="0" baseline="0" noProof="1">
              <a:solidFill>
                <a:schemeClr val="tx1"/>
              </a:solidFill>
              <a:latin typeface="Times New Roman" panose="02020603050405020304" pitchFamily="18" charset="0"/>
              <a:ea typeface="+mj-ea"/>
              <a:cs typeface="Times New Roman" panose="02020603050405020304" pitchFamily="18" charset="0"/>
            </a:endParaRPr>
          </a:p>
        </p:txBody>
      </p:sp>
      <p:graphicFrame>
        <p:nvGraphicFramePr>
          <p:cNvPr id="14338" name="对象 4">
            <a:hlinkClick r:id="" action="ppaction://ole?verb="/>
          </p:cNvPr>
          <p:cNvGraphicFramePr>
            <a:graphicFrameLocks noChangeAspect="1"/>
          </p:cNvGraphicFramePr>
          <p:nvPr/>
        </p:nvGraphicFramePr>
        <p:xfrm>
          <a:off x="665163" y="384175"/>
          <a:ext cx="403225" cy="292100"/>
        </p:xfrm>
        <a:graphic>
          <a:graphicData uri="http://schemas.openxmlformats.org/presentationml/2006/ole">
            <mc:AlternateContent xmlns:mc="http://schemas.openxmlformats.org/markup-compatibility/2006">
              <mc:Choice xmlns:v="urn:schemas-microsoft-com:vml" Requires="v">
                <p:oleObj spid="_x0000_s3099" name="" r:id="rId1" imgW="279400" imgH="203200" progId="Equation.KSEE3">
                  <p:embed/>
                </p:oleObj>
              </mc:Choice>
              <mc:Fallback>
                <p:oleObj name="" r:id="rId1" imgW="279400" imgH="203200" progId="Equation.KSEE3">
                  <p:embed/>
                  <p:pic>
                    <p:nvPicPr>
                      <p:cNvPr id="0" name="图片 3098"/>
                      <p:cNvPicPr/>
                      <p:nvPr/>
                    </p:nvPicPr>
                    <p:blipFill>
                      <a:blip r:embed="rId2"/>
                      <a:stretch>
                        <a:fillRect/>
                      </a:stretch>
                    </p:blipFill>
                    <p:spPr>
                      <a:xfrm>
                        <a:off x="665163" y="384175"/>
                        <a:ext cx="403225" cy="292100"/>
                      </a:xfrm>
                      <a:prstGeom prst="rect">
                        <a:avLst/>
                      </a:prstGeom>
                      <a:noFill/>
                      <a:ln w="38100">
                        <a:noFill/>
                        <a:miter/>
                      </a:ln>
                    </p:spPr>
                  </p:pic>
                </p:oleObj>
              </mc:Fallback>
            </mc:AlternateContent>
          </a:graphicData>
        </a:graphic>
      </p:graphicFrame>
      <p:graphicFrame>
        <p:nvGraphicFramePr>
          <p:cNvPr id="14339" name="对象 5">
            <a:hlinkClick r:id="" action="ppaction://ole?verb="/>
          </p:cNvPr>
          <p:cNvGraphicFramePr>
            <a:graphicFrameLocks noChangeAspect="1"/>
          </p:cNvGraphicFramePr>
          <p:nvPr/>
        </p:nvGraphicFramePr>
        <p:xfrm>
          <a:off x="1190625" y="403225"/>
          <a:ext cx="542925" cy="254000"/>
        </p:xfrm>
        <a:graphic>
          <a:graphicData uri="http://schemas.openxmlformats.org/presentationml/2006/ole">
            <mc:AlternateContent xmlns:mc="http://schemas.openxmlformats.org/markup-compatibility/2006">
              <mc:Choice xmlns:v="urn:schemas-microsoft-com:vml" Requires="v">
                <p:oleObj spid="_x0000_s3095" name="" r:id="rId3" imgW="431800" imgH="203200" progId="Equation.KSEE3">
                  <p:embed/>
                </p:oleObj>
              </mc:Choice>
              <mc:Fallback>
                <p:oleObj name="" r:id="rId3" imgW="431800" imgH="203200" progId="Equation.KSEE3">
                  <p:embed/>
                  <p:pic>
                    <p:nvPicPr>
                      <p:cNvPr id="0" name="图片 3094"/>
                      <p:cNvPicPr/>
                      <p:nvPr/>
                    </p:nvPicPr>
                    <p:blipFill>
                      <a:blip r:embed="rId4"/>
                      <a:stretch>
                        <a:fillRect/>
                      </a:stretch>
                    </p:blipFill>
                    <p:spPr>
                      <a:xfrm>
                        <a:off x="1190625" y="403225"/>
                        <a:ext cx="542925" cy="254000"/>
                      </a:xfrm>
                      <a:prstGeom prst="rect">
                        <a:avLst/>
                      </a:prstGeom>
                      <a:noFill/>
                      <a:ln w="38100">
                        <a:noFill/>
                        <a:miter/>
                      </a:ln>
                    </p:spPr>
                  </p:pic>
                </p:oleObj>
              </mc:Fallback>
            </mc:AlternateContent>
          </a:graphicData>
        </a:graphic>
      </p:graphicFrame>
      <p:sp>
        <p:nvSpPr>
          <p:cNvPr id="14341" name="文本框 10"/>
          <p:cNvSpPr txBox="1"/>
          <p:nvPr/>
        </p:nvSpPr>
        <p:spPr>
          <a:xfrm>
            <a:off x="628650" y="879475"/>
            <a:ext cx="7886700" cy="4615815"/>
          </a:xfrm>
          <a:prstGeom prst="rect">
            <a:avLst/>
          </a:prstGeom>
          <a:noFill/>
          <a:ln w="9525">
            <a:noFill/>
          </a:ln>
        </p:spPr>
        <p:txBody>
          <a:bodyPr wrap="square" anchor="t">
            <a:spAutoFit/>
          </a:bodyPr>
          <a:p>
            <a:pPr marL="285750" indent="-285750" algn="just" eaLnBrk="0" hangingPunct="0">
              <a:buClrTx/>
              <a:buFont typeface="Wingdings" panose="05000000000000000000" charset="0"/>
              <a:buChar char="Ø"/>
            </a:pPr>
            <a:r>
              <a:rPr lang="en-US" altLang="zh-CN" sz="1400">
                <a:latin typeface="Times New Roman" panose="02020603050405020304" pitchFamily="18" charset="0"/>
                <a:ea typeface="宋体" panose="02010600030101010101" pitchFamily="2" charset="-122"/>
              </a:rPr>
              <a:t>The S-wave couplings between two vector charmonia:</a:t>
            </a:r>
            <a:endParaRPr lang="en-US" altLang="zh-CN" sz="1400">
              <a:latin typeface="Times New Roman" panose="02020603050405020304" pitchFamily="18" charset="0"/>
              <a:ea typeface="宋体" panose="02010600030101010101" pitchFamily="2" charset="-122"/>
            </a:endParaRPr>
          </a:p>
          <a:p>
            <a:pPr marL="285750" indent="-285750" algn="just" eaLnBrk="0" hangingPunct="0">
              <a:buClrTx/>
              <a:buFont typeface="Arial" panose="020B0604020202020204" pitchFamily="34" charset="0"/>
              <a:buChar char="•"/>
            </a:pPr>
            <a:endParaRPr lang="en-US" altLang="zh-CN" sz="1400">
              <a:latin typeface="Times New Roman" panose="02020603050405020304" pitchFamily="18" charset="0"/>
              <a:ea typeface="宋体" panose="02010600030101010101" pitchFamily="2" charset="-122"/>
            </a:endParaRPr>
          </a:p>
          <a:p>
            <a:pPr marL="285750" indent="-285750" algn="just" eaLnBrk="0" hangingPunct="0">
              <a:buClrTx/>
              <a:buFont typeface="Wingdings" panose="05000000000000000000" charset="0"/>
              <a:buChar char="Ø"/>
            </a:pPr>
            <a:endParaRPr lang="en-US" altLang="zh-CN" sz="1400">
              <a:latin typeface="Times New Roman" panose="02020603050405020304" pitchFamily="18" charset="0"/>
              <a:sym typeface="+mn-ea"/>
            </a:endParaRPr>
          </a:p>
          <a:p>
            <a:pPr marL="285750" indent="-285750" algn="just" eaLnBrk="0" hangingPunct="0">
              <a:buClrTx/>
              <a:buFont typeface="Wingdings" panose="05000000000000000000" charset="0"/>
              <a:buChar char="Ø"/>
            </a:pPr>
            <a:r>
              <a:rPr lang="en-US" altLang="zh-CN" sz="1400">
                <a:latin typeface="Times New Roman" panose="02020603050405020304" pitchFamily="18" charset="0"/>
                <a:sym typeface="+mn-ea"/>
              </a:rPr>
              <a:t>Notice that  explicit t-dependence appears in the Pomeron exchange potential.As we only focus on the S-wave amplitude behavior  in the vector charmonium scatterings, we integrate the angular part of the amplitude </a:t>
            </a:r>
            <a:endParaRPr lang="en-US" altLang="zh-CN" sz="1400">
              <a:latin typeface="Times New Roman" panose="02020603050405020304" pitchFamily="18" charset="0"/>
              <a:ea typeface="宋体" panose="02010600030101010101" pitchFamily="2" charset="-122"/>
            </a:endParaRPr>
          </a:p>
          <a:p>
            <a:pPr marL="285750" indent="-285750" algn="just" eaLnBrk="0" hangingPunct="0">
              <a:buClrTx/>
              <a:buFont typeface="Arial" panose="020B0604020202020204" pitchFamily="34" charset="0"/>
              <a:buChar char="•"/>
            </a:pPr>
            <a:endParaRPr lang="en-US" altLang="zh-CN" sz="1400">
              <a:latin typeface="Times New Roman" panose="02020603050405020304" pitchFamily="18" charset="0"/>
              <a:ea typeface="宋体" panose="02010600030101010101" pitchFamily="2" charset="-122"/>
            </a:endParaRPr>
          </a:p>
          <a:p>
            <a:pPr marL="285750" indent="-285750" algn="just" eaLnBrk="0" hangingPunct="0">
              <a:buClrTx/>
              <a:buFont typeface="Wingdings" panose="05000000000000000000" charset="0"/>
              <a:buChar char="Ø"/>
            </a:pPr>
            <a:endParaRPr lang="en-US" altLang="zh-CN" sz="1400">
              <a:latin typeface="Times New Roman" panose="02020603050405020304" pitchFamily="18" charset="0"/>
              <a:ea typeface="宋体" panose="02010600030101010101" pitchFamily="2" charset="-122"/>
            </a:endParaRPr>
          </a:p>
          <a:p>
            <a:pPr marL="285750" indent="-285750" algn="just" eaLnBrk="0" hangingPunct="0">
              <a:buClrTx/>
              <a:buFont typeface="Wingdings" panose="05000000000000000000" charset="0"/>
              <a:buChar char="Ø"/>
            </a:pPr>
            <a:endParaRPr lang="en-US" altLang="zh-CN" sz="1400">
              <a:latin typeface="Times New Roman" panose="02020603050405020304" pitchFamily="18" charset="0"/>
              <a:ea typeface="宋体" panose="02010600030101010101" pitchFamily="2" charset="-122"/>
            </a:endParaRPr>
          </a:p>
          <a:p>
            <a:pPr marL="285750" indent="-285750" algn="just" eaLnBrk="0" hangingPunct="0">
              <a:buClrTx/>
              <a:buFont typeface="Wingdings" panose="05000000000000000000" charset="0"/>
              <a:buChar char="Ø"/>
            </a:pPr>
            <a:r>
              <a:rPr lang="en-US" altLang="zh-CN" sz="1400">
                <a:latin typeface="Times New Roman" panose="02020603050405020304" pitchFamily="18" charset="0"/>
                <a:ea typeface="宋体" panose="02010600030101010101" pitchFamily="2" charset="-122"/>
              </a:rPr>
              <a:t>We apply the following projection operators for these three quantum numbers</a:t>
            </a:r>
            <a:endParaRPr lang="en-US" altLang="zh-CN" sz="1400">
              <a:latin typeface="Times New Roman" panose="02020603050405020304" pitchFamily="18" charset="0"/>
              <a:ea typeface="宋体" panose="02010600030101010101" pitchFamily="2" charset="-122"/>
            </a:endParaRPr>
          </a:p>
          <a:p>
            <a:pPr marL="285750" indent="-285750" algn="just" eaLnBrk="0" hangingPunct="0">
              <a:buClrTx/>
              <a:buFont typeface="Wingdings" panose="05000000000000000000" charset="0"/>
              <a:buChar char="Ø"/>
            </a:pPr>
            <a:endParaRPr lang="en-US" altLang="zh-CN" sz="1400">
              <a:latin typeface="Times New Roman" panose="02020603050405020304" pitchFamily="18" charset="0"/>
              <a:ea typeface="宋体" panose="02010600030101010101" pitchFamily="2" charset="-122"/>
            </a:endParaRPr>
          </a:p>
          <a:p>
            <a:pPr marL="285750" indent="-285750" algn="just" eaLnBrk="0" hangingPunct="0">
              <a:buClrTx/>
              <a:buFont typeface="Wingdings" panose="05000000000000000000" charset="0"/>
              <a:buChar char="Ø"/>
            </a:pPr>
            <a:endParaRPr lang="en-US" altLang="zh-CN" sz="1400">
              <a:latin typeface="Times New Roman" panose="02020603050405020304" pitchFamily="18" charset="0"/>
              <a:ea typeface="宋体" panose="02010600030101010101" pitchFamily="2" charset="-122"/>
            </a:endParaRPr>
          </a:p>
          <a:p>
            <a:pPr marL="285750" indent="-285750" algn="just" eaLnBrk="0" hangingPunct="0">
              <a:buClrTx/>
              <a:buFont typeface="Wingdings" panose="05000000000000000000" charset="0"/>
              <a:buChar char="Ø"/>
            </a:pPr>
            <a:endParaRPr lang="en-US" altLang="zh-CN" sz="1400">
              <a:latin typeface="Times New Roman" panose="02020603050405020304" pitchFamily="18" charset="0"/>
              <a:ea typeface="宋体" panose="02010600030101010101" pitchFamily="2" charset="-122"/>
            </a:endParaRPr>
          </a:p>
          <a:p>
            <a:pPr marL="285750" indent="-285750" algn="just" eaLnBrk="0" hangingPunct="0">
              <a:buClrTx/>
              <a:buFont typeface="Wingdings" panose="05000000000000000000" charset="0"/>
              <a:buChar char="Ø"/>
            </a:pPr>
            <a:endParaRPr lang="en-US" altLang="zh-CN" sz="1400">
              <a:latin typeface="Times New Roman" panose="02020603050405020304" pitchFamily="18" charset="0"/>
              <a:ea typeface="宋体" panose="02010600030101010101" pitchFamily="2" charset="-122"/>
            </a:endParaRPr>
          </a:p>
          <a:p>
            <a:pPr marL="285750" indent="-285750" algn="just" eaLnBrk="0" hangingPunct="0">
              <a:buClrTx/>
              <a:buFont typeface="Wingdings" panose="05000000000000000000" charset="0"/>
              <a:buChar char="Ø"/>
            </a:pPr>
            <a:endParaRPr lang="en-US" altLang="zh-CN" sz="1400">
              <a:latin typeface="Times New Roman" panose="02020603050405020304" pitchFamily="18" charset="0"/>
              <a:ea typeface="宋体" panose="02010600030101010101" pitchFamily="2" charset="-122"/>
            </a:endParaRPr>
          </a:p>
          <a:p>
            <a:pPr marL="285750" indent="-285750" algn="just" eaLnBrk="0" hangingPunct="0">
              <a:buClrTx/>
              <a:buFont typeface="Wingdings" panose="05000000000000000000" charset="0"/>
              <a:buChar char="Ø"/>
            </a:pPr>
            <a:endParaRPr lang="en-US" altLang="zh-CN" sz="1400">
              <a:latin typeface="Times New Roman" panose="02020603050405020304" pitchFamily="18" charset="0"/>
              <a:ea typeface="宋体" panose="02010600030101010101" pitchFamily="2" charset="-122"/>
            </a:endParaRPr>
          </a:p>
          <a:p>
            <a:pPr marL="285750" indent="-285750" algn="just" eaLnBrk="0" hangingPunct="0">
              <a:buClrTx/>
              <a:buFont typeface="Wingdings" panose="05000000000000000000" charset="0"/>
              <a:buChar char="Ø"/>
            </a:pPr>
            <a:endParaRPr lang="en-US" altLang="zh-CN" sz="1400">
              <a:latin typeface="Times New Roman" panose="02020603050405020304" pitchFamily="18" charset="0"/>
              <a:ea typeface="宋体" panose="02010600030101010101" pitchFamily="2" charset="-122"/>
            </a:endParaRPr>
          </a:p>
          <a:p>
            <a:pPr marL="285750" indent="-285750" algn="just" eaLnBrk="0" hangingPunct="0">
              <a:buClrTx/>
              <a:buFont typeface="Wingdings" panose="05000000000000000000" charset="0"/>
              <a:buChar char="Ø"/>
            </a:pPr>
            <a:endParaRPr lang="en-US" altLang="zh-CN" sz="1400">
              <a:latin typeface="Times New Roman" panose="02020603050405020304" pitchFamily="18" charset="0"/>
              <a:ea typeface="宋体" panose="02010600030101010101" pitchFamily="2" charset="-122"/>
            </a:endParaRPr>
          </a:p>
          <a:p>
            <a:pPr marL="285750" indent="-285750" algn="just" eaLnBrk="0" hangingPunct="0">
              <a:buClrTx/>
              <a:buFont typeface="Wingdings" panose="05000000000000000000" charset="0"/>
              <a:buChar char="Ø"/>
            </a:pPr>
            <a:r>
              <a:rPr lang="en-US" altLang="zh-CN" sz="1400">
                <a:latin typeface="Times New Roman" panose="02020603050405020304" pitchFamily="18" charset="0"/>
                <a:ea typeface="宋体" panose="02010600030101010101" pitchFamily="2" charset="-122"/>
              </a:rPr>
              <a:t>It is hard to deal with the tensor structure for the resummation of bubble graphic. However, the large mass of charmonium meson offers an advantage of that the three momentum are small compared to its mass in the energy region of interest.  </a:t>
            </a:r>
            <a:endParaRPr lang="en-US" altLang="zh-CN" sz="1400">
              <a:latin typeface="Times New Roman" panose="02020603050405020304" pitchFamily="18" charset="0"/>
              <a:ea typeface="宋体" panose="02010600030101010101" pitchFamily="2" charset="-122"/>
            </a:endParaRPr>
          </a:p>
        </p:txBody>
      </p:sp>
      <p:graphicFrame>
        <p:nvGraphicFramePr>
          <p:cNvPr id="14342" name="对象 7">
            <a:hlinkClick r:id="" action="ppaction://ole?verb="/>
          </p:cNvPr>
          <p:cNvGraphicFramePr>
            <a:graphicFrameLocks noChangeAspect="1"/>
          </p:cNvGraphicFramePr>
          <p:nvPr/>
        </p:nvGraphicFramePr>
        <p:xfrm>
          <a:off x="5245100" y="917575"/>
          <a:ext cx="2017713" cy="333375"/>
        </p:xfrm>
        <a:graphic>
          <a:graphicData uri="http://schemas.openxmlformats.org/presentationml/2006/ole">
            <mc:AlternateContent xmlns:mc="http://schemas.openxmlformats.org/markup-compatibility/2006">
              <mc:Choice xmlns:v="urn:schemas-microsoft-com:vml" Requires="v">
                <p:oleObj spid="_x0000_s3096" name="" r:id="rId5" imgW="1384300" imgH="228600" progId="Equation.KSEE3">
                  <p:embed/>
                </p:oleObj>
              </mc:Choice>
              <mc:Fallback>
                <p:oleObj name="" r:id="rId5" imgW="1384300" imgH="228600" progId="Equation.KSEE3">
                  <p:embed/>
                  <p:pic>
                    <p:nvPicPr>
                      <p:cNvPr id="0" name="图片 3095"/>
                      <p:cNvPicPr/>
                      <p:nvPr/>
                    </p:nvPicPr>
                    <p:blipFill>
                      <a:blip r:embed="rId6"/>
                      <a:stretch>
                        <a:fillRect/>
                      </a:stretch>
                    </p:blipFill>
                    <p:spPr>
                      <a:xfrm>
                        <a:off x="5245100" y="917575"/>
                        <a:ext cx="2017713" cy="333375"/>
                      </a:xfrm>
                      <a:prstGeom prst="rect">
                        <a:avLst/>
                      </a:prstGeom>
                      <a:noFill/>
                      <a:ln w="38100">
                        <a:noFill/>
                        <a:miter/>
                      </a:ln>
                    </p:spPr>
                  </p:pic>
                </p:oleObj>
              </mc:Fallback>
            </mc:AlternateContent>
          </a:graphicData>
        </a:graphic>
      </p:graphicFrame>
      <p:pic>
        <p:nvPicPr>
          <p:cNvPr id="14343" name="图片 9"/>
          <p:cNvPicPr>
            <a:picLocks noChangeAspect="1"/>
          </p:cNvPicPr>
          <p:nvPr/>
        </p:nvPicPr>
        <p:blipFill>
          <a:blip r:embed="rId7"/>
          <a:stretch>
            <a:fillRect/>
          </a:stretch>
        </p:blipFill>
        <p:spPr>
          <a:xfrm>
            <a:off x="1068388" y="3232150"/>
            <a:ext cx="7118350" cy="1217613"/>
          </a:xfrm>
          <a:prstGeom prst="rect">
            <a:avLst/>
          </a:prstGeom>
          <a:noFill/>
          <a:ln w="9525">
            <a:noFill/>
          </a:ln>
        </p:spPr>
      </p:pic>
      <p:sp>
        <p:nvSpPr>
          <p:cNvPr id="14344" name="矩形 13"/>
          <p:cNvSpPr/>
          <p:nvPr/>
        </p:nvSpPr>
        <p:spPr>
          <a:xfrm>
            <a:off x="4489450" y="5421313"/>
            <a:ext cx="3898265" cy="245110"/>
          </a:xfrm>
          <a:prstGeom prst="rect">
            <a:avLst/>
          </a:prstGeom>
          <a:noFill/>
          <a:ln w="9525">
            <a:noFill/>
          </a:ln>
        </p:spPr>
        <p:txBody>
          <a:bodyPr wrap="none" anchor="t">
            <a:spAutoFit/>
          </a:bodyPr>
          <a:p>
            <a:r>
              <a:rPr lang="en-US" altLang="zh-CN" sz="1000" b="1">
                <a:solidFill>
                  <a:srgbClr val="2F5597"/>
                </a:solidFill>
                <a:latin typeface="Times New Roman" panose="02020603050405020304" pitchFamily="18" charset="0"/>
                <a:ea typeface="宋体" panose="02010600030101010101" pitchFamily="2" charset="-122"/>
              </a:rPr>
              <a:t>R.Molina, D. Nicmorus, and E. Oset  Phys. Rev. D. 78, 114018 (2008)</a:t>
            </a:r>
            <a:endParaRPr lang="en-US" altLang="zh-CN" sz="1000" b="1">
              <a:solidFill>
                <a:srgbClr val="2F5597"/>
              </a:solidFill>
              <a:latin typeface="Times New Roman" panose="02020603050405020304" pitchFamily="18" charset="0"/>
              <a:ea typeface="宋体" panose="02010600030101010101" pitchFamily="2" charset="-122"/>
            </a:endParaRPr>
          </a:p>
        </p:txBody>
      </p:sp>
      <p:graphicFrame>
        <p:nvGraphicFramePr>
          <p:cNvPr id="13324" name="对象 14">
            <a:hlinkClick r:id="" action="ppaction://ole?verb="/>
          </p:cNvPr>
          <p:cNvGraphicFramePr>
            <a:graphicFrameLocks noChangeAspect="1"/>
          </p:cNvGraphicFramePr>
          <p:nvPr/>
        </p:nvGraphicFramePr>
        <p:xfrm>
          <a:off x="3542030" y="2211388"/>
          <a:ext cx="1865313" cy="466725"/>
        </p:xfrm>
        <a:graphic>
          <a:graphicData uri="http://schemas.openxmlformats.org/presentationml/2006/ole">
            <mc:AlternateContent xmlns:mc="http://schemas.openxmlformats.org/markup-compatibility/2006">
              <mc:Choice xmlns:v="urn:schemas-microsoft-com:vml" Requires="v">
                <p:oleObj spid="_x0000_s3091" name="" r:id="rId8" imgW="1574800" imgH="393700" progId="Equation.KSEE3">
                  <p:embed/>
                </p:oleObj>
              </mc:Choice>
              <mc:Fallback>
                <p:oleObj name="" r:id="rId8" imgW="1574800" imgH="393700" progId="Equation.KSEE3">
                  <p:embed/>
                  <p:pic>
                    <p:nvPicPr>
                      <p:cNvPr id="0" name="图片 3090"/>
                      <p:cNvPicPr/>
                      <p:nvPr/>
                    </p:nvPicPr>
                    <p:blipFill>
                      <a:blip r:embed="rId9"/>
                      <a:stretch>
                        <a:fillRect/>
                      </a:stretch>
                    </p:blipFill>
                    <p:spPr>
                      <a:xfrm>
                        <a:off x="3542030" y="2211388"/>
                        <a:ext cx="1865313" cy="466725"/>
                      </a:xfrm>
                      <a:prstGeom prst="rect">
                        <a:avLst/>
                      </a:prstGeom>
                      <a:noFill/>
                      <a:ln w="38100">
                        <a:noFill/>
                        <a:miter/>
                      </a:ln>
                    </p:spPr>
                  </p:pic>
                </p:oleObj>
              </mc:Fallback>
            </mc:AlternateContent>
          </a:graphicData>
        </a:graphic>
      </p:graphicFrame>
      <p:sp>
        <p:nvSpPr>
          <p:cNvPr id="2" name="灯片编号占位符 1"/>
          <p:cNvSpPr>
            <a:spLocks noGrp="1"/>
          </p:cNvSpPr>
          <p:nvPr>
            <p:ph type="sldNum" sz="quarter" idx="12"/>
          </p:nvPr>
        </p:nvSpPr>
        <p:spPr/>
        <p:txBody>
          <a:bodyPr/>
          <a:p>
            <a:pPr fontAlgn="base"/>
            <a:fld id="{A16DCDE3-DA54-4AF1-A74D-587039B82C70}"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4"/>
          <p:cNvSpPr>
            <a:spLocks noGrp="1"/>
          </p:cNvSpPr>
          <p:nvPr/>
        </p:nvSpPr>
        <p:spPr>
          <a:xfrm>
            <a:off x="628650" y="365125"/>
            <a:ext cx="4891088" cy="330200"/>
          </a:xfrm>
          <a:prstGeom prst="rect">
            <a:avLst/>
          </a:prstGeom>
          <a:solidFill>
            <a:schemeClr val="accent5">
              <a:lumMod val="40000"/>
              <a:lumOff val="60000"/>
            </a:schemeClr>
          </a:solidFill>
          <a:ln w="9525">
            <a:noFill/>
          </a:ln>
        </p:spPr>
        <p:txBody>
          <a:bodyPr vert="horz" lIns="91440" tIns="45720" rIns="91440" bIns="4572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indent="0" algn="l" defTabSz="685800" rtl="0" eaLnBrk="1" fontAlgn="auto" latinLnBrk="0" hangingPunct="1">
              <a:lnSpc>
                <a:spcPct val="90000"/>
              </a:lnSpc>
              <a:spcBef>
                <a:spcPct val="0"/>
              </a:spcBef>
              <a:spcAft>
                <a:spcPct val="0"/>
              </a:spcAft>
              <a:buClrTx/>
              <a:buSzTx/>
              <a:buFontTx/>
              <a:buNone/>
            </a:pPr>
            <a:r>
              <a:rPr kumimoji="0" lang="en-US" altLang="zh-CN" sz="1700" b="1" i="0" u="none" strike="noStrike" kern="1200" cap="none" spc="0" normalizeH="0" baseline="0" noProof="1">
                <a:solidFill>
                  <a:schemeClr val="tx1"/>
                </a:solidFill>
                <a:latin typeface="Times New Roman" panose="02020603050405020304" pitchFamily="18" charset="0"/>
                <a:ea typeface="+mj-ea"/>
                <a:cs typeface="Times New Roman" panose="02020603050405020304" pitchFamily="18" charset="0"/>
              </a:rPr>
              <a:t>      -            </a:t>
            </a:r>
            <a:r>
              <a:rPr lang="en-US" altLang="zh-CN" sz="1700" b="1" strike="noStrike" noProof="1">
                <a:latin typeface="Times New Roman" panose="02020603050405020304" pitchFamily="18" charset="0"/>
                <a:ea typeface="+mj-ea"/>
                <a:cs typeface="+mj-cs"/>
                <a:sym typeface="+mn-ea"/>
              </a:rPr>
              <a:t>Interaction via The Pomeron Exchange</a:t>
            </a:r>
            <a:r>
              <a:rPr kumimoji="0" lang="en-US" altLang="zh-CN" sz="1700" b="1" i="0" u="none" strike="noStrike" kern="1200" cap="none" spc="0" normalizeH="0" baseline="0" noProof="1">
                <a:solidFill>
                  <a:schemeClr val="tx1"/>
                </a:solidFill>
                <a:latin typeface="Times New Roman" panose="02020603050405020304" pitchFamily="18" charset="0"/>
                <a:ea typeface="+mj-ea"/>
                <a:cs typeface="Times New Roman" panose="02020603050405020304" pitchFamily="18" charset="0"/>
              </a:rPr>
              <a:t> </a:t>
            </a:r>
            <a:r>
              <a:rPr kumimoji="0" lang="en-US" altLang="zh-CN" sz="1700" b="1" i="0" u="none" strike="noStrike" kern="1200" cap="none" spc="0" normalizeH="0" baseline="0" noProof="1">
                <a:solidFill>
                  <a:schemeClr val="tx1"/>
                </a:solidFill>
                <a:latin typeface="Times New Roman" panose="02020603050405020304" pitchFamily="18" charset="0"/>
                <a:ea typeface="+mj-ea"/>
                <a:cs typeface="Times New Roman" panose="02020603050405020304" pitchFamily="18" charset="0"/>
              </a:rPr>
              <a:t>         </a:t>
            </a:r>
            <a:endParaRPr kumimoji="0" lang="en-US" altLang="zh-CN" sz="1700" b="1" i="0" u="none" strike="noStrike" kern="1200" cap="none" spc="0" normalizeH="0" baseline="0" noProof="1">
              <a:solidFill>
                <a:schemeClr val="tx1"/>
              </a:solidFill>
              <a:latin typeface="Times New Roman" panose="02020603050405020304" pitchFamily="18" charset="0"/>
              <a:ea typeface="+mj-ea"/>
              <a:cs typeface="Times New Roman" panose="02020603050405020304" pitchFamily="18" charset="0"/>
            </a:endParaRPr>
          </a:p>
        </p:txBody>
      </p:sp>
      <p:graphicFrame>
        <p:nvGraphicFramePr>
          <p:cNvPr id="15362" name="对象 4">
            <a:hlinkClick r:id="" action="ppaction://ole?verb="/>
          </p:cNvPr>
          <p:cNvGraphicFramePr>
            <a:graphicFrameLocks noChangeAspect="1"/>
          </p:cNvGraphicFramePr>
          <p:nvPr/>
        </p:nvGraphicFramePr>
        <p:xfrm>
          <a:off x="665163" y="384175"/>
          <a:ext cx="403225" cy="292100"/>
        </p:xfrm>
        <a:graphic>
          <a:graphicData uri="http://schemas.openxmlformats.org/presentationml/2006/ole">
            <mc:AlternateContent xmlns:mc="http://schemas.openxmlformats.org/markup-compatibility/2006">
              <mc:Choice xmlns:v="urn:schemas-microsoft-com:vml" Requires="v">
                <p:oleObj spid="_x0000_s3097" name="" r:id="rId1" imgW="279400" imgH="203200" progId="Equation.KSEE3">
                  <p:embed/>
                </p:oleObj>
              </mc:Choice>
              <mc:Fallback>
                <p:oleObj name="" r:id="rId1" imgW="279400" imgH="203200" progId="Equation.KSEE3">
                  <p:embed/>
                  <p:pic>
                    <p:nvPicPr>
                      <p:cNvPr id="0" name="图片 3096"/>
                      <p:cNvPicPr/>
                      <p:nvPr/>
                    </p:nvPicPr>
                    <p:blipFill>
                      <a:blip r:embed="rId2"/>
                      <a:stretch>
                        <a:fillRect/>
                      </a:stretch>
                    </p:blipFill>
                    <p:spPr>
                      <a:xfrm>
                        <a:off x="665163" y="384175"/>
                        <a:ext cx="403225" cy="292100"/>
                      </a:xfrm>
                      <a:prstGeom prst="rect">
                        <a:avLst/>
                      </a:prstGeom>
                      <a:noFill/>
                      <a:ln w="38100">
                        <a:noFill/>
                        <a:miter/>
                      </a:ln>
                    </p:spPr>
                  </p:pic>
                </p:oleObj>
              </mc:Fallback>
            </mc:AlternateContent>
          </a:graphicData>
        </a:graphic>
      </p:graphicFrame>
      <p:graphicFrame>
        <p:nvGraphicFramePr>
          <p:cNvPr id="15363" name="对象 5">
            <a:hlinkClick r:id="" action="ppaction://ole?verb="/>
          </p:cNvPr>
          <p:cNvGraphicFramePr>
            <a:graphicFrameLocks noChangeAspect="1"/>
          </p:cNvGraphicFramePr>
          <p:nvPr/>
        </p:nvGraphicFramePr>
        <p:xfrm>
          <a:off x="1190625" y="403225"/>
          <a:ext cx="542925" cy="254000"/>
        </p:xfrm>
        <a:graphic>
          <a:graphicData uri="http://schemas.openxmlformats.org/presentationml/2006/ole">
            <mc:AlternateContent xmlns:mc="http://schemas.openxmlformats.org/markup-compatibility/2006">
              <mc:Choice xmlns:v="urn:schemas-microsoft-com:vml" Requires="v">
                <p:oleObj spid="_x0000_s3092" name="" r:id="rId3" imgW="431800" imgH="203200" progId="Equation.KSEE3">
                  <p:embed/>
                </p:oleObj>
              </mc:Choice>
              <mc:Fallback>
                <p:oleObj name="" r:id="rId3" imgW="431800" imgH="203200" progId="Equation.KSEE3">
                  <p:embed/>
                  <p:pic>
                    <p:nvPicPr>
                      <p:cNvPr id="0" name="图片 3091"/>
                      <p:cNvPicPr/>
                      <p:nvPr/>
                    </p:nvPicPr>
                    <p:blipFill>
                      <a:blip r:embed="rId4"/>
                      <a:stretch>
                        <a:fillRect/>
                      </a:stretch>
                    </p:blipFill>
                    <p:spPr>
                      <a:xfrm>
                        <a:off x="1190625" y="403225"/>
                        <a:ext cx="542925" cy="254000"/>
                      </a:xfrm>
                      <a:prstGeom prst="rect">
                        <a:avLst/>
                      </a:prstGeom>
                      <a:noFill/>
                      <a:ln w="38100">
                        <a:noFill/>
                        <a:miter/>
                      </a:ln>
                    </p:spPr>
                  </p:pic>
                </p:oleObj>
              </mc:Fallback>
            </mc:AlternateContent>
          </a:graphicData>
        </a:graphic>
      </p:graphicFrame>
      <p:pic>
        <p:nvPicPr>
          <p:cNvPr id="4" name="图片 3" descr="C:\Users\GC\Desktop\pomeron picture\pomeron13.jpgpomeron13"/>
          <p:cNvPicPr>
            <a:picLocks noChangeAspect="1"/>
          </p:cNvPicPr>
          <p:nvPr/>
        </p:nvPicPr>
        <p:blipFill>
          <a:blip r:embed="rId5"/>
          <a:srcRect/>
          <a:stretch>
            <a:fillRect/>
          </a:stretch>
        </p:blipFill>
        <p:spPr>
          <a:xfrm>
            <a:off x="3218180" y="987425"/>
            <a:ext cx="2543175" cy="1638935"/>
          </a:xfrm>
          <a:prstGeom prst="rect">
            <a:avLst/>
          </a:prstGeom>
        </p:spPr>
      </p:pic>
      <p:pic>
        <p:nvPicPr>
          <p:cNvPr id="8" name="图片 7" descr="pomeron15"/>
          <p:cNvPicPr>
            <a:picLocks noChangeAspect="1"/>
          </p:cNvPicPr>
          <p:nvPr/>
        </p:nvPicPr>
        <p:blipFill>
          <a:blip r:embed="rId6"/>
          <a:stretch>
            <a:fillRect/>
          </a:stretch>
        </p:blipFill>
        <p:spPr>
          <a:xfrm>
            <a:off x="3173095" y="3683635"/>
            <a:ext cx="2633345" cy="1699260"/>
          </a:xfrm>
          <a:prstGeom prst="rect">
            <a:avLst/>
          </a:prstGeom>
        </p:spPr>
      </p:pic>
      <p:sp>
        <p:nvSpPr>
          <p:cNvPr id="15371" name="文本框 14"/>
          <p:cNvSpPr txBox="1"/>
          <p:nvPr/>
        </p:nvSpPr>
        <p:spPr>
          <a:xfrm>
            <a:off x="2921000" y="6005513"/>
            <a:ext cx="5594350" cy="244475"/>
          </a:xfrm>
          <a:prstGeom prst="rect">
            <a:avLst/>
          </a:prstGeom>
          <a:noFill/>
          <a:ln w="9525">
            <a:noFill/>
          </a:ln>
        </p:spPr>
        <p:txBody>
          <a:bodyPr wrap="none" anchor="t">
            <a:spAutoFit/>
          </a:bodyPr>
          <a:p>
            <a:r>
              <a:rPr lang="en-US" altLang="zh-CN" sz="1000" b="1">
                <a:solidFill>
                  <a:srgbClr val="2F5597"/>
                </a:solidFill>
                <a:latin typeface="Times New Roman" panose="02020603050405020304" pitchFamily="18" charset="0"/>
                <a:ea typeface="宋体" panose="02010600030101010101" pitchFamily="2" charset="-122"/>
              </a:rPr>
              <a:t>Chang Gong, Meng-Chuan Du, Bin Zhou, Qiang Zhao, Xian-Hui Zhong[arXiv:2011.11374</a:t>
            </a:r>
            <a:r>
              <a:rPr lang="en-US" altLang="zh-CN" sz="1000" b="1">
                <a:solidFill>
                  <a:srgbClr val="2F5597"/>
                </a:solidFill>
                <a:latin typeface="Times New Roman" panose="02020603050405020304" pitchFamily="18" charset="0"/>
                <a:ea typeface="宋体" panose="02010600030101010101" pitchFamily="2" charset="-122"/>
                <a:sym typeface="等线" panose="02010600030101010101" pitchFamily="2" charset="-122"/>
              </a:rPr>
              <a:t>[hep-ph]</a:t>
            </a:r>
            <a:r>
              <a:rPr lang="en-US" altLang="zh-CN" sz="1000" b="1">
                <a:solidFill>
                  <a:srgbClr val="2F5597"/>
                </a:solidFill>
                <a:latin typeface="Times New Roman" panose="02020603050405020304" pitchFamily="18" charset="0"/>
                <a:ea typeface="宋体" panose="02010600030101010101" pitchFamily="2" charset="-122"/>
              </a:rPr>
              <a:t>]</a:t>
            </a:r>
            <a:endParaRPr lang="zh-CN" altLang="en-US">
              <a:latin typeface="Arial" panose="020B0604020202020204" pitchFamily="34" charset="0"/>
              <a:ea typeface="宋体" panose="02010600030101010101" pitchFamily="2" charset="-122"/>
            </a:endParaRPr>
          </a:p>
        </p:txBody>
      </p:sp>
      <p:pic>
        <p:nvPicPr>
          <p:cNvPr id="9" name="图片 8" descr="C:\Users\GC\Desktop\pomeron picture\pomeron09.jpgpomeron09"/>
          <p:cNvPicPr>
            <a:picLocks noChangeAspect="1"/>
          </p:cNvPicPr>
          <p:nvPr/>
        </p:nvPicPr>
        <p:blipFill>
          <a:blip r:embed="rId7"/>
          <a:srcRect/>
          <a:stretch>
            <a:fillRect/>
          </a:stretch>
        </p:blipFill>
        <p:spPr>
          <a:xfrm>
            <a:off x="5761355" y="987425"/>
            <a:ext cx="2607945" cy="1680845"/>
          </a:xfrm>
          <a:prstGeom prst="rect">
            <a:avLst/>
          </a:prstGeom>
        </p:spPr>
      </p:pic>
      <p:graphicFrame>
        <p:nvGraphicFramePr>
          <p:cNvPr id="10" name="对象 9">
            <a:hlinkClick r:id="" action="ppaction://ole?verb="/>
          </p:cNvPr>
          <p:cNvGraphicFramePr>
            <a:graphicFrameLocks noChangeAspect="1"/>
          </p:cNvGraphicFramePr>
          <p:nvPr/>
        </p:nvGraphicFramePr>
        <p:xfrm>
          <a:off x="6628130" y="1133475"/>
          <a:ext cx="911225" cy="250825"/>
        </p:xfrm>
        <a:graphic>
          <a:graphicData uri="http://schemas.openxmlformats.org/presentationml/2006/ole">
            <mc:AlternateContent xmlns:mc="http://schemas.openxmlformats.org/markup-compatibility/2006">
              <mc:Choice xmlns:v="urn:schemas-microsoft-com:vml" Requires="v">
                <p:oleObj spid="_x0000_s12" name="" r:id="rId8" imgW="876300" imgH="241300" progId="Equation.KSEE3">
                  <p:embed/>
                </p:oleObj>
              </mc:Choice>
              <mc:Fallback>
                <p:oleObj name="" r:id="rId8" imgW="876300" imgH="241300" progId="Equation.KSEE3">
                  <p:embed/>
                  <p:pic>
                    <p:nvPicPr>
                      <p:cNvPr id="0" name="图片 1024"/>
                      <p:cNvPicPr/>
                      <p:nvPr/>
                    </p:nvPicPr>
                    <p:blipFill>
                      <a:blip r:embed="rId9"/>
                      <a:stretch>
                        <a:fillRect/>
                      </a:stretch>
                    </p:blipFill>
                    <p:spPr>
                      <a:xfrm>
                        <a:off x="6628130" y="1133475"/>
                        <a:ext cx="911225" cy="250825"/>
                      </a:xfrm>
                      <a:prstGeom prst="rect">
                        <a:avLst/>
                      </a:prstGeom>
                      <a:ln>
                        <a:solidFill>
                          <a:srgbClr val="C00000"/>
                        </a:solidFill>
                      </a:ln>
                    </p:spPr>
                  </p:pic>
                </p:oleObj>
              </mc:Fallback>
            </mc:AlternateContent>
          </a:graphicData>
        </a:graphic>
      </p:graphicFrame>
      <p:graphicFrame>
        <p:nvGraphicFramePr>
          <p:cNvPr id="13" name="对象 12">
            <a:hlinkClick r:id="" action="ppaction://ole?verb="/>
          </p:cNvPr>
          <p:cNvGraphicFramePr>
            <a:graphicFrameLocks noChangeAspect="1"/>
          </p:cNvGraphicFramePr>
          <p:nvPr/>
        </p:nvGraphicFramePr>
        <p:xfrm>
          <a:off x="3944620" y="1133475"/>
          <a:ext cx="911225" cy="250825"/>
        </p:xfrm>
        <a:graphic>
          <a:graphicData uri="http://schemas.openxmlformats.org/presentationml/2006/ole">
            <mc:AlternateContent xmlns:mc="http://schemas.openxmlformats.org/markup-compatibility/2006">
              <mc:Choice xmlns:v="urn:schemas-microsoft-com:vml" Requires="v">
                <p:oleObj spid="_x0000_s15" name="" r:id="rId10" imgW="876300" imgH="241300" progId="Equation.KSEE3">
                  <p:embed/>
                </p:oleObj>
              </mc:Choice>
              <mc:Fallback>
                <p:oleObj name="" r:id="rId10" imgW="876300" imgH="241300" progId="Equation.KSEE3">
                  <p:embed/>
                  <p:pic>
                    <p:nvPicPr>
                      <p:cNvPr id="0" name="图片 1024"/>
                      <p:cNvPicPr/>
                      <p:nvPr/>
                    </p:nvPicPr>
                    <p:blipFill>
                      <a:blip r:embed="rId11"/>
                      <a:stretch>
                        <a:fillRect/>
                      </a:stretch>
                    </p:blipFill>
                    <p:spPr>
                      <a:xfrm>
                        <a:off x="3944620" y="1133475"/>
                        <a:ext cx="911225" cy="250825"/>
                      </a:xfrm>
                      <a:prstGeom prst="rect">
                        <a:avLst/>
                      </a:prstGeom>
                      <a:ln>
                        <a:solidFill>
                          <a:srgbClr val="C00000"/>
                        </a:solidFill>
                      </a:ln>
                    </p:spPr>
                  </p:pic>
                </p:oleObj>
              </mc:Fallback>
            </mc:AlternateContent>
          </a:graphicData>
        </a:graphic>
      </p:graphicFrame>
      <p:pic>
        <p:nvPicPr>
          <p:cNvPr id="16" name="图片 15" descr="C:\Users\GC\Desktop\pomeron picture\pomeron14.jpgpomeron14"/>
          <p:cNvPicPr>
            <a:picLocks noChangeAspect="1"/>
          </p:cNvPicPr>
          <p:nvPr/>
        </p:nvPicPr>
        <p:blipFill>
          <a:blip r:embed="rId12"/>
          <a:srcRect/>
          <a:stretch>
            <a:fillRect/>
          </a:stretch>
        </p:blipFill>
        <p:spPr>
          <a:xfrm>
            <a:off x="628650" y="994410"/>
            <a:ext cx="2521585" cy="1624965"/>
          </a:xfrm>
          <a:prstGeom prst="rect">
            <a:avLst/>
          </a:prstGeom>
        </p:spPr>
      </p:pic>
      <p:graphicFrame>
        <p:nvGraphicFramePr>
          <p:cNvPr id="17" name="对象 16">
            <a:hlinkClick r:id="" action="ppaction://ole?verb="/>
          </p:cNvPr>
          <p:cNvGraphicFramePr>
            <a:graphicFrameLocks noChangeAspect="1"/>
          </p:cNvGraphicFramePr>
          <p:nvPr/>
        </p:nvGraphicFramePr>
        <p:xfrm>
          <a:off x="1233170" y="1133475"/>
          <a:ext cx="911225" cy="250825"/>
        </p:xfrm>
        <a:graphic>
          <a:graphicData uri="http://schemas.openxmlformats.org/presentationml/2006/ole">
            <mc:AlternateContent xmlns:mc="http://schemas.openxmlformats.org/markup-compatibility/2006">
              <mc:Choice xmlns:v="urn:schemas-microsoft-com:vml" Requires="v">
                <p:oleObj spid="_x0000_s18" name="" r:id="rId13" imgW="876300" imgH="241300" progId="Equation.KSEE3">
                  <p:embed/>
                </p:oleObj>
              </mc:Choice>
              <mc:Fallback>
                <p:oleObj name="" r:id="rId13" imgW="876300" imgH="241300" progId="Equation.KSEE3">
                  <p:embed/>
                  <p:pic>
                    <p:nvPicPr>
                      <p:cNvPr id="0" name="图片 1024"/>
                      <p:cNvPicPr/>
                      <p:nvPr/>
                    </p:nvPicPr>
                    <p:blipFill>
                      <a:blip r:embed="rId14"/>
                      <a:stretch>
                        <a:fillRect/>
                      </a:stretch>
                    </p:blipFill>
                    <p:spPr>
                      <a:xfrm>
                        <a:off x="1233170" y="1133475"/>
                        <a:ext cx="911225" cy="250825"/>
                      </a:xfrm>
                      <a:prstGeom prst="rect">
                        <a:avLst/>
                      </a:prstGeom>
                      <a:ln>
                        <a:solidFill>
                          <a:srgbClr val="C00000"/>
                        </a:solidFill>
                      </a:ln>
                    </p:spPr>
                  </p:pic>
                </p:oleObj>
              </mc:Fallback>
            </mc:AlternateContent>
          </a:graphicData>
        </a:graphic>
      </p:graphicFrame>
      <p:graphicFrame>
        <p:nvGraphicFramePr>
          <p:cNvPr id="19" name="对象 18">
            <a:hlinkClick r:id="" action="ppaction://ole?verb="/>
          </p:cNvPr>
          <p:cNvGraphicFramePr>
            <a:graphicFrameLocks noChangeAspect="1"/>
          </p:cNvGraphicFramePr>
          <p:nvPr/>
        </p:nvGraphicFramePr>
        <p:xfrm>
          <a:off x="3944620" y="3849370"/>
          <a:ext cx="911225" cy="250825"/>
        </p:xfrm>
        <a:graphic>
          <a:graphicData uri="http://schemas.openxmlformats.org/presentationml/2006/ole">
            <mc:AlternateContent xmlns:mc="http://schemas.openxmlformats.org/markup-compatibility/2006">
              <mc:Choice xmlns:v="urn:schemas-microsoft-com:vml" Requires="v">
                <p:oleObj spid="_x0000_s20" name="" r:id="rId15" imgW="876300" imgH="241300" progId="Equation.KSEE3">
                  <p:embed/>
                </p:oleObj>
              </mc:Choice>
              <mc:Fallback>
                <p:oleObj name="" r:id="rId15" imgW="876300" imgH="241300" progId="Equation.KSEE3">
                  <p:embed/>
                  <p:pic>
                    <p:nvPicPr>
                      <p:cNvPr id="0" name="图片 1024"/>
                      <p:cNvPicPr/>
                      <p:nvPr/>
                    </p:nvPicPr>
                    <p:blipFill>
                      <a:blip r:embed="rId11"/>
                      <a:stretch>
                        <a:fillRect/>
                      </a:stretch>
                    </p:blipFill>
                    <p:spPr>
                      <a:xfrm>
                        <a:off x="3944620" y="3849370"/>
                        <a:ext cx="911225" cy="250825"/>
                      </a:xfrm>
                      <a:prstGeom prst="rect">
                        <a:avLst/>
                      </a:prstGeom>
                      <a:ln>
                        <a:solidFill>
                          <a:srgbClr val="C00000"/>
                        </a:solidFill>
                      </a:ln>
                    </p:spPr>
                  </p:pic>
                </p:oleObj>
              </mc:Fallback>
            </mc:AlternateContent>
          </a:graphicData>
        </a:graphic>
      </p:graphicFrame>
      <p:pic>
        <p:nvPicPr>
          <p:cNvPr id="15365" name="图片 8" descr="pomeron10"/>
          <p:cNvPicPr>
            <a:picLocks noChangeAspect="1"/>
          </p:cNvPicPr>
          <p:nvPr/>
        </p:nvPicPr>
        <p:blipFill>
          <a:blip r:embed="rId16"/>
          <a:stretch>
            <a:fillRect/>
          </a:stretch>
        </p:blipFill>
        <p:spPr>
          <a:xfrm>
            <a:off x="5809615" y="3683635"/>
            <a:ext cx="2559685" cy="1657985"/>
          </a:xfrm>
          <a:prstGeom prst="rect">
            <a:avLst/>
          </a:prstGeom>
          <a:noFill/>
          <a:ln w="9525">
            <a:noFill/>
          </a:ln>
        </p:spPr>
      </p:pic>
      <p:graphicFrame>
        <p:nvGraphicFramePr>
          <p:cNvPr id="22" name="对象 21">
            <a:hlinkClick r:id="" action="ppaction://ole?verb="/>
          </p:cNvPr>
          <p:cNvGraphicFramePr>
            <a:graphicFrameLocks noChangeAspect="1"/>
          </p:cNvGraphicFramePr>
          <p:nvPr/>
        </p:nvGraphicFramePr>
        <p:xfrm>
          <a:off x="6609715" y="3849370"/>
          <a:ext cx="911225" cy="250825"/>
        </p:xfrm>
        <a:graphic>
          <a:graphicData uri="http://schemas.openxmlformats.org/presentationml/2006/ole">
            <mc:AlternateContent xmlns:mc="http://schemas.openxmlformats.org/markup-compatibility/2006">
              <mc:Choice xmlns:v="urn:schemas-microsoft-com:vml" Requires="v">
                <p:oleObj spid="_x0000_s23" name="" r:id="rId17" imgW="876300" imgH="241300" progId="Equation.KSEE3">
                  <p:embed/>
                </p:oleObj>
              </mc:Choice>
              <mc:Fallback>
                <p:oleObj name="" r:id="rId17" imgW="876300" imgH="241300" progId="Equation.KSEE3">
                  <p:embed/>
                  <p:pic>
                    <p:nvPicPr>
                      <p:cNvPr id="0" name="图片 1024"/>
                      <p:cNvPicPr/>
                      <p:nvPr/>
                    </p:nvPicPr>
                    <p:blipFill>
                      <a:blip r:embed="rId9"/>
                      <a:stretch>
                        <a:fillRect/>
                      </a:stretch>
                    </p:blipFill>
                    <p:spPr>
                      <a:xfrm>
                        <a:off x="6609715" y="3849370"/>
                        <a:ext cx="911225" cy="250825"/>
                      </a:xfrm>
                      <a:prstGeom prst="rect">
                        <a:avLst/>
                      </a:prstGeom>
                      <a:ln>
                        <a:solidFill>
                          <a:srgbClr val="C00000"/>
                        </a:solidFill>
                      </a:ln>
                    </p:spPr>
                  </p:pic>
                </p:oleObj>
              </mc:Fallback>
            </mc:AlternateContent>
          </a:graphicData>
        </a:graphic>
      </p:graphicFrame>
      <p:pic>
        <p:nvPicPr>
          <p:cNvPr id="24" name="图片 23" descr="pomeron16-1.0"/>
          <p:cNvPicPr>
            <a:picLocks noChangeAspect="1"/>
          </p:cNvPicPr>
          <p:nvPr/>
        </p:nvPicPr>
        <p:blipFill>
          <a:blip r:embed="rId18"/>
          <a:stretch>
            <a:fillRect/>
          </a:stretch>
        </p:blipFill>
        <p:spPr>
          <a:xfrm>
            <a:off x="628650" y="3712845"/>
            <a:ext cx="2477770" cy="1598930"/>
          </a:xfrm>
          <a:prstGeom prst="rect">
            <a:avLst/>
          </a:prstGeom>
        </p:spPr>
      </p:pic>
      <p:graphicFrame>
        <p:nvGraphicFramePr>
          <p:cNvPr id="25" name="对象 24">
            <a:hlinkClick r:id="" action="ppaction://ole?verb="/>
          </p:cNvPr>
          <p:cNvGraphicFramePr>
            <a:graphicFrameLocks noChangeAspect="1"/>
          </p:cNvGraphicFramePr>
          <p:nvPr/>
        </p:nvGraphicFramePr>
        <p:xfrm>
          <a:off x="1233170" y="3849370"/>
          <a:ext cx="911225" cy="250825"/>
        </p:xfrm>
        <a:graphic>
          <a:graphicData uri="http://schemas.openxmlformats.org/presentationml/2006/ole">
            <mc:AlternateContent xmlns:mc="http://schemas.openxmlformats.org/markup-compatibility/2006">
              <mc:Choice xmlns:v="urn:schemas-microsoft-com:vml" Requires="v">
                <p:oleObj spid="_x0000_s26" name="" r:id="rId19" imgW="876300" imgH="241300" progId="Equation.KSEE3">
                  <p:embed/>
                </p:oleObj>
              </mc:Choice>
              <mc:Fallback>
                <p:oleObj name="" r:id="rId19" imgW="876300" imgH="241300" progId="Equation.KSEE3">
                  <p:embed/>
                  <p:pic>
                    <p:nvPicPr>
                      <p:cNvPr id="0" name="图片 1024"/>
                      <p:cNvPicPr/>
                      <p:nvPr/>
                    </p:nvPicPr>
                    <p:blipFill>
                      <a:blip r:embed="rId14"/>
                      <a:stretch>
                        <a:fillRect/>
                      </a:stretch>
                    </p:blipFill>
                    <p:spPr>
                      <a:xfrm>
                        <a:off x="1233170" y="3849370"/>
                        <a:ext cx="911225" cy="250825"/>
                      </a:xfrm>
                      <a:prstGeom prst="rect">
                        <a:avLst/>
                      </a:prstGeom>
                      <a:ln>
                        <a:solidFill>
                          <a:srgbClr val="C00000"/>
                        </a:solidFill>
                      </a:ln>
                    </p:spPr>
                  </p:pic>
                </p:oleObj>
              </mc:Fallback>
            </mc:AlternateContent>
          </a:graphicData>
        </a:graphic>
      </p:graphicFrame>
      <p:graphicFrame>
        <p:nvGraphicFramePr>
          <p:cNvPr id="27" name="对象 9">
            <a:hlinkClick r:id="" action="ppaction://ole?verb="/>
          </p:cNvPr>
          <p:cNvGraphicFramePr>
            <a:graphicFrameLocks noChangeAspect="1"/>
          </p:cNvGraphicFramePr>
          <p:nvPr/>
        </p:nvGraphicFramePr>
        <p:xfrm>
          <a:off x="3247073" y="2821940"/>
          <a:ext cx="2063750" cy="255588"/>
        </p:xfrm>
        <a:graphic>
          <a:graphicData uri="http://schemas.openxmlformats.org/presentationml/2006/ole">
            <mc:AlternateContent xmlns:mc="http://schemas.openxmlformats.org/markup-compatibility/2006">
              <mc:Choice xmlns:v="urn:schemas-microsoft-com:vml" Requires="v">
                <p:oleObj spid="_x0000_s28" name="" r:id="rId20" imgW="1638300" imgH="203200" progId="Equation.KSEE3">
                  <p:embed/>
                </p:oleObj>
              </mc:Choice>
              <mc:Fallback>
                <p:oleObj name="" r:id="rId20" imgW="1638300" imgH="203200" progId="Equation.KSEE3">
                  <p:embed/>
                  <p:pic>
                    <p:nvPicPr>
                      <p:cNvPr id="0" name="图片 3100"/>
                      <p:cNvPicPr/>
                      <p:nvPr/>
                    </p:nvPicPr>
                    <p:blipFill>
                      <a:blip r:embed="rId21"/>
                      <a:stretch>
                        <a:fillRect/>
                      </a:stretch>
                    </p:blipFill>
                    <p:spPr>
                      <a:xfrm>
                        <a:off x="3247073" y="2821940"/>
                        <a:ext cx="2063750" cy="255588"/>
                      </a:xfrm>
                      <a:prstGeom prst="rect">
                        <a:avLst/>
                      </a:prstGeom>
                      <a:noFill/>
                      <a:ln w="38100">
                        <a:noFill/>
                        <a:miter/>
                      </a:ln>
                    </p:spPr>
                  </p:pic>
                </p:oleObj>
              </mc:Fallback>
            </mc:AlternateContent>
          </a:graphicData>
        </a:graphic>
      </p:graphicFrame>
      <p:graphicFrame>
        <p:nvGraphicFramePr>
          <p:cNvPr id="29" name="对象 11"/>
          <p:cNvGraphicFramePr/>
          <p:nvPr/>
        </p:nvGraphicFramePr>
        <p:xfrm>
          <a:off x="3376295" y="5562600"/>
          <a:ext cx="1805305" cy="294640"/>
        </p:xfrm>
        <a:graphic>
          <a:graphicData uri="http://schemas.openxmlformats.org/presentationml/2006/ole">
            <mc:AlternateContent xmlns:mc="http://schemas.openxmlformats.org/markup-compatibility/2006">
              <mc:Choice xmlns:v="urn:schemas-microsoft-com:vml" Requires="v">
                <p:oleObj spid="_x0000_s30" name="" r:id="rId22" imgW="1371600" imgH="203200" progId="Equation.KSEE3">
                  <p:embed/>
                </p:oleObj>
              </mc:Choice>
              <mc:Fallback>
                <p:oleObj name="" r:id="rId22" imgW="1371600" imgH="203200" progId="Equation.KSEE3">
                  <p:embed/>
                  <p:pic>
                    <p:nvPicPr>
                      <p:cNvPr id="0" name="图片 3092"/>
                      <p:cNvPicPr/>
                      <p:nvPr/>
                    </p:nvPicPr>
                    <p:blipFill>
                      <a:blip r:embed="rId23"/>
                      <a:stretch>
                        <a:fillRect/>
                      </a:stretch>
                    </p:blipFill>
                    <p:spPr>
                      <a:xfrm>
                        <a:off x="3376295" y="5562600"/>
                        <a:ext cx="1805305" cy="294640"/>
                      </a:xfrm>
                      <a:prstGeom prst="rect">
                        <a:avLst/>
                      </a:prstGeom>
                      <a:noFill/>
                      <a:ln w="38100">
                        <a:noFill/>
                        <a:miter/>
                      </a:ln>
                    </p:spPr>
                  </p:pic>
                </p:oleObj>
              </mc:Fallback>
            </mc:AlternateContent>
          </a:graphicData>
        </a:graphic>
      </p:graphicFrame>
      <p:sp>
        <p:nvSpPr>
          <p:cNvPr id="2" name="灯片编号占位符 1"/>
          <p:cNvSpPr>
            <a:spLocks noGrp="1"/>
          </p:cNvSpPr>
          <p:nvPr>
            <p:ph type="sldNum" sz="quarter" idx="12"/>
          </p:nvPr>
        </p:nvSpPr>
        <p:spPr/>
        <p:txBody>
          <a:bodyPr/>
          <a:p>
            <a:pPr fontAlgn="base"/>
            <a:fld id="{A16DCDE3-DA54-4AF1-A74D-587039B82C70}"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4"/>
          <p:cNvSpPr>
            <a:spLocks noGrp="1"/>
          </p:cNvSpPr>
          <p:nvPr/>
        </p:nvSpPr>
        <p:spPr>
          <a:xfrm>
            <a:off x="628650" y="365125"/>
            <a:ext cx="7937500" cy="330200"/>
          </a:xfrm>
          <a:prstGeom prst="rect">
            <a:avLst/>
          </a:prstGeom>
          <a:solidFill>
            <a:schemeClr val="accent5">
              <a:lumMod val="40000"/>
              <a:lumOff val="60000"/>
            </a:schemeClr>
          </a:solidFill>
          <a:ln w="9525">
            <a:noFill/>
          </a:ln>
        </p:spPr>
        <p:txBody>
          <a:bodyPr vert="horz" lIns="91440" tIns="45720" rIns="91440" bIns="4572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indent="0" algn="l" defTabSz="685800" rtl="0" eaLnBrk="1" fontAlgn="auto" latinLnBrk="0" hangingPunct="1">
              <a:lnSpc>
                <a:spcPct val="90000"/>
              </a:lnSpc>
              <a:spcBef>
                <a:spcPct val="0"/>
              </a:spcBef>
              <a:spcAft>
                <a:spcPct val="0"/>
              </a:spcAft>
              <a:buClrTx/>
              <a:buSzTx/>
              <a:buFontTx/>
              <a:buNone/>
            </a:pPr>
            <a:r>
              <a:rPr lang="en-US" altLang="zh-CN" sz="1700" b="1" strike="noStrike" noProof="1">
                <a:latin typeface="Times New Roman" panose="02020603050405020304" pitchFamily="18" charset="0"/>
                <a:ea typeface="+mj-ea"/>
                <a:cs typeface="+mj-cs"/>
                <a:sym typeface="+mn-ea"/>
              </a:rPr>
              <a:t>The coupled-channel model for reproducing the di-J/𝜓 energy spectrum at LHCb</a:t>
            </a:r>
            <a:r>
              <a:rPr kumimoji="0" lang="en-US" altLang="zh-CN" sz="1700" b="1" i="0" u="none" strike="noStrike" kern="1200" cap="none" spc="0" normalizeH="0" baseline="0" noProof="1">
                <a:solidFill>
                  <a:schemeClr val="tx1"/>
                </a:solidFill>
                <a:latin typeface="Times New Roman" panose="02020603050405020304" pitchFamily="18" charset="0"/>
                <a:ea typeface="+mj-ea"/>
                <a:cs typeface="Times New Roman" panose="02020603050405020304" pitchFamily="18" charset="0"/>
              </a:rPr>
              <a:t> </a:t>
            </a:r>
            <a:r>
              <a:rPr kumimoji="0" lang="en-US" altLang="zh-CN" sz="1700" b="1" i="0" u="none" strike="noStrike" kern="1200" cap="none" spc="0" normalizeH="0" baseline="0" noProof="1">
                <a:solidFill>
                  <a:schemeClr val="tx1"/>
                </a:solidFill>
                <a:latin typeface="Times New Roman" panose="02020603050405020304" pitchFamily="18" charset="0"/>
                <a:ea typeface="+mj-ea"/>
                <a:cs typeface="Times New Roman" panose="02020603050405020304" pitchFamily="18" charset="0"/>
              </a:rPr>
              <a:t>         </a:t>
            </a:r>
            <a:endParaRPr kumimoji="0" lang="en-US" altLang="zh-CN" sz="1700" b="1" i="0" u="none" strike="noStrike" kern="1200" cap="none" spc="0" normalizeH="0" baseline="0" noProof="1">
              <a:solidFill>
                <a:schemeClr val="tx1"/>
              </a:solidFill>
              <a:latin typeface="Times New Roman" panose="02020603050405020304" pitchFamily="18" charset="0"/>
              <a:ea typeface="+mj-ea"/>
              <a:cs typeface="Times New Roman" panose="02020603050405020304" pitchFamily="18" charset="0"/>
            </a:endParaRPr>
          </a:p>
        </p:txBody>
      </p:sp>
      <p:sp>
        <p:nvSpPr>
          <p:cNvPr id="16386" name="文本框 10"/>
          <p:cNvSpPr txBox="1"/>
          <p:nvPr/>
        </p:nvSpPr>
        <p:spPr>
          <a:xfrm>
            <a:off x="628650" y="990600"/>
            <a:ext cx="7886700" cy="952500"/>
          </a:xfrm>
          <a:prstGeom prst="rect">
            <a:avLst/>
          </a:prstGeom>
          <a:noFill/>
          <a:ln w="9525">
            <a:noFill/>
          </a:ln>
        </p:spPr>
        <p:txBody>
          <a:bodyPr wrap="square" anchor="t">
            <a:spAutoFit/>
          </a:bodyPr>
          <a:p>
            <a:pPr marL="285750" indent="-285750" algn="just" eaLnBrk="0" hangingPunct="0">
              <a:buClrTx/>
              <a:buFont typeface="Wingdings" panose="05000000000000000000" charset="0"/>
              <a:buChar char="Ø"/>
            </a:pPr>
            <a:r>
              <a:rPr lang="en-US" altLang="zh-CN" sz="1400">
                <a:latin typeface="Times New Roman" panose="02020603050405020304" pitchFamily="18" charset="0"/>
                <a:ea typeface="宋体" panose="02010600030101010101" pitchFamily="2" charset="-122"/>
                <a:sym typeface="等线" panose="02010600030101010101" pitchFamily="2" charset="-122"/>
              </a:rPr>
              <a:t>We consider three coupled channel J/𝜓 -J/𝜓, J/𝜓-𝜓(2S) and 𝜓(2S)-𝜓(2S) </a:t>
            </a:r>
            <a:endParaRPr lang="en-US" altLang="zh-CN" sz="1400">
              <a:latin typeface="Times New Roman" panose="02020603050405020304" pitchFamily="18" charset="0"/>
              <a:ea typeface="宋体" panose="02010600030101010101" pitchFamily="2" charset="-122"/>
            </a:endParaRPr>
          </a:p>
          <a:p>
            <a:pPr marL="285750" indent="-285750" algn="just" eaLnBrk="0" hangingPunct="0">
              <a:buClrTx/>
              <a:buFont typeface="Arial" panose="020B0604020202020204" pitchFamily="34" charset="0"/>
              <a:buChar char="•"/>
            </a:pPr>
            <a:endParaRPr lang="en-US" altLang="zh-CN" sz="1400">
              <a:latin typeface="Times New Roman" panose="02020603050405020304" pitchFamily="18" charset="0"/>
              <a:ea typeface="宋体" panose="02010600030101010101" pitchFamily="2" charset="-122"/>
            </a:endParaRPr>
          </a:p>
          <a:p>
            <a:pPr marL="285750" indent="-285750" algn="just" eaLnBrk="0" hangingPunct="0">
              <a:buClrTx/>
              <a:buFont typeface="Arial" panose="020B0604020202020204" pitchFamily="34" charset="0"/>
              <a:buChar char="•"/>
            </a:pPr>
            <a:endParaRPr lang="en-US" altLang="zh-CN" sz="1400">
              <a:latin typeface="Times New Roman" panose="02020603050405020304" pitchFamily="18" charset="0"/>
              <a:ea typeface="宋体" panose="02010600030101010101" pitchFamily="2" charset="-122"/>
            </a:endParaRPr>
          </a:p>
          <a:p>
            <a:pPr marL="285750" indent="-285750" algn="just" eaLnBrk="0" hangingPunct="0">
              <a:buClrTx/>
              <a:buFont typeface="Wingdings" panose="05000000000000000000" charset="0"/>
              <a:buChar char="Ø"/>
            </a:pPr>
            <a:endParaRPr lang="en-US" altLang="zh-CN" sz="1400">
              <a:latin typeface="Times New Roman" panose="02020603050405020304" pitchFamily="18" charset="0"/>
              <a:ea typeface="宋体" panose="02010600030101010101" pitchFamily="2" charset="-122"/>
            </a:endParaRPr>
          </a:p>
        </p:txBody>
      </p:sp>
      <p:sp>
        <p:nvSpPr>
          <p:cNvPr id="14" name="文本框 13"/>
          <p:cNvSpPr txBox="1">
            <a:spLocks noRot="1" noChangeAspect="1" noMove="1" noResize="1" noEditPoints="1" noAdjustHandles="1" noChangeArrowheads="1" noChangeShapeType="1" noTextEdit="1"/>
          </p:cNvSpPr>
          <p:nvPr/>
        </p:nvSpPr>
        <p:spPr>
          <a:xfrm>
            <a:off x="628650" y="1668780"/>
            <a:ext cx="2557145" cy="310515"/>
          </a:xfrm>
          <a:prstGeom prst="rect">
            <a:avLst/>
          </a:prstGeom>
          <a:blipFill rotWithShape="0">
            <a:blip r:embed="rId1"/>
            <a:stretch>
              <a:fillRect b="-11475"/>
            </a:stretch>
          </a:blipFill>
        </p:spPr>
        <p:txBody>
          <a:bodyPr/>
          <a:p>
            <a:r>
              <a:rPr lang="zh-CN" altLang="en-US" noProof="1">
                <a:noFill/>
                <a:latin typeface="Arial" panose="020B0604020202020204" pitchFamily="34" charset="0"/>
                <a:ea typeface="宋体" panose="02010600030101010101" pitchFamily="2" charset="-122"/>
                <a:cs typeface="+mn-cs"/>
              </a:rPr>
              <a:t> </a:t>
            </a:r>
            <a:endParaRPr lang="zh-CN" altLang="en-US" noProof="1">
              <a:noFill/>
            </a:endParaRPr>
          </a:p>
        </p:txBody>
      </p:sp>
      <p:sp>
        <p:nvSpPr>
          <p:cNvPr id="5" name="文本框 4"/>
          <p:cNvSpPr txBox="1">
            <a:spLocks noRot="1" noChangeAspect="1" noMove="1" noResize="1" noEditPoints="1" noAdjustHandles="1" noChangeArrowheads="1" noChangeShapeType="1" noTextEdit="1"/>
          </p:cNvSpPr>
          <p:nvPr/>
        </p:nvSpPr>
        <p:spPr>
          <a:xfrm>
            <a:off x="3185795" y="1433830"/>
            <a:ext cx="2158365" cy="779780"/>
          </a:xfrm>
          <a:prstGeom prst="rect">
            <a:avLst/>
          </a:prstGeom>
          <a:blipFill rotWithShape="0">
            <a:blip r:embed="rId2"/>
            <a:stretch>
              <a:fillRect/>
            </a:stretch>
          </a:blipFill>
        </p:spPr>
        <p:txBody>
          <a:bodyPr/>
          <a:p>
            <a:r>
              <a:rPr lang="zh-CN" altLang="en-US" noProof="1">
                <a:noFill/>
                <a:latin typeface="Arial" panose="020B0604020202020204" pitchFamily="34" charset="0"/>
                <a:ea typeface="宋体" panose="02010600030101010101" pitchFamily="2" charset="-122"/>
                <a:cs typeface="+mn-cs"/>
              </a:rPr>
              <a:t> </a:t>
            </a:r>
            <a:endParaRPr lang="zh-CN" altLang="en-US" noProof="1">
              <a:noFill/>
            </a:endParaRPr>
          </a:p>
        </p:txBody>
      </p:sp>
      <p:sp>
        <p:nvSpPr>
          <p:cNvPr id="12" name="文本框 11"/>
          <p:cNvSpPr txBox="1">
            <a:spLocks noRot="1" noChangeAspect="1" noMove="1" noResize="1" noEditPoints="1" noAdjustHandles="1" noChangeArrowheads="1" noChangeShapeType="1" noTextEdit="1"/>
          </p:cNvSpPr>
          <p:nvPr/>
        </p:nvSpPr>
        <p:spPr>
          <a:xfrm>
            <a:off x="5640070" y="1433195"/>
            <a:ext cx="2159000" cy="780415"/>
          </a:xfrm>
          <a:prstGeom prst="rect">
            <a:avLst/>
          </a:prstGeom>
          <a:blipFill rotWithShape="0">
            <a:blip r:embed="rId3"/>
            <a:stretch>
              <a:fillRect/>
            </a:stretch>
          </a:blipFill>
        </p:spPr>
        <p:txBody>
          <a:bodyPr/>
          <a:p>
            <a:r>
              <a:rPr lang="zh-CN" altLang="en-US" noProof="1">
                <a:noFill/>
                <a:latin typeface="Arial" panose="020B0604020202020204" pitchFamily="34" charset="0"/>
                <a:ea typeface="宋体" panose="02010600030101010101" pitchFamily="2" charset="-122"/>
                <a:cs typeface="+mn-cs"/>
              </a:rPr>
              <a:t> </a:t>
            </a:r>
            <a:endParaRPr lang="zh-CN" altLang="en-US" noProof="1">
              <a:noFill/>
            </a:endParaRPr>
          </a:p>
        </p:txBody>
      </p:sp>
      <p:sp>
        <p:nvSpPr>
          <p:cNvPr id="16390" name="文本框 6"/>
          <p:cNvSpPr txBox="1"/>
          <p:nvPr/>
        </p:nvSpPr>
        <p:spPr>
          <a:xfrm>
            <a:off x="1451610" y="2413000"/>
            <a:ext cx="7063740" cy="245110"/>
          </a:xfrm>
          <a:prstGeom prst="rect">
            <a:avLst/>
          </a:prstGeom>
          <a:noFill/>
          <a:ln w="9525">
            <a:noFill/>
          </a:ln>
        </p:spPr>
        <p:txBody>
          <a:bodyPr wrap="square" anchor="t">
            <a:spAutoFit/>
          </a:bodyPr>
          <a:p>
            <a:r>
              <a:rPr lang="en-US" altLang="zh-CN" sz="1000" b="1">
                <a:solidFill>
                  <a:srgbClr val="2F5597"/>
                </a:solidFill>
                <a:latin typeface="Times New Roman" panose="02020603050405020304" pitchFamily="18" charset="0"/>
                <a:ea typeface="宋体" panose="02010600030101010101" pitchFamily="2" charset="-122"/>
              </a:rPr>
              <a:t>M. L. Du, V. Baru, F. K. Guo, C. Hanhart, U. G. Meißner, A. Nefediev and I. Strakovsky, Phys.Rev.Lett. 126, (2021) 132001</a:t>
            </a:r>
            <a:endParaRPr lang="en-US" altLang="zh-CN" sz="1000" b="1">
              <a:solidFill>
                <a:srgbClr val="2F5597"/>
              </a:solidFill>
              <a:latin typeface="Times New Roman" panose="02020603050405020304" pitchFamily="18" charset="0"/>
              <a:ea typeface="宋体" panose="02010600030101010101" pitchFamily="2" charset="-122"/>
            </a:endParaRPr>
          </a:p>
        </p:txBody>
      </p:sp>
      <p:sp>
        <p:nvSpPr>
          <p:cNvPr id="13" name="文本框 12"/>
          <p:cNvSpPr txBox="1">
            <a:spLocks noRot="1" noChangeAspect="1" noMove="1" noResize="1" noEditPoints="1" noAdjustHandles="1" noChangeArrowheads="1" noChangeShapeType="1" noTextEdit="1"/>
          </p:cNvSpPr>
          <p:nvPr/>
        </p:nvSpPr>
        <p:spPr>
          <a:xfrm>
            <a:off x="628650" y="3053715"/>
            <a:ext cx="2782570" cy="1272540"/>
          </a:xfrm>
          <a:prstGeom prst="rect">
            <a:avLst/>
          </a:prstGeom>
          <a:blipFill rotWithShape="0">
            <a:blip r:embed="rId4"/>
            <a:stretch>
              <a:fillRect/>
            </a:stretch>
          </a:blipFill>
        </p:spPr>
        <p:txBody>
          <a:bodyPr/>
          <a:p>
            <a:r>
              <a:rPr lang="zh-CN" altLang="en-US" noProof="1">
                <a:noFill/>
                <a:latin typeface="Arial" panose="020B0604020202020204" pitchFamily="34" charset="0"/>
                <a:ea typeface="宋体" panose="02010600030101010101" pitchFamily="2" charset="-122"/>
                <a:cs typeface="+mn-cs"/>
              </a:rPr>
              <a:t> </a:t>
            </a:r>
            <a:endParaRPr lang="zh-CN" altLang="en-US" noProof="1">
              <a:noFill/>
            </a:endParaRPr>
          </a:p>
        </p:txBody>
      </p:sp>
      <p:sp>
        <p:nvSpPr>
          <p:cNvPr id="8" name="矩形 7"/>
          <p:cNvSpPr>
            <a:spLocks noRot="1" noChangeAspect="1" noMove="1" noResize="1" noEditPoints="1" noAdjustHandles="1" noChangeArrowheads="1" noChangeShapeType="1" noTextEdit="1"/>
          </p:cNvSpPr>
          <p:nvPr/>
        </p:nvSpPr>
        <p:spPr>
          <a:xfrm>
            <a:off x="1191895" y="4819650"/>
            <a:ext cx="1656080" cy="322580"/>
          </a:xfrm>
          <a:prstGeom prst="rect">
            <a:avLst/>
          </a:prstGeom>
          <a:blipFill rotWithShape="0">
            <a:blip r:embed="rId5"/>
            <a:stretch>
              <a:fillRect/>
            </a:stretch>
          </a:blipFill>
        </p:spPr>
        <p:txBody>
          <a:bodyPr/>
          <a:p>
            <a:pPr fontAlgn="base"/>
            <a:r>
              <a:rPr lang="zh-CN" altLang="en-US" strike="noStrike" noProof="1">
                <a:noFill/>
                <a:latin typeface="Arial" panose="020B0604020202020204" pitchFamily="34" charset="0"/>
                <a:ea typeface="宋体" panose="02010600030101010101" pitchFamily="2" charset="-122"/>
                <a:cs typeface="+mn-cs"/>
              </a:rPr>
              <a:t> </a:t>
            </a:r>
            <a:endParaRPr lang="zh-CN" altLang="en-US" strike="noStrike" noProof="1">
              <a:noFill/>
            </a:endParaRPr>
          </a:p>
        </p:txBody>
      </p:sp>
      <p:pic>
        <p:nvPicPr>
          <p:cNvPr id="16394" name="图片 8" descr="pomeron11"/>
          <p:cNvPicPr>
            <a:picLocks noChangeAspect="1"/>
          </p:cNvPicPr>
          <p:nvPr/>
        </p:nvPicPr>
        <p:blipFill>
          <a:blip r:embed="rId6"/>
          <a:stretch>
            <a:fillRect/>
          </a:stretch>
        </p:blipFill>
        <p:spPr>
          <a:xfrm>
            <a:off x="3979863" y="2995613"/>
            <a:ext cx="3951287" cy="2578100"/>
          </a:xfrm>
          <a:prstGeom prst="rect">
            <a:avLst/>
          </a:prstGeom>
          <a:noFill/>
          <a:ln w="9525">
            <a:noFill/>
          </a:ln>
        </p:spPr>
      </p:pic>
      <p:sp>
        <p:nvSpPr>
          <p:cNvPr id="16395" name="文本框 14"/>
          <p:cNvSpPr txBox="1"/>
          <p:nvPr/>
        </p:nvSpPr>
        <p:spPr>
          <a:xfrm>
            <a:off x="2921000" y="5719763"/>
            <a:ext cx="5594350" cy="244475"/>
          </a:xfrm>
          <a:prstGeom prst="rect">
            <a:avLst/>
          </a:prstGeom>
          <a:noFill/>
          <a:ln w="9525">
            <a:noFill/>
          </a:ln>
        </p:spPr>
        <p:txBody>
          <a:bodyPr wrap="none" anchor="t">
            <a:spAutoFit/>
          </a:bodyPr>
          <a:p>
            <a:r>
              <a:rPr lang="en-US" altLang="zh-CN" sz="1000" b="1">
                <a:solidFill>
                  <a:srgbClr val="2F5597"/>
                </a:solidFill>
                <a:latin typeface="Times New Roman" panose="02020603050405020304" pitchFamily="18" charset="0"/>
                <a:ea typeface="宋体" panose="02010600030101010101" pitchFamily="2" charset="-122"/>
                <a:sym typeface="等线" panose="02010600030101010101" pitchFamily="2" charset="-122"/>
              </a:rPr>
              <a:t>Chang Gong, Meng-Chuan Du, Bin Zhou, Qiang Zhao, Xian-Hui Zhong[arXiv:2011.11374[hep-ph]]</a:t>
            </a:r>
            <a:endParaRPr lang="zh-CN" altLang="en-US">
              <a:latin typeface="Arial" panose="020B0604020202020204" pitchFamily="34" charset="0"/>
              <a:ea typeface="宋体" panose="02010600030101010101" pitchFamily="2" charset="-122"/>
            </a:endParaRPr>
          </a:p>
        </p:txBody>
      </p:sp>
      <p:sp>
        <p:nvSpPr>
          <p:cNvPr id="2" name="灯片编号占位符 1"/>
          <p:cNvSpPr>
            <a:spLocks noGrp="1"/>
          </p:cNvSpPr>
          <p:nvPr>
            <p:ph type="sldNum" sz="quarter" idx="12"/>
          </p:nvPr>
        </p:nvSpPr>
        <p:spPr/>
        <p:txBody>
          <a:bodyPr/>
          <a:p>
            <a:pPr fontAlgn="base"/>
            <a:fld id="{A16DCDE3-DA54-4AF1-A74D-587039B82C70}"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4"/>
          <p:cNvSpPr>
            <a:spLocks noGrp="1"/>
          </p:cNvSpPr>
          <p:nvPr/>
        </p:nvSpPr>
        <p:spPr>
          <a:xfrm>
            <a:off x="628650" y="365125"/>
            <a:ext cx="7937500" cy="330200"/>
          </a:xfrm>
          <a:prstGeom prst="rect">
            <a:avLst/>
          </a:prstGeom>
          <a:solidFill>
            <a:schemeClr val="accent5">
              <a:lumMod val="40000"/>
              <a:lumOff val="60000"/>
            </a:schemeClr>
          </a:solidFill>
          <a:ln w="9525">
            <a:noFill/>
          </a:ln>
        </p:spPr>
        <p:txBody>
          <a:bodyPr vert="horz" lIns="91440" tIns="45720" rIns="91440" bIns="4572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indent="0" algn="l" defTabSz="685800" rtl="0" eaLnBrk="1" fontAlgn="auto" latinLnBrk="0" hangingPunct="1">
              <a:lnSpc>
                <a:spcPct val="90000"/>
              </a:lnSpc>
              <a:spcBef>
                <a:spcPct val="0"/>
              </a:spcBef>
              <a:spcAft>
                <a:spcPct val="0"/>
              </a:spcAft>
              <a:buClrTx/>
              <a:buSzTx/>
              <a:buFontTx/>
              <a:buNone/>
            </a:pPr>
            <a:r>
              <a:rPr lang="en-US" altLang="zh-CN" sz="1700" b="1" strike="noStrike" noProof="1">
                <a:latin typeface="Times New Roman" panose="02020603050405020304" pitchFamily="18" charset="0"/>
                <a:ea typeface="+mj-ea"/>
                <a:cs typeface="+mj-cs"/>
                <a:sym typeface="+mn-ea"/>
              </a:rPr>
              <a:t>The coupled-channel model for reproducing the di-J/𝜓 energy spectrum at LHCb</a:t>
            </a:r>
            <a:r>
              <a:rPr kumimoji="0" lang="en-US" altLang="zh-CN" sz="1700" b="1" i="0" u="none" strike="noStrike" kern="1200" cap="none" spc="0" normalizeH="0" baseline="0" noProof="1">
                <a:solidFill>
                  <a:schemeClr val="tx1"/>
                </a:solidFill>
                <a:latin typeface="Times New Roman" panose="02020603050405020304" pitchFamily="18" charset="0"/>
                <a:ea typeface="+mj-ea"/>
                <a:cs typeface="Times New Roman" panose="02020603050405020304" pitchFamily="18" charset="0"/>
              </a:rPr>
              <a:t> </a:t>
            </a:r>
            <a:r>
              <a:rPr kumimoji="0" lang="en-US" altLang="zh-CN" sz="1700" b="1" i="0" u="none" strike="noStrike" kern="1200" cap="none" spc="0" normalizeH="0" baseline="0" noProof="1">
                <a:solidFill>
                  <a:schemeClr val="tx1"/>
                </a:solidFill>
                <a:latin typeface="Times New Roman" panose="02020603050405020304" pitchFamily="18" charset="0"/>
                <a:ea typeface="+mj-ea"/>
                <a:cs typeface="Times New Roman" panose="02020603050405020304" pitchFamily="18" charset="0"/>
              </a:rPr>
              <a:t>         </a:t>
            </a:r>
            <a:endParaRPr kumimoji="0" lang="en-US" altLang="zh-CN" sz="1700" b="1" i="0" u="none" strike="noStrike" kern="1200" cap="none" spc="0" normalizeH="0" baseline="0" noProof="1">
              <a:solidFill>
                <a:schemeClr val="tx1"/>
              </a:solidFill>
              <a:latin typeface="Times New Roman" panose="02020603050405020304" pitchFamily="18" charset="0"/>
              <a:ea typeface="+mj-ea"/>
              <a:cs typeface="Times New Roman" panose="02020603050405020304" pitchFamily="18" charset="0"/>
            </a:endParaRPr>
          </a:p>
        </p:txBody>
      </p:sp>
      <p:pic>
        <p:nvPicPr>
          <p:cNvPr id="4" name="图片 3" descr="phase result"/>
          <p:cNvPicPr>
            <a:picLocks noChangeAspect="1"/>
          </p:cNvPicPr>
          <p:nvPr/>
        </p:nvPicPr>
        <p:blipFill>
          <a:blip r:embed="rId1"/>
          <a:stretch>
            <a:fillRect/>
          </a:stretch>
        </p:blipFill>
        <p:spPr>
          <a:xfrm>
            <a:off x="628650" y="695325"/>
            <a:ext cx="4698365" cy="3004820"/>
          </a:xfrm>
          <a:prstGeom prst="rect">
            <a:avLst/>
          </a:prstGeom>
        </p:spPr>
      </p:pic>
      <mc:AlternateContent xmlns:mc="http://schemas.openxmlformats.org/markup-compatibility/2006">
        <mc:Choice xmlns:a14="http://schemas.microsoft.com/office/drawing/2010/main" Requires="a14">
          <p:sp>
            <p:nvSpPr>
              <p:cNvPr id="5" name="文本框 4"/>
              <p:cNvSpPr txBox="1"/>
              <p:nvPr/>
            </p:nvSpPr>
            <p:spPr>
              <a:xfrm>
                <a:off x="5579681" y="1340739"/>
                <a:ext cx="2529840" cy="369570"/>
              </a:xfrm>
              <a:prstGeom prst="rect">
                <a:avLst/>
              </a:prstGeom>
              <a:noFill/>
            </p:spPr>
            <p:txBody>
              <a:bodyPr wrap="none" rtlCol="0" anchor="t">
                <a:spAutoFit/>
              </a:bodyPr>
              <a:p>
                <a:pPr algn="l"/>
                <a14:m>
                  <m:oMathPara xmlns:m="http://schemas.openxmlformats.org/officeDocument/2006/math">
                    <m:oMathParaPr>
                      <m:jc m:val="centerGroup"/>
                    </m:oMathParaPr>
                    <m:oMath xmlns:m="http://schemas.openxmlformats.org/officeDocument/2006/math">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𝑟</m:t>
                          </m:r>
                        </m:e>
                        <m:sub>
                          <m:r>
                            <a:rPr lang="en-US" altLang="zh-CN" i="1">
                              <a:latin typeface="Cambria Math" panose="02040503050406030204" charset="0"/>
                              <a:cs typeface="Cambria Math" panose="02040503050406030204" charset="0"/>
                            </a:rPr>
                            <m:t>1</m:t>
                          </m:r>
                        </m:sub>
                      </m:sSub>
                      <m:r>
                        <a:rPr lang="en-US" altLang="zh-CN" i="1">
                          <a:latin typeface="Cambria Math" panose="02040503050406030204" charset="0"/>
                          <a:cs typeface="Cambria Math" panose="02040503050406030204" charset="0"/>
                        </a:rPr>
                        <m:t>:</m:t>
                      </m:r>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𝑟</m:t>
                          </m:r>
                        </m:e>
                        <m:sub>
                          <m:r>
                            <a:rPr lang="en-US" altLang="zh-CN" i="1">
                              <a:latin typeface="Cambria Math" panose="02040503050406030204" charset="0"/>
                              <a:cs typeface="Cambria Math" panose="02040503050406030204" charset="0"/>
                            </a:rPr>
                            <m:t>2</m:t>
                          </m:r>
                        </m:sub>
                      </m:sSub>
                      <m:r>
                        <a:rPr lang="en-US" altLang="zh-CN" i="1">
                          <a:latin typeface="Cambria Math" panose="02040503050406030204" charset="0"/>
                          <a:cs typeface="Cambria Math" panose="02040503050406030204" charset="0"/>
                        </a:rPr>
                        <m:t>:</m:t>
                      </m:r>
                      <m:sSub>
                        <m:sSubPr>
                          <m:ctrlPr>
                            <a:rPr lang="en-US" altLang="zh-CN" i="1">
                              <a:latin typeface="Cambria Math" panose="02040503050406030204" charset="0"/>
                              <a:cs typeface="Cambria Math" panose="02040503050406030204" charset="0"/>
                            </a:rPr>
                          </m:ctrlPr>
                        </m:sSubPr>
                        <m:e>
                          <m:r>
                            <a:rPr lang="en-US" altLang="zh-CN" i="1">
                              <a:latin typeface="Cambria Math" panose="02040503050406030204" charset="0"/>
                              <a:cs typeface="Cambria Math" panose="02040503050406030204" charset="0"/>
                            </a:rPr>
                            <m:t>𝑟</m:t>
                          </m:r>
                        </m:e>
                        <m:sub>
                          <m:r>
                            <a:rPr lang="en-US" altLang="zh-CN" i="1">
                              <a:latin typeface="Cambria Math" panose="02040503050406030204" charset="0"/>
                              <a:cs typeface="Cambria Math" panose="02040503050406030204" charset="0"/>
                            </a:rPr>
                            <m:t>3</m:t>
                          </m:r>
                        </m:sub>
                      </m:sSub>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1</m:t>
                      </m:r>
                      <m:r>
                        <a:rPr lang="en-US" altLang="zh-CN" i="1">
                          <a:latin typeface="Cambria Math" panose="02040503050406030204" charset="0"/>
                          <a:cs typeface="Cambria Math" panose="02040503050406030204" charset="0"/>
                        </a:rPr>
                        <m:t>: </m:t>
                      </m:r>
                      <m:r>
                        <a:rPr lang="en-US" altLang="zh-CN" i="1">
                          <a:latin typeface="Cambria Math" panose="02040503050406030204" charset="0"/>
                          <a:cs typeface="Cambria Math" panose="02040503050406030204" charset="0"/>
                        </a:rPr>
                        <m:t>2</m:t>
                      </m:r>
                      <m:sSup>
                        <m:sSupPr>
                          <m:ctrlPr>
                            <a:rPr lang="en-US" altLang="zh-CN" i="1">
                              <a:latin typeface="Cambria Math" panose="02040503050406030204" charset="0"/>
                              <a:cs typeface="Cambria Math" panose="02040503050406030204" charset="0"/>
                            </a:rPr>
                          </m:ctrlPr>
                        </m:sSupPr>
                        <m:e>
                          <m:r>
                            <a:rPr lang="en-US" altLang="zh-CN" i="1">
                              <a:latin typeface="Cambria Math" panose="02040503050406030204" charset="0"/>
                              <a:cs typeface="Cambria Math" panose="02040503050406030204" charset="0"/>
                            </a:rPr>
                            <m:t>𝑒</m:t>
                          </m:r>
                        </m:e>
                        <m:sup>
                          <m:r>
                            <a:rPr lang="en-US" altLang="zh-CN" i="1">
                              <a:latin typeface="Cambria Math" panose="02040503050406030204" charset="0"/>
                              <a:cs typeface="Cambria Math" panose="02040503050406030204" charset="0"/>
                            </a:rPr>
                            <m:t>−𝑖</m:t>
                          </m:r>
                          <m:r>
                            <a:rPr lang="en-US" altLang="zh-CN" i="1">
                              <a:latin typeface="Cambria Math" panose="02040503050406030204" charset="0"/>
                              <a:cs typeface="Cambria Math" panose="02040503050406030204" charset="0"/>
                            </a:rPr>
                            <m:t>𝜋</m:t>
                          </m:r>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2</m:t>
                          </m:r>
                        </m:sup>
                      </m:sSup>
                      <m:r>
                        <a:rPr lang="en-US" altLang="zh-CN" i="1">
                          <a:latin typeface="Cambria Math" panose="02040503050406030204" charset="0"/>
                          <a:cs typeface="Cambria Math" panose="02040503050406030204" charset="0"/>
                        </a:rPr>
                        <m:t>:</m:t>
                      </m:r>
                      <m:r>
                        <a:rPr lang="en-US" altLang="zh-CN" i="1">
                          <a:latin typeface="Cambria Math" panose="02040503050406030204" charset="0"/>
                          <a:cs typeface="Cambria Math" panose="02040503050406030204" charset="0"/>
                        </a:rPr>
                        <m:t>1</m:t>
                      </m:r>
                    </m:oMath>
                  </m:oMathPara>
                </a14:m>
                <a:endParaRPr lang="zh-CN" altLang="en-US"/>
              </a:p>
            </p:txBody>
          </p:sp>
        </mc:Choice>
        <mc:Fallback>
          <p:sp>
            <p:nvSpPr>
              <p:cNvPr id="5" name="文本框 4"/>
              <p:cNvSpPr txBox="1">
                <a:spLocks noRot="1" noChangeAspect="1" noMove="1" noResize="1" noEditPoints="1" noAdjustHandles="1" noChangeArrowheads="1" noChangeShapeType="1" noTextEdit="1"/>
              </p:cNvSpPr>
              <p:nvPr/>
            </p:nvSpPr>
            <p:spPr>
              <a:xfrm>
                <a:off x="5579681" y="1340739"/>
                <a:ext cx="2529840" cy="369570"/>
              </a:xfrm>
              <a:prstGeom prst="rect">
                <a:avLst/>
              </a:prstGeom>
              <a:blipFill rotWithShape="1">
                <a:blip r:embed="rId2"/>
                <a:stretch>
                  <a:fillRect l="-23" t="-69" r="23" b="69"/>
                </a:stretch>
              </a:blipFill>
            </p:spPr>
            <p:txBody>
              <a:bodyPr/>
              <a:lstStyle/>
              <a:p>
                <a:r>
                  <a:rPr lang="zh-CN" altLang="en-US">
                    <a:noFill/>
                  </a:rPr>
                  <a:t> </a:t>
                </a:r>
              </a:p>
            </p:txBody>
          </p:sp>
        </mc:Fallback>
      </mc:AlternateContent>
      <p:sp>
        <p:nvSpPr>
          <p:cNvPr id="7" name="文本框 10"/>
          <p:cNvSpPr txBox="1"/>
          <p:nvPr/>
        </p:nvSpPr>
        <p:spPr>
          <a:xfrm>
            <a:off x="628650" y="4004945"/>
            <a:ext cx="7886700" cy="1383665"/>
          </a:xfrm>
          <a:prstGeom prst="rect">
            <a:avLst/>
          </a:prstGeom>
          <a:noFill/>
          <a:ln w="9525">
            <a:noFill/>
          </a:ln>
        </p:spPr>
        <p:txBody>
          <a:bodyPr wrap="square" anchor="t">
            <a:spAutoFit/>
          </a:bodyPr>
          <a:p>
            <a:pPr marL="285750" indent="-285750" algn="just" eaLnBrk="0" hangingPunct="0">
              <a:buClrTx/>
              <a:buFont typeface="Arial" panose="020B0604020202020204" pitchFamily="34" charset="0"/>
              <a:buChar char="•"/>
            </a:pPr>
            <a:r>
              <a:rPr lang="en-US" altLang="zh-CN" sz="1400">
                <a:latin typeface="Times New Roman" panose="02020603050405020304" pitchFamily="18" charset="0"/>
                <a:ea typeface="宋体" panose="02010600030101010101" pitchFamily="2" charset="-122"/>
              </a:rPr>
              <a:t>The phase difference between different channel.</a:t>
            </a:r>
            <a:endParaRPr lang="en-US" altLang="zh-CN" sz="1400">
              <a:latin typeface="Times New Roman" panose="02020603050405020304" pitchFamily="18" charset="0"/>
              <a:ea typeface="宋体" panose="02010600030101010101" pitchFamily="2" charset="-122"/>
            </a:endParaRPr>
          </a:p>
          <a:p>
            <a:pPr marL="285750" indent="-285750" algn="just" eaLnBrk="0" hangingPunct="0">
              <a:buClrTx/>
              <a:buFont typeface="Arial" panose="020B0604020202020204" pitchFamily="34" charset="0"/>
              <a:buChar char="•"/>
            </a:pPr>
            <a:endParaRPr lang="en-US" altLang="zh-CN" sz="1400">
              <a:latin typeface="Times New Roman" panose="02020603050405020304" pitchFamily="18" charset="0"/>
              <a:ea typeface="宋体" panose="02010600030101010101" pitchFamily="2" charset="-122"/>
            </a:endParaRPr>
          </a:p>
          <a:p>
            <a:pPr marL="285750" indent="-285750" algn="just" eaLnBrk="0" hangingPunct="0">
              <a:buClrTx/>
              <a:buFont typeface="Arial" panose="020B0604020202020204" pitchFamily="34" charset="0"/>
              <a:buChar char="•"/>
            </a:pPr>
            <a:r>
              <a:rPr lang="en-US" altLang="zh-CN" sz="1400">
                <a:latin typeface="Times New Roman" panose="02020603050405020304" pitchFamily="18" charset="0"/>
                <a:ea typeface="宋体" panose="02010600030101010101" pitchFamily="2" charset="-122"/>
              </a:rPr>
              <a:t>Considering the DPS background.</a:t>
            </a:r>
            <a:endParaRPr lang="en-US" altLang="zh-CN" sz="1400">
              <a:latin typeface="Times New Roman" panose="02020603050405020304" pitchFamily="18" charset="0"/>
              <a:ea typeface="宋体" panose="02010600030101010101" pitchFamily="2" charset="-122"/>
            </a:endParaRPr>
          </a:p>
          <a:p>
            <a:pPr marL="285750" indent="-285750" algn="just" eaLnBrk="0" hangingPunct="0">
              <a:buClrTx/>
              <a:buFont typeface="Arial" panose="020B0604020202020204" pitchFamily="34" charset="0"/>
              <a:buChar char="•"/>
            </a:pPr>
            <a:endParaRPr lang="en-US" altLang="zh-CN" sz="1400">
              <a:latin typeface="Times New Roman" panose="02020603050405020304" pitchFamily="18" charset="0"/>
              <a:ea typeface="宋体" panose="02010600030101010101" pitchFamily="2" charset="-122"/>
            </a:endParaRPr>
          </a:p>
          <a:p>
            <a:pPr marL="285750" indent="-285750" algn="just" eaLnBrk="0" hangingPunct="0">
              <a:buClrTx/>
              <a:buFont typeface="Arial" panose="020B0604020202020204" pitchFamily="34" charset="0"/>
              <a:buChar char="•"/>
            </a:pPr>
            <a:r>
              <a:rPr lang="en-US" altLang="zh-CN" sz="1400">
                <a:latin typeface="Times New Roman" panose="02020603050405020304" pitchFamily="18" charset="0"/>
                <a:ea typeface="宋体" panose="02010600030101010101" pitchFamily="2" charset="-122"/>
              </a:rPr>
              <a:t>The X(6900) state favors </a:t>
            </a:r>
            <a:endParaRPr lang="en-US" altLang="zh-CN" sz="1400">
              <a:latin typeface="Times New Roman" panose="02020603050405020304" pitchFamily="18" charset="0"/>
              <a:ea typeface="宋体" panose="02010600030101010101" pitchFamily="2" charset="-122"/>
            </a:endParaRPr>
          </a:p>
          <a:p>
            <a:pPr marL="285750" indent="-285750" algn="just" eaLnBrk="0" hangingPunct="0">
              <a:buClrTx/>
              <a:buFont typeface="Arial" panose="020B0604020202020204" pitchFamily="34" charset="0"/>
              <a:buChar char="•"/>
            </a:pPr>
            <a:endParaRPr lang="en-US" altLang="zh-CN" sz="1400">
              <a:latin typeface="Times New Roman" panose="02020603050405020304" pitchFamily="18" charset="0"/>
              <a:ea typeface="宋体" panose="02010600030101010101" pitchFamily="2" charset="-122"/>
            </a:endParaRPr>
          </a:p>
        </p:txBody>
      </p:sp>
      <p:graphicFrame>
        <p:nvGraphicFramePr>
          <p:cNvPr id="14342" name="对象 7">
            <a:hlinkClick r:id="" action="ppaction://ole?verb="/>
          </p:cNvPr>
          <p:cNvGraphicFramePr>
            <a:graphicFrameLocks noChangeAspect="1"/>
          </p:cNvGraphicFramePr>
          <p:nvPr/>
        </p:nvGraphicFramePr>
        <p:xfrm>
          <a:off x="3462497" y="4869180"/>
          <a:ext cx="1499870" cy="333375"/>
        </p:xfrm>
        <a:graphic>
          <a:graphicData uri="http://schemas.openxmlformats.org/presentationml/2006/ole">
            <mc:AlternateContent xmlns:mc="http://schemas.openxmlformats.org/markup-compatibility/2006">
              <mc:Choice xmlns:v="urn:schemas-microsoft-com:vml" Requires="v">
                <p:oleObj spid="_x0000_s3096" name="" r:id="rId3" imgW="1028700" imgH="228600" progId="Equation.KSEE3">
                  <p:embed/>
                </p:oleObj>
              </mc:Choice>
              <mc:Fallback>
                <p:oleObj name="" r:id="rId3" imgW="1028700" imgH="228600" progId="Equation.KSEE3">
                  <p:embed/>
                  <p:pic>
                    <p:nvPicPr>
                      <p:cNvPr id="0" name="图片 3095"/>
                      <p:cNvPicPr/>
                      <p:nvPr/>
                    </p:nvPicPr>
                    <p:blipFill>
                      <a:blip r:embed="rId4"/>
                      <a:stretch>
                        <a:fillRect/>
                      </a:stretch>
                    </p:blipFill>
                    <p:spPr>
                      <a:xfrm>
                        <a:off x="3462497" y="4869180"/>
                        <a:ext cx="1499870" cy="333375"/>
                      </a:xfrm>
                      <a:prstGeom prst="rect">
                        <a:avLst/>
                      </a:prstGeom>
                      <a:noFill/>
                      <a:ln w="38100">
                        <a:noFill/>
                        <a:miter/>
                      </a:ln>
                    </p:spPr>
                  </p:pic>
                </p:oleObj>
              </mc:Fallback>
            </mc:AlternateContent>
          </a:graphicData>
        </a:graphic>
      </p:graphicFrame>
      <p:sp>
        <p:nvSpPr>
          <p:cNvPr id="9" name="灯片编号占位符 8"/>
          <p:cNvSpPr>
            <a:spLocks noGrp="1"/>
          </p:cNvSpPr>
          <p:nvPr>
            <p:ph type="sldNum" sz="quarter" idx="12"/>
          </p:nvPr>
        </p:nvSpPr>
        <p:spPr/>
        <p:txBody>
          <a:bodyPr/>
          <a:p>
            <a:pPr fontAlgn="base"/>
            <a:fld id="{A16DCDE3-DA54-4AF1-A74D-587039B82C70}"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mc:AlternateContent xmlns:mc="http://schemas.openxmlformats.org/markup-compatibility/2006">
        <mc:Choice xmlns:a14="http://schemas.microsoft.com/office/drawing/2010/main" Requires="a14">
          <p:sp>
            <p:nvSpPr>
              <p:cNvPr id="4" name="标题 4"/>
              <p:cNvSpPr>
                <a:spLocks noGrp="1"/>
              </p:cNvSpPr>
              <p:nvPr/>
            </p:nvSpPr>
            <p:spPr>
              <a:xfrm>
                <a:off x="628650" y="365125"/>
                <a:ext cx="4891088" cy="330200"/>
              </a:xfrm>
              <a:prstGeom prst="rect">
                <a:avLst/>
              </a:prstGeom>
              <a:solidFill>
                <a:schemeClr val="accent5">
                  <a:lumMod val="40000"/>
                  <a:lumOff val="60000"/>
                </a:schemeClr>
              </a:solidFill>
              <a:ln w="9525">
                <a:noFill/>
              </a:ln>
            </p:spPr>
            <p:txBody>
              <a:bodyPr vert="horz" lIns="91440" tIns="45720" rIns="91440" bIns="4572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indent="0" algn="l" defTabSz="685800" rtl="0" eaLnBrk="1" fontAlgn="auto" latinLnBrk="0" hangingPunct="1">
                  <a:lnSpc>
                    <a:spcPct val="90000"/>
                  </a:lnSpc>
                  <a:spcBef>
                    <a:spcPct val="0"/>
                  </a:spcBef>
                  <a:spcAft>
                    <a:spcPct val="0"/>
                  </a:spcAft>
                  <a:buClrTx/>
                  <a:buSzTx/>
                  <a:buFontTx/>
                  <a:buNone/>
                </a:pPr>
                <a:r>
                  <a:rPr kumimoji="0" lang="en-US" altLang="zh-CN" sz="1700" b="1" i="0" u="none" strike="noStrike" kern="1200" cap="none" spc="0" normalizeH="0" baseline="0" noProof="1">
                    <a:solidFill>
                      <a:schemeClr val="tx1"/>
                    </a:solidFill>
                    <a:latin typeface="Times New Roman" panose="02020603050405020304" pitchFamily="18" charset="0"/>
                    <a:ea typeface="+mj-ea"/>
                    <a:cs typeface="Times New Roman" panose="02020603050405020304" pitchFamily="18" charset="0"/>
                  </a:rPr>
                  <a:t> </a:t>
                </a:r>
                <a14:m>
                  <m:oMath xmlns:m="http://schemas.openxmlformats.org/officeDocument/2006/math">
                    <m:sSub>
                      <m:sSubPr>
                        <m:ctrlPr>
                          <a:rPr kumimoji="0" lang="en-US" altLang="zh-CN" sz="1700" b="1" i="1" u="none" strike="noStrike" kern="1200" cap="none" spc="0" normalizeH="0" baseline="0" noProof="1">
                            <a:solidFill>
                              <a:schemeClr val="tx1"/>
                            </a:solidFill>
                            <a:latin typeface="Cambria Math" panose="02040503050406030204" charset="0"/>
                            <a:ea typeface="+mj-ea"/>
                            <a:cs typeface="Cambria Math" panose="02040503050406030204" charset="0"/>
                          </a:rPr>
                        </m:ctrlPr>
                      </m:sSubPr>
                      <m:e>
                        <m:r>
                          <a:rPr kumimoji="0" lang="en-US" altLang="zh-CN" sz="1700" b="1" i="1" u="none" strike="noStrike" kern="1200" cap="none" spc="0" normalizeH="0" baseline="0" noProof="1">
                            <a:solidFill>
                              <a:schemeClr val="tx1"/>
                            </a:solidFill>
                            <a:latin typeface="Cambria Math" panose="02040503050406030204" charset="0"/>
                            <a:ea typeface="+mj-ea"/>
                            <a:cs typeface="Cambria Math" panose="02040503050406030204" charset="0"/>
                          </a:rPr>
                          <m:t>𝜼</m:t>
                        </m:r>
                      </m:e>
                      <m:sub>
                        <m:r>
                          <a:rPr kumimoji="0" lang="en-US" altLang="zh-CN" sz="1700" b="1" i="1" u="none" strike="noStrike" kern="1200" cap="none" spc="0" normalizeH="0" baseline="0" noProof="1">
                            <a:solidFill>
                              <a:schemeClr val="tx1"/>
                            </a:solidFill>
                            <a:latin typeface="Cambria Math" panose="02040503050406030204" charset="0"/>
                            <a:ea typeface="+mj-ea"/>
                            <a:cs typeface="Cambria Math" panose="02040503050406030204" charset="0"/>
                          </a:rPr>
                          <m:t>𝒄</m:t>
                        </m:r>
                      </m:sub>
                    </m:sSub>
                  </m:oMath>
                </a14:m>
                <a:r>
                  <a:rPr kumimoji="0" lang="en-US" altLang="zh-CN" sz="1700" b="1" i="0" u="none" strike="noStrike" kern="1200" cap="none" spc="0" normalizeH="0" baseline="0" noProof="1">
                    <a:solidFill>
                      <a:schemeClr val="tx1"/>
                    </a:solidFill>
                    <a:latin typeface="Times New Roman" panose="02020603050405020304" pitchFamily="18" charset="0"/>
                    <a:ea typeface="+mj-ea"/>
                    <a:cs typeface="Times New Roman" panose="02020603050405020304" pitchFamily="18" charset="0"/>
                  </a:rPr>
                  <a:t>- </a:t>
                </a:r>
                <a14:m>
                  <m:oMath xmlns:m="http://schemas.openxmlformats.org/officeDocument/2006/math">
                    <m:sSub>
                      <m:sSubPr>
                        <m:ctrlPr>
                          <a:rPr kumimoji="0" lang="en-US" altLang="zh-CN" sz="1700" b="1" i="1" u="none" strike="noStrike" kern="1200" cap="none" spc="0" normalizeH="0" baseline="0" noProof="1">
                            <a:solidFill>
                              <a:schemeClr val="tx1"/>
                            </a:solidFill>
                            <a:latin typeface="Cambria Math" panose="02040503050406030204" charset="0"/>
                            <a:ea typeface="+mj-ea"/>
                            <a:cs typeface="Cambria Math" panose="02040503050406030204" charset="0"/>
                          </a:rPr>
                        </m:ctrlPr>
                      </m:sSubPr>
                      <m:e>
                        <m:r>
                          <a:rPr kumimoji="0" lang="en-US" altLang="zh-CN" sz="1700" b="1" i="1" u="none" strike="noStrike" kern="1200" cap="none" spc="0" normalizeH="0" baseline="0" noProof="1">
                            <a:solidFill>
                              <a:schemeClr val="tx1"/>
                            </a:solidFill>
                            <a:latin typeface="Cambria Math" panose="02040503050406030204" charset="0"/>
                            <a:ea typeface="+mj-ea"/>
                            <a:cs typeface="Cambria Math" panose="02040503050406030204" charset="0"/>
                          </a:rPr>
                          <m:t>𝜼</m:t>
                        </m:r>
                      </m:e>
                      <m:sub>
                        <m:r>
                          <a:rPr kumimoji="0" lang="en-US" altLang="zh-CN" sz="1700" b="1" i="1" u="none" strike="noStrike" kern="1200" cap="none" spc="0" normalizeH="0" baseline="0" noProof="1">
                            <a:solidFill>
                              <a:schemeClr val="tx1"/>
                            </a:solidFill>
                            <a:latin typeface="Cambria Math" panose="02040503050406030204" charset="0"/>
                            <a:ea typeface="+mj-ea"/>
                            <a:cs typeface="Cambria Math" panose="02040503050406030204" charset="0"/>
                          </a:rPr>
                          <m:t>𝒄</m:t>
                        </m:r>
                      </m:sub>
                    </m:sSub>
                  </m:oMath>
                </a14:m>
                <a:r>
                  <a:rPr kumimoji="0" lang="en-US" altLang="zh-CN" sz="1700" b="1" i="0" u="none" strike="noStrike" kern="1200" cap="none" spc="0" normalizeH="0" baseline="0" noProof="1">
                    <a:solidFill>
                      <a:schemeClr val="tx1"/>
                    </a:solidFill>
                    <a:latin typeface="Times New Roman" panose="02020603050405020304" pitchFamily="18" charset="0"/>
                    <a:ea typeface="+mj-ea"/>
                    <a:cs typeface="Times New Roman" panose="02020603050405020304" pitchFamily="18" charset="0"/>
                  </a:rPr>
                  <a:t>  </a:t>
                </a:r>
                <a:r>
                  <a:rPr lang="en-US" altLang="zh-CN" sz="1700" b="1" strike="noStrike" noProof="1">
                    <a:latin typeface="Times New Roman" panose="02020603050405020304" pitchFamily="18" charset="0"/>
                    <a:ea typeface="+mj-ea"/>
                    <a:cs typeface="+mj-cs"/>
                    <a:sym typeface="+mn-ea"/>
                  </a:rPr>
                  <a:t>Interaction via The Pomeron Exchange</a:t>
                </a:r>
                <a:r>
                  <a:rPr kumimoji="0" lang="en-US" altLang="zh-CN" sz="1700" b="1" i="0" u="none" strike="noStrike" kern="1200" cap="none" spc="0" normalizeH="0" baseline="0" noProof="1">
                    <a:solidFill>
                      <a:schemeClr val="tx1"/>
                    </a:solidFill>
                    <a:latin typeface="Times New Roman" panose="02020603050405020304" pitchFamily="18" charset="0"/>
                    <a:ea typeface="+mj-ea"/>
                    <a:cs typeface="Times New Roman" panose="02020603050405020304" pitchFamily="18" charset="0"/>
                  </a:rPr>
                  <a:t> </a:t>
                </a:r>
                <a:r>
                  <a:rPr kumimoji="0" lang="en-US" altLang="zh-CN" sz="1700" b="1" i="0" u="none" strike="noStrike" kern="1200" cap="none" spc="0" normalizeH="0" baseline="0" noProof="1">
                    <a:solidFill>
                      <a:schemeClr val="tx1"/>
                    </a:solidFill>
                    <a:latin typeface="Times New Roman" panose="02020603050405020304" pitchFamily="18" charset="0"/>
                    <a:ea typeface="+mj-ea"/>
                    <a:cs typeface="Times New Roman" panose="02020603050405020304" pitchFamily="18" charset="0"/>
                  </a:rPr>
                  <a:t>         </a:t>
                </a:r>
                <a:endParaRPr kumimoji="0" lang="en-US" altLang="zh-CN" sz="1700" b="1" i="0" u="none" strike="noStrike" kern="1200" cap="none" spc="0" normalizeH="0" baseline="0" noProof="1">
                  <a:solidFill>
                    <a:schemeClr val="tx1"/>
                  </a:solidFill>
                  <a:latin typeface="Times New Roman" panose="02020603050405020304" pitchFamily="18" charset="0"/>
                  <a:ea typeface="+mj-ea"/>
                  <a:cs typeface="Times New Roman" panose="02020603050405020304" pitchFamily="18" charset="0"/>
                </a:endParaRPr>
              </a:p>
            </p:txBody>
          </p:sp>
        </mc:Choice>
        <mc:Fallback>
          <p:sp>
            <p:nvSpPr>
              <p:cNvPr id="4" name="标题 4"/>
              <p:cNvSpPr>
                <a:spLocks noRot="1" noChangeAspect="1" noMove="1" noResize="1" noEditPoints="1" noAdjustHandles="1" noChangeArrowheads="1" noChangeShapeType="1" noTextEdit="1"/>
              </p:cNvSpPr>
              <p:nvPr/>
            </p:nvSpPr>
            <p:spPr>
              <a:xfrm>
                <a:off x="628650" y="365125"/>
                <a:ext cx="4891088" cy="330200"/>
              </a:xfrm>
              <a:prstGeom prst="rect">
                <a:avLst/>
              </a:prstGeom>
              <a:blipFill rotWithShape="1">
                <a:blip r:embed="rId1"/>
                <a:stretch>
                  <a:fillRect r="7"/>
                </a:stretch>
              </a:blipFill>
              <a:ln w="9525">
                <a:noFill/>
              </a:ln>
            </p:spPr>
            <p:txBody>
              <a:bodyPr/>
              <a:lstStyle/>
              <a:p>
                <a:r>
                  <a:rPr lang="zh-CN" altLang="en-US">
                    <a:noFill/>
                  </a:rPr>
                  <a:t> </a:t>
                </a:r>
              </a:p>
            </p:txBody>
          </p:sp>
        </mc:Fallback>
      </mc:AlternateContent>
      <p:pic>
        <p:nvPicPr>
          <p:cNvPr id="5" name="图片 4" descr="feynman diagram"/>
          <p:cNvPicPr>
            <a:picLocks noChangeAspect="1"/>
          </p:cNvPicPr>
          <p:nvPr>
            <p:custDataLst>
              <p:tags r:id="rId2"/>
            </p:custDataLst>
          </p:nvPr>
        </p:nvPicPr>
        <p:blipFill>
          <a:blip r:embed="rId3"/>
          <a:stretch>
            <a:fillRect/>
          </a:stretch>
        </p:blipFill>
        <p:spPr>
          <a:xfrm>
            <a:off x="628650" y="908685"/>
            <a:ext cx="5089525" cy="1455420"/>
          </a:xfrm>
          <a:prstGeom prst="rect">
            <a:avLst/>
          </a:prstGeom>
        </p:spPr>
      </p:pic>
      <p:pic>
        <p:nvPicPr>
          <p:cNvPr id="2" name="图片 1" descr="vertex"/>
          <p:cNvPicPr>
            <a:picLocks noChangeAspect="1"/>
          </p:cNvPicPr>
          <p:nvPr/>
        </p:nvPicPr>
        <p:blipFill>
          <a:blip r:embed="rId4"/>
          <a:stretch>
            <a:fillRect/>
          </a:stretch>
        </p:blipFill>
        <p:spPr>
          <a:xfrm>
            <a:off x="5940425" y="1052195"/>
            <a:ext cx="2785110" cy="798830"/>
          </a:xfrm>
          <a:prstGeom prst="rect">
            <a:avLst/>
          </a:prstGeom>
        </p:spPr>
      </p:pic>
      <p:sp>
        <p:nvSpPr>
          <p:cNvPr id="14341" name="文本框 10"/>
          <p:cNvSpPr txBox="1"/>
          <p:nvPr/>
        </p:nvSpPr>
        <p:spPr>
          <a:xfrm>
            <a:off x="628650" y="2564765"/>
            <a:ext cx="7886700" cy="521970"/>
          </a:xfrm>
          <a:prstGeom prst="rect">
            <a:avLst/>
          </a:prstGeom>
          <a:noFill/>
          <a:ln w="9525">
            <a:noFill/>
          </a:ln>
        </p:spPr>
        <p:txBody>
          <a:bodyPr wrap="square" anchor="t">
            <a:spAutoFit/>
          </a:bodyPr>
          <a:p>
            <a:pPr marL="285750" indent="-285750" algn="just" eaLnBrk="0" hangingPunct="0">
              <a:buClrTx/>
              <a:buFont typeface="Wingdings" panose="05000000000000000000" charset="0"/>
              <a:buChar char="Ø"/>
            </a:pPr>
            <a:r>
              <a:rPr lang="en-US" altLang="zh-CN" sz="1400">
                <a:latin typeface="Times New Roman" panose="02020603050405020304" pitchFamily="18" charset="0"/>
                <a:ea typeface="宋体" panose="02010600030101010101" pitchFamily="2" charset="-122"/>
              </a:rPr>
              <a:t>The S-wave couplings between two pseudo-scalar charmonia:</a:t>
            </a:r>
            <a:endParaRPr lang="en-US" altLang="zh-CN" sz="1400">
              <a:latin typeface="Times New Roman" panose="02020603050405020304" pitchFamily="18" charset="0"/>
              <a:ea typeface="宋体" panose="02010600030101010101" pitchFamily="2" charset="-122"/>
            </a:endParaRPr>
          </a:p>
          <a:p>
            <a:pPr marL="285750" indent="-285750" algn="just" eaLnBrk="0" hangingPunct="0">
              <a:buClrTx/>
              <a:buFont typeface="Arial" panose="020B0604020202020204" pitchFamily="34" charset="0"/>
              <a:buChar char="•"/>
            </a:pPr>
            <a:endParaRPr lang="en-US" altLang="zh-CN" sz="1400">
              <a:latin typeface="Times New Roman" panose="02020603050405020304" pitchFamily="18" charset="0"/>
              <a:ea typeface="宋体" panose="02010600030101010101" pitchFamily="2" charset="-122"/>
            </a:endParaRPr>
          </a:p>
        </p:txBody>
      </p:sp>
      <p:graphicFrame>
        <p:nvGraphicFramePr>
          <p:cNvPr id="14342" name="对象 7">
            <a:hlinkClick r:id="" action="ppaction://ole?verb="/>
          </p:cNvPr>
          <p:cNvGraphicFramePr>
            <a:graphicFrameLocks noChangeAspect="1"/>
          </p:cNvGraphicFramePr>
          <p:nvPr/>
        </p:nvGraphicFramePr>
        <p:xfrm>
          <a:off x="6012339" y="2564765"/>
          <a:ext cx="925195" cy="296545"/>
        </p:xfrm>
        <a:graphic>
          <a:graphicData uri="http://schemas.openxmlformats.org/presentationml/2006/ole">
            <mc:AlternateContent xmlns:mc="http://schemas.openxmlformats.org/markup-compatibility/2006">
              <mc:Choice xmlns:v="urn:schemas-microsoft-com:vml" Requires="v">
                <p:oleObj spid="_x0000_s3096" name="" r:id="rId5" imgW="634365" imgH="203200" progId="Equation.KSEE3">
                  <p:embed/>
                </p:oleObj>
              </mc:Choice>
              <mc:Fallback>
                <p:oleObj name="" r:id="rId5" imgW="634365" imgH="203200" progId="Equation.KSEE3">
                  <p:embed/>
                  <p:pic>
                    <p:nvPicPr>
                      <p:cNvPr id="0" name="图片 3095"/>
                      <p:cNvPicPr/>
                      <p:nvPr/>
                    </p:nvPicPr>
                    <p:blipFill>
                      <a:blip r:embed="rId6"/>
                      <a:stretch>
                        <a:fillRect/>
                      </a:stretch>
                    </p:blipFill>
                    <p:spPr>
                      <a:xfrm>
                        <a:off x="6012339" y="2564765"/>
                        <a:ext cx="925195" cy="296545"/>
                      </a:xfrm>
                      <a:prstGeom prst="rect">
                        <a:avLst/>
                      </a:prstGeom>
                      <a:noFill/>
                      <a:ln w="38100">
                        <a:noFill/>
                        <a:miter/>
                      </a:ln>
                    </p:spPr>
                  </p:pic>
                </p:oleObj>
              </mc:Fallback>
            </mc:AlternateContent>
          </a:graphicData>
        </a:graphic>
      </p:graphicFrame>
      <p:pic>
        <p:nvPicPr>
          <p:cNvPr id="3" name="图片 2" descr="etac_etac single channel"/>
          <p:cNvPicPr>
            <a:picLocks noChangeAspect="1"/>
          </p:cNvPicPr>
          <p:nvPr/>
        </p:nvPicPr>
        <p:blipFill>
          <a:blip r:embed="rId7"/>
          <a:stretch>
            <a:fillRect/>
          </a:stretch>
        </p:blipFill>
        <p:spPr>
          <a:xfrm>
            <a:off x="323850" y="2819400"/>
            <a:ext cx="2810510" cy="1868170"/>
          </a:xfrm>
          <a:prstGeom prst="rect">
            <a:avLst/>
          </a:prstGeom>
        </p:spPr>
      </p:pic>
      <p:pic>
        <p:nvPicPr>
          <p:cNvPr id="6" name="图片 5" descr="etac_etacprime"/>
          <p:cNvPicPr>
            <a:picLocks noChangeAspect="1"/>
          </p:cNvPicPr>
          <p:nvPr/>
        </p:nvPicPr>
        <p:blipFill>
          <a:blip r:embed="rId8"/>
          <a:stretch>
            <a:fillRect/>
          </a:stretch>
        </p:blipFill>
        <p:spPr>
          <a:xfrm>
            <a:off x="3203575" y="2924810"/>
            <a:ext cx="3057525" cy="1710690"/>
          </a:xfrm>
          <a:prstGeom prst="rect">
            <a:avLst/>
          </a:prstGeom>
        </p:spPr>
      </p:pic>
      <mc:AlternateContent xmlns:mc="http://schemas.openxmlformats.org/markup-compatibility/2006">
        <mc:Choice xmlns:a14="http://schemas.microsoft.com/office/drawing/2010/main" Requires="a14">
          <p:sp>
            <p:nvSpPr>
              <p:cNvPr id="8" name="文本框 10"/>
              <p:cNvSpPr txBox="1"/>
              <p:nvPr/>
            </p:nvSpPr>
            <p:spPr>
              <a:xfrm>
                <a:off x="628650" y="4874260"/>
                <a:ext cx="7886700" cy="1168400"/>
              </a:xfrm>
              <a:prstGeom prst="rect">
                <a:avLst/>
              </a:prstGeom>
              <a:noFill/>
              <a:ln w="9525">
                <a:noFill/>
              </a:ln>
            </p:spPr>
            <p:txBody>
              <a:bodyPr wrap="square" anchor="t">
                <a:spAutoFit/>
              </a:bodyPr>
              <a:p>
                <a:pPr marL="285750" indent="-285750" algn="just" eaLnBrk="0" hangingPunct="0">
                  <a:buClrTx/>
                  <a:buFont typeface="Arial" panose="020B0604020202020204" pitchFamily="34" charset="0"/>
                  <a:buChar char="•"/>
                </a:pPr>
                <a:r>
                  <a:rPr lang="en-US" altLang="zh-CN" sz="1400">
                    <a:latin typeface="Times New Roman" panose="02020603050405020304" pitchFamily="18" charset="0"/>
                    <a:ea typeface="宋体" panose="02010600030101010101" pitchFamily="2" charset="-122"/>
                  </a:rPr>
                  <a:t>In the case that the X(6900) being an tetra-quark state with quantum number          , the X(6900) can also be observed in the </a:t>
                </a:r>
                <a14:m>
                  <m:oMath xmlns:m="http://schemas.openxmlformats.org/officeDocument/2006/math">
                    <m:sSub>
                      <m:sSubPr>
                        <m:ctrlPr>
                          <a:rPr kumimoji="0" lang="en-US" altLang="zh-CN" sz="1400" b="1" i="1" u="none" strike="noStrike" kern="1200" cap="none" spc="0" normalizeH="0" baseline="0" noProof="1">
                            <a:solidFill>
                              <a:schemeClr val="tx1"/>
                            </a:solidFill>
                            <a:latin typeface="Cambria Math" panose="02040503050406030204" charset="0"/>
                            <a:ea typeface="+mj-ea"/>
                            <a:cs typeface="Cambria Math" panose="02040503050406030204" charset="0"/>
                          </a:rPr>
                        </m:ctrlPr>
                      </m:sSubPr>
                      <m:e>
                        <m:r>
                          <a:rPr kumimoji="0" lang="en-US" altLang="zh-CN" sz="1400" b="1" i="1" u="none" strike="noStrike" kern="1200" cap="none" spc="0" normalizeH="0" baseline="0" noProof="1">
                            <a:solidFill>
                              <a:schemeClr val="tx1"/>
                            </a:solidFill>
                            <a:latin typeface="Cambria Math" panose="02040503050406030204" charset="0"/>
                            <a:ea typeface="+mj-ea"/>
                            <a:cs typeface="Cambria Math" panose="02040503050406030204" charset="0"/>
                          </a:rPr>
                          <m:t>𝜼</m:t>
                        </m:r>
                      </m:e>
                      <m:sub>
                        <m:r>
                          <a:rPr kumimoji="0" lang="en-US" altLang="zh-CN" sz="1400" b="1" i="1" u="none" strike="noStrike" kern="1200" cap="none" spc="0" normalizeH="0" baseline="0" noProof="1">
                            <a:solidFill>
                              <a:schemeClr val="tx1"/>
                            </a:solidFill>
                            <a:latin typeface="Cambria Math" panose="02040503050406030204" charset="0"/>
                            <a:ea typeface="+mj-ea"/>
                            <a:cs typeface="Cambria Math" panose="02040503050406030204" charset="0"/>
                          </a:rPr>
                          <m:t>𝒄</m:t>
                        </m:r>
                      </m:sub>
                    </m:sSub>
                  </m:oMath>
                </a14:m>
                <a:r>
                  <a:rPr lang="en-US" altLang="zh-CN" sz="1400" b="1">
                    <a:latin typeface="Times New Roman" panose="02020603050405020304" pitchFamily="18" charset="0"/>
                    <a:ea typeface="+mj-ea"/>
                    <a:cs typeface="Times New Roman" panose="02020603050405020304" pitchFamily="18" charset="0"/>
                    <a:sym typeface="+mn-ea"/>
                  </a:rPr>
                  <a:t>- </a:t>
                </a:r>
                <a14:m>
                  <m:oMath xmlns:m="http://schemas.openxmlformats.org/officeDocument/2006/math">
                    <m:sSub>
                      <m:sSubPr>
                        <m:ctrlPr>
                          <a:rPr kumimoji="0" lang="en-US" altLang="zh-CN" sz="1400" b="1" i="1" u="none" strike="noStrike" kern="1200" cap="none" spc="0" normalizeH="0" baseline="0" noProof="1">
                            <a:solidFill>
                              <a:schemeClr val="tx1"/>
                            </a:solidFill>
                            <a:latin typeface="Cambria Math" panose="02040503050406030204" charset="0"/>
                            <a:ea typeface="+mj-ea"/>
                            <a:cs typeface="Cambria Math" panose="02040503050406030204" charset="0"/>
                          </a:rPr>
                        </m:ctrlPr>
                      </m:sSubPr>
                      <m:e>
                        <m:r>
                          <a:rPr kumimoji="0" lang="en-US" altLang="zh-CN" sz="1400" b="1" i="1" u="none" strike="noStrike" kern="1200" cap="none" spc="0" normalizeH="0" baseline="0" noProof="1">
                            <a:solidFill>
                              <a:schemeClr val="tx1"/>
                            </a:solidFill>
                            <a:latin typeface="Cambria Math" panose="02040503050406030204" charset="0"/>
                            <a:ea typeface="+mj-ea"/>
                            <a:cs typeface="Cambria Math" panose="02040503050406030204" charset="0"/>
                          </a:rPr>
                          <m:t>𝜼</m:t>
                        </m:r>
                      </m:e>
                      <m:sub>
                        <m:r>
                          <a:rPr kumimoji="0" lang="en-US" altLang="zh-CN" sz="1400" b="1" i="1" u="none" strike="noStrike" kern="1200" cap="none" spc="0" normalizeH="0" baseline="0" noProof="1">
                            <a:solidFill>
                              <a:schemeClr val="tx1"/>
                            </a:solidFill>
                            <a:latin typeface="Cambria Math" panose="02040503050406030204" charset="0"/>
                            <a:ea typeface="+mj-ea"/>
                            <a:cs typeface="Cambria Math" panose="02040503050406030204" charset="0"/>
                          </a:rPr>
                          <m:t>𝒄</m:t>
                        </m:r>
                      </m:sub>
                    </m:sSub>
                  </m:oMath>
                </a14:m>
                <a:r>
                  <a:rPr lang="en-US" altLang="zh-CN" sz="1400">
                    <a:latin typeface="Times New Roman" panose="02020603050405020304" pitchFamily="18" charset="0"/>
                    <a:ea typeface="宋体" panose="02010600030101010101" pitchFamily="2" charset="-122"/>
                  </a:rPr>
                  <a:t> spectrum.           </a:t>
                </a:r>
                <a:endParaRPr lang="en-US" altLang="zh-CN" sz="1400">
                  <a:latin typeface="Times New Roman" panose="02020603050405020304" pitchFamily="18" charset="0"/>
                  <a:ea typeface="宋体" panose="02010600030101010101" pitchFamily="2" charset="-122"/>
                </a:endParaRPr>
              </a:p>
              <a:p>
                <a:pPr marL="285750" indent="-285750" algn="just" eaLnBrk="0" hangingPunct="0">
                  <a:buClrTx/>
                  <a:buFont typeface="Arial" panose="020B0604020202020204" pitchFamily="34" charset="0"/>
                  <a:buChar char="•"/>
                </a:pPr>
                <a:endParaRPr lang="en-US" altLang="zh-CN" sz="1400">
                  <a:latin typeface="Times New Roman" panose="02020603050405020304" pitchFamily="18" charset="0"/>
                  <a:ea typeface="宋体" panose="02010600030101010101" pitchFamily="2" charset="-122"/>
                </a:endParaRPr>
              </a:p>
              <a:p>
                <a:pPr marL="285750" indent="-285750" algn="just" eaLnBrk="0" hangingPunct="0">
                  <a:buClrTx/>
                  <a:buFont typeface="Arial" panose="020B0604020202020204" pitchFamily="34" charset="0"/>
                  <a:buChar char="•"/>
                </a:pPr>
                <a:r>
                  <a:rPr lang="en-US" altLang="zh-CN" sz="1400">
                    <a:latin typeface="Times New Roman" panose="02020603050405020304" pitchFamily="18" charset="0"/>
                    <a:ea typeface="宋体" panose="02010600030101010101" pitchFamily="2" charset="-122"/>
                  </a:rPr>
                  <a:t>However, the Pomeron exchange mechanism for the fully-heavy quark system gives different pole positions for different channel.</a:t>
                </a:r>
                <a:endParaRPr lang="en-US" altLang="zh-CN" sz="1400">
                  <a:latin typeface="Times New Roman" panose="02020603050405020304" pitchFamily="18" charset="0"/>
                  <a:ea typeface="宋体" panose="02010600030101010101" pitchFamily="2" charset="-122"/>
                </a:endParaRPr>
              </a:p>
            </p:txBody>
          </p:sp>
        </mc:Choice>
        <mc:Fallback>
          <p:sp>
            <p:nvSpPr>
              <p:cNvPr id="8" name="文本框 10"/>
              <p:cNvSpPr txBox="1">
                <a:spLocks noRot="1" noChangeAspect="1" noMove="1" noResize="1" noEditPoints="1" noAdjustHandles="1" noChangeArrowheads="1" noChangeShapeType="1" noTextEdit="1"/>
              </p:cNvSpPr>
              <p:nvPr/>
            </p:nvSpPr>
            <p:spPr>
              <a:xfrm>
                <a:off x="628650" y="4874260"/>
                <a:ext cx="7886700" cy="1168400"/>
              </a:xfrm>
              <a:prstGeom prst="rect">
                <a:avLst/>
              </a:prstGeom>
              <a:blipFill rotWithShape="1">
                <a:blip r:embed="rId9"/>
                <a:stretch>
                  <a:fillRect/>
                </a:stretch>
              </a:blipFill>
              <a:ln w="9525">
                <a:noFill/>
              </a:ln>
            </p:spPr>
            <p:txBody>
              <a:bodyPr/>
              <a:lstStyle/>
              <a:p>
                <a:r>
                  <a:rPr lang="zh-CN" altLang="en-US">
                    <a:noFill/>
                  </a:rPr>
                  <a:t> </a:t>
                </a:r>
              </a:p>
            </p:txBody>
          </p:sp>
        </mc:Fallback>
      </mc:AlternateContent>
      <p:graphicFrame>
        <p:nvGraphicFramePr>
          <p:cNvPr id="9" name="对象 8"/>
          <p:cNvGraphicFramePr/>
          <p:nvPr/>
        </p:nvGraphicFramePr>
        <p:xfrm>
          <a:off x="6660515" y="4940935"/>
          <a:ext cx="452120" cy="294640"/>
        </p:xfrm>
        <a:graphic>
          <a:graphicData uri="http://schemas.openxmlformats.org/presentationml/2006/ole">
            <mc:AlternateContent xmlns:mc="http://schemas.openxmlformats.org/markup-compatibility/2006">
              <mc:Choice xmlns:v="urn:schemas-microsoft-com:vml" Requires="v">
                <p:oleObj spid="_x0000_s10" name="" r:id="rId10" imgW="488950" imgH="304165" progId="Equation.KSEE3">
                  <p:embed/>
                </p:oleObj>
              </mc:Choice>
              <mc:Fallback>
                <p:oleObj name="" r:id="rId10" imgW="488950" imgH="304165" progId="Equation.KSEE3">
                  <p:embed/>
                  <p:pic>
                    <p:nvPicPr>
                      <p:cNvPr id="0" name="图片 5"/>
                      <p:cNvPicPr/>
                      <p:nvPr/>
                    </p:nvPicPr>
                    <p:blipFill>
                      <a:blip r:embed="rId11"/>
                      <a:stretch>
                        <a:fillRect/>
                      </a:stretch>
                    </p:blipFill>
                    <p:spPr>
                      <a:xfrm>
                        <a:off x="6660515" y="4940935"/>
                        <a:ext cx="452120" cy="294640"/>
                      </a:xfrm>
                      <a:prstGeom prst="rect">
                        <a:avLst/>
                      </a:prstGeom>
                    </p:spPr>
                  </p:pic>
                </p:oleObj>
              </mc:Fallback>
            </mc:AlternateContent>
          </a:graphicData>
        </a:graphic>
      </p:graphicFrame>
      <p:pic>
        <p:nvPicPr>
          <p:cNvPr id="7" name="图片 6" descr="etac etac phase_pi_over_2"/>
          <p:cNvPicPr>
            <a:picLocks noChangeAspect="1"/>
          </p:cNvPicPr>
          <p:nvPr/>
        </p:nvPicPr>
        <p:blipFill>
          <a:blip r:embed="rId12"/>
          <a:stretch>
            <a:fillRect/>
          </a:stretch>
        </p:blipFill>
        <p:spPr>
          <a:xfrm>
            <a:off x="6261100" y="2924810"/>
            <a:ext cx="2527935" cy="1634490"/>
          </a:xfrm>
          <a:prstGeom prst="rect">
            <a:avLst/>
          </a:prstGeom>
        </p:spPr>
      </p:pic>
      <p:sp>
        <p:nvSpPr>
          <p:cNvPr id="11" name="灯片编号占位符 10"/>
          <p:cNvSpPr>
            <a:spLocks noGrp="1"/>
          </p:cNvSpPr>
          <p:nvPr>
            <p:ph type="sldNum" sz="quarter" idx="12"/>
          </p:nvPr>
        </p:nvSpPr>
        <p:spPr/>
        <p:txBody>
          <a:bodyPr/>
          <a:p>
            <a:pPr fontAlgn="base"/>
            <a:fld id="{A16DCDE3-DA54-4AF1-A74D-587039B82C70}"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a:xfrm>
            <a:off x="628650" y="365125"/>
            <a:ext cx="1231900" cy="330200"/>
          </a:xfrm>
          <a:solidFill>
            <a:schemeClr val="accent5">
              <a:lumMod val="40000"/>
              <a:lumOff val="60000"/>
            </a:schemeClr>
          </a:solidFill>
        </p:spPr>
        <p:txBody>
          <a:bodyPr>
            <a:normAutofit fontScale="90000"/>
          </a:bodyPr>
          <a:p>
            <a:pPr marL="0" marR="0" indent="0" algn="l" defTabSz="685800" rtl="0" eaLnBrk="1" fontAlgn="auto" latinLnBrk="0" hangingPunct="1">
              <a:lnSpc>
                <a:spcPct val="90000"/>
              </a:lnSpc>
              <a:spcBef>
                <a:spcPct val="0"/>
              </a:spcBef>
              <a:spcAft>
                <a:spcPct val="0"/>
              </a:spcAft>
              <a:buClrTx/>
              <a:buSzTx/>
              <a:buFontTx/>
              <a:buNone/>
            </a:pPr>
            <a:r>
              <a:rPr kumimoji="0" lang="en-US" altLang="zh-CN" sz="2000" b="1" i="0" u="none" strike="noStrike" kern="1200" cap="none" spc="0" normalizeH="0" baseline="0" noProof="1">
                <a:solidFill>
                  <a:schemeClr val="tx1"/>
                </a:solidFill>
                <a:latin typeface="Times New Roman" panose="02020603050405020304" pitchFamily="18" charset="0"/>
                <a:ea typeface="+mj-ea"/>
                <a:cs typeface="Times New Roman" panose="02020603050405020304" pitchFamily="18" charset="0"/>
              </a:rPr>
              <a:t>Summary</a:t>
            </a:r>
            <a:endParaRPr kumimoji="0" lang="en-US" altLang="zh-CN" sz="2000" b="1" i="0" u="none" strike="noStrike" kern="1200" cap="none" spc="0" normalizeH="0" baseline="0" noProof="1">
              <a:solidFill>
                <a:schemeClr val="tx1"/>
              </a:solidFill>
              <a:latin typeface="Times New Roman" panose="02020603050405020304" pitchFamily="18" charset="0"/>
              <a:ea typeface="+mj-ea"/>
              <a:cs typeface="Times New Roman" panose="02020603050405020304" pitchFamily="18" charset="0"/>
            </a:endParaRPr>
          </a:p>
        </p:txBody>
      </p:sp>
      <p:sp>
        <p:nvSpPr>
          <p:cNvPr id="17410" name="文本框 10"/>
          <p:cNvSpPr txBox="1"/>
          <p:nvPr/>
        </p:nvSpPr>
        <p:spPr>
          <a:xfrm>
            <a:off x="649288" y="860425"/>
            <a:ext cx="7866062" cy="3230245"/>
          </a:xfrm>
          <a:prstGeom prst="rect">
            <a:avLst/>
          </a:prstGeom>
          <a:noFill/>
          <a:ln w="9525">
            <a:noFill/>
          </a:ln>
        </p:spPr>
        <p:txBody>
          <a:bodyPr wrap="square" anchor="t">
            <a:spAutoFit/>
          </a:bodyPr>
          <a:p>
            <a:pPr marL="285750" indent="-285750" algn="just" eaLnBrk="0" hangingPunct="0">
              <a:buClrTx/>
              <a:buFont typeface="Arial" panose="020B0604020202020204" pitchFamily="34" charset="0"/>
              <a:buChar char="•"/>
            </a:pPr>
            <a:r>
              <a:rPr lang="en-US" altLang="zh-CN">
                <a:latin typeface="Times New Roman" panose="02020603050405020304" pitchFamily="18" charset="0"/>
                <a:ea typeface="宋体" panose="02010600030101010101" pitchFamily="2" charset="-122"/>
              </a:rPr>
              <a:t>For fully heavy charmonium system, the pomeron exchange potential offers a short-distance interaction mechanism</a:t>
            </a:r>
            <a:endParaRPr lang="en-US" altLang="zh-CN">
              <a:latin typeface="Times New Roman" panose="02020603050405020304" pitchFamily="18" charset="0"/>
              <a:ea typeface="宋体" panose="02010600030101010101" pitchFamily="2" charset="-122"/>
            </a:endParaRPr>
          </a:p>
          <a:p>
            <a:pPr marL="285750" indent="-285750" algn="just" eaLnBrk="0" hangingPunct="0">
              <a:buClrTx/>
              <a:buFont typeface="Arial" panose="020B0604020202020204" pitchFamily="34" charset="0"/>
              <a:buChar char="•"/>
            </a:pPr>
            <a:endParaRPr lang="en-US" altLang="zh-CN" sz="1400">
              <a:latin typeface="Times New Roman" panose="02020603050405020304" pitchFamily="18" charset="0"/>
              <a:ea typeface="宋体" panose="02010600030101010101" pitchFamily="2" charset="-122"/>
            </a:endParaRPr>
          </a:p>
          <a:p>
            <a:pPr marL="285750" indent="-285750" algn="just" eaLnBrk="0" hangingPunct="0">
              <a:buClrTx/>
              <a:buFont typeface="Arial" panose="020B0604020202020204" pitchFamily="34" charset="0"/>
              <a:buChar char="•"/>
            </a:pPr>
            <a:endParaRPr lang="en-US" altLang="zh-CN" sz="1400">
              <a:latin typeface="Times New Roman" panose="02020603050405020304" pitchFamily="18" charset="0"/>
              <a:ea typeface="宋体" panose="02010600030101010101" pitchFamily="2" charset="-122"/>
            </a:endParaRPr>
          </a:p>
          <a:p>
            <a:pPr marL="285750" indent="-285750" algn="just" eaLnBrk="0" hangingPunct="0">
              <a:buClrTx/>
              <a:buFont typeface="Arial" panose="020B0604020202020204" pitchFamily="34" charset="0"/>
              <a:buChar char="•"/>
            </a:pPr>
            <a:r>
              <a:rPr lang="en-US" altLang="zh-CN">
                <a:latin typeface="Times New Roman" panose="02020603050405020304" pitchFamily="18" charset="0"/>
                <a:ea typeface="宋体" panose="02010600030101010101" pitchFamily="2" charset="-122"/>
              </a:rPr>
              <a:t>The S-wave </a:t>
            </a:r>
            <a:r>
              <a:rPr lang="en-US" altLang="zh-CN" b="1">
                <a:latin typeface="Times New Roman" panose="02020603050405020304" pitchFamily="18" charset="0"/>
                <a:ea typeface="+mj-ea"/>
                <a:cs typeface="Times New Roman" panose="02020603050405020304" pitchFamily="18" charset="0"/>
                <a:sym typeface="+mn-ea"/>
              </a:rPr>
              <a:t>      -           </a:t>
            </a:r>
            <a:r>
              <a:rPr lang="en-US" altLang="zh-CN">
                <a:latin typeface="Times New Roman" panose="02020603050405020304" pitchFamily="18" charset="0"/>
                <a:ea typeface="+mj-ea"/>
                <a:cs typeface="Times New Roman" panose="02020603050405020304" pitchFamily="18" charset="0"/>
                <a:sym typeface="+mn-ea"/>
              </a:rPr>
              <a:t>interaction via the Pomeron exchang</a:t>
            </a:r>
            <a:r>
              <a:rPr lang="en-US" altLang="zh-CN">
                <a:latin typeface="Times New Roman" panose="02020603050405020304" pitchFamily="18" charset="0"/>
                <a:ea typeface="宋体" panose="02010600030101010101" pitchFamily="2" charset="-122"/>
              </a:rPr>
              <a:t>e can reproduce the  X(6900) state.</a:t>
            </a:r>
            <a:endParaRPr lang="en-US" altLang="zh-CN">
              <a:latin typeface="Times New Roman" panose="02020603050405020304" pitchFamily="18" charset="0"/>
              <a:ea typeface="宋体" panose="02010600030101010101" pitchFamily="2" charset="-122"/>
            </a:endParaRPr>
          </a:p>
          <a:p>
            <a:pPr marL="285750" indent="-285750" algn="just" eaLnBrk="0" hangingPunct="0">
              <a:buClrTx/>
              <a:buFont typeface="Arial" panose="020B0604020202020204" pitchFamily="34" charset="0"/>
              <a:buChar char="•"/>
            </a:pPr>
            <a:endParaRPr lang="en-US" altLang="zh-CN">
              <a:latin typeface="Times New Roman" panose="02020603050405020304" pitchFamily="18" charset="0"/>
              <a:ea typeface="宋体" panose="02010600030101010101" pitchFamily="2" charset="-122"/>
            </a:endParaRPr>
          </a:p>
          <a:p>
            <a:pPr marL="285750" indent="-285750" algn="just" eaLnBrk="0" hangingPunct="0">
              <a:buClrTx/>
              <a:buFont typeface="Arial" panose="020B0604020202020204" pitchFamily="34" charset="0"/>
              <a:buChar char="•"/>
            </a:pPr>
            <a:r>
              <a:rPr lang="en-US" altLang="zh-CN">
                <a:latin typeface="Times New Roman" panose="02020603050405020304" pitchFamily="18" charset="0"/>
                <a:ea typeface="宋体" panose="02010600030101010101" pitchFamily="2" charset="-122"/>
              </a:rPr>
              <a:t>The di-pseudoscalar charmonia spectrum is a good tool to reveal the underlying dynamics in the fully heavy charmonium system.</a:t>
            </a:r>
            <a:endParaRPr lang="en-US" altLang="zh-CN">
              <a:latin typeface="Times New Roman" panose="02020603050405020304" pitchFamily="18" charset="0"/>
              <a:ea typeface="宋体" panose="02010600030101010101" pitchFamily="2" charset="-122"/>
            </a:endParaRPr>
          </a:p>
          <a:p>
            <a:pPr marL="285750" indent="-285750" algn="just" eaLnBrk="0" hangingPunct="0">
              <a:buClrTx/>
              <a:buFont typeface="Arial" panose="020B0604020202020204" pitchFamily="34" charset="0"/>
              <a:buChar char="•"/>
            </a:pPr>
            <a:endParaRPr lang="en-US" altLang="zh-CN">
              <a:latin typeface="Times New Roman" panose="02020603050405020304" pitchFamily="18" charset="0"/>
              <a:ea typeface="宋体" panose="02010600030101010101" pitchFamily="2" charset="-122"/>
            </a:endParaRPr>
          </a:p>
          <a:p>
            <a:pPr algn="just" eaLnBrk="0" hangingPunct="0">
              <a:buClrTx/>
              <a:buFont typeface="Arial" panose="020B0604020202020204" pitchFamily="34" charset="0"/>
            </a:pPr>
            <a:endParaRPr lang="en-US" altLang="zh-CN" sz="1400">
              <a:latin typeface="Times New Roman" panose="02020603050405020304" pitchFamily="18" charset="0"/>
              <a:ea typeface="宋体" panose="02010600030101010101" pitchFamily="2" charset="-122"/>
            </a:endParaRPr>
          </a:p>
          <a:p>
            <a:pPr marL="285750" indent="-285750" algn="just" eaLnBrk="0" hangingPunct="0">
              <a:buClrTx/>
              <a:buFont typeface="Arial" panose="020B0604020202020204" pitchFamily="34" charset="0"/>
              <a:buChar char="•"/>
            </a:pPr>
            <a:endParaRPr lang="en-US" altLang="zh-CN">
              <a:latin typeface="Times New Roman" panose="02020603050405020304" pitchFamily="18" charset="0"/>
              <a:ea typeface="宋体" panose="02010600030101010101" pitchFamily="2" charset="-122"/>
            </a:endParaRPr>
          </a:p>
        </p:txBody>
      </p:sp>
      <p:sp>
        <p:nvSpPr>
          <p:cNvPr id="17414" name="文本框 6"/>
          <p:cNvSpPr txBox="1"/>
          <p:nvPr/>
        </p:nvSpPr>
        <p:spPr>
          <a:xfrm>
            <a:off x="4752975" y="5316538"/>
            <a:ext cx="3190875" cy="368300"/>
          </a:xfrm>
          <a:prstGeom prst="rect">
            <a:avLst/>
          </a:prstGeom>
          <a:solidFill>
            <a:srgbClr val="BDD7EE"/>
          </a:solidFill>
          <a:ln w="9525" cap="flat" cmpd="sng">
            <a:solidFill>
              <a:schemeClr val="accent1"/>
            </a:solidFill>
            <a:prstDash val="solid"/>
            <a:round/>
            <a:headEnd type="none" w="med" len="med"/>
            <a:tailEnd type="none" w="med" len="med"/>
          </a:ln>
        </p:spPr>
        <p:txBody>
          <a:bodyPr wrap="square" anchor="t">
            <a:spAutoFit/>
          </a:bodyPr>
          <a:p>
            <a:r>
              <a:rPr lang="en-US" altLang="zh-CN" b="1" i="1">
                <a:solidFill>
                  <a:srgbClr val="404040"/>
                </a:solidFill>
                <a:latin typeface="Arial" panose="020B0604020202020204" pitchFamily="34" charset="0"/>
                <a:ea typeface="宋体" panose="02010600030101010101" pitchFamily="2" charset="-122"/>
              </a:rPr>
              <a:t>Thanks For Your Attention. </a:t>
            </a:r>
            <a:endParaRPr lang="en-US" altLang="zh-CN" b="1" i="1">
              <a:solidFill>
                <a:srgbClr val="404040"/>
              </a:solidFill>
              <a:latin typeface="Arial" panose="020B0604020202020204" pitchFamily="34" charset="0"/>
              <a:ea typeface="宋体" panose="02010600030101010101" pitchFamily="2" charset="-122"/>
            </a:endParaRPr>
          </a:p>
        </p:txBody>
      </p:sp>
      <p:sp>
        <p:nvSpPr>
          <p:cNvPr id="2" name="灯片编号占位符 1"/>
          <p:cNvSpPr>
            <a:spLocks noGrp="1"/>
          </p:cNvSpPr>
          <p:nvPr>
            <p:ph type="sldNum" sz="quarter" idx="12"/>
          </p:nvPr>
        </p:nvSpPr>
        <p:spPr/>
        <p:txBody>
          <a:bodyPr/>
          <a:p>
            <a:pPr fontAlgn="base"/>
            <a:fld id="{A16DCDE3-DA54-4AF1-A74D-587039B82C70}"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graphicFrame>
        <p:nvGraphicFramePr>
          <p:cNvPr id="4102" name="对象 5">
            <a:hlinkClick r:id="" action="ppaction://ole?verb="/>
          </p:cNvPr>
          <p:cNvGraphicFramePr>
            <a:graphicFrameLocks noChangeAspect="1"/>
          </p:cNvGraphicFramePr>
          <p:nvPr/>
        </p:nvGraphicFramePr>
        <p:xfrm>
          <a:off x="2123123" y="1844358"/>
          <a:ext cx="423862" cy="307975"/>
        </p:xfrm>
        <a:graphic>
          <a:graphicData uri="http://schemas.openxmlformats.org/presentationml/2006/ole">
            <mc:AlternateContent xmlns:mc="http://schemas.openxmlformats.org/markup-compatibility/2006">
              <mc:Choice xmlns:v="urn:schemas-microsoft-com:vml" Requires="v">
                <p:oleObj spid="_x0000_s3080" name="" r:id="rId1" imgW="279400" imgH="203200" progId="Equation.KSEE3">
                  <p:embed/>
                </p:oleObj>
              </mc:Choice>
              <mc:Fallback>
                <p:oleObj name="" r:id="rId1" imgW="279400" imgH="203200" progId="Equation.KSEE3">
                  <p:embed/>
                  <p:pic>
                    <p:nvPicPr>
                      <p:cNvPr id="0" name="图片 3079"/>
                      <p:cNvPicPr/>
                      <p:nvPr/>
                    </p:nvPicPr>
                    <p:blipFill>
                      <a:blip r:embed="rId2"/>
                      <a:stretch>
                        <a:fillRect/>
                      </a:stretch>
                    </p:blipFill>
                    <p:spPr>
                      <a:xfrm>
                        <a:off x="2123123" y="1844358"/>
                        <a:ext cx="423862" cy="307975"/>
                      </a:xfrm>
                      <a:prstGeom prst="rect">
                        <a:avLst/>
                      </a:prstGeom>
                      <a:noFill/>
                      <a:ln w="38100">
                        <a:noFill/>
                        <a:miter/>
                      </a:ln>
                    </p:spPr>
                  </p:pic>
                </p:oleObj>
              </mc:Fallback>
            </mc:AlternateContent>
          </a:graphicData>
        </a:graphic>
      </p:graphicFrame>
      <p:graphicFrame>
        <p:nvGraphicFramePr>
          <p:cNvPr id="4101" name="对象 5">
            <a:hlinkClick r:id="" action="ppaction://ole?verb="/>
          </p:cNvPr>
          <p:cNvGraphicFramePr>
            <a:graphicFrameLocks noChangeAspect="1"/>
          </p:cNvGraphicFramePr>
          <p:nvPr/>
        </p:nvGraphicFramePr>
        <p:xfrm>
          <a:off x="2627313" y="1871980"/>
          <a:ext cx="541337" cy="254000"/>
        </p:xfrm>
        <a:graphic>
          <a:graphicData uri="http://schemas.openxmlformats.org/presentationml/2006/ole">
            <mc:AlternateContent xmlns:mc="http://schemas.openxmlformats.org/markup-compatibility/2006">
              <mc:Choice xmlns:v="urn:schemas-microsoft-com:vml" Requires="v">
                <p:oleObj spid="_x0000_s3076" name="" r:id="rId3" imgW="431800" imgH="203200" progId="Equation.KSEE3">
                  <p:embed/>
                </p:oleObj>
              </mc:Choice>
              <mc:Fallback>
                <p:oleObj name="" r:id="rId3" imgW="431800" imgH="203200" progId="Equation.KSEE3">
                  <p:embed/>
                  <p:pic>
                    <p:nvPicPr>
                      <p:cNvPr id="0" name="图片 3075"/>
                      <p:cNvPicPr/>
                      <p:nvPr/>
                    </p:nvPicPr>
                    <p:blipFill>
                      <a:blip r:embed="rId4"/>
                      <a:stretch>
                        <a:fillRect/>
                      </a:stretch>
                    </p:blipFill>
                    <p:spPr>
                      <a:xfrm>
                        <a:off x="2627313" y="1871980"/>
                        <a:ext cx="541337" cy="254000"/>
                      </a:xfrm>
                      <a:prstGeom prst="rect">
                        <a:avLst/>
                      </a:prstGeom>
                      <a:noFill/>
                      <a:ln w="38100">
                        <a:noFill/>
                        <a:miter/>
                      </a:ln>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28650" y="365125"/>
            <a:ext cx="7886700" cy="423863"/>
          </a:xfrm>
          <a:solidFill>
            <a:schemeClr val="accent5">
              <a:lumMod val="40000"/>
              <a:lumOff val="60000"/>
            </a:schemeClr>
          </a:solidFill>
        </p:spPr>
        <p:txBody>
          <a:bodyPr>
            <a:normAutofit/>
          </a:bodyPr>
          <a:p>
            <a:pPr marL="0" marR="0" indent="0" algn="l" defTabSz="685800" rtl="0" eaLnBrk="1" fontAlgn="auto" latinLnBrk="0" hangingPunct="1">
              <a:lnSpc>
                <a:spcPct val="90000"/>
              </a:lnSpc>
              <a:spcBef>
                <a:spcPct val="0"/>
              </a:spcBef>
              <a:spcAft>
                <a:spcPct val="0"/>
              </a:spcAft>
              <a:buClrTx/>
              <a:buSzTx/>
              <a:buFontTx/>
              <a:buNone/>
            </a:pPr>
            <a:r>
              <a:rPr kumimoji="0" lang="en-US" altLang="zh-CN" sz="2200" b="1" i="0" u="none" strike="noStrike" kern="1200" cap="none" spc="0" normalizeH="0" baseline="0" noProof="1">
                <a:solidFill>
                  <a:schemeClr val="tx1"/>
                </a:solidFill>
                <a:latin typeface="Times New Roman" panose="02020603050405020304" pitchFamily="18" charset="0"/>
                <a:ea typeface="+mj-ea"/>
                <a:cs typeface="Times New Roman" panose="02020603050405020304" pitchFamily="18" charset="0"/>
              </a:rPr>
              <a:t>Outline</a:t>
            </a:r>
            <a:endParaRPr kumimoji="0" lang="en-US" altLang="zh-CN" sz="2200" b="1" i="0" u="none" strike="noStrike" kern="1200" cap="none" spc="0" normalizeH="0" baseline="0" noProof="1">
              <a:solidFill>
                <a:schemeClr val="tx1"/>
              </a:solidFill>
              <a:latin typeface="Times New Roman" panose="02020603050405020304" pitchFamily="18" charset="0"/>
              <a:ea typeface="+mj-ea"/>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098" name="内容占位符 2"/>
              <p:cNvSpPr>
                <a:spLocks noGrp="1"/>
              </p:cNvSpPr>
              <p:nvPr>
                <p:ph idx="1" hasCustomPrompt="1"/>
              </p:nvPr>
            </p:nvSpPr>
            <p:spPr>
              <a:xfrm>
                <a:off x="628650" y="1619250"/>
                <a:ext cx="7886700" cy="4557713"/>
              </a:xfrm>
              <a:noFill/>
              <a:ln>
                <a:noFill/>
              </a:ln>
            </p:spPr>
            <p:txBody>
              <a:bodyPr lIns="91440" tIns="45720" rIns="91440" bIns="45720" anchor="t"/>
              <a:p>
                <a:pPr fontAlgn="base">
                  <a:lnSpc>
                    <a:spcPct val="200000"/>
                  </a:lnSpc>
                  <a:spcBef>
                    <a:spcPts val="700"/>
                  </a:spcBef>
                  <a:buClrTx/>
                </a:pPr>
                <a:r>
                  <a:rPr lang="en-US" altLang="zh-CN" sz="1800">
                    <a:latin typeface="Times New Roman" panose="02020603050405020304" pitchFamily="18" charset="0"/>
                  </a:rPr>
                  <a:t>Background</a:t>
                </a:r>
                <a:endParaRPr lang="en-US" altLang="zh-CN" sz="1800">
                  <a:latin typeface="Times New Roman" panose="02020603050405020304" pitchFamily="18" charset="0"/>
                </a:endParaRPr>
              </a:p>
              <a:p>
                <a:pPr fontAlgn="base">
                  <a:lnSpc>
                    <a:spcPct val="200000"/>
                  </a:lnSpc>
                  <a:spcBef>
                    <a:spcPts val="700"/>
                  </a:spcBef>
                  <a:buClrTx/>
                </a:pPr>
                <a:r>
                  <a:rPr lang="en-US" altLang="zh-CN" sz="1800">
                    <a:latin typeface="Times New Roman" panose="02020603050405020304" pitchFamily="18" charset="0"/>
                  </a:rPr>
                  <a:t>The Introduction To Pomeron</a:t>
                </a:r>
                <a:r>
                  <a:rPr lang="en-US" altLang="zh-CN" sz="2000">
                    <a:latin typeface="Times New Roman" panose="02020603050405020304" pitchFamily="18" charset="0"/>
                  </a:rPr>
                  <a:t> </a:t>
                </a:r>
                <a:endParaRPr lang="en-US" altLang="zh-CN" sz="2000">
                  <a:latin typeface="Times New Roman" panose="02020603050405020304" pitchFamily="18" charset="0"/>
                </a:endParaRPr>
              </a:p>
              <a:p>
                <a:pPr fontAlgn="base">
                  <a:lnSpc>
                    <a:spcPct val="200000"/>
                  </a:lnSpc>
                  <a:spcBef>
                    <a:spcPts val="700"/>
                  </a:spcBef>
                  <a:buClrTx/>
                </a:pPr>
                <a:r>
                  <a:rPr lang="en-US" altLang="zh-CN" sz="1800">
                    <a:latin typeface="Times New Roman" panose="02020603050405020304" pitchFamily="18" charset="0"/>
                  </a:rPr>
                  <a:t>The Photonproduction Of         In Elastic Scattering Processes          </a:t>
                </a:r>
                <a:r>
                  <a:rPr lang="en-US" altLang="zh-CN" sz="2000">
                    <a:latin typeface="Times New Roman" panose="02020603050405020304" pitchFamily="18" charset="0"/>
                  </a:rPr>
                  <a:t>      </a:t>
                </a:r>
                <a:endParaRPr lang="en-US" altLang="zh-CN" sz="2000">
                  <a:latin typeface="Times New Roman" panose="02020603050405020304" pitchFamily="18" charset="0"/>
                </a:endParaRPr>
              </a:p>
              <a:p>
                <a:pPr fontAlgn="base">
                  <a:lnSpc>
                    <a:spcPct val="200000"/>
                  </a:lnSpc>
                  <a:spcBef>
                    <a:spcPts val="700"/>
                  </a:spcBef>
                  <a:buClrTx/>
                </a:pPr>
                <a:r>
                  <a:rPr lang="en-US" altLang="zh-CN" sz="1800">
                    <a:latin typeface="Times New Roman" panose="02020603050405020304" pitchFamily="18" charset="0"/>
                  </a:rPr>
                  <a:t>       -          Interaction via The Pomeron Exchange </a:t>
                </a:r>
                <a:endParaRPr lang="en-US" altLang="zh-CN" sz="1800">
                  <a:latin typeface="Times New Roman" panose="02020603050405020304" pitchFamily="18" charset="0"/>
                </a:endParaRPr>
              </a:p>
              <a:p>
                <a:pPr fontAlgn="base">
                  <a:lnSpc>
                    <a:spcPct val="200000"/>
                  </a:lnSpc>
                  <a:spcBef>
                    <a:spcPts val="700"/>
                  </a:spcBef>
                  <a:buClrTx/>
                </a:pPr>
                <a:r>
                  <a:rPr lang="en-US" altLang="zh-CN" sz="1800">
                    <a:latin typeface="Times New Roman" panose="02020603050405020304" pitchFamily="18" charset="0"/>
                    <a:sym typeface="+mn-ea"/>
                  </a:rPr>
                  <a:t> </a:t>
                </a:r>
                <a14:m>
                  <m:oMath xmlns:m="http://schemas.openxmlformats.org/officeDocument/2006/math">
                    <m:sSub>
                      <m:sSubPr>
                        <m:ctrlPr>
                          <a:rPr kumimoji="0" lang="en-US" altLang="zh-CN" sz="1800" u="none" strike="noStrike" kern="1200" cap="none" spc="0" normalizeH="0" baseline="0" noProof="1">
                            <a:solidFill>
                              <a:schemeClr val="tx1"/>
                            </a:solidFill>
                            <a:latin typeface="Times New Roman" panose="02020603050405020304" pitchFamily="18" charset="0"/>
                          </a:rPr>
                        </m:ctrlPr>
                      </m:sSubPr>
                      <m:e>
                        <m:r>
                          <a:rPr kumimoji="0" lang="en-US" altLang="zh-CN" sz="1800" u="none" strike="noStrike" kern="1200" cap="none" spc="0" normalizeH="0" baseline="0" noProof="1">
                            <a:solidFill>
                              <a:schemeClr val="tx1"/>
                            </a:solidFill>
                            <a:latin typeface="Times New Roman" panose="02020603050405020304" pitchFamily="18" charset="0"/>
                          </a:rPr>
                          <m:t>η</m:t>
                        </m:r>
                      </m:e>
                      <m:sub>
                        <m:r>
                          <m:rPr>
                            <m:sty m:val="p"/>
                          </m:rPr>
                          <a:rPr kumimoji="0" lang="en-US" altLang="zh-CN" sz="1800" u="none" strike="noStrike" kern="1200" cap="none" spc="0" normalizeH="0" baseline="0" noProof="1">
                            <a:solidFill>
                              <a:schemeClr val="tx1"/>
                            </a:solidFill>
                            <a:latin typeface="Times New Roman" panose="02020603050405020304" pitchFamily="18" charset="0"/>
                          </a:rPr>
                          <m:t>c</m:t>
                        </m:r>
                      </m:sub>
                    </m:sSub>
                  </m:oMath>
                </a14:m>
                <a:r>
                  <a:rPr lang="en-US" altLang="zh-CN" sz="1800">
                    <a:latin typeface="Times New Roman" panose="02020603050405020304" pitchFamily="18" charset="0"/>
                    <a:sym typeface="+mn-ea"/>
                  </a:rPr>
                  <a:t>- </a:t>
                </a:r>
                <a14:m>
                  <m:oMath xmlns:m="http://schemas.openxmlformats.org/officeDocument/2006/math">
                    <m:sSub>
                      <m:sSubPr>
                        <m:ctrlPr>
                          <a:rPr kumimoji="0" lang="en-US" altLang="zh-CN" sz="1800" u="none" strike="noStrike" kern="1200" cap="none" spc="0" normalizeH="0" baseline="0" noProof="1">
                            <a:solidFill>
                              <a:schemeClr val="tx1"/>
                            </a:solidFill>
                            <a:latin typeface="Times New Roman" panose="02020603050405020304" pitchFamily="18" charset="0"/>
                          </a:rPr>
                        </m:ctrlPr>
                      </m:sSubPr>
                      <m:e>
                        <m:r>
                          <a:rPr kumimoji="0" lang="en-US" altLang="zh-CN" sz="1800" u="none" strike="noStrike" kern="1200" cap="none" spc="0" normalizeH="0" baseline="0" noProof="1">
                            <a:solidFill>
                              <a:schemeClr val="tx1"/>
                            </a:solidFill>
                            <a:latin typeface="Times New Roman" panose="02020603050405020304" pitchFamily="18" charset="0"/>
                          </a:rPr>
                          <m:t>η</m:t>
                        </m:r>
                      </m:e>
                      <m:sub>
                        <m:r>
                          <m:rPr>
                            <m:sty m:val="p"/>
                          </m:rPr>
                          <a:rPr kumimoji="0" lang="en-US" altLang="zh-CN" sz="1800" u="none" strike="noStrike" kern="1200" cap="none" spc="0" normalizeH="0" baseline="0" noProof="1">
                            <a:solidFill>
                              <a:schemeClr val="tx1"/>
                            </a:solidFill>
                            <a:latin typeface="Times New Roman" panose="02020603050405020304" pitchFamily="18" charset="0"/>
                          </a:rPr>
                          <m:t>c</m:t>
                        </m:r>
                      </m:sub>
                    </m:sSub>
                  </m:oMath>
                </a14:m>
                <a:r>
                  <a:rPr lang="en-US" altLang="zh-CN" sz="1800">
                    <a:latin typeface="Times New Roman" panose="02020603050405020304" pitchFamily="18" charset="0"/>
                    <a:sym typeface="+mn-ea"/>
                  </a:rPr>
                  <a:t>  </a:t>
                </a:r>
                <a:r>
                  <a:rPr lang="en-US" altLang="zh-CN" sz="1800">
                    <a:latin typeface="Times New Roman" panose="02020603050405020304" pitchFamily="18" charset="0"/>
                    <a:sym typeface="+mn-ea"/>
                  </a:rPr>
                  <a:t>Interaction via The Pomeron Exchange</a:t>
                </a:r>
                <a:r>
                  <a:rPr lang="en-US" altLang="zh-CN" sz="1800">
                    <a:latin typeface="Times New Roman" panose="02020603050405020304" pitchFamily="18" charset="0"/>
                    <a:sym typeface="+mn-ea"/>
                  </a:rPr>
                  <a:t>  </a:t>
                </a:r>
                <a:endParaRPr lang="en-US" altLang="zh-CN" sz="1800">
                  <a:latin typeface="Times New Roman" panose="02020603050405020304" pitchFamily="18" charset="0"/>
                </a:endParaRPr>
              </a:p>
              <a:p>
                <a:pPr fontAlgn="base">
                  <a:lnSpc>
                    <a:spcPct val="200000"/>
                  </a:lnSpc>
                  <a:spcBef>
                    <a:spcPts val="700"/>
                  </a:spcBef>
                  <a:buClrTx/>
                </a:pPr>
                <a:r>
                  <a:rPr lang="en-US" altLang="zh-CN" sz="1800">
                    <a:latin typeface="Times New Roman" panose="02020603050405020304" pitchFamily="18" charset="0"/>
                  </a:rPr>
                  <a:t>Summary</a:t>
                </a:r>
                <a:endParaRPr lang="en-US" altLang="zh-CN" sz="1800">
                  <a:latin typeface="Times New Roman" panose="02020603050405020304" pitchFamily="18" charset="0"/>
                </a:endParaRPr>
              </a:p>
            </p:txBody>
          </p:sp>
        </mc:Choice>
        <mc:Fallback>
          <p:sp>
            <p:nvSpPr>
              <p:cNvPr id="4098" name="内容占位符 2"/>
              <p:cNvSpPr>
                <a:spLocks noRot="1" noChangeAspect="1" noMove="1" noResize="1" noEditPoints="1" noAdjustHandles="1" noChangeArrowheads="1" noChangeShapeType="1" noTextEdit="1"/>
              </p:cNvSpPr>
              <p:nvPr>
                <p:ph idx="1" hasCustomPrompt="1"/>
              </p:nvPr>
            </p:nvSpPr>
            <p:spPr>
              <a:xfrm>
                <a:off x="628650" y="1619250"/>
                <a:ext cx="7886700" cy="4557713"/>
              </a:xfrm>
              <a:blipFill rotWithShape="1">
                <a:blip r:embed="rId1"/>
                <a:stretch>
                  <a:fillRect b="7"/>
                </a:stretch>
              </a:blipFill>
              <a:ln>
                <a:noFill/>
              </a:ln>
            </p:spPr>
            <p:txBody>
              <a:bodyPr/>
              <a:lstStyle/>
              <a:p>
                <a:r>
                  <a:rPr lang="zh-CN" altLang="en-US">
                    <a:noFill/>
                  </a:rPr>
                  <a:t> </a:t>
                </a:r>
              </a:p>
            </p:txBody>
          </p:sp>
        </mc:Fallback>
      </mc:AlternateContent>
      <p:graphicFrame>
        <p:nvGraphicFramePr>
          <p:cNvPr id="4100" name="对象 4">
            <a:hlinkClick r:id="" action="ppaction://ole?verb="/>
          </p:cNvPr>
          <p:cNvGraphicFramePr>
            <a:graphicFrameLocks noChangeAspect="1"/>
          </p:cNvGraphicFramePr>
          <p:nvPr/>
        </p:nvGraphicFramePr>
        <p:xfrm>
          <a:off x="3338513" y="3282950"/>
          <a:ext cx="403225" cy="292100"/>
        </p:xfrm>
        <a:graphic>
          <a:graphicData uri="http://schemas.openxmlformats.org/presentationml/2006/ole">
            <mc:AlternateContent xmlns:mc="http://schemas.openxmlformats.org/markup-compatibility/2006">
              <mc:Choice xmlns:v="urn:schemas-microsoft-com:vml" Requires="v">
                <p:oleObj spid="_x0000_s3078" name="" r:id="rId2" imgW="279400" imgH="203200" progId="Equation.KSEE3">
                  <p:embed/>
                </p:oleObj>
              </mc:Choice>
              <mc:Fallback>
                <p:oleObj name="" r:id="rId2" imgW="279400" imgH="203200" progId="Equation.KSEE3">
                  <p:embed/>
                  <p:pic>
                    <p:nvPicPr>
                      <p:cNvPr id="0" name="图片 3077"/>
                      <p:cNvPicPr/>
                      <p:nvPr/>
                    </p:nvPicPr>
                    <p:blipFill>
                      <a:blip r:embed="rId3"/>
                      <a:stretch>
                        <a:fillRect/>
                      </a:stretch>
                    </p:blipFill>
                    <p:spPr>
                      <a:xfrm>
                        <a:off x="3338513" y="3282950"/>
                        <a:ext cx="403225" cy="292100"/>
                      </a:xfrm>
                      <a:prstGeom prst="rect">
                        <a:avLst/>
                      </a:prstGeom>
                      <a:noFill/>
                      <a:ln w="38100">
                        <a:noFill/>
                        <a:miter/>
                      </a:ln>
                    </p:spPr>
                  </p:pic>
                </p:oleObj>
              </mc:Fallback>
            </mc:AlternateContent>
          </a:graphicData>
        </a:graphic>
      </p:graphicFrame>
      <p:graphicFrame>
        <p:nvGraphicFramePr>
          <p:cNvPr id="4101" name="对象 5">
            <a:hlinkClick r:id="" action="ppaction://ole?verb="/>
          </p:cNvPr>
          <p:cNvGraphicFramePr>
            <a:graphicFrameLocks noChangeAspect="1"/>
          </p:cNvGraphicFramePr>
          <p:nvPr/>
        </p:nvGraphicFramePr>
        <p:xfrm>
          <a:off x="1376363" y="3962400"/>
          <a:ext cx="541337" cy="254000"/>
        </p:xfrm>
        <a:graphic>
          <a:graphicData uri="http://schemas.openxmlformats.org/presentationml/2006/ole">
            <mc:AlternateContent xmlns:mc="http://schemas.openxmlformats.org/markup-compatibility/2006">
              <mc:Choice xmlns:v="urn:schemas-microsoft-com:vml" Requires="v">
                <p:oleObj spid="_x0000_s3076" name="" r:id="rId4" imgW="431800" imgH="203200" progId="Equation.KSEE3">
                  <p:embed/>
                </p:oleObj>
              </mc:Choice>
              <mc:Fallback>
                <p:oleObj name="" r:id="rId4" imgW="431800" imgH="203200" progId="Equation.KSEE3">
                  <p:embed/>
                  <p:pic>
                    <p:nvPicPr>
                      <p:cNvPr id="0" name="图片 3075"/>
                      <p:cNvPicPr/>
                      <p:nvPr/>
                    </p:nvPicPr>
                    <p:blipFill>
                      <a:blip r:embed="rId5"/>
                      <a:stretch>
                        <a:fillRect/>
                      </a:stretch>
                    </p:blipFill>
                    <p:spPr>
                      <a:xfrm>
                        <a:off x="1376363" y="3962400"/>
                        <a:ext cx="541337" cy="254000"/>
                      </a:xfrm>
                      <a:prstGeom prst="rect">
                        <a:avLst/>
                      </a:prstGeom>
                      <a:noFill/>
                      <a:ln w="38100">
                        <a:noFill/>
                        <a:miter/>
                      </a:ln>
                    </p:spPr>
                  </p:pic>
                </p:oleObj>
              </mc:Fallback>
            </mc:AlternateContent>
          </a:graphicData>
        </a:graphic>
      </p:graphicFrame>
      <p:graphicFrame>
        <p:nvGraphicFramePr>
          <p:cNvPr id="4102" name="对象 5">
            <a:hlinkClick r:id="" action="ppaction://ole?verb="/>
          </p:cNvPr>
          <p:cNvGraphicFramePr>
            <a:graphicFrameLocks noChangeAspect="1"/>
          </p:cNvGraphicFramePr>
          <p:nvPr/>
        </p:nvGraphicFramePr>
        <p:xfrm>
          <a:off x="862013" y="3935413"/>
          <a:ext cx="423862" cy="307975"/>
        </p:xfrm>
        <a:graphic>
          <a:graphicData uri="http://schemas.openxmlformats.org/presentationml/2006/ole">
            <mc:AlternateContent xmlns:mc="http://schemas.openxmlformats.org/markup-compatibility/2006">
              <mc:Choice xmlns:v="urn:schemas-microsoft-com:vml" Requires="v">
                <p:oleObj spid="_x0000_s3080" name="" r:id="rId6" imgW="279400" imgH="203200" progId="Equation.KSEE3">
                  <p:embed/>
                </p:oleObj>
              </mc:Choice>
              <mc:Fallback>
                <p:oleObj name="" r:id="rId6" imgW="279400" imgH="203200" progId="Equation.KSEE3">
                  <p:embed/>
                  <p:pic>
                    <p:nvPicPr>
                      <p:cNvPr id="0" name="图片 3079"/>
                      <p:cNvPicPr/>
                      <p:nvPr/>
                    </p:nvPicPr>
                    <p:blipFill>
                      <a:blip r:embed="rId3"/>
                      <a:stretch>
                        <a:fillRect/>
                      </a:stretch>
                    </p:blipFill>
                    <p:spPr>
                      <a:xfrm>
                        <a:off x="862013" y="3935413"/>
                        <a:ext cx="423862" cy="307975"/>
                      </a:xfrm>
                      <a:prstGeom prst="rect">
                        <a:avLst/>
                      </a:prstGeom>
                      <a:noFill/>
                      <a:ln w="38100">
                        <a:noFill/>
                        <a:miter/>
                      </a:ln>
                    </p:spPr>
                  </p:pic>
                </p:oleObj>
              </mc:Fallback>
            </mc:AlternateContent>
          </a:graphicData>
        </a:graphic>
      </p:graphicFrame>
      <p:sp>
        <p:nvSpPr>
          <p:cNvPr id="3" name="灯片编号占位符 2"/>
          <p:cNvSpPr>
            <a:spLocks noGrp="1"/>
          </p:cNvSpPr>
          <p:nvPr>
            <p:ph type="sldNum" sz="quarter" idx="12"/>
          </p:nvPr>
        </p:nvSpPr>
        <p:spPr/>
        <p:txBody>
          <a:bodyPr/>
          <a:p>
            <a:pPr fontAlgn="base"/>
            <a:fld id="{A16DCDE3-DA54-4AF1-A74D-587039B82C70}"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di-jpsi spectrum model 1"/>
          <p:cNvPicPr>
            <a:picLocks noChangeAspect="1"/>
          </p:cNvPicPr>
          <p:nvPr/>
        </p:nvPicPr>
        <p:blipFill>
          <a:blip r:embed="rId1"/>
          <a:stretch>
            <a:fillRect/>
          </a:stretch>
        </p:blipFill>
        <p:spPr>
          <a:xfrm>
            <a:off x="628650" y="764540"/>
            <a:ext cx="3044190" cy="2007235"/>
          </a:xfrm>
          <a:prstGeom prst="rect">
            <a:avLst/>
          </a:prstGeom>
        </p:spPr>
      </p:pic>
      <p:sp>
        <p:nvSpPr>
          <p:cNvPr id="5" name="标题 4"/>
          <p:cNvSpPr>
            <a:spLocks noGrp="1"/>
          </p:cNvSpPr>
          <p:nvPr>
            <p:ph type="title"/>
          </p:nvPr>
        </p:nvSpPr>
        <p:spPr>
          <a:xfrm>
            <a:off x="628650" y="365125"/>
            <a:ext cx="1558925" cy="330200"/>
          </a:xfrm>
          <a:solidFill>
            <a:schemeClr val="accent5">
              <a:lumMod val="40000"/>
              <a:lumOff val="60000"/>
            </a:schemeClr>
          </a:solidFill>
        </p:spPr>
        <p:txBody>
          <a:bodyPr>
            <a:normAutofit fontScale="90000"/>
          </a:bodyPr>
          <a:p>
            <a:pPr marL="0" marR="0" indent="0" algn="l" defTabSz="685800" rtl="0" eaLnBrk="1" fontAlgn="auto" latinLnBrk="0" hangingPunct="1">
              <a:lnSpc>
                <a:spcPct val="90000"/>
              </a:lnSpc>
              <a:spcBef>
                <a:spcPct val="0"/>
              </a:spcBef>
              <a:spcAft>
                <a:spcPct val="0"/>
              </a:spcAft>
              <a:buClrTx/>
              <a:buSzTx/>
              <a:buFontTx/>
              <a:buNone/>
            </a:pPr>
            <a:r>
              <a:rPr kumimoji="0" lang="en-US" altLang="zh-CN" sz="2000" b="1" i="0" u="none" strike="noStrike" kern="1200" cap="none" spc="0" normalizeH="0" baseline="0" noProof="1">
                <a:solidFill>
                  <a:schemeClr val="tx1"/>
                </a:solidFill>
                <a:latin typeface="Times New Roman" panose="02020603050405020304" pitchFamily="18" charset="0"/>
                <a:ea typeface="+mj-ea"/>
                <a:cs typeface="Times New Roman" panose="02020603050405020304" pitchFamily="18" charset="0"/>
              </a:rPr>
              <a:t>Background</a:t>
            </a:r>
            <a:endParaRPr kumimoji="0" lang="en-US" altLang="zh-CN" sz="2000" b="1" i="0" u="none" strike="noStrike" kern="1200" cap="none" spc="0" normalizeH="0" baseline="0" noProof="1">
              <a:solidFill>
                <a:schemeClr val="tx1"/>
              </a:solidFill>
              <a:latin typeface="Times New Roman" panose="02020603050405020304" pitchFamily="18" charset="0"/>
              <a:ea typeface="+mj-ea"/>
              <a:cs typeface="Times New Roman" panose="02020603050405020304" pitchFamily="18" charset="0"/>
            </a:endParaRPr>
          </a:p>
        </p:txBody>
      </p:sp>
      <p:pic>
        <p:nvPicPr>
          <p:cNvPr id="5123" name="图片 6"/>
          <p:cNvPicPr>
            <a:picLocks noChangeAspect="1"/>
          </p:cNvPicPr>
          <p:nvPr>
            <p:custDataLst>
              <p:tags r:id="rId2"/>
            </p:custDataLst>
          </p:nvPr>
        </p:nvPicPr>
        <p:blipFill>
          <a:blip r:embed="rId3"/>
          <a:stretch>
            <a:fillRect/>
          </a:stretch>
        </p:blipFill>
        <p:spPr>
          <a:xfrm>
            <a:off x="660400" y="898525"/>
            <a:ext cx="2922588" cy="1854200"/>
          </a:xfrm>
          <a:prstGeom prst="rect">
            <a:avLst/>
          </a:prstGeom>
          <a:noFill/>
          <a:ln w="9525">
            <a:noFill/>
          </a:ln>
        </p:spPr>
      </p:pic>
      <p:sp>
        <p:nvSpPr>
          <p:cNvPr id="5124" name="文本框 7"/>
          <p:cNvSpPr txBox="1">
            <a:spLocks noRot="1" noChangeAspect="1" noEditPoints="1" noTextEdit="1"/>
          </p:cNvSpPr>
          <p:nvPr/>
        </p:nvSpPr>
        <p:spPr>
          <a:xfrm>
            <a:off x="660400" y="3184525"/>
            <a:ext cx="2455863" cy="488950"/>
          </a:xfrm>
          <a:prstGeom prst="rect">
            <a:avLst/>
          </a:prstGeom>
          <a:blipFill rotWithShape="0">
            <a:blip r:embed="rId4"/>
            <a:stretch>
              <a:fillRect/>
            </a:stretch>
          </a:blipFill>
          <a:ln w="9525">
            <a:noFill/>
          </a:ln>
        </p:spPr>
        <p:txBody>
          <a:bodyPr anchor="t"/>
          <a:p>
            <a:endParaRPr lang="zh-CN">
              <a:latin typeface="Arial" panose="020B0604020202020204" pitchFamily="34" charset="0"/>
              <a:ea typeface="宋体" panose="02010600030101010101" pitchFamily="2" charset="-122"/>
            </a:endParaRPr>
          </a:p>
        </p:txBody>
      </p:sp>
      <p:sp>
        <p:nvSpPr>
          <p:cNvPr id="5125" name="文本框 5"/>
          <p:cNvSpPr txBox="1"/>
          <p:nvPr/>
        </p:nvSpPr>
        <p:spPr>
          <a:xfrm>
            <a:off x="1744663" y="2809875"/>
            <a:ext cx="1695450" cy="244475"/>
          </a:xfrm>
          <a:prstGeom prst="rect">
            <a:avLst/>
          </a:prstGeom>
          <a:noFill/>
          <a:ln w="9525">
            <a:noFill/>
          </a:ln>
        </p:spPr>
        <p:txBody>
          <a:bodyPr wrap="square" anchor="t">
            <a:spAutoFit/>
          </a:bodyPr>
          <a:p>
            <a:pPr eaLnBrk="0" hangingPunct="0"/>
            <a:r>
              <a:rPr lang="en-US" altLang="zh-CN" sz="1000" b="1" dirty="0" err="1">
                <a:solidFill>
                  <a:srgbClr val="2F5597"/>
                </a:solidFill>
                <a:latin typeface="Times New Roman" panose="02020603050405020304" pitchFamily="18" charset="0"/>
                <a:ea typeface="宋体" panose="02010600030101010101" pitchFamily="2" charset="-122"/>
              </a:rPr>
              <a:t>LHCb</a:t>
            </a:r>
            <a:r>
              <a:rPr lang="en-US" altLang="zh-CN" sz="1000" b="1" dirty="0">
                <a:solidFill>
                  <a:srgbClr val="2F5597"/>
                </a:solidFill>
                <a:latin typeface="Times New Roman" panose="02020603050405020304" pitchFamily="18" charset="0"/>
                <a:ea typeface="宋体" panose="02010600030101010101" pitchFamily="2" charset="-122"/>
              </a:rPr>
              <a:t> arXiv:2006.16957v1</a:t>
            </a:r>
            <a:endParaRPr lang="zh-CN" altLang="en-US" sz="1000" b="1" dirty="0">
              <a:solidFill>
                <a:srgbClr val="2F5597"/>
              </a:solidFill>
              <a:latin typeface="Times New Roman" panose="02020603050405020304" pitchFamily="18" charset="0"/>
              <a:ea typeface="宋体" panose="02010600030101010101" pitchFamily="2" charset="-122"/>
            </a:endParaRPr>
          </a:p>
        </p:txBody>
      </p:sp>
      <p:grpSp>
        <p:nvGrpSpPr>
          <p:cNvPr id="6" name="组合 5"/>
          <p:cNvGrpSpPr/>
          <p:nvPr/>
        </p:nvGrpSpPr>
        <p:grpSpPr>
          <a:xfrm>
            <a:off x="3770630" y="781050"/>
            <a:ext cx="5099050" cy="3322955"/>
            <a:chOff x="5938" y="1230"/>
            <a:chExt cx="8030" cy="5233"/>
          </a:xfrm>
        </p:grpSpPr>
        <p:sp>
          <p:nvSpPr>
            <p:cNvPr id="5126" name="文本框 10"/>
            <p:cNvSpPr txBox="1"/>
            <p:nvPr/>
          </p:nvSpPr>
          <p:spPr>
            <a:xfrm>
              <a:off x="5938" y="1230"/>
              <a:ext cx="8030" cy="5233"/>
            </a:xfrm>
            <a:prstGeom prst="rect">
              <a:avLst/>
            </a:prstGeom>
            <a:solidFill>
              <a:schemeClr val="bg1"/>
            </a:solidFill>
            <a:ln w="9525">
              <a:noFill/>
            </a:ln>
          </p:spPr>
          <p:txBody>
            <a:bodyPr wrap="square" anchor="t">
              <a:spAutoFit/>
            </a:bodyPr>
            <a:p>
              <a:pPr marL="285750" indent="-285750" algn="just" eaLnBrk="0" hangingPunct="0">
                <a:buClrTx/>
                <a:buFont typeface="Arial" panose="020B0604020202020204" pitchFamily="34" charset="0"/>
                <a:buChar char="•"/>
              </a:pPr>
              <a:r>
                <a:rPr lang="en-US" altLang="zh-CN" sz="1400">
                  <a:latin typeface="Times New Roman" panose="02020603050405020304" pitchFamily="18" charset="0"/>
                  <a:ea typeface="宋体" panose="02010600030101010101" pitchFamily="2" charset="-122"/>
                </a:rPr>
                <a:t>For fully-heavy charmonium system, the long-distance light meson exchanges do not contribute in LO</a:t>
              </a:r>
              <a:endParaRPr lang="en-US" altLang="zh-CN" sz="1400">
                <a:latin typeface="Times New Roman" panose="02020603050405020304" pitchFamily="18" charset="0"/>
                <a:ea typeface="宋体" panose="02010600030101010101" pitchFamily="2" charset="-122"/>
              </a:endParaRPr>
            </a:p>
            <a:p>
              <a:pPr marL="285750" indent="-285750" algn="just" eaLnBrk="0" hangingPunct="0">
                <a:buClr>
                  <a:srgbClr val="0070C0"/>
                </a:buClr>
                <a:buFont typeface="Arial" panose="020B0604020202020204" pitchFamily="34" charset="0"/>
                <a:buChar char="•"/>
              </a:pPr>
              <a:endParaRPr lang="en-US" altLang="zh-CN" sz="1400">
                <a:latin typeface="Times New Roman" panose="02020603050405020304" pitchFamily="18" charset="0"/>
                <a:ea typeface="宋体" panose="02010600030101010101" pitchFamily="2" charset="-122"/>
              </a:endParaRPr>
            </a:p>
            <a:p>
              <a:pPr marL="285750" indent="-285750" algn="just" eaLnBrk="0" hangingPunct="0">
                <a:buClrTx/>
                <a:buFont typeface="Arial" panose="020B0604020202020204" pitchFamily="34" charset="0"/>
                <a:buChar char="•"/>
              </a:pPr>
              <a:r>
                <a:rPr lang="en-US" altLang="zh-CN" sz="1400">
                  <a:latin typeface="Times New Roman" panose="02020603050405020304" pitchFamily="18" charset="0"/>
                  <a:ea typeface="宋体" panose="02010600030101010101" pitchFamily="2" charset="-122"/>
                </a:rPr>
                <a:t>Charmonium meson exchange is supreesed for large mass and high scale of      creation</a:t>
              </a:r>
              <a:endParaRPr lang="en-US" altLang="zh-CN" sz="1400">
                <a:latin typeface="Times New Roman" panose="02020603050405020304" pitchFamily="18" charset="0"/>
                <a:ea typeface="宋体" panose="02010600030101010101" pitchFamily="2" charset="-122"/>
              </a:endParaRPr>
            </a:p>
            <a:p>
              <a:pPr marL="285750" indent="-285750" algn="just" eaLnBrk="0" hangingPunct="0">
                <a:buClr>
                  <a:srgbClr val="0070C0"/>
                </a:buClr>
                <a:buFont typeface="Arial" panose="020B0604020202020204" pitchFamily="34" charset="0"/>
                <a:buChar char="•"/>
              </a:pPr>
              <a:endParaRPr lang="en-US" altLang="zh-CN" sz="1400">
                <a:latin typeface="Times New Roman" panose="02020603050405020304" pitchFamily="18" charset="0"/>
                <a:ea typeface="宋体" panose="02010600030101010101" pitchFamily="2" charset="-122"/>
              </a:endParaRPr>
            </a:p>
            <a:p>
              <a:pPr marL="285750" indent="-285750" algn="just" eaLnBrk="0" hangingPunct="0">
                <a:buClrTx/>
                <a:buFont typeface="Arial" panose="020B0604020202020204" pitchFamily="34" charset="0"/>
                <a:buChar char="•"/>
              </a:pPr>
              <a:r>
                <a:rPr lang="en-US" altLang="zh-CN" sz="1400">
                  <a:latin typeface="Times New Roman" panose="02020603050405020304" pitchFamily="18" charset="0"/>
                  <a:ea typeface="宋体" panose="02010600030101010101" pitchFamily="2" charset="-122"/>
                </a:rPr>
                <a:t>Tetraquark models predict that there are many s-wave and p-wave states           can decay into the di-      energy spectrum</a:t>
              </a:r>
              <a:endParaRPr lang="en-US" altLang="zh-CN" sz="1400">
                <a:latin typeface="Times New Roman" panose="02020603050405020304" pitchFamily="18" charset="0"/>
                <a:ea typeface="宋体" panose="02010600030101010101" pitchFamily="2" charset="-122"/>
              </a:endParaRPr>
            </a:p>
            <a:p>
              <a:pPr marL="285750" indent="-285750" algn="just" eaLnBrk="0" hangingPunct="0">
                <a:buClr>
                  <a:srgbClr val="0070C0"/>
                </a:buClr>
                <a:buFont typeface="Arial" panose="020B0604020202020204" pitchFamily="34" charset="0"/>
                <a:buChar char="•"/>
              </a:pPr>
              <a:endParaRPr lang="en-US" altLang="zh-CN" sz="1400">
                <a:latin typeface="Times New Roman" panose="02020603050405020304" pitchFamily="18" charset="0"/>
                <a:ea typeface="宋体" panose="02010600030101010101" pitchFamily="2" charset="-122"/>
              </a:endParaRPr>
            </a:p>
            <a:p>
              <a:pPr marL="285750" indent="-285750" algn="just" eaLnBrk="0" hangingPunct="0">
                <a:buClrTx/>
                <a:buFont typeface="Arial" panose="020B0604020202020204" pitchFamily="34" charset="0"/>
                <a:buChar char="•"/>
              </a:pPr>
              <a:endParaRPr lang="en-US" altLang="zh-CN" sz="1400">
                <a:latin typeface="Times New Roman" panose="02020603050405020304" pitchFamily="18" charset="0"/>
                <a:ea typeface="宋体" panose="02010600030101010101" pitchFamily="2" charset="-122"/>
              </a:endParaRPr>
            </a:p>
            <a:p>
              <a:pPr marL="285750" indent="-285750" algn="just" eaLnBrk="0" hangingPunct="0">
                <a:buClrTx/>
                <a:buFont typeface="Arial" panose="020B0604020202020204" pitchFamily="34" charset="0"/>
                <a:buChar char="•"/>
              </a:pPr>
              <a:endParaRPr lang="en-US" altLang="zh-CN" sz="1400">
                <a:latin typeface="Times New Roman" panose="02020603050405020304" pitchFamily="18" charset="0"/>
                <a:ea typeface="宋体" panose="02010600030101010101" pitchFamily="2" charset="-122"/>
              </a:endParaRPr>
            </a:p>
            <a:p>
              <a:pPr marL="285750" indent="-285750" algn="just" eaLnBrk="0" hangingPunct="0">
                <a:buClrTx/>
                <a:buFont typeface="Arial" panose="020B0604020202020204" pitchFamily="34" charset="0"/>
                <a:buChar char="•"/>
              </a:pPr>
              <a:endParaRPr lang="en-US" altLang="zh-CN" sz="1400">
                <a:latin typeface="Times New Roman" panose="02020603050405020304" pitchFamily="18" charset="0"/>
                <a:ea typeface="宋体" panose="02010600030101010101" pitchFamily="2" charset="-122"/>
              </a:endParaRPr>
            </a:p>
            <a:p>
              <a:pPr marL="285750" indent="-285750" algn="just" eaLnBrk="0" hangingPunct="0">
                <a:buClrTx/>
                <a:buFont typeface="Arial" panose="020B0604020202020204" pitchFamily="34" charset="0"/>
                <a:buChar char="•"/>
              </a:pPr>
              <a:r>
                <a:rPr lang="en-US" altLang="zh-CN" sz="1400">
                  <a:latin typeface="Times New Roman" panose="02020603050405020304" pitchFamily="18" charset="0"/>
                  <a:ea typeface="宋体" panose="02010600030101010101" pitchFamily="2" charset="-122"/>
                </a:rPr>
                <a:t>What is the underlying mechanism to bind the fully-heavy system?</a:t>
              </a:r>
              <a:endParaRPr lang="en-US" altLang="zh-CN" sz="1400">
                <a:latin typeface="Times New Roman" panose="02020603050405020304" pitchFamily="18" charset="0"/>
                <a:ea typeface="宋体" panose="02010600030101010101" pitchFamily="2" charset="-122"/>
              </a:endParaRPr>
            </a:p>
            <a:p>
              <a:pPr marL="285750" indent="-285750" algn="just" eaLnBrk="0" hangingPunct="0">
                <a:buClr>
                  <a:srgbClr val="0070C0"/>
                </a:buClr>
                <a:buFont typeface="Arial" panose="020B0604020202020204" pitchFamily="34" charset="0"/>
                <a:buChar char="•"/>
              </a:pPr>
              <a:endParaRPr lang="en-US" altLang="zh-CN" sz="1400">
                <a:latin typeface="Times New Roman" panose="02020603050405020304" pitchFamily="18" charset="0"/>
                <a:ea typeface="宋体" panose="02010600030101010101" pitchFamily="2" charset="-122"/>
              </a:endParaRPr>
            </a:p>
          </p:txBody>
        </p:sp>
        <p:graphicFrame>
          <p:nvGraphicFramePr>
            <p:cNvPr id="5127" name="对象 2">
              <a:hlinkClick r:id="" action="ppaction://ole?verb="/>
            </p:cNvPr>
            <p:cNvGraphicFramePr>
              <a:graphicFrameLocks noChangeAspect="1"/>
            </p:cNvGraphicFramePr>
            <p:nvPr/>
          </p:nvGraphicFramePr>
          <p:xfrm>
            <a:off x="8020" y="2720"/>
            <a:ext cx="358" cy="310"/>
          </p:xfrm>
          <a:graphic>
            <a:graphicData uri="http://schemas.openxmlformats.org/presentationml/2006/ole">
              <mc:AlternateContent xmlns:mc="http://schemas.openxmlformats.org/markup-compatibility/2006">
                <mc:Choice xmlns:v="urn:schemas-microsoft-com:vml" Requires="v">
                  <p:oleObj spid="_x0000_s3081" name="" r:id="rId5" imgW="190500" imgH="165100" progId="Equation.KSEE3">
                    <p:embed/>
                  </p:oleObj>
                </mc:Choice>
                <mc:Fallback>
                  <p:oleObj name="" r:id="rId5" imgW="190500" imgH="165100" progId="Equation.KSEE3">
                    <p:embed/>
                    <p:pic>
                      <p:nvPicPr>
                        <p:cNvPr id="0" name="图片 3080"/>
                        <p:cNvPicPr/>
                        <p:nvPr/>
                      </p:nvPicPr>
                      <p:blipFill>
                        <a:blip r:embed="rId6"/>
                        <a:stretch>
                          <a:fillRect/>
                        </a:stretch>
                      </p:blipFill>
                      <p:spPr>
                        <a:xfrm>
                          <a:off x="8020" y="2720"/>
                          <a:ext cx="358" cy="310"/>
                        </a:xfrm>
                        <a:prstGeom prst="rect">
                          <a:avLst/>
                        </a:prstGeom>
                        <a:noFill/>
                        <a:ln w="38100">
                          <a:noFill/>
                          <a:miter/>
                        </a:ln>
                      </p:spPr>
                    </p:pic>
                  </p:oleObj>
                </mc:Fallback>
              </mc:AlternateContent>
            </a:graphicData>
          </a:graphic>
        </p:graphicFrame>
        <p:graphicFrame>
          <p:nvGraphicFramePr>
            <p:cNvPr id="5128" name="对象 5">
              <a:hlinkClick r:id="" action="ppaction://ole?verb="/>
            </p:cNvPr>
            <p:cNvGraphicFramePr>
              <a:graphicFrameLocks noChangeAspect="1"/>
            </p:cNvGraphicFramePr>
            <p:nvPr/>
          </p:nvGraphicFramePr>
          <p:xfrm>
            <a:off x="7878" y="3690"/>
            <a:ext cx="642" cy="308"/>
          </p:xfrm>
          <a:graphic>
            <a:graphicData uri="http://schemas.openxmlformats.org/presentationml/2006/ole">
              <mc:AlternateContent xmlns:mc="http://schemas.openxmlformats.org/markup-compatibility/2006">
                <mc:Choice xmlns:v="urn:schemas-microsoft-com:vml" Requires="v">
                  <p:oleObj spid="_x0000_s3079" name="" r:id="rId7" imgW="342900" imgH="165100" progId="Equation.KSEE3">
                    <p:embed/>
                  </p:oleObj>
                </mc:Choice>
                <mc:Fallback>
                  <p:oleObj name="" r:id="rId7" imgW="342900" imgH="165100" progId="Equation.KSEE3">
                    <p:embed/>
                    <p:pic>
                      <p:nvPicPr>
                        <p:cNvPr id="0" name="图片 3078"/>
                        <p:cNvPicPr/>
                        <p:nvPr/>
                      </p:nvPicPr>
                      <p:blipFill>
                        <a:blip r:embed="rId8"/>
                        <a:stretch>
                          <a:fillRect/>
                        </a:stretch>
                      </p:blipFill>
                      <p:spPr>
                        <a:xfrm>
                          <a:off x="7878" y="3690"/>
                          <a:ext cx="642" cy="308"/>
                        </a:xfrm>
                        <a:prstGeom prst="rect">
                          <a:avLst/>
                        </a:prstGeom>
                        <a:noFill/>
                        <a:ln w="38100">
                          <a:noFill/>
                          <a:miter/>
                        </a:ln>
                      </p:spPr>
                    </p:pic>
                  </p:oleObj>
                </mc:Fallback>
              </mc:AlternateContent>
            </a:graphicData>
          </a:graphic>
        </p:graphicFrame>
        <p:graphicFrame>
          <p:nvGraphicFramePr>
            <p:cNvPr id="5129" name="对象 4">
              <a:hlinkClick r:id="" action="ppaction://ole?verb="/>
            </p:cNvPr>
            <p:cNvGraphicFramePr>
              <a:graphicFrameLocks noChangeAspect="1"/>
            </p:cNvGraphicFramePr>
            <p:nvPr/>
          </p:nvGraphicFramePr>
          <p:xfrm>
            <a:off x="10970" y="3690"/>
            <a:ext cx="455" cy="330"/>
          </p:xfrm>
          <a:graphic>
            <a:graphicData uri="http://schemas.openxmlformats.org/presentationml/2006/ole">
              <mc:AlternateContent xmlns:mc="http://schemas.openxmlformats.org/markup-compatibility/2006">
                <mc:Choice xmlns:v="urn:schemas-microsoft-com:vml" Requires="v">
                  <p:oleObj spid="_x0000_s3077" name="" r:id="rId9" imgW="279400" imgH="203200" progId="Equation.KSEE3">
                    <p:embed/>
                  </p:oleObj>
                </mc:Choice>
                <mc:Fallback>
                  <p:oleObj name="" r:id="rId9" imgW="279400" imgH="203200" progId="Equation.KSEE3">
                    <p:embed/>
                    <p:pic>
                      <p:nvPicPr>
                        <p:cNvPr id="0" name="图片 3076"/>
                        <p:cNvPicPr/>
                        <p:nvPr/>
                      </p:nvPicPr>
                      <p:blipFill>
                        <a:blip r:embed="rId10"/>
                        <a:stretch>
                          <a:fillRect/>
                        </a:stretch>
                      </p:blipFill>
                      <p:spPr>
                        <a:xfrm>
                          <a:off x="10970" y="3690"/>
                          <a:ext cx="455" cy="330"/>
                        </a:xfrm>
                        <a:prstGeom prst="rect">
                          <a:avLst/>
                        </a:prstGeom>
                        <a:noFill/>
                        <a:ln w="38100">
                          <a:noFill/>
                          <a:miter/>
                        </a:ln>
                      </p:spPr>
                    </p:pic>
                  </p:oleObj>
                </mc:Fallback>
              </mc:AlternateContent>
            </a:graphicData>
          </a:graphic>
        </p:graphicFrame>
        <p:sp>
          <p:nvSpPr>
            <p:cNvPr id="5130" name="文本框 8"/>
            <p:cNvSpPr txBox="1"/>
            <p:nvPr/>
          </p:nvSpPr>
          <p:spPr>
            <a:xfrm>
              <a:off x="7200" y="4060"/>
              <a:ext cx="6768" cy="1115"/>
            </a:xfrm>
            <a:prstGeom prst="rect">
              <a:avLst/>
            </a:prstGeom>
            <a:noFill/>
            <a:ln w="9525">
              <a:noFill/>
            </a:ln>
          </p:spPr>
          <p:txBody>
            <a:bodyPr wrap="square" anchor="t">
              <a:spAutoFit/>
            </a:bodyPr>
            <a:p>
              <a:pPr marL="171450" indent="-171450" algn="just" eaLnBrk="0" hangingPunct="0">
                <a:buClr>
                  <a:srgbClr val="0070C0"/>
                </a:buClr>
                <a:buFont typeface="Arial" panose="020B0604020202020204" pitchFamily="34" charset="0"/>
                <a:buChar char="•"/>
              </a:pPr>
              <a:r>
                <a:rPr lang="en-US" altLang="zh-CN" sz="1000" dirty="0">
                  <a:solidFill>
                    <a:srgbClr val="2F5597"/>
                  </a:solidFill>
                  <a:latin typeface="Times New Roman" panose="02020603050405020304" pitchFamily="18" charset="0"/>
                  <a:ea typeface="宋体" panose="02010600030101010101" pitchFamily="2" charset="-122"/>
                  <a:sym typeface="等线" panose="02010600030101010101" pitchFamily="2" charset="-122"/>
                </a:rPr>
                <a:t>V. R. Debastiani and F. S. Navarra Chin.Phys.C 43,013105(2018)</a:t>
              </a:r>
              <a:endParaRPr lang="en-US" altLang="zh-CN" sz="1000" dirty="0">
                <a:solidFill>
                  <a:srgbClr val="2F5597"/>
                </a:solidFill>
                <a:latin typeface="Times New Roman" panose="02020603050405020304" pitchFamily="18" charset="0"/>
                <a:ea typeface="宋体" panose="02010600030101010101" pitchFamily="2" charset="-122"/>
              </a:endParaRPr>
            </a:p>
            <a:p>
              <a:pPr marL="171450" indent="-171450" algn="just" eaLnBrk="0" hangingPunct="0">
                <a:buClr>
                  <a:srgbClr val="0070C0"/>
                </a:buClr>
                <a:buFont typeface="Arial" panose="020B0604020202020204" pitchFamily="34" charset="0"/>
                <a:buChar char="•"/>
              </a:pPr>
              <a:r>
                <a:rPr lang="en-US" altLang="zh-CN" sz="1000" dirty="0">
                  <a:solidFill>
                    <a:srgbClr val="2F5597"/>
                  </a:solidFill>
                  <a:latin typeface="Times New Roman" panose="02020603050405020304" pitchFamily="18" charset="0"/>
                  <a:ea typeface="宋体" panose="02010600030101010101" pitchFamily="2" charset="-122"/>
                  <a:sym typeface="等线" panose="02010600030101010101" pitchFamily="2" charset="-122"/>
                </a:rPr>
                <a:t>M. N. Anwar, J. Ferretti, F. K. Guo, E. Santopinto, and B. S. Zou, Eur. Phys. J. C 78, 647 (2018)</a:t>
              </a:r>
              <a:endParaRPr lang="en-US" altLang="zh-CN" sz="1000" dirty="0">
                <a:solidFill>
                  <a:srgbClr val="2F5597"/>
                </a:solidFill>
                <a:latin typeface="Times New Roman" panose="02020603050405020304" pitchFamily="18" charset="0"/>
                <a:ea typeface="宋体" panose="02010600030101010101" pitchFamily="2" charset="-122"/>
                <a:sym typeface="等线" panose="02010600030101010101" pitchFamily="2" charset="-122"/>
              </a:endParaRPr>
            </a:p>
            <a:p>
              <a:pPr marL="171450" indent="-171450" algn="just" eaLnBrk="0" hangingPunct="0">
                <a:buClr>
                  <a:srgbClr val="0070C0"/>
                </a:buClr>
                <a:buFont typeface="Arial" panose="020B0604020202020204" pitchFamily="34" charset="0"/>
                <a:buChar char="•"/>
              </a:pPr>
              <a:r>
                <a:rPr lang="en-US" altLang="zh-CN" sz="1000" dirty="0">
                  <a:solidFill>
                    <a:srgbClr val="2F5597"/>
                  </a:solidFill>
                  <a:latin typeface="Times New Roman" panose="02020603050405020304" pitchFamily="18" charset="0"/>
                  <a:ea typeface="宋体" panose="02010600030101010101" pitchFamily="2" charset="-122"/>
                  <a:sym typeface="等线" panose="02010600030101010101" pitchFamily="2" charset="-122"/>
                </a:rPr>
                <a:t>M. S. </a:t>
              </a:r>
              <a:r>
                <a:rPr lang="en-US" altLang="zh-CN" sz="1000" dirty="0" err="1">
                  <a:solidFill>
                    <a:srgbClr val="2F5597"/>
                  </a:solidFill>
                  <a:latin typeface="Times New Roman" panose="02020603050405020304" pitchFamily="18" charset="0"/>
                  <a:ea typeface="宋体" panose="02010600030101010101" pitchFamily="2" charset="-122"/>
                  <a:sym typeface="等线" panose="02010600030101010101" pitchFamily="2" charset="-122"/>
                </a:rPr>
                <a:t>liu</a:t>
              </a:r>
              <a:r>
                <a:rPr lang="en-US" altLang="zh-CN" sz="1000" dirty="0">
                  <a:solidFill>
                    <a:srgbClr val="2F5597"/>
                  </a:solidFill>
                  <a:latin typeface="Times New Roman" panose="02020603050405020304" pitchFamily="18" charset="0"/>
                  <a:ea typeface="宋体" panose="02010600030101010101" pitchFamily="2" charset="-122"/>
                  <a:sym typeface="等线" panose="02010600030101010101" pitchFamily="2" charset="-122"/>
                </a:rPr>
                <a:t>, F. X. Liu, X. H. Zhong and Q. Zhao, [arXiv:2006.11952] </a:t>
              </a:r>
              <a:endParaRPr lang="zh-CN" altLang="en-US" sz="1000">
                <a:latin typeface="Times New Roman" panose="02020603050405020304" pitchFamily="18" charset="0"/>
                <a:ea typeface="宋体" panose="02010600030101010101" pitchFamily="2" charset="-122"/>
              </a:endParaRPr>
            </a:p>
          </p:txBody>
        </p:sp>
      </p:grpSp>
      <p:grpSp>
        <p:nvGrpSpPr>
          <p:cNvPr id="3" name="组合 2"/>
          <p:cNvGrpSpPr/>
          <p:nvPr/>
        </p:nvGrpSpPr>
        <p:grpSpPr>
          <a:xfrm>
            <a:off x="628650" y="4019550"/>
            <a:ext cx="7329805" cy="2052955"/>
            <a:chOff x="990" y="6330"/>
            <a:chExt cx="11543" cy="3233"/>
          </a:xfrm>
        </p:grpSpPr>
        <p:sp>
          <p:nvSpPr>
            <p:cNvPr id="5131" name="文本框 5"/>
            <p:cNvSpPr txBox="1"/>
            <p:nvPr/>
          </p:nvSpPr>
          <p:spPr>
            <a:xfrm>
              <a:off x="7573" y="6330"/>
              <a:ext cx="2065" cy="580"/>
            </a:xfrm>
            <a:prstGeom prst="rect">
              <a:avLst/>
            </a:prstGeom>
            <a:noFill/>
            <a:ln w="9525" cap="flat" cmpd="sng">
              <a:solidFill>
                <a:schemeClr val="tx1"/>
              </a:solidFill>
              <a:prstDash val="solid"/>
              <a:round/>
              <a:headEnd type="none" w="med" len="med"/>
              <a:tailEnd type="none" w="med" len="med"/>
            </a:ln>
          </p:spPr>
          <p:txBody>
            <a:bodyPr wrap="square" anchor="t">
              <a:spAutoFit/>
            </a:bodyPr>
            <a:p>
              <a:pPr algn="ctr"/>
              <a:r>
                <a:rPr lang="en-US" altLang="zh-CN">
                  <a:solidFill>
                    <a:srgbClr val="FF0000"/>
                  </a:solidFill>
                  <a:latin typeface="Times New Roman" panose="02020603050405020304" pitchFamily="18" charset="0"/>
                  <a:ea typeface="宋体" panose="02010600030101010101" pitchFamily="2" charset="-122"/>
                </a:rPr>
                <a:t>soft gluons</a:t>
              </a:r>
              <a:endParaRPr lang="en-US" altLang="zh-CN">
                <a:solidFill>
                  <a:srgbClr val="FF0000"/>
                </a:solidFill>
                <a:latin typeface="Times New Roman" panose="02020603050405020304" pitchFamily="18" charset="0"/>
                <a:ea typeface="宋体" panose="02010600030101010101" pitchFamily="2" charset="-122"/>
              </a:endParaRPr>
            </a:p>
          </p:txBody>
        </p:sp>
        <p:sp>
          <p:nvSpPr>
            <p:cNvPr id="5132" name="文本框 6"/>
            <p:cNvSpPr txBox="1"/>
            <p:nvPr/>
          </p:nvSpPr>
          <p:spPr>
            <a:xfrm>
              <a:off x="1040" y="6330"/>
              <a:ext cx="4230" cy="580"/>
            </a:xfrm>
            <a:prstGeom prst="rect">
              <a:avLst/>
            </a:prstGeom>
            <a:noFill/>
            <a:ln w="9525" cap="flat" cmpd="sng">
              <a:solidFill>
                <a:schemeClr val="tx1"/>
              </a:solidFill>
              <a:prstDash val="solid"/>
              <a:round/>
              <a:headEnd type="none" w="med" len="med"/>
              <a:tailEnd type="none" w="med" len="med"/>
            </a:ln>
          </p:spPr>
          <p:txBody>
            <a:bodyPr wrap="square" anchor="t">
              <a:spAutoFit/>
            </a:bodyPr>
            <a:p>
              <a:pPr algn="ctr"/>
              <a:r>
                <a:rPr lang="en-US" altLang="zh-CN">
                  <a:solidFill>
                    <a:srgbClr val="FF0000"/>
                  </a:solidFill>
                  <a:latin typeface="Times New Roman" panose="02020603050405020304" pitchFamily="18" charset="0"/>
                  <a:ea typeface="宋体" panose="02010600030101010101" pitchFamily="2" charset="-122"/>
                </a:rPr>
                <a:t>short-distance interaction</a:t>
              </a:r>
              <a:endParaRPr lang="en-US" altLang="zh-CN">
                <a:solidFill>
                  <a:srgbClr val="FF0000"/>
                </a:solidFill>
                <a:latin typeface="Times New Roman" panose="02020603050405020304" pitchFamily="18" charset="0"/>
                <a:ea typeface="宋体" panose="02010600030101010101" pitchFamily="2" charset="-122"/>
              </a:endParaRPr>
            </a:p>
          </p:txBody>
        </p:sp>
        <p:pic>
          <p:nvPicPr>
            <p:cNvPr id="5134" name="图片 23" descr="pomeron 05"/>
            <p:cNvPicPr>
              <a:picLocks noChangeAspect="1"/>
            </p:cNvPicPr>
            <p:nvPr/>
          </p:nvPicPr>
          <p:blipFill>
            <a:blip r:embed="rId11"/>
            <a:stretch>
              <a:fillRect/>
            </a:stretch>
          </p:blipFill>
          <p:spPr>
            <a:xfrm>
              <a:off x="990" y="7353"/>
              <a:ext cx="3478" cy="2210"/>
            </a:xfrm>
            <a:prstGeom prst="rect">
              <a:avLst/>
            </a:prstGeom>
            <a:noFill/>
            <a:ln w="9525">
              <a:noFill/>
            </a:ln>
          </p:spPr>
        </p:pic>
        <p:sp>
          <p:nvSpPr>
            <p:cNvPr id="25" name="左右箭头 24"/>
            <p:cNvSpPr/>
            <p:nvPr/>
          </p:nvSpPr>
          <p:spPr>
            <a:xfrm>
              <a:off x="4988" y="8470"/>
              <a:ext cx="793" cy="120"/>
            </a:xfrm>
            <a:prstGeom prst="lef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cxnSp>
          <p:nvCxnSpPr>
            <p:cNvPr id="26" name="直接连接符 25"/>
            <p:cNvCxnSpPr/>
            <p:nvPr/>
          </p:nvCxnSpPr>
          <p:spPr>
            <a:xfrm>
              <a:off x="6458" y="7783"/>
              <a:ext cx="2308" cy="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6458" y="9308"/>
              <a:ext cx="2308" cy="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7233" y="7783"/>
              <a:ext cx="0" cy="1543"/>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925" y="7785"/>
              <a:ext cx="0" cy="1545"/>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140" name="文本框 29"/>
            <p:cNvSpPr txBox="1"/>
            <p:nvPr/>
          </p:nvSpPr>
          <p:spPr>
            <a:xfrm>
              <a:off x="6715" y="8268"/>
              <a:ext cx="518" cy="580"/>
            </a:xfrm>
            <a:prstGeom prst="rect">
              <a:avLst/>
            </a:prstGeom>
            <a:noFill/>
            <a:ln w="9525">
              <a:noFill/>
            </a:ln>
          </p:spPr>
          <p:txBody>
            <a:bodyPr wrap="square" anchor="t">
              <a:spAutoFit/>
            </a:bodyPr>
            <a:p>
              <a:r>
                <a:rPr lang="en-US" altLang="zh-CN" i="1">
                  <a:latin typeface="Brush Script MT" panose="03060802040406070304" charset="0"/>
                  <a:ea typeface="宋体" panose="02010600030101010101" pitchFamily="2" charset="-122"/>
                </a:rPr>
                <a:t>g</a:t>
              </a:r>
              <a:endParaRPr lang="en-US" altLang="zh-CN" i="1">
                <a:latin typeface="Brush Script MT" panose="03060802040406070304" charset="0"/>
                <a:ea typeface="宋体" panose="02010600030101010101" pitchFamily="2" charset="-122"/>
              </a:endParaRPr>
            </a:p>
          </p:txBody>
        </p:sp>
        <p:sp>
          <p:nvSpPr>
            <p:cNvPr id="5141" name="文本框 30"/>
            <p:cNvSpPr txBox="1"/>
            <p:nvPr/>
          </p:nvSpPr>
          <p:spPr>
            <a:xfrm>
              <a:off x="8048" y="8268"/>
              <a:ext cx="517" cy="580"/>
            </a:xfrm>
            <a:prstGeom prst="rect">
              <a:avLst/>
            </a:prstGeom>
            <a:noFill/>
            <a:ln w="9525">
              <a:noFill/>
            </a:ln>
          </p:spPr>
          <p:txBody>
            <a:bodyPr wrap="square" anchor="t">
              <a:spAutoFit/>
            </a:bodyPr>
            <a:p>
              <a:r>
                <a:rPr lang="en-US" altLang="zh-CN" i="1">
                  <a:latin typeface="Brush Script MT" panose="03060802040406070304" charset="0"/>
                  <a:ea typeface="宋体" panose="02010600030101010101" pitchFamily="2" charset="-122"/>
                </a:rPr>
                <a:t>g</a:t>
              </a:r>
              <a:endParaRPr lang="en-US" altLang="zh-CN" i="1">
                <a:latin typeface="Brush Script MT" panose="03060802040406070304" charset="0"/>
                <a:ea typeface="宋体" panose="02010600030101010101" pitchFamily="2" charset="-122"/>
              </a:endParaRPr>
            </a:p>
          </p:txBody>
        </p:sp>
        <p:sp>
          <p:nvSpPr>
            <p:cNvPr id="5142" name="文本框 31"/>
            <p:cNvSpPr txBox="1"/>
            <p:nvPr/>
          </p:nvSpPr>
          <p:spPr>
            <a:xfrm>
              <a:off x="9225" y="8268"/>
              <a:ext cx="560" cy="580"/>
            </a:xfrm>
            <a:prstGeom prst="rect">
              <a:avLst/>
            </a:prstGeom>
            <a:noFill/>
            <a:ln w="9525">
              <a:noFill/>
            </a:ln>
          </p:spPr>
          <p:txBody>
            <a:bodyPr wrap="square" anchor="t">
              <a:spAutoFit/>
            </a:bodyPr>
            <a:p>
              <a:r>
                <a:rPr lang="en-US" altLang="zh-CN">
                  <a:latin typeface="Arial" panose="020B0604020202020204" pitchFamily="34" charset="0"/>
                  <a:ea typeface="宋体" panose="02010600030101010101" pitchFamily="2" charset="-122"/>
                </a:rPr>
                <a:t>+</a:t>
              </a:r>
              <a:endParaRPr lang="en-US" altLang="zh-CN">
                <a:latin typeface="Arial" panose="020B0604020202020204" pitchFamily="34" charset="0"/>
                <a:ea typeface="宋体" panose="02010600030101010101" pitchFamily="2" charset="-122"/>
              </a:endParaRPr>
            </a:p>
          </p:txBody>
        </p:sp>
        <p:cxnSp>
          <p:nvCxnSpPr>
            <p:cNvPr id="33" name="直接连接符 32"/>
            <p:cNvCxnSpPr/>
            <p:nvPr/>
          </p:nvCxnSpPr>
          <p:spPr>
            <a:xfrm>
              <a:off x="10225" y="7780"/>
              <a:ext cx="2308" cy="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0225" y="9305"/>
              <a:ext cx="2308" cy="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1000" y="7780"/>
              <a:ext cx="655" cy="1543"/>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10975" y="7783"/>
              <a:ext cx="718" cy="154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147" name="文本框 36"/>
            <p:cNvSpPr txBox="1"/>
            <p:nvPr/>
          </p:nvSpPr>
          <p:spPr>
            <a:xfrm>
              <a:off x="10483" y="8265"/>
              <a:ext cx="517" cy="580"/>
            </a:xfrm>
            <a:prstGeom prst="rect">
              <a:avLst/>
            </a:prstGeom>
            <a:noFill/>
            <a:ln w="9525">
              <a:noFill/>
            </a:ln>
          </p:spPr>
          <p:txBody>
            <a:bodyPr wrap="square" anchor="t">
              <a:spAutoFit/>
            </a:bodyPr>
            <a:p>
              <a:r>
                <a:rPr lang="en-US" altLang="zh-CN" i="1">
                  <a:latin typeface="Brush Script MT" panose="03060802040406070304" charset="0"/>
                  <a:ea typeface="宋体" panose="02010600030101010101" pitchFamily="2" charset="-122"/>
                </a:rPr>
                <a:t>g</a:t>
              </a:r>
              <a:endParaRPr lang="en-US" altLang="zh-CN" i="1">
                <a:latin typeface="Brush Script MT" panose="03060802040406070304" charset="0"/>
                <a:ea typeface="宋体" panose="02010600030101010101" pitchFamily="2" charset="-122"/>
              </a:endParaRPr>
            </a:p>
          </p:txBody>
        </p:sp>
        <p:sp>
          <p:nvSpPr>
            <p:cNvPr id="5148" name="文本框 37"/>
            <p:cNvSpPr txBox="1"/>
            <p:nvPr/>
          </p:nvSpPr>
          <p:spPr>
            <a:xfrm>
              <a:off x="11815" y="8265"/>
              <a:ext cx="518" cy="580"/>
            </a:xfrm>
            <a:prstGeom prst="rect">
              <a:avLst/>
            </a:prstGeom>
            <a:noFill/>
            <a:ln w="9525">
              <a:noFill/>
            </a:ln>
          </p:spPr>
          <p:txBody>
            <a:bodyPr wrap="square" anchor="t">
              <a:spAutoFit/>
            </a:bodyPr>
            <a:p>
              <a:r>
                <a:rPr lang="en-US" altLang="zh-CN" i="1">
                  <a:latin typeface="Brush Script MT" panose="03060802040406070304" charset="0"/>
                  <a:ea typeface="宋体" panose="02010600030101010101" pitchFamily="2" charset="-122"/>
                </a:rPr>
                <a:t>g</a:t>
              </a:r>
              <a:endParaRPr lang="en-US" altLang="zh-CN" i="1">
                <a:latin typeface="Brush Script MT" panose="03060802040406070304" charset="0"/>
                <a:ea typeface="宋体" panose="02010600030101010101" pitchFamily="2" charset="-122"/>
              </a:endParaRPr>
            </a:p>
          </p:txBody>
        </p:sp>
      </p:grpSp>
      <p:sp>
        <p:nvSpPr>
          <p:cNvPr id="7" name="灯片编号占位符 6"/>
          <p:cNvSpPr>
            <a:spLocks noGrp="1"/>
          </p:cNvSpPr>
          <p:nvPr>
            <p:ph type="sldNum" sz="quarter" idx="12"/>
          </p:nvPr>
        </p:nvSpPr>
        <p:spPr/>
        <p:txBody>
          <a:bodyPr/>
          <a:p>
            <a:pPr fontAlgn="base"/>
            <a:fld id="{A16DCDE3-DA54-4AF1-A74D-587039B82C70}"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5123"/>
                                        </p:tgtEl>
                                      </p:cBhvr>
                                    </p:animEffect>
                                    <p:set>
                                      <p:cBhvr>
                                        <p:cTn id="7" dur="1" fill="hold">
                                          <p:stCondLst>
                                            <p:cond delay="499"/>
                                          </p:stCondLst>
                                        </p:cTn>
                                        <p:tgtEl>
                                          <p:spTgt spid="51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4"/>
          <p:cNvSpPr>
            <a:spLocks noGrp="1"/>
          </p:cNvSpPr>
          <p:nvPr/>
        </p:nvSpPr>
        <p:spPr>
          <a:xfrm>
            <a:off x="628650" y="365125"/>
            <a:ext cx="3021013" cy="330200"/>
          </a:xfrm>
          <a:prstGeom prst="rect">
            <a:avLst/>
          </a:prstGeom>
          <a:solidFill>
            <a:schemeClr val="accent5">
              <a:lumMod val="40000"/>
              <a:lumOff val="60000"/>
            </a:schemeClr>
          </a:solidFill>
          <a:ln w="9525">
            <a:noFill/>
          </a:ln>
        </p:spPr>
        <p:txBody>
          <a:bodyPr vert="horz" lIns="91440" tIns="45720" rIns="91440" bIns="4572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indent="0" algn="l" defTabSz="685800" rtl="0" eaLnBrk="1" fontAlgn="auto" latinLnBrk="0" hangingPunct="1">
              <a:lnSpc>
                <a:spcPct val="90000"/>
              </a:lnSpc>
              <a:spcBef>
                <a:spcPct val="0"/>
              </a:spcBef>
              <a:spcAft>
                <a:spcPct val="0"/>
              </a:spcAft>
              <a:buClrTx/>
              <a:buSzTx/>
              <a:buFontTx/>
              <a:buNone/>
            </a:pPr>
            <a:r>
              <a:rPr kumimoji="0" lang="en-US" altLang="zh-CN" sz="1700" b="1" i="0" u="none" strike="noStrike" kern="1200" cap="none" spc="0" normalizeH="0" baseline="0" noProof="1">
                <a:solidFill>
                  <a:schemeClr val="tx1"/>
                </a:solidFill>
                <a:latin typeface="Times New Roman" panose="02020603050405020304" pitchFamily="18" charset="0"/>
                <a:ea typeface="+mj-ea"/>
                <a:cs typeface="Times New Roman" panose="02020603050405020304" pitchFamily="18" charset="0"/>
              </a:rPr>
              <a:t>The Introduction To Pomeron</a:t>
            </a:r>
            <a:endParaRPr kumimoji="0" lang="en-US" altLang="zh-CN" sz="1700" b="1" i="0" u="none" strike="noStrike" kern="1200" cap="none" spc="0" normalizeH="0" baseline="0" noProof="1">
              <a:solidFill>
                <a:schemeClr val="tx1"/>
              </a:solidFill>
              <a:latin typeface="Times New Roman" panose="02020603050405020304" pitchFamily="18" charset="0"/>
              <a:ea typeface="+mj-ea"/>
              <a:cs typeface="Times New Roman" panose="02020603050405020304" pitchFamily="18" charset="0"/>
            </a:endParaRPr>
          </a:p>
        </p:txBody>
      </p:sp>
      <p:pic>
        <p:nvPicPr>
          <p:cNvPr id="7171" name="图片 1" descr="pomeron06"/>
          <p:cNvPicPr>
            <a:picLocks noChangeAspect="1"/>
          </p:cNvPicPr>
          <p:nvPr>
            <p:custDataLst>
              <p:tags r:id="rId1"/>
            </p:custDataLst>
          </p:nvPr>
        </p:nvPicPr>
        <p:blipFill>
          <a:blip r:embed="rId2"/>
          <a:stretch>
            <a:fillRect/>
          </a:stretch>
        </p:blipFill>
        <p:spPr>
          <a:xfrm>
            <a:off x="628650" y="841375"/>
            <a:ext cx="2963863" cy="2066925"/>
          </a:xfrm>
          <a:prstGeom prst="rect">
            <a:avLst/>
          </a:prstGeom>
          <a:noFill/>
          <a:ln w="9525">
            <a:noFill/>
          </a:ln>
        </p:spPr>
      </p:pic>
      <p:sp>
        <p:nvSpPr>
          <p:cNvPr id="12" name="文本框 11"/>
          <p:cNvSpPr txBox="1"/>
          <p:nvPr/>
        </p:nvSpPr>
        <p:spPr>
          <a:xfrm>
            <a:off x="628650" y="2908300"/>
            <a:ext cx="1778000" cy="1660525"/>
          </a:xfrm>
          <a:prstGeom prst="rect">
            <a:avLst/>
          </a:prstGeom>
          <a:noFill/>
          <a:ln>
            <a:solidFill>
              <a:schemeClr val="bg1"/>
            </a:solidFill>
          </a:ln>
        </p:spPr>
        <p:txBody>
          <a:bodyPr wrap="square" rtlCol="0">
            <a:spAutoFit/>
          </a:bodyPr>
          <a:p>
            <a:pPr>
              <a:buClr>
                <a:srgbClr val="0070C0"/>
              </a:buClr>
              <a:buFont typeface="Wingdings" panose="05000000000000000000" charset="0"/>
            </a:pPr>
            <a:endParaRPr lang="en-US" altLang="zh-CN" sz="1400" noProof="1">
              <a:cs typeface="Arial" panose="020B0604020202020204" pitchFamily="34" charset="0"/>
            </a:endParaRPr>
          </a:p>
          <a:p>
            <a:pPr marL="285750" indent="-285750">
              <a:buClr>
                <a:srgbClr val="000000"/>
              </a:buClr>
              <a:buFont typeface="Wingdings" panose="05000000000000000000" charset="0"/>
              <a:buChar char="Ø"/>
            </a:pPr>
            <a:r>
              <a:rPr lang="en-US" altLang="zh-CN" sz="1400" noProof="1">
                <a:latin typeface="Arial" panose="020B0604020202020204" pitchFamily="34" charset="0"/>
                <a:ea typeface="宋体" panose="02010600030101010101" pitchFamily="2" charset="-122"/>
                <a:cs typeface="Arial" panose="020B0604020202020204" pitchFamily="34" charset="0"/>
              </a:rPr>
              <a:t> </a:t>
            </a:r>
            <a:r>
              <a:rPr lang="en-US" altLang="zh-CN" sz="1400" noProof="1">
                <a:latin typeface="Times New Roman" panose="02020603050405020304" pitchFamily="18" charset="0"/>
                <a:ea typeface="宋体" panose="02010600030101010101" pitchFamily="2" charset="-122"/>
                <a:cs typeface="+mn-cs"/>
              </a:rPr>
              <a:t>Optical theorem: </a:t>
            </a:r>
            <a:endParaRPr lang="en-US" altLang="zh-CN" sz="1400" noProof="1">
              <a:latin typeface="Times New Roman" panose="02020603050405020304" pitchFamily="18" charset="0"/>
            </a:endParaRPr>
          </a:p>
          <a:p>
            <a:pPr marL="285750" indent="-285750">
              <a:buClr>
                <a:srgbClr val="0070C0"/>
              </a:buClr>
              <a:buFont typeface="Arial" panose="020B0604020202020204" pitchFamily="34" charset="0"/>
              <a:buChar char="•"/>
            </a:pPr>
            <a:endParaRPr lang="en-US" altLang="zh-CN" sz="1400" noProof="1">
              <a:latin typeface="Times New Roman" panose="02020603050405020304" pitchFamily="18" charset="0"/>
            </a:endParaRPr>
          </a:p>
          <a:p>
            <a:pPr marL="285750" indent="-285750">
              <a:buClr>
                <a:srgbClr val="0070C0"/>
              </a:buClr>
              <a:buFont typeface="Arial" panose="020B0604020202020204" pitchFamily="34" charset="0"/>
              <a:buChar char="•"/>
            </a:pPr>
            <a:endParaRPr lang="en-US" altLang="zh-CN" sz="1400" noProof="1">
              <a:latin typeface="Times New Roman" panose="02020603050405020304" pitchFamily="18" charset="0"/>
            </a:endParaRPr>
          </a:p>
          <a:p>
            <a:pPr marL="285750" indent="-285750">
              <a:buClr>
                <a:srgbClr val="0070C0"/>
              </a:buClr>
              <a:buFont typeface="Arial" panose="020B0604020202020204" pitchFamily="34" charset="0"/>
              <a:buChar char="•"/>
            </a:pPr>
            <a:endParaRPr lang="en-US" altLang="zh-CN" sz="1400" noProof="1">
              <a:latin typeface="Times New Roman" panose="02020603050405020304" pitchFamily="18" charset="0"/>
            </a:endParaRPr>
          </a:p>
          <a:p>
            <a:pPr marL="285750" indent="-285750">
              <a:buClr>
                <a:srgbClr val="0070C0"/>
              </a:buClr>
              <a:buFont typeface="Arial" panose="020B0604020202020204" pitchFamily="34" charset="0"/>
              <a:buChar char="•"/>
            </a:pPr>
            <a:endParaRPr lang="en-US" altLang="zh-CN" sz="1400" noProof="1">
              <a:latin typeface="Times New Roman" panose="02020603050405020304" pitchFamily="18" charset="0"/>
            </a:endParaRPr>
          </a:p>
          <a:p>
            <a:pPr marL="285750" indent="-285750">
              <a:buClr>
                <a:srgbClr val="0070C0"/>
              </a:buClr>
              <a:buFont typeface="Arial" panose="020B0604020202020204" pitchFamily="34" charset="0"/>
              <a:buChar char="•"/>
            </a:pPr>
            <a:endParaRPr lang="en-US" altLang="zh-CN" noProof="1"/>
          </a:p>
        </p:txBody>
      </p:sp>
      <p:sp>
        <p:nvSpPr>
          <p:cNvPr id="4102" name="文本框 10"/>
          <p:cNvSpPr txBox="1"/>
          <p:nvPr/>
        </p:nvSpPr>
        <p:spPr>
          <a:xfrm>
            <a:off x="3770313" y="788988"/>
            <a:ext cx="5099050" cy="2891790"/>
          </a:xfrm>
          <a:prstGeom prst="rect">
            <a:avLst/>
          </a:prstGeom>
          <a:noFill/>
          <a:ln w="9525">
            <a:noFill/>
          </a:ln>
        </p:spPr>
        <p:txBody>
          <a:bodyPr wrap="square" anchor="t">
            <a:spAutoFit/>
          </a:bodyPr>
          <a:p>
            <a:pPr marL="285750" indent="-285750" algn="just" eaLnBrk="0" hangingPunct="0">
              <a:buClr>
                <a:srgbClr val="000000"/>
              </a:buClr>
              <a:buFont typeface="Arial" panose="020B0604020202020204" pitchFamily="34" charset="0"/>
              <a:buChar char="•"/>
            </a:pPr>
            <a:r>
              <a:rPr lang="en-US" altLang="zh-CN" sz="1400" noProof="1">
                <a:latin typeface="Times New Roman" panose="02020603050405020304" pitchFamily="18" charset="0"/>
                <a:ea typeface="宋体" panose="02010600030101010101" pitchFamily="2" charset="-122"/>
                <a:cs typeface="+mn-cs"/>
                <a:sym typeface="+mn-ea"/>
              </a:rPr>
              <a:t>Diffractive processes provide a good ground for the dynamics of soft hadron-hadron interactions. </a:t>
            </a:r>
            <a:r>
              <a:rPr lang="en-US" altLang="zh-CN" sz="1400" noProof="1">
                <a:latin typeface="Times New Roman" panose="02020603050405020304" pitchFamily="18" charset="0"/>
                <a:ea typeface="宋体" panose="02010600030101010101" pitchFamily="2" charset="-122"/>
                <a:cs typeface="+mn-cs"/>
              </a:rPr>
              <a:t>High-energy total cross sections have a constant asymptopic behavior</a:t>
            </a:r>
            <a:endParaRPr lang="en-US" altLang="zh-CN" sz="1400" noProof="1">
              <a:latin typeface="Times New Roman" panose="02020603050405020304" pitchFamily="18" charset="0"/>
              <a:ea typeface="宋体" panose="02010600030101010101" pitchFamily="2" charset="-122"/>
            </a:endParaRPr>
          </a:p>
          <a:p>
            <a:pPr marL="285750" indent="-285750" algn="just" eaLnBrk="0" hangingPunct="0">
              <a:buClr>
                <a:srgbClr val="0070C0"/>
              </a:buClr>
              <a:buFont typeface="Arial" panose="020B0604020202020204" pitchFamily="34" charset="0"/>
              <a:buChar char="•"/>
            </a:pPr>
            <a:endParaRPr lang="en-US" altLang="zh-CN" sz="1400" noProof="1">
              <a:latin typeface="Times New Roman" panose="02020603050405020304" pitchFamily="18" charset="0"/>
              <a:ea typeface="宋体" panose="02010600030101010101" pitchFamily="2" charset="-122"/>
            </a:endParaRPr>
          </a:p>
          <a:p>
            <a:pPr marL="285750" indent="-285750" algn="just" eaLnBrk="0" hangingPunct="0">
              <a:buClr>
                <a:srgbClr val="0070C0"/>
              </a:buClr>
              <a:buFont typeface="Arial" panose="020B0604020202020204" pitchFamily="34" charset="0"/>
              <a:buChar char="•"/>
            </a:pPr>
            <a:endParaRPr lang="en-US" altLang="zh-CN" sz="1400" noProof="1">
              <a:latin typeface="Times New Roman" panose="02020603050405020304" pitchFamily="18" charset="0"/>
              <a:ea typeface="宋体" panose="02010600030101010101" pitchFamily="2" charset="-122"/>
            </a:endParaRPr>
          </a:p>
          <a:p>
            <a:pPr marL="285750" indent="-285750" algn="just" eaLnBrk="0" hangingPunct="0">
              <a:buClr>
                <a:srgbClr val="0070C0"/>
              </a:buClr>
              <a:buFont typeface="Arial" panose="020B0604020202020204" pitchFamily="34" charset="0"/>
              <a:buChar char="•"/>
            </a:pPr>
            <a:endParaRPr lang="en-US" altLang="zh-CN" sz="1400" noProof="1">
              <a:latin typeface="Times New Roman" panose="02020603050405020304" pitchFamily="18" charset="0"/>
              <a:ea typeface="宋体" panose="02010600030101010101" pitchFamily="2" charset="-122"/>
            </a:endParaRPr>
          </a:p>
          <a:p>
            <a:pPr marL="285750" indent="-285750" algn="just" eaLnBrk="0" hangingPunct="0">
              <a:buClr>
                <a:srgbClr val="0070C0"/>
              </a:buClr>
              <a:buFont typeface="Arial" panose="020B0604020202020204" pitchFamily="34" charset="0"/>
              <a:buChar char="•"/>
            </a:pPr>
            <a:endParaRPr lang="en-US" altLang="zh-CN" sz="1400" noProof="1">
              <a:latin typeface="Times New Roman" panose="02020603050405020304" pitchFamily="18" charset="0"/>
              <a:ea typeface="宋体" panose="02010600030101010101" pitchFamily="2" charset="-122"/>
            </a:endParaRPr>
          </a:p>
          <a:p>
            <a:pPr marL="285750" indent="-285750" algn="just" eaLnBrk="0" hangingPunct="0">
              <a:buClr>
                <a:srgbClr val="0070C0"/>
              </a:buClr>
              <a:buFont typeface="Arial" panose="020B0604020202020204" pitchFamily="34" charset="0"/>
              <a:buChar char="•"/>
            </a:pPr>
            <a:endParaRPr lang="en-US" altLang="zh-CN" sz="1400" noProof="1">
              <a:latin typeface="Times New Roman" panose="02020603050405020304" pitchFamily="18" charset="0"/>
              <a:ea typeface="宋体" panose="02010600030101010101" pitchFamily="2" charset="-122"/>
            </a:endParaRPr>
          </a:p>
          <a:p>
            <a:pPr marL="285750" indent="-285750" algn="just" eaLnBrk="0" hangingPunct="0">
              <a:buClr>
                <a:srgbClr val="0070C0"/>
              </a:buClr>
              <a:buFont typeface="Arial" panose="020B0604020202020204" pitchFamily="34" charset="0"/>
              <a:buChar char="•"/>
            </a:pPr>
            <a:endParaRPr lang="en-US" altLang="zh-CN" sz="1400" noProof="1">
              <a:latin typeface="Times New Roman" panose="02020603050405020304" pitchFamily="18" charset="0"/>
              <a:ea typeface="宋体" panose="02010600030101010101" pitchFamily="2" charset="-122"/>
            </a:endParaRPr>
          </a:p>
          <a:p>
            <a:pPr marL="285750" indent="-285750" algn="just" eaLnBrk="0" hangingPunct="0">
              <a:buClr>
                <a:srgbClr val="0070C0"/>
              </a:buClr>
              <a:buFont typeface="Arial" panose="020B0604020202020204" pitchFamily="34" charset="0"/>
              <a:buChar char="•"/>
            </a:pPr>
            <a:endParaRPr lang="en-US" altLang="zh-CN" sz="1400" noProof="1">
              <a:latin typeface="Times New Roman" panose="02020603050405020304" pitchFamily="18" charset="0"/>
              <a:ea typeface="宋体" panose="02010600030101010101" pitchFamily="2" charset="-122"/>
            </a:endParaRPr>
          </a:p>
          <a:p>
            <a:pPr marL="285750" indent="-285750" algn="just" eaLnBrk="0" hangingPunct="0">
              <a:buClr>
                <a:srgbClr val="0070C0"/>
              </a:buClr>
              <a:buFont typeface="Arial" panose="020B0604020202020204" pitchFamily="34" charset="0"/>
              <a:buChar char="•"/>
            </a:pPr>
            <a:endParaRPr lang="en-US" altLang="zh-CN" sz="1400" noProof="1">
              <a:latin typeface="Times New Roman" panose="02020603050405020304" pitchFamily="18" charset="0"/>
              <a:ea typeface="宋体" panose="02010600030101010101" pitchFamily="2" charset="-122"/>
            </a:endParaRPr>
          </a:p>
          <a:p>
            <a:pPr marL="285750" indent="-285750" algn="just" eaLnBrk="0" hangingPunct="0">
              <a:buClr>
                <a:srgbClr val="0070C0"/>
              </a:buClr>
              <a:buFont typeface="Arial" panose="020B0604020202020204" pitchFamily="34" charset="0"/>
              <a:buChar char="•"/>
            </a:pPr>
            <a:endParaRPr lang="en-US" altLang="zh-CN" sz="1400" noProof="1">
              <a:latin typeface="Times New Roman" panose="02020603050405020304" pitchFamily="18" charset="0"/>
              <a:ea typeface="宋体" panose="02010600030101010101" pitchFamily="2" charset="-122"/>
            </a:endParaRPr>
          </a:p>
          <a:p>
            <a:pPr marL="285750" indent="-285750" algn="just" eaLnBrk="0" hangingPunct="0">
              <a:buClr>
                <a:srgbClr val="0070C0"/>
              </a:buClr>
              <a:buFont typeface="Arial" panose="020B0604020202020204" pitchFamily="34" charset="0"/>
              <a:buChar char="•"/>
            </a:pPr>
            <a:endParaRPr lang="en-US" altLang="zh-CN" sz="1400" noProof="1">
              <a:latin typeface="Times New Roman" panose="02020603050405020304" pitchFamily="18" charset="0"/>
              <a:ea typeface="宋体" panose="02010600030101010101" pitchFamily="2" charset="-122"/>
            </a:endParaRPr>
          </a:p>
        </p:txBody>
      </p:sp>
      <p:sp>
        <p:nvSpPr>
          <p:cNvPr id="4" name="文本框 3"/>
          <p:cNvSpPr txBox="1"/>
          <p:nvPr/>
        </p:nvSpPr>
        <p:spPr>
          <a:xfrm>
            <a:off x="628650" y="3563938"/>
            <a:ext cx="3141663" cy="1783715"/>
          </a:xfrm>
          <a:prstGeom prst="rect">
            <a:avLst/>
          </a:prstGeom>
          <a:noFill/>
        </p:spPr>
        <p:txBody>
          <a:bodyPr wrap="square" rtlCol="0" anchor="t">
            <a:spAutoFit/>
          </a:bodyPr>
          <a:p>
            <a:pPr marL="285750" indent="-285750">
              <a:buClr>
                <a:srgbClr val="0070C0"/>
              </a:buClr>
              <a:buFont typeface="Wingdings" panose="05000000000000000000" charset="0"/>
              <a:buChar char="Ø"/>
            </a:pPr>
            <a:endParaRPr lang="en-US" altLang="zh-CN" sz="1400" noProof="1">
              <a:latin typeface="Times New Roman" panose="02020603050405020304" pitchFamily="18" charset="0"/>
              <a:sym typeface="+mn-ea"/>
            </a:endParaRPr>
          </a:p>
          <a:p>
            <a:pPr marL="285750" indent="-285750">
              <a:buClr>
                <a:srgbClr val="000000"/>
              </a:buClr>
              <a:buFont typeface="Wingdings" panose="05000000000000000000" charset="0"/>
              <a:buChar char="Ø"/>
            </a:pPr>
            <a:r>
              <a:rPr lang="en-US" altLang="zh-CN" sz="1400" noProof="1">
                <a:latin typeface="Times New Roman" panose="02020603050405020304" pitchFamily="18" charset="0"/>
                <a:ea typeface="宋体" panose="02010600030101010101" pitchFamily="2" charset="-122"/>
                <a:cs typeface="+mn-cs"/>
                <a:sym typeface="+mn-ea"/>
              </a:rPr>
              <a:t>In Regge theorem, at large s regionthe pp elastic amplitude reads:</a:t>
            </a:r>
            <a:r>
              <a:rPr lang="en-US" altLang="zh-CN" noProof="1">
                <a:latin typeface="Times New Roman" panose="02020603050405020304" pitchFamily="18" charset="0"/>
                <a:ea typeface="宋体" panose="02010600030101010101" pitchFamily="2" charset="-122"/>
                <a:cs typeface="+mn-cs"/>
                <a:sym typeface="+mn-ea"/>
              </a:rPr>
              <a:t> </a:t>
            </a:r>
            <a:endParaRPr lang="en-US" altLang="zh-CN" noProof="1">
              <a:latin typeface="Times New Roman" panose="02020603050405020304" pitchFamily="18" charset="0"/>
              <a:sym typeface="+mn-ea"/>
            </a:endParaRPr>
          </a:p>
          <a:p>
            <a:pPr marL="285750" indent="-285750">
              <a:buClr>
                <a:srgbClr val="0070C0"/>
              </a:buClr>
              <a:buFont typeface="Wingdings" panose="05000000000000000000" charset="0"/>
              <a:buChar char="Ø"/>
            </a:pPr>
            <a:endParaRPr lang="zh-CN" altLang="en-US" noProof="1"/>
          </a:p>
          <a:p>
            <a:pPr marL="285750" indent="-285750">
              <a:buClr>
                <a:srgbClr val="0070C0"/>
              </a:buClr>
              <a:buFont typeface="Wingdings" panose="05000000000000000000" charset="0"/>
              <a:buChar char="Ø"/>
            </a:pPr>
            <a:endParaRPr lang="zh-CN" altLang="en-US" noProof="1"/>
          </a:p>
          <a:p>
            <a:pPr marL="285750" indent="-285750">
              <a:buClr>
                <a:srgbClr val="000000"/>
              </a:buClr>
              <a:buFont typeface="Wingdings" panose="05000000000000000000" charset="0"/>
              <a:buChar char="Ø"/>
            </a:pPr>
            <a:r>
              <a:rPr lang="en-US" altLang="zh-CN" sz="1400" noProof="1">
                <a:latin typeface="Times New Roman" panose="02020603050405020304" pitchFamily="18" charset="0"/>
                <a:ea typeface="宋体" panose="02010600030101010101" pitchFamily="2" charset="-122"/>
                <a:cs typeface="+mn-cs"/>
              </a:rPr>
              <a:t>Pomeron trajectory:   </a:t>
            </a:r>
            <a:endParaRPr lang="en-US" altLang="zh-CN" sz="1400" noProof="1">
              <a:latin typeface="Times New Roman" panose="02020603050405020304" pitchFamily="18" charset="0"/>
            </a:endParaRPr>
          </a:p>
          <a:p>
            <a:pPr>
              <a:buClr>
                <a:srgbClr val="0070C0"/>
              </a:buClr>
              <a:buFont typeface="Wingdings" panose="05000000000000000000" charset="0"/>
            </a:pPr>
            <a:r>
              <a:rPr lang="en-US" altLang="zh-CN" sz="1400" noProof="1">
                <a:latin typeface="Times New Roman" panose="02020603050405020304" pitchFamily="18" charset="0"/>
                <a:ea typeface="宋体" panose="02010600030101010101" pitchFamily="2" charset="-122"/>
                <a:cs typeface="+mn-cs"/>
              </a:rPr>
              <a:t>         </a:t>
            </a:r>
            <a:endParaRPr lang="en-US" altLang="zh-CN" sz="1400" noProof="1">
              <a:latin typeface="Times New Roman" panose="02020603050405020304" pitchFamily="18" charset="0"/>
            </a:endParaRPr>
          </a:p>
        </p:txBody>
      </p:sp>
      <p:graphicFrame>
        <p:nvGraphicFramePr>
          <p:cNvPr id="7175" name="对象 4">
            <a:hlinkClick r:id="" action="ppaction://ole?verb="/>
          </p:cNvPr>
          <p:cNvGraphicFramePr>
            <a:graphicFrameLocks noChangeAspect="1"/>
          </p:cNvGraphicFramePr>
          <p:nvPr/>
        </p:nvGraphicFramePr>
        <p:xfrm>
          <a:off x="1355725" y="3475038"/>
          <a:ext cx="1566863" cy="268287"/>
        </p:xfrm>
        <a:graphic>
          <a:graphicData uri="http://schemas.openxmlformats.org/presentationml/2006/ole">
            <mc:AlternateContent xmlns:mc="http://schemas.openxmlformats.org/markup-compatibility/2006">
              <mc:Choice xmlns:v="urn:schemas-microsoft-com:vml" Requires="v">
                <p:oleObj spid="_x0000_s3087" name="" r:id="rId3" imgW="1333500" imgH="228600" progId="Equation.KSEE3">
                  <p:embed/>
                </p:oleObj>
              </mc:Choice>
              <mc:Fallback>
                <p:oleObj name="" r:id="rId3" imgW="1333500" imgH="228600" progId="Equation.KSEE3">
                  <p:embed/>
                  <p:pic>
                    <p:nvPicPr>
                      <p:cNvPr id="0" name="图片 3086"/>
                      <p:cNvPicPr/>
                      <p:nvPr/>
                    </p:nvPicPr>
                    <p:blipFill>
                      <a:blip r:embed="rId4"/>
                      <a:stretch>
                        <a:fillRect/>
                      </a:stretch>
                    </p:blipFill>
                    <p:spPr>
                      <a:xfrm>
                        <a:off x="1355725" y="3475038"/>
                        <a:ext cx="1566863" cy="268287"/>
                      </a:xfrm>
                      <a:prstGeom prst="rect">
                        <a:avLst/>
                      </a:prstGeom>
                      <a:noFill/>
                      <a:ln w="38100">
                        <a:noFill/>
                        <a:miter/>
                      </a:ln>
                    </p:spPr>
                  </p:pic>
                </p:oleObj>
              </mc:Fallback>
            </mc:AlternateContent>
          </a:graphicData>
        </a:graphic>
      </p:graphicFrame>
      <p:graphicFrame>
        <p:nvGraphicFramePr>
          <p:cNvPr id="7176" name="对象 7">
            <a:hlinkClick r:id="" action="ppaction://ole?verb="/>
          </p:cNvPr>
          <p:cNvGraphicFramePr>
            <a:graphicFrameLocks noChangeAspect="1"/>
          </p:cNvGraphicFramePr>
          <p:nvPr/>
        </p:nvGraphicFramePr>
        <p:xfrm>
          <a:off x="1003300" y="4433888"/>
          <a:ext cx="2271713" cy="284162"/>
        </p:xfrm>
        <a:graphic>
          <a:graphicData uri="http://schemas.openxmlformats.org/presentationml/2006/ole">
            <mc:AlternateContent xmlns:mc="http://schemas.openxmlformats.org/markup-compatibility/2006">
              <mc:Choice xmlns:v="urn:schemas-microsoft-com:vml" Requires="v">
                <p:oleObj spid="_x0000_s3088" name="" r:id="rId5" imgW="1930400" imgH="241300" progId="Equation.KSEE3">
                  <p:embed/>
                </p:oleObj>
              </mc:Choice>
              <mc:Fallback>
                <p:oleObj name="" r:id="rId5" imgW="1930400" imgH="241300" progId="Equation.KSEE3">
                  <p:embed/>
                  <p:pic>
                    <p:nvPicPr>
                      <p:cNvPr id="0" name="图片 3087"/>
                      <p:cNvPicPr/>
                      <p:nvPr/>
                    </p:nvPicPr>
                    <p:blipFill>
                      <a:blip r:embed="rId6"/>
                      <a:stretch>
                        <a:fillRect/>
                      </a:stretch>
                    </p:blipFill>
                    <p:spPr>
                      <a:xfrm>
                        <a:off x="1003300" y="4433888"/>
                        <a:ext cx="2271713" cy="284162"/>
                      </a:xfrm>
                      <a:prstGeom prst="rect">
                        <a:avLst/>
                      </a:prstGeom>
                      <a:noFill/>
                      <a:ln w="38100">
                        <a:noFill/>
                        <a:miter/>
                      </a:ln>
                    </p:spPr>
                  </p:pic>
                </p:oleObj>
              </mc:Fallback>
            </mc:AlternateContent>
          </a:graphicData>
        </a:graphic>
      </p:graphicFrame>
      <p:graphicFrame>
        <p:nvGraphicFramePr>
          <p:cNvPr id="7177" name="对象 10">
            <a:hlinkClick r:id="" action="ppaction://ole?verb="/>
          </p:cNvPr>
          <p:cNvGraphicFramePr>
            <a:graphicFrameLocks noChangeAspect="1"/>
          </p:cNvGraphicFramePr>
          <p:nvPr/>
        </p:nvGraphicFramePr>
        <p:xfrm>
          <a:off x="2554288" y="4895850"/>
          <a:ext cx="787400" cy="215900"/>
        </p:xfrm>
        <a:graphic>
          <a:graphicData uri="http://schemas.openxmlformats.org/presentationml/2006/ole">
            <mc:AlternateContent xmlns:mc="http://schemas.openxmlformats.org/markup-compatibility/2006">
              <mc:Choice xmlns:v="urn:schemas-microsoft-com:vml" Requires="v">
                <p:oleObj spid="_x0000_s3082" name="" r:id="rId7" imgW="787400" imgH="215900" progId="Equation.KSEE3">
                  <p:embed/>
                </p:oleObj>
              </mc:Choice>
              <mc:Fallback>
                <p:oleObj name="" r:id="rId7" imgW="787400" imgH="215900" progId="Equation.KSEE3">
                  <p:embed/>
                  <p:pic>
                    <p:nvPicPr>
                      <p:cNvPr id="0" name="图片 3081"/>
                      <p:cNvPicPr/>
                      <p:nvPr/>
                    </p:nvPicPr>
                    <p:blipFill>
                      <a:blip r:embed="rId8"/>
                      <a:stretch>
                        <a:fillRect/>
                      </a:stretch>
                    </p:blipFill>
                    <p:spPr>
                      <a:xfrm>
                        <a:off x="2554288" y="4895850"/>
                        <a:ext cx="787400" cy="215900"/>
                      </a:xfrm>
                      <a:prstGeom prst="rect">
                        <a:avLst/>
                      </a:prstGeom>
                      <a:noFill/>
                      <a:ln w="38100">
                        <a:noFill/>
                        <a:miter/>
                      </a:ln>
                    </p:spPr>
                  </p:pic>
                </p:oleObj>
              </mc:Fallback>
            </mc:AlternateContent>
          </a:graphicData>
        </a:graphic>
      </p:graphicFrame>
      <p:pic>
        <p:nvPicPr>
          <p:cNvPr id="7178" name="图片 12" descr="pomeron 05"/>
          <p:cNvPicPr>
            <a:picLocks noChangeAspect="1"/>
          </p:cNvPicPr>
          <p:nvPr/>
        </p:nvPicPr>
        <p:blipFill>
          <a:blip r:embed="rId9"/>
          <a:stretch>
            <a:fillRect/>
          </a:stretch>
        </p:blipFill>
        <p:spPr>
          <a:xfrm>
            <a:off x="3995738" y="1504950"/>
            <a:ext cx="2208212" cy="1403350"/>
          </a:xfrm>
          <a:prstGeom prst="rect">
            <a:avLst/>
          </a:prstGeom>
          <a:noFill/>
          <a:ln w="9525">
            <a:noFill/>
          </a:ln>
        </p:spPr>
      </p:pic>
      <p:sp>
        <p:nvSpPr>
          <p:cNvPr id="18" name="右箭头 17"/>
          <p:cNvSpPr/>
          <p:nvPr/>
        </p:nvSpPr>
        <p:spPr>
          <a:xfrm>
            <a:off x="6337300" y="2135188"/>
            <a:ext cx="727075" cy="122238"/>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graphicFrame>
        <p:nvGraphicFramePr>
          <p:cNvPr id="7182" name="对象 19">
            <a:hlinkClick r:id="" action="ppaction://ole?verb="/>
          </p:cNvPr>
          <p:cNvGraphicFramePr>
            <a:graphicFrameLocks noChangeAspect="1"/>
          </p:cNvGraphicFramePr>
          <p:nvPr/>
        </p:nvGraphicFramePr>
        <p:xfrm>
          <a:off x="6442075" y="1974850"/>
          <a:ext cx="447675" cy="146050"/>
        </p:xfrm>
        <a:graphic>
          <a:graphicData uri="http://schemas.openxmlformats.org/presentationml/2006/ole">
            <mc:AlternateContent xmlns:mc="http://schemas.openxmlformats.org/markup-compatibility/2006">
              <mc:Choice xmlns:v="urn:schemas-microsoft-com:vml" Requires="v">
                <p:oleObj spid="_x0000_s3084" name="" r:id="rId10" imgW="431800" imgH="139700" progId="Equation.KSEE3">
                  <p:embed/>
                </p:oleObj>
              </mc:Choice>
              <mc:Fallback>
                <p:oleObj name="" r:id="rId10" imgW="431800" imgH="139700" progId="Equation.KSEE3">
                  <p:embed/>
                  <p:pic>
                    <p:nvPicPr>
                      <p:cNvPr id="0" name="图片 3083"/>
                      <p:cNvPicPr/>
                      <p:nvPr/>
                    </p:nvPicPr>
                    <p:blipFill>
                      <a:blip r:embed="rId11"/>
                      <a:stretch>
                        <a:fillRect/>
                      </a:stretch>
                    </p:blipFill>
                    <p:spPr>
                      <a:xfrm>
                        <a:off x="6442075" y="1974850"/>
                        <a:ext cx="447675" cy="146050"/>
                      </a:xfrm>
                      <a:prstGeom prst="rect">
                        <a:avLst/>
                      </a:prstGeom>
                      <a:noFill/>
                      <a:ln w="38100">
                        <a:noFill/>
                        <a:miter/>
                      </a:ln>
                    </p:spPr>
                  </p:pic>
                </p:oleObj>
              </mc:Fallback>
            </mc:AlternateContent>
          </a:graphicData>
        </a:graphic>
      </p:graphicFrame>
      <p:graphicFrame>
        <p:nvGraphicFramePr>
          <p:cNvPr id="7183" name="对象 20">
            <a:hlinkClick r:id="" action="ppaction://ole?verb="/>
          </p:cNvPr>
          <p:cNvGraphicFramePr>
            <a:graphicFrameLocks noChangeAspect="1"/>
          </p:cNvGraphicFramePr>
          <p:nvPr/>
        </p:nvGraphicFramePr>
        <p:xfrm>
          <a:off x="7235825" y="2019300"/>
          <a:ext cx="1279525" cy="238125"/>
        </p:xfrm>
        <a:graphic>
          <a:graphicData uri="http://schemas.openxmlformats.org/presentationml/2006/ole">
            <mc:AlternateContent xmlns:mc="http://schemas.openxmlformats.org/markup-compatibility/2006">
              <mc:Choice xmlns:v="urn:schemas-microsoft-com:vml" Requires="v">
                <p:oleObj spid="_x0000_s3089" name="" r:id="rId12" imgW="1358900" imgH="254000" progId="Equation.KSEE3">
                  <p:embed/>
                </p:oleObj>
              </mc:Choice>
              <mc:Fallback>
                <p:oleObj name="" r:id="rId12" imgW="1358900" imgH="254000" progId="Equation.KSEE3">
                  <p:embed/>
                  <p:pic>
                    <p:nvPicPr>
                      <p:cNvPr id="0" name="图片 3088"/>
                      <p:cNvPicPr/>
                      <p:nvPr/>
                    </p:nvPicPr>
                    <p:blipFill>
                      <a:blip r:embed="rId13"/>
                      <a:stretch>
                        <a:fillRect/>
                      </a:stretch>
                    </p:blipFill>
                    <p:spPr>
                      <a:xfrm>
                        <a:off x="7235825" y="2019300"/>
                        <a:ext cx="1279525" cy="238125"/>
                      </a:xfrm>
                      <a:prstGeom prst="rect">
                        <a:avLst/>
                      </a:prstGeom>
                      <a:noFill/>
                      <a:ln w="38100">
                        <a:noFill/>
                        <a:miter/>
                      </a:ln>
                    </p:spPr>
                  </p:pic>
                </p:oleObj>
              </mc:Fallback>
            </mc:AlternateContent>
          </a:graphicData>
        </a:graphic>
      </p:graphicFrame>
      <p:sp>
        <p:nvSpPr>
          <p:cNvPr id="7185" name="文本框 8"/>
          <p:cNvSpPr txBox="1"/>
          <p:nvPr/>
        </p:nvSpPr>
        <p:spPr>
          <a:xfrm>
            <a:off x="660400" y="5578475"/>
            <a:ext cx="5432425" cy="706438"/>
          </a:xfrm>
          <a:prstGeom prst="rect">
            <a:avLst/>
          </a:prstGeom>
          <a:noFill/>
          <a:ln w="9525">
            <a:noFill/>
          </a:ln>
        </p:spPr>
        <p:txBody>
          <a:bodyPr wrap="square" anchor="t">
            <a:spAutoFit/>
          </a:bodyPr>
          <a:p>
            <a:pPr marL="285750" indent="-285750" algn="just" eaLnBrk="0" hangingPunct="0">
              <a:buClr>
                <a:srgbClr val="0070C0"/>
              </a:buClr>
              <a:buFont typeface="Arial" panose="020B0604020202020204" pitchFamily="34" charset="0"/>
              <a:buChar char="•"/>
            </a:pPr>
            <a:r>
              <a:rPr lang="en-US" altLang="zh-CN" sz="1000">
                <a:solidFill>
                  <a:srgbClr val="2F5597"/>
                </a:solidFill>
                <a:latin typeface="Times New Roman" panose="02020603050405020304" pitchFamily="18" charset="0"/>
                <a:ea typeface="宋体" panose="02010600030101010101" pitchFamily="2" charset="-122"/>
                <a:sym typeface="等线" panose="02010600030101010101" pitchFamily="2" charset="-122"/>
              </a:rPr>
              <a:t>P.A. Zyla et al. (Particle Data Group), Prog. Theor. Exp. Phys. 2020, 083C01 (2020)</a:t>
            </a:r>
            <a:endParaRPr lang="en-US" altLang="zh-CN" sz="1000">
              <a:solidFill>
                <a:srgbClr val="2F5597"/>
              </a:solidFill>
              <a:latin typeface="Times New Roman" panose="02020603050405020304" pitchFamily="18" charset="0"/>
              <a:ea typeface="宋体" panose="02010600030101010101" pitchFamily="2" charset="-122"/>
              <a:sym typeface="等线" panose="02010600030101010101" pitchFamily="2" charset="-122"/>
            </a:endParaRPr>
          </a:p>
          <a:p>
            <a:pPr marL="285750" indent="-285750" algn="just" eaLnBrk="0" hangingPunct="0">
              <a:buClr>
                <a:srgbClr val="0070C0"/>
              </a:buClr>
              <a:buFont typeface="Arial" panose="020B0604020202020204" pitchFamily="34" charset="0"/>
              <a:buChar char="•"/>
            </a:pPr>
            <a:r>
              <a:rPr lang="en-US" altLang="zh-CN" sz="1000">
                <a:solidFill>
                  <a:srgbClr val="2F5597"/>
                </a:solidFill>
                <a:latin typeface="Times New Roman" panose="02020603050405020304" pitchFamily="18" charset="0"/>
                <a:ea typeface="宋体" panose="02010600030101010101" pitchFamily="2" charset="-122"/>
                <a:sym typeface="等线" panose="02010600030101010101" pitchFamily="2" charset="-122"/>
              </a:rPr>
              <a:t>P. D. B. Collins, </a:t>
            </a:r>
            <a:r>
              <a:rPr lang="en-US" altLang="zh-CN" sz="1000" i="1">
                <a:solidFill>
                  <a:srgbClr val="2F5597"/>
                </a:solidFill>
                <a:latin typeface="Times New Roman" panose="02020603050405020304" pitchFamily="18" charset="0"/>
                <a:ea typeface="宋体" panose="02010600030101010101" pitchFamily="2" charset="-122"/>
                <a:sym typeface="等线" panose="02010600030101010101" pitchFamily="2" charset="-122"/>
              </a:rPr>
              <a:t>An Introduction to Regge Theory and High-Energy Physics</a:t>
            </a:r>
            <a:endParaRPr lang="en-US" altLang="zh-CN" sz="1000">
              <a:solidFill>
                <a:srgbClr val="2F5597"/>
              </a:solidFill>
              <a:latin typeface="Times New Roman" panose="02020603050405020304" pitchFamily="18" charset="0"/>
              <a:ea typeface="宋体" panose="02010600030101010101" pitchFamily="2" charset="-122"/>
              <a:sym typeface="等线" panose="02010600030101010101" pitchFamily="2" charset="-122"/>
            </a:endParaRPr>
          </a:p>
          <a:p>
            <a:pPr marL="285750" indent="-285750" algn="just" eaLnBrk="0" hangingPunct="0">
              <a:buClr>
                <a:srgbClr val="0070C0"/>
              </a:buClr>
              <a:buFont typeface="Arial" panose="020B0604020202020204" pitchFamily="34" charset="0"/>
              <a:buChar char="•"/>
            </a:pPr>
            <a:r>
              <a:rPr lang="en-US" altLang="zh-CN" sz="1000" dirty="0">
                <a:solidFill>
                  <a:srgbClr val="2F5597"/>
                </a:solidFill>
                <a:latin typeface="Times New Roman" panose="02020603050405020304" pitchFamily="18" charset="0"/>
                <a:ea typeface="宋体" panose="02010600030101010101" pitchFamily="2" charset="-122"/>
              </a:rPr>
              <a:t>A. Donnachie and P. V. Landshoff, Nucl. Phys. B231, 189 (1984)</a:t>
            </a:r>
            <a:endParaRPr lang="en-US" altLang="zh-CN" sz="1000" dirty="0">
              <a:solidFill>
                <a:srgbClr val="2F5597"/>
              </a:solidFill>
              <a:latin typeface="Times New Roman" panose="02020603050405020304" pitchFamily="18" charset="0"/>
              <a:ea typeface="宋体" panose="02010600030101010101" pitchFamily="2" charset="-122"/>
            </a:endParaRPr>
          </a:p>
          <a:p>
            <a:pPr marL="285750" indent="-285750" algn="just" eaLnBrk="0" hangingPunct="0">
              <a:buClr>
                <a:srgbClr val="0070C0"/>
              </a:buClr>
              <a:buFont typeface="Arial" panose="020B0604020202020204" pitchFamily="34" charset="0"/>
              <a:buChar char="•"/>
            </a:pPr>
            <a:endParaRPr lang="zh-CN" altLang="en-US" sz="1000">
              <a:latin typeface="Times New Roman" panose="02020603050405020304" pitchFamily="18" charset="0"/>
              <a:ea typeface="宋体" panose="02010600030101010101" pitchFamily="2" charset="-122"/>
            </a:endParaRPr>
          </a:p>
        </p:txBody>
      </p:sp>
      <p:pic>
        <p:nvPicPr>
          <p:cNvPr id="2" name="图片 1"/>
          <p:cNvPicPr>
            <a:picLocks noChangeAspect="1"/>
          </p:cNvPicPr>
          <p:nvPr/>
        </p:nvPicPr>
        <p:blipFill>
          <a:blip r:embed="rId14"/>
          <a:stretch>
            <a:fillRect/>
          </a:stretch>
        </p:blipFill>
        <p:spPr>
          <a:xfrm>
            <a:off x="4350385" y="3237230"/>
            <a:ext cx="2885440" cy="2110105"/>
          </a:xfrm>
          <a:prstGeom prst="rect">
            <a:avLst/>
          </a:prstGeom>
        </p:spPr>
      </p:pic>
      <p:sp>
        <p:nvSpPr>
          <p:cNvPr id="3" name="灯片编号占位符 2"/>
          <p:cNvSpPr>
            <a:spLocks noGrp="1"/>
          </p:cNvSpPr>
          <p:nvPr>
            <p:ph type="sldNum" sz="quarter" idx="12"/>
          </p:nvPr>
        </p:nvSpPr>
        <p:spPr/>
        <p:txBody>
          <a:bodyPr/>
          <a:p>
            <a:pPr fontAlgn="base"/>
            <a:fld id="{A16DCDE3-DA54-4AF1-A74D-587039B82C70}"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4"/>
          <p:cNvSpPr>
            <a:spLocks noGrp="1"/>
          </p:cNvSpPr>
          <p:nvPr/>
        </p:nvSpPr>
        <p:spPr>
          <a:xfrm>
            <a:off x="628650" y="365125"/>
            <a:ext cx="3021013" cy="330200"/>
          </a:xfrm>
          <a:prstGeom prst="rect">
            <a:avLst/>
          </a:prstGeom>
          <a:solidFill>
            <a:schemeClr val="accent5">
              <a:lumMod val="40000"/>
              <a:lumOff val="60000"/>
            </a:schemeClr>
          </a:solidFill>
          <a:ln w="9525">
            <a:noFill/>
          </a:ln>
        </p:spPr>
        <p:txBody>
          <a:bodyPr vert="horz" lIns="91440" tIns="45720" rIns="91440" bIns="4572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indent="0" algn="l" defTabSz="685800" rtl="0" eaLnBrk="1" fontAlgn="auto" latinLnBrk="0" hangingPunct="1">
              <a:lnSpc>
                <a:spcPct val="90000"/>
              </a:lnSpc>
              <a:spcBef>
                <a:spcPct val="0"/>
              </a:spcBef>
              <a:spcAft>
                <a:spcPct val="0"/>
              </a:spcAft>
              <a:buClrTx/>
              <a:buSzTx/>
              <a:buFontTx/>
              <a:buNone/>
            </a:pPr>
            <a:r>
              <a:rPr kumimoji="0" lang="en-US" altLang="zh-CN" sz="1700" b="1" i="0" u="none" strike="noStrike" kern="1200" cap="none" spc="0" normalizeH="0" baseline="0" noProof="1">
                <a:solidFill>
                  <a:schemeClr val="tx1"/>
                </a:solidFill>
                <a:latin typeface="Times New Roman" panose="02020603050405020304" pitchFamily="18" charset="0"/>
                <a:ea typeface="+mj-ea"/>
                <a:cs typeface="Times New Roman" panose="02020603050405020304" pitchFamily="18" charset="0"/>
              </a:rPr>
              <a:t>The Introduction To Pomeron</a:t>
            </a:r>
            <a:endParaRPr kumimoji="0" lang="en-US" altLang="zh-CN" sz="1700" b="1" i="0" u="none" strike="noStrike" kern="1200" cap="none" spc="0" normalizeH="0" baseline="0" noProof="1">
              <a:solidFill>
                <a:schemeClr val="tx1"/>
              </a:solidFill>
              <a:latin typeface="Times New Roman" panose="02020603050405020304" pitchFamily="18" charset="0"/>
              <a:ea typeface="+mj-ea"/>
              <a:cs typeface="Times New Roman" panose="02020603050405020304" pitchFamily="18" charset="0"/>
            </a:endParaRPr>
          </a:p>
        </p:txBody>
      </p:sp>
      <p:graphicFrame>
        <p:nvGraphicFramePr>
          <p:cNvPr id="9218" name="对象 9">
            <a:hlinkClick r:id="" action="ppaction://ole?verb="/>
          </p:cNvPr>
          <p:cNvGraphicFramePr>
            <a:graphicFrameLocks noChangeAspect="1"/>
          </p:cNvGraphicFramePr>
          <p:nvPr/>
        </p:nvGraphicFramePr>
        <p:xfrm>
          <a:off x="4114800" y="3321050"/>
          <a:ext cx="914400" cy="215900"/>
        </p:xfrm>
        <a:graphic>
          <a:graphicData uri="http://schemas.openxmlformats.org/presentationml/2006/ole">
            <mc:AlternateContent xmlns:mc="http://schemas.openxmlformats.org/markup-compatibility/2006">
              <mc:Choice xmlns:v="urn:schemas-microsoft-com:vml" Requires="v">
                <p:oleObj spid="_x0000_s3111" name="" r:id="rId1" imgW="914400" imgH="215900" progId="Equation.KSEE3">
                  <p:embed/>
                </p:oleObj>
              </mc:Choice>
              <mc:Fallback>
                <p:oleObj name="" r:id="rId1" imgW="914400" imgH="215900" progId="Equation.KSEE3">
                  <p:embed/>
                  <p:pic>
                    <p:nvPicPr>
                      <p:cNvPr id="0" name="图片 3110"/>
                      <p:cNvPicPr/>
                      <p:nvPr/>
                    </p:nvPicPr>
                    <p:blipFill>
                      <a:blip r:embed="rId2"/>
                      <a:stretch>
                        <a:fillRect/>
                      </a:stretch>
                    </p:blipFill>
                    <p:spPr>
                      <a:xfrm>
                        <a:off x="4114800" y="3321050"/>
                        <a:ext cx="914400" cy="215900"/>
                      </a:xfrm>
                      <a:prstGeom prst="rect">
                        <a:avLst/>
                      </a:prstGeom>
                      <a:noFill/>
                      <a:ln w="38100">
                        <a:noFill/>
                        <a:miter/>
                      </a:ln>
                    </p:spPr>
                  </p:pic>
                </p:oleObj>
              </mc:Fallback>
            </mc:AlternateContent>
          </a:graphicData>
        </a:graphic>
      </p:graphicFrame>
      <p:sp>
        <p:nvSpPr>
          <p:cNvPr id="4102" name="文本框 10"/>
          <p:cNvSpPr txBox="1"/>
          <p:nvPr/>
        </p:nvSpPr>
        <p:spPr>
          <a:xfrm>
            <a:off x="649288" y="860425"/>
            <a:ext cx="7866063" cy="3969385"/>
          </a:xfrm>
          <a:prstGeom prst="rect">
            <a:avLst/>
          </a:prstGeom>
          <a:noFill/>
          <a:ln w="9525">
            <a:noFill/>
          </a:ln>
        </p:spPr>
        <p:txBody>
          <a:bodyPr wrap="square" anchor="t">
            <a:spAutoFit/>
          </a:bodyPr>
          <a:p>
            <a:pPr marL="285750" indent="-285750" algn="just" eaLnBrk="0" hangingPunct="0">
              <a:buClr>
                <a:srgbClr val="000000"/>
              </a:buClr>
              <a:buFont typeface="Arial" panose="020B0604020202020204" pitchFamily="34" charset="0"/>
              <a:buChar char="•"/>
            </a:pPr>
            <a:r>
              <a:rPr lang="en-US" altLang="zh-CN" sz="1400">
                <a:latin typeface="Times New Roman" panose="02020603050405020304" pitchFamily="18" charset="0"/>
                <a:sym typeface="+mn-ea"/>
              </a:rPr>
              <a:t>Donnachie-Landshoff parameterized the elastic pp-scattering amplitude in the Regge form:</a:t>
            </a:r>
            <a:endParaRPr lang="en-US" altLang="zh-CN" sz="1400">
              <a:latin typeface="Times New Roman" panose="02020603050405020304" pitchFamily="18" charset="0"/>
              <a:sym typeface="+mn-ea"/>
            </a:endParaRPr>
          </a:p>
          <a:p>
            <a:pPr marL="285750" indent="-285750" algn="just" eaLnBrk="0" hangingPunct="0">
              <a:buClr>
                <a:srgbClr val="000000"/>
              </a:buClr>
              <a:buFont typeface="Arial" panose="020B0604020202020204" pitchFamily="34" charset="0"/>
              <a:buChar char="•"/>
            </a:pPr>
            <a:endParaRPr lang="en-US" altLang="zh-CN" sz="1400" noProof="1">
              <a:latin typeface="Times New Roman" panose="02020603050405020304" pitchFamily="18" charset="0"/>
              <a:ea typeface="宋体" panose="02010600030101010101" pitchFamily="2" charset="-122"/>
              <a:sym typeface="+mn-ea"/>
            </a:endParaRPr>
          </a:p>
          <a:p>
            <a:pPr marL="285750" indent="-285750" algn="just" eaLnBrk="0" hangingPunct="0">
              <a:buClr>
                <a:srgbClr val="000000"/>
              </a:buClr>
              <a:buFont typeface="Arial" panose="020B0604020202020204" pitchFamily="34" charset="0"/>
              <a:buChar char="•"/>
            </a:pPr>
            <a:endParaRPr lang="en-US" altLang="zh-CN" sz="1400" noProof="1">
              <a:latin typeface="Times New Roman" panose="02020603050405020304" pitchFamily="18" charset="0"/>
              <a:ea typeface="宋体" panose="02010600030101010101" pitchFamily="2" charset="-122"/>
              <a:sym typeface="+mn-ea"/>
            </a:endParaRPr>
          </a:p>
          <a:p>
            <a:pPr marL="285750" indent="-285750" algn="just" eaLnBrk="0" hangingPunct="0">
              <a:buClr>
                <a:srgbClr val="000000"/>
              </a:buClr>
              <a:buFont typeface="Arial" panose="020B0604020202020204" pitchFamily="34" charset="0"/>
              <a:buChar char="•"/>
            </a:pPr>
            <a:endParaRPr lang="en-US" altLang="zh-CN" sz="1400" noProof="1">
              <a:latin typeface="Times New Roman" panose="02020603050405020304" pitchFamily="18" charset="0"/>
              <a:ea typeface="宋体" panose="02010600030101010101" pitchFamily="2" charset="-122"/>
            </a:endParaRPr>
          </a:p>
          <a:p>
            <a:pPr algn="just" eaLnBrk="0" hangingPunct="0">
              <a:buClr>
                <a:srgbClr val="000000"/>
              </a:buClr>
              <a:buFont typeface="Arial" panose="020B0604020202020204" pitchFamily="34" charset="0"/>
            </a:pPr>
            <a:r>
              <a:rPr lang="en-US" altLang="zh-CN" sz="1400" noProof="1">
                <a:latin typeface="Times New Roman" panose="02020603050405020304" pitchFamily="18" charset="0"/>
                <a:ea typeface="宋体" panose="02010600030101010101" pitchFamily="2" charset="-122"/>
              </a:rPr>
              <a:t>       </a:t>
            </a:r>
            <a:r>
              <a:rPr lang="en-US" altLang="zh-CN" sz="1400">
                <a:latin typeface="Times New Roman" panose="02020603050405020304" pitchFamily="18" charset="0"/>
                <a:sym typeface="+mn-ea"/>
              </a:rPr>
              <a:t>the parameterized pomeron Reggeon trajectory is: </a:t>
            </a:r>
            <a:endParaRPr lang="en-US" altLang="zh-CN" sz="1400" noProof="1">
              <a:latin typeface="Times New Roman" panose="02020603050405020304" pitchFamily="18" charset="0"/>
              <a:ea typeface="宋体" panose="02010600030101010101" pitchFamily="2" charset="-122"/>
            </a:endParaRPr>
          </a:p>
          <a:p>
            <a:pPr marL="285750" indent="-285750" algn="just" eaLnBrk="0" hangingPunct="0">
              <a:buClr>
                <a:srgbClr val="000000"/>
              </a:buClr>
              <a:buFont typeface="Arial" panose="020B0604020202020204" pitchFamily="34" charset="0"/>
              <a:buChar char="•"/>
            </a:pPr>
            <a:endParaRPr lang="en-US" altLang="zh-CN" sz="1400" noProof="1">
              <a:latin typeface="Times New Roman" panose="02020603050405020304" pitchFamily="18" charset="0"/>
              <a:ea typeface="宋体" panose="02010600030101010101" pitchFamily="2" charset="-122"/>
              <a:cs typeface="+mn-cs"/>
            </a:endParaRPr>
          </a:p>
          <a:p>
            <a:pPr marL="285750" indent="-285750" algn="just" eaLnBrk="0" hangingPunct="0">
              <a:buClr>
                <a:srgbClr val="000000"/>
              </a:buClr>
              <a:buFont typeface="Arial" panose="020B0604020202020204" pitchFamily="34" charset="0"/>
              <a:buChar char="•"/>
            </a:pPr>
            <a:endParaRPr lang="en-US" altLang="zh-CN" sz="1400" noProof="1">
              <a:latin typeface="Times New Roman" panose="02020603050405020304" pitchFamily="18" charset="0"/>
              <a:ea typeface="宋体" panose="02010600030101010101" pitchFamily="2" charset="-122"/>
              <a:cs typeface="+mn-cs"/>
            </a:endParaRPr>
          </a:p>
          <a:p>
            <a:pPr marL="285750" indent="-285750" algn="just" eaLnBrk="0" hangingPunct="0">
              <a:buClr>
                <a:srgbClr val="000000"/>
              </a:buClr>
              <a:buFont typeface="Arial" panose="020B0604020202020204" pitchFamily="34" charset="0"/>
              <a:buChar char="•"/>
            </a:pPr>
            <a:endParaRPr lang="en-US" altLang="zh-CN" sz="1400" noProof="1">
              <a:latin typeface="Times New Roman" panose="02020603050405020304" pitchFamily="18" charset="0"/>
              <a:ea typeface="宋体" panose="02010600030101010101" pitchFamily="2" charset="-122"/>
              <a:cs typeface="+mn-cs"/>
            </a:endParaRPr>
          </a:p>
          <a:p>
            <a:pPr algn="just" eaLnBrk="0" hangingPunct="0">
              <a:buClr>
                <a:srgbClr val="000000"/>
              </a:buClr>
              <a:buFont typeface="Arial" panose="020B0604020202020204" pitchFamily="34" charset="0"/>
            </a:pPr>
            <a:endParaRPr lang="en-US" altLang="zh-CN" sz="1400" noProof="1">
              <a:latin typeface="Times New Roman" panose="02020603050405020304" pitchFamily="18" charset="0"/>
              <a:ea typeface="宋体" panose="02010600030101010101" pitchFamily="2" charset="-122"/>
              <a:cs typeface="+mn-cs"/>
            </a:endParaRPr>
          </a:p>
          <a:p>
            <a:pPr algn="just" eaLnBrk="0" hangingPunct="0">
              <a:buClr>
                <a:srgbClr val="000000"/>
              </a:buClr>
              <a:buFont typeface="Arial" panose="020B0604020202020204" pitchFamily="34" charset="0"/>
            </a:pPr>
            <a:r>
              <a:rPr lang="en-US" altLang="zh-CN" sz="1400" noProof="1">
                <a:latin typeface="Times New Roman" panose="02020603050405020304" pitchFamily="18" charset="0"/>
                <a:ea typeface="宋体" panose="02010600030101010101" pitchFamily="2" charset="-122"/>
                <a:cs typeface="+mn-cs"/>
              </a:rPr>
              <a:t>       </a:t>
            </a:r>
            <a:r>
              <a:rPr lang="en-US" altLang="zh-CN" sz="1400">
                <a:latin typeface="Times New Roman" panose="02020603050405020304" pitchFamily="18" charset="0"/>
                <a:sym typeface="+mn-ea"/>
              </a:rPr>
              <a:t>       is the Dirac electromagnetic form factor of the proton</a:t>
            </a:r>
            <a:endParaRPr lang="en-US" altLang="zh-CN" sz="1400" noProof="1">
              <a:latin typeface="Times New Roman" panose="02020603050405020304" pitchFamily="18" charset="0"/>
              <a:ea typeface="宋体" panose="02010600030101010101" pitchFamily="2" charset="-122"/>
            </a:endParaRPr>
          </a:p>
          <a:p>
            <a:pPr algn="just" eaLnBrk="0" hangingPunct="0">
              <a:buClr>
                <a:srgbClr val="0070C0"/>
              </a:buClr>
              <a:buFont typeface="Arial" panose="020B0604020202020204" pitchFamily="34" charset="0"/>
            </a:pPr>
            <a:r>
              <a:rPr lang="en-US" altLang="zh-CN" sz="1400">
                <a:latin typeface="Times New Roman" panose="02020603050405020304" pitchFamily="18" charset="0"/>
                <a:sym typeface="+mn-ea"/>
              </a:rPr>
              <a:t>              is the pomeron-quark interaction coupling</a:t>
            </a:r>
            <a:endParaRPr lang="en-US" altLang="zh-CN" sz="1400" noProof="1">
              <a:latin typeface="Times New Roman" panose="02020603050405020304" pitchFamily="18" charset="0"/>
              <a:ea typeface="宋体" panose="02010600030101010101" pitchFamily="2" charset="-122"/>
            </a:endParaRPr>
          </a:p>
          <a:p>
            <a:pPr algn="just" eaLnBrk="0" hangingPunct="0">
              <a:buClr>
                <a:srgbClr val="000000"/>
              </a:buClr>
              <a:buFont typeface="Arial" panose="020B0604020202020204" pitchFamily="34" charset="0"/>
            </a:pPr>
            <a:endParaRPr lang="en-US" altLang="zh-CN" sz="1400" noProof="1">
              <a:latin typeface="Times New Roman" panose="02020603050405020304" pitchFamily="18" charset="0"/>
              <a:ea typeface="宋体" panose="02010600030101010101" pitchFamily="2" charset="-122"/>
              <a:cs typeface="+mn-cs"/>
            </a:endParaRPr>
          </a:p>
          <a:p>
            <a:pPr marL="285750" indent="-285750" algn="just" eaLnBrk="0" hangingPunct="0">
              <a:buClr>
                <a:srgbClr val="000000"/>
              </a:buClr>
              <a:buFont typeface="Arial" panose="020B0604020202020204" pitchFamily="34" charset="0"/>
              <a:buChar char="•"/>
            </a:pPr>
            <a:endParaRPr lang="en-US" altLang="zh-CN" sz="1400" noProof="1">
              <a:latin typeface="Times New Roman" panose="02020603050405020304" pitchFamily="18" charset="0"/>
              <a:ea typeface="宋体" panose="02010600030101010101" pitchFamily="2" charset="-122"/>
              <a:cs typeface="+mn-cs"/>
            </a:endParaRPr>
          </a:p>
          <a:p>
            <a:pPr marL="285750" indent="-285750" algn="just" eaLnBrk="0" hangingPunct="0">
              <a:buClr>
                <a:srgbClr val="000000"/>
              </a:buClr>
              <a:buFont typeface="Arial" panose="020B0604020202020204" pitchFamily="34" charset="0"/>
              <a:buChar char="•"/>
            </a:pPr>
            <a:r>
              <a:rPr lang="en-US" altLang="zh-CN" sz="1400" noProof="1">
                <a:latin typeface="Times New Roman" panose="02020603050405020304" pitchFamily="18" charset="0"/>
                <a:ea typeface="宋体" panose="02010600030101010101" pitchFamily="2" charset="-122"/>
                <a:cs typeface="+mn-cs"/>
              </a:rPr>
              <a:t>Donnachie and Landshoff had demonstrated the relationship between the phenomenological Pomeron exchange and non-perturbative QCD behavior </a:t>
            </a:r>
            <a:endParaRPr lang="en-US" altLang="zh-CN" sz="1400" noProof="1">
              <a:latin typeface="Times New Roman" panose="02020603050405020304" pitchFamily="18" charset="0"/>
              <a:ea typeface="宋体" panose="02010600030101010101" pitchFamily="2" charset="-122"/>
            </a:endParaRPr>
          </a:p>
          <a:p>
            <a:pPr marL="285750" indent="-285750" algn="just" eaLnBrk="0" hangingPunct="0">
              <a:buClr>
                <a:srgbClr val="000000"/>
              </a:buClr>
              <a:buFont typeface="Arial" panose="020B0604020202020204" pitchFamily="34" charset="0"/>
              <a:buChar char="•"/>
            </a:pPr>
            <a:endParaRPr lang="en-US" altLang="zh-CN" sz="1400" noProof="1">
              <a:latin typeface="Times New Roman" panose="02020603050405020304" pitchFamily="18" charset="0"/>
              <a:ea typeface="宋体" panose="02010600030101010101" pitchFamily="2" charset="-122"/>
            </a:endParaRPr>
          </a:p>
          <a:p>
            <a:pPr marL="285750" indent="-285750" algn="just" eaLnBrk="0" hangingPunct="0">
              <a:buClr>
                <a:srgbClr val="000000"/>
              </a:buClr>
              <a:buFont typeface="Arial" panose="020B0604020202020204" pitchFamily="34" charset="0"/>
              <a:buChar char="•"/>
            </a:pPr>
            <a:r>
              <a:rPr lang="en-US" altLang="zh-CN" sz="1400" noProof="1">
                <a:latin typeface="Times New Roman" panose="02020603050405020304" pitchFamily="18" charset="0"/>
                <a:ea typeface="+mn-ea"/>
                <a:cs typeface="Times New Roman" panose="02020603050405020304" pitchFamily="18" charset="0"/>
              </a:rPr>
              <a:t>It is generally agreed that the pomeron exchange can be phenomenologically described as the exchange of a pair of  non-perturbative gluons</a:t>
            </a:r>
            <a:endParaRPr lang="en-US" altLang="zh-CN" sz="1400" noProof="1">
              <a:latin typeface="Times New Roman" panose="02020603050405020304" pitchFamily="18" charset="0"/>
              <a:ea typeface="+mn-ea"/>
              <a:cs typeface="Times New Roman" panose="02020603050405020304" pitchFamily="18" charset="0"/>
            </a:endParaRPr>
          </a:p>
        </p:txBody>
      </p:sp>
      <p:sp>
        <p:nvSpPr>
          <p:cNvPr id="9222" name="文本框 22"/>
          <p:cNvSpPr txBox="1"/>
          <p:nvPr/>
        </p:nvSpPr>
        <p:spPr>
          <a:xfrm>
            <a:off x="4481513" y="5342890"/>
            <a:ext cx="4033837" cy="553085"/>
          </a:xfrm>
          <a:prstGeom prst="rect">
            <a:avLst/>
          </a:prstGeom>
          <a:noFill/>
          <a:ln w="9525">
            <a:noFill/>
          </a:ln>
        </p:spPr>
        <p:txBody>
          <a:bodyPr wrap="square" anchor="t">
            <a:spAutoFit/>
          </a:bodyPr>
          <a:p>
            <a:r>
              <a:rPr lang="en-US" altLang="zh-CN" sz="1000" b="1">
                <a:solidFill>
                  <a:srgbClr val="2F5597"/>
                </a:solidFill>
                <a:latin typeface="Times New Roman" panose="02020603050405020304" pitchFamily="18" charset="0"/>
                <a:sym typeface="+mn-ea"/>
              </a:rPr>
              <a:t>A. Donnachie and P. V. Landshoff, Nucl. Phys. B311, 509 (1988)</a:t>
            </a:r>
            <a:endParaRPr lang="en-US" altLang="zh-CN" sz="1000" b="1">
              <a:solidFill>
                <a:srgbClr val="2F5597"/>
              </a:solidFill>
              <a:latin typeface="Times New Roman" panose="02020603050405020304" pitchFamily="18" charset="0"/>
              <a:ea typeface="宋体" panose="02010600030101010101" pitchFamily="2" charset="-122"/>
            </a:endParaRPr>
          </a:p>
          <a:p>
            <a:r>
              <a:rPr lang="en-US" altLang="zh-CN" sz="1000" b="1">
                <a:solidFill>
                  <a:srgbClr val="2F5597"/>
                </a:solidFill>
                <a:latin typeface="Times New Roman" panose="02020603050405020304" pitchFamily="18" charset="0"/>
                <a:ea typeface="宋体" panose="02010600030101010101" pitchFamily="2" charset="-122"/>
              </a:rPr>
              <a:t>M. Diehl,  Z. Phys. C 66, 181 193 (1995)</a:t>
            </a:r>
            <a:endParaRPr lang="en-US" altLang="zh-CN" sz="1000" b="1">
              <a:solidFill>
                <a:srgbClr val="2F5597"/>
              </a:solidFill>
              <a:latin typeface="Times New Roman" panose="02020603050405020304" pitchFamily="18" charset="0"/>
              <a:ea typeface="宋体" panose="02010600030101010101" pitchFamily="2" charset="-122"/>
            </a:endParaRPr>
          </a:p>
          <a:p>
            <a:r>
              <a:rPr lang="en-US" altLang="zh-CN" sz="1000" b="1">
                <a:solidFill>
                  <a:srgbClr val="2F5597"/>
                </a:solidFill>
                <a:latin typeface="Times New Roman" panose="02020603050405020304" pitchFamily="18" charset="0"/>
                <a:ea typeface="宋体" panose="02010600030101010101" pitchFamily="2" charset="-122"/>
              </a:rPr>
              <a:t>A. Donnachie, J. Gravelis, and G. Shaw, Phys. Rev. D. 63, 114013(2001)</a:t>
            </a:r>
            <a:endParaRPr lang="en-US" altLang="zh-CN" sz="1000" b="1">
              <a:solidFill>
                <a:srgbClr val="2F5597"/>
              </a:solidFill>
              <a:latin typeface="Times New Roman" panose="02020603050405020304" pitchFamily="18" charset="0"/>
              <a:ea typeface="宋体" panose="02010600030101010101" pitchFamily="2" charset="-122"/>
            </a:endParaRPr>
          </a:p>
        </p:txBody>
      </p:sp>
      <p:graphicFrame>
        <p:nvGraphicFramePr>
          <p:cNvPr id="7179" name="对象 13">
            <a:hlinkClick r:id="" action="ppaction://ole?verb="/>
          </p:cNvPr>
          <p:cNvGraphicFramePr>
            <a:graphicFrameLocks noChangeAspect="1"/>
          </p:cNvGraphicFramePr>
          <p:nvPr/>
        </p:nvGraphicFramePr>
        <p:xfrm>
          <a:off x="3235961" y="1289685"/>
          <a:ext cx="1918335" cy="431800"/>
        </p:xfrm>
        <a:graphic>
          <a:graphicData uri="http://schemas.openxmlformats.org/presentationml/2006/ole">
            <mc:AlternateContent xmlns:mc="http://schemas.openxmlformats.org/markup-compatibility/2006">
              <mc:Choice xmlns:v="urn:schemas-microsoft-com:vml" Requires="v">
                <p:oleObj spid="_x0000_s3083" name="" r:id="rId3" imgW="1917065" imgH="431800" progId="Equation.KSEE3">
                  <p:embed/>
                </p:oleObj>
              </mc:Choice>
              <mc:Fallback>
                <p:oleObj name="" r:id="rId3" imgW="1917065" imgH="431800" progId="Equation.KSEE3">
                  <p:embed/>
                  <p:pic>
                    <p:nvPicPr>
                      <p:cNvPr id="0" name="图片 3082"/>
                      <p:cNvPicPr/>
                      <p:nvPr/>
                    </p:nvPicPr>
                    <p:blipFill>
                      <a:blip r:embed="rId4"/>
                      <a:stretch>
                        <a:fillRect/>
                      </a:stretch>
                    </p:blipFill>
                    <p:spPr>
                      <a:xfrm>
                        <a:off x="3235961" y="1289685"/>
                        <a:ext cx="1918335" cy="431800"/>
                      </a:xfrm>
                      <a:prstGeom prst="rect">
                        <a:avLst/>
                      </a:prstGeom>
                      <a:noFill/>
                      <a:ln w="38100">
                        <a:noFill/>
                        <a:miter/>
                      </a:ln>
                    </p:spPr>
                  </p:pic>
                </p:oleObj>
              </mc:Fallback>
            </mc:AlternateContent>
          </a:graphicData>
        </a:graphic>
      </p:graphicFrame>
      <p:graphicFrame>
        <p:nvGraphicFramePr>
          <p:cNvPr id="7180" name="对象 14">
            <a:hlinkClick r:id="" action="ppaction://ole?verb="/>
          </p:cNvPr>
          <p:cNvGraphicFramePr>
            <a:graphicFrameLocks noChangeAspect="1"/>
          </p:cNvGraphicFramePr>
          <p:nvPr/>
        </p:nvGraphicFramePr>
        <p:xfrm>
          <a:off x="3490595" y="2267903"/>
          <a:ext cx="1409700" cy="215900"/>
        </p:xfrm>
        <a:graphic>
          <a:graphicData uri="http://schemas.openxmlformats.org/presentationml/2006/ole">
            <mc:AlternateContent xmlns:mc="http://schemas.openxmlformats.org/markup-compatibility/2006">
              <mc:Choice xmlns:v="urn:schemas-microsoft-com:vml" Requires="v">
                <p:oleObj spid="_x0000_s3085" name="" r:id="rId5" imgW="1409700" imgH="215900" progId="Equation.KSEE3">
                  <p:embed/>
                </p:oleObj>
              </mc:Choice>
              <mc:Fallback>
                <p:oleObj name="" r:id="rId5" imgW="1409700" imgH="215900" progId="Equation.KSEE3">
                  <p:embed/>
                  <p:pic>
                    <p:nvPicPr>
                      <p:cNvPr id="0" name="图片 3084"/>
                      <p:cNvPicPr/>
                      <p:nvPr/>
                    </p:nvPicPr>
                    <p:blipFill>
                      <a:blip r:embed="rId6"/>
                      <a:stretch>
                        <a:fillRect/>
                      </a:stretch>
                    </p:blipFill>
                    <p:spPr>
                      <a:xfrm>
                        <a:off x="3490595" y="2267903"/>
                        <a:ext cx="1409700" cy="215900"/>
                      </a:xfrm>
                      <a:prstGeom prst="rect">
                        <a:avLst/>
                      </a:prstGeom>
                      <a:noFill/>
                      <a:ln w="38100">
                        <a:noFill/>
                        <a:miter/>
                      </a:ln>
                    </p:spPr>
                  </p:pic>
                </p:oleObj>
              </mc:Fallback>
            </mc:AlternateContent>
          </a:graphicData>
        </a:graphic>
      </p:graphicFrame>
      <p:graphicFrame>
        <p:nvGraphicFramePr>
          <p:cNvPr id="7184" name="对象 21">
            <a:hlinkClick r:id="" action="ppaction://ole?verb="/>
          </p:cNvPr>
          <p:cNvGraphicFramePr>
            <a:graphicFrameLocks noChangeAspect="1"/>
          </p:cNvGraphicFramePr>
          <p:nvPr/>
        </p:nvGraphicFramePr>
        <p:xfrm>
          <a:off x="1036003" y="2836545"/>
          <a:ext cx="328612" cy="215900"/>
        </p:xfrm>
        <a:graphic>
          <a:graphicData uri="http://schemas.openxmlformats.org/presentationml/2006/ole">
            <mc:AlternateContent xmlns:mc="http://schemas.openxmlformats.org/markup-compatibility/2006">
              <mc:Choice xmlns:v="urn:schemas-microsoft-com:vml" Requires="v">
                <p:oleObj spid="_x0000_s3086" name="" r:id="rId7" imgW="330200" imgH="215900" progId="Equation.KSEE3">
                  <p:embed/>
                </p:oleObj>
              </mc:Choice>
              <mc:Fallback>
                <p:oleObj name="" r:id="rId7" imgW="330200" imgH="215900" progId="Equation.KSEE3">
                  <p:embed/>
                  <p:pic>
                    <p:nvPicPr>
                      <p:cNvPr id="0" name="图片 3085"/>
                      <p:cNvPicPr/>
                      <p:nvPr/>
                    </p:nvPicPr>
                    <p:blipFill>
                      <a:blip r:embed="rId8"/>
                      <a:stretch>
                        <a:fillRect/>
                      </a:stretch>
                    </p:blipFill>
                    <p:spPr>
                      <a:xfrm>
                        <a:off x="1036003" y="2836545"/>
                        <a:ext cx="328612" cy="215900"/>
                      </a:xfrm>
                      <a:prstGeom prst="rect">
                        <a:avLst/>
                      </a:prstGeom>
                      <a:noFill/>
                      <a:ln w="38100">
                        <a:noFill/>
                        <a:miter/>
                      </a:ln>
                    </p:spPr>
                  </p:pic>
                </p:oleObj>
              </mc:Fallback>
            </mc:AlternateContent>
          </a:graphicData>
        </a:graphic>
      </p:graphicFrame>
      <p:graphicFrame>
        <p:nvGraphicFramePr>
          <p:cNvPr id="7186" name="对象 23">
            <a:hlinkClick r:id="" action="ppaction://ole?verb="/>
          </p:cNvPr>
          <p:cNvGraphicFramePr>
            <a:graphicFrameLocks noChangeAspect="1"/>
          </p:cNvGraphicFramePr>
          <p:nvPr/>
        </p:nvGraphicFramePr>
        <p:xfrm>
          <a:off x="1104583" y="3052445"/>
          <a:ext cx="190500" cy="228600"/>
        </p:xfrm>
        <a:graphic>
          <a:graphicData uri="http://schemas.openxmlformats.org/presentationml/2006/ole">
            <mc:AlternateContent xmlns:mc="http://schemas.openxmlformats.org/markup-compatibility/2006">
              <mc:Choice xmlns:v="urn:schemas-microsoft-com:vml" Requires="v">
                <p:oleObj spid="_x0000_s3105" name="" r:id="rId9" imgW="190500" imgH="228600" progId="Equation.KSEE3">
                  <p:embed/>
                </p:oleObj>
              </mc:Choice>
              <mc:Fallback>
                <p:oleObj name="" r:id="rId9" imgW="190500" imgH="228600" progId="Equation.KSEE3">
                  <p:embed/>
                  <p:pic>
                    <p:nvPicPr>
                      <p:cNvPr id="0" name="图片 3104"/>
                      <p:cNvPicPr/>
                      <p:nvPr/>
                    </p:nvPicPr>
                    <p:blipFill>
                      <a:blip r:embed="rId10"/>
                      <a:stretch>
                        <a:fillRect/>
                      </a:stretch>
                    </p:blipFill>
                    <p:spPr>
                      <a:xfrm>
                        <a:off x="1104583" y="3052445"/>
                        <a:ext cx="190500" cy="228600"/>
                      </a:xfrm>
                      <a:prstGeom prst="rect">
                        <a:avLst/>
                      </a:prstGeom>
                      <a:noFill/>
                      <a:ln w="38100">
                        <a:noFill/>
                        <a:miter/>
                      </a:ln>
                    </p:spPr>
                  </p:pic>
                </p:oleObj>
              </mc:Fallback>
            </mc:AlternateContent>
          </a:graphicData>
        </a:graphic>
      </p:graphicFrame>
      <p:sp>
        <p:nvSpPr>
          <p:cNvPr id="2" name="灯片编号占位符 1"/>
          <p:cNvSpPr>
            <a:spLocks noGrp="1"/>
          </p:cNvSpPr>
          <p:nvPr>
            <p:ph type="sldNum" sz="quarter" idx="12"/>
          </p:nvPr>
        </p:nvSpPr>
        <p:spPr/>
        <p:txBody>
          <a:bodyPr/>
          <a:p>
            <a:pPr fontAlgn="base"/>
            <a:fld id="{A16DCDE3-DA54-4AF1-A74D-587039B82C70}"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文本框 11"/>
          <p:cNvSpPr txBox="1"/>
          <p:nvPr/>
        </p:nvSpPr>
        <p:spPr>
          <a:xfrm>
            <a:off x="628650" y="3241675"/>
            <a:ext cx="8242300" cy="2092325"/>
          </a:xfrm>
          <a:prstGeom prst="rect">
            <a:avLst/>
          </a:prstGeom>
          <a:noFill/>
          <a:ln w="9525">
            <a:noFill/>
          </a:ln>
        </p:spPr>
        <p:txBody>
          <a:bodyPr wrap="square" anchor="t">
            <a:spAutoFit/>
          </a:bodyPr>
          <a:p>
            <a:pPr marL="285750" indent="-285750">
              <a:buFont typeface="Wingdings" panose="05000000000000000000" charset="0"/>
              <a:buChar char="Ø"/>
            </a:pPr>
            <a:r>
              <a:rPr lang="en-US" altLang="zh-CN" sz="1400">
                <a:latin typeface="Times New Roman" panose="02020603050405020304" pitchFamily="18" charset="0"/>
                <a:ea typeface="宋体" panose="02010600030101010101" pitchFamily="2" charset="-122"/>
              </a:rPr>
              <a:t>pomeron coupling form factor for each off-shell leg    :</a:t>
            </a:r>
            <a:r>
              <a:rPr lang="en-US" altLang="zh-CN">
                <a:latin typeface="Arial" panose="020B0604020202020204" pitchFamily="34" charset="0"/>
                <a:ea typeface="宋体" panose="02010600030101010101" pitchFamily="2" charset="-122"/>
              </a:rPr>
              <a:t> </a:t>
            </a:r>
            <a:endParaRPr lang="en-US" altLang="zh-CN">
              <a:latin typeface="Arial" panose="020B0604020202020204" pitchFamily="34" charset="0"/>
              <a:ea typeface="宋体" panose="02010600030101010101" pitchFamily="2" charset="-122"/>
            </a:endParaRPr>
          </a:p>
          <a:p>
            <a:pPr marL="285750" indent="-285750">
              <a:buFont typeface="Wingdings" panose="05000000000000000000" charset="0"/>
              <a:buChar char="Ø"/>
            </a:pPr>
            <a:endParaRPr lang="en-US" altLang="zh-CN" sz="1400">
              <a:latin typeface="Times New Roman" panose="02020603050405020304" pitchFamily="18" charset="0"/>
              <a:ea typeface="宋体" panose="02010600030101010101" pitchFamily="2" charset="-122"/>
            </a:endParaRPr>
          </a:p>
          <a:p>
            <a:pPr marL="285750" indent="-285750">
              <a:buFont typeface="Wingdings" panose="05000000000000000000" charset="0"/>
              <a:buChar char="Ø"/>
            </a:pPr>
            <a:endParaRPr lang="en-US" altLang="zh-CN" sz="1400">
              <a:latin typeface="Times New Roman" panose="02020603050405020304" pitchFamily="18" charset="0"/>
              <a:ea typeface="宋体" panose="02010600030101010101" pitchFamily="2" charset="-122"/>
            </a:endParaRPr>
          </a:p>
          <a:p>
            <a:pPr marL="285750" indent="-285750">
              <a:buFont typeface="Wingdings" panose="05000000000000000000" charset="0"/>
              <a:buChar char="Ø"/>
            </a:pPr>
            <a:r>
              <a:rPr lang="en-US" altLang="zh-CN" sz="1400">
                <a:latin typeface="Times New Roman" panose="02020603050405020304" pitchFamily="18" charset="0"/>
                <a:ea typeface="宋体" panose="02010600030101010101" pitchFamily="2" charset="-122"/>
              </a:rPr>
              <a:t>The lower part of this graph is the exchange of the pomeron between a quark and a nucleon:</a:t>
            </a:r>
            <a:endParaRPr lang="en-US" altLang="zh-CN" sz="1400">
              <a:latin typeface="Times New Roman" panose="02020603050405020304" pitchFamily="18" charset="0"/>
              <a:ea typeface="宋体" panose="02010600030101010101" pitchFamily="2" charset="-122"/>
            </a:endParaRPr>
          </a:p>
          <a:p>
            <a:pPr marL="285750" indent="-285750">
              <a:buFont typeface="Wingdings" panose="05000000000000000000" charset="0"/>
              <a:buChar char="Ø"/>
            </a:pPr>
            <a:endParaRPr lang="en-US" altLang="zh-CN" sz="1400">
              <a:latin typeface="Times New Roman" panose="02020603050405020304" pitchFamily="18" charset="0"/>
              <a:ea typeface="宋体" panose="02010600030101010101" pitchFamily="2" charset="-122"/>
            </a:endParaRPr>
          </a:p>
          <a:p>
            <a:pPr marL="285750" indent="-285750">
              <a:buFont typeface="Wingdings" panose="05000000000000000000" charset="0"/>
              <a:buChar char="Ø"/>
            </a:pPr>
            <a:endParaRPr lang="en-US" altLang="zh-CN" sz="1400">
              <a:latin typeface="Times New Roman" panose="02020603050405020304" pitchFamily="18" charset="0"/>
              <a:ea typeface="宋体" panose="02010600030101010101" pitchFamily="2" charset="-122"/>
            </a:endParaRPr>
          </a:p>
          <a:p>
            <a:pPr marL="285750" indent="-285750">
              <a:buFont typeface="Wingdings" panose="05000000000000000000" charset="0"/>
              <a:buChar char="Ø"/>
            </a:pPr>
            <a:endParaRPr lang="en-US" altLang="zh-CN" sz="1400">
              <a:latin typeface="Times New Roman" panose="02020603050405020304" pitchFamily="18" charset="0"/>
              <a:ea typeface="宋体" panose="02010600030101010101" pitchFamily="2" charset="-122"/>
            </a:endParaRPr>
          </a:p>
          <a:p>
            <a:pPr marL="285750" indent="-285750">
              <a:buFont typeface="Wingdings" panose="05000000000000000000" charset="0"/>
              <a:buChar char="Ø"/>
            </a:pPr>
            <a:endParaRPr lang="en-US" altLang="zh-CN" sz="1400">
              <a:latin typeface="Times New Roman" panose="02020603050405020304" pitchFamily="18" charset="0"/>
              <a:ea typeface="宋体" panose="02010600030101010101" pitchFamily="2" charset="-122"/>
            </a:endParaRPr>
          </a:p>
          <a:p>
            <a:pPr marL="285750" indent="-285750">
              <a:buFont typeface="Wingdings" panose="05000000000000000000" charset="0"/>
              <a:buChar char="Ø"/>
            </a:pPr>
            <a:r>
              <a:rPr lang="en-US" altLang="zh-CN" sz="1400">
                <a:latin typeface="Times New Roman" panose="02020603050405020304" pitchFamily="18" charset="0"/>
                <a:ea typeface="宋体" panose="02010600030101010101" pitchFamily="2" charset="-122"/>
              </a:rPr>
              <a:t> The cross section for vector-meson photonproduction takes the form:</a:t>
            </a:r>
            <a:endParaRPr lang="en-US" altLang="zh-CN" sz="1400">
              <a:latin typeface="Times New Roman" panose="02020603050405020304" pitchFamily="18" charset="0"/>
              <a:ea typeface="宋体" panose="02010600030101010101" pitchFamily="2" charset="-122"/>
            </a:endParaRPr>
          </a:p>
        </p:txBody>
      </p:sp>
      <p:sp>
        <p:nvSpPr>
          <p:cNvPr id="6" name="标题 4"/>
          <p:cNvSpPr>
            <a:spLocks noGrp="1"/>
          </p:cNvSpPr>
          <p:nvPr/>
        </p:nvSpPr>
        <p:spPr>
          <a:xfrm>
            <a:off x="628650" y="365125"/>
            <a:ext cx="5632450" cy="330200"/>
          </a:xfrm>
          <a:prstGeom prst="rect">
            <a:avLst/>
          </a:prstGeom>
          <a:solidFill>
            <a:schemeClr val="accent5">
              <a:lumMod val="40000"/>
              <a:lumOff val="60000"/>
            </a:schemeClr>
          </a:solidFill>
          <a:ln w="9525">
            <a:noFill/>
          </a:ln>
        </p:spPr>
        <p:txBody>
          <a:bodyPr vert="horz" lIns="91440" tIns="45720" rIns="91440" bIns="4572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indent="0" algn="l" defTabSz="685800" rtl="0" eaLnBrk="1" fontAlgn="auto" latinLnBrk="0" hangingPunct="1">
              <a:lnSpc>
                <a:spcPct val="90000"/>
              </a:lnSpc>
              <a:spcBef>
                <a:spcPct val="0"/>
              </a:spcBef>
              <a:spcAft>
                <a:spcPct val="0"/>
              </a:spcAft>
              <a:buClrTx/>
              <a:buSzTx/>
              <a:buFontTx/>
              <a:buNone/>
            </a:pPr>
            <a:r>
              <a:rPr kumimoji="0" lang="en-US" altLang="zh-CN" sz="1700" b="1" i="0" u="none" strike="noStrike" kern="1200" cap="none" spc="0" normalizeH="0" baseline="0" noProof="1">
                <a:solidFill>
                  <a:schemeClr val="tx1"/>
                </a:solidFill>
                <a:latin typeface="Times New Roman" panose="02020603050405020304" pitchFamily="18" charset="0"/>
                <a:ea typeface="+mj-ea"/>
                <a:cs typeface="Times New Roman" panose="02020603050405020304" pitchFamily="18" charset="0"/>
              </a:rPr>
              <a:t>The Photonproduction Of        In Elastic Scattering P</a:t>
            </a:r>
            <a:r>
              <a:rPr kumimoji="0" lang="en-US" altLang="zh-CN" sz="1700" b="1" i="0" u="none" strike="noStrike" kern="1200" cap="none" spc="0" normalizeH="0" baseline="0" noProof="1">
                <a:solidFill>
                  <a:schemeClr val="tx1"/>
                </a:solidFill>
                <a:latin typeface="Times New Roman" panose="02020603050405020304" pitchFamily="18" charset="0"/>
                <a:ea typeface="+mj-ea"/>
                <a:cs typeface="Times New Roman" panose="02020603050405020304" pitchFamily="18" charset="0"/>
              </a:rPr>
              <a:t>rocess</a:t>
            </a:r>
            <a:r>
              <a:rPr kumimoji="0" lang="en-US" altLang="zh-CN" sz="1700" b="1" i="0" u="none" strike="noStrike" kern="1200" cap="none" spc="0" normalizeH="0" baseline="0" noProof="1">
                <a:solidFill>
                  <a:schemeClr val="tx1"/>
                </a:solidFill>
                <a:latin typeface="Times New Roman" panose="02020603050405020304" pitchFamily="18" charset="0"/>
                <a:ea typeface="+mj-ea"/>
                <a:cs typeface="Times New Roman" panose="02020603050405020304" pitchFamily="18" charset="0"/>
              </a:rPr>
              <a:t>          </a:t>
            </a:r>
            <a:endParaRPr kumimoji="0" lang="en-US" altLang="zh-CN" sz="1700" b="1" i="0" u="none" strike="noStrike" kern="1200" cap="none" spc="0" normalizeH="0" baseline="0" noProof="1">
              <a:solidFill>
                <a:schemeClr val="tx1"/>
              </a:solidFill>
              <a:latin typeface="Times New Roman" panose="02020603050405020304" pitchFamily="18" charset="0"/>
              <a:ea typeface="+mj-ea"/>
              <a:cs typeface="Times New Roman" panose="02020603050405020304" pitchFamily="18" charset="0"/>
            </a:endParaRPr>
          </a:p>
        </p:txBody>
      </p:sp>
      <p:graphicFrame>
        <p:nvGraphicFramePr>
          <p:cNvPr id="10243" name="对象 4">
            <a:hlinkClick r:id="" action="ppaction://ole?verb="/>
          </p:cNvPr>
          <p:cNvGraphicFramePr>
            <a:graphicFrameLocks noChangeAspect="1"/>
          </p:cNvGraphicFramePr>
          <p:nvPr/>
        </p:nvGraphicFramePr>
        <p:xfrm>
          <a:off x="3109913" y="384175"/>
          <a:ext cx="403225" cy="292100"/>
        </p:xfrm>
        <a:graphic>
          <a:graphicData uri="http://schemas.openxmlformats.org/presentationml/2006/ole">
            <mc:AlternateContent xmlns:mc="http://schemas.openxmlformats.org/markup-compatibility/2006">
              <mc:Choice xmlns:v="urn:schemas-microsoft-com:vml" Requires="v">
                <p:oleObj spid="_x0000_s3114" name="" r:id="rId1" imgW="279400" imgH="203200" progId="Equation.KSEE3">
                  <p:embed/>
                </p:oleObj>
              </mc:Choice>
              <mc:Fallback>
                <p:oleObj name="" r:id="rId1" imgW="279400" imgH="203200" progId="Equation.KSEE3">
                  <p:embed/>
                  <p:pic>
                    <p:nvPicPr>
                      <p:cNvPr id="0" name="图片 3113"/>
                      <p:cNvPicPr/>
                      <p:nvPr/>
                    </p:nvPicPr>
                    <p:blipFill>
                      <a:blip r:embed="rId2"/>
                      <a:stretch>
                        <a:fillRect/>
                      </a:stretch>
                    </p:blipFill>
                    <p:spPr>
                      <a:xfrm>
                        <a:off x="3109913" y="384175"/>
                        <a:ext cx="403225" cy="292100"/>
                      </a:xfrm>
                      <a:prstGeom prst="rect">
                        <a:avLst/>
                      </a:prstGeom>
                      <a:noFill/>
                      <a:ln w="38100">
                        <a:noFill/>
                        <a:miter/>
                      </a:ln>
                    </p:spPr>
                  </p:pic>
                </p:oleObj>
              </mc:Fallback>
            </mc:AlternateContent>
          </a:graphicData>
        </a:graphic>
      </p:graphicFrame>
      <p:sp>
        <p:nvSpPr>
          <p:cNvPr id="4102" name="文本框 10"/>
          <p:cNvSpPr txBox="1"/>
          <p:nvPr/>
        </p:nvSpPr>
        <p:spPr>
          <a:xfrm>
            <a:off x="3411538" y="788988"/>
            <a:ext cx="5457825" cy="2030413"/>
          </a:xfrm>
          <a:prstGeom prst="rect">
            <a:avLst/>
          </a:prstGeom>
          <a:noFill/>
          <a:ln w="9525">
            <a:noFill/>
          </a:ln>
        </p:spPr>
        <p:txBody>
          <a:bodyPr wrap="square" anchor="t">
            <a:spAutoFit/>
          </a:bodyPr>
          <a:p>
            <a:pPr marL="285750" indent="-285750" algn="just" eaLnBrk="0" hangingPunct="0">
              <a:buClr>
                <a:srgbClr val="000000"/>
              </a:buClr>
              <a:buFont typeface="Arial" panose="020B0604020202020204" pitchFamily="34" charset="0"/>
              <a:buChar char="•"/>
            </a:pPr>
            <a:r>
              <a:rPr lang="en-US" altLang="zh-CN" sz="1400" noProof="1">
                <a:latin typeface="Times New Roman" panose="02020603050405020304" pitchFamily="18" charset="0"/>
                <a:ea typeface="宋体" panose="02010600030101010101" pitchFamily="2" charset="-122"/>
                <a:cs typeface="Times New Roman" panose="02020603050405020304" pitchFamily="18" charset="0"/>
              </a:rPr>
              <a:t>Phenomenological Pomeron exchange gives a good description in high-energy hadronic processes for small t elastic scattering and for diffractive dissociation.</a:t>
            </a:r>
            <a:endParaRPr lang="en-US" altLang="zh-CN" sz="1400" noProof="1">
              <a:latin typeface="Times New Roman" panose="02020603050405020304" pitchFamily="18" charset="0"/>
              <a:ea typeface="宋体" panose="02010600030101010101" pitchFamily="2" charset="-122"/>
              <a:cs typeface="Times New Roman" panose="02020603050405020304" pitchFamily="18" charset="0"/>
            </a:endParaRPr>
          </a:p>
          <a:p>
            <a:pPr marL="285750" indent="-285750" algn="just" eaLnBrk="0" hangingPunct="0">
              <a:buClr>
                <a:srgbClr val="0070C0"/>
              </a:buClr>
              <a:buFont typeface="Arial" panose="020B0604020202020204" pitchFamily="34" charset="0"/>
              <a:buChar char="•"/>
            </a:pPr>
            <a:endParaRPr lang="en-US" altLang="zh-CN" sz="1400" noProof="1">
              <a:latin typeface="Times New Roman" panose="02020603050405020304" pitchFamily="18" charset="0"/>
              <a:ea typeface="宋体" panose="02010600030101010101" pitchFamily="2" charset="-122"/>
              <a:cs typeface="Times New Roman" panose="02020603050405020304" pitchFamily="18" charset="0"/>
            </a:endParaRPr>
          </a:p>
          <a:p>
            <a:pPr marL="285750" indent="-285750" algn="just" eaLnBrk="0" hangingPunct="0">
              <a:buClr>
                <a:srgbClr val="000000"/>
              </a:buClr>
              <a:buFont typeface="Arial" panose="020B0604020202020204" pitchFamily="34" charset="0"/>
              <a:buChar char="•"/>
            </a:pPr>
            <a:r>
              <a:rPr lang="en-US" altLang="zh-CN" sz="1400" noProof="1">
                <a:latin typeface="Times New Roman" panose="02020603050405020304" pitchFamily="18" charset="0"/>
                <a:ea typeface="宋体" panose="02010600030101010101" pitchFamily="2" charset="-122"/>
                <a:cs typeface="Times New Roman" panose="02020603050405020304" pitchFamily="18" charset="0"/>
              </a:rPr>
              <a:t>From the analyses of small-x limit behavior, the coupling of the pomeron to quarks is not quite pointlike. The form factor involves a mass scale      of the order of 1 GeV </a:t>
            </a:r>
            <a:endParaRPr lang="en-US" altLang="zh-CN" sz="1400" noProof="1">
              <a:latin typeface="Times New Roman" panose="02020603050405020304" pitchFamily="18" charset="0"/>
              <a:ea typeface="宋体" panose="02010600030101010101" pitchFamily="2" charset="-122"/>
              <a:cs typeface="Times New Roman" panose="02020603050405020304" pitchFamily="18" charset="0"/>
            </a:endParaRPr>
          </a:p>
          <a:p>
            <a:pPr algn="just" eaLnBrk="0" hangingPunct="0">
              <a:buClr>
                <a:srgbClr val="0070C0"/>
              </a:buClr>
              <a:buFont typeface="Arial" panose="020B0604020202020204" pitchFamily="34" charset="0"/>
            </a:pPr>
            <a:r>
              <a:rPr lang="en-US" altLang="zh-CN" sz="1400" noProof="1">
                <a:latin typeface="Times New Roman" panose="02020603050405020304" pitchFamily="18" charset="0"/>
                <a:ea typeface="宋体" panose="02010600030101010101" pitchFamily="2" charset="-122"/>
                <a:cs typeface="+mn-cs"/>
              </a:rPr>
              <a:t> </a:t>
            </a:r>
            <a:endParaRPr lang="en-US" altLang="zh-CN" sz="1400" noProof="1">
              <a:latin typeface="Times New Roman" panose="02020603050405020304" pitchFamily="18" charset="0"/>
              <a:ea typeface="宋体" panose="02010600030101010101" pitchFamily="2" charset="-122"/>
            </a:endParaRPr>
          </a:p>
          <a:p>
            <a:pPr marL="285750" indent="-285750" algn="just" eaLnBrk="0" hangingPunct="0">
              <a:buClr>
                <a:srgbClr val="000000"/>
              </a:buClr>
              <a:buFont typeface="Arial" panose="020B0604020202020204" pitchFamily="34" charset="0"/>
              <a:buChar char="•"/>
            </a:pPr>
            <a:r>
              <a:rPr lang="en-US" altLang="zh-CN" sz="1400" noProof="1">
                <a:latin typeface="Times New Roman" panose="02020603050405020304" pitchFamily="18" charset="0"/>
                <a:ea typeface="宋体" panose="02010600030101010101" pitchFamily="2" charset="-122"/>
                <a:cs typeface="+mn-cs"/>
                <a:sym typeface="+mn-ea"/>
              </a:rPr>
              <a:t>The pomeron coupling form factor is 1 for an on-shell quark.</a:t>
            </a:r>
            <a:endParaRPr lang="en-US" altLang="zh-CN" sz="1400" noProof="1">
              <a:latin typeface="Times New Roman" panose="02020603050405020304" pitchFamily="18" charset="0"/>
              <a:ea typeface="宋体" panose="02010600030101010101" pitchFamily="2" charset="-122"/>
            </a:endParaRPr>
          </a:p>
        </p:txBody>
      </p:sp>
      <p:graphicFrame>
        <p:nvGraphicFramePr>
          <p:cNvPr id="10245" name="对象 4">
            <a:hlinkClick r:id="" action="ppaction://ole?verb="/>
          </p:cNvPr>
          <p:cNvGraphicFramePr>
            <a:graphicFrameLocks noChangeAspect="1"/>
          </p:cNvGraphicFramePr>
          <p:nvPr/>
        </p:nvGraphicFramePr>
        <p:xfrm>
          <a:off x="1692275" y="2738438"/>
          <a:ext cx="760413" cy="268287"/>
        </p:xfrm>
        <a:graphic>
          <a:graphicData uri="http://schemas.openxmlformats.org/presentationml/2006/ole">
            <mc:AlternateContent xmlns:mc="http://schemas.openxmlformats.org/markup-compatibility/2006">
              <mc:Choice xmlns:v="urn:schemas-microsoft-com:vml" Requires="v">
                <p:oleObj spid="_x0000_s3115" name="" r:id="rId3" imgW="647700" imgH="228600" progId="Equation.KSEE3">
                  <p:embed/>
                </p:oleObj>
              </mc:Choice>
              <mc:Fallback>
                <p:oleObj name="" r:id="rId3" imgW="647700" imgH="228600" progId="Equation.KSEE3">
                  <p:embed/>
                  <p:pic>
                    <p:nvPicPr>
                      <p:cNvPr id="0" name="图片 3114"/>
                      <p:cNvPicPr/>
                      <p:nvPr/>
                    </p:nvPicPr>
                    <p:blipFill>
                      <a:blip r:embed="rId4"/>
                      <a:stretch>
                        <a:fillRect/>
                      </a:stretch>
                    </p:blipFill>
                    <p:spPr>
                      <a:xfrm>
                        <a:off x="1692275" y="2738438"/>
                        <a:ext cx="760413" cy="268287"/>
                      </a:xfrm>
                      <a:prstGeom prst="rect">
                        <a:avLst/>
                      </a:prstGeom>
                      <a:noFill/>
                      <a:ln w="38100">
                        <a:noFill/>
                        <a:miter/>
                      </a:ln>
                    </p:spPr>
                  </p:pic>
                </p:oleObj>
              </mc:Fallback>
            </mc:AlternateContent>
          </a:graphicData>
        </a:graphic>
      </p:graphicFrame>
      <p:pic>
        <p:nvPicPr>
          <p:cNvPr id="10246" name="图片 7" descr="Pomeron04"/>
          <p:cNvPicPr>
            <a:picLocks noChangeAspect="1"/>
          </p:cNvPicPr>
          <p:nvPr/>
        </p:nvPicPr>
        <p:blipFill>
          <a:blip r:embed="rId5"/>
          <a:stretch>
            <a:fillRect/>
          </a:stretch>
        </p:blipFill>
        <p:spPr>
          <a:xfrm>
            <a:off x="628650" y="962025"/>
            <a:ext cx="2674938" cy="1854200"/>
          </a:xfrm>
          <a:prstGeom prst="rect">
            <a:avLst/>
          </a:prstGeom>
          <a:noFill/>
          <a:ln w="9525">
            <a:noFill/>
          </a:ln>
        </p:spPr>
      </p:pic>
      <p:cxnSp>
        <p:nvCxnSpPr>
          <p:cNvPr id="9" name="直接连接符 8"/>
          <p:cNvCxnSpPr/>
          <p:nvPr/>
        </p:nvCxnSpPr>
        <p:spPr>
          <a:xfrm>
            <a:off x="1873250" y="962025"/>
            <a:ext cx="681038" cy="800100"/>
          </a:xfrm>
          <a:prstGeom prst="line">
            <a:avLst/>
          </a:prstGeom>
          <a:ln w="6350" cmpd="sng">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V="1">
            <a:off x="1425575" y="1628775"/>
            <a:ext cx="266700" cy="290513"/>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0249" name="对象 10">
            <a:hlinkClick r:id="" action="ppaction://ole?verb="/>
          </p:cNvPr>
          <p:cNvGraphicFramePr>
            <a:graphicFrameLocks noChangeAspect="1"/>
          </p:cNvGraphicFramePr>
          <p:nvPr/>
        </p:nvGraphicFramePr>
        <p:xfrm>
          <a:off x="5127625" y="3290888"/>
          <a:ext cx="930275" cy="509587"/>
        </p:xfrm>
        <a:graphic>
          <a:graphicData uri="http://schemas.openxmlformats.org/presentationml/2006/ole">
            <mc:AlternateContent xmlns:mc="http://schemas.openxmlformats.org/markup-compatibility/2006">
              <mc:Choice xmlns:v="urn:schemas-microsoft-com:vml" Requires="v">
                <p:oleObj spid="_x0000_s3107" name="" r:id="rId6" imgW="787400" imgH="431800" progId="Equation.KSEE3">
                  <p:embed/>
                </p:oleObj>
              </mc:Choice>
              <mc:Fallback>
                <p:oleObj name="" r:id="rId6" imgW="787400" imgH="431800" progId="Equation.KSEE3">
                  <p:embed/>
                  <p:pic>
                    <p:nvPicPr>
                      <p:cNvPr id="0" name="图片 3106"/>
                      <p:cNvPicPr/>
                      <p:nvPr/>
                    </p:nvPicPr>
                    <p:blipFill>
                      <a:blip r:embed="rId7"/>
                      <a:stretch>
                        <a:fillRect/>
                      </a:stretch>
                    </p:blipFill>
                    <p:spPr>
                      <a:xfrm>
                        <a:off x="5127625" y="3290888"/>
                        <a:ext cx="930275" cy="509587"/>
                      </a:xfrm>
                      <a:prstGeom prst="rect">
                        <a:avLst/>
                      </a:prstGeom>
                      <a:noFill/>
                      <a:ln w="38100">
                        <a:noFill/>
                        <a:miter/>
                      </a:ln>
                    </p:spPr>
                  </p:pic>
                </p:oleObj>
              </mc:Fallback>
            </mc:AlternateContent>
          </a:graphicData>
        </a:graphic>
      </p:graphicFrame>
      <p:graphicFrame>
        <p:nvGraphicFramePr>
          <p:cNvPr id="10250" name="对象 12">
            <a:hlinkClick r:id="" action="ppaction://ole?verb="/>
          </p:cNvPr>
          <p:cNvGraphicFramePr>
            <a:graphicFrameLocks noChangeAspect="1"/>
          </p:cNvGraphicFramePr>
          <p:nvPr/>
        </p:nvGraphicFramePr>
        <p:xfrm>
          <a:off x="4556125" y="2101850"/>
          <a:ext cx="223838" cy="268288"/>
        </p:xfrm>
        <a:graphic>
          <a:graphicData uri="http://schemas.openxmlformats.org/presentationml/2006/ole">
            <mc:AlternateContent xmlns:mc="http://schemas.openxmlformats.org/markup-compatibility/2006">
              <mc:Choice xmlns:v="urn:schemas-microsoft-com:vml" Requires="v">
                <p:oleObj spid="_x0000_s3113" name="" r:id="rId8" imgW="190500" imgH="228600" progId="Equation.KSEE3">
                  <p:embed/>
                </p:oleObj>
              </mc:Choice>
              <mc:Fallback>
                <p:oleObj name="" r:id="rId8" imgW="190500" imgH="228600" progId="Equation.KSEE3">
                  <p:embed/>
                  <p:pic>
                    <p:nvPicPr>
                      <p:cNvPr id="0" name="图片 3112"/>
                      <p:cNvPicPr/>
                      <p:nvPr/>
                    </p:nvPicPr>
                    <p:blipFill>
                      <a:blip r:embed="rId9"/>
                      <a:stretch>
                        <a:fillRect/>
                      </a:stretch>
                    </p:blipFill>
                    <p:spPr>
                      <a:xfrm>
                        <a:off x="4556125" y="2101850"/>
                        <a:ext cx="223838" cy="268288"/>
                      </a:xfrm>
                      <a:prstGeom prst="rect">
                        <a:avLst/>
                      </a:prstGeom>
                      <a:noFill/>
                      <a:ln w="38100">
                        <a:noFill/>
                        <a:miter/>
                      </a:ln>
                    </p:spPr>
                  </p:pic>
                </p:oleObj>
              </mc:Fallback>
            </mc:AlternateContent>
          </a:graphicData>
        </a:graphic>
      </p:graphicFrame>
      <p:graphicFrame>
        <p:nvGraphicFramePr>
          <p:cNvPr id="10251" name="对象 13">
            <a:hlinkClick r:id="" action="ppaction://ole?verb="/>
          </p:cNvPr>
          <p:cNvGraphicFramePr>
            <a:graphicFrameLocks noChangeAspect="1"/>
          </p:cNvGraphicFramePr>
          <p:nvPr/>
        </p:nvGraphicFramePr>
        <p:xfrm>
          <a:off x="4724400" y="3360738"/>
          <a:ext cx="103188" cy="207962"/>
        </p:xfrm>
        <a:graphic>
          <a:graphicData uri="http://schemas.openxmlformats.org/presentationml/2006/ole">
            <mc:AlternateContent xmlns:mc="http://schemas.openxmlformats.org/markup-compatibility/2006">
              <mc:Choice xmlns:v="urn:schemas-microsoft-com:vml" Requires="v">
                <p:oleObj spid="_x0000_s3116" name="" r:id="rId10" imgW="88265" imgH="177165" progId="Equation.KSEE3">
                  <p:embed/>
                </p:oleObj>
              </mc:Choice>
              <mc:Fallback>
                <p:oleObj name="" r:id="rId10" imgW="88265" imgH="177165" progId="Equation.KSEE3">
                  <p:embed/>
                  <p:pic>
                    <p:nvPicPr>
                      <p:cNvPr id="0" name="图片 3115"/>
                      <p:cNvPicPr/>
                      <p:nvPr/>
                    </p:nvPicPr>
                    <p:blipFill>
                      <a:blip r:embed="rId11"/>
                      <a:stretch>
                        <a:fillRect/>
                      </a:stretch>
                    </p:blipFill>
                    <p:spPr>
                      <a:xfrm>
                        <a:off x="4724400" y="3360738"/>
                        <a:ext cx="103188" cy="207962"/>
                      </a:xfrm>
                      <a:prstGeom prst="rect">
                        <a:avLst/>
                      </a:prstGeom>
                      <a:noFill/>
                      <a:ln w="38100">
                        <a:noFill/>
                        <a:miter/>
                      </a:ln>
                    </p:spPr>
                  </p:pic>
                </p:oleObj>
              </mc:Fallback>
            </mc:AlternateContent>
          </a:graphicData>
        </a:graphic>
      </p:graphicFrame>
      <p:sp>
        <p:nvSpPr>
          <p:cNvPr id="10252" name="文本框 8"/>
          <p:cNvSpPr txBox="1"/>
          <p:nvPr/>
        </p:nvSpPr>
        <p:spPr>
          <a:xfrm>
            <a:off x="4779963" y="6042025"/>
            <a:ext cx="4013200" cy="244475"/>
          </a:xfrm>
          <a:prstGeom prst="rect">
            <a:avLst/>
          </a:prstGeom>
          <a:noFill/>
          <a:ln w="9525">
            <a:noFill/>
          </a:ln>
        </p:spPr>
        <p:txBody>
          <a:bodyPr wrap="square" anchor="t">
            <a:spAutoFit/>
          </a:bodyPr>
          <a:p>
            <a:pPr algn="just" eaLnBrk="0" hangingPunct="0">
              <a:buClr>
                <a:srgbClr val="0070C0"/>
              </a:buClr>
              <a:buFont typeface="Arial" panose="020B0604020202020204" pitchFamily="34" charset="0"/>
            </a:pPr>
            <a:r>
              <a:rPr lang="en-US" altLang="zh-CN" sz="1000" b="1">
                <a:solidFill>
                  <a:srgbClr val="2F5597"/>
                </a:solidFill>
                <a:latin typeface="Times New Roman" panose="02020603050405020304" pitchFamily="18" charset="0"/>
                <a:ea typeface="宋体" panose="02010600030101010101" pitchFamily="2" charset="-122"/>
              </a:rPr>
              <a:t>J.-M. Laget, R. Mendez-Galain / Nuclear Physics A581 (1995) 397-428</a:t>
            </a:r>
            <a:endParaRPr lang="zh-CN" altLang="en-US" sz="1000" b="1">
              <a:solidFill>
                <a:srgbClr val="8FAADC"/>
              </a:solidFill>
              <a:latin typeface="Times New Roman" panose="02020603050405020304" pitchFamily="18" charset="0"/>
              <a:ea typeface="宋体" panose="02010600030101010101" pitchFamily="2" charset="-122"/>
            </a:endParaRPr>
          </a:p>
        </p:txBody>
      </p:sp>
      <p:graphicFrame>
        <p:nvGraphicFramePr>
          <p:cNvPr id="10253" name="对象 16">
            <a:hlinkClick r:id="" action="ppaction://ole?verb="/>
          </p:cNvPr>
          <p:cNvGraphicFramePr>
            <a:graphicFrameLocks noChangeAspect="1"/>
          </p:cNvGraphicFramePr>
          <p:nvPr/>
        </p:nvGraphicFramePr>
        <p:xfrm>
          <a:off x="2554288" y="4279900"/>
          <a:ext cx="3201987" cy="720725"/>
        </p:xfrm>
        <a:graphic>
          <a:graphicData uri="http://schemas.openxmlformats.org/presentationml/2006/ole">
            <mc:AlternateContent xmlns:mc="http://schemas.openxmlformats.org/markup-compatibility/2006">
              <mc:Choice xmlns:v="urn:schemas-microsoft-com:vml" Requires="v">
                <p:oleObj spid="_x0000_s3104" name="" r:id="rId12" imgW="2768600" imgH="622300" progId="Equation.KSEE3">
                  <p:embed/>
                </p:oleObj>
              </mc:Choice>
              <mc:Fallback>
                <p:oleObj name="" r:id="rId12" imgW="2768600" imgH="622300" progId="Equation.KSEE3">
                  <p:embed/>
                  <p:pic>
                    <p:nvPicPr>
                      <p:cNvPr id="0" name="图片 3103"/>
                      <p:cNvPicPr/>
                      <p:nvPr/>
                    </p:nvPicPr>
                    <p:blipFill>
                      <a:blip r:embed="rId13"/>
                      <a:stretch>
                        <a:fillRect/>
                      </a:stretch>
                    </p:blipFill>
                    <p:spPr>
                      <a:xfrm>
                        <a:off x="2554288" y="4279900"/>
                        <a:ext cx="3201987" cy="720725"/>
                      </a:xfrm>
                      <a:prstGeom prst="rect">
                        <a:avLst/>
                      </a:prstGeom>
                      <a:noFill/>
                      <a:ln w="38100">
                        <a:noFill/>
                        <a:miter/>
                      </a:ln>
                    </p:spPr>
                  </p:pic>
                </p:oleObj>
              </mc:Fallback>
            </mc:AlternateContent>
          </a:graphicData>
        </a:graphic>
      </p:graphicFrame>
      <p:sp>
        <p:nvSpPr>
          <p:cNvPr id="10254" name="文本框 8"/>
          <p:cNvSpPr txBox="1"/>
          <p:nvPr/>
        </p:nvSpPr>
        <p:spPr>
          <a:xfrm>
            <a:off x="5127625" y="2819400"/>
            <a:ext cx="3665538" cy="244475"/>
          </a:xfrm>
          <a:prstGeom prst="rect">
            <a:avLst/>
          </a:prstGeom>
          <a:noFill/>
          <a:ln w="9525">
            <a:noFill/>
          </a:ln>
        </p:spPr>
        <p:txBody>
          <a:bodyPr wrap="square" anchor="t">
            <a:spAutoFit/>
          </a:bodyPr>
          <a:p>
            <a:pPr algn="just" eaLnBrk="0" hangingPunct="0">
              <a:buClr>
                <a:srgbClr val="0070C0"/>
              </a:buClr>
              <a:buFont typeface="Arial" panose="020B0604020202020204" pitchFamily="34" charset="0"/>
            </a:pPr>
            <a:r>
              <a:rPr lang="en-US" altLang="zh-CN" sz="1000" b="1">
                <a:solidFill>
                  <a:srgbClr val="2F5597"/>
                </a:solidFill>
                <a:latin typeface="Times New Roman" panose="02020603050405020304" pitchFamily="18" charset="0"/>
                <a:ea typeface="宋体" panose="02010600030101010101" pitchFamily="2" charset="-122"/>
              </a:rPr>
              <a:t>A. Donnachie and P. V. Landshoff, Nucl. Phys. B311, 509 (1988)</a:t>
            </a:r>
            <a:endParaRPr lang="en-US" altLang="zh-CN" sz="1000" b="1">
              <a:solidFill>
                <a:srgbClr val="2F5597"/>
              </a:solidFill>
              <a:latin typeface="Times New Roman" panose="02020603050405020304" pitchFamily="18" charset="0"/>
              <a:ea typeface="宋体" panose="02010600030101010101" pitchFamily="2" charset="-122"/>
            </a:endParaRPr>
          </a:p>
        </p:txBody>
      </p:sp>
      <p:graphicFrame>
        <p:nvGraphicFramePr>
          <p:cNvPr id="10255" name="对象 19">
            <a:hlinkClick r:id="" action="ppaction://ole?verb="/>
          </p:cNvPr>
          <p:cNvGraphicFramePr>
            <a:graphicFrameLocks noChangeAspect="1"/>
          </p:cNvGraphicFramePr>
          <p:nvPr/>
        </p:nvGraphicFramePr>
        <p:xfrm>
          <a:off x="1768475" y="5334000"/>
          <a:ext cx="5083175" cy="596900"/>
        </p:xfrm>
        <a:graphic>
          <a:graphicData uri="http://schemas.openxmlformats.org/presentationml/2006/ole">
            <mc:AlternateContent xmlns:mc="http://schemas.openxmlformats.org/markup-compatibility/2006">
              <mc:Choice xmlns:v="urn:schemas-microsoft-com:vml" Requires="v">
                <p:oleObj spid="_x0000_s3106" name="" r:id="rId14" imgW="4330700" imgH="508000" progId="Equation.KSEE3">
                  <p:embed/>
                </p:oleObj>
              </mc:Choice>
              <mc:Fallback>
                <p:oleObj name="" r:id="rId14" imgW="4330700" imgH="508000" progId="Equation.KSEE3">
                  <p:embed/>
                  <p:pic>
                    <p:nvPicPr>
                      <p:cNvPr id="0" name="图片 3105"/>
                      <p:cNvPicPr/>
                      <p:nvPr/>
                    </p:nvPicPr>
                    <p:blipFill>
                      <a:blip r:embed="rId15"/>
                      <a:stretch>
                        <a:fillRect/>
                      </a:stretch>
                    </p:blipFill>
                    <p:spPr>
                      <a:xfrm>
                        <a:off x="1768475" y="5334000"/>
                        <a:ext cx="5083175" cy="596900"/>
                      </a:xfrm>
                      <a:prstGeom prst="rect">
                        <a:avLst/>
                      </a:prstGeom>
                      <a:noFill/>
                      <a:ln w="38100">
                        <a:noFill/>
                        <a:miter/>
                      </a:ln>
                    </p:spPr>
                  </p:pic>
                </p:oleObj>
              </mc:Fallback>
            </mc:AlternateContent>
          </a:graphicData>
        </a:graphic>
      </p:graphicFrame>
      <p:sp>
        <p:nvSpPr>
          <p:cNvPr id="2" name="灯片编号占位符 1"/>
          <p:cNvSpPr>
            <a:spLocks noGrp="1"/>
          </p:cNvSpPr>
          <p:nvPr>
            <p:ph type="sldNum" sz="quarter" idx="12"/>
          </p:nvPr>
        </p:nvSpPr>
        <p:spPr/>
        <p:txBody>
          <a:bodyPr/>
          <a:p>
            <a:pPr fontAlgn="base"/>
            <a:fld id="{A16DCDE3-DA54-4AF1-A74D-587039B82C70}"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文本框 15"/>
          <p:cNvSpPr txBox="1"/>
          <p:nvPr/>
        </p:nvSpPr>
        <p:spPr>
          <a:xfrm>
            <a:off x="3321050" y="3405188"/>
            <a:ext cx="5194300" cy="2462213"/>
          </a:xfrm>
          <a:prstGeom prst="rect">
            <a:avLst/>
          </a:prstGeom>
          <a:noFill/>
        </p:spPr>
        <p:txBody>
          <a:bodyPr wrap="square" rtlCol="0" anchor="t">
            <a:spAutoFit/>
          </a:bodyPr>
          <a:p>
            <a:pPr marL="285750" indent="-285750">
              <a:buFont typeface="Wingdings" panose="05000000000000000000" charset="0"/>
              <a:buChar char="Ø"/>
            </a:pPr>
            <a:r>
              <a:rPr lang="en-US" altLang="zh-CN" sz="1400" noProof="1">
                <a:latin typeface="Times New Roman" panose="02020603050405020304" pitchFamily="18" charset="0"/>
                <a:ea typeface="宋体" panose="02010600030101010101" pitchFamily="2" charset="-122"/>
                <a:cs typeface="+mn-cs"/>
                <a:sym typeface="+mn-ea"/>
              </a:rPr>
              <a:t>The pp elastic scattering amplitude is:</a:t>
            </a:r>
            <a:endParaRPr lang="en-US" altLang="zh-CN" sz="1400" noProof="1">
              <a:latin typeface="Times New Roman" panose="02020603050405020304" pitchFamily="18" charset="0"/>
              <a:sym typeface="+mn-ea"/>
            </a:endParaRPr>
          </a:p>
          <a:p>
            <a:pPr marL="285750" indent="-285750">
              <a:buFont typeface="Wingdings" panose="05000000000000000000" charset="0"/>
              <a:buChar char="Ø"/>
            </a:pPr>
            <a:endParaRPr lang="en-US" altLang="zh-CN" sz="1400" noProof="1">
              <a:latin typeface="Times New Roman" panose="02020603050405020304" pitchFamily="18" charset="0"/>
              <a:sym typeface="+mn-ea"/>
            </a:endParaRPr>
          </a:p>
          <a:p>
            <a:pPr marL="285750" indent="-285750">
              <a:buFont typeface="Wingdings" panose="05000000000000000000" charset="0"/>
              <a:buChar char="Ø"/>
            </a:pPr>
            <a:endParaRPr lang="en-US" altLang="zh-CN" sz="1400" noProof="1">
              <a:latin typeface="Times New Roman" panose="02020603050405020304" pitchFamily="18" charset="0"/>
              <a:sym typeface="+mn-ea"/>
            </a:endParaRPr>
          </a:p>
          <a:p>
            <a:pPr marL="285750" indent="-285750">
              <a:buFont typeface="Wingdings" panose="05000000000000000000" charset="0"/>
              <a:buChar char="Ø"/>
            </a:pPr>
            <a:endParaRPr lang="en-US" altLang="zh-CN" sz="1400" noProof="1">
              <a:latin typeface="Times New Roman" panose="02020603050405020304" pitchFamily="18" charset="0"/>
              <a:sym typeface="+mn-ea"/>
            </a:endParaRPr>
          </a:p>
          <a:p>
            <a:pPr marL="285750" indent="-285750">
              <a:buFont typeface="Wingdings" panose="05000000000000000000" charset="0"/>
              <a:buChar char="Ø"/>
            </a:pPr>
            <a:endParaRPr lang="en-US" altLang="zh-CN" sz="1400" noProof="1">
              <a:latin typeface="Times New Roman" panose="02020603050405020304" pitchFamily="18" charset="0"/>
              <a:sym typeface="+mn-ea"/>
            </a:endParaRPr>
          </a:p>
          <a:p>
            <a:pPr marL="285750" indent="-285750">
              <a:buFont typeface="Wingdings" panose="05000000000000000000" charset="0"/>
              <a:buChar char="Ø"/>
            </a:pPr>
            <a:r>
              <a:rPr lang="en-US" altLang="zh-CN" sz="1400" noProof="1">
                <a:latin typeface="Times New Roman" panose="02020603050405020304" pitchFamily="18" charset="0"/>
                <a:ea typeface="宋体" panose="02010600030101010101" pitchFamily="2" charset="-122"/>
                <a:cs typeface="+mn-cs"/>
                <a:sym typeface="+mn-ea"/>
              </a:rPr>
              <a:t>The pomeron-exchange contribution to the differential cross section for     elastic scattering is: </a:t>
            </a:r>
            <a:endParaRPr lang="en-US" altLang="zh-CN" sz="1400" noProof="1">
              <a:latin typeface="Times New Roman" panose="02020603050405020304" pitchFamily="18" charset="0"/>
              <a:sym typeface="+mn-ea"/>
            </a:endParaRPr>
          </a:p>
          <a:p>
            <a:pPr marL="285750" indent="-285750">
              <a:buFont typeface="Wingdings" panose="05000000000000000000" charset="0"/>
              <a:buChar char="Ø"/>
            </a:pPr>
            <a:endParaRPr lang="en-US" altLang="zh-CN" sz="1400" noProof="1">
              <a:latin typeface="Times New Roman" panose="02020603050405020304" pitchFamily="18" charset="0"/>
              <a:sym typeface="+mn-ea"/>
            </a:endParaRPr>
          </a:p>
          <a:p>
            <a:pPr marL="285750" indent="-285750">
              <a:buFont typeface="Wingdings" panose="05000000000000000000" charset="0"/>
              <a:buChar char="Ø"/>
            </a:pPr>
            <a:endParaRPr lang="en-US" altLang="zh-CN" sz="1400" noProof="1">
              <a:latin typeface="Times New Roman" panose="02020603050405020304" pitchFamily="18" charset="0"/>
              <a:sym typeface="+mn-ea"/>
            </a:endParaRPr>
          </a:p>
          <a:p>
            <a:pPr marL="285750" indent="-285750">
              <a:buFont typeface="Wingdings" panose="05000000000000000000" charset="0"/>
              <a:buChar char="Ø"/>
            </a:pPr>
            <a:endParaRPr lang="en-US" altLang="zh-CN" sz="1400" noProof="1">
              <a:latin typeface="Times New Roman" panose="02020603050405020304" pitchFamily="18" charset="0"/>
              <a:sym typeface="+mn-ea"/>
            </a:endParaRPr>
          </a:p>
          <a:p>
            <a:pPr>
              <a:buFont typeface="Wingdings" panose="05000000000000000000" charset="0"/>
            </a:pPr>
            <a:r>
              <a:rPr lang="en-US" altLang="zh-CN" sz="1400" noProof="1">
                <a:latin typeface="Times New Roman" panose="02020603050405020304" pitchFamily="18" charset="0"/>
                <a:ea typeface="宋体" panose="02010600030101010101" pitchFamily="2" charset="-122"/>
                <a:cs typeface="+mn-cs"/>
                <a:sym typeface="+mn-ea"/>
              </a:rPr>
              <a:t>                is the elastic form factor of the pion. </a:t>
            </a:r>
            <a:r>
              <a:rPr lang="en-US" altLang="zh-CN" sz="1400" noProof="1">
                <a:latin typeface="Times New Roman" panose="02020603050405020304" pitchFamily="18" charset="0"/>
                <a:ea typeface="宋体" panose="02010600030101010101" pitchFamily="2" charset="-122"/>
                <a:cs typeface="+mn-cs"/>
              </a:rPr>
              <a:t>The data fit well to:</a:t>
            </a:r>
            <a:endParaRPr lang="en-US" altLang="zh-CN" sz="1400" noProof="1">
              <a:latin typeface="Times New Roman" panose="02020603050405020304" pitchFamily="18" charset="0"/>
            </a:endParaRPr>
          </a:p>
        </p:txBody>
      </p:sp>
      <p:sp>
        <p:nvSpPr>
          <p:cNvPr id="6" name="标题 4"/>
          <p:cNvSpPr>
            <a:spLocks noGrp="1"/>
          </p:cNvSpPr>
          <p:nvPr/>
        </p:nvSpPr>
        <p:spPr>
          <a:xfrm>
            <a:off x="628650" y="365125"/>
            <a:ext cx="5684838" cy="330200"/>
          </a:xfrm>
          <a:prstGeom prst="rect">
            <a:avLst/>
          </a:prstGeom>
          <a:solidFill>
            <a:schemeClr val="accent5">
              <a:lumMod val="40000"/>
              <a:lumOff val="60000"/>
            </a:schemeClr>
          </a:solidFill>
          <a:ln w="9525">
            <a:noFill/>
          </a:ln>
        </p:spPr>
        <p:txBody>
          <a:bodyPr vert="horz" lIns="91440" tIns="45720" rIns="91440" bIns="4572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indent="0" algn="l" defTabSz="685800" rtl="0" eaLnBrk="1" fontAlgn="auto" latinLnBrk="0" hangingPunct="1">
              <a:lnSpc>
                <a:spcPct val="90000"/>
              </a:lnSpc>
              <a:spcBef>
                <a:spcPct val="0"/>
              </a:spcBef>
              <a:spcAft>
                <a:spcPct val="0"/>
              </a:spcAft>
              <a:buClrTx/>
              <a:buSzTx/>
              <a:buFontTx/>
              <a:buNone/>
            </a:pPr>
            <a:r>
              <a:rPr kumimoji="0" lang="en-US" altLang="zh-CN" sz="1700" b="1" i="0" u="none" strike="noStrike" kern="1200" cap="none" spc="0" normalizeH="0" baseline="0" noProof="1">
                <a:solidFill>
                  <a:schemeClr val="tx1"/>
                </a:solidFill>
                <a:latin typeface="Times New Roman" panose="02020603050405020304" pitchFamily="18" charset="0"/>
                <a:ea typeface="+mj-ea"/>
                <a:cs typeface="Times New Roman" panose="02020603050405020304" pitchFamily="18" charset="0"/>
              </a:rPr>
              <a:t>The Photonproduction Of        In Elastic Scattering P</a:t>
            </a:r>
            <a:r>
              <a:rPr kumimoji="0" lang="en-US" altLang="zh-CN" sz="1700" b="1" i="0" u="none" strike="noStrike" kern="1200" cap="none" spc="0" normalizeH="0" baseline="0" noProof="1">
                <a:solidFill>
                  <a:schemeClr val="tx1"/>
                </a:solidFill>
                <a:latin typeface="Times New Roman" panose="02020603050405020304" pitchFamily="18" charset="0"/>
                <a:ea typeface="+mj-ea"/>
                <a:cs typeface="Times New Roman" panose="02020603050405020304" pitchFamily="18" charset="0"/>
              </a:rPr>
              <a:t>rocess</a:t>
            </a:r>
            <a:r>
              <a:rPr kumimoji="0" lang="en-US" altLang="zh-CN" sz="1700" b="1" i="0" u="none" strike="noStrike" kern="1200" cap="none" spc="0" normalizeH="0" baseline="0" noProof="1">
                <a:solidFill>
                  <a:schemeClr val="tx1"/>
                </a:solidFill>
                <a:latin typeface="Times New Roman" panose="02020603050405020304" pitchFamily="18" charset="0"/>
                <a:ea typeface="+mj-ea"/>
                <a:cs typeface="Times New Roman" panose="02020603050405020304" pitchFamily="18" charset="0"/>
              </a:rPr>
              <a:t>          </a:t>
            </a:r>
            <a:endParaRPr kumimoji="0" lang="en-US" altLang="zh-CN" sz="1700" b="1" i="0" u="none" strike="noStrike" kern="1200" cap="none" spc="0" normalizeH="0" baseline="0" noProof="1">
              <a:solidFill>
                <a:schemeClr val="tx1"/>
              </a:solidFill>
              <a:latin typeface="Times New Roman" panose="02020603050405020304" pitchFamily="18" charset="0"/>
              <a:ea typeface="+mj-ea"/>
              <a:cs typeface="Times New Roman" panose="02020603050405020304" pitchFamily="18" charset="0"/>
            </a:endParaRPr>
          </a:p>
        </p:txBody>
      </p:sp>
      <p:graphicFrame>
        <p:nvGraphicFramePr>
          <p:cNvPr id="12291" name="对象 4">
            <a:hlinkClick r:id="" action="ppaction://ole?verb="/>
          </p:cNvPr>
          <p:cNvGraphicFramePr>
            <a:graphicFrameLocks noChangeAspect="1"/>
          </p:cNvGraphicFramePr>
          <p:nvPr/>
        </p:nvGraphicFramePr>
        <p:xfrm>
          <a:off x="3109913" y="384175"/>
          <a:ext cx="403225" cy="292100"/>
        </p:xfrm>
        <a:graphic>
          <a:graphicData uri="http://schemas.openxmlformats.org/presentationml/2006/ole">
            <mc:AlternateContent xmlns:mc="http://schemas.openxmlformats.org/markup-compatibility/2006">
              <mc:Choice xmlns:v="urn:schemas-microsoft-com:vml" Requires="v">
                <p:oleObj spid="_x0000_s3124" name="" r:id="rId1" imgW="279400" imgH="203200" progId="Equation.KSEE3">
                  <p:embed/>
                </p:oleObj>
              </mc:Choice>
              <mc:Fallback>
                <p:oleObj name="" r:id="rId1" imgW="279400" imgH="203200" progId="Equation.KSEE3">
                  <p:embed/>
                  <p:pic>
                    <p:nvPicPr>
                      <p:cNvPr id="0" name="图片 3123"/>
                      <p:cNvPicPr/>
                      <p:nvPr/>
                    </p:nvPicPr>
                    <p:blipFill>
                      <a:blip r:embed="rId2"/>
                      <a:stretch>
                        <a:fillRect/>
                      </a:stretch>
                    </p:blipFill>
                    <p:spPr>
                      <a:xfrm>
                        <a:off x="3109913" y="384175"/>
                        <a:ext cx="403225" cy="292100"/>
                      </a:xfrm>
                      <a:prstGeom prst="rect">
                        <a:avLst/>
                      </a:prstGeom>
                      <a:noFill/>
                      <a:ln w="38100">
                        <a:noFill/>
                        <a:miter/>
                      </a:ln>
                    </p:spPr>
                  </p:pic>
                </p:oleObj>
              </mc:Fallback>
            </mc:AlternateContent>
          </a:graphicData>
        </a:graphic>
      </p:graphicFrame>
      <p:pic>
        <p:nvPicPr>
          <p:cNvPr id="12292" name="图片 4" descr="pomeron07"/>
          <p:cNvPicPr>
            <a:picLocks noChangeAspect="1"/>
          </p:cNvPicPr>
          <p:nvPr/>
        </p:nvPicPr>
        <p:blipFill>
          <a:blip r:embed="rId3"/>
          <a:stretch>
            <a:fillRect/>
          </a:stretch>
        </p:blipFill>
        <p:spPr>
          <a:xfrm>
            <a:off x="6388100" y="365125"/>
            <a:ext cx="2127250" cy="2743200"/>
          </a:xfrm>
          <a:prstGeom prst="rect">
            <a:avLst/>
          </a:prstGeom>
          <a:noFill/>
          <a:ln w="9525">
            <a:noFill/>
          </a:ln>
        </p:spPr>
      </p:pic>
      <p:sp>
        <p:nvSpPr>
          <p:cNvPr id="12293" name="文本框 10"/>
          <p:cNvSpPr txBox="1"/>
          <p:nvPr/>
        </p:nvSpPr>
        <p:spPr>
          <a:xfrm>
            <a:off x="628650" y="695325"/>
            <a:ext cx="5610225" cy="2460625"/>
          </a:xfrm>
          <a:prstGeom prst="rect">
            <a:avLst/>
          </a:prstGeom>
          <a:noFill/>
          <a:ln w="9525">
            <a:noFill/>
          </a:ln>
        </p:spPr>
        <p:txBody>
          <a:bodyPr wrap="square" anchor="t">
            <a:spAutoFit/>
          </a:bodyPr>
          <a:p>
            <a:pPr marL="285750" indent="-285750" algn="just" eaLnBrk="0" hangingPunct="0">
              <a:buClrTx/>
              <a:buFont typeface="Arial" panose="020B0604020202020204" pitchFamily="34" charset="0"/>
              <a:buChar char="•"/>
            </a:pPr>
            <a:r>
              <a:rPr lang="en-US" altLang="zh-CN" sz="1400">
                <a:latin typeface="Times New Roman" panose="02020603050405020304" pitchFamily="18" charset="0"/>
                <a:ea typeface="宋体" panose="02010600030101010101" pitchFamily="2" charset="-122"/>
              </a:rPr>
              <a:t>The quark pomeron interaction coupling is only flavor dependent. From the elastic photonproduction process of       , we can determine the coupling</a:t>
            </a:r>
            <a:endParaRPr lang="en-US" altLang="zh-CN" sz="1400">
              <a:latin typeface="Times New Roman" panose="02020603050405020304" pitchFamily="18" charset="0"/>
              <a:ea typeface="宋体" panose="02010600030101010101" pitchFamily="2" charset="-122"/>
            </a:endParaRPr>
          </a:p>
          <a:p>
            <a:pPr marL="285750" indent="-285750" algn="just" eaLnBrk="0" hangingPunct="0">
              <a:buClrTx/>
              <a:buFont typeface="Arial" panose="020B0604020202020204" pitchFamily="34" charset="0"/>
              <a:buChar char="•"/>
            </a:pPr>
            <a:endParaRPr lang="en-US" altLang="zh-CN" sz="1400">
              <a:latin typeface="Times New Roman" panose="02020603050405020304" pitchFamily="18" charset="0"/>
              <a:ea typeface="宋体" panose="02010600030101010101" pitchFamily="2" charset="-122"/>
            </a:endParaRPr>
          </a:p>
          <a:p>
            <a:pPr marL="285750" indent="-285750" algn="just" eaLnBrk="0" hangingPunct="0">
              <a:buClrTx/>
              <a:buFont typeface="Arial" panose="020B0604020202020204" pitchFamily="34" charset="0"/>
              <a:buChar char="•"/>
            </a:pPr>
            <a:r>
              <a:rPr lang="en-US" altLang="zh-CN" sz="1400">
                <a:latin typeface="Times New Roman" panose="02020603050405020304" pitchFamily="18" charset="0"/>
                <a:ea typeface="宋体" panose="02010600030101010101" pitchFamily="2" charset="-122"/>
              </a:rPr>
              <a:t>Purely hadronic elastic reactions do not involve a pomeron form factor cause the hadronic wave functions constrain the participating quarks to be near mass shell </a:t>
            </a:r>
            <a:endParaRPr lang="en-US" altLang="zh-CN" sz="1400">
              <a:latin typeface="Times New Roman" panose="02020603050405020304" pitchFamily="18" charset="0"/>
              <a:ea typeface="宋体" panose="02010600030101010101" pitchFamily="2" charset="-122"/>
            </a:endParaRPr>
          </a:p>
          <a:p>
            <a:pPr marL="285750" indent="-285750" algn="just" eaLnBrk="0" hangingPunct="0">
              <a:buClrTx/>
              <a:buFont typeface="Arial" panose="020B0604020202020204" pitchFamily="34" charset="0"/>
              <a:buChar char="•"/>
            </a:pPr>
            <a:endParaRPr lang="en-US" altLang="zh-CN" sz="1400">
              <a:latin typeface="Times New Roman" panose="02020603050405020304" pitchFamily="18" charset="0"/>
              <a:ea typeface="宋体" panose="02010600030101010101" pitchFamily="2" charset="-122"/>
            </a:endParaRPr>
          </a:p>
          <a:p>
            <a:pPr marL="285750" indent="-285750" algn="just" eaLnBrk="0" hangingPunct="0">
              <a:buClrTx/>
              <a:buFont typeface="Arial" panose="020B0604020202020204" pitchFamily="34" charset="0"/>
              <a:buChar char="•"/>
            </a:pPr>
            <a:r>
              <a:rPr lang="en-US" altLang="zh-CN" sz="1400">
                <a:latin typeface="Times New Roman" panose="02020603050405020304" pitchFamily="18" charset="0"/>
                <a:ea typeface="宋体" panose="02010600030101010101" pitchFamily="2" charset="-122"/>
              </a:rPr>
              <a:t>In analagy with the proton-proton elastic scattering case, we can derive the dynamics of meson-meson interaction through the exchange of the pomeron </a:t>
            </a:r>
            <a:endParaRPr lang="en-US" altLang="zh-CN" sz="1400">
              <a:latin typeface="Times New Roman" panose="02020603050405020304" pitchFamily="18" charset="0"/>
              <a:ea typeface="宋体" panose="02010600030101010101" pitchFamily="2" charset="-122"/>
            </a:endParaRPr>
          </a:p>
        </p:txBody>
      </p:sp>
      <p:graphicFrame>
        <p:nvGraphicFramePr>
          <p:cNvPr id="12294" name="对象 4">
            <a:hlinkClick r:id="" action="ppaction://ole?verb="/>
          </p:cNvPr>
          <p:cNvGraphicFramePr>
            <a:graphicFrameLocks noChangeAspect="1"/>
          </p:cNvGraphicFramePr>
          <p:nvPr/>
        </p:nvGraphicFramePr>
        <p:xfrm>
          <a:off x="4137025" y="996950"/>
          <a:ext cx="269875" cy="196850"/>
        </p:xfrm>
        <a:graphic>
          <a:graphicData uri="http://schemas.openxmlformats.org/presentationml/2006/ole">
            <mc:AlternateContent xmlns:mc="http://schemas.openxmlformats.org/markup-compatibility/2006">
              <mc:Choice xmlns:v="urn:schemas-microsoft-com:vml" Requires="v">
                <p:oleObj spid="_x0000_s3120" name="" r:id="rId4" imgW="279400" imgH="203200" progId="Equation.KSEE3">
                  <p:embed/>
                </p:oleObj>
              </mc:Choice>
              <mc:Fallback>
                <p:oleObj name="" r:id="rId4" imgW="279400" imgH="203200" progId="Equation.KSEE3">
                  <p:embed/>
                  <p:pic>
                    <p:nvPicPr>
                      <p:cNvPr id="0" name="图片 3119"/>
                      <p:cNvPicPr/>
                      <p:nvPr/>
                    </p:nvPicPr>
                    <p:blipFill>
                      <a:blip r:embed="rId5"/>
                      <a:stretch>
                        <a:fillRect/>
                      </a:stretch>
                    </p:blipFill>
                    <p:spPr>
                      <a:xfrm>
                        <a:off x="4137025" y="996950"/>
                        <a:ext cx="269875" cy="196850"/>
                      </a:xfrm>
                      <a:prstGeom prst="rect">
                        <a:avLst/>
                      </a:prstGeom>
                      <a:noFill/>
                      <a:ln w="38100">
                        <a:noFill/>
                        <a:miter/>
                      </a:ln>
                    </p:spPr>
                  </p:pic>
                </p:oleObj>
              </mc:Fallback>
            </mc:AlternateContent>
          </a:graphicData>
        </a:graphic>
      </p:graphicFrame>
      <p:graphicFrame>
        <p:nvGraphicFramePr>
          <p:cNvPr id="12295" name="对象 8"/>
          <p:cNvGraphicFramePr/>
          <p:nvPr/>
        </p:nvGraphicFramePr>
        <p:xfrm>
          <a:off x="1665288" y="1193800"/>
          <a:ext cx="312737" cy="233363"/>
        </p:xfrm>
        <a:graphic>
          <a:graphicData uri="http://schemas.openxmlformats.org/presentationml/2006/ole">
            <mc:AlternateContent xmlns:mc="http://schemas.openxmlformats.org/markup-compatibility/2006">
              <mc:Choice xmlns:v="urn:schemas-microsoft-com:vml" Requires="v">
                <p:oleObj spid="_x0000_s3123" name="" r:id="rId6" imgW="190500" imgH="228600" progId="Equation.KSEE3">
                  <p:embed/>
                </p:oleObj>
              </mc:Choice>
              <mc:Fallback>
                <p:oleObj name="" r:id="rId6" imgW="190500" imgH="228600" progId="Equation.KSEE3">
                  <p:embed/>
                  <p:pic>
                    <p:nvPicPr>
                      <p:cNvPr id="0" name="图片 3122"/>
                      <p:cNvPicPr/>
                      <p:nvPr/>
                    </p:nvPicPr>
                    <p:blipFill>
                      <a:blip r:embed="rId7"/>
                      <a:stretch>
                        <a:fillRect/>
                      </a:stretch>
                    </p:blipFill>
                    <p:spPr>
                      <a:xfrm>
                        <a:off x="1665288" y="1193800"/>
                        <a:ext cx="312737" cy="233363"/>
                      </a:xfrm>
                      <a:prstGeom prst="rect">
                        <a:avLst/>
                      </a:prstGeom>
                      <a:noFill/>
                      <a:ln w="38100">
                        <a:noFill/>
                        <a:miter/>
                      </a:ln>
                    </p:spPr>
                  </p:pic>
                </p:oleObj>
              </mc:Fallback>
            </mc:AlternateContent>
          </a:graphicData>
        </a:graphic>
      </p:graphicFrame>
      <p:graphicFrame>
        <p:nvGraphicFramePr>
          <p:cNvPr id="12296" name="对象 11">
            <a:hlinkClick r:id="" action="ppaction://ole?verb="/>
          </p:cNvPr>
          <p:cNvGraphicFramePr>
            <a:graphicFrameLocks noChangeAspect="1"/>
          </p:cNvGraphicFramePr>
          <p:nvPr/>
        </p:nvGraphicFramePr>
        <p:xfrm>
          <a:off x="4406900" y="3773488"/>
          <a:ext cx="2655888" cy="458787"/>
        </p:xfrm>
        <a:graphic>
          <a:graphicData uri="http://schemas.openxmlformats.org/presentationml/2006/ole">
            <mc:AlternateContent xmlns:mc="http://schemas.openxmlformats.org/markup-compatibility/2006">
              <mc:Choice xmlns:v="urn:schemas-microsoft-com:vml" Requires="v">
                <p:oleObj spid="_x0000_s3125" name="" r:id="rId8" imgW="2501900" imgH="431800" progId="Equation.KSEE3">
                  <p:embed/>
                </p:oleObj>
              </mc:Choice>
              <mc:Fallback>
                <p:oleObj name="" r:id="rId8" imgW="2501900" imgH="431800" progId="Equation.KSEE3">
                  <p:embed/>
                  <p:pic>
                    <p:nvPicPr>
                      <p:cNvPr id="0" name="图片 3124"/>
                      <p:cNvPicPr/>
                      <p:nvPr/>
                    </p:nvPicPr>
                    <p:blipFill>
                      <a:blip r:embed="rId9"/>
                      <a:stretch>
                        <a:fillRect/>
                      </a:stretch>
                    </p:blipFill>
                    <p:spPr>
                      <a:xfrm>
                        <a:off x="4406900" y="3773488"/>
                        <a:ext cx="2655888" cy="458787"/>
                      </a:xfrm>
                      <a:prstGeom prst="rect">
                        <a:avLst/>
                      </a:prstGeom>
                      <a:noFill/>
                      <a:ln w="38100">
                        <a:noFill/>
                        <a:miter/>
                      </a:ln>
                    </p:spPr>
                  </p:pic>
                </p:oleObj>
              </mc:Fallback>
            </mc:AlternateContent>
          </a:graphicData>
        </a:graphic>
      </p:graphicFrame>
      <p:sp>
        <p:nvSpPr>
          <p:cNvPr id="12297" name="文本框 8"/>
          <p:cNvSpPr txBox="1"/>
          <p:nvPr/>
        </p:nvSpPr>
        <p:spPr>
          <a:xfrm>
            <a:off x="4470400" y="4232275"/>
            <a:ext cx="4044950" cy="244475"/>
          </a:xfrm>
          <a:prstGeom prst="rect">
            <a:avLst/>
          </a:prstGeom>
          <a:noFill/>
          <a:ln w="9525">
            <a:noFill/>
          </a:ln>
        </p:spPr>
        <p:txBody>
          <a:bodyPr wrap="square" anchor="t">
            <a:spAutoFit/>
          </a:bodyPr>
          <a:p>
            <a:pPr algn="just" eaLnBrk="0" hangingPunct="0">
              <a:buClr>
                <a:srgbClr val="0070C0"/>
              </a:buClr>
              <a:buFont typeface="Arial" panose="020B0604020202020204" pitchFamily="34" charset="0"/>
            </a:pPr>
            <a:r>
              <a:rPr lang="en-US" altLang="zh-CN" sz="1000" b="1">
                <a:solidFill>
                  <a:srgbClr val="2F5597"/>
                </a:solidFill>
                <a:latin typeface="Times New Roman" panose="02020603050405020304" pitchFamily="18" charset="0"/>
                <a:ea typeface="宋体" panose="02010600030101010101" pitchFamily="2" charset="-122"/>
              </a:rPr>
              <a:t>G. A. Jaroszkiewicz and P. V. Landshoff, Phys. Rev. D10, 170 (1974)</a:t>
            </a:r>
            <a:endParaRPr lang="en-US" altLang="zh-CN" sz="1000" b="1">
              <a:solidFill>
                <a:srgbClr val="2F5597"/>
              </a:solidFill>
              <a:latin typeface="Times New Roman" panose="02020603050405020304" pitchFamily="18" charset="0"/>
              <a:ea typeface="宋体" panose="02010600030101010101" pitchFamily="2" charset="-122"/>
            </a:endParaRPr>
          </a:p>
        </p:txBody>
      </p:sp>
      <p:sp>
        <p:nvSpPr>
          <p:cNvPr id="12299" name="文本框 13"/>
          <p:cNvSpPr txBox="1"/>
          <p:nvPr/>
        </p:nvSpPr>
        <p:spPr>
          <a:xfrm>
            <a:off x="628650" y="6137275"/>
            <a:ext cx="2692400" cy="244475"/>
          </a:xfrm>
          <a:prstGeom prst="rect">
            <a:avLst/>
          </a:prstGeom>
          <a:noFill/>
          <a:ln w="9525">
            <a:noFill/>
          </a:ln>
        </p:spPr>
        <p:txBody>
          <a:bodyPr wrap="square" anchor="t">
            <a:spAutoFit/>
          </a:bodyPr>
          <a:p>
            <a:r>
              <a:rPr lang="en-US" altLang="zh-CN" sz="1000" b="1">
                <a:solidFill>
                  <a:srgbClr val="2F5597"/>
                </a:solidFill>
                <a:latin typeface="Times New Roman" panose="02020603050405020304" pitchFamily="18" charset="0"/>
                <a:ea typeface="宋体" panose="02010600030101010101" pitchFamily="2" charset="-122"/>
              </a:rPr>
              <a:t>C.W. Akerlof et. Phys.Rev.D 14 (1976) 2864</a:t>
            </a:r>
            <a:endParaRPr lang="zh-CN" altLang="en-US">
              <a:latin typeface="Arial" panose="020B0604020202020204" pitchFamily="34" charset="0"/>
              <a:ea typeface="宋体" panose="02010600030101010101" pitchFamily="2" charset="-122"/>
            </a:endParaRPr>
          </a:p>
        </p:txBody>
      </p:sp>
      <p:pic>
        <p:nvPicPr>
          <p:cNvPr id="12300" name="图片 14" descr="pomeron08"/>
          <p:cNvPicPr>
            <a:picLocks noChangeAspect="1"/>
          </p:cNvPicPr>
          <p:nvPr/>
        </p:nvPicPr>
        <p:blipFill>
          <a:blip r:embed="rId10"/>
          <a:stretch>
            <a:fillRect/>
          </a:stretch>
        </p:blipFill>
        <p:spPr>
          <a:xfrm>
            <a:off x="628650" y="3155950"/>
            <a:ext cx="2208213" cy="2981325"/>
          </a:xfrm>
          <a:prstGeom prst="rect">
            <a:avLst/>
          </a:prstGeom>
          <a:noFill/>
          <a:ln w="9525">
            <a:noFill/>
          </a:ln>
        </p:spPr>
      </p:pic>
      <p:graphicFrame>
        <p:nvGraphicFramePr>
          <p:cNvPr id="12301" name="对象 16">
            <a:hlinkClick r:id="" action="ppaction://ole?verb="/>
          </p:cNvPr>
          <p:cNvGraphicFramePr>
            <a:graphicFrameLocks noChangeAspect="1"/>
          </p:cNvGraphicFramePr>
          <p:nvPr/>
        </p:nvGraphicFramePr>
        <p:xfrm>
          <a:off x="4470400" y="4759325"/>
          <a:ext cx="203200" cy="165100"/>
        </p:xfrm>
        <a:graphic>
          <a:graphicData uri="http://schemas.openxmlformats.org/presentationml/2006/ole">
            <mc:AlternateContent xmlns:mc="http://schemas.openxmlformats.org/markup-compatibility/2006">
              <mc:Choice xmlns:v="urn:schemas-microsoft-com:vml" Requires="v">
                <p:oleObj spid="_x0000_s3121" name="" r:id="rId11" imgW="203200" imgH="165100" progId="Equation.KSEE3">
                  <p:embed/>
                </p:oleObj>
              </mc:Choice>
              <mc:Fallback>
                <p:oleObj name="" r:id="rId11" imgW="203200" imgH="165100" progId="Equation.KSEE3">
                  <p:embed/>
                  <p:pic>
                    <p:nvPicPr>
                      <p:cNvPr id="0" name="图片 3120"/>
                      <p:cNvPicPr/>
                      <p:nvPr/>
                    </p:nvPicPr>
                    <p:blipFill>
                      <a:blip r:embed="rId12"/>
                      <a:stretch>
                        <a:fillRect/>
                      </a:stretch>
                    </p:blipFill>
                    <p:spPr>
                      <a:xfrm>
                        <a:off x="4470400" y="4759325"/>
                        <a:ext cx="203200" cy="165100"/>
                      </a:xfrm>
                      <a:prstGeom prst="rect">
                        <a:avLst/>
                      </a:prstGeom>
                      <a:noFill/>
                      <a:ln w="38100">
                        <a:noFill/>
                        <a:miter/>
                      </a:ln>
                    </p:spPr>
                  </p:pic>
                </p:oleObj>
              </mc:Fallback>
            </mc:AlternateContent>
          </a:graphicData>
        </a:graphic>
      </p:graphicFrame>
      <p:graphicFrame>
        <p:nvGraphicFramePr>
          <p:cNvPr id="12302" name="对象 17">
            <a:hlinkClick r:id="" action="ppaction://ole?verb="/>
          </p:cNvPr>
          <p:cNvGraphicFramePr>
            <a:graphicFrameLocks noChangeAspect="1"/>
          </p:cNvGraphicFramePr>
          <p:nvPr/>
        </p:nvGraphicFramePr>
        <p:xfrm>
          <a:off x="4406900" y="5038725"/>
          <a:ext cx="2425700" cy="457200"/>
        </p:xfrm>
        <a:graphic>
          <a:graphicData uri="http://schemas.openxmlformats.org/presentationml/2006/ole">
            <mc:AlternateContent xmlns:mc="http://schemas.openxmlformats.org/markup-compatibility/2006">
              <mc:Choice xmlns:v="urn:schemas-microsoft-com:vml" Requires="v">
                <p:oleObj spid="_x0000_s3117" name="" r:id="rId13" imgW="2425700" imgH="457200" progId="Equation.KSEE3">
                  <p:embed/>
                </p:oleObj>
              </mc:Choice>
              <mc:Fallback>
                <p:oleObj name="" r:id="rId13" imgW="2425700" imgH="457200" progId="Equation.KSEE3">
                  <p:embed/>
                  <p:pic>
                    <p:nvPicPr>
                      <p:cNvPr id="0" name="图片 3116"/>
                      <p:cNvPicPr/>
                      <p:nvPr/>
                    </p:nvPicPr>
                    <p:blipFill>
                      <a:blip r:embed="rId14"/>
                      <a:stretch>
                        <a:fillRect/>
                      </a:stretch>
                    </p:blipFill>
                    <p:spPr>
                      <a:xfrm>
                        <a:off x="4406900" y="5038725"/>
                        <a:ext cx="2425700" cy="457200"/>
                      </a:xfrm>
                      <a:prstGeom prst="rect">
                        <a:avLst/>
                      </a:prstGeom>
                      <a:noFill/>
                      <a:ln w="38100">
                        <a:noFill/>
                        <a:miter/>
                      </a:ln>
                    </p:spPr>
                  </p:pic>
                </p:oleObj>
              </mc:Fallback>
            </mc:AlternateContent>
          </a:graphicData>
        </a:graphic>
      </p:graphicFrame>
      <p:graphicFrame>
        <p:nvGraphicFramePr>
          <p:cNvPr id="12303" name="对象 19"/>
          <p:cNvGraphicFramePr/>
          <p:nvPr/>
        </p:nvGraphicFramePr>
        <p:xfrm>
          <a:off x="3638550" y="5583238"/>
          <a:ext cx="452438" cy="241300"/>
        </p:xfrm>
        <a:graphic>
          <a:graphicData uri="http://schemas.openxmlformats.org/presentationml/2006/ole">
            <mc:AlternateContent xmlns:mc="http://schemas.openxmlformats.org/markup-compatibility/2006">
              <mc:Choice xmlns:v="urn:schemas-microsoft-com:vml" Requires="v">
                <p:oleObj spid="_x0000_s3118" name="" r:id="rId15" imgW="407670" imgH="234950" progId="Equation.KSEE3">
                  <p:embed/>
                </p:oleObj>
              </mc:Choice>
              <mc:Fallback>
                <p:oleObj name="" r:id="rId15" imgW="407670" imgH="234950" progId="Equation.KSEE3">
                  <p:embed/>
                  <p:pic>
                    <p:nvPicPr>
                      <p:cNvPr id="0" name="图片 3117"/>
                      <p:cNvPicPr/>
                      <p:nvPr/>
                    </p:nvPicPr>
                    <p:blipFill>
                      <a:blip r:embed="rId16"/>
                      <a:stretch>
                        <a:fillRect/>
                      </a:stretch>
                    </p:blipFill>
                    <p:spPr>
                      <a:xfrm>
                        <a:off x="3638550" y="5583238"/>
                        <a:ext cx="452438" cy="241300"/>
                      </a:xfrm>
                      <a:prstGeom prst="rect">
                        <a:avLst/>
                      </a:prstGeom>
                      <a:noFill/>
                      <a:ln w="38100">
                        <a:noFill/>
                        <a:miter/>
                      </a:ln>
                    </p:spPr>
                  </p:pic>
                </p:oleObj>
              </mc:Fallback>
            </mc:AlternateContent>
          </a:graphicData>
        </a:graphic>
      </p:graphicFrame>
      <p:graphicFrame>
        <p:nvGraphicFramePr>
          <p:cNvPr id="12304" name="对象 22">
            <a:hlinkClick r:id="" action="ppaction://ole?verb="/>
          </p:cNvPr>
          <p:cNvGraphicFramePr>
            <a:graphicFrameLocks noChangeAspect="1"/>
          </p:cNvGraphicFramePr>
          <p:nvPr/>
        </p:nvGraphicFramePr>
        <p:xfrm>
          <a:off x="4406900" y="5922963"/>
          <a:ext cx="1076325" cy="433387"/>
        </p:xfrm>
        <a:graphic>
          <a:graphicData uri="http://schemas.openxmlformats.org/presentationml/2006/ole">
            <mc:AlternateContent xmlns:mc="http://schemas.openxmlformats.org/markup-compatibility/2006">
              <mc:Choice xmlns:v="urn:schemas-microsoft-com:vml" Requires="v">
                <p:oleObj spid="_x0000_s3122" name="" r:id="rId17" imgW="1002665" imgH="431800" progId="Equation.KSEE3">
                  <p:embed/>
                </p:oleObj>
              </mc:Choice>
              <mc:Fallback>
                <p:oleObj name="" r:id="rId17" imgW="1002665" imgH="431800" progId="Equation.KSEE3">
                  <p:embed/>
                  <p:pic>
                    <p:nvPicPr>
                      <p:cNvPr id="0" name="图片 3121"/>
                      <p:cNvPicPr/>
                      <p:nvPr/>
                    </p:nvPicPr>
                    <p:blipFill>
                      <a:blip r:embed="rId18"/>
                      <a:stretch>
                        <a:fillRect/>
                      </a:stretch>
                    </p:blipFill>
                    <p:spPr>
                      <a:xfrm>
                        <a:off x="4406900" y="5922963"/>
                        <a:ext cx="1076325" cy="433387"/>
                      </a:xfrm>
                      <a:prstGeom prst="rect">
                        <a:avLst/>
                      </a:prstGeom>
                      <a:noFill/>
                      <a:ln w="38100">
                        <a:noFill/>
                        <a:miter/>
                      </a:ln>
                    </p:spPr>
                  </p:pic>
                </p:oleObj>
              </mc:Fallback>
            </mc:AlternateContent>
          </a:graphicData>
        </a:graphic>
      </p:graphicFrame>
      <p:graphicFrame>
        <p:nvGraphicFramePr>
          <p:cNvPr id="12305" name="对象 23">
            <a:hlinkClick r:id="" action="ppaction://ole?verb="/>
          </p:cNvPr>
          <p:cNvGraphicFramePr>
            <a:graphicFrameLocks noChangeAspect="1"/>
          </p:cNvGraphicFramePr>
          <p:nvPr/>
        </p:nvGraphicFramePr>
        <p:xfrm>
          <a:off x="5945188" y="6019800"/>
          <a:ext cx="990600" cy="241300"/>
        </p:xfrm>
        <a:graphic>
          <a:graphicData uri="http://schemas.openxmlformats.org/presentationml/2006/ole">
            <mc:AlternateContent xmlns:mc="http://schemas.openxmlformats.org/markup-compatibility/2006">
              <mc:Choice xmlns:v="urn:schemas-microsoft-com:vml" Requires="v">
                <p:oleObj spid="_x0000_s3119" name="" r:id="rId19" imgW="990600" imgH="241300" progId="Equation.KSEE3">
                  <p:embed/>
                </p:oleObj>
              </mc:Choice>
              <mc:Fallback>
                <p:oleObj name="" r:id="rId19" imgW="990600" imgH="241300" progId="Equation.KSEE3">
                  <p:embed/>
                  <p:pic>
                    <p:nvPicPr>
                      <p:cNvPr id="0" name="图片 3118"/>
                      <p:cNvPicPr/>
                      <p:nvPr/>
                    </p:nvPicPr>
                    <p:blipFill>
                      <a:blip r:embed="rId20"/>
                      <a:stretch>
                        <a:fillRect/>
                      </a:stretch>
                    </p:blipFill>
                    <p:spPr>
                      <a:xfrm>
                        <a:off x="5945188" y="6019800"/>
                        <a:ext cx="990600" cy="241300"/>
                      </a:xfrm>
                      <a:prstGeom prst="rect">
                        <a:avLst/>
                      </a:prstGeom>
                      <a:noFill/>
                      <a:ln w="38100">
                        <a:noFill/>
                        <a:miter/>
                      </a:ln>
                    </p:spPr>
                  </p:pic>
                </p:oleObj>
              </mc:Fallback>
            </mc:AlternateContent>
          </a:graphicData>
        </a:graphic>
      </p:graphicFrame>
      <p:sp>
        <p:nvSpPr>
          <p:cNvPr id="2" name="灯片编号占位符 1"/>
          <p:cNvSpPr>
            <a:spLocks noGrp="1"/>
          </p:cNvSpPr>
          <p:nvPr>
            <p:ph type="sldNum" sz="quarter" idx="12"/>
          </p:nvPr>
        </p:nvSpPr>
        <p:spPr/>
        <p:txBody>
          <a:bodyPr/>
          <a:p>
            <a:pPr fontAlgn="base"/>
            <a:fld id="{A16DCDE3-DA54-4AF1-A74D-587039B82C70}"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6" name="标题 4"/>
          <p:cNvSpPr>
            <a:spLocks noGrp="1"/>
          </p:cNvSpPr>
          <p:nvPr/>
        </p:nvSpPr>
        <p:spPr>
          <a:xfrm>
            <a:off x="628650" y="365125"/>
            <a:ext cx="5684838" cy="330200"/>
          </a:xfrm>
          <a:prstGeom prst="rect">
            <a:avLst/>
          </a:prstGeom>
          <a:solidFill>
            <a:schemeClr val="accent5">
              <a:lumMod val="40000"/>
              <a:lumOff val="60000"/>
            </a:schemeClr>
          </a:solidFill>
          <a:ln w="9525">
            <a:noFill/>
          </a:ln>
        </p:spPr>
        <p:txBody>
          <a:bodyPr vert="horz" lIns="91440" tIns="45720" rIns="91440" bIns="4572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indent="0" algn="l" defTabSz="685800" rtl="0" eaLnBrk="1" fontAlgn="auto" latinLnBrk="0" hangingPunct="1">
              <a:lnSpc>
                <a:spcPct val="90000"/>
              </a:lnSpc>
              <a:spcBef>
                <a:spcPct val="0"/>
              </a:spcBef>
              <a:spcAft>
                <a:spcPct val="0"/>
              </a:spcAft>
              <a:buClrTx/>
              <a:buSzTx/>
              <a:buFontTx/>
              <a:buNone/>
            </a:pPr>
            <a:r>
              <a:rPr kumimoji="0" lang="en-US" altLang="zh-CN" sz="1700" b="1" i="0" u="none" strike="noStrike" kern="1200" cap="none" spc="0" normalizeH="0" baseline="0" noProof="1">
                <a:solidFill>
                  <a:schemeClr val="tx1"/>
                </a:solidFill>
                <a:latin typeface="Times New Roman" panose="02020603050405020304" pitchFamily="18" charset="0"/>
                <a:ea typeface="+mj-ea"/>
                <a:cs typeface="Times New Roman" panose="02020603050405020304" pitchFamily="18" charset="0"/>
              </a:rPr>
              <a:t>The Photonproduction Of        In Elastic Scattering P</a:t>
            </a:r>
            <a:r>
              <a:rPr kumimoji="0" lang="en-US" altLang="zh-CN" sz="1700" b="1" i="0" u="none" strike="noStrike" kern="1200" cap="none" spc="0" normalizeH="0" baseline="0" noProof="1">
                <a:solidFill>
                  <a:schemeClr val="tx1"/>
                </a:solidFill>
                <a:latin typeface="Times New Roman" panose="02020603050405020304" pitchFamily="18" charset="0"/>
                <a:ea typeface="+mj-ea"/>
                <a:cs typeface="Times New Roman" panose="02020603050405020304" pitchFamily="18" charset="0"/>
              </a:rPr>
              <a:t>rocess</a:t>
            </a:r>
            <a:r>
              <a:rPr kumimoji="0" lang="en-US" altLang="zh-CN" sz="1700" b="1" i="0" u="none" strike="noStrike" kern="1200" cap="none" spc="0" normalizeH="0" baseline="0" noProof="1">
                <a:solidFill>
                  <a:schemeClr val="tx1"/>
                </a:solidFill>
                <a:latin typeface="Times New Roman" panose="02020603050405020304" pitchFamily="18" charset="0"/>
                <a:ea typeface="+mj-ea"/>
                <a:cs typeface="Times New Roman" panose="02020603050405020304" pitchFamily="18" charset="0"/>
              </a:rPr>
              <a:t>          </a:t>
            </a:r>
            <a:endParaRPr kumimoji="0" lang="en-US" altLang="zh-CN" sz="1700" b="1" i="0" u="none" strike="noStrike" kern="1200" cap="none" spc="0" normalizeH="0" baseline="0" noProof="1">
              <a:solidFill>
                <a:schemeClr val="tx1"/>
              </a:solidFill>
              <a:latin typeface="Times New Roman" panose="02020603050405020304" pitchFamily="18" charset="0"/>
              <a:ea typeface="+mj-ea"/>
              <a:cs typeface="Times New Roman" panose="02020603050405020304" pitchFamily="18" charset="0"/>
            </a:endParaRPr>
          </a:p>
        </p:txBody>
      </p:sp>
      <p:graphicFrame>
        <p:nvGraphicFramePr>
          <p:cNvPr id="12291" name="对象 4">
            <a:hlinkClick r:id="" action="ppaction://ole?verb="/>
          </p:cNvPr>
          <p:cNvGraphicFramePr>
            <a:graphicFrameLocks noChangeAspect="1"/>
          </p:cNvGraphicFramePr>
          <p:nvPr/>
        </p:nvGraphicFramePr>
        <p:xfrm>
          <a:off x="3109913" y="384175"/>
          <a:ext cx="403225" cy="292100"/>
        </p:xfrm>
        <a:graphic>
          <a:graphicData uri="http://schemas.openxmlformats.org/presentationml/2006/ole">
            <mc:AlternateContent xmlns:mc="http://schemas.openxmlformats.org/markup-compatibility/2006">
              <mc:Choice xmlns:v="urn:schemas-microsoft-com:vml" Requires="v">
                <p:oleObj spid="_x0000_s3124" name="" r:id="rId1" imgW="279400" imgH="203200" progId="Equation.KSEE3">
                  <p:embed/>
                </p:oleObj>
              </mc:Choice>
              <mc:Fallback>
                <p:oleObj name="" r:id="rId1" imgW="279400" imgH="203200" progId="Equation.KSEE3">
                  <p:embed/>
                  <p:pic>
                    <p:nvPicPr>
                      <p:cNvPr id="0" name="图片 3123"/>
                      <p:cNvPicPr/>
                      <p:nvPr/>
                    </p:nvPicPr>
                    <p:blipFill>
                      <a:blip r:embed="rId2"/>
                      <a:stretch>
                        <a:fillRect/>
                      </a:stretch>
                    </p:blipFill>
                    <p:spPr>
                      <a:xfrm>
                        <a:off x="3109913" y="384175"/>
                        <a:ext cx="403225" cy="292100"/>
                      </a:xfrm>
                      <a:prstGeom prst="rect">
                        <a:avLst/>
                      </a:prstGeom>
                      <a:noFill/>
                      <a:ln w="38100">
                        <a:noFill/>
                        <a:miter/>
                      </a:ln>
                    </p:spPr>
                  </p:pic>
                </p:oleObj>
              </mc:Fallback>
            </mc:AlternateContent>
          </a:graphicData>
        </a:graphic>
      </p:graphicFrame>
      <p:pic>
        <p:nvPicPr>
          <p:cNvPr id="4" name="图片 3" descr="pomeron18-rho"/>
          <p:cNvPicPr>
            <a:picLocks noChangeAspect="1"/>
          </p:cNvPicPr>
          <p:nvPr/>
        </p:nvPicPr>
        <p:blipFill>
          <a:blip r:embed="rId3"/>
          <a:stretch>
            <a:fillRect/>
          </a:stretch>
        </p:blipFill>
        <p:spPr>
          <a:xfrm>
            <a:off x="628650" y="927735"/>
            <a:ext cx="3053715" cy="2198370"/>
          </a:xfrm>
          <a:prstGeom prst="rect">
            <a:avLst/>
          </a:prstGeom>
        </p:spPr>
      </p:pic>
      <p:graphicFrame>
        <p:nvGraphicFramePr>
          <p:cNvPr id="5" name="对象 4">
            <a:hlinkClick r:id="" action="ppaction://ole?verb="/>
          </p:cNvPr>
          <p:cNvGraphicFramePr>
            <a:graphicFrameLocks noChangeAspect="1"/>
          </p:cNvGraphicFramePr>
          <p:nvPr/>
        </p:nvGraphicFramePr>
        <p:xfrm>
          <a:off x="1526540" y="3345815"/>
          <a:ext cx="1130300" cy="393700"/>
        </p:xfrm>
        <a:graphic>
          <a:graphicData uri="http://schemas.openxmlformats.org/presentationml/2006/ole">
            <mc:AlternateContent xmlns:mc="http://schemas.openxmlformats.org/markup-compatibility/2006">
              <mc:Choice xmlns:v="urn:schemas-microsoft-com:vml" Requires="v">
                <p:oleObj spid="_x0000_s2049" name="" r:id="rId4" imgW="1130300" imgH="393700" progId="Equation.KSEE3">
                  <p:embed/>
                </p:oleObj>
              </mc:Choice>
              <mc:Fallback>
                <p:oleObj name="" r:id="rId4" imgW="1130300" imgH="393700" progId="Equation.KSEE3">
                  <p:embed/>
                  <p:pic>
                    <p:nvPicPr>
                      <p:cNvPr id="0" name="图片 2048"/>
                      <p:cNvPicPr/>
                      <p:nvPr/>
                    </p:nvPicPr>
                    <p:blipFill>
                      <a:blip r:embed="rId5"/>
                      <a:stretch>
                        <a:fillRect/>
                      </a:stretch>
                    </p:blipFill>
                    <p:spPr>
                      <a:xfrm>
                        <a:off x="1526540" y="3345815"/>
                        <a:ext cx="1130300" cy="393700"/>
                      </a:xfrm>
                      <a:prstGeom prst="rect">
                        <a:avLst/>
                      </a:prstGeom>
                    </p:spPr>
                  </p:pic>
                </p:oleObj>
              </mc:Fallback>
            </mc:AlternateContent>
          </a:graphicData>
        </a:graphic>
      </p:graphicFrame>
      <p:graphicFrame>
        <p:nvGraphicFramePr>
          <p:cNvPr id="7" name="对象 6">
            <a:hlinkClick r:id="" action="ppaction://ole?verb="/>
          </p:cNvPr>
          <p:cNvGraphicFramePr>
            <a:graphicFrameLocks noChangeAspect="1"/>
          </p:cNvGraphicFramePr>
          <p:nvPr/>
        </p:nvGraphicFramePr>
        <p:xfrm>
          <a:off x="2259965" y="1292225"/>
          <a:ext cx="916305" cy="264795"/>
        </p:xfrm>
        <a:graphic>
          <a:graphicData uri="http://schemas.openxmlformats.org/presentationml/2006/ole">
            <mc:AlternateContent xmlns:mc="http://schemas.openxmlformats.org/markup-compatibility/2006">
              <mc:Choice xmlns:v="urn:schemas-microsoft-com:vml" Requires="v">
                <p:oleObj spid="_x0000_s2050" name="" r:id="rId6" imgW="571500" imgH="165100" progId="Equation.KSEE3">
                  <p:embed/>
                </p:oleObj>
              </mc:Choice>
              <mc:Fallback>
                <p:oleObj name="" r:id="rId6" imgW="571500" imgH="165100" progId="Equation.KSEE3">
                  <p:embed/>
                  <p:pic>
                    <p:nvPicPr>
                      <p:cNvPr id="0" name="图片 2049"/>
                      <p:cNvPicPr/>
                      <p:nvPr/>
                    </p:nvPicPr>
                    <p:blipFill>
                      <a:blip r:embed="rId7"/>
                      <a:stretch>
                        <a:fillRect/>
                      </a:stretch>
                    </p:blipFill>
                    <p:spPr>
                      <a:xfrm>
                        <a:off x="2259965" y="1292225"/>
                        <a:ext cx="916305" cy="264795"/>
                      </a:xfrm>
                      <a:prstGeom prst="rect">
                        <a:avLst/>
                      </a:prstGeom>
                      <a:ln>
                        <a:solidFill>
                          <a:srgbClr val="C00000"/>
                        </a:solidFill>
                      </a:ln>
                    </p:spPr>
                  </p:pic>
                </p:oleObj>
              </mc:Fallback>
            </mc:AlternateContent>
          </a:graphicData>
        </a:graphic>
      </p:graphicFrame>
      <p:pic>
        <p:nvPicPr>
          <p:cNvPr id="8" name="图片 7" descr="pomeron19"/>
          <p:cNvPicPr>
            <a:picLocks noChangeAspect="1"/>
          </p:cNvPicPr>
          <p:nvPr/>
        </p:nvPicPr>
        <p:blipFill>
          <a:blip r:embed="rId8"/>
          <a:stretch>
            <a:fillRect/>
          </a:stretch>
        </p:blipFill>
        <p:spPr>
          <a:xfrm>
            <a:off x="4541520" y="927735"/>
            <a:ext cx="2964180" cy="2061210"/>
          </a:xfrm>
          <a:prstGeom prst="rect">
            <a:avLst/>
          </a:prstGeom>
        </p:spPr>
      </p:pic>
      <p:graphicFrame>
        <p:nvGraphicFramePr>
          <p:cNvPr id="9" name="对象 8">
            <a:hlinkClick r:id="" action="ppaction://ole?verb="/>
          </p:cNvPr>
          <p:cNvGraphicFramePr>
            <a:graphicFrameLocks noChangeAspect="1"/>
          </p:cNvGraphicFramePr>
          <p:nvPr/>
        </p:nvGraphicFramePr>
        <p:xfrm>
          <a:off x="6334443" y="1261428"/>
          <a:ext cx="875030" cy="326390"/>
        </p:xfrm>
        <a:graphic>
          <a:graphicData uri="http://schemas.openxmlformats.org/presentationml/2006/ole">
            <mc:AlternateContent xmlns:mc="http://schemas.openxmlformats.org/markup-compatibility/2006">
              <mc:Choice xmlns:v="urn:schemas-microsoft-com:vml" Requires="v">
                <p:oleObj spid="_x0000_s2" name="" r:id="rId9" imgW="545465" imgH="203200" progId="Equation.KSEE3">
                  <p:embed/>
                </p:oleObj>
              </mc:Choice>
              <mc:Fallback>
                <p:oleObj name="" r:id="rId9" imgW="545465" imgH="203200" progId="Equation.KSEE3">
                  <p:embed/>
                  <p:pic>
                    <p:nvPicPr>
                      <p:cNvPr id="0" name="图片 2049"/>
                      <p:cNvPicPr/>
                      <p:nvPr/>
                    </p:nvPicPr>
                    <p:blipFill>
                      <a:blip r:embed="rId10"/>
                      <a:stretch>
                        <a:fillRect/>
                      </a:stretch>
                    </p:blipFill>
                    <p:spPr>
                      <a:xfrm>
                        <a:off x="6334443" y="1261428"/>
                        <a:ext cx="875030" cy="326390"/>
                      </a:xfrm>
                      <a:prstGeom prst="rect">
                        <a:avLst/>
                      </a:prstGeom>
                      <a:ln>
                        <a:solidFill>
                          <a:srgbClr val="C00000"/>
                        </a:solidFill>
                      </a:ln>
                    </p:spPr>
                  </p:pic>
                </p:oleObj>
              </mc:Fallback>
            </mc:AlternateContent>
          </a:graphicData>
        </a:graphic>
      </p:graphicFrame>
      <p:graphicFrame>
        <p:nvGraphicFramePr>
          <p:cNvPr id="10" name="对象 9">
            <a:hlinkClick r:id="" action="ppaction://ole?verb="/>
          </p:cNvPr>
          <p:cNvGraphicFramePr>
            <a:graphicFrameLocks noChangeAspect="1"/>
          </p:cNvGraphicFramePr>
          <p:nvPr/>
        </p:nvGraphicFramePr>
        <p:xfrm>
          <a:off x="5551805" y="3345815"/>
          <a:ext cx="1041400" cy="393700"/>
        </p:xfrm>
        <a:graphic>
          <a:graphicData uri="http://schemas.openxmlformats.org/presentationml/2006/ole">
            <mc:AlternateContent xmlns:mc="http://schemas.openxmlformats.org/markup-compatibility/2006">
              <mc:Choice xmlns:v="urn:schemas-microsoft-com:vml" Requires="v">
                <p:oleObj spid="_x0000_s3" name="" r:id="rId11" imgW="1041400" imgH="393700" progId="Equation.KSEE3">
                  <p:embed/>
                </p:oleObj>
              </mc:Choice>
              <mc:Fallback>
                <p:oleObj name="" r:id="rId11" imgW="1041400" imgH="393700" progId="Equation.KSEE3">
                  <p:embed/>
                  <p:pic>
                    <p:nvPicPr>
                      <p:cNvPr id="0" name="图片 2048"/>
                      <p:cNvPicPr/>
                      <p:nvPr/>
                    </p:nvPicPr>
                    <p:blipFill>
                      <a:blip r:embed="rId12"/>
                      <a:stretch>
                        <a:fillRect/>
                      </a:stretch>
                    </p:blipFill>
                    <p:spPr>
                      <a:xfrm>
                        <a:off x="5551805" y="3345815"/>
                        <a:ext cx="1041400" cy="393700"/>
                      </a:xfrm>
                      <a:prstGeom prst="rect">
                        <a:avLst/>
                      </a:prstGeom>
                    </p:spPr>
                  </p:pic>
                </p:oleObj>
              </mc:Fallback>
            </mc:AlternateContent>
          </a:graphicData>
        </a:graphic>
      </p:graphicFrame>
      <p:sp>
        <p:nvSpPr>
          <p:cNvPr id="11" name="文本框 10"/>
          <p:cNvSpPr txBox="1"/>
          <p:nvPr/>
        </p:nvSpPr>
        <p:spPr>
          <a:xfrm>
            <a:off x="4657090" y="4006215"/>
            <a:ext cx="3858260" cy="245110"/>
          </a:xfrm>
          <a:prstGeom prst="rect">
            <a:avLst/>
          </a:prstGeom>
          <a:noFill/>
        </p:spPr>
        <p:txBody>
          <a:bodyPr wrap="square" rtlCol="0" anchor="t">
            <a:spAutoFit/>
          </a:bodyPr>
          <a:p>
            <a:r>
              <a:rPr lang="en-US" altLang="zh-CN" sz="1000" b="1">
                <a:solidFill>
                  <a:srgbClr val="2F5597"/>
                </a:solidFill>
                <a:latin typeface="Times New Roman" panose="02020603050405020304" pitchFamily="18" charset="0"/>
              </a:rPr>
              <a:t>A. Donnachie, P.V. Landshoff,  Phys. Lett. B. 478, (2000) 146–150</a:t>
            </a:r>
            <a:endParaRPr lang="en-US" altLang="zh-CN" sz="1000" b="1">
              <a:solidFill>
                <a:srgbClr val="2F5597"/>
              </a:solidFill>
              <a:latin typeface="Times New Roman" panose="02020603050405020304" pitchFamily="18" charset="0"/>
            </a:endParaRPr>
          </a:p>
        </p:txBody>
      </p:sp>
      <p:pic>
        <p:nvPicPr>
          <p:cNvPr id="12" name="图片 11" descr="pomeron20-jpsi"/>
          <p:cNvPicPr>
            <a:picLocks noChangeAspect="1"/>
          </p:cNvPicPr>
          <p:nvPr/>
        </p:nvPicPr>
        <p:blipFill>
          <a:blip r:embed="rId13"/>
          <a:stretch>
            <a:fillRect/>
          </a:stretch>
        </p:blipFill>
        <p:spPr>
          <a:xfrm>
            <a:off x="628650" y="4214495"/>
            <a:ext cx="3053715" cy="2122170"/>
          </a:xfrm>
          <a:prstGeom prst="rect">
            <a:avLst/>
          </a:prstGeom>
        </p:spPr>
      </p:pic>
      <p:graphicFrame>
        <p:nvGraphicFramePr>
          <p:cNvPr id="13" name="对象 12">
            <a:hlinkClick r:id="" action="ppaction://ole?verb="/>
          </p:cNvPr>
          <p:cNvGraphicFramePr>
            <a:graphicFrameLocks noChangeAspect="1"/>
          </p:cNvGraphicFramePr>
          <p:nvPr/>
        </p:nvGraphicFramePr>
        <p:xfrm>
          <a:off x="1526540" y="4463415"/>
          <a:ext cx="1106805" cy="300990"/>
        </p:xfrm>
        <a:graphic>
          <a:graphicData uri="http://schemas.openxmlformats.org/presentationml/2006/ole">
            <mc:AlternateContent xmlns:mc="http://schemas.openxmlformats.org/markup-compatibility/2006">
              <mc:Choice xmlns:v="urn:schemas-microsoft-com:vml" Requires="v">
                <p:oleObj spid="_x0000_s14" name="" r:id="rId14" imgW="749300" imgH="203200" progId="Equation.KSEE3">
                  <p:embed/>
                </p:oleObj>
              </mc:Choice>
              <mc:Fallback>
                <p:oleObj name="" r:id="rId14" imgW="749300" imgH="203200" progId="Equation.KSEE3">
                  <p:embed/>
                  <p:pic>
                    <p:nvPicPr>
                      <p:cNvPr id="0" name="图片 2049"/>
                      <p:cNvPicPr/>
                      <p:nvPr/>
                    </p:nvPicPr>
                    <p:blipFill>
                      <a:blip r:embed="rId15"/>
                      <a:stretch>
                        <a:fillRect/>
                      </a:stretch>
                    </p:blipFill>
                    <p:spPr>
                      <a:xfrm>
                        <a:off x="1526540" y="4463415"/>
                        <a:ext cx="1106805" cy="300990"/>
                      </a:xfrm>
                      <a:prstGeom prst="rect">
                        <a:avLst/>
                      </a:prstGeom>
                      <a:ln>
                        <a:solidFill>
                          <a:srgbClr val="C00000"/>
                        </a:solidFill>
                      </a:ln>
                    </p:spPr>
                  </p:pic>
                </p:oleObj>
              </mc:Fallback>
            </mc:AlternateContent>
          </a:graphicData>
        </a:graphic>
      </p:graphicFrame>
      <p:sp>
        <p:nvSpPr>
          <p:cNvPr id="16" name="文本框 15"/>
          <p:cNvSpPr txBox="1"/>
          <p:nvPr/>
        </p:nvSpPr>
        <p:spPr>
          <a:xfrm>
            <a:off x="3864610" y="4588510"/>
            <a:ext cx="4650740" cy="521970"/>
          </a:xfrm>
          <a:prstGeom prst="rect">
            <a:avLst/>
          </a:prstGeom>
          <a:noFill/>
        </p:spPr>
        <p:txBody>
          <a:bodyPr wrap="square" rtlCol="0" anchor="t">
            <a:spAutoFit/>
          </a:bodyPr>
          <a:p>
            <a:pPr marL="285750" indent="-285750">
              <a:buFont typeface="Arial" panose="020B0604020202020204" pitchFamily="34" charset="0"/>
              <a:buChar char="•"/>
            </a:pPr>
            <a:r>
              <a:rPr lang="en-US" altLang="zh-CN" sz="1400" noProof="1">
                <a:latin typeface="Times New Roman" panose="02020603050405020304" pitchFamily="18" charset="0"/>
                <a:ea typeface="宋体" panose="02010600030101010101" pitchFamily="2" charset="-122"/>
                <a:cs typeface="+mn-cs"/>
                <a:sym typeface="+mn-ea"/>
              </a:rPr>
              <a:t>The coupling to the           vertex is rather flatter, and they treat it as a constant      </a:t>
            </a:r>
            <a:endParaRPr lang="en-US" altLang="zh-CN" sz="1400" noProof="1">
              <a:latin typeface="Times New Roman" panose="02020603050405020304" pitchFamily="18" charset="0"/>
            </a:endParaRPr>
          </a:p>
        </p:txBody>
      </p:sp>
      <p:graphicFrame>
        <p:nvGraphicFramePr>
          <p:cNvPr id="15" name="对象 14">
            <a:hlinkClick r:id="" action="ppaction://ole?verb="/>
          </p:cNvPr>
          <p:cNvGraphicFramePr>
            <a:graphicFrameLocks noChangeAspect="1"/>
          </p:cNvGraphicFramePr>
          <p:nvPr/>
        </p:nvGraphicFramePr>
        <p:xfrm>
          <a:off x="5682298" y="4650105"/>
          <a:ext cx="405765" cy="203200"/>
        </p:xfrm>
        <a:graphic>
          <a:graphicData uri="http://schemas.openxmlformats.org/presentationml/2006/ole">
            <mc:AlternateContent xmlns:mc="http://schemas.openxmlformats.org/markup-compatibility/2006">
              <mc:Choice xmlns:v="urn:schemas-microsoft-com:vml" Requires="v">
                <p:oleObj spid="_x0000_s2051" name="" r:id="rId16" imgW="405765" imgH="203200" progId="Equation.KSEE3">
                  <p:embed/>
                </p:oleObj>
              </mc:Choice>
              <mc:Fallback>
                <p:oleObj name="" r:id="rId16" imgW="405765" imgH="203200" progId="Equation.KSEE3">
                  <p:embed/>
                  <p:pic>
                    <p:nvPicPr>
                      <p:cNvPr id="0" name="图片 2050"/>
                      <p:cNvPicPr/>
                      <p:nvPr/>
                    </p:nvPicPr>
                    <p:blipFill>
                      <a:blip r:embed="rId17"/>
                      <a:stretch>
                        <a:fillRect/>
                      </a:stretch>
                    </p:blipFill>
                    <p:spPr>
                      <a:xfrm>
                        <a:off x="5682298" y="4650105"/>
                        <a:ext cx="405765" cy="203200"/>
                      </a:xfrm>
                      <a:prstGeom prst="rect">
                        <a:avLst/>
                      </a:prstGeom>
                    </p:spPr>
                  </p:pic>
                </p:oleObj>
              </mc:Fallback>
            </mc:AlternateContent>
          </a:graphicData>
        </a:graphic>
      </p:graphicFrame>
      <p:sp>
        <p:nvSpPr>
          <p:cNvPr id="17" name="灯片编号占位符 16"/>
          <p:cNvSpPr>
            <a:spLocks noGrp="1"/>
          </p:cNvSpPr>
          <p:nvPr>
            <p:ph type="sldNum" sz="quarter" idx="12"/>
          </p:nvPr>
        </p:nvSpPr>
        <p:spPr/>
        <p:txBody>
          <a:bodyPr/>
          <a:p>
            <a:pPr fontAlgn="base"/>
            <a:fld id="{A16DCDE3-DA54-4AF1-A74D-587039B82C70}"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文本框 10"/>
          <p:cNvSpPr txBox="1"/>
          <p:nvPr/>
        </p:nvSpPr>
        <p:spPr>
          <a:xfrm>
            <a:off x="665480" y="2795270"/>
            <a:ext cx="7891145" cy="1814830"/>
          </a:xfrm>
          <a:prstGeom prst="rect">
            <a:avLst/>
          </a:prstGeom>
          <a:noFill/>
          <a:ln w="9525">
            <a:noFill/>
          </a:ln>
        </p:spPr>
        <p:txBody>
          <a:bodyPr wrap="square" anchor="t">
            <a:spAutoFit/>
          </a:bodyPr>
          <a:p>
            <a:pPr marL="285750" indent="-285750" algn="just" eaLnBrk="0" hangingPunct="0">
              <a:buClrTx/>
              <a:buFont typeface="Wingdings" panose="05000000000000000000" charset="0"/>
              <a:buChar char="Ø"/>
            </a:pPr>
            <a:r>
              <a:rPr lang="en-US" altLang="zh-CN" sz="1400">
                <a:latin typeface="Times New Roman" panose="02020603050405020304" pitchFamily="18" charset="0"/>
                <a:ea typeface="宋体" panose="02010600030101010101" pitchFamily="2" charset="-122"/>
              </a:rPr>
              <a:t>The t channel and u channel amplitudes are expressed as:</a:t>
            </a:r>
            <a:endParaRPr lang="en-US" altLang="zh-CN" sz="1400">
              <a:latin typeface="Times New Roman" panose="02020603050405020304" pitchFamily="18" charset="0"/>
              <a:ea typeface="宋体" panose="02010600030101010101" pitchFamily="2" charset="-122"/>
            </a:endParaRPr>
          </a:p>
          <a:p>
            <a:pPr marL="285750" indent="-285750" algn="just" eaLnBrk="0" hangingPunct="0">
              <a:buClrTx/>
              <a:buFont typeface="Wingdings" panose="05000000000000000000" charset="0"/>
              <a:buChar char="Ø"/>
            </a:pPr>
            <a:endParaRPr lang="en-US" altLang="zh-CN" sz="1400">
              <a:latin typeface="Times New Roman" panose="02020603050405020304" pitchFamily="18" charset="0"/>
              <a:ea typeface="宋体" panose="02010600030101010101" pitchFamily="2" charset="-122"/>
            </a:endParaRPr>
          </a:p>
          <a:p>
            <a:pPr marL="285750" indent="-285750" algn="just" eaLnBrk="0" hangingPunct="0">
              <a:buClrTx/>
              <a:buFont typeface="Wingdings" panose="05000000000000000000" charset="0"/>
              <a:buChar char="Ø"/>
            </a:pPr>
            <a:endParaRPr lang="en-US" altLang="zh-CN" sz="1400">
              <a:latin typeface="Times New Roman" panose="02020603050405020304" pitchFamily="18" charset="0"/>
              <a:ea typeface="宋体" panose="02010600030101010101" pitchFamily="2" charset="-122"/>
            </a:endParaRPr>
          </a:p>
          <a:p>
            <a:pPr marL="285750" indent="-285750" algn="just" eaLnBrk="0" hangingPunct="0">
              <a:buClrTx/>
              <a:buFont typeface="Wingdings" panose="05000000000000000000" charset="0"/>
              <a:buChar char="Ø"/>
            </a:pPr>
            <a:endParaRPr lang="en-US" altLang="zh-CN" sz="1400">
              <a:latin typeface="Times New Roman" panose="02020603050405020304" pitchFamily="18" charset="0"/>
              <a:ea typeface="宋体" panose="02010600030101010101" pitchFamily="2" charset="-122"/>
            </a:endParaRPr>
          </a:p>
          <a:p>
            <a:pPr marL="285750" indent="-285750" algn="just" eaLnBrk="0" hangingPunct="0">
              <a:buClrTx/>
              <a:buFont typeface="Wingdings" panose="05000000000000000000" charset="0"/>
              <a:buChar char="Ø"/>
            </a:pPr>
            <a:endParaRPr lang="en-US" altLang="zh-CN" sz="1400">
              <a:latin typeface="Times New Roman" panose="02020603050405020304" pitchFamily="18" charset="0"/>
              <a:ea typeface="宋体" panose="02010600030101010101" pitchFamily="2" charset="-122"/>
            </a:endParaRPr>
          </a:p>
          <a:p>
            <a:pPr marL="285750" indent="-285750" algn="just" eaLnBrk="0" hangingPunct="0">
              <a:buClrTx/>
              <a:buFont typeface="Wingdings" panose="05000000000000000000" charset="0"/>
              <a:buChar char="Ø"/>
            </a:pPr>
            <a:endParaRPr lang="en-US" altLang="zh-CN" sz="1400">
              <a:latin typeface="Times New Roman" panose="02020603050405020304" pitchFamily="18" charset="0"/>
              <a:ea typeface="宋体" panose="02010600030101010101" pitchFamily="2" charset="-122"/>
            </a:endParaRPr>
          </a:p>
          <a:p>
            <a:pPr marL="285750" indent="-285750" algn="just" eaLnBrk="0" hangingPunct="0">
              <a:buClrTx/>
              <a:buFont typeface="Wingdings" panose="05000000000000000000" charset="0"/>
              <a:buChar char="Ø"/>
            </a:pPr>
            <a:endParaRPr lang="en-US" altLang="zh-CN" sz="1400">
              <a:latin typeface="Times New Roman" panose="02020603050405020304" pitchFamily="18" charset="0"/>
              <a:ea typeface="宋体" panose="02010600030101010101" pitchFamily="2" charset="-122"/>
            </a:endParaRPr>
          </a:p>
          <a:p>
            <a:pPr marL="285750" indent="-285750" algn="just" eaLnBrk="0" hangingPunct="0">
              <a:buClrTx/>
              <a:buFont typeface="Wingdings" panose="05000000000000000000" charset="0"/>
              <a:buChar char="Ø"/>
            </a:pPr>
            <a:endParaRPr lang="en-US" altLang="zh-CN" sz="1400">
              <a:latin typeface="Times New Roman" panose="02020603050405020304" pitchFamily="18" charset="0"/>
              <a:ea typeface="宋体" panose="02010600030101010101" pitchFamily="2" charset="-122"/>
            </a:endParaRPr>
          </a:p>
        </p:txBody>
      </p:sp>
      <p:sp>
        <p:nvSpPr>
          <p:cNvPr id="6" name="标题 4"/>
          <p:cNvSpPr>
            <a:spLocks noGrp="1"/>
          </p:cNvSpPr>
          <p:nvPr/>
        </p:nvSpPr>
        <p:spPr>
          <a:xfrm>
            <a:off x="628650" y="365125"/>
            <a:ext cx="4881563" cy="330200"/>
          </a:xfrm>
          <a:prstGeom prst="rect">
            <a:avLst/>
          </a:prstGeom>
          <a:solidFill>
            <a:schemeClr val="accent5">
              <a:lumMod val="40000"/>
              <a:lumOff val="60000"/>
            </a:schemeClr>
          </a:solidFill>
          <a:ln w="9525">
            <a:noFill/>
          </a:ln>
        </p:spPr>
        <p:txBody>
          <a:bodyPr vert="horz" lIns="91440" tIns="45720" rIns="91440" bIns="4572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indent="0" algn="l" defTabSz="685800" rtl="0" eaLnBrk="1" fontAlgn="auto" latinLnBrk="0" hangingPunct="1">
              <a:lnSpc>
                <a:spcPct val="90000"/>
              </a:lnSpc>
              <a:spcBef>
                <a:spcPct val="0"/>
              </a:spcBef>
              <a:spcAft>
                <a:spcPct val="0"/>
              </a:spcAft>
              <a:buClrTx/>
              <a:buSzTx/>
              <a:buFontTx/>
              <a:buNone/>
            </a:pPr>
            <a:r>
              <a:rPr kumimoji="0" lang="en-US" altLang="zh-CN" sz="1700" b="1" i="0" u="none" strike="noStrike" kern="1200" cap="none" spc="0" normalizeH="0" baseline="0" noProof="1">
                <a:solidFill>
                  <a:schemeClr val="tx1"/>
                </a:solidFill>
                <a:latin typeface="Times New Roman" panose="02020603050405020304" pitchFamily="18" charset="0"/>
                <a:ea typeface="+mj-ea"/>
                <a:cs typeface="Times New Roman" panose="02020603050405020304" pitchFamily="18" charset="0"/>
              </a:rPr>
              <a:t>      -            </a:t>
            </a:r>
            <a:r>
              <a:rPr lang="en-US" altLang="zh-CN" sz="1700" b="1" strike="noStrike" noProof="1">
                <a:latin typeface="Times New Roman" panose="02020603050405020304" pitchFamily="18" charset="0"/>
                <a:ea typeface="+mj-ea"/>
                <a:cs typeface="+mj-cs"/>
                <a:sym typeface="+mn-ea"/>
              </a:rPr>
              <a:t>Interaction via The Pomeron Exchange</a:t>
            </a:r>
            <a:r>
              <a:rPr kumimoji="0" lang="en-US" altLang="zh-CN" sz="1700" b="1" i="0" u="none" strike="noStrike" kern="1200" cap="none" spc="0" normalizeH="0" baseline="0" noProof="1">
                <a:solidFill>
                  <a:schemeClr val="tx1"/>
                </a:solidFill>
                <a:latin typeface="Times New Roman" panose="02020603050405020304" pitchFamily="18" charset="0"/>
                <a:ea typeface="+mj-ea"/>
                <a:cs typeface="Times New Roman" panose="02020603050405020304" pitchFamily="18" charset="0"/>
              </a:rPr>
              <a:t> </a:t>
            </a:r>
            <a:r>
              <a:rPr kumimoji="0" lang="en-US" altLang="zh-CN" sz="1700" b="1" i="0" u="none" strike="noStrike" kern="1200" cap="none" spc="0" normalizeH="0" baseline="0" noProof="1">
                <a:solidFill>
                  <a:schemeClr val="tx1"/>
                </a:solidFill>
                <a:latin typeface="Times New Roman" panose="02020603050405020304" pitchFamily="18" charset="0"/>
                <a:ea typeface="+mj-ea"/>
                <a:cs typeface="Times New Roman" panose="02020603050405020304" pitchFamily="18" charset="0"/>
              </a:rPr>
              <a:t>         </a:t>
            </a:r>
            <a:endParaRPr kumimoji="0" lang="en-US" altLang="zh-CN" sz="1700" b="1" i="0" u="none" strike="noStrike" kern="1200" cap="none" spc="0" normalizeH="0" baseline="0" noProof="1">
              <a:solidFill>
                <a:schemeClr val="tx1"/>
              </a:solidFill>
              <a:latin typeface="Times New Roman" panose="02020603050405020304" pitchFamily="18" charset="0"/>
              <a:ea typeface="+mj-ea"/>
              <a:cs typeface="Times New Roman" panose="02020603050405020304" pitchFamily="18" charset="0"/>
            </a:endParaRPr>
          </a:p>
        </p:txBody>
      </p:sp>
      <p:graphicFrame>
        <p:nvGraphicFramePr>
          <p:cNvPr id="13315" name="对象 4">
            <a:hlinkClick r:id="" action="ppaction://ole?verb="/>
          </p:cNvPr>
          <p:cNvGraphicFramePr>
            <a:graphicFrameLocks noChangeAspect="1"/>
          </p:cNvGraphicFramePr>
          <p:nvPr/>
        </p:nvGraphicFramePr>
        <p:xfrm>
          <a:off x="665163" y="384175"/>
          <a:ext cx="403225" cy="292100"/>
        </p:xfrm>
        <a:graphic>
          <a:graphicData uri="http://schemas.openxmlformats.org/presentationml/2006/ole">
            <mc:AlternateContent xmlns:mc="http://schemas.openxmlformats.org/markup-compatibility/2006">
              <mc:Choice xmlns:v="urn:schemas-microsoft-com:vml" Requires="v">
                <p:oleObj spid="_x0000_s3090" name="" r:id="rId1" imgW="279400" imgH="203200" progId="Equation.KSEE3">
                  <p:embed/>
                </p:oleObj>
              </mc:Choice>
              <mc:Fallback>
                <p:oleObj name="" r:id="rId1" imgW="279400" imgH="203200" progId="Equation.KSEE3">
                  <p:embed/>
                  <p:pic>
                    <p:nvPicPr>
                      <p:cNvPr id="0" name="图片 3089"/>
                      <p:cNvPicPr/>
                      <p:nvPr/>
                    </p:nvPicPr>
                    <p:blipFill>
                      <a:blip r:embed="rId2"/>
                      <a:stretch>
                        <a:fillRect/>
                      </a:stretch>
                    </p:blipFill>
                    <p:spPr>
                      <a:xfrm>
                        <a:off x="665163" y="384175"/>
                        <a:ext cx="403225" cy="292100"/>
                      </a:xfrm>
                      <a:prstGeom prst="rect">
                        <a:avLst/>
                      </a:prstGeom>
                      <a:noFill/>
                      <a:ln w="38100">
                        <a:noFill/>
                        <a:miter/>
                      </a:ln>
                    </p:spPr>
                  </p:pic>
                </p:oleObj>
              </mc:Fallback>
            </mc:AlternateContent>
          </a:graphicData>
        </a:graphic>
      </p:graphicFrame>
      <p:graphicFrame>
        <p:nvGraphicFramePr>
          <p:cNvPr id="13316" name="对象 5">
            <a:hlinkClick r:id="" action="ppaction://ole?verb="/>
          </p:cNvPr>
          <p:cNvGraphicFramePr>
            <a:graphicFrameLocks noChangeAspect="1"/>
          </p:cNvGraphicFramePr>
          <p:nvPr/>
        </p:nvGraphicFramePr>
        <p:xfrm>
          <a:off x="1190625" y="403225"/>
          <a:ext cx="542925" cy="254000"/>
        </p:xfrm>
        <a:graphic>
          <a:graphicData uri="http://schemas.openxmlformats.org/presentationml/2006/ole">
            <mc:AlternateContent xmlns:mc="http://schemas.openxmlformats.org/markup-compatibility/2006">
              <mc:Choice xmlns:v="urn:schemas-microsoft-com:vml" Requires="v">
                <p:oleObj spid="_x0000_s3098" name="" r:id="rId3" imgW="431800" imgH="203200" progId="Equation.KSEE3">
                  <p:embed/>
                </p:oleObj>
              </mc:Choice>
              <mc:Fallback>
                <p:oleObj name="" r:id="rId3" imgW="431800" imgH="203200" progId="Equation.KSEE3">
                  <p:embed/>
                  <p:pic>
                    <p:nvPicPr>
                      <p:cNvPr id="0" name="图片 3097"/>
                      <p:cNvPicPr/>
                      <p:nvPr/>
                    </p:nvPicPr>
                    <p:blipFill>
                      <a:blip r:embed="rId4"/>
                      <a:stretch>
                        <a:fillRect/>
                      </a:stretch>
                    </p:blipFill>
                    <p:spPr>
                      <a:xfrm>
                        <a:off x="1190625" y="403225"/>
                        <a:ext cx="542925" cy="254000"/>
                      </a:xfrm>
                      <a:prstGeom prst="rect">
                        <a:avLst/>
                      </a:prstGeom>
                      <a:noFill/>
                      <a:ln w="38100">
                        <a:noFill/>
                        <a:miter/>
                      </a:ln>
                    </p:spPr>
                  </p:pic>
                </p:oleObj>
              </mc:Fallback>
            </mc:AlternateContent>
          </a:graphicData>
        </a:graphic>
      </p:graphicFrame>
      <p:sp>
        <p:nvSpPr>
          <p:cNvPr id="13318" name="文本框 13"/>
          <p:cNvSpPr txBox="1"/>
          <p:nvPr/>
        </p:nvSpPr>
        <p:spPr>
          <a:xfrm>
            <a:off x="2455545" y="2305050"/>
            <a:ext cx="6064250" cy="398463"/>
          </a:xfrm>
          <a:prstGeom prst="rect">
            <a:avLst/>
          </a:prstGeom>
          <a:noFill/>
          <a:ln w="9525">
            <a:noFill/>
          </a:ln>
        </p:spPr>
        <p:txBody>
          <a:bodyPr wrap="square" anchor="t">
            <a:spAutoFit/>
          </a:bodyPr>
          <a:p>
            <a:pPr marL="171450" indent="-171450">
              <a:buFont typeface="Arial" panose="020B0604020202020204" pitchFamily="34" charset="0"/>
              <a:buChar char="•"/>
            </a:pPr>
            <a:r>
              <a:rPr lang="en-US" altLang="zh-CN" sz="1000">
                <a:solidFill>
                  <a:srgbClr val="2F5597"/>
                </a:solidFill>
                <a:latin typeface="Times New Roman" panose="02020603050405020304" pitchFamily="18" charset="0"/>
                <a:ea typeface="宋体" panose="02010600030101010101" pitchFamily="2" charset="-122"/>
              </a:rPr>
              <a:t>Q. Zhao, J. P. Didelez, M. Guidal, and B. Saghai, Nucl. Phys. A660, 323 (1996)</a:t>
            </a:r>
            <a:endParaRPr lang="en-US" altLang="zh-CN" sz="1000">
              <a:solidFill>
                <a:srgbClr val="2F5597"/>
              </a:solidFill>
              <a:latin typeface="Times New Roman" panose="02020603050405020304" pitchFamily="18" charset="0"/>
              <a:ea typeface="宋体" panose="02010600030101010101" pitchFamily="2" charset="-122"/>
            </a:endParaRPr>
          </a:p>
          <a:p>
            <a:pPr marL="171450" indent="-171450">
              <a:buFont typeface="Arial" panose="020B0604020202020204" pitchFamily="34" charset="0"/>
              <a:buChar char="•"/>
            </a:pPr>
            <a:r>
              <a:rPr lang="en-US" altLang="zh-CN" sz="1000">
                <a:solidFill>
                  <a:srgbClr val="2F5597"/>
                </a:solidFill>
                <a:latin typeface="Times New Roman" panose="02020603050405020304" pitchFamily="18" charset="0"/>
                <a:ea typeface="宋体" panose="02010600030101010101" pitchFamily="2" charset="-122"/>
              </a:rPr>
              <a:t>Alexander I. Titov, Yong-seok Oh, Shin Nan Yang, Tosiyuki Morii, Phys.Rev.C 58 (1998) 2429-2449</a:t>
            </a:r>
            <a:endParaRPr lang="en-US" altLang="zh-CN" sz="1000">
              <a:solidFill>
                <a:srgbClr val="2F5597"/>
              </a:solidFill>
              <a:latin typeface="Times New Roman" panose="02020603050405020304" pitchFamily="18" charset="0"/>
              <a:ea typeface="宋体" panose="02010600030101010101" pitchFamily="2" charset="-122"/>
            </a:endParaRPr>
          </a:p>
        </p:txBody>
      </p:sp>
      <p:pic>
        <p:nvPicPr>
          <p:cNvPr id="13319" name="图片 36"/>
          <p:cNvPicPr>
            <a:picLocks noChangeAspect="1"/>
          </p:cNvPicPr>
          <p:nvPr/>
        </p:nvPicPr>
        <p:blipFill>
          <a:blip r:embed="rId5"/>
          <a:stretch>
            <a:fillRect/>
          </a:stretch>
        </p:blipFill>
        <p:spPr>
          <a:xfrm>
            <a:off x="665163" y="787083"/>
            <a:ext cx="4903787" cy="1517650"/>
          </a:xfrm>
          <a:prstGeom prst="rect">
            <a:avLst/>
          </a:prstGeom>
          <a:noFill/>
          <a:ln w="9525">
            <a:noFill/>
          </a:ln>
        </p:spPr>
      </p:pic>
      <p:graphicFrame>
        <p:nvGraphicFramePr>
          <p:cNvPr id="13320" name="对象 7">
            <a:hlinkClick r:id="" action="ppaction://ole?verb="/>
          </p:cNvPr>
          <p:cNvGraphicFramePr>
            <a:graphicFrameLocks noChangeAspect="1"/>
          </p:cNvGraphicFramePr>
          <p:nvPr/>
        </p:nvGraphicFramePr>
        <p:xfrm>
          <a:off x="5738813" y="1495425"/>
          <a:ext cx="2776537" cy="347663"/>
        </p:xfrm>
        <a:graphic>
          <a:graphicData uri="http://schemas.openxmlformats.org/presentationml/2006/ole">
            <mc:AlternateContent xmlns:mc="http://schemas.openxmlformats.org/markup-compatibility/2006">
              <mc:Choice xmlns:v="urn:schemas-microsoft-com:vml" Requires="v">
                <p:oleObj spid="_x0000_s3094" name="" r:id="rId6" imgW="1930400" imgH="241300" progId="Equation.KSEE3">
                  <p:embed/>
                </p:oleObj>
              </mc:Choice>
              <mc:Fallback>
                <p:oleObj name="" r:id="rId6" imgW="1930400" imgH="241300" progId="Equation.KSEE3">
                  <p:embed/>
                  <p:pic>
                    <p:nvPicPr>
                      <p:cNvPr id="0" name="图片 3093"/>
                      <p:cNvPicPr/>
                      <p:nvPr/>
                    </p:nvPicPr>
                    <p:blipFill>
                      <a:blip r:embed="rId7"/>
                      <a:stretch>
                        <a:fillRect/>
                      </a:stretch>
                    </p:blipFill>
                    <p:spPr>
                      <a:xfrm>
                        <a:off x="5738813" y="1495425"/>
                        <a:ext cx="2776537" cy="347663"/>
                      </a:xfrm>
                      <a:prstGeom prst="rect">
                        <a:avLst/>
                      </a:prstGeom>
                      <a:noFill/>
                      <a:ln w="38100">
                        <a:noFill/>
                        <a:miter/>
                      </a:ln>
                    </p:spPr>
                  </p:pic>
                </p:oleObj>
              </mc:Fallback>
            </mc:AlternateContent>
          </a:graphicData>
        </a:graphic>
      </p:graphicFrame>
      <p:graphicFrame>
        <p:nvGraphicFramePr>
          <p:cNvPr id="13321" name="对象 8">
            <a:hlinkClick r:id="" action="ppaction://ole?verb="/>
          </p:cNvPr>
          <p:cNvGraphicFramePr>
            <a:graphicFrameLocks noChangeAspect="1"/>
          </p:cNvGraphicFramePr>
          <p:nvPr/>
        </p:nvGraphicFramePr>
        <p:xfrm>
          <a:off x="1923415" y="3115310"/>
          <a:ext cx="5371465" cy="1390650"/>
        </p:xfrm>
        <a:graphic>
          <a:graphicData uri="http://schemas.openxmlformats.org/presentationml/2006/ole">
            <mc:AlternateContent xmlns:mc="http://schemas.openxmlformats.org/markup-compatibility/2006">
              <mc:Choice xmlns:v="urn:schemas-microsoft-com:vml" Requires="v">
                <p:oleObj spid="_x0000_s3100" name="" r:id="rId8" imgW="4318000" imgH="1117600" progId="Equation.KSEE3">
                  <p:embed/>
                </p:oleObj>
              </mc:Choice>
              <mc:Fallback>
                <p:oleObj name="" r:id="rId8" imgW="4318000" imgH="1117600" progId="Equation.KSEE3">
                  <p:embed/>
                  <p:pic>
                    <p:nvPicPr>
                      <p:cNvPr id="0" name="图片 3099"/>
                      <p:cNvPicPr/>
                      <p:nvPr/>
                    </p:nvPicPr>
                    <p:blipFill>
                      <a:blip r:embed="rId9"/>
                      <a:stretch>
                        <a:fillRect/>
                      </a:stretch>
                    </p:blipFill>
                    <p:spPr>
                      <a:xfrm>
                        <a:off x="1923415" y="3115310"/>
                        <a:ext cx="5371465" cy="1390650"/>
                      </a:xfrm>
                      <a:prstGeom prst="rect">
                        <a:avLst/>
                      </a:prstGeom>
                      <a:noFill/>
                      <a:ln w="38100">
                        <a:noFill/>
                        <a:miter/>
                      </a:ln>
                    </p:spPr>
                  </p:pic>
                </p:oleObj>
              </mc:Fallback>
            </mc:AlternateContent>
          </a:graphicData>
        </a:graphic>
      </p:graphicFrame>
      <p:pic>
        <p:nvPicPr>
          <p:cNvPr id="2" name="图片 1" descr="pomeron17"/>
          <p:cNvPicPr>
            <a:picLocks noChangeAspect="1"/>
          </p:cNvPicPr>
          <p:nvPr/>
        </p:nvPicPr>
        <p:blipFill>
          <a:blip r:embed="rId10"/>
          <a:stretch>
            <a:fillRect/>
          </a:stretch>
        </p:blipFill>
        <p:spPr>
          <a:xfrm>
            <a:off x="665480" y="4610100"/>
            <a:ext cx="2984500" cy="1911350"/>
          </a:xfrm>
          <a:prstGeom prst="rect">
            <a:avLst/>
          </a:prstGeom>
        </p:spPr>
      </p:pic>
      <p:pic>
        <p:nvPicPr>
          <p:cNvPr id="14345" name="图片 15"/>
          <p:cNvPicPr>
            <a:picLocks noChangeAspect="1"/>
          </p:cNvPicPr>
          <p:nvPr/>
        </p:nvPicPr>
        <p:blipFill>
          <a:blip r:embed="rId11"/>
          <a:srcRect r="1939" b="62343"/>
          <a:stretch>
            <a:fillRect/>
          </a:stretch>
        </p:blipFill>
        <p:spPr>
          <a:xfrm>
            <a:off x="3973195" y="5043805"/>
            <a:ext cx="4542155" cy="653415"/>
          </a:xfrm>
          <a:prstGeom prst="rect">
            <a:avLst/>
          </a:prstGeom>
          <a:noFill/>
          <a:ln w="9525">
            <a:noFill/>
          </a:ln>
        </p:spPr>
      </p:pic>
      <p:sp>
        <p:nvSpPr>
          <p:cNvPr id="3" name="灯片编号占位符 2"/>
          <p:cNvSpPr>
            <a:spLocks noGrp="1"/>
          </p:cNvSpPr>
          <p:nvPr>
            <p:ph type="sldNum" sz="quarter" idx="12"/>
          </p:nvPr>
        </p:nvSpPr>
        <p:spPr/>
        <p:txBody>
          <a:bodyPr/>
          <a:p>
            <a:pPr fontAlgn="base"/>
            <a:fld id="{A16DCDE3-DA54-4AF1-A74D-587039B82C70}"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
</file>

<file path=ppt/tags/tag1.xml><?xml version="1.0" encoding="utf-8"?>
<p:tagLst xmlns:p="http://schemas.openxmlformats.org/presentationml/2006/main">
  <p:tag name="KSO_WM_UNIT_PLACING_PICTURE_USER_VIEWPORT" val="{&quot;height&quot;:3459.0661417322835,&quot;width&quot;:5452.4992125984254}"/>
</p:tagLst>
</file>

<file path=ppt/tags/tag2.xml><?xml version="1.0" encoding="utf-8"?>
<p:tagLst xmlns:p="http://schemas.openxmlformats.org/presentationml/2006/main">
  <p:tag name="KSO_WM_UNIT_PLACING_PICTURE_USER_VIEWPORT" val="{&quot;height&quot;:6810,&quot;width&quot;:9765}"/>
</p:tagLst>
</file>

<file path=ppt/tags/tag3.xml><?xml version="1.0" encoding="utf-8"?>
<p:tagLst xmlns:p="http://schemas.openxmlformats.org/presentationml/2006/main">
  <p:tag name="KSO_WM_UNIT_PLACING_PICTURE_USER_VIEWPORT" val="{&quot;height&quot;:3555,&quot;width&quot;:1243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6792</Words>
  <Application>WPS 演示</Application>
  <PresentationFormat>全屏显示(4:3)</PresentationFormat>
  <Paragraphs>282</Paragraphs>
  <Slides>15</Slides>
  <Notes>0</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62</vt:i4>
      </vt:variant>
      <vt:variant>
        <vt:lpstr>幻灯片标题</vt:lpstr>
      </vt:variant>
      <vt:variant>
        <vt:i4>15</vt:i4>
      </vt:variant>
    </vt:vector>
  </HeadingPairs>
  <TitlesOfParts>
    <vt:vector size="92" baseType="lpstr">
      <vt:lpstr>Arial</vt:lpstr>
      <vt:lpstr>宋体</vt:lpstr>
      <vt:lpstr>Wingdings</vt:lpstr>
      <vt:lpstr>Times New Roman</vt:lpstr>
      <vt:lpstr>等线</vt:lpstr>
      <vt:lpstr>Brush Script MT</vt:lpstr>
      <vt:lpstr>Cambria Math</vt:lpstr>
      <vt:lpstr>Wingdings</vt:lpstr>
      <vt:lpstr>微软雅黑</vt:lpstr>
      <vt:lpstr>Arial Unicode MS</vt:lpstr>
      <vt:lpstr>等线 Light</vt:lpstr>
      <vt:lpstr>Calibri</vt:lpstr>
      <vt:lpstr>BatangChe</vt:lpstr>
      <vt:lpstr>Segoe Print</vt:lpstr>
      <vt:lpstr>Office 主题​​</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PowerPoint 演示文稿</vt:lpstr>
      <vt:lpstr>Outline</vt:lpstr>
      <vt:lpstr>Background</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GC</dc:creator>
  <cp:lastModifiedBy>GC</cp:lastModifiedBy>
  <cp:revision>65</cp:revision>
  <dcterms:created xsi:type="dcterms:W3CDTF">2021-01-18T02:08:00Z</dcterms:created>
  <dcterms:modified xsi:type="dcterms:W3CDTF">2021-05-17T05:48:33Z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2064C5661EF54AF48F6A46785A44F824</vt:lpwstr>
  </property>
</Properties>
</file>