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  <p:sldMasterId id="2147483701" r:id="rId4"/>
  </p:sldMasterIdLst>
  <p:notesMasterIdLst>
    <p:notesMasterId r:id="rId26"/>
  </p:notesMasterIdLst>
  <p:handoutMasterIdLst>
    <p:handoutMasterId r:id="rId27"/>
  </p:handoutMasterIdLst>
  <p:sldIdLst>
    <p:sldId id="893" r:id="rId5"/>
    <p:sldId id="924" r:id="rId6"/>
    <p:sldId id="925" r:id="rId7"/>
    <p:sldId id="920" r:id="rId8"/>
    <p:sldId id="922" r:id="rId9"/>
    <p:sldId id="926" r:id="rId10"/>
    <p:sldId id="923" r:id="rId11"/>
    <p:sldId id="898" r:id="rId12"/>
    <p:sldId id="891" r:id="rId13"/>
    <p:sldId id="896" r:id="rId14"/>
    <p:sldId id="897" r:id="rId15"/>
    <p:sldId id="914" r:id="rId16"/>
    <p:sldId id="915" r:id="rId17"/>
    <p:sldId id="919" r:id="rId18"/>
    <p:sldId id="918" r:id="rId19"/>
    <p:sldId id="917" r:id="rId20"/>
    <p:sldId id="921" r:id="rId21"/>
    <p:sldId id="928" r:id="rId22"/>
    <p:sldId id="927" r:id="rId23"/>
    <p:sldId id="929" r:id="rId24"/>
    <p:sldId id="930" r:id="rId25"/>
  </p:sldIdLst>
  <p:sldSz cx="9144000" cy="6858000" type="screen4x3"/>
  <p:notesSz cx="7099300" cy="10234613"/>
  <p:defaultTextStyle>
    <a:defPPr>
      <a:defRPr lang="zh-CN"/>
    </a:defPPr>
    <a:lvl1pPr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FFFFFF"/>
    <a:srgbClr val="000066"/>
    <a:srgbClr val="D60093"/>
    <a:srgbClr val="CC0000"/>
    <a:srgbClr val="FFCCCC"/>
    <a:srgbClr val="FFFF00"/>
    <a:srgbClr val="00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8" autoAdjust="0"/>
    <p:restoredTop sz="97865" autoAdjust="0"/>
  </p:normalViewPr>
  <p:slideViewPr>
    <p:cSldViewPr showGuides="1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F234C7E-13C3-4AD3-B034-C8FB8A762CD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159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054B38D-FE7C-4DD5-9CA6-9848BF06D6D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413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2E04B11-4559-4037-8CC3-650C82511AD2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71096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2E04B11-4559-4037-8CC3-650C82511AD2}" type="slidenum">
              <a:rPr lang="en-US" altLang="zh-CN" smtClean="0">
                <a:solidFill>
                  <a:prstClr val="black"/>
                </a:solidFill>
              </a:rPr>
              <a:pPr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22767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CDAF-C999-4920-A930-0A80C3B81DA8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694FC-EEF9-451B-9330-AA6E309CB4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866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5B4DD-7C37-41DB-AB7E-B5FA624681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282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1157-A38C-4540-89FA-03E465C5FF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462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5926FF-BC3A-4333-95DD-663B820E49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781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F1FFF5-426D-4012-A415-B7CB4FE49E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661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FF2E37-E262-4BF5-B725-D65C3B2DBE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17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F2A0BF-32BE-4332-A2D5-644524DD34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783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2018/10/20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84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2018/10/20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44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2018/10/20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61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2018/10/20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D8B87-08BC-42F3-B36E-78BE42C5C8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9627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2018/10/20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3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2018/10/20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51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2018/10/20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47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2018/10/20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52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2018/10/20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89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2018/10/20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03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2018/10/20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24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5123-2EC4-4F7B-AFA6-D08C2F2FA1C3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2021/5/18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0CD1-7C38-460E-99A2-E4D0336CC5E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8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ADE13-792E-48A6-AB15-36C9063F2769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2021/5/18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6BB3-98E9-4297-86D1-608186135C2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02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B7D1F-9FA8-4199-9FA1-801AD916242F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2021/5/18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6F7EE-F6F3-48F0-99A0-F002E037026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C68F6-8CB3-4759-B330-C702D86812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2534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E04-F7A1-40F5-825A-B642E3F8B471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2021/5/18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E6BC-A2EB-4A17-8FBA-21FF54BD305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87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F5870-2399-46D3-AAD0-B2D59C7A9104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2021/5/18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D56F-F170-4FC5-A021-FA780148D2F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01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5757-7707-433F-984F-8D2181EB1E5C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2021/5/18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930F7-E5EC-4381-8CEF-9910EE1B10D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59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DDFE5-FDF0-41C1-B15A-CA6DB584FA04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2021/5/18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1EC6-E3AE-4745-9815-850321B55E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42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1D18-D5A4-4D47-8D25-853E5BB351F6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2021/5/18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C280-D048-4D35-83F0-D1B0E72AC74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54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1FCF3-178B-4711-BA23-24C1875F2A90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2021/5/18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F0CC-62EB-478E-93F2-3D532DBEFE4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28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95F5-90E4-4D1A-8AD9-A87B74A9DE5E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2021/5/18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A89D-CC73-42AC-833D-2A2DD0AF41F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1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355B-7328-4E4E-B928-592C12238803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2021/5/18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621DF-BC81-47E8-8794-7883B34ACB8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84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19B8D-BFB7-47EB-A15B-2EDFEAFDC490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2021/5/18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ACDE-BA8B-47DE-9963-3C5A85D074B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89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0E91-406F-469B-8865-45C716F301F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888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96BE7-8C8E-4574-9C4B-8CA01F3DBA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294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7A2CE-3206-4870-9018-88C22965C21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9569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B6D1C-F152-479C-96E7-DD212F0FFC5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107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81A47-C1EA-4994-B9C0-15AAE600F1C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5717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BFFE-97F5-4AE7-9016-A0A9B231496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898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7D7E2-9286-44C8-B68F-B8C1993E169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400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C4E1A-2D87-41E8-B19D-45797DEFB6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584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9B60F-D13D-4BDA-A562-E06DD26D27D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2119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6EE6-1D94-4531-B7F1-91FA693ACE5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9616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17378-97E9-4806-9674-0D67D0CD57B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954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6498-CA6D-43C0-B70B-8D7CD87FD69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439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97076-EB20-4D89-A581-D1EA3DCE1E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130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B27C3-D61C-4257-AB62-CFBA9F60C7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09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4F7F0-3FA4-47D4-87B5-61EA0B82FF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298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62AB-788D-461F-9B98-A11DE6E2B3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285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3B7EF-1DB8-4074-9A41-FA3D578851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482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fld id="{50D9A9EE-4E3F-4109-8360-8FA3BC9478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2018/10/20</a:t>
            </a: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83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i="0"/>
            </a:lvl1pPr>
          </a:lstStyle>
          <a:p>
            <a:pPr algn="l">
              <a:spcBef>
                <a:spcPct val="0"/>
              </a:spcBef>
              <a:defRPr/>
            </a:pPr>
            <a:fld id="{9F6F75C8-D330-47A8-90B5-8D7919CFB339}" type="datetime1">
              <a:rPr kumimoji="1" lang="zh-CN" altLang="en-US" smtClean="0">
                <a:solidFill>
                  <a:srgbClr val="000000"/>
                </a:solidFill>
                <a:latin typeface="Times New Roman"/>
                <a:ea typeface="宋体"/>
              </a:rPr>
              <a:pPr algn="l">
                <a:spcBef>
                  <a:spcPct val="0"/>
                </a:spcBef>
                <a:defRPr/>
              </a:pPr>
              <a:t>2021/5/18</a:t>
            </a:fld>
            <a:endParaRPr kumimoji="1" lang="en-US" altLang="zh-CN">
              <a:solidFill>
                <a:srgbClr val="000000"/>
              </a:solidFill>
              <a:latin typeface="Times New Roman"/>
              <a:ea typeface="宋体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i="0"/>
            </a:lvl1pPr>
          </a:lstStyle>
          <a:p>
            <a:pPr>
              <a:spcBef>
                <a:spcPct val="0"/>
              </a:spcBef>
              <a:defRPr/>
            </a:pPr>
            <a:endParaRPr kumimoji="1" lang="en-US" altLang="zh-CN">
              <a:solidFill>
                <a:srgbClr val="000000"/>
              </a:solidFill>
              <a:latin typeface="Times New Roman"/>
              <a:ea typeface="宋体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i="0"/>
            </a:lvl1pPr>
          </a:lstStyle>
          <a:p>
            <a:pPr>
              <a:spcBef>
                <a:spcPct val="0"/>
              </a:spcBef>
              <a:defRPr/>
            </a:pPr>
            <a:fld id="{AADE5FB1-F349-45FF-8B5C-5FC43AACA386}" type="slidenum">
              <a:rPr kumimoji="1" lang="en-US" altLang="zh-CN">
                <a:solidFill>
                  <a:srgbClr val="000000"/>
                </a:solidFill>
                <a:latin typeface="Times New Roman"/>
                <a:ea typeface="宋体"/>
              </a:rPr>
              <a:pPr>
                <a:spcBef>
                  <a:spcPct val="0"/>
                </a:spcBef>
                <a:defRPr/>
              </a:pPr>
              <a:t>‹#›</a:t>
            </a:fld>
            <a:endParaRPr kumimoji="1" lang="en-US" altLang="zh-CN">
              <a:solidFill>
                <a:srgbClr val="0000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7364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i="0"/>
            </a:lvl1pPr>
          </a:lstStyle>
          <a:p>
            <a:pPr algn="l">
              <a:spcBef>
                <a:spcPct val="0"/>
              </a:spcBef>
            </a:pPr>
            <a:endParaRPr kumimoji="1" lang="en-US" altLang="zh-CN" smtClean="0">
              <a:solidFill>
                <a:srgbClr val="000000"/>
              </a:solidFill>
              <a:latin typeface="Times New Roman"/>
              <a:ea typeface="宋体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i="0"/>
            </a:lvl1pPr>
          </a:lstStyle>
          <a:p>
            <a:pPr>
              <a:spcBef>
                <a:spcPct val="0"/>
              </a:spcBef>
            </a:pPr>
            <a:endParaRPr kumimoji="1" lang="en-US" altLang="zh-CN" smtClean="0">
              <a:solidFill>
                <a:srgbClr val="000000"/>
              </a:solidFill>
              <a:latin typeface="Times New Roman"/>
              <a:ea typeface="宋体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i="0"/>
            </a:lvl1pPr>
          </a:lstStyle>
          <a:p>
            <a:pPr>
              <a:spcBef>
                <a:spcPct val="0"/>
              </a:spcBef>
            </a:pPr>
            <a:fld id="{F53EC5A4-F51C-4069-B077-B11F7A917545}" type="slidenum">
              <a:rPr kumimoji="1" lang="en-US" altLang="zh-CN" smtClean="0">
                <a:solidFill>
                  <a:srgbClr val="000000"/>
                </a:solidFill>
                <a:latin typeface="Times New Roman"/>
                <a:ea typeface="宋体"/>
              </a:rPr>
              <a:pPr>
                <a:spcBef>
                  <a:spcPct val="0"/>
                </a:spcBef>
              </a:pPr>
              <a:t>‹#›</a:t>
            </a:fld>
            <a:endParaRPr kumimoji="1" lang="en-US" altLang="zh-CN" smtClean="0">
              <a:solidFill>
                <a:srgbClr val="0000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5089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670" y="548680"/>
            <a:ext cx="9001000" cy="20162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 dirty="0" smtClean="0"/>
              <a:t>第</a:t>
            </a:r>
            <a:r>
              <a:rPr lang="zh-CN" altLang="en-US" b="1" dirty="0"/>
              <a:t>七</a:t>
            </a:r>
            <a:r>
              <a:rPr lang="zh-CN" altLang="zh-CN" b="1" dirty="0" smtClean="0"/>
              <a:t>届</a:t>
            </a:r>
            <a:r>
              <a:rPr lang="en-US" altLang="zh-CN" b="1" dirty="0"/>
              <a:t>XYZ</a:t>
            </a:r>
            <a:r>
              <a:rPr lang="zh-CN" altLang="zh-CN" b="1" dirty="0"/>
              <a:t>粒子学术研讨会</a:t>
            </a:r>
            <a:r>
              <a:rPr lang="zh-CN" altLang="zh-CN" dirty="0"/>
              <a:t/>
            </a:r>
            <a:br>
              <a:rPr lang="zh-CN" altLang="zh-CN" dirty="0"/>
            </a:br>
            <a:r>
              <a:rPr lang="en-US" altLang="zh-CN" sz="4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7</a:t>
            </a:r>
            <a:r>
              <a:rPr lang="en-US" altLang="zh-CN" sz="4000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4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</a:t>
            </a:r>
            <a:r>
              <a:rPr lang="en-US" altLang="zh-CN" sz="4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on the XYZ particles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600" y="3717031"/>
            <a:ext cx="6974739" cy="2508905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沈成平、张黎明、朱世琳、</a:t>
            </a:r>
            <a:r>
              <a:rPr lang="zh-CN" altLang="en-US" b="1" u="sng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苑长征</a:t>
            </a:r>
            <a:endParaRPr lang="en-US" altLang="zh-CN" b="1" u="sng" dirty="0" smtClean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 青岛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22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3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rd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72714"/>
            <a:ext cx="9001000" cy="58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3"/>
            <a:ext cx="8928992" cy="12807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4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2016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11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23-25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日，北京航空航天大学</a:t>
            </a: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r="9941" b="9066"/>
          <a:stretch/>
        </p:blipFill>
        <p:spPr>
          <a:xfrm>
            <a:off x="513958" y="1325419"/>
            <a:ext cx="8116083" cy="553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3"/>
            <a:ext cx="8928992" cy="1280796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5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2018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10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19-23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郑州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大学</a:t>
            </a: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6926" r="5669" b="6295"/>
          <a:stretch/>
        </p:blipFill>
        <p:spPr>
          <a:xfrm>
            <a:off x="0" y="1313154"/>
            <a:ext cx="9144000" cy="53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3"/>
            <a:ext cx="8928992" cy="12807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6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2020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11-13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日，复旦大学</a:t>
            </a: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13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" y="1656629"/>
            <a:ext cx="9030673" cy="338606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55776" y="5340254"/>
            <a:ext cx="4668266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首次放开注册，注册人数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人！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前疫情时代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9525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3"/>
            <a:ext cx="8928992" cy="1280796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7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2021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5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15-18</a:t>
            </a:r>
            <a:r>
              <a:rPr lang="zh-CN" altLang="en-US" sz="24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山东大学</a:t>
            </a: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95842" y="5078263"/>
            <a:ext cx="5444119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后疫情时代，注册人数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人！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感谢大家参加、提交报告、参与讨论！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XYZ =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奇特强子态相关研究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3538"/>
          <a:stretch/>
        </p:blipFill>
        <p:spPr>
          <a:xfrm>
            <a:off x="0" y="1511888"/>
            <a:ext cx="9133417" cy="34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92088"/>
          </a:xfrm>
        </p:spPr>
        <p:txBody>
          <a:bodyPr/>
          <a:lstStyle/>
          <a:p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感谢组织</a:t>
            </a:r>
            <a:r>
              <a:rPr lang="zh-CN" altLang="en-US" sz="4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七</a:t>
            </a:r>
            <a:r>
              <a:rPr lang="zh-CN" altLang="en-US" sz="4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en-US" altLang="zh-CN" sz="4000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XYZ</a:t>
            </a:r>
            <a:r>
              <a:rPr lang="zh-CN" altLang="en-US" sz="4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粒子研讨会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02" y="1124744"/>
            <a:ext cx="9036496" cy="559836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108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山东大学前沿交叉科学青岛研究院粒子科学技术研究中心</a:t>
            </a:r>
            <a:endParaRPr lang="en-US" altLang="zh-CN" sz="2400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spcBef>
                <a:spcPts val="1108"/>
              </a:spcBef>
            </a:pPr>
            <a:r>
              <a:rPr lang="zh-CN" altLang="en-US" sz="24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梁作</a:t>
            </a:r>
            <a:r>
              <a:rPr lang="zh-CN" altLang="en-US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堂、黄性涛、张学尧、</a:t>
            </a:r>
            <a:r>
              <a:rPr lang="en-US" altLang="zh-CN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1108"/>
              </a:spcBef>
            </a:pP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刘智青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及团队</a:t>
            </a:r>
            <a:endParaRPr lang="en-US" altLang="zh-CN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spcBef>
                <a:spcPts val="1108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老师：</a:t>
            </a:r>
            <a:r>
              <a:rPr lang="zh-CN" altLang="en-US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刘智青（主席），焦健斌</a:t>
            </a:r>
            <a:r>
              <a:rPr lang="zh-CN" altLang="en-US" sz="24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，李晓玲，秦小帅，孙振田</a:t>
            </a:r>
          </a:p>
          <a:p>
            <a:pPr lvl="1">
              <a:lnSpc>
                <a:spcPct val="130000"/>
              </a:lnSpc>
              <a:spcBef>
                <a:spcPts val="1108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秘书：</a:t>
            </a:r>
            <a:r>
              <a:rPr lang="zh-CN" altLang="en-US" sz="24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尹娜，张兰，孙默瑶，周梦丽</a:t>
            </a:r>
          </a:p>
          <a:p>
            <a:pPr lvl="1">
              <a:lnSpc>
                <a:spcPct val="130000"/>
              </a:lnSpc>
              <a:spcBef>
                <a:spcPts val="1108"/>
              </a:spcBef>
            </a:pP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学生与博士后</a:t>
            </a:r>
            <a:endParaRPr lang="en-US" altLang="zh-CN" sz="2400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  <a:spcBef>
                <a:spcPts val="1108"/>
              </a:spcBef>
            </a:pPr>
            <a:r>
              <a:rPr lang="zh-CN" altLang="en-US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李起鑫</a:t>
            </a: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，吉钰瑶，国梦娇，崔佳佳，</a:t>
            </a:r>
            <a:r>
              <a:rPr lang="zh-CN" altLang="en-US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 勇</a:t>
            </a:r>
            <a:endParaRPr lang="en-US" altLang="zh-CN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  <a:spcBef>
                <a:spcPts val="1108"/>
              </a:spcBef>
            </a:pPr>
            <a:r>
              <a:rPr lang="zh-CN" altLang="en-US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曾凡蕊，王吉鹏</a:t>
            </a: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，王玉林，韩婷婷，</a:t>
            </a:r>
            <a:r>
              <a:rPr lang="zh-CN" altLang="en-US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李井文</a:t>
            </a:r>
            <a:endParaRPr lang="en-US" altLang="zh-CN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  <a:spcBef>
                <a:spcPts val="1108"/>
              </a:spcBef>
            </a:pPr>
            <a:r>
              <a:rPr lang="zh-CN" altLang="en-US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    艳</a:t>
            </a: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   航</a:t>
            </a: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，姜侯兵，廖龙洲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6687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115" y="44624"/>
            <a:ext cx="7772400" cy="875184"/>
          </a:xfrm>
        </p:spPr>
        <p:txBody>
          <a:bodyPr/>
          <a:lstStyle/>
          <a:p>
            <a:pPr algn="l"/>
            <a:r>
              <a:rPr lang="en-US" altLang="zh-CN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月，上海：</a:t>
            </a:r>
            <a:endParaRPr lang="zh-CN" altLang="en-US" sz="32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415608" cy="481170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16</a:t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266920" y="6074727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带着你的最新成果，明年青岛见！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115" y="44624"/>
            <a:ext cx="7772400" cy="875184"/>
          </a:xfrm>
        </p:spPr>
        <p:txBody>
          <a:bodyPr/>
          <a:lstStyle/>
          <a:p>
            <a:pPr algn="l"/>
            <a:r>
              <a:rPr lang="en-US" altLang="zh-CN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月，青岛：</a:t>
            </a:r>
            <a:endParaRPr lang="zh-CN" altLang="en-US" sz="32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17</a:t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279741" y="6165304"/>
            <a:ext cx="5134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带着你的最新成果，明年奔向长春！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r="14563" b="13250"/>
          <a:stretch/>
        </p:blipFill>
        <p:spPr>
          <a:xfrm>
            <a:off x="2052547" y="868892"/>
            <a:ext cx="5361934" cy="50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6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025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220"/>
          <a:stretch/>
        </p:blipFill>
        <p:spPr>
          <a:xfrm>
            <a:off x="35497" y="1456257"/>
            <a:ext cx="6478463" cy="4295002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648957" y="121791"/>
            <a:ext cx="8299178" cy="122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kern="0" dirty="0">
                <a:solidFill>
                  <a:srgbClr val="0000FF"/>
                </a:solidFill>
              </a:rPr>
              <a:t>After we have measured all the </a:t>
            </a:r>
            <a:r>
              <a:rPr lang="en-US" altLang="zh-CN" sz="2400" b="1" kern="0" dirty="0" err="1">
                <a:solidFill>
                  <a:srgbClr val="0000FF"/>
                </a:solidFill>
              </a:rPr>
              <a:t>e</a:t>
            </a:r>
            <a:r>
              <a:rPr lang="en-US" altLang="zh-CN" sz="2400" b="1" kern="0" baseline="30000" dirty="0" err="1">
                <a:solidFill>
                  <a:srgbClr val="0000FF"/>
                </a:solidFill>
              </a:rPr>
              <a:t>+</a:t>
            </a:r>
            <a:r>
              <a:rPr lang="en-US" altLang="zh-CN" sz="2400" b="1" kern="0" dirty="0" err="1">
                <a:solidFill>
                  <a:srgbClr val="0000FF"/>
                </a:solidFill>
              </a:rPr>
              <a:t>e</a:t>
            </a:r>
            <a:r>
              <a:rPr lang="en-US" altLang="zh-CN" sz="2400" b="1" kern="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</a:t>
            </a:r>
            <a:r>
              <a:rPr lang="en-US" altLang="zh-CN" sz="2400" kern="0" dirty="0">
                <a:solidFill>
                  <a:srgbClr val="0000FF"/>
                </a:solidFill>
              </a:rPr>
              <a:t> annihilation cross sections, what do we do to get the resonant parameters of the vector </a:t>
            </a:r>
            <a:r>
              <a:rPr lang="en-US" altLang="zh-CN" sz="2400" kern="0" dirty="0" err="1">
                <a:solidFill>
                  <a:srgbClr val="0000FF"/>
                </a:solidFill>
              </a:rPr>
              <a:t>charmonium</a:t>
            </a:r>
            <a:r>
              <a:rPr lang="en-US" altLang="zh-CN" sz="2400" kern="0" dirty="0">
                <a:solidFill>
                  <a:srgbClr val="0000FF"/>
                </a:solidFill>
              </a:rPr>
              <a:t>(-like) states?</a:t>
            </a:r>
            <a:endParaRPr lang="zh-CN" altLang="en-US" sz="2400" kern="0" dirty="0">
              <a:solidFill>
                <a:srgbClr val="0000FF"/>
              </a:solidFill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489105" y="1076133"/>
            <a:ext cx="2601957" cy="4621120"/>
            <a:chOff x="-35" y="-90"/>
            <a:chExt cx="2312" cy="4410"/>
          </a:xfrm>
        </p:grpSpPr>
        <p:pic>
          <p:nvPicPr>
            <p:cNvPr id="8" name="Picture 5" descr="cs_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" y="179"/>
              <a:ext cx="2299" cy="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716" y="1979"/>
              <a:ext cx="489" cy="28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1350" b="1" dirty="0">
                  <a:solidFill>
                    <a:srgbClr val="990000"/>
                  </a:solidFill>
                  <a:cs typeface="Times New Roman" panose="02020603050405020304" pitchFamily="18" charset="0"/>
                </a:rPr>
                <a:t>D</a:t>
              </a:r>
              <a:r>
                <a:rPr kumimoji="0" lang="en-US" altLang="zh-CN" sz="1350" b="1" baseline="30000" dirty="0">
                  <a:solidFill>
                    <a:srgbClr val="990000"/>
                  </a:solidFill>
                  <a:cs typeface="Times New Roman" panose="02020603050405020304" pitchFamily="18" charset="0"/>
                </a:rPr>
                <a:t>*</a:t>
              </a:r>
              <a:r>
                <a:rPr kumimoji="0" lang="en-US" altLang="zh-CN" sz="1350" b="1" dirty="0">
                  <a:solidFill>
                    <a:srgbClr val="990000"/>
                  </a:solidFill>
                  <a:cs typeface="Times New Roman" panose="02020603050405020304" pitchFamily="18" charset="0"/>
                </a:rPr>
                <a:t>D</a:t>
              </a:r>
              <a:r>
                <a:rPr kumimoji="0" lang="en-US" altLang="zh-CN" sz="1350" b="1" baseline="30000" dirty="0">
                  <a:solidFill>
                    <a:srgbClr val="990000"/>
                  </a:solidFill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791" y="1118"/>
              <a:ext cx="433" cy="419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1350" b="1" dirty="0">
                  <a:solidFill>
                    <a:srgbClr val="990000"/>
                  </a:solidFill>
                  <a:cs typeface="Times New Roman" panose="02020603050405020304" pitchFamily="18" charset="0"/>
                </a:rPr>
                <a:t>DD</a:t>
              </a:r>
              <a:r>
                <a:rPr kumimoji="0" lang="en-US" altLang="zh-CN" sz="1350" b="1" baseline="30000" dirty="0">
                  <a:solidFill>
                    <a:srgbClr val="990000"/>
                  </a:solidFill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" y="-90"/>
              <a:ext cx="36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 rot="16200000">
              <a:off x="586" y="2266"/>
              <a:ext cx="54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900" b="1">
                  <a:solidFill>
                    <a:srgbClr val="0099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</a:t>
              </a:r>
              <a:r>
                <a:rPr kumimoji="0" lang="en-US" altLang="zh-CN" sz="900" b="1">
                  <a:solidFill>
                    <a:srgbClr val="009900"/>
                  </a:solidFill>
                  <a:cs typeface="Arial" panose="020B0604020202020204" pitchFamily="34" charset="0"/>
                  <a:sym typeface="MS PGothic" panose="020B0600070205080204" pitchFamily="34" charset="-128"/>
                </a:rPr>
                <a:t>(4040)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 rot="16200000">
              <a:off x="731" y="1167"/>
              <a:ext cx="54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900" b="1">
                  <a:solidFill>
                    <a:srgbClr val="0099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</a:t>
              </a:r>
              <a:r>
                <a:rPr kumimoji="0" lang="en-US" altLang="zh-CN" sz="900" b="1">
                  <a:solidFill>
                    <a:srgbClr val="009900"/>
                  </a:solidFill>
                  <a:cs typeface="Arial" panose="020B0604020202020204" pitchFamily="34" charset="0"/>
                  <a:sym typeface="MS PGothic" panose="020B0600070205080204" pitchFamily="34" charset="-128"/>
                </a:rPr>
                <a:t>(4160)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 rot="16200000">
              <a:off x="359" y="1905"/>
              <a:ext cx="54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900" b="1">
                  <a:solidFill>
                    <a:srgbClr val="FF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Y(</a:t>
              </a:r>
              <a:r>
                <a:rPr kumimoji="0" lang="en-US" altLang="zh-CN" sz="900" b="1">
                  <a:solidFill>
                    <a:srgbClr val="FF0000"/>
                  </a:solidFill>
                  <a:cs typeface="Arial" panose="020B0604020202020204" pitchFamily="34" charset="0"/>
                  <a:sym typeface="MS PGothic" panose="020B0600070205080204" pitchFamily="34" charset="-128"/>
                </a:rPr>
                <a:t>4008)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 rot="16200000">
              <a:off x="1208" y="2085"/>
              <a:ext cx="54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900" b="1">
                  <a:solidFill>
                    <a:srgbClr val="0099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</a:t>
              </a:r>
              <a:r>
                <a:rPr kumimoji="0" lang="en-US" altLang="zh-CN" sz="900" b="1">
                  <a:solidFill>
                    <a:srgbClr val="009900"/>
                  </a:solidFill>
                  <a:cs typeface="Arial" panose="020B0604020202020204" pitchFamily="34" charset="0"/>
                  <a:sym typeface="MS PGothic" panose="020B0600070205080204" pitchFamily="34" charset="-128"/>
                </a:rPr>
                <a:t>(4415)</a:t>
              </a:r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 rot="16200000">
              <a:off x="1588" y="2585"/>
              <a:ext cx="44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825" b="1">
                  <a:solidFill>
                    <a:srgbClr val="FF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Y</a:t>
              </a:r>
              <a:r>
                <a:rPr kumimoji="0" lang="en-US" altLang="zh-CN" sz="825" b="1">
                  <a:solidFill>
                    <a:srgbClr val="FF0000"/>
                  </a:solidFill>
                  <a:cs typeface="Arial" panose="020B0604020202020204" pitchFamily="34" charset="0"/>
                  <a:sym typeface="MS PGothic" panose="020B0600070205080204" pitchFamily="34" charset="-128"/>
                </a:rPr>
                <a:t>(4660)</a:t>
              </a:r>
              <a:r>
                <a:rPr kumimoji="0" lang="pl-PL" altLang="zh-CN" sz="825" b="1">
                  <a:solidFill>
                    <a:srgbClr val="FF0000"/>
                  </a:solidFill>
                  <a:cs typeface="Arial" panose="020B0604020202020204" pitchFamily="34" charset="0"/>
                  <a:sym typeface="MS PGothic" panose="020B0600070205080204" pitchFamily="34" charset="-128"/>
                </a:rPr>
                <a:t>  </a:t>
              </a:r>
              <a:endParaRPr kumimoji="0" lang="en-US" altLang="zh-CN" sz="825" b="1">
                <a:solidFill>
                  <a:srgbClr val="FF0000"/>
                </a:solidFill>
                <a:cs typeface="Arial" panose="020B0604020202020204" pitchFamily="34" charset="0"/>
                <a:sym typeface="MS PGothic" panose="020B0600070205080204" pitchFamily="34" charset="-128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 rot="16200000">
              <a:off x="855" y="1995"/>
              <a:ext cx="54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900" b="1">
                  <a:solidFill>
                    <a:srgbClr val="FF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Y(</a:t>
              </a:r>
              <a:r>
                <a:rPr kumimoji="0" lang="en-US" altLang="zh-CN" sz="900" b="1">
                  <a:solidFill>
                    <a:srgbClr val="FF0000"/>
                  </a:solidFill>
                  <a:cs typeface="Arial" panose="020B0604020202020204" pitchFamily="34" charset="0"/>
                  <a:sym typeface="MS PGothic" panose="020B0600070205080204" pitchFamily="34" charset="-128"/>
                </a:rPr>
                <a:t>4260)</a:t>
              </a: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 rot="16200000">
              <a:off x="1001" y="1167"/>
              <a:ext cx="54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900" b="1">
                  <a:solidFill>
                    <a:srgbClr val="FF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Y(</a:t>
              </a:r>
              <a:r>
                <a:rPr kumimoji="0" lang="en-US" altLang="zh-CN" sz="900" b="1">
                  <a:solidFill>
                    <a:srgbClr val="FF0000"/>
                  </a:solidFill>
                  <a:cs typeface="Arial" panose="020B0604020202020204" pitchFamily="34" charset="0"/>
                  <a:sym typeface="MS PGothic" panose="020B0600070205080204" pitchFamily="34" charset="-128"/>
                </a:rPr>
                <a:t>4350)</a:t>
              </a:r>
            </a:p>
          </p:txBody>
        </p: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1764" y="527"/>
              <a:ext cx="386" cy="28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1350" b="1">
                  <a:solidFill>
                    <a:srgbClr val="660033"/>
                  </a:solidFill>
                  <a:cs typeface="Times New Roman" panose="02020603050405020304" pitchFamily="18" charset="0"/>
                </a:rPr>
                <a:t>DD</a:t>
              </a:r>
              <a:endParaRPr kumimoji="0" lang="en-US" altLang="zh-CN" sz="1350" b="1" baseline="30000">
                <a:solidFill>
                  <a:srgbClr val="660033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343" y="2750"/>
              <a:ext cx="470" cy="28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1350" b="1">
                  <a:solidFill>
                    <a:srgbClr val="990000"/>
                  </a:solidFill>
                  <a:cs typeface="Times New Roman" panose="02020603050405020304" pitchFamily="18" charset="0"/>
                </a:rPr>
                <a:t>DD</a:t>
              </a:r>
              <a:r>
                <a:rPr kumimoji="0" lang="el-GR" altLang="zh-CN" sz="1350" b="1">
                  <a:solidFill>
                    <a:srgbClr val="990000"/>
                  </a:solidFill>
                  <a:cs typeface="Times New Roman" panose="02020603050405020304" pitchFamily="18" charset="0"/>
                </a:rPr>
                <a:t>π</a:t>
              </a:r>
            </a:p>
          </p:txBody>
        </p:sp>
        <p:sp>
          <p:nvSpPr>
            <p:cNvPr id="21" name="Text Box 37"/>
            <p:cNvSpPr txBox="1">
              <a:spLocks noChangeArrowheads="1"/>
            </p:cNvSpPr>
            <p:nvPr/>
          </p:nvSpPr>
          <p:spPr bwMode="auto">
            <a:xfrm>
              <a:off x="349" y="3475"/>
              <a:ext cx="584" cy="28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l-GR" altLang="zh-CN" sz="1350" b="1" dirty="0">
                  <a:solidFill>
                    <a:srgbClr val="990000"/>
                  </a:solidFill>
                  <a:cs typeface="Times New Roman" panose="02020603050405020304" pitchFamily="18" charset="0"/>
                </a:rPr>
                <a:t>Λ</a:t>
              </a:r>
              <a:r>
                <a:rPr kumimoji="0" lang="en-US" altLang="zh-CN" sz="1350" b="1" baseline="-25000" dirty="0">
                  <a:solidFill>
                    <a:srgbClr val="990000"/>
                  </a:solidFill>
                  <a:cs typeface="Times New Roman" panose="02020603050405020304" pitchFamily="18" charset="0"/>
                </a:rPr>
                <a:t>c</a:t>
              </a:r>
              <a:r>
                <a:rPr kumimoji="0" lang="en-US" altLang="zh-CN" sz="1350" b="1" baseline="30000" dirty="0">
                  <a:solidFill>
                    <a:srgbClr val="990000"/>
                  </a:solidFill>
                  <a:cs typeface="Times New Roman" panose="02020603050405020304" pitchFamily="18" charset="0"/>
                </a:rPr>
                <a:t>+</a:t>
              </a:r>
              <a:r>
                <a:rPr kumimoji="0" lang="el-GR" altLang="zh-CN" sz="1350" b="1" dirty="0">
                  <a:solidFill>
                    <a:srgbClr val="990000"/>
                  </a:solidFill>
                  <a:cs typeface="Times New Roman" panose="02020603050405020304" pitchFamily="18" charset="0"/>
                </a:rPr>
                <a:t>Λ</a:t>
              </a:r>
              <a:r>
                <a:rPr kumimoji="0" lang="en-US" altLang="zh-CN" sz="1350" b="1" baseline="-25000" dirty="0">
                  <a:solidFill>
                    <a:srgbClr val="990000"/>
                  </a:solidFill>
                </a:rPr>
                <a:t>c</a:t>
              </a:r>
              <a:r>
                <a:rPr kumimoji="0" lang="en-US" altLang="zh-CN" sz="1350" b="1" baseline="30000" dirty="0">
                  <a:solidFill>
                    <a:srgbClr val="990000"/>
                  </a:solidFill>
                </a:rPr>
                <a:t>–</a:t>
              </a:r>
              <a:endParaRPr kumimoji="0" lang="el-GR" altLang="zh-CN" sz="1350" b="1" baseline="30000" dirty="0">
                <a:solidFill>
                  <a:srgbClr val="99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193" y="300"/>
              <a:ext cx="1084" cy="2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kumimoji="0" lang="it-IT" altLang="zh-CN" sz="9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PRD77,011103(2008)</a:t>
              </a:r>
              <a:endParaRPr kumimoji="0" lang="ru-RU" altLang="zh-CN" sz="900" b="1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249" y="2568"/>
              <a:ext cx="1104" cy="2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ru-RU" altLang="zh-CN" sz="9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P</a:t>
              </a:r>
              <a:r>
                <a:rPr lang="en-US" altLang="zh-CN" sz="9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RL</a:t>
              </a:r>
              <a:r>
                <a:rPr lang="ru-RU" altLang="zh-CN" sz="9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100</a:t>
              </a:r>
              <a:r>
                <a:rPr lang="en-US" altLang="zh-CN" sz="900" b="1" dirty="0">
                  <a:solidFill>
                    <a:srgbClr val="000000"/>
                  </a:solidFill>
                </a:rPr>
                <a:t>,</a:t>
              </a:r>
              <a:r>
                <a:rPr lang="ru-RU" altLang="zh-CN" sz="9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062001</a:t>
              </a:r>
              <a:r>
                <a:rPr lang="en-US" altLang="zh-CN" sz="900" b="1" dirty="0">
                  <a:solidFill>
                    <a:srgbClr val="000000"/>
                  </a:solidFill>
                </a:rPr>
                <a:t>(</a:t>
              </a:r>
              <a:r>
                <a:rPr lang="ru-RU" altLang="zh-CN" sz="9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2008</a:t>
              </a:r>
              <a:r>
                <a:rPr lang="en-US" altLang="zh-CN" sz="900" b="1" dirty="0">
                  <a:solidFill>
                    <a:srgbClr val="000000"/>
                  </a:solidFill>
                </a:rPr>
                <a:t>)</a:t>
              </a:r>
            </a:p>
          </p:txBody>
        </p:sp>
        <p:grpSp>
          <p:nvGrpSpPr>
            <p:cNvPr id="25" name="Group 57"/>
            <p:cNvGrpSpPr>
              <a:grpSpLocks/>
            </p:cNvGrpSpPr>
            <p:nvPr/>
          </p:nvGrpSpPr>
          <p:grpSpPr bwMode="auto">
            <a:xfrm>
              <a:off x="678" y="0"/>
              <a:ext cx="545" cy="4007"/>
              <a:chOff x="496" y="0"/>
              <a:chExt cx="545" cy="4007"/>
            </a:xfrm>
          </p:grpSpPr>
          <p:sp>
            <p:nvSpPr>
              <p:cNvPr id="28" name="Rectangle 55"/>
              <p:cNvSpPr>
                <a:spLocks noChangeArrowheads="1"/>
              </p:cNvSpPr>
              <p:nvPr/>
            </p:nvSpPr>
            <p:spPr bwMode="auto">
              <a:xfrm>
                <a:off x="496" y="0"/>
                <a:ext cx="164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endParaRPr kumimoji="0" lang="el-GR" altLang="zh-CN" sz="1500" b="1" baseline="-2500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 Box 56"/>
              <p:cNvSpPr txBox="1">
                <a:spLocks noChangeArrowheads="1"/>
              </p:cNvSpPr>
              <p:nvPr/>
            </p:nvSpPr>
            <p:spPr bwMode="auto">
              <a:xfrm rot="18974178">
                <a:off x="877" y="3655"/>
                <a:ext cx="164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endParaRPr kumimoji="0" lang="ru-RU" altLang="zh-CN" sz="1800" b="1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101" y="1752"/>
              <a:ext cx="1130" cy="220"/>
            </a:xfrm>
            <a:prstGeom prst="rect">
              <a:avLst/>
            </a:pr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nb-NO" altLang="zh-CN" sz="9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PRL98, 092001 (2007)</a:t>
              </a:r>
              <a:endParaRPr kumimoji="0" lang="ru-RU" altLang="zh-CN" sz="900" b="1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59"/>
            <p:cNvSpPr>
              <a:spLocks noChangeArrowheads="1"/>
            </p:cNvSpPr>
            <p:nvPr/>
          </p:nvSpPr>
          <p:spPr bwMode="auto">
            <a:xfrm>
              <a:off x="249" y="3249"/>
              <a:ext cx="1114" cy="2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pl-PL" altLang="zh-CN" sz="9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PRL101, 172001(2008)</a:t>
              </a:r>
              <a:endParaRPr kumimoji="0" lang="it-IT" altLang="zh-CN" sz="900" b="1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763688" y="5862857"/>
            <a:ext cx="342439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srgbClr val="008000"/>
                </a:solidFill>
                <a:latin typeface="Times New Roman"/>
                <a:ea typeface="宋体"/>
              </a:rPr>
              <a:t>From Yuping </a:t>
            </a:r>
            <a:r>
              <a:rPr lang="en-US" altLang="zh-CN" sz="1350" dirty="0" err="1">
                <a:solidFill>
                  <a:srgbClr val="008000"/>
                </a:solidFill>
                <a:latin typeface="Times New Roman"/>
                <a:ea typeface="宋体"/>
              </a:rPr>
              <a:t>Guo</a:t>
            </a:r>
            <a:r>
              <a:rPr lang="en-US" altLang="zh-CN" sz="1350" dirty="0">
                <a:solidFill>
                  <a:srgbClr val="008000"/>
                </a:solidFill>
                <a:latin typeface="Times New Roman"/>
                <a:ea typeface="宋体"/>
              </a:rPr>
              <a:t>, talk @ Hadron2019, Guilin</a:t>
            </a:r>
          </a:p>
        </p:txBody>
      </p:sp>
      <p:sp>
        <p:nvSpPr>
          <p:cNvPr id="32" name="矩形 31"/>
          <p:cNvSpPr/>
          <p:nvPr/>
        </p:nvSpPr>
        <p:spPr>
          <a:xfrm>
            <a:off x="7046830" y="5761398"/>
            <a:ext cx="175240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srgbClr val="008000"/>
                </a:solidFill>
                <a:latin typeface="Times New Roman"/>
                <a:ea typeface="宋体"/>
              </a:rPr>
              <a:t>From Galina </a:t>
            </a:r>
            <a:r>
              <a:rPr lang="en-US" altLang="zh-CN" sz="1350" dirty="0" err="1">
                <a:solidFill>
                  <a:srgbClr val="008000"/>
                </a:solidFill>
                <a:latin typeface="Times New Roman"/>
                <a:ea typeface="宋体"/>
              </a:rPr>
              <a:t>Pakhlova</a:t>
            </a:r>
            <a:endParaRPr lang="en-US" altLang="zh-CN" sz="1350" dirty="0">
              <a:solidFill>
                <a:srgbClr val="008000"/>
              </a:solidFill>
              <a:latin typeface="Times New Roman"/>
              <a:ea typeface="宋体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161570" y="6482645"/>
            <a:ext cx="1905000" cy="210900"/>
          </a:xfrm>
        </p:spPr>
        <p:txBody>
          <a:bodyPr/>
          <a:lstStyle/>
          <a:p>
            <a:pPr>
              <a:defRPr/>
            </a:pPr>
            <a:fld id="{90646BB3-98E9-4297-86D1-608186135C2B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提 纲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b="1" dirty="0" smtClean="0"/>
              <a:t>会议总结</a:t>
            </a:r>
            <a:endParaRPr lang="en-US" altLang="zh-CN" b="1" dirty="0" smtClean="0"/>
          </a:p>
          <a:p>
            <a:pPr>
              <a:lnSpc>
                <a:spcPct val="200000"/>
              </a:lnSpc>
            </a:pPr>
            <a:r>
              <a:rPr lang="en-US" altLang="zh-CN" b="1" dirty="0" smtClean="0"/>
              <a:t>XYZ</a:t>
            </a:r>
            <a:r>
              <a:rPr lang="zh-CN" altLang="en-US" b="1" dirty="0" smtClean="0"/>
              <a:t>研讨会回顾</a:t>
            </a:r>
            <a:endParaRPr lang="en-US" altLang="zh-CN" b="1" dirty="0" smtClean="0"/>
          </a:p>
          <a:p>
            <a:pPr>
              <a:lnSpc>
                <a:spcPct val="200000"/>
              </a:lnSpc>
            </a:pPr>
            <a:r>
              <a:rPr lang="zh-CN" altLang="en-US" b="1" dirty="0" smtClean="0"/>
              <a:t>致谢</a:t>
            </a:r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073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54" y="933766"/>
            <a:ext cx="8397688" cy="623204"/>
          </a:xfrm>
        </p:spPr>
        <p:txBody>
          <a:bodyPr/>
          <a:lstStyle/>
          <a:p>
            <a:r>
              <a:rPr lang="en-US" altLang="zh-CN" sz="3000" dirty="0" smtClean="0"/>
              <a:t>Comparison between Belle II ISR &amp; BESIII</a:t>
            </a:r>
            <a:endParaRPr lang="zh-CN" altLang="en-US" sz="30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48547" y="1985368"/>
            <a:ext cx="8933882" cy="3073310"/>
            <a:chOff x="64730" y="1504157"/>
            <a:chExt cx="11911842" cy="4097746"/>
          </a:xfrm>
        </p:grpSpPr>
        <p:grpSp>
          <p:nvGrpSpPr>
            <p:cNvPr id="11" name="组合 10"/>
            <p:cNvGrpSpPr/>
            <p:nvPr/>
          </p:nvGrpSpPr>
          <p:grpSpPr>
            <a:xfrm>
              <a:off x="64730" y="1504157"/>
              <a:ext cx="5838701" cy="4002137"/>
              <a:chOff x="6241413" y="2088926"/>
              <a:chExt cx="5838701" cy="4002137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41413" y="2088926"/>
                <a:ext cx="5838701" cy="4002137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/>
            </p:nvSpPr>
            <p:spPr>
              <a:xfrm>
                <a:off x="8217380" y="2320515"/>
                <a:ext cx="2569592" cy="67710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35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ISR effective luminosity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35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@ 10.58 GeV</a:t>
                </a:r>
                <a:endParaRPr lang="zh-CN" altLang="en-US" sz="1350" dirty="0">
                  <a:solidFill>
                    <a:srgbClr val="000000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0461811" y="4670623"/>
                <a:ext cx="707887" cy="400109"/>
              </a:xfrm>
              <a:prstGeom prst="rect">
                <a:avLst/>
              </a:prstGeom>
              <a:noFill/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35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2025</a:t>
                </a:r>
                <a:endParaRPr lang="zh-CN" altLang="en-US" sz="1350" dirty="0">
                  <a:solidFill>
                    <a:srgbClr val="000000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0492809" y="3235729"/>
                <a:ext cx="707887" cy="400109"/>
              </a:xfrm>
              <a:prstGeom prst="rect">
                <a:avLst/>
              </a:prstGeom>
              <a:noFill/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350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2030</a:t>
                </a:r>
                <a:endParaRPr lang="zh-CN" altLang="en-US" sz="1350" dirty="0">
                  <a:solidFill>
                    <a:srgbClr val="000000"/>
                  </a:solidFill>
                  <a:latin typeface="Times New Roman"/>
                  <a:ea typeface="宋体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0732" y="1504157"/>
              <a:ext cx="6185720" cy="4097746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 bwMode="auto">
            <a:xfrm>
              <a:off x="10780295" y="1504157"/>
              <a:ext cx="0" cy="351060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接连接符 17"/>
            <p:cNvCxnSpPr/>
            <p:nvPr/>
          </p:nvCxnSpPr>
          <p:spPr bwMode="auto">
            <a:xfrm>
              <a:off x="5051646" y="1579557"/>
              <a:ext cx="0" cy="351060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14">
              <a:extLst>
                <a:ext uri="{FF2B5EF4-FFF2-40B4-BE49-F238E27FC236}">
                  <a16:creationId xmlns:a16="http://schemas.microsoft.com/office/drawing/2014/main" xmlns="" id="{CAFBA750-B5C4-7A48-BEEE-3021327E7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4139" y="1735746"/>
              <a:ext cx="717541" cy="609909"/>
            </a:xfrm>
            <a:prstGeom prst="rect">
              <a:avLst/>
            </a:prstGeom>
          </p:spPr>
        </p:pic>
        <p:pic>
          <p:nvPicPr>
            <p:cNvPr id="20" name="Picture 2" descr="C:\Documents and Settings\songweimin\桌面\BES3_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441" y="1731662"/>
              <a:ext cx="1398131" cy="613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" name="直接箭头连接符 22"/>
          <p:cNvCxnSpPr/>
          <p:nvPr/>
        </p:nvCxnSpPr>
        <p:spPr bwMode="auto">
          <a:xfrm flipH="1">
            <a:off x="5464743" y="1759619"/>
            <a:ext cx="469232" cy="10858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箭头连接符 23"/>
          <p:cNvCxnSpPr/>
          <p:nvPr/>
        </p:nvCxnSpPr>
        <p:spPr bwMode="auto">
          <a:xfrm flipH="1">
            <a:off x="6201172" y="1758632"/>
            <a:ext cx="469232" cy="10858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箭头连接符 24"/>
          <p:cNvCxnSpPr/>
          <p:nvPr/>
        </p:nvCxnSpPr>
        <p:spPr bwMode="auto">
          <a:xfrm flipH="1">
            <a:off x="7455915" y="1759619"/>
            <a:ext cx="469232" cy="10858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2CE-3206-4870-9018-88C22965C212}" type="slidenum">
              <a:rPr lang="en-US" altLang="zh-CN" smtClean="0">
                <a:solidFill>
                  <a:srgbClr val="000000"/>
                </a:solidFill>
              </a:rPr>
              <a:pPr/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86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2148" y="400441"/>
            <a:ext cx="6172200" cy="648072"/>
          </a:xfrm>
        </p:spPr>
        <p:txBody>
          <a:bodyPr/>
          <a:lstStyle/>
          <a:p>
            <a:r>
              <a:rPr lang="en-US" altLang="zh-CN" sz="3000" dirty="0">
                <a:solidFill>
                  <a:srgbClr val="000066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Belle II vs. BESIII in XYZ study</a:t>
            </a:r>
            <a:endParaRPr lang="zh-CN" altLang="en-US" sz="3000" dirty="0">
              <a:solidFill>
                <a:srgbClr val="000066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331640" y="2195951"/>
          <a:ext cx="6372708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566174"/>
                <a:gridCol w="1242138"/>
                <a:gridCol w="1674186"/>
              </a:tblGrid>
              <a:tr h="34290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ISR mode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aseline="0" dirty="0" smtClean="0"/>
                        <a:t>L</a:t>
                      </a:r>
                      <a:r>
                        <a:rPr lang="en-US" altLang="zh-CN" sz="1500" baseline="-25000" dirty="0" smtClean="0"/>
                        <a:t>BESIII</a:t>
                      </a:r>
                      <a:r>
                        <a:rPr lang="en-US" altLang="zh-CN" sz="1500" dirty="0" smtClean="0"/>
                        <a:t>/</a:t>
                      </a:r>
                      <a:r>
                        <a:rPr lang="en-US" altLang="zh-CN" sz="1500" dirty="0" err="1" smtClean="0"/>
                        <a:t>L</a:t>
                      </a:r>
                      <a:r>
                        <a:rPr lang="en-US" altLang="zh-CN" sz="1500" baseline="-25000" dirty="0" err="1" smtClean="0"/>
                        <a:t>Belle</a:t>
                      </a:r>
                      <a:r>
                        <a:rPr lang="en-US" altLang="zh-CN" sz="1500" baseline="-25000" dirty="0" smtClean="0"/>
                        <a:t> II</a:t>
                      </a:r>
                      <a:endParaRPr lang="zh-CN" altLang="en-US" sz="15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aseline="0" dirty="0" smtClean="0"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altLang="zh-CN" sz="1500" baseline="-25000" dirty="0" smtClean="0"/>
                        <a:t>BESIII</a:t>
                      </a:r>
                      <a:r>
                        <a:rPr lang="en-US" altLang="zh-CN" sz="1500" dirty="0" smtClean="0"/>
                        <a:t>/</a:t>
                      </a:r>
                      <a:r>
                        <a:rPr lang="en-US" altLang="zh-CN" sz="1500" baseline="0" dirty="0" smtClean="0"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altLang="zh-CN" sz="1500" baseline="-25000" dirty="0" smtClean="0"/>
                        <a:t>Belle II</a:t>
                      </a:r>
                      <a:endParaRPr lang="zh-CN" altLang="en-US" sz="15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N</a:t>
                      </a:r>
                      <a:r>
                        <a:rPr lang="en-US" altLang="zh-CN" sz="1800" baseline="-25000" dirty="0" smtClean="0"/>
                        <a:t>BESIII</a:t>
                      </a:r>
                      <a:r>
                        <a:rPr lang="en-US" altLang="zh-CN" sz="1800" dirty="0" smtClean="0"/>
                        <a:t>/</a:t>
                      </a:r>
                      <a:r>
                        <a:rPr lang="en-US" altLang="zh-CN" sz="1800" dirty="0" err="1" smtClean="0"/>
                        <a:t>N</a:t>
                      </a:r>
                      <a:r>
                        <a:rPr lang="en-US" altLang="zh-CN" sz="1800" baseline="-25000" dirty="0" err="1" smtClean="0"/>
                        <a:t>Belle</a:t>
                      </a:r>
                      <a:r>
                        <a:rPr lang="en-US" altLang="zh-CN" sz="1800" baseline="-25000" dirty="0" smtClean="0"/>
                        <a:t> II</a:t>
                      </a:r>
                      <a:endParaRPr lang="zh-CN" altLang="en-US" sz="1800" baseline="-250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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+</a:t>
                      </a: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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-</a:t>
                      </a: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J/ @ 4.26 GeV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2.2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zh-CN" altLang="en-US" sz="15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46%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</a:t>
                      </a: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15%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0.70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  <a:latin typeface="Arial" charset="0"/>
                          <a:sym typeface="Symbol"/>
                        </a:rPr>
                        <a:t></a:t>
                      </a:r>
                      <a:r>
                        <a:rPr lang="en-US" altLang="zh-CN" sz="1500" baseline="30000" dirty="0" smtClean="0">
                          <a:solidFill>
                            <a:srgbClr val="0000FF"/>
                          </a:solidFill>
                          <a:latin typeface="Arial" charset="0"/>
                          <a:sym typeface="Symbol"/>
                        </a:rPr>
                        <a:t>+</a:t>
                      </a:r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  <a:latin typeface="Arial" charset="0"/>
                          <a:sym typeface="Symbol"/>
                        </a:rPr>
                        <a:t></a:t>
                      </a:r>
                      <a:r>
                        <a:rPr lang="en-US" altLang="zh-CN" sz="1500" baseline="30000" dirty="0" smtClean="0">
                          <a:solidFill>
                            <a:srgbClr val="0000FF"/>
                          </a:solidFill>
                          <a:latin typeface="Arial" charset="0"/>
                          <a:sym typeface="Symbol"/>
                        </a:rPr>
                        <a:t>-</a:t>
                      </a:r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  <a:latin typeface="Arial" charset="0"/>
                          <a:sym typeface="Symbol"/>
                        </a:rPr>
                        <a:t>’ @ 4.36 GeV</a:t>
                      </a:r>
                      <a:endParaRPr lang="zh-CN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2.3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zh-CN" altLang="en-US" sz="15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</a:rPr>
                        <a:t>41%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</a:t>
                      </a:r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</a:rPr>
                        <a:t>5%</a:t>
                      </a:r>
                      <a:endParaRPr lang="zh-CN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1.82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  <a:latin typeface="Arial" charset="0"/>
                          <a:sym typeface="Symbol"/>
                        </a:rPr>
                        <a:t>          @ 4.66 GeV</a:t>
                      </a:r>
                      <a:endParaRPr lang="zh-CN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2.5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zh-CN" altLang="en-US" sz="15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</a:rPr>
                        <a:t>35%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</a:t>
                      </a:r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</a:rPr>
                        <a:t>6%</a:t>
                      </a:r>
                      <a:endParaRPr lang="zh-CN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1.19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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+</a:t>
                      </a: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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-</a:t>
                      </a:r>
                      <a:r>
                        <a:rPr lang="en-US" altLang="zh-CN" sz="1500" baseline="0" dirty="0" err="1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h</a:t>
                      </a:r>
                      <a:r>
                        <a:rPr lang="en-US" altLang="zh-CN" sz="1500" baseline="-25000" dirty="0" err="1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c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 @ </a:t>
                      </a: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4.26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 GeV</a:t>
                      </a:r>
                    </a:p>
                    <a:p>
                      <a:pPr algn="r"/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          @ </a:t>
                      </a: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  <a:latin typeface="Arial" charset="0"/>
                          <a:sym typeface="Symbol"/>
                        </a:rPr>
                        <a:t>4.36 GeV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2.2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zh-CN" altLang="en-US" sz="15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2.7%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</a:t>
                      </a: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—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&gt; 5</a:t>
                      </a:r>
                      <a:endParaRPr lang="zh-CN" alt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500" baseline="0" dirty="0" smtClean="0">
                          <a:solidFill>
                            <a:srgbClr val="0000FF"/>
                          </a:solidFill>
                          <a:latin typeface="Arial" charset="0"/>
                          <a:sym typeface="Symbol"/>
                        </a:rPr>
                        <a:t>K</a:t>
                      </a:r>
                      <a:r>
                        <a:rPr lang="en-US" altLang="zh-CN" sz="1500" baseline="30000" dirty="0" smtClean="0">
                          <a:solidFill>
                            <a:srgbClr val="0000FF"/>
                          </a:solidFill>
                          <a:latin typeface="Arial" charset="0"/>
                          <a:sym typeface="Symbol"/>
                        </a:rPr>
                        <a:t>+</a:t>
                      </a:r>
                      <a:r>
                        <a:rPr lang="en-US" altLang="zh-CN" sz="1500" baseline="0" dirty="0" smtClean="0">
                          <a:solidFill>
                            <a:srgbClr val="0000FF"/>
                          </a:solidFill>
                          <a:latin typeface="Arial" charset="0"/>
                          <a:sym typeface="Symbol"/>
                        </a:rPr>
                        <a:t>K</a:t>
                      </a:r>
                      <a:r>
                        <a:rPr lang="en-US" altLang="zh-CN" sz="1500" baseline="30000" dirty="0" smtClean="0">
                          <a:solidFill>
                            <a:srgbClr val="0000FF"/>
                          </a:solidFill>
                          <a:latin typeface="Arial" charset="0"/>
                          <a:sym typeface="Symbol"/>
                        </a:rPr>
                        <a:t>-</a:t>
                      </a:r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  <a:latin typeface="Arial" charset="0"/>
                          <a:sym typeface="Symbol"/>
                        </a:rPr>
                        <a:t>J/ @ 4.6 GeV</a:t>
                      </a:r>
                      <a:endParaRPr lang="zh-CN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2.4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zh-CN" altLang="en-US" sz="15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</a:rPr>
                        <a:t>40%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</a:t>
                      </a:r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</a:rPr>
                        <a:t>7.5%</a:t>
                      </a:r>
                      <a:endParaRPr lang="zh-CN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1.11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500" baseline="0" dirty="0" smtClean="0">
                          <a:solidFill>
                            <a:srgbClr val="0000FF"/>
                          </a:solidFill>
                          <a:latin typeface="Arial" charset="0"/>
                          <a:sym typeface="Symbol"/>
                        </a:rPr>
                        <a:t>             </a:t>
                      </a:r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  <a:latin typeface="Arial" charset="0"/>
                          <a:sym typeface="Symbol"/>
                        </a:rPr>
                        <a:t>@ 4.9 GeV</a:t>
                      </a:r>
                      <a:endParaRPr lang="zh-CN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2.7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zh-CN" altLang="en-US" sz="1500" baseline="30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</a:rPr>
                        <a:t>~40%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</a:t>
                      </a:r>
                      <a:r>
                        <a:rPr lang="en-US" altLang="zh-CN" sz="1500" dirty="0" smtClean="0">
                          <a:solidFill>
                            <a:srgbClr val="0000FF"/>
                          </a:solidFill>
                        </a:rPr>
                        <a:t>10%</a:t>
                      </a:r>
                      <a:endParaRPr lang="zh-CN" alt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0.74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50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  <a:sym typeface="Symbol" panose="05050102010706020507" pitchFamily="18" charset="2"/>
                        </a:rPr>
                        <a:t>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  <a:sym typeface="Symbol" panose="05050102010706020507" pitchFamily="18" charset="2"/>
                        </a:rPr>
                        <a:t>+</a:t>
                      </a:r>
                      <a:r>
                        <a:rPr lang="en-US" altLang="zh-CN" sz="1500" baseline="-2500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  <a:sym typeface="Symbol" panose="05050102010706020507" pitchFamily="18" charset="2"/>
                        </a:rPr>
                        <a:t>c</a:t>
                      </a:r>
                      <a:r>
                        <a:rPr lang="zh-CN" altLang="en-US" sz="150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  <a:sym typeface="Symbol" panose="05050102010706020507" pitchFamily="18" charset="2"/>
                        </a:rPr>
                        <a:t>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altLang="zh-CN" sz="1500" baseline="-2500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  <a:sym typeface="Symbol" panose="05050102010706020507" pitchFamily="18" charset="2"/>
                        </a:rPr>
                        <a:t>c   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  <a:sym typeface="Symbol" panose="05050102010706020507" pitchFamily="18" charset="2"/>
                        </a:rPr>
                        <a:t>@ 4.6 GeV</a:t>
                      </a:r>
                      <a:endParaRPr lang="zh-CN" altLang="en-US" sz="1500" baseline="0" dirty="0">
                        <a:solidFill>
                          <a:srgbClr val="FF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2.4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zh-CN" altLang="en-US" sz="15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51%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</a:t>
                      </a: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7.5%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1.42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500" baseline="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  <a:sym typeface="Symbol" panose="05050102010706020507" pitchFamily="18" charset="2"/>
                        </a:rPr>
                        <a:t>          </a:t>
                      </a:r>
                      <a:r>
                        <a:rPr lang="en-US" altLang="zh-CN" sz="1500" baseline="-2500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  <a:sym typeface="Symbol" panose="05050102010706020507" pitchFamily="18" charset="2"/>
                        </a:rPr>
                        <a:t>   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  <a:sym typeface="Symbol" panose="05050102010706020507" pitchFamily="18" charset="2"/>
                        </a:rPr>
                        <a:t>@ 4.9 GeV</a:t>
                      </a:r>
                      <a:endParaRPr lang="zh-CN" altLang="en-US" sz="1500" baseline="0" dirty="0">
                        <a:solidFill>
                          <a:srgbClr val="FF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2.7 fb</a:t>
                      </a:r>
                      <a:r>
                        <a:rPr lang="en-US" altLang="zh-CN" sz="15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zh-CN" altLang="en-US" sz="15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39%</a:t>
                      </a:r>
                      <a:r>
                        <a:rPr lang="en-US" altLang="zh-CN" sz="1500" baseline="0" dirty="0" smtClean="0">
                          <a:solidFill>
                            <a:srgbClr val="FF0000"/>
                          </a:solidFill>
                        </a:rPr>
                        <a:t> / </a:t>
                      </a:r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7.5%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0.96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19143" y="1142694"/>
            <a:ext cx="8720417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100" kern="0" dirty="0">
                <a:solidFill>
                  <a:srgbClr val="0000FF"/>
                </a:solidFill>
              </a:rPr>
              <a:t>Full Belle II data sample (50 ab</a:t>
            </a:r>
            <a:r>
              <a:rPr lang="en-US" altLang="zh-CN" sz="2100" kern="0" baseline="30000" dirty="0">
                <a:solidFill>
                  <a:srgbClr val="0000FF"/>
                </a:solidFill>
              </a:rPr>
              <a:t>-1</a:t>
            </a:r>
            <a:r>
              <a:rPr lang="en-US" altLang="zh-CN" sz="2100" kern="0" dirty="0">
                <a:solidFill>
                  <a:srgbClr val="0000FF"/>
                </a:solidFill>
              </a:rPr>
              <a:t> at 10.58 GeV, ISR events in 10 MeV) compared with 0.5 fb</a:t>
            </a:r>
            <a:r>
              <a:rPr lang="en-US" altLang="zh-CN" sz="2100" kern="0" baseline="30000" dirty="0">
                <a:solidFill>
                  <a:srgbClr val="0000FF"/>
                </a:solidFill>
              </a:rPr>
              <a:t>-1</a:t>
            </a:r>
            <a:r>
              <a:rPr lang="en-US" altLang="zh-CN" sz="2100" kern="0" dirty="0">
                <a:solidFill>
                  <a:srgbClr val="0000FF"/>
                </a:solidFill>
              </a:rPr>
              <a:t> at BESIII/BEPCII [</a:t>
            </a:r>
            <a:r>
              <a:rPr lang="en-US" altLang="zh-CN" sz="2100" kern="0" dirty="0">
                <a:solidFill>
                  <a:srgbClr val="FF0000"/>
                </a:solidFill>
              </a:rPr>
              <a:t>or BEPCIII </a:t>
            </a:r>
            <a:r>
              <a:rPr lang="en-US" altLang="zh-CN" sz="2100" kern="0" dirty="0">
                <a:solidFill>
                  <a:srgbClr val="0000FF"/>
                </a:solidFill>
              </a:rPr>
              <a:t>]</a:t>
            </a:r>
            <a:endParaRPr lang="zh-CN" altLang="en-US" sz="2100" kern="0" dirty="0">
              <a:solidFill>
                <a:srgbClr val="0000FF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964608" y="5708098"/>
            <a:ext cx="7106771" cy="4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zh-CN" sz="2100" kern="0" dirty="0">
                <a:solidFill>
                  <a:srgbClr val="0000FF"/>
                </a:solidFill>
              </a:rPr>
              <a:t>Data taking strategy at BESIII is crucial! </a:t>
            </a:r>
            <a:r>
              <a:rPr lang="en-US" altLang="zh-CN" sz="2100" kern="0" dirty="0">
                <a:solidFill>
                  <a:srgbClr val="FF0000"/>
                </a:solidFill>
              </a:rPr>
              <a:t>A few round of scans?</a:t>
            </a:r>
            <a:endParaRPr lang="zh-CN" altLang="en-US" sz="2100" kern="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B273-0F6C-45F2-9FCA-445B0134976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736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2099" y="116632"/>
            <a:ext cx="7772400" cy="864096"/>
          </a:xfrm>
        </p:spPr>
        <p:txBody>
          <a:bodyPr/>
          <a:lstStyle/>
          <a:p>
            <a:r>
              <a:rPr lang="en-US" altLang="zh-CN" dirty="0" smtClean="0"/>
              <a:t>42 plenary talks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0504" y="1088504"/>
            <a:ext cx="8712968" cy="5076800"/>
          </a:xfrm>
        </p:spPr>
        <p:txBody>
          <a:bodyPr/>
          <a:lstStyle/>
          <a:p>
            <a:r>
              <a:rPr lang="en-US" altLang="zh-CN" dirty="0" smtClean="0"/>
              <a:t>1 overview</a:t>
            </a:r>
          </a:p>
          <a:p>
            <a:r>
              <a:rPr lang="en-US" altLang="zh-CN" dirty="0" smtClean="0"/>
              <a:t>12 experimental talks</a:t>
            </a:r>
          </a:p>
          <a:p>
            <a:pPr lvl="1"/>
            <a:r>
              <a:rPr lang="en-US" altLang="zh-CN" dirty="0" smtClean="0"/>
              <a:t>BESIII, </a:t>
            </a:r>
            <a:r>
              <a:rPr lang="en-US" altLang="zh-CN" dirty="0" err="1" smtClean="0"/>
              <a:t>LHCb</a:t>
            </a:r>
            <a:r>
              <a:rPr lang="en-US" altLang="zh-CN" dirty="0" smtClean="0"/>
              <a:t>, Belle, Belle II, CMS</a:t>
            </a:r>
          </a:p>
          <a:p>
            <a:r>
              <a:rPr lang="en-US" altLang="zh-CN" dirty="0" smtClean="0"/>
              <a:t>29 theoretical talks</a:t>
            </a:r>
          </a:p>
          <a:p>
            <a:pPr lvl="1"/>
            <a:r>
              <a:rPr lang="en-US" altLang="zh-CN" dirty="0" smtClean="0"/>
              <a:t>New tools</a:t>
            </a:r>
          </a:p>
          <a:p>
            <a:pPr lvl="1"/>
            <a:r>
              <a:rPr lang="en-US" altLang="zh-CN" dirty="0" smtClean="0"/>
              <a:t>2-, 3-, 4-, 5-, 6-, 7-, 8-quarks</a:t>
            </a:r>
          </a:p>
          <a:p>
            <a:pPr lvl="1"/>
            <a:r>
              <a:rPr lang="en-US" altLang="zh-CN" dirty="0" smtClean="0"/>
              <a:t>Meson, baryon, compact </a:t>
            </a:r>
            <a:r>
              <a:rPr lang="en-US" altLang="zh-CN" dirty="0" err="1" smtClean="0"/>
              <a:t>multiquark</a:t>
            </a:r>
            <a:r>
              <a:rPr lang="en-US" altLang="zh-CN" dirty="0" smtClean="0"/>
              <a:t> states, atom, molecule, kinematic effect</a:t>
            </a:r>
          </a:p>
          <a:p>
            <a:pPr lvl="1"/>
            <a:r>
              <a:rPr lang="en-US" altLang="zh-CN" dirty="0" smtClean="0"/>
              <a:t>Spectroscopy, properties, nature, production, decay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1668277" y="6093296"/>
            <a:ext cx="5837423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感谢报告人提供精彩的报告！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Charmonium(-like) structures</a:t>
            </a:r>
            <a:endParaRPr lang="zh-CN" altLang="en-US" sz="3266" b="1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25" name="Slide Number Placeholder 10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38EAC8C-E288-4373-8AF8-6C414BB58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452" y="838618"/>
            <a:ext cx="7071585" cy="58886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8EA29CF-F62C-4305-AD3D-D83E999E8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462" y="865917"/>
            <a:ext cx="849033" cy="6629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A3E31DC-4259-4C33-961C-26817EA0D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559" y="1593907"/>
            <a:ext cx="1502940" cy="5674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9215A2D-BE8C-4AEB-9B37-6270095B3F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462" y="2226356"/>
            <a:ext cx="1262753" cy="5679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E947FC7-21C8-4B3D-ACF8-4346832855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462" y="2859325"/>
            <a:ext cx="711253" cy="7195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B756D0C-264E-45EB-B78D-C44F78CE15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1495" y="878667"/>
            <a:ext cx="632594" cy="6446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E08BC4C-5344-4261-8E98-E59B8ADC92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8204" y="3660827"/>
            <a:ext cx="970963" cy="5420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2789CFC-261D-432E-9395-6AD620D065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8204" y="4235942"/>
            <a:ext cx="970963" cy="6935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DCD1801-65D7-4657-B5CD-C1924B2384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203" y="4962592"/>
            <a:ext cx="704437" cy="69354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B16E40C-CE31-496F-B457-8C2A881652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2462" y="5732362"/>
            <a:ext cx="1371096" cy="5661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266837" y="44624"/>
            <a:ext cx="877163" cy="70173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</a:p>
          <a:p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FKGuo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87824" y="5309364"/>
            <a:ext cx="1507144" cy="10341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Pentaquarks</a:t>
            </a:r>
            <a:endParaRPr lang="en-US" altLang="zh-CN" sz="1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Hexaquarks</a:t>
            </a:r>
            <a:endParaRPr lang="en-US" altLang="zh-CN" sz="1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……</a:t>
            </a:r>
            <a:endParaRPr lang="zh-CN" altLang="en-US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34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l" defTabSz="414726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zh-CN" altLang="en-US" sz="1633">
              <a:solidFill>
                <a:prstClr val="black"/>
              </a:solidFill>
              <a:latin typeface="Arial" charset="0"/>
              <a:ea typeface="微软雅黑" charset="-122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Theoretical methods</a:t>
            </a:r>
            <a:endParaRPr lang="zh-CN" altLang="en-US" sz="3266" b="1" dirty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25" name="Slide Number Placeholder 10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B8FEC17B-14CF-4565-9258-BE8037F669A4}"/>
              </a:ext>
            </a:extLst>
          </p:cNvPr>
          <p:cNvSpPr txBox="1"/>
          <p:nvPr/>
        </p:nvSpPr>
        <p:spPr>
          <a:xfrm>
            <a:off x="345503" y="721895"/>
            <a:ext cx="8373980" cy="606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0066FF"/>
                </a:solidFill>
                <a:latin typeface="Calibri" panose="020F0502020204030204"/>
                <a:ea typeface="宋体" panose="02010600030101010101" pitchFamily="2" charset="-122"/>
              </a:rPr>
              <a:t>Hadronic level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: nonrelativistic EFT</a:t>
            </a:r>
          </a:p>
          <a:p>
            <a:pPr marL="742950" lvl="1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nonrelativistic expansion + heavy quark symmetry, with and w/o pion exchange</a:t>
            </a:r>
          </a:p>
          <a:p>
            <a:pPr marL="742950" lvl="1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poles correspond to hadronic molecules (purely molecules with only constant contact terms in single channel)</a:t>
            </a:r>
          </a:p>
          <a:p>
            <a:pPr marL="742950" lvl="1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mixing with </a:t>
            </a:r>
            <a:r>
              <a:rPr lang="en-US" altLang="zh-CN" sz="1800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charmonia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can change the pole positions</a:t>
            </a:r>
          </a:p>
          <a:p>
            <a:pPr marL="742950" lvl="1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742950" lvl="1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Low-energy constants unknown</a:t>
            </a:r>
            <a:endParaRPr lang="en-US" altLang="zh-CN" sz="14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285750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0066FF"/>
                </a:solidFill>
                <a:latin typeface="Calibri" panose="020F0502020204030204"/>
                <a:ea typeface="宋体" panose="02010600030101010101" pitchFamily="2" charset="-122"/>
              </a:rPr>
              <a:t>Hadronic level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: meson exchange model </a:t>
            </a:r>
          </a:p>
          <a:p>
            <a:pPr marL="742950" lvl="1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unknown/poorly known couplings</a:t>
            </a:r>
          </a:p>
          <a:p>
            <a:pPr marL="742950" lvl="1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cutoff dependence and ambiguous treatment of the short-distance potential</a:t>
            </a:r>
          </a:p>
          <a:p>
            <a:pPr marL="285750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0066FF"/>
                </a:solidFill>
                <a:latin typeface="Calibri" panose="020F0502020204030204"/>
                <a:ea typeface="宋体" panose="02010600030101010101" pitchFamily="2" charset="-122"/>
              </a:rPr>
              <a:t>Quark level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: quark model</a:t>
            </a:r>
          </a:p>
          <a:p>
            <a:pPr marL="742950" lvl="1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models based on </a:t>
            </a:r>
            <a:r>
              <a:rPr lang="en-US" altLang="zh-CN" sz="1800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chromomagnetic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interactions  </a:t>
            </a:r>
          </a:p>
          <a:p>
            <a:pPr marL="742950" lvl="1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diquark model</a:t>
            </a:r>
          </a:p>
          <a:p>
            <a:pPr marL="742950" lvl="1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unquenched quark model</a:t>
            </a:r>
            <a:endParaRPr lang="en-US" altLang="zh-CN" sz="10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742950" lvl="1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10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742950" lvl="1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screened potential              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B.-Q. Li, K.-T. Chao (2009); …</a:t>
            </a:r>
          </a:p>
          <a:p>
            <a:pPr marL="285750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0066FF"/>
                </a:solidFill>
                <a:latin typeface="Calibri" panose="020F0502020204030204"/>
                <a:ea typeface="宋体" panose="02010600030101010101" pitchFamily="2" charset="-122"/>
              </a:rPr>
              <a:t>Quark level</a:t>
            </a: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: QCD sum rules</a:t>
            </a:r>
          </a:p>
          <a:p>
            <a:pPr marL="285750" indent="-285750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0066FF"/>
                </a:solidFill>
                <a:latin typeface="Calibri" panose="020F0502020204030204"/>
                <a:ea typeface="宋体" panose="02010600030101010101" pitchFamily="2" charset="-122"/>
              </a:rPr>
              <a:t>Kinematical triangle singularities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9B42AAA-8EA9-49F5-BAEE-8C191B2CE516}"/>
              </a:ext>
            </a:extLst>
          </p:cNvPr>
          <p:cNvSpPr txBox="1"/>
          <p:nvPr/>
        </p:nvSpPr>
        <p:spPr>
          <a:xfrm>
            <a:off x="5572126" y="3129789"/>
            <a:ext cx="3059986" cy="33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Talks by 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朱俊韬、王福来、陈锐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0BB8DA4-08FB-4CE7-851E-181BA57618BB}"/>
              </a:ext>
            </a:extLst>
          </p:cNvPr>
          <p:cNvSpPr txBox="1"/>
          <p:nvPr/>
        </p:nvSpPr>
        <p:spPr>
          <a:xfrm>
            <a:off x="5076413" y="820545"/>
            <a:ext cx="3601454" cy="33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Talks by 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蒋军、张振华、杨智、吴天伟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AFDC0679-33D3-461C-B51D-6C55C62E5C10}"/>
              </a:ext>
            </a:extLst>
          </p:cNvPr>
          <p:cNvSpPr txBox="1"/>
          <p:nvPr/>
        </p:nvSpPr>
        <p:spPr>
          <a:xfrm>
            <a:off x="4157025" y="4100117"/>
            <a:ext cx="4475086" cy="33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Talks by 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陈晓云、谭悦、刘风萧、王国利、吴雨衡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B98BA63-C0F8-45AE-927F-588F2C8C0052}"/>
              </a:ext>
            </a:extLst>
          </p:cNvPr>
          <p:cNvSpPr txBox="1"/>
          <p:nvPr/>
        </p:nvSpPr>
        <p:spPr>
          <a:xfrm>
            <a:off x="6283332" y="6050878"/>
            <a:ext cx="2348779" cy="33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Talks by 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陈伟、王志刚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1CFFF74-AB35-4CF0-B950-1E1D92949B08}"/>
              </a:ext>
            </a:extLst>
          </p:cNvPr>
          <p:cNvSpPr txBox="1"/>
          <p:nvPr/>
        </p:nvSpPr>
        <p:spPr>
          <a:xfrm>
            <a:off x="6870760" y="4483631"/>
            <a:ext cx="1761351" cy="33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 Talk by 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安洪涛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E0718461-A49B-447E-95F6-D72B009ABC3B}"/>
              </a:ext>
            </a:extLst>
          </p:cNvPr>
          <p:cNvSpPr txBox="1"/>
          <p:nvPr/>
        </p:nvSpPr>
        <p:spPr>
          <a:xfrm>
            <a:off x="6916631" y="5129650"/>
            <a:ext cx="1715480" cy="33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Talk by 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罗肆强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7695B71B-C3EB-4531-A5F8-B508FB1964FC}"/>
              </a:ext>
            </a:extLst>
          </p:cNvPr>
          <p:cNvSpPr txBox="1"/>
          <p:nvPr/>
        </p:nvSpPr>
        <p:spPr>
          <a:xfrm>
            <a:off x="5414574" y="6383242"/>
            <a:ext cx="3343664" cy="33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Talks by 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景豪杰、刘晓海、杜蒙川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449AF84-0B14-4408-86E6-F0245F709857}"/>
              </a:ext>
            </a:extLst>
          </p:cNvPr>
          <p:cNvSpPr txBox="1"/>
          <p:nvPr/>
        </p:nvSpPr>
        <p:spPr>
          <a:xfrm>
            <a:off x="2072313" y="2456664"/>
            <a:ext cx="6684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E. </a:t>
            </a:r>
            <a:r>
              <a:rPr lang="en-US" altLang="zh-CN" sz="14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Cincioglu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, J. Nieves et al. (2016); Friedrichs model: Z.-Y. Zhou, Z.-G. Xiao (2016-2000); … 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417FA98F-53E0-488F-8724-BA7361100146}"/>
              </a:ext>
            </a:extLst>
          </p:cNvPr>
          <p:cNvSpPr txBox="1"/>
          <p:nvPr/>
        </p:nvSpPr>
        <p:spPr>
          <a:xfrm>
            <a:off x="1107149" y="5449392"/>
            <a:ext cx="6439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Y. Lu, N. Anwar, B.-S. Zou (2017); P. Ortega, J. Segovia, D. </a:t>
            </a:r>
            <a:r>
              <a:rPr lang="en-US" altLang="zh-CN" sz="14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Entem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, F. Fernandez (2018); …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66837" y="44624"/>
            <a:ext cx="877163" cy="7017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</a:p>
          <a:p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FKGuo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0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4373"/>
          </a:xfrm>
        </p:spPr>
        <p:txBody>
          <a:bodyPr/>
          <a:lstStyle/>
          <a:p>
            <a:pPr algn="ctr"/>
            <a:r>
              <a:rPr lang="en-US" altLang="zh-CN" dirty="0" smtClean="0"/>
              <a:t>A few issues of interest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84784"/>
            <a:ext cx="8335838" cy="52366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 smtClean="0"/>
              <a:t>Width of the X(3872)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/>
              <a:t>Width of the D</a:t>
            </a:r>
            <a:r>
              <a:rPr lang="en-US" altLang="zh-CN" baseline="30000" dirty="0" smtClean="0"/>
              <a:t>*</a:t>
            </a:r>
            <a:r>
              <a:rPr lang="en-US" altLang="zh-CN" baseline="-25000" dirty="0" smtClean="0"/>
              <a:t>s0</a:t>
            </a:r>
            <a:r>
              <a:rPr lang="en-US" altLang="zh-CN" dirty="0" smtClean="0"/>
              <a:t>(2317)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sym typeface="Symbol" panose="05050102010706020507" pitchFamily="18" charset="2"/>
              </a:rPr>
              <a:t></a:t>
            </a:r>
            <a:r>
              <a:rPr lang="en-US" altLang="zh-CN" baseline="-25000" dirty="0" err="1" smtClean="0">
                <a:sym typeface="Symbol" panose="05050102010706020507" pitchFamily="18" charset="2"/>
              </a:rPr>
              <a:t>ee</a:t>
            </a:r>
            <a:r>
              <a:rPr lang="en-US" altLang="zh-CN" dirty="0" smtClean="0">
                <a:sym typeface="Symbol" panose="05050102010706020507" pitchFamily="18" charset="2"/>
              </a:rPr>
              <a:t> of the Y(4230) and other </a:t>
            </a:r>
            <a:r>
              <a:rPr lang="en-US" altLang="zh-CN" dirty="0" err="1" smtClean="0">
                <a:sym typeface="Symbol" panose="05050102010706020507" pitchFamily="18" charset="2"/>
              </a:rPr>
              <a:t>charmonium</a:t>
            </a:r>
            <a:r>
              <a:rPr lang="en-US" altLang="zh-CN" dirty="0" smtClean="0">
                <a:sym typeface="Symbol" panose="05050102010706020507" pitchFamily="18" charset="2"/>
              </a:rPr>
              <a:t>(like) states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sym typeface="Symbol" panose="05050102010706020507" pitchFamily="18" charset="2"/>
              </a:rPr>
              <a:t>Spin-parity of the </a:t>
            </a:r>
            <a:r>
              <a:rPr lang="en-US" altLang="zh-CN" dirty="0" err="1" smtClean="0">
                <a:sym typeface="Symbol" panose="05050102010706020507" pitchFamily="18" charset="2"/>
              </a:rPr>
              <a:t>pentaquark</a:t>
            </a:r>
            <a:r>
              <a:rPr lang="en-US" altLang="zh-CN" dirty="0" smtClean="0">
                <a:sym typeface="Symbol" panose="05050102010706020507" pitchFamily="18" charset="2"/>
              </a:rPr>
              <a:t> states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sym typeface="Symbol" panose="05050102010706020507" pitchFamily="18" charset="2"/>
              </a:rPr>
              <a:t>Production/decay rate of any predicted states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sym typeface="Symbol" panose="05050102010706020507" pitchFamily="18" charset="2"/>
              </a:rPr>
              <a:t>Criteria to discriminate different theoretical models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sym typeface="Symbol" panose="05050102010706020507" pitchFamily="18" charset="2"/>
              </a:rPr>
              <a:t>What measurements can BESIII, </a:t>
            </a:r>
            <a:r>
              <a:rPr lang="en-US" altLang="zh-CN" dirty="0" err="1" smtClean="0">
                <a:sym typeface="Symbol" panose="05050102010706020507" pitchFamily="18" charset="2"/>
              </a:rPr>
              <a:t>LHCb</a:t>
            </a:r>
            <a:r>
              <a:rPr lang="en-US" altLang="zh-CN" dirty="0" smtClean="0">
                <a:sym typeface="Symbol" panose="05050102010706020507" pitchFamily="18" charset="2"/>
              </a:rPr>
              <a:t>, Belle II do to understand any of these (exotic) states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sym typeface="Symbol" panose="05050102010706020507" pitchFamily="18" charset="2"/>
              </a:rPr>
              <a:t>Expectation for states in bottom sector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5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853" y="44624"/>
            <a:ext cx="7886700" cy="61560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Future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75" y="628729"/>
            <a:ext cx="4621749" cy="3046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4644008" y="3723059"/>
            <a:ext cx="4220115" cy="3067216"/>
            <a:chOff x="67243" y="1341912"/>
            <a:chExt cx="6469903" cy="472225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3" y="1341912"/>
              <a:ext cx="6469903" cy="47222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8" name="直接连接符 7"/>
            <p:cNvCxnSpPr/>
            <p:nvPr/>
          </p:nvCxnSpPr>
          <p:spPr>
            <a:xfrm flipV="1">
              <a:off x="2841809" y="4921635"/>
              <a:ext cx="2626659" cy="1791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6165" r="12885"/>
          <a:stretch/>
        </p:blipFill>
        <p:spPr>
          <a:xfrm>
            <a:off x="20547" y="3723059"/>
            <a:ext cx="4414101" cy="3067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4932040" y="1612470"/>
            <a:ext cx="503664" cy="76944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28698" y="1412776"/>
            <a:ext cx="3507797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Lots of data at ATLAS, CMS, ALICE experiments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3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1368152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st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2013</a:t>
            </a:r>
            <a:r>
              <a:rPr lang="zh-CN" altLang="en-US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5</a:t>
            </a:r>
            <a:r>
              <a:rPr lang="zh-CN" altLang="en-US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10-11</a:t>
            </a:r>
            <a:r>
              <a:rPr lang="zh-CN" altLang="en-US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日，北京四季御园</a:t>
            </a: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24" y="1467116"/>
            <a:ext cx="7349776" cy="4986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444208" y="177281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人参会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1368152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nd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8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2013</a:t>
            </a:r>
            <a:r>
              <a:rPr lang="zh-CN" altLang="en-US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11</a:t>
            </a:r>
            <a:r>
              <a:rPr lang="zh-CN" altLang="en-US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20-22</a:t>
            </a:r>
            <a:r>
              <a:rPr lang="zh-CN" altLang="en-US" sz="28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</a:t>
            </a:r>
            <a:r>
              <a:rPr lang="zh-CN" altLang="en-US" sz="28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黄山</a:t>
            </a:r>
            <a:r>
              <a:rPr lang="zh-CN" altLang="en-US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user\Desktop\2nd合影副本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1" y="1533049"/>
            <a:ext cx="8982709" cy="52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CCFF99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CCFF99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6_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7672</TotalTime>
  <Words>975</Words>
  <Application>Microsoft Office PowerPoint</Application>
  <PresentationFormat>全屏显示(4:3)</PresentationFormat>
  <Paragraphs>181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 Unicode MS</vt:lpstr>
      <vt:lpstr>MS PGothic</vt:lpstr>
      <vt:lpstr>黑体</vt:lpstr>
      <vt:lpstr>宋体</vt:lpstr>
      <vt:lpstr>微软雅黑</vt:lpstr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默认设计模板</vt:lpstr>
      <vt:lpstr>Office Theme</vt:lpstr>
      <vt:lpstr>26_默认设计模板</vt:lpstr>
      <vt:lpstr>2_默认设计模板</vt:lpstr>
      <vt:lpstr>第七届XYZ粒子学术研讨会 7th workshop on the XYZ particles</vt:lpstr>
      <vt:lpstr>提 纲</vt:lpstr>
      <vt:lpstr>42 plenary talks</vt:lpstr>
      <vt:lpstr>PowerPoint 演示文稿</vt:lpstr>
      <vt:lpstr>PowerPoint 演示文稿</vt:lpstr>
      <vt:lpstr>A few issues of interest</vt:lpstr>
      <vt:lpstr>Future</vt:lpstr>
      <vt:lpstr>1st workshop on the XYZ particles （2013年5月10-11日，北京四季御园）</vt:lpstr>
      <vt:lpstr>2nd workshop on the XYZ particles （2013年11月20-22日，黄山）</vt:lpstr>
      <vt:lpstr>3rd workshop on the XYZ particles</vt:lpstr>
      <vt:lpstr>4th workshop on the XYZ particles （2016年11月23-25日，北京航空航天大学）</vt:lpstr>
      <vt:lpstr>5th workshop on the XYZ particles （2018年10月19-23日，郑州大学）</vt:lpstr>
      <vt:lpstr>6th workshop on the XYZ particles （2020年1月11-13日，复旦大学）</vt:lpstr>
      <vt:lpstr>7th workshop on the XYZ particles （2021年5月15-18日，山东大学）</vt:lpstr>
      <vt:lpstr>感谢组织第七届XYZ粒子研讨会</vt:lpstr>
      <vt:lpstr>2020年1月，上海：</vt:lpstr>
      <vt:lpstr>2021年5月，青岛：</vt:lpstr>
      <vt:lpstr>backup</vt:lpstr>
      <vt:lpstr>PowerPoint 演示文稿</vt:lpstr>
      <vt:lpstr>Comparison between Belle II ISR &amp; BESIII</vt:lpstr>
      <vt:lpstr>Belle II vs. BESIII in XYZ study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exotic hadrons</dc:title>
  <dc:creator>Yuan Changzheng</dc:creator>
  <cp:lastModifiedBy>C</cp:lastModifiedBy>
  <cp:revision>1081</cp:revision>
  <dcterms:created xsi:type="dcterms:W3CDTF">2008-04-02T02:05:59Z</dcterms:created>
  <dcterms:modified xsi:type="dcterms:W3CDTF">2021-05-18T06:48:58Z</dcterms:modified>
</cp:coreProperties>
</file>