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63" r:id="rId2"/>
    <p:sldId id="302" r:id="rId3"/>
    <p:sldId id="328" r:id="rId4"/>
    <p:sldId id="303" r:id="rId5"/>
    <p:sldId id="327" r:id="rId6"/>
    <p:sldId id="323" r:id="rId7"/>
    <p:sldId id="318" r:id="rId8"/>
    <p:sldId id="329" r:id="rId9"/>
    <p:sldId id="330" r:id="rId10"/>
    <p:sldId id="331" r:id="rId11"/>
    <p:sldId id="332" r:id="rId12"/>
    <p:sldId id="333" r:id="rId13"/>
    <p:sldId id="335" r:id="rId14"/>
    <p:sldId id="311" r:id="rId15"/>
    <p:sldId id="298" r:id="rId16"/>
    <p:sldId id="334" r:id="rId17"/>
    <p:sldId id="336" r:id="rId18"/>
    <p:sldId id="315" r:id="rId19"/>
    <p:sldId id="337" r:id="rId20"/>
    <p:sldId id="338" r:id="rId21"/>
    <p:sldId id="339" r:id="rId22"/>
    <p:sldId id="340" r:id="rId23"/>
    <p:sldId id="341" r:id="rId24"/>
    <p:sldId id="342" r:id="rId25"/>
    <p:sldId id="343" r:id="rId26"/>
    <p:sldId id="283" r:id="rId27"/>
    <p:sldId id="325"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024" autoAdjust="0"/>
    <p:restoredTop sz="45906" autoAdjust="0"/>
  </p:normalViewPr>
  <p:slideViewPr>
    <p:cSldViewPr snapToGrid="0">
      <p:cViewPr varScale="1">
        <p:scale>
          <a:sx n="30" d="100"/>
          <a:sy n="30" d="100"/>
        </p:scale>
        <p:origin x="2208" y="4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9C7CF7-9C26-4737-95B9-569E3733A1A6}" type="datetimeFigureOut">
              <a:rPr lang="zh-CN" altLang="en-US" smtClean="0"/>
              <a:t>2021/5/18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F189C-2074-44B8-8D01-004CAE1982EA}" type="slidenum">
              <a:rPr lang="zh-CN" altLang="en-US" smtClean="0"/>
              <a:t>‹#›</a:t>
            </a:fld>
            <a:endParaRPr lang="zh-CN" altLang="en-US"/>
          </a:p>
        </p:txBody>
      </p:sp>
    </p:spTree>
    <p:extLst>
      <p:ext uri="{BB962C8B-B14F-4D97-AF65-F5344CB8AC3E}">
        <p14:creationId xmlns:p14="http://schemas.microsoft.com/office/powerpoint/2010/main" val="408753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sz="1100" dirty="0"/>
                  <a:t>各位老师同学下午好，很高兴组委会给我这次机会让我报告一下我近期的一个工作。我是来自高能所的程茵，我今天要报告的题目是强子圈图对于</a:t>
                </a:r>
                <a:r>
                  <a:rPr lang="en-US" altLang="zh-CN" sz="1100" dirty="0"/>
                  <a:t>eta-eta’ </a:t>
                </a:r>
                <a:r>
                  <a:rPr lang="zh-CN" altLang="en-US" sz="1100" dirty="0"/>
                  <a:t>的第一径向激发态的辐射衰变的影响，我的合作者是我的导师赵强研究员。</a:t>
                </a: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kern="100" dirty="0">
                    <a:effectLst/>
                    <a:latin typeface="STFangsong" panose="02010600040101010101" pitchFamily="2" charset="-122"/>
                    <a:ea typeface="等线" panose="02010600030101010101" pitchFamily="2" charset="-122"/>
                    <a:cs typeface="Times New Roman" panose="02020603050405020304" pitchFamily="18" charset="0"/>
                  </a:rPr>
                  <a:t>P1</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：大家好，我是程茵，我的导师是赵强研究员，我的报告题目是</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𝜂−𝜂</a:t>
                </a:r>
                <a:r>
                  <a:rPr lang="zh-CN" altLang="zh-CN" sz="1800" i="0" kern="100">
                    <a:effectLst/>
                    <a:latin typeface="Cambria Math" panose="02040503050406030204" pitchFamily="18" charset="0"/>
                    <a:ea typeface="STFangsong" panose="02010600040101010101" pitchFamily="2" charset="-122"/>
                    <a:cs typeface="Times New Roman" panose="02020603050405020304" pitchFamily="18" charset="0"/>
                  </a:rPr>
                  <a:t>^</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a:t>
                </a:r>
                <a:r>
                  <a:rPr lang="en-US" altLang="zh-CN" sz="1800" kern="100" dirty="0">
                    <a:effectLst/>
                    <a:latin typeface="STFangsong" panose="0201060004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混合机制及其径向激发态的研究。（</a:t>
                </a:r>
                <a:r>
                  <a:rPr lang="en-US" altLang="zh-CN" sz="1800" kern="100" dirty="0">
                    <a:effectLst/>
                    <a:latin typeface="等线" panose="02010600030101010101" pitchFamily="2" charset="-122"/>
                    <a:ea typeface="STFangsong" panose="02010600040101010101" pitchFamily="2" charset="-122"/>
                    <a:cs typeface="Times New Roman" panose="02020603050405020304" pitchFamily="18" charset="0"/>
                  </a:rPr>
                  <a:t>10s</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6DA8B52-0F0B-4D3E-B4A5-D64B99209B40}" type="slidenum">
              <a:rPr lang="zh-CN" altLang="en-US" smtClean="0"/>
              <a:t>1</a:t>
            </a:fld>
            <a:endParaRPr lang="zh-CN" altLang="en-US"/>
          </a:p>
        </p:txBody>
      </p:sp>
    </p:spTree>
    <p:extLst>
      <p:ext uri="{BB962C8B-B14F-4D97-AF65-F5344CB8AC3E}">
        <p14:creationId xmlns:p14="http://schemas.microsoft.com/office/powerpoint/2010/main" val="1057021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endParaRPr lang="en-US" altLang="zh-CN" sz="1200" b="0" i="1" dirty="0">
                  <a:latin typeface="Cambria Math" panose="02040503050406030204" pitchFamily="18" charset="0"/>
                  <a:ea typeface="Cambria Math"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a:t>
                </a:r>
                <a:r>
                  <a:rPr lang="en-US" altLang="zh-CN" dirty="0"/>
                  <a:t>VMD </a:t>
                </a:r>
                <a:r>
                  <a:rPr lang="zh-CN" altLang="en-US" dirty="0"/>
                  <a:t>模型下，树图部分贡献的有效</a:t>
                </a:r>
                <a:r>
                  <a:rPr lang="en-US" altLang="zh-CN" dirty="0"/>
                  <a:t>couplings </a:t>
                </a:r>
                <a:r>
                  <a:rPr lang="zh-CN" altLang="en-US" dirty="0"/>
                  <a:t>可以写成 强相互作用顶点乘上中间矢量粒子传播子再乘上 </a:t>
                </a:r>
                <a:r>
                  <a:rPr lang="en-US" altLang="zh-CN" dirty="0"/>
                  <a:t>VMD </a:t>
                </a:r>
                <a:r>
                  <a:rPr lang="zh-CN" altLang="en-US" dirty="0"/>
                  <a:t>下的电磁顶点。</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原则上需要把所有中间交换矢量粒子的贡献求和起来的，但根据同位旋对称性，这里只有与末态</a:t>
                </a:r>
                <a:r>
                  <a:rPr lang="en-US" altLang="zh-CN" dirty="0"/>
                  <a:t>V</a:t>
                </a:r>
                <a:r>
                  <a:rPr lang="zh-CN" altLang="en-US" dirty="0"/>
                  <a:t>相同的矢量粒子有贡献。</a:t>
                </a:r>
                <a:endParaRPr lang="en-US" altLang="zh-CN" dirty="0"/>
              </a:p>
              <a:p>
                <a:endParaRPr lang="en-US" altLang="zh-CN" sz="1200" b="0" i="1" dirty="0">
                  <a:latin typeface="Cambria Math" panose="02040503050406030204" pitchFamily="18" charset="0"/>
                  <a:ea typeface="Cambria Math" panose="02040503050406030204" pitchFamily="18" charset="0"/>
                </a:endParaRPr>
              </a:p>
              <a:p>
                <a:endParaRPr lang="en-US" altLang="zh-CN" sz="1200" b="0" i="1" dirty="0">
                  <a:latin typeface="Cambria Math" panose="02040503050406030204" pitchFamily="18" charset="0"/>
                  <a:ea typeface="Cambria Math" panose="02040503050406030204" pitchFamily="18" charset="0"/>
                </a:endParaRPr>
              </a:p>
              <a:p>
                <a14:m>
                  <m:oMath xmlns:m="http://schemas.openxmlformats.org/officeDocument/2006/math">
                    <m:sSub>
                      <m:sSubPr>
                        <m:ctrlPr>
                          <a:rPr lang="en-US" altLang="zh-CN" sz="1200" b="0" i="1" smtClean="0">
                            <a:latin typeface="Cambria Math" panose="02040503050406030204" pitchFamily="18" charset="0"/>
                            <a:ea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rPr>
                          <m:t>𝑔</m:t>
                        </m:r>
                      </m:e>
                      <m:sub>
                        <m:sSub>
                          <m:sSubPr>
                            <m:ctrlPr>
                              <a:rPr lang="en-US" altLang="zh-CN" sz="1200" b="0" i="1" smtClean="0">
                                <a:latin typeface="Cambria Math" panose="02040503050406030204" pitchFamily="18" charset="0"/>
                                <a:ea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rPr>
                              <m:t>𝜂</m:t>
                            </m:r>
                          </m:e>
                          <m:sub>
                            <m:r>
                              <a:rPr lang="en-US" altLang="zh-CN" sz="1200" b="0" i="1" smtClean="0">
                                <a:latin typeface="Cambria Math" panose="02040503050406030204" pitchFamily="18" charset="0"/>
                                <a:ea typeface="Cambria Math" panose="02040503050406030204" pitchFamily="18" charset="0"/>
                              </a:rPr>
                              <m:t>𝑋</m:t>
                            </m:r>
                          </m:sub>
                        </m:sSub>
                        <m:r>
                          <a:rPr lang="en-US" altLang="zh-CN" sz="1200" b="0" i="1" smtClean="0">
                            <a:latin typeface="Cambria Math" panose="02040503050406030204" pitchFamily="18" charset="0"/>
                            <a:ea typeface="Cambria Math" panose="02040503050406030204" pitchFamily="18" charset="0"/>
                          </a:rPr>
                          <m:t>𝑉𝑉</m:t>
                        </m:r>
                      </m:sub>
                    </m:sSub>
                  </m:oMath>
                </a14:m>
                <a:r>
                  <a:rPr lang="zh-CN" altLang="en-US" dirty="0"/>
                  <a:t> 是黑色圆点表示的强相互作用顶点，这个相互作用顶点的具体值我们会在后面部分讨论。红色圆点表示的</a:t>
                </a:r>
                <a:r>
                  <a:rPr lang="en-US" altLang="zh-CN" dirty="0"/>
                  <a:t>VMD </a:t>
                </a:r>
                <a:r>
                  <a:rPr lang="zh-CN" altLang="en-US" dirty="0"/>
                  <a:t>的电磁顶点 由蓝色方框里的耦合常数表示，</a:t>
                </a:r>
                <a:r>
                  <a:rPr lang="en-US" altLang="zh-CN" dirty="0" err="1"/>
                  <a:t>fv</a:t>
                </a:r>
                <a:r>
                  <a:rPr lang="en-US" altLang="zh-CN" dirty="0"/>
                  <a:t> </a:t>
                </a:r>
                <a:r>
                  <a:rPr lang="zh-CN" altLang="en-US" dirty="0"/>
                  <a:t>是该 中间矢量粒子的衰变常数。</a:t>
                </a:r>
                <a:endParaRPr lang="en-US" altLang="zh-CN" dirty="0"/>
              </a:p>
              <a:p>
                <a:r>
                  <a:rPr lang="zh-CN" altLang="en-US" dirty="0"/>
                  <a:t>衰变常数由矢量粒子</a:t>
                </a:r>
                <a:r>
                  <a:rPr lang="en-US" altLang="zh-CN" dirty="0"/>
                  <a:t>V </a:t>
                </a:r>
                <a:r>
                  <a:rPr lang="zh-CN" altLang="en-US" dirty="0"/>
                  <a:t>到 </a:t>
                </a:r>
                <a:r>
                  <a:rPr lang="en-US" altLang="zh-CN" dirty="0"/>
                  <a:t>e+ e- </a:t>
                </a:r>
                <a:r>
                  <a:rPr lang="zh-CN" altLang="en-US" dirty="0"/>
                  <a:t>的衰变宽度决定。相关的</a:t>
                </a:r>
                <a:r>
                  <a:rPr lang="en-US" altLang="zh-CN" dirty="0"/>
                  <a:t>V </a:t>
                </a:r>
                <a:r>
                  <a:rPr lang="zh-CN" altLang="en-US" dirty="0"/>
                  <a:t>的衰变常数在这个表中给出。</a:t>
                </a:r>
                <a:endParaRPr lang="en-US" altLang="zh-CN" dirty="0"/>
              </a:p>
              <a:p>
                <a:endParaRPr lang="en-US" altLang="zh-CN" dirty="0"/>
              </a:p>
              <a:p>
                <a:r>
                  <a:rPr lang="en-US" altLang="zh-CN" dirty="0"/>
                  <a:t>(1)</a:t>
                </a:r>
                <a:endParaRPr lang="zh-CN" altLang="en-US" dirty="0"/>
              </a:p>
            </p:txBody>
          </p:sp>
        </mc:Choice>
        <mc:Fallback xmlns="">
          <p:sp>
            <p:nvSpPr>
              <p:cNvPr id="3" name="备注占位符 2"/>
              <p:cNvSpPr>
                <a:spLocks noGrp="1"/>
              </p:cNvSpPr>
              <p:nvPr>
                <p:ph type="body" idx="1"/>
              </p:nvPr>
            </p:nvSpPr>
            <p:spPr/>
            <p:txBody>
              <a:bodyPr/>
              <a:lstStyle/>
              <a:p>
                <a:r>
                  <a:rPr lang="en-US" altLang="zh-CN" sz="1200" b="0" i="0">
                    <a:latin typeface="Cambria Math" panose="02040503050406030204" pitchFamily="18" charset="0"/>
                    <a:ea typeface="Cambria Math" panose="02040503050406030204" pitchFamily="18" charset="0"/>
                  </a:rPr>
                  <a:t>𝑔_(𝜂_𝑋 𝑉𝑉)</a:t>
                </a:r>
                <a:r>
                  <a:rPr lang="zh-CN" altLang="en-US" dirty="0"/>
                  <a:t> 是前面的黑色圆点表示的强相互作用顶点，这个相互作用顶点的具体值我们会在后面部分讨论。红色圆点表示的</a:t>
                </a:r>
                <a:r>
                  <a:rPr lang="en-US" altLang="zh-CN" dirty="0"/>
                  <a:t>VMD </a:t>
                </a:r>
                <a:r>
                  <a:rPr lang="zh-CN" altLang="en-US" dirty="0"/>
                  <a:t>的电磁顶点 由蓝色方框里的耦合常数表示，</a:t>
                </a:r>
                <a:r>
                  <a:rPr lang="en-US" altLang="zh-CN" dirty="0" err="1"/>
                  <a:t>fv</a:t>
                </a:r>
                <a:r>
                  <a:rPr lang="en-US" altLang="zh-CN" dirty="0"/>
                  <a:t> </a:t>
                </a:r>
                <a:r>
                  <a:rPr lang="zh-CN" altLang="en-US" dirty="0"/>
                  <a:t>是该 中间矢量粒子的衰变常数。</a:t>
                </a:r>
                <a:endParaRPr lang="en-US" altLang="zh-CN" dirty="0"/>
              </a:p>
              <a:p>
                <a:r>
                  <a:rPr lang="zh-CN" altLang="en-US" dirty="0"/>
                  <a:t>衰变常数由矢量粒子</a:t>
                </a:r>
                <a:r>
                  <a:rPr lang="en-US" altLang="zh-CN" dirty="0"/>
                  <a:t>V </a:t>
                </a:r>
                <a:r>
                  <a:rPr lang="zh-CN" altLang="en-US" dirty="0"/>
                  <a:t>到 </a:t>
                </a:r>
                <a:r>
                  <a:rPr lang="en-US" altLang="zh-CN" dirty="0"/>
                  <a:t>e+ e- </a:t>
                </a:r>
                <a:r>
                  <a:rPr lang="zh-CN" altLang="en-US" dirty="0"/>
                  <a:t>的衰变宽度决定。相关的</a:t>
                </a:r>
                <a:r>
                  <a:rPr lang="en-US" altLang="zh-CN" dirty="0"/>
                  <a:t>V </a:t>
                </a:r>
                <a:r>
                  <a:rPr lang="zh-CN" altLang="en-US" dirty="0"/>
                  <a:t>的衰变常数在这个表中给出。</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在</a:t>
                </a:r>
                <a:r>
                  <a:rPr lang="en-US" altLang="zh-CN" dirty="0"/>
                  <a:t>VMD </a:t>
                </a:r>
                <a:r>
                  <a:rPr lang="zh-CN" altLang="en-US" dirty="0"/>
                  <a:t>模型下，树图部分贡献的有效</a:t>
                </a:r>
                <a:r>
                  <a:rPr lang="en-US" altLang="zh-CN" dirty="0"/>
                  <a:t>couplings </a:t>
                </a:r>
                <a:r>
                  <a:rPr lang="zh-CN" altLang="en-US" dirty="0"/>
                  <a:t>可以写成 强相互作用顶点乘上中间矢量粒子传播子再乘上 </a:t>
                </a:r>
                <a:r>
                  <a:rPr lang="en-US" altLang="zh-CN" dirty="0"/>
                  <a:t>VMD </a:t>
                </a:r>
                <a:r>
                  <a:rPr lang="zh-CN" altLang="en-US" dirty="0"/>
                  <a:t>下的电磁顶点。</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原则上需要把所有中间交换矢量粒子的贡献求和起来的，但这里根据同位旋对称性，这里只有与末态</a:t>
                </a:r>
                <a:r>
                  <a:rPr lang="en-US" altLang="zh-CN" dirty="0"/>
                  <a:t>V</a:t>
                </a:r>
                <a:r>
                  <a:rPr lang="zh-CN" altLang="en-US" dirty="0"/>
                  <a:t>相同的矢量粒子有贡献。</a:t>
                </a:r>
                <a:endParaRPr lang="en-US" altLang="zh-CN" dirty="0"/>
              </a:p>
              <a:p>
                <a:endParaRPr lang="zh-CN" altLang="en-US" dirty="0"/>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10</a:t>
            </a:fld>
            <a:endParaRPr lang="zh-CN" altLang="en-US"/>
          </a:p>
        </p:txBody>
      </p:sp>
    </p:spTree>
    <p:extLst>
      <p:ext uri="{BB962C8B-B14F-4D97-AF65-F5344CB8AC3E}">
        <p14:creationId xmlns:p14="http://schemas.microsoft.com/office/powerpoint/2010/main" val="4250316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同样地，我们写出在三角图上的电磁顶点在</a:t>
                </a:r>
                <a:r>
                  <a:rPr lang="en-US" altLang="zh-CN" dirty="0"/>
                  <a:t>VMD </a:t>
                </a:r>
                <a:r>
                  <a:rPr lang="zh-CN" altLang="en-US" dirty="0"/>
                  <a:t>模型下的表达式，蓝色方框里的是具体的一个例子，这样一个三角图的电磁顶点在</a:t>
                </a:r>
                <a:r>
                  <a:rPr lang="en-US" altLang="zh-CN" dirty="0"/>
                  <a:t>VMD </a:t>
                </a:r>
                <a:r>
                  <a:rPr lang="zh-CN" altLang="en-US" dirty="0"/>
                  <a:t>下 如下面这个图所示。 在六种不同类型的三角图中总共会出现这三种类型的电磁顶点 分别是光子</a:t>
                </a:r>
                <a14:m>
                  <m:oMath xmlns:m="http://schemas.openxmlformats.org/officeDocument/2006/math">
                    <m:r>
                      <a:rPr lang="zh-CN" altLang="en-US" sz="1200" b="0" i="1" dirty="0" smtClean="0">
                        <a:latin typeface="Cambria Math" panose="02040503050406030204" pitchFamily="18" charset="0"/>
                        <a:ea typeface="Cambria Math" panose="02040503050406030204" pitchFamily="18" charset="0"/>
                      </a:rPr>
                      <m:t>耦合到</m:t>
                    </m:r>
                    <m:r>
                      <a:rPr lang="en-US" altLang="zh-CN" sz="1200" b="0" i="1" dirty="0"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𝐾</m:t>
                    </m:r>
                  </m:oMath>
                </a14:m>
                <a:r>
                  <a:rPr lang="en-US" altLang="zh-CN" sz="1200" dirty="0">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altLang="zh-CN" sz="1200" b="0" i="1" smtClean="0">
                            <a:latin typeface="Cambria Math" panose="02040503050406030204" pitchFamily="18" charset="0"/>
                            <a:ea typeface="Cambria Math" panose="02040503050406030204" pitchFamily="18" charset="0"/>
                          </a:rPr>
                        </m:ctrlPr>
                      </m:accPr>
                      <m:e>
                        <m:r>
                          <a:rPr lang="en-US" altLang="zh-CN" sz="1200" b="0" i="1" smtClean="0">
                            <a:latin typeface="Cambria Math" panose="02040503050406030204" pitchFamily="18" charset="0"/>
                            <a:ea typeface="Cambria Math" panose="02040503050406030204" pitchFamily="18" charset="0"/>
                          </a:rPr>
                          <m:t>𝐾</m:t>
                        </m:r>
                      </m:e>
                    </m:acc>
                    <m:r>
                      <a:rPr lang="en-US" altLang="zh-CN" sz="1200" b="0" i="1" dirty="0" smtClean="0">
                        <a:latin typeface="Cambria Math" panose="02040503050406030204" pitchFamily="18" charset="0"/>
                        <a:ea typeface="Cambria Math" panose="02040503050406030204" pitchFamily="18" charset="0"/>
                      </a:rPr>
                      <m:t>,</m:t>
                    </m:r>
                  </m:oMath>
                </a14:m>
                <a:r>
                  <a:rPr lang="zh-CN" altLang="en-US" sz="1200" dirty="0">
                    <a:latin typeface="Cambria Math" panose="02040503050406030204" pitchFamily="18" charset="0"/>
                  </a:rPr>
                  <a:t>   </a:t>
                </a:r>
                <a14:m>
                  <m:oMath xmlns:m="http://schemas.openxmlformats.org/officeDocument/2006/math">
                    <m:sSup>
                      <m:sSupPr>
                        <m:ctrlPr>
                          <a:rPr lang="en-US" altLang="zh-CN" sz="1200" b="0" i="1" dirty="0" smtClean="0">
                            <a:latin typeface="Cambria Math" panose="02040503050406030204" pitchFamily="18" charset="0"/>
                            <a:ea typeface="Cambria Math" panose="02040503050406030204" pitchFamily="18" charset="0"/>
                          </a:rPr>
                        </m:ctrlPr>
                      </m:sSupPr>
                      <m:e>
                        <m:r>
                          <a:rPr lang="en-US" altLang="zh-CN" sz="1200" b="0" i="1" dirty="0" smtClean="0">
                            <a:latin typeface="Cambria Math" panose="02040503050406030204" pitchFamily="18" charset="0"/>
                            <a:ea typeface="Cambria Math" panose="02040503050406030204" pitchFamily="18" charset="0"/>
                          </a:rPr>
                          <m:t>𝐾</m:t>
                        </m:r>
                      </m:e>
                      <m:sup>
                        <m:r>
                          <a:rPr lang="en-US" altLang="zh-CN" sz="1200" b="0" i="1" dirty="0" smtClean="0">
                            <a:latin typeface="Cambria Math" panose="02040503050406030204" pitchFamily="18" charset="0"/>
                            <a:ea typeface="Cambria Math" panose="02040503050406030204" pitchFamily="18" charset="0"/>
                          </a:rPr>
                          <m:t>∗</m:t>
                        </m:r>
                      </m:sup>
                    </m:sSup>
                    <m:r>
                      <a:rPr lang="en-US" altLang="zh-CN" sz="1200" b="0" i="0" dirty="0" smtClean="0">
                        <a:latin typeface="Cambria Math" panose="02040503050406030204" pitchFamily="18" charset="0"/>
                        <a:ea typeface="Cambria Math" panose="02040503050406030204" pitchFamily="18" charset="0"/>
                      </a:rPr>
                      <m:t> </m:t>
                    </m:r>
                    <m:acc>
                      <m:accPr>
                        <m:chr m:val="̅"/>
                        <m:ctrlPr>
                          <a:rPr lang="en-US" altLang="zh-CN" sz="1200" b="0" i="1" dirty="0" smtClean="0">
                            <a:latin typeface="Cambria Math" panose="02040503050406030204" pitchFamily="18" charset="0"/>
                            <a:ea typeface="Cambria Math" panose="02040503050406030204" pitchFamily="18" charset="0"/>
                          </a:rPr>
                        </m:ctrlPr>
                      </m:accPr>
                      <m:e>
                        <m:r>
                          <a:rPr lang="en-US" altLang="zh-CN" sz="1200" b="0" i="1" dirty="0" smtClean="0">
                            <a:latin typeface="Cambria Math" panose="02040503050406030204" pitchFamily="18" charset="0"/>
                            <a:ea typeface="Cambria Math" panose="02040503050406030204" pitchFamily="18" charset="0"/>
                          </a:rPr>
                          <m:t>𝐾</m:t>
                        </m:r>
                      </m:e>
                    </m:acc>
                  </m:oMath>
                </a14:m>
                <a:r>
                  <a:rPr lang="en-US" altLang="zh-CN" sz="1200" dirty="0">
                    <a:latin typeface="Cambria Math" panose="02040503050406030204" pitchFamily="18" charset="0"/>
                    <a:ea typeface="Cambria Math" panose="02040503050406030204" pitchFamily="18" charset="0"/>
                  </a:rPr>
                  <a:t>,   </a:t>
                </a:r>
                <a14:m>
                  <m:oMath xmlns:m="http://schemas.openxmlformats.org/officeDocument/2006/math">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𝐾</m:t>
                        </m:r>
                      </m:e>
                      <m:sup>
                        <m:r>
                          <a:rPr lang="en-US" altLang="zh-CN" sz="1200" b="0" i="1" smtClean="0">
                            <a:latin typeface="Cambria Math" panose="02040503050406030204" pitchFamily="18" charset="0"/>
                            <a:ea typeface="Cambria Math" panose="02040503050406030204" pitchFamily="18" charset="0"/>
                          </a:rPr>
                          <m:t>∗</m:t>
                        </m:r>
                      </m:sup>
                    </m:sSup>
                  </m:oMath>
                </a14:m>
                <a:r>
                  <a:rPr lang="zh-CN" altLang="en-US" sz="1200" dirty="0">
                    <a:latin typeface="Cambria Math" panose="02040503050406030204" pitchFamily="18" charset="0"/>
                  </a:rPr>
                  <a:t> </a:t>
                </a:r>
                <a14:m>
                  <m:oMath xmlns:m="http://schemas.openxmlformats.org/officeDocument/2006/math">
                    <m:sSup>
                      <m:sSupPr>
                        <m:ctrlPr>
                          <a:rPr lang="en-US" altLang="zh-CN" sz="1200" b="0" i="1" dirty="0" smtClean="0">
                            <a:latin typeface="Cambria Math" panose="02040503050406030204" pitchFamily="18" charset="0"/>
                            <a:ea typeface="Cambria Math" panose="02040503050406030204" pitchFamily="18" charset="0"/>
                          </a:rPr>
                        </m:ctrlPr>
                      </m:sSupPr>
                      <m:e>
                        <m:acc>
                          <m:accPr>
                            <m:chr m:val="̅"/>
                            <m:ctrlPr>
                              <a:rPr lang="en-US" altLang="zh-CN" sz="1200" b="0" i="1" dirty="0" smtClean="0">
                                <a:latin typeface="Cambria Math" panose="02040503050406030204" pitchFamily="18" charset="0"/>
                                <a:ea typeface="Cambria Math" panose="02040503050406030204" pitchFamily="18" charset="0"/>
                              </a:rPr>
                            </m:ctrlPr>
                          </m:accPr>
                          <m:e>
                            <m:r>
                              <a:rPr lang="en-US" altLang="zh-CN" sz="1200" b="0" i="1" dirty="0" smtClean="0">
                                <a:latin typeface="Cambria Math" panose="02040503050406030204" pitchFamily="18" charset="0"/>
                                <a:ea typeface="Cambria Math" panose="02040503050406030204" pitchFamily="18" charset="0"/>
                              </a:rPr>
                              <m:t>𝐾</m:t>
                            </m:r>
                          </m:e>
                        </m:acc>
                      </m:e>
                      <m:sup>
                        <m:r>
                          <a:rPr lang="en-US" altLang="zh-CN" sz="1200" b="0" i="1" dirty="0" smtClean="0">
                            <a:latin typeface="Cambria Math" panose="02040503050406030204" pitchFamily="18" charset="0"/>
                            <a:ea typeface="Cambria Math" panose="02040503050406030204" pitchFamily="18" charset="0"/>
                          </a:rPr>
                          <m:t>∗</m:t>
                        </m:r>
                      </m:sup>
                    </m:sSup>
                  </m:oMath>
                </a14:m>
                <a:r>
                  <a:rPr lang="zh-CN" altLang="en-US" dirty="0"/>
                  <a:t>。</a:t>
                </a:r>
                <a:endParaRPr lang="en-US" altLang="zh-CN" dirty="0"/>
              </a:p>
              <a:p>
                <a:r>
                  <a:rPr lang="zh-CN" altLang="en-US" dirty="0"/>
                  <a:t>这里不受到同位旋的限制，故所有中间矢量粒子的贡献都求和起来了。</a:t>
                </a:r>
                <a:endParaRPr lang="en-US" altLang="zh-CN" dirty="0"/>
              </a:p>
              <a:p>
                <a:endParaRPr lang="en-US" altLang="zh-CN" dirty="0"/>
              </a:p>
              <a:p>
                <a:r>
                  <a:rPr lang="zh-CN" altLang="en-US" dirty="0"/>
                  <a:t>表达式中涉及到的不同类型的强相互作用顶点 的具体值会在接下来讨论。</a:t>
                </a:r>
                <a:endParaRPr lang="en-US" altLang="zh-CN" dirty="0"/>
              </a:p>
              <a:p>
                <a:endParaRPr lang="en-US" altLang="zh-CN" dirty="0"/>
              </a:p>
              <a:p>
                <a:r>
                  <a:rPr lang="zh-CN" altLang="en-US" dirty="0"/>
                  <a:t>（</a:t>
                </a:r>
                <a:r>
                  <a:rPr lang="en-US" altLang="zh-CN" dirty="0"/>
                  <a:t>1</a:t>
                </a:r>
                <a:r>
                  <a:rPr lang="zh-CN" altLang="en-US" dirty="0"/>
                  <a:t>）</a:t>
                </a:r>
              </a:p>
            </p:txBody>
          </p:sp>
        </mc:Choice>
        <mc:Fallback xmlns="">
          <p:sp>
            <p:nvSpPr>
              <p:cNvPr id="3" name="备注占位符 2"/>
              <p:cNvSpPr>
                <a:spLocks noGrp="1"/>
              </p:cNvSpPr>
              <p:nvPr>
                <p:ph type="body" idx="1"/>
              </p:nvPr>
            </p:nvSpPr>
            <p:spPr/>
            <p:txBody>
              <a:bodyPr/>
              <a:lstStyle/>
              <a:p>
                <a:r>
                  <a:rPr lang="zh-CN" altLang="en-US" dirty="0"/>
                  <a:t>同样地，我们写出在三角图上的电磁顶点在</a:t>
                </a:r>
                <a:r>
                  <a:rPr lang="en-US" altLang="zh-CN" dirty="0"/>
                  <a:t>VMD </a:t>
                </a:r>
                <a:r>
                  <a:rPr lang="zh-CN" altLang="en-US" dirty="0"/>
                  <a:t>模型下的表达式，蓝色方框里的是具体的一个例子，这样一个三角图的电磁顶点在</a:t>
                </a:r>
                <a:r>
                  <a:rPr lang="en-US" altLang="zh-CN" dirty="0"/>
                  <a:t>VMD </a:t>
                </a:r>
                <a:r>
                  <a:rPr lang="zh-CN" altLang="en-US" dirty="0"/>
                  <a:t>下 如下面这个图所示。 在六种不同类型的三角图中总共会出现这三种类型的电磁顶点 光子</a:t>
                </a:r>
                <a:r>
                  <a:rPr lang="zh-CN" altLang="en-US" sz="1200" b="0" i="0" dirty="0">
                    <a:latin typeface="Cambria Math" panose="02040503050406030204" pitchFamily="18" charset="0"/>
                    <a:ea typeface="Cambria Math" panose="02040503050406030204" pitchFamily="18" charset="0"/>
                  </a:rPr>
                  <a:t>分别耦合到</a:t>
                </a:r>
                <a:r>
                  <a:rPr lang="en-US" altLang="zh-CN" sz="1200" b="0" i="0" dirty="0">
                    <a:latin typeface="Cambria Math" panose="02040503050406030204" pitchFamily="18" charset="0"/>
                    <a:ea typeface="Cambria Math" panose="02040503050406030204" pitchFamily="18" charset="0"/>
                  </a:rPr>
                  <a:t> </a:t>
                </a:r>
                <a:r>
                  <a:rPr lang="en-US" altLang="zh-CN" sz="1200" b="0" i="0">
                    <a:latin typeface="Cambria Math" panose="02040503050406030204" pitchFamily="18" charset="0"/>
                    <a:ea typeface="Cambria Math" panose="02040503050406030204" pitchFamily="18" charset="0"/>
                  </a:rPr>
                  <a:t>𝐾</a:t>
                </a:r>
                <a:r>
                  <a:rPr lang="en-US" altLang="zh-CN" sz="1200" dirty="0">
                    <a:latin typeface="Cambria Math" panose="02040503050406030204" pitchFamily="18" charset="0"/>
                    <a:ea typeface="Cambria Math" panose="02040503050406030204" pitchFamily="18" charset="0"/>
                  </a:rPr>
                  <a:t> </a:t>
                </a:r>
                <a:r>
                  <a:rPr lang="en-US" altLang="zh-CN" sz="1200" b="0" i="0">
                    <a:latin typeface="Cambria Math" panose="02040503050406030204" pitchFamily="18" charset="0"/>
                    <a:ea typeface="Cambria Math" panose="02040503050406030204" pitchFamily="18" charset="0"/>
                  </a:rPr>
                  <a:t>𝐾 ̅</a:t>
                </a:r>
                <a:r>
                  <a:rPr lang="en-US" altLang="zh-CN" sz="1200" b="0" i="0" dirty="0">
                    <a:latin typeface="Cambria Math" panose="02040503050406030204" pitchFamily="18" charset="0"/>
                    <a:ea typeface="Cambria Math" panose="02040503050406030204" pitchFamily="18" charset="0"/>
                  </a:rPr>
                  <a:t>,</a:t>
                </a:r>
                <a:r>
                  <a:rPr lang="zh-CN" altLang="en-US" sz="1200" dirty="0">
                    <a:latin typeface="Cambria Math" panose="02040503050406030204" pitchFamily="18" charset="0"/>
                  </a:rPr>
                  <a:t>   </a:t>
                </a:r>
                <a:r>
                  <a:rPr lang="en-US" altLang="zh-CN" sz="1200" b="0" i="0" dirty="0">
                    <a:latin typeface="Cambria Math" panose="02040503050406030204" pitchFamily="18" charset="0"/>
                    <a:ea typeface="Cambria Math" panose="02040503050406030204" pitchFamily="18" charset="0"/>
                  </a:rPr>
                  <a:t>𝐾^∗  𝐾 ̅</a:t>
                </a:r>
                <a:r>
                  <a:rPr lang="en-US" altLang="zh-CN" sz="1200" dirty="0">
                    <a:latin typeface="Cambria Math" panose="02040503050406030204" pitchFamily="18" charset="0"/>
                    <a:ea typeface="Cambria Math" panose="02040503050406030204" pitchFamily="18" charset="0"/>
                  </a:rPr>
                  <a:t>,   </a:t>
                </a:r>
                <a:r>
                  <a:rPr lang="en-US" altLang="zh-CN" sz="1200" b="0" i="0">
                    <a:latin typeface="Cambria Math" panose="02040503050406030204" pitchFamily="18" charset="0"/>
                    <a:ea typeface="Cambria Math" panose="02040503050406030204" pitchFamily="18" charset="0"/>
                  </a:rPr>
                  <a:t>𝐾^∗</a:t>
                </a:r>
                <a:r>
                  <a:rPr lang="zh-CN" altLang="en-US" sz="1200" dirty="0">
                    <a:latin typeface="Cambria Math" panose="02040503050406030204" pitchFamily="18" charset="0"/>
                  </a:rPr>
                  <a:t> </a:t>
                </a:r>
                <a:r>
                  <a:rPr lang="en-US" altLang="zh-CN" sz="1200" b="0" i="0" dirty="0">
                    <a:latin typeface="Cambria Math" panose="02040503050406030204" pitchFamily="18" charset="0"/>
                    <a:ea typeface="Cambria Math" panose="02040503050406030204" pitchFamily="18" charset="0"/>
                  </a:rPr>
                  <a:t>𝐾 ̅^∗</a:t>
                </a:r>
                <a:r>
                  <a:rPr lang="zh-CN" altLang="en-US" dirty="0"/>
                  <a:t>。</a:t>
                </a:r>
                <a:endParaRPr lang="en-US" altLang="zh-CN" dirty="0"/>
              </a:p>
              <a:p>
                <a:r>
                  <a:rPr lang="zh-CN" altLang="en-US" dirty="0"/>
                  <a:t>这里不受到同位旋的限制，故所有中间矢量粒子的贡献都求和起来了。</a:t>
                </a:r>
                <a:endParaRPr lang="en-US" altLang="zh-CN" dirty="0"/>
              </a:p>
              <a:p>
                <a:endParaRPr lang="en-US" altLang="zh-CN" dirty="0"/>
              </a:p>
              <a:p>
                <a:r>
                  <a:rPr lang="zh-CN" altLang="en-US" dirty="0"/>
                  <a:t>表达式中涉及到的不同类型的强相互作用顶点 的具体值会在接下来讨论。</a:t>
                </a:r>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11</a:t>
            </a:fld>
            <a:endParaRPr lang="zh-CN" altLang="en-US"/>
          </a:p>
        </p:txBody>
      </p:sp>
    </p:spTree>
    <p:extLst>
      <p:ext uri="{BB962C8B-B14F-4D97-AF65-F5344CB8AC3E}">
        <p14:creationId xmlns:p14="http://schemas.microsoft.com/office/powerpoint/2010/main" val="201371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sz="1100" dirty="0"/>
                  <a:t>在我们的计算中出现的三种不同类型的强相互作用顶点 分别用这三个对应的有效拉氏量来描述。</a:t>
                </a:r>
                <a:r>
                  <a:rPr lang="en-US" altLang="zh-CN" sz="1100" dirty="0"/>
                  <a:t>P </a:t>
                </a:r>
                <a:r>
                  <a:rPr lang="zh-CN" altLang="en-US" sz="1100" dirty="0"/>
                  <a:t>和</a:t>
                </a:r>
                <a:r>
                  <a:rPr lang="en-US" altLang="zh-CN" sz="1100" dirty="0"/>
                  <a:t>V </a:t>
                </a:r>
                <a:r>
                  <a:rPr lang="zh-CN" altLang="en-US" sz="1100" dirty="0"/>
                  <a:t>分别是基态的赝标粒子和矢量粒子多重态。通过</a:t>
                </a:r>
                <a:r>
                  <a:rPr lang="en-US" altLang="zh-CN" sz="1100" dirty="0"/>
                  <a:t>SU(3) </a:t>
                </a:r>
                <a:r>
                  <a:rPr lang="zh-CN" altLang="en-US" sz="1100" dirty="0"/>
                  <a:t>味道对称性我们可以确定在 同样类型的强相互作用顶点的相对大小和相位是多少。</a:t>
                </a:r>
                <a:endParaRPr lang="en-US" altLang="zh-CN" sz="1100" dirty="0"/>
              </a:p>
              <a:p>
                <a:endParaRPr lang="en-US" altLang="zh-CN" sz="1100" dirty="0"/>
              </a:p>
              <a:p>
                <a:r>
                  <a:rPr lang="zh-CN" altLang="en-US" sz="1100" dirty="0"/>
                  <a:t>我们对于赝标粒子的第一径向激发态 </a:t>
                </a:r>
                <a14:m>
                  <m:oMath xmlns:m="http://schemas.openxmlformats.org/officeDocument/2006/math">
                    <m:r>
                      <a:rPr lang="en-US" altLang="zh-CN" sz="1100" b="0" i="1" smtClean="0">
                        <a:latin typeface="Cambria Math" panose="02040503050406030204" pitchFamily="18" charset="0"/>
                      </a:rPr>
                      <m:t>𝜂</m:t>
                    </m:r>
                    <m:r>
                      <a:rPr lang="en-US" altLang="zh-CN" sz="1100" b="0" i="1" smtClean="0">
                        <a:latin typeface="Cambria Math" panose="02040503050406030204" pitchFamily="18" charset="0"/>
                      </a:rPr>
                      <m:t>(1295)</m:t>
                    </m:r>
                  </m:oMath>
                </a14:m>
                <a:r>
                  <a:rPr lang="en-US" altLang="zh-CN" sz="1100" dirty="0"/>
                  <a:t> </a:t>
                </a:r>
                <a:r>
                  <a:rPr lang="zh-CN" altLang="en-US" sz="1100" dirty="0"/>
                  <a:t>和</a:t>
                </a:r>
                <a14:m>
                  <m:oMath xmlns:m="http://schemas.openxmlformats.org/officeDocument/2006/math">
                    <m:r>
                      <a:rPr lang="en-US" altLang="zh-CN" sz="1100" b="0" i="1" dirty="0" smtClean="0">
                        <a:latin typeface="Cambria Math" panose="02040503050406030204" pitchFamily="18" charset="0"/>
                      </a:rPr>
                      <m:t>𝜂</m:t>
                    </m:r>
                    <m:d>
                      <m:dPr>
                        <m:ctrlPr>
                          <a:rPr lang="en-US" altLang="zh-CN" sz="1100" b="0" i="1" dirty="0" smtClean="0">
                            <a:latin typeface="Cambria Math" panose="02040503050406030204" pitchFamily="18" charset="0"/>
                          </a:rPr>
                        </m:ctrlPr>
                      </m:dPr>
                      <m:e>
                        <m:r>
                          <a:rPr lang="en-US" altLang="zh-CN" sz="1100" b="0" i="1" dirty="0" smtClean="0">
                            <a:latin typeface="Cambria Math" panose="02040503050406030204" pitchFamily="18" charset="0"/>
                          </a:rPr>
                          <m:t>1405</m:t>
                        </m:r>
                      </m:e>
                    </m:d>
                  </m:oMath>
                </a14:m>
                <a:r>
                  <a:rPr lang="en-US" altLang="zh-CN" sz="1100" dirty="0"/>
                  <a:t> </a:t>
                </a:r>
                <a:r>
                  <a:rPr lang="zh-CN" altLang="en-US" sz="1100" dirty="0"/>
                  <a:t>采用与基态形式相同的多重态矩阵。</a:t>
                </a:r>
                <a:endParaRPr lang="en-US" altLang="zh-CN" sz="1100" dirty="0"/>
              </a:p>
              <a:p>
                <a:endParaRPr lang="en-US" altLang="zh-CN" sz="1100" dirty="0"/>
              </a:p>
              <a:p>
                <a:r>
                  <a:rPr lang="zh-CN" altLang="en-US" sz="1100" dirty="0"/>
                  <a:t>我们定义</a:t>
                </a:r>
                <a14:m>
                  <m:oMath xmlns:m="http://schemas.openxmlformats.org/officeDocument/2006/math">
                    <m:sSub>
                      <m:sSubPr>
                        <m:ctrlPr>
                          <a:rPr lang="en-US" altLang="zh-CN" sz="1100" b="0" i="1" smtClean="0">
                            <a:latin typeface="Cambria Math" panose="02040503050406030204" pitchFamily="18" charset="0"/>
                            <a:ea typeface="Cambria Math" panose="02040503050406030204" pitchFamily="18" charset="0"/>
                          </a:rPr>
                        </m:ctrlPr>
                      </m:sSubPr>
                      <m:e>
                        <m:r>
                          <a:rPr lang="en-US" altLang="zh-CN" sz="1100" b="0" i="1" smtClean="0">
                            <a:latin typeface="Cambria Math" panose="02040503050406030204" pitchFamily="18" charset="0"/>
                            <a:ea typeface="Cambria Math" panose="02040503050406030204" pitchFamily="18" charset="0"/>
                          </a:rPr>
                          <m:t>𝑔</m:t>
                        </m:r>
                      </m:e>
                      <m:sub>
                        <m:r>
                          <a:rPr lang="en-US" altLang="zh-CN" sz="1100" b="0" i="1" smtClean="0">
                            <a:latin typeface="Cambria Math" panose="02040503050406030204" pitchFamily="18" charset="0"/>
                            <a:ea typeface="Cambria Math" panose="02040503050406030204" pitchFamily="18" charset="0"/>
                          </a:rPr>
                          <m:t>𝑋𝑉𝑃</m:t>
                        </m:r>
                      </m:sub>
                    </m:sSub>
                  </m:oMath>
                </a14:m>
                <a:r>
                  <a:rPr lang="en-US" altLang="zh-CN" sz="1100" dirty="0"/>
                  <a:t> </a:t>
                </a:r>
                <a:r>
                  <a:rPr lang="zh-CN" altLang="en-US" sz="1100" dirty="0"/>
                  <a:t>是赝标的第一径向激发的</a:t>
                </a:r>
                <a:r>
                  <a:rPr lang="en-US" altLang="zh-CN" sz="11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zh-CN" sz="1100" b="0" i="1" smtClean="0">
                            <a:latin typeface="Cambria Math" panose="02040503050406030204" pitchFamily="18" charset="0"/>
                            <a:ea typeface="Cambria Math" panose="02040503050406030204" pitchFamily="18" charset="0"/>
                          </a:rPr>
                        </m:ctrlPr>
                      </m:sSubPr>
                      <m:e>
                        <m:d>
                          <m:dPr>
                            <m:ctrlPr>
                              <a:rPr lang="en-US" altLang="zh-CN" sz="1100" b="0" i="1" smtClean="0">
                                <a:latin typeface="Cambria Math" panose="02040503050406030204" pitchFamily="18" charset="0"/>
                                <a:ea typeface="Cambria Math" panose="02040503050406030204" pitchFamily="18" charset="0"/>
                              </a:rPr>
                            </m:ctrlPr>
                          </m:dPr>
                          <m:e>
                            <m:r>
                              <a:rPr lang="en-US" altLang="zh-CN" sz="1100" b="0" i="1" smtClean="0">
                                <a:latin typeface="Cambria Math" panose="02040503050406030204" pitchFamily="18" charset="0"/>
                                <a:ea typeface="Cambria Math" panose="02040503050406030204" pitchFamily="18" charset="0"/>
                              </a:rPr>
                              <m:t>𝑞</m:t>
                            </m:r>
                            <m:acc>
                              <m:accPr>
                                <m:chr m:val="̅"/>
                                <m:ctrlPr>
                                  <a:rPr lang="en-US" altLang="zh-CN" sz="1100" b="0" i="1" smtClean="0">
                                    <a:latin typeface="Cambria Math" panose="02040503050406030204" pitchFamily="18" charset="0"/>
                                    <a:ea typeface="Cambria Math" panose="02040503050406030204" pitchFamily="18" charset="0"/>
                                  </a:rPr>
                                </m:ctrlPr>
                              </m:accPr>
                              <m:e>
                                <m:r>
                                  <a:rPr lang="en-US" altLang="zh-CN" sz="1100" b="0" i="1" smtClean="0">
                                    <a:latin typeface="Cambria Math" panose="02040503050406030204" pitchFamily="18" charset="0"/>
                                    <a:ea typeface="Cambria Math" panose="02040503050406030204" pitchFamily="18" charset="0"/>
                                  </a:rPr>
                                  <m:t>𝑞</m:t>
                                </m:r>
                              </m:e>
                            </m:acc>
                          </m:e>
                        </m:d>
                      </m:e>
                      <m:sub>
                        <m:sSup>
                          <m:sSupPr>
                            <m:ctrlPr>
                              <a:rPr lang="en-US" altLang="zh-CN" sz="1100" b="0" i="1" smtClean="0">
                                <a:latin typeface="Cambria Math" panose="02040503050406030204" pitchFamily="18" charset="0"/>
                                <a:ea typeface="Cambria Math" panose="02040503050406030204" pitchFamily="18" charset="0"/>
                              </a:rPr>
                            </m:ctrlPr>
                          </m:sSupPr>
                          <m:e>
                            <m:r>
                              <a:rPr lang="en-US" altLang="zh-CN" sz="1100" b="0" i="1" smtClean="0">
                                <a:latin typeface="Cambria Math" panose="02040503050406030204" pitchFamily="18" charset="0"/>
                                <a:ea typeface="Cambria Math" panose="02040503050406030204" pitchFamily="18" charset="0"/>
                              </a:rPr>
                              <m:t>0</m:t>
                            </m:r>
                          </m:e>
                          <m:sup>
                            <m:r>
                              <a:rPr lang="en-US" altLang="zh-CN" sz="1100" b="0" i="1" smtClean="0">
                                <a:latin typeface="Cambria Math" panose="02040503050406030204" pitchFamily="18" charset="0"/>
                                <a:ea typeface="Cambria Math" panose="02040503050406030204" pitchFamily="18" charset="0"/>
                              </a:rPr>
                              <m:t>− +</m:t>
                            </m:r>
                          </m:sup>
                        </m:sSup>
                      </m:sub>
                    </m:sSub>
                  </m:oMath>
                </a14:m>
                <a:r>
                  <a:rPr lang="zh-CN" altLang="en-US" sz="1100" dirty="0"/>
                  <a:t> 态 与 基态 </a:t>
                </a:r>
                <a:r>
                  <a:rPr lang="en-US" altLang="zh-CN" sz="1100" dirty="0"/>
                  <a:t>V P </a:t>
                </a:r>
                <a:r>
                  <a:rPr lang="zh-CN" altLang="en-US" sz="1100" dirty="0"/>
                  <a:t>的整体的 耦合常数， 对应于 </a:t>
                </a:r>
                <a14:m>
                  <m:oMath xmlns:m="http://schemas.openxmlformats.org/officeDocument/2006/math">
                    <m:r>
                      <m:rPr>
                        <m:sty m:val="p"/>
                      </m:rPr>
                      <a:rPr lang="en-US" altLang="zh-CN" sz="1100" i="1" dirty="0" smtClean="0">
                        <a:latin typeface="Cambria Math" panose="02040503050406030204" pitchFamily="18" charset="0"/>
                      </a:rPr>
                      <m:t>g</m:t>
                    </m:r>
                  </m:oMath>
                </a14:m>
                <a:r>
                  <a:rPr lang="en-US" altLang="zh-CN" sz="1100" dirty="0"/>
                  <a:t>_VPP </a:t>
                </a:r>
                <a:r>
                  <a:rPr lang="zh-CN" altLang="en-US" sz="1100" dirty="0"/>
                  <a:t>中一个基态赝标粒子变成了第一径向激发态。</a:t>
                </a:r>
                <a:endParaRPr lang="en-US" altLang="zh-CN" sz="1100" dirty="0"/>
              </a:p>
              <a:p>
                <a:endParaRPr lang="en-US" altLang="zh-CN" sz="1100" dirty="0"/>
              </a:p>
              <a:p>
                <a:r>
                  <a:rPr lang="zh-CN" altLang="en-US" sz="1100" dirty="0"/>
                  <a:t>同理，我们定义</a:t>
                </a:r>
                <a14:m>
                  <m:oMath xmlns:m="http://schemas.openxmlformats.org/officeDocument/2006/math">
                    <m:sSub>
                      <m:sSubPr>
                        <m:ctrlPr>
                          <a:rPr lang="en-US" altLang="zh-CN" sz="1100" b="0" i="1" smtClean="0">
                            <a:latin typeface="Cambria Math" panose="02040503050406030204" pitchFamily="18" charset="0"/>
                            <a:ea typeface="Cambria Math" panose="02040503050406030204" pitchFamily="18" charset="0"/>
                          </a:rPr>
                        </m:ctrlPr>
                      </m:sSubPr>
                      <m:e>
                        <m:r>
                          <a:rPr lang="en-US" altLang="zh-CN" sz="1100" b="0" i="1" smtClean="0">
                            <a:latin typeface="Cambria Math" panose="02040503050406030204" pitchFamily="18" charset="0"/>
                            <a:ea typeface="Cambria Math" panose="02040503050406030204" pitchFamily="18" charset="0"/>
                          </a:rPr>
                          <m:t>𝑔</m:t>
                        </m:r>
                      </m:e>
                      <m:sub>
                        <m:r>
                          <a:rPr lang="en-US" altLang="zh-CN" sz="1100" b="0" i="1" smtClean="0">
                            <a:latin typeface="Cambria Math" panose="02040503050406030204" pitchFamily="18" charset="0"/>
                            <a:ea typeface="Cambria Math" panose="02040503050406030204" pitchFamily="18" charset="0"/>
                          </a:rPr>
                          <m:t>𝑋𝑉𝑉</m:t>
                        </m:r>
                      </m:sub>
                    </m:sSub>
                  </m:oMath>
                </a14:m>
                <a:r>
                  <a:rPr lang="zh-CN" altLang="en-US" sz="1100" dirty="0"/>
                  <a:t>是赝标的第一径向激发的</a:t>
                </a:r>
                <a:r>
                  <a:rPr lang="en-US" altLang="zh-CN" sz="11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zh-CN" sz="1100" b="0" i="1" smtClean="0">
                            <a:latin typeface="Cambria Math" panose="02040503050406030204" pitchFamily="18" charset="0"/>
                            <a:ea typeface="Cambria Math" panose="02040503050406030204" pitchFamily="18" charset="0"/>
                          </a:rPr>
                        </m:ctrlPr>
                      </m:sSubPr>
                      <m:e>
                        <m:d>
                          <m:dPr>
                            <m:ctrlPr>
                              <a:rPr lang="en-US" altLang="zh-CN" sz="1100" b="0" i="1" smtClean="0">
                                <a:latin typeface="Cambria Math" panose="02040503050406030204" pitchFamily="18" charset="0"/>
                                <a:ea typeface="Cambria Math" panose="02040503050406030204" pitchFamily="18" charset="0"/>
                              </a:rPr>
                            </m:ctrlPr>
                          </m:dPr>
                          <m:e>
                            <m:r>
                              <a:rPr lang="en-US" altLang="zh-CN" sz="1100" b="0" i="1" smtClean="0">
                                <a:latin typeface="Cambria Math" panose="02040503050406030204" pitchFamily="18" charset="0"/>
                                <a:ea typeface="Cambria Math" panose="02040503050406030204" pitchFamily="18" charset="0"/>
                              </a:rPr>
                              <m:t>𝑞</m:t>
                            </m:r>
                            <m:acc>
                              <m:accPr>
                                <m:chr m:val="̅"/>
                                <m:ctrlPr>
                                  <a:rPr lang="en-US" altLang="zh-CN" sz="1100" b="0" i="1" smtClean="0">
                                    <a:latin typeface="Cambria Math" panose="02040503050406030204" pitchFamily="18" charset="0"/>
                                    <a:ea typeface="Cambria Math" panose="02040503050406030204" pitchFamily="18" charset="0"/>
                                  </a:rPr>
                                </m:ctrlPr>
                              </m:accPr>
                              <m:e>
                                <m:r>
                                  <a:rPr lang="en-US" altLang="zh-CN" sz="1100" b="0" i="1" smtClean="0">
                                    <a:latin typeface="Cambria Math" panose="02040503050406030204" pitchFamily="18" charset="0"/>
                                    <a:ea typeface="Cambria Math" panose="02040503050406030204" pitchFamily="18" charset="0"/>
                                  </a:rPr>
                                  <m:t>𝑞</m:t>
                                </m:r>
                              </m:e>
                            </m:acc>
                          </m:e>
                        </m:d>
                      </m:e>
                      <m:sub>
                        <m:sSup>
                          <m:sSupPr>
                            <m:ctrlPr>
                              <a:rPr lang="en-US" altLang="zh-CN" sz="1100" b="0" i="1" smtClean="0">
                                <a:latin typeface="Cambria Math" panose="02040503050406030204" pitchFamily="18" charset="0"/>
                                <a:ea typeface="Cambria Math" panose="02040503050406030204" pitchFamily="18" charset="0"/>
                              </a:rPr>
                            </m:ctrlPr>
                          </m:sSupPr>
                          <m:e>
                            <m:r>
                              <a:rPr lang="en-US" altLang="zh-CN" sz="1100" b="0" i="1" smtClean="0">
                                <a:latin typeface="Cambria Math" panose="02040503050406030204" pitchFamily="18" charset="0"/>
                                <a:ea typeface="Cambria Math" panose="02040503050406030204" pitchFamily="18" charset="0"/>
                              </a:rPr>
                              <m:t>0</m:t>
                            </m:r>
                          </m:e>
                          <m:sup>
                            <m:r>
                              <a:rPr lang="en-US" altLang="zh-CN" sz="1100" b="0" i="1" smtClean="0">
                                <a:latin typeface="Cambria Math" panose="02040503050406030204" pitchFamily="18" charset="0"/>
                                <a:ea typeface="Cambria Math" panose="02040503050406030204" pitchFamily="18" charset="0"/>
                              </a:rPr>
                              <m:t>− +</m:t>
                            </m:r>
                          </m:sup>
                        </m:sSup>
                      </m:sub>
                    </m:sSub>
                  </m:oMath>
                </a14:m>
                <a:r>
                  <a:rPr lang="zh-CN" altLang="en-US" sz="1100" dirty="0"/>
                  <a:t>  态与 基态 </a:t>
                </a:r>
                <a:r>
                  <a:rPr lang="en-US" altLang="zh-CN" sz="1100" dirty="0"/>
                  <a:t>V </a:t>
                </a:r>
                <a:r>
                  <a:rPr lang="en-US" altLang="zh-CN" sz="1100" dirty="0" err="1"/>
                  <a:t>V</a:t>
                </a:r>
                <a:r>
                  <a:rPr lang="en-US" altLang="zh-CN" sz="1100" dirty="0"/>
                  <a:t> </a:t>
                </a:r>
                <a:r>
                  <a:rPr lang="zh-CN" altLang="en-US" sz="1100" dirty="0"/>
                  <a:t>的整体的 耦合常数， 对应于 </a:t>
                </a:r>
                <a:r>
                  <a:rPr lang="en-US" altLang="zh-CN" sz="1100" dirty="0" err="1"/>
                  <a:t>g_VVP</a:t>
                </a:r>
                <a:r>
                  <a:rPr lang="en-US" altLang="zh-CN" sz="1100" dirty="0"/>
                  <a:t> </a:t>
                </a:r>
                <a:r>
                  <a:rPr lang="zh-CN" altLang="en-US" sz="1100" dirty="0"/>
                  <a:t>。</a:t>
                </a:r>
                <a:endParaRPr lang="en-US" altLang="zh-CN" sz="1100" dirty="0"/>
              </a:p>
              <a:p>
                <a:endParaRPr lang="en-US" altLang="zh-CN" sz="1100" dirty="0"/>
              </a:p>
              <a:p>
                <a:r>
                  <a:rPr lang="zh-CN" altLang="en-US" sz="1100" dirty="0"/>
                  <a:t>并且我们假定其中一个粒子的径向激发并不会改变这个耦合常数的符号，</a:t>
                </a:r>
                <a14:m>
                  <m:oMath xmlns:m="http://schemas.openxmlformats.org/officeDocument/2006/math">
                    <m:r>
                      <a:rPr lang="zh-CN" altLang="en-US" sz="1100" b="0" i="1" dirty="0" smtClean="0">
                        <a:latin typeface="Cambria Math" panose="02040503050406030204" pitchFamily="18" charset="0"/>
                        <a:ea typeface="Cambria Math" panose="02040503050406030204" pitchFamily="18" charset="0"/>
                      </a:rPr>
                      <m:t>即</m:t>
                    </m:r>
                    <m:r>
                      <a:rPr lang="en-US" altLang="zh-CN" sz="1100" b="0" i="1" dirty="0" smtClean="0">
                        <a:latin typeface="Cambria Math" panose="02040503050406030204" pitchFamily="18" charset="0"/>
                        <a:ea typeface="Cambria Math" panose="02040503050406030204" pitchFamily="18" charset="0"/>
                      </a:rPr>
                      <m:t>  </m:t>
                    </m:r>
                    <m:sSub>
                      <m:sSubPr>
                        <m:ctrlPr>
                          <a:rPr lang="en-US" altLang="zh-CN" sz="1100" b="0" i="1" smtClean="0">
                            <a:latin typeface="Cambria Math" panose="02040503050406030204" pitchFamily="18" charset="0"/>
                            <a:ea typeface="Cambria Math" panose="02040503050406030204" pitchFamily="18" charset="0"/>
                          </a:rPr>
                        </m:ctrlPr>
                      </m:sSubPr>
                      <m:e>
                        <m:r>
                          <a:rPr lang="en-US" altLang="zh-CN" sz="1100" b="0" i="1" smtClean="0">
                            <a:latin typeface="Cambria Math" panose="02040503050406030204" pitchFamily="18" charset="0"/>
                            <a:ea typeface="Cambria Math" panose="02040503050406030204" pitchFamily="18" charset="0"/>
                          </a:rPr>
                          <m:t>𝑔</m:t>
                        </m:r>
                      </m:e>
                      <m:sub>
                        <m:r>
                          <a:rPr lang="en-US" altLang="zh-CN" sz="1100" b="0" i="1" smtClean="0">
                            <a:latin typeface="Cambria Math" panose="02040503050406030204" pitchFamily="18" charset="0"/>
                            <a:ea typeface="Cambria Math" panose="02040503050406030204" pitchFamily="18" charset="0"/>
                          </a:rPr>
                          <m:t>𝑉𝑃𝑃</m:t>
                        </m:r>
                      </m:sub>
                    </m:sSub>
                  </m:oMath>
                </a14:m>
                <a:r>
                  <a:rPr lang="zh-CN" altLang="en-US" sz="1100" dirty="0">
                    <a:latin typeface="Cambria Math" panose="02040503050406030204" pitchFamily="18" charset="0"/>
                  </a:rPr>
                  <a:t> </a:t>
                </a:r>
                <a:r>
                  <a:rPr lang="en-US" altLang="zh-CN" sz="1100" dirty="0">
                    <a:latin typeface="Cambria Math" panose="02040503050406030204" pitchFamily="18" charset="0"/>
                    <a:ea typeface="Cambria Math" panose="02040503050406030204" pitchFamily="18" charset="0"/>
                  </a:rPr>
                  <a:t>and </a:t>
                </a:r>
                <a14:m>
                  <m:oMath xmlns:m="http://schemas.openxmlformats.org/officeDocument/2006/math">
                    <m:sSub>
                      <m:sSubPr>
                        <m:ctrlPr>
                          <a:rPr lang="en-US" altLang="zh-CN" sz="1100" b="0" i="1" smtClean="0">
                            <a:latin typeface="Cambria Math" panose="02040503050406030204" pitchFamily="18" charset="0"/>
                            <a:ea typeface="Cambria Math" panose="02040503050406030204" pitchFamily="18" charset="0"/>
                          </a:rPr>
                        </m:ctrlPr>
                      </m:sSubPr>
                      <m:e>
                        <m:r>
                          <a:rPr lang="en-US" altLang="zh-CN" sz="1100" b="0" i="1" smtClean="0">
                            <a:latin typeface="Cambria Math" panose="02040503050406030204" pitchFamily="18" charset="0"/>
                            <a:ea typeface="Cambria Math" panose="02040503050406030204" pitchFamily="18" charset="0"/>
                          </a:rPr>
                          <m:t>𝑔</m:t>
                        </m:r>
                      </m:e>
                      <m:sub>
                        <m:r>
                          <a:rPr lang="en-US" altLang="zh-CN" sz="1100" b="0" i="1" smtClean="0">
                            <a:latin typeface="Cambria Math" panose="02040503050406030204" pitchFamily="18" charset="0"/>
                            <a:ea typeface="Cambria Math" panose="02040503050406030204" pitchFamily="18" charset="0"/>
                          </a:rPr>
                          <m:t>𝑋𝑉𝑃</m:t>
                        </m:r>
                      </m:sub>
                    </m:sSub>
                  </m:oMath>
                </a14:m>
                <a:r>
                  <a:rPr lang="en-US" altLang="zh-CN" sz="11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zh-CN" sz="1100" b="0" i="1" smtClean="0">
                            <a:latin typeface="Cambria Math" panose="02040503050406030204" pitchFamily="18" charset="0"/>
                            <a:ea typeface="Cambria Math" panose="02040503050406030204" pitchFamily="18" charset="0"/>
                          </a:rPr>
                        </m:ctrlPr>
                      </m:sSubPr>
                      <m:e>
                        <m:r>
                          <a:rPr lang="en-US" altLang="zh-CN" sz="1100" b="0" i="1" smtClean="0">
                            <a:latin typeface="Cambria Math" panose="02040503050406030204" pitchFamily="18" charset="0"/>
                            <a:ea typeface="Cambria Math" panose="02040503050406030204" pitchFamily="18" charset="0"/>
                          </a:rPr>
                          <m:t>𝑔</m:t>
                        </m:r>
                      </m:e>
                      <m:sub>
                        <m:r>
                          <a:rPr lang="en-US" altLang="zh-CN" sz="1100" b="0" i="1" smtClean="0">
                            <a:latin typeface="Cambria Math" panose="02040503050406030204" pitchFamily="18" charset="0"/>
                            <a:ea typeface="Cambria Math" panose="02040503050406030204" pitchFamily="18" charset="0"/>
                          </a:rPr>
                          <m:t>𝑉𝑉𝑃</m:t>
                        </m:r>
                      </m:sub>
                    </m:sSub>
                  </m:oMath>
                </a14:m>
                <a:r>
                  <a:rPr lang="en-US" altLang="zh-CN" sz="1100"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US" altLang="zh-CN" sz="1100" b="0" i="1" smtClean="0">
                            <a:latin typeface="Cambria Math" panose="02040503050406030204" pitchFamily="18" charset="0"/>
                            <a:ea typeface="Cambria Math" panose="02040503050406030204" pitchFamily="18" charset="0"/>
                          </a:rPr>
                        </m:ctrlPr>
                      </m:sSubPr>
                      <m:e>
                        <m:r>
                          <a:rPr lang="en-US" altLang="zh-CN" sz="1100" b="0" i="1" smtClean="0">
                            <a:latin typeface="Cambria Math" panose="02040503050406030204" pitchFamily="18" charset="0"/>
                            <a:ea typeface="Cambria Math" panose="02040503050406030204" pitchFamily="18" charset="0"/>
                          </a:rPr>
                          <m:t>𝑔</m:t>
                        </m:r>
                      </m:e>
                      <m:sub>
                        <m:r>
                          <a:rPr lang="en-US" altLang="zh-CN" sz="1100" b="0" i="1" smtClean="0">
                            <a:latin typeface="Cambria Math" panose="02040503050406030204" pitchFamily="18" charset="0"/>
                            <a:ea typeface="Cambria Math" panose="02040503050406030204" pitchFamily="18" charset="0"/>
                          </a:rPr>
                          <m:t>𝑋𝑉𝑉</m:t>
                        </m:r>
                      </m:sub>
                    </m:sSub>
                  </m:oMath>
                </a14:m>
                <a:r>
                  <a:rPr lang="en-US" altLang="zh-CN" sz="1100" dirty="0">
                    <a:latin typeface="Cambria Math" panose="02040503050406030204" pitchFamily="18" charset="0"/>
                    <a:ea typeface="Cambria Math" panose="02040503050406030204" pitchFamily="18" charset="0"/>
                  </a:rPr>
                  <a:t> </a:t>
                </a:r>
                <a:r>
                  <a:rPr lang="zh-CN" altLang="en-US" sz="1100" dirty="0">
                    <a:latin typeface="Cambria Math" panose="02040503050406030204" pitchFamily="18" charset="0"/>
                    <a:ea typeface="Cambria Math" panose="02040503050406030204" pitchFamily="18" charset="0"/>
                  </a:rPr>
                  <a:t>符号相同</a:t>
                </a:r>
                <a:r>
                  <a:rPr lang="zh-CN" altLang="en-US" sz="1100" dirty="0"/>
                  <a:t>。</a:t>
                </a:r>
                <a:endParaRPr lang="en-US" altLang="zh-CN" sz="1100" dirty="0"/>
              </a:p>
              <a:p>
                <a:endParaRPr lang="en-US" altLang="zh-CN" sz="1100" dirty="0"/>
              </a:p>
              <a:p>
                <a:r>
                  <a:rPr lang="zh-CN" altLang="en-US" sz="1100" dirty="0"/>
                  <a:t>（</a:t>
                </a:r>
                <a:r>
                  <a:rPr lang="en-US" altLang="zh-CN" sz="1100" dirty="0"/>
                  <a:t>2</a:t>
                </a:r>
                <a:r>
                  <a:rPr lang="zh-CN" altLang="en-US" sz="1100" dirty="0"/>
                  <a:t>）</a:t>
                </a:r>
              </a:p>
            </p:txBody>
          </p:sp>
        </mc:Choice>
        <mc:Fallback xmlns="">
          <p:sp>
            <p:nvSpPr>
              <p:cNvPr id="3" name="备注占位符 2"/>
              <p:cNvSpPr>
                <a:spLocks noGrp="1"/>
              </p:cNvSpPr>
              <p:nvPr>
                <p:ph type="body" idx="1"/>
              </p:nvPr>
            </p:nvSpPr>
            <p:spPr/>
            <p:txBody>
              <a:bodyPr/>
              <a:lstStyle/>
              <a:p>
                <a:r>
                  <a:rPr lang="zh-CN" altLang="en-US" sz="1100" dirty="0"/>
                  <a:t>在我们的计算中出现的三种不同类型的强相互作用顶点 分别用这三个对应的有效拉氏量来描述。</a:t>
                </a:r>
                <a:r>
                  <a:rPr lang="en-US" altLang="zh-CN" sz="1100" dirty="0"/>
                  <a:t>P </a:t>
                </a:r>
                <a:r>
                  <a:rPr lang="zh-CN" altLang="en-US" sz="1100" dirty="0"/>
                  <a:t>和</a:t>
                </a:r>
                <a:r>
                  <a:rPr lang="en-US" altLang="zh-CN" sz="1100" dirty="0"/>
                  <a:t>V </a:t>
                </a:r>
                <a:r>
                  <a:rPr lang="zh-CN" altLang="en-US" sz="1100" dirty="0"/>
                  <a:t>分别是基态的赝标粒子和矢量粒子多重态。通过</a:t>
                </a:r>
                <a:r>
                  <a:rPr lang="en-US" altLang="zh-CN" sz="1100" dirty="0"/>
                  <a:t>SU(3) </a:t>
                </a:r>
                <a:r>
                  <a:rPr lang="zh-CN" altLang="en-US" sz="1100" dirty="0"/>
                  <a:t>味道对称性我们可以确定在 同样类型的强相互作用顶点的相对大小和相位是多少。</a:t>
                </a:r>
                <a:endParaRPr lang="en-US" altLang="zh-CN" sz="1100" dirty="0"/>
              </a:p>
              <a:p>
                <a:endParaRPr lang="en-US" altLang="zh-CN" sz="1100" dirty="0"/>
              </a:p>
              <a:p>
                <a:r>
                  <a:rPr lang="zh-CN" altLang="en-US" sz="1100" dirty="0"/>
                  <a:t>我们对于赝标粒子的第一径向激发态 </a:t>
                </a:r>
                <a:r>
                  <a:rPr lang="en-US" altLang="zh-CN" sz="1100" b="0" i="0">
                    <a:latin typeface="Cambria Math" panose="02040503050406030204" pitchFamily="18" charset="0"/>
                  </a:rPr>
                  <a:t>𝜂(1295)</a:t>
                </a:r>
                <a:r>
                  <a:rPr lang="en-US" altLang="zh-CN" sz="1100" dirty="0"/>
                  <a:t> </a:t>
                </a:r>
                <a:r>
                  <a:rPr lang="zh-CN" altLang="en-US" sz="1100" dirty="0"/>
                  <a:t>和</a:t>
                </a:r>
                <a:r>
                  <a:rPr lang="en-US" altLang="zh-CN" sz="1100" b="0" i="0" dirty="0">
                    <a:latin typeface="Cambria Math" panose="02040503050406030204" pitchFamily="18" charset="0"/>
                  </a:rPr>
                  <a:t>𝜂(1405)</a:t>
                </a:r>
                <a:r>
                  <a:rPr lang="en-US" altLang="zh-CN" sz="1100" dirty="0"/>
                  <a:t> </a:t>
                </a:r>
                <a:r>
                  <a:rPr lang="zh-CN" altLang="en-US" sz="1100" dirty="0"/>
                  <a:t>采用与基态形式相同的多重态矩阵。</a:t>
                </a:r>
                <a:endParaRPr lang="en-US" altLang="zh-CN" sz="1100" dirty="0"/>
              </a:p>
              <a:p>
                <a:endParaRPr lang="en-US" altLang="zh-CN" sz="1100" dirty="0"/>
              </a:p>
              <a:p>
                <a:r>
                  <a:rPr lang="zh-CN" altLang="en-US" sz="1100" dirty="0"/>
                  <a:t>我们定义</a:t>
                </a:r>
                <a:r>
                  <a:rPr lang="en-US" altLang="zh-CN" sz="1100" b="0" i="0">
                    <a:latin typeface="Cambria Math" panose="02040503050406030204" pitchFamily="18" charset="0"/>
                    <a:ea typeface="Cambria Math" panose="02040503050406030204" pitchFamily="18" charset="0"/>
                  </a:rPr>
                  <a:t>𝑔_𝑋𝑉𝑃</a:t>
                </a:r>
                <a:r>
                  <a:rPr lang="en-US" altLang="zh-CN" sz="1100" dirty="0"/>
                  <a:t> </a:t>
                </a:r>
                <a:r>
                  <a:rPr lang="zh-CN" altLang="en-US" sz="1100" dirty="0"/>
                  <a:t>是赝标粒子第一径向激发态</a:t>
                </a:r>
                <a:r>
                  <a:rPr lang="en-US" altLang="zh-CN" sz="1100" dirty="0">
                    <a:latin typeface="Cambria Math" panose="02040503050406030204" pitchFamily="18" charset="0"/>
                    <a:ea typeface="Cambria Math" panose="02040503050406030204" pitchFamily="18" charset="0"/>
                  </a:rPr>
                  <a:t> </a:t>
                </a:r>
                <a:r>
                  <a:rPr lang="en-US" altLang="zh-CN" sz="1100" b="0" i="0">
                    <a:latin typeface="Cambria Math" panose="02040503050406030204" pitchFamily="18" charset="0"/>
                    <a:ea typeface="Cambria Math" panose="02040503050406030204" pitchFamily="18" charset="0"/>
                  </a:rPr>
                  <a:t>(𝑞𝑞 ̅ )_(0^(− +) )</a:t>
                </a:r>
                <a:r>
                  <a:rPr lang="zh-CN" altLang="en-US" sz="1100" dirty="0"/>
                  <a:t>  与 基态 </a:t>
                </a:r>
                <a:r>
                  <a:rPr lang="en-US" altLang="zh-CN" sz="1100" dirty="0"/>
                  <a:t>V P </a:t>
                </a:r>
                <a:r>
                  <a:rPr lang="zh-CN" altLang="en-US" sz="1100" dirty="0"/>
                  <a:t>的整体的 耦合常数， 对应于 </a:t>
                </a:r>
                <a:r>
                  <a:rPr lang="en-US" altLang="zh-CN" sz="1100" i="0" dirty="0">
                    <a:latin typeface="Cambria Math" panose="02040503050406030204" pitchFamily="18" charset="0"/>
                  </a:rPr>
                  <a:t>g</a:t>
                </a:r>
                <a:r>
                  <a:rPr lang="en-US" altLang="zh-CN" sz="1100" dirty="0"/>
                  <a:t>_VPP </a:t>
                </a:r>
                <a:r>
                  <a:rPr lang="zh-CN" altLang="en-US" sz="1100" dirty="0"/>
                  <a:t>中一个基态赝标粒子变成了第一径向激发态。</a:t>
                </a:r>
                <a:endParaRPr lang="en-US" altLang="zh-CN" sz="1100" dirty="0"/>
              </a:p>
              <a:p>
                <a:endParaRPr lang="en-US" altLang="zh-CN" sz="1100" dirty="0"/>
              </a:p>
              <a:p>
                <a:r>
                  <a:rPr lang="zh-CN" altLang="en-US" sz="1100" dirty="0"/>
                  <a:t>同理，我们定义</a:t>
                </a:r>
                <a:r>
                  <a:rPr lang="en-US" altLang="zh-CN" sz="1100" b="0" i="0">
                    <a:latin typeface="Cambria Math" panose="02040503050406030204" pitchFamily="18" charset="0"/>
                    <a:ea typeface="Cambria Math" panose="02040503050406030204" pitchFamily="18" charset="0"/>
                  </a:rPr>
                  <a:t>𝑔_𝑋𝑉𝑉</a:t>
                </a:r>
                <a:r>
                  <a:rPr lang="zh-CN" altLang="en-US" sz="1100" dirty="0"/>
                  <a:t>是赝标粒子第一径向激发态</a:t>
                </a:r>
                <a:r>
                  <a:rPr lang="en-US" altLang="zh-CN" sz="1100" dirty="0">
                    <a:latin typeface="Cambria Math" panose="02040503050406030204" pitchFamily="18" charset="0"/>
                    <a:ea typeface="Cambria Math" panose="02040503050406030204" pitchFamily="18" charset="0"/>
                  </a:rPr>
                  <a:t> </a:t>
                </a:r>
                <a:r>
                  <a:rPr lang="en-US" altLang="zh-CN" sz="1100" b="0" i="0">
                    <a:latin typeface="Cambria Math" panose="02040503050406030204" pitchFamily="18" charset="0"/>
                    <a:ea typeface="Cambria Math" panose="02040503050406030204" pitchFamily="18" charset="0"/>
                  </a:rPr>
                  <a:t>(𝑞𝑞 ̅ )_(0^(− +) )</a:t>
                </a:r>
                <a:r>
                  <a:rPr lang="zh-CN" altLang="en-US" sz="1100" dirty="0"/>
                  <a:t>  与 基态 </a:t>
                </a:r>
                <a:r>
                  <a:rPr lang="en-US" altLang="zh-CN" sz="1100" dirty="0"/>
                  <a:t>V </a:t>
                </a:r>
                <a:r>
                  <a:rPr lang="en-US" altLang="zh-CN" sz="1100" dirty="0" err="1"/>
                  <a:t>V</a:t>
                </a:r>
                <a:r>
                  <a:rPr lang="en-US" altLang="zh-CN" sz="1100" dirty="0"/>
                  <a:t> </a:t>
                </a:r>
                <a:r>
                  <a:rPr lang="zh-CN" altLang="en-US" sz="1100" dirty="0"/>
                  <a:t>的整体的 耦合常数， 对应于 </a:t>
                </a:r>
                <a:r>
                  <a:rPr lang="en-US" altLang="zh-CN" sz="1100" dirty="0" err="1"/>
                  <a:t>g_VVP</a:t>
                </a:r>
                <a:endParaRPr lang="en-US" altLang="zh-CN" sz="1100" dirty="0"/>
              </a:p>
              <a:p>
                <a:endParaRPr lang="en-US" altLang="zh-CN" sz="1100" dirty="0"/>
              </a:p>
              <a:p>
                <a:r>
                  <a:rPr lang="zh-CN" altLang="en-US" sz="1100" dirty="0"/>
                  <a:t>并且假定其中一个粒子的径向激发了并不会改变这个耦合常数的符号，</a:t>
                </a:r>
                <a:r>
                  <a:rPr lang="en-US" altLang="zh-CN" sz="1100" b="0" i="0">
                    <a:latin typeface="Cambria Math" panose="02040503050406030204" pitchFamily="18" charset="0"/>
                    <a:ea typeface="Cambria Math" panose="02040503050406030204" pitchFamily="18" charset="0"/>
                  </a:rPr>
                  <a:t>𝑔_𝑉𝑃𝑃</a:t>
                </a:r>
                <a:r>
                  <a:rPr lang="zh-CN" altLang="en-US" sz="1100" dirty="0">
                    <a:latin typeface="Cambria Math" panose="02040503050406030204" pitchFamily="18" charset="0"/>
                  </a:rPr>
                  <a:t> </a:t>
                </a:r>
                <a:r>
                  <a:rPr lang="en-US" altLang="zh-CN" sz="1100" dirty="0">
                    <a:latin typeface="Cambria Math" panose="02040503050406030204" pitchFamily="18" charset="0"/>
                    <a:ea typeface="Cambria Math" panose="02040503050406030204" pitchFamily="18" charset="0"/>
                  </a:rPr>
                  <a:t>and </a:t>
                </a:r>
                <a:r>
                  <a:rPr lang="en-US" altLang="zh-CN" sz="1100" b="0" i="0">
                    <a:latin typeface="Cambria Math" panose="02040503050406030204" pitchFamily="18" charset="0"/>
                    <a:ea typeface="Cambria Math" panose="02040503050406030204" pitchFamily="18" charset="0"/>
                  </a:rPr>
                  <a:t>𝑔_𝑋𝑉𝑃</a:t>
                </a:r>
                <a:r>
                  <a:rPr lang="en-US" altLang="zh-CN" sz="1100" dirty="0">
                    <a:latin typeface="Cambria Math" panose="02040503050406030204" pitchFamily="18" charset="0"/>
                    <a:ea typeface="Cambria Math" panose="02040503050406030204" pitchFamily="18" charset="0"/>
                  </a:rPr>
                  <a:t>,  </a:t>
                </a:r>
                <a:r>
                  <a:rPr lang="en-US" altLang="zh-CN" sz="1100" b="0" i="0">
                    <a:latin typeface="Cambria Math" panose="02040503050406030204" pitchFamily="18" charset="0"/>
                    <a:ea typeface="Cambria Math" panose="02040503050406030204" pitchFamily="18" charset="0"/>
                  </a:rPr>
                  <a:t>𝑔_𝑉𝑉𝑃</a:t>
                </a:r>
                <a:r>
                  <a:rPr lang="en-US" altLang="zh-CN" sz="1100" dirty="0">
                    <a:latin typeface="Cambria Math" panose="02040503050406030204" pitchFamily="18" charset="0"/>
                    <a:ea typeface="Cambria Math" panose="02040503050406030204" pitchFamily="18" charset="0"/>
                  </a:rPr>
                  <a:t> and </a:t>
                </a:r>
                <a:r>
                  <a:rPr lang="en-US" altLang="zh-CN" sz="1100" b="0" i="0">
                    <a:latin typeface="Cambria Math" panose="02040503050406030204" pitchFamily="18" charset="0"/>
                    <a:ea typeface="Cambria Math" panose="02040503050406030204" pitchFamily="18" charset="0"/>
                  </a:rPr>
                  <a:t>𝑔_𝑋𝑉𝑉</a:t>
                </a:r>
                <a:r>
                  <a:rPr lang="en-US" altLang="zh-CN" sz="1100" dirty="0">
                    <a:latin typeface="Cambria Math" panose="02040503050406030204" pitchFamily="18" charset="0"/>
                    <a:ea typeface="Cambria Math" panose="02040503050406030204" pitchFamily="18" charset="0"/>
                  </a:rPr>
                  <a:t> </a:t>
                </a:r>
                <a:r>
                  <a:rPr lang="zh-CN" altLang="en-US" sz="1100" dirty="0">
                    <a:latin typeface="Cambria Math" panose="02040503050406030204" pitchFamily="18" charset="0"/>
                    <a:ea typeface="Cambria Math" panose="02040503050406030204" pitchFamily="18" charset="0"/>
                  </a:rPr>
                  <a:t>符号相同</a:t>
                </a:r>
                <a:r>
                  <a:rPr lang="zh-CN" altLang="en-US" sz="1100" dirty="0"/>
                  <a:t>。</a:t>
                </a:r>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12</a:t>
            </a:fld>
            <a:endParaRPr lang="zh-CN" altLang="en-US"/>
          </a:p>
        </p:txBody>
      </p:sp>
    </p:spTree>
    <p:extLst>
      <p:ext uri="{BB962C8B-B14F-4D97-AF65-F5344CB8AC3E}">
        <p14:creationId xmlns:p14="http://schemas.microsoft.com/office/powerpoint/2010/main" val="2603504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通过展开有效拉氏量我们得到 </a:t>
                </a:r>
                <a:r>
                  <a:rPr lang="en-US" altLang="zh-CN" dirty="0"/>
                  <a:t>1405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𝐾</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 </m:t>
                    </m:r>
                    <m:r>
                      <a:rPr lang="en-US" altLang="zh-CN" b="0" i="1" smtClean="0">
                        <a:latin typeface="Cambria Math" panose="02040503050406030204" pitchFamily="18" charset="0"/>
                      </a:rPr>
                      <m:t>𝐾</m:t>
                    </m:r>
                  </m:oMath>
                </a14:m>
                <a:r>
                  <a:rPr lang="en-US" altLang="zh-CN" dirty="0"/>
                  <a:t> </a:t>
                </a:r>
                <a:r>
                  <a:rPr lang="zh-CN" altLang="en-US" dirty="0"/>
                  <a:t>和 </a:t>
                </a:r>
                <a:r>
                  <a:rPr lang="en-US" altLang="zh-CN" dirty="0"/>
                  <a:t>1295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𝐾</m:t>
                        </m:r>
                      </m:e>
                      <m:sup>
                        <m:r>
                          <a:rPr lang="en-US" altLang="zh-CN" b="0" i="1" smtClean="0">
                            <a:latin typeface="Cambria Math" panose="02040503050406030204" pitchFamily="18" charset="0"/>
                          </a:rPr>
                          <m:t>∗</m:t>
                        </m:r>
                      </m:sup>
                    </m:sSup>
                    <m:r>
                      <a:rPr lang="en-US" altLang="zh-CN" b="0" i="1" smtClean="0">
                        <a:latin typeface="Cambria Math" panose="02040503050406030204" pitchFamily="18" charset="0"/>
                      </a:rPr>
                      <m:t> </m:t>
                    </m:r>
                    <m:r>
                      <a:rPr lang="en-US" altLang="zh-CN" b="0" i="1" smtClean="0">
                        <a:latin typeface="Cambria Math" panose="02040503050406030204" pitchFamily="18" charset="0"/>
                      </a:rPr>
                      <m:t>𝐾</m:t>
                    </m:r>
                  </m:oMath>
                </a14:m>
                <a:r>
                  <a:rPr lang="en-US" altLang="zh-CN" dirty="0"/>
                  <a:t> </a:t>
                </a:r>
                <a:r>
                  <a:rPr lang="zh-CN" altLang="en-US" dirty="0"/>
                  <a:t>耦合常数的表达式，这两个耦合常数由</a:t>
                </a:r>
                <a:r>
                  <a:rPr lang="en-US" altLang="zh-CN" dirty="0"/>
                  <a:t>SU(3)</a:t>
                </a:r>
                <a:r>
                  <a:rPr lang="zh-CN" altLang="en-US" dirty="0"/>
                  <a:t>对称性联系起来。</a:t>
                </a:r>
                <a:r>
                  <a:rPr lang="en-US" altLang="zh-CN" dirty="0"/>
                  <a:t> </a:t>
                </a:r>
              </a:p>
              <a:p>
                <a:endParaRPr lang="en-US" altLang="zh-CN" dirty="0"/>
              </a:p>
              <a:p>
                <a:endParaRPr lang="en-US" altLang="zh-CN" dirty="0"/>
              </a:p>
              <a:p>
                <a:r>
                  <a:rPr lang="zh-CN" altLang="en-US" dirty="0"/>
                  <a:t>我们从实验数据</a:t>
                </a:r>
                <a:r>
                  <a:rPr lang="en-US" altLang="zh-CN" sz="1200" dirty="0">
                    <a:latin typeface="Cambria Math" panose="02040503050406030204" pitchFamily="18" charset="0"/>
                    <a:ea typeface="Cambria Math" panose="02040503050406030204" pitchFamily="18" charset="0"/>
                  </a:rPr>
                  <a:t> </a:t>
                </a:r>
                <a14:m>
                  <m:oMath xmlns:m="http://schemas.openxmlformats.org/officeDocument/2006/math">
                    <m:r>
                      <a:rPr lang="en-US" altLang="zh-CN" sz="1200" b="0" i="1" smtClean="0">
                        <a:latin typeface="Cambria Math" panose="02040503050406030204" pitchFamily="18" charset="0"/>
                        <a:ea typeface="Cambria Math" panose="02040503050406030204" pitchFamily="18" charset="0"/>
                      </a:rPr>
                      <m:t>𝜙</m:t>
                    </m:r>
                    <m:r>
                      <a:rPr lang="en-US" altLang="zh-CN" sz="1200" b="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𝐾</m:t>
                    </m:r>
                    <m:acc>
                      <m:accPr>
                        <m:chr m:val="̅"/>
                        <m:ctrlPr>
                          <a:rPr lang="en-US" altLang="zh-CN" sz="1200" b="0" i="1" smtClean="0">
                            <a:latin typeface="Cambria Math" panose="02040503050406030204" pitchFamily="18" charset="0"/>
                            <a:ea typeface="Cambria Math" panose="02040503050406030204" pitchFamily="18" charset="0"/>
                          </a:rPr>
                        </m:ctrlPr>
                      </m:accPr>
                      <m:e>
                        <m:r>
                          <a:rPr lang="en-US" altLang="zh-CN" sz="1200" b="0" i="1" smtClean="0">
                            <a:latin typeface="Cambria Math" panose="02040503050406030204" pitchFamily="18" charset="0"/>
                            <a:ea typeface="Cambria Math" panose="02040503050406030204" pitchFamily="18" charset="0"/>
                          </a:rPr>
                          <m:t>𝐾</m:t>
                        </m:r>
                      </m:e>
                    </m:acc>
                    <m:r>
                      <a:rPr lang="en-US" altLang="zh-CN" sz="1200" b="0" i="1" smtClean="0">
                        <a:latin typeface="Cambria Math" panose="02040503050406030204" pitchFamily="18" charset="0"/>
                        <a:ea typeface="Cambria Math" panose="02040503050406030204" pitchFamily="18" charset="0"/>
                      </a:rPr>
                      <m:t> </m:t>
                    </m:r>
                    <m:r>
                      <a:rPr lang="zh-CN" altLang="en-US" sz="1200" b="0" i="1" smtClean="0">
                        <a:latin typeface="Cambria Math" panose="02040503050406030204" pitchFamily="18" charset="0"/>
                        <a:ea typeface="Cambria Math" panose="02040503050406030204" pitchFamily="18" charset="0"/>
                      </a:rPr>
                      <m:t>衰变</m:t>
                    </m:r>
                  </m:oMath>
                </a14:m>
                <a:r>
                  <a:rPr lang="zh-CN" altLang="en-US" dirty="0"/>
                  <a:t>中提取出</a:t>
                </a:r>
                <a14:m>
                  <m:oMath xmlns:m="http://schemas.openxmlformats.org/officeDocument/2006/math">
                    <m:sSub>
                      <m:sSubPr>
                        <m:ctrlPr>
                          <a:rPr lang="en-US" altLang="zh-CN" sz="1200" b="0" i="1" smtClean="0">
                            <a:latin typeface="Cambria Math" panose="02040503050406030204" pitchFamily="18" charset="0"/>
                            <a:ea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rPr>
                          <m:t>𝑔</m:t>
                        </m:r>
                      </m:e>
                      <m:sub>
                        <m:r>
                          <a:rPr lang="en-US" altLang="zh-CN" sz="1200" b="0" i="1" smtClean="0">
                            <a:latin typeface="Cambria Math" panose="02040503050406030204" pitchFamily="18" charset="0"/>
                            <a:ea typeface="Cambria Math" panose="02040503050406030204" pitchFamily="18" charset="0"/>
                          </a:rPr>
                          <m:t>𝜙</m:t>
                        </m:r>
                        <m:r>
                          <a:rPr lang="en-US" altLang="zh-CN" sz="1200" b="0" i="1" smtClean="0">
                            <a:latin typeface="Cambria Math" panose="02040503050406030204" pitchFamily="18" charset="0"/>
                            <a:ea typeface="Cambria Math" panose="02040503050406030204" pitchFamily="18" charset="0"/>
                          </a:rPr>
                          <m:t>𝐾</m:t>
                        </m:r>
                        <m:r>
                          <a:rPr lang="en-US" altLang="zh-CN" sz="1200" b="0" i="1" smtClean="0">
                            <a:latin typeface="Cambria Math" panose="02040503050406030204" pitchFamily="18" charset="0"/>
                            <a:ea typeface="Cambria Math" panose="02040503050406030204" pitchFamily="18" charset="0"/>
                          </a:rPr>
                          <m:t> </m:t>
                        </m:r>
                        <m:acc>
                          <m:accPr>
                            <m:chr m:val="̅"/>
                            <m:ctrlPr>
                              <a:rPr lang="en-US" altLang="zh-CN" sz="1200" b="0" i="1" smtClean="0">
                                <a:latin typeface="Cambria Math" panose="02040503050406030204" pitchFamily="18" charset="0"/>
                                <a:ea typeface="Cambria Math" panose="02040503050406030204" pitchFamily="18" charset="0"/>
                              </a:rPr>
                            </m:ctrlPr>
                          </m:accPr>
                          <m:e>
                            <m:r>
                              <a:rPr lang="en-US" altLang="zh-CN" sz="1200" b="0" i="1" smtClean="0">
                                <a:latin typeface="Cambria Math" panose="02040503050406030204" pitchFamily="18" charset="0"/>
                                <a:ea typeface="Cambria Math" panose="02040503050406030204" pitchFamily="18" charset="0"/>
                              </a:rPr>
                              <m:t>𝐾</m:t>
                            </m:r>
                          </m:e>
                        </m:acc>
                      </m:sub>
                    </m:sSub>
                  </m:oMath>
                </a14:m>
                <a:r>
                  <a:rPr lang="zh-CN" altLang="en-US" dirty="0"/>
                  <a:t>的大小，它实际上就等于</a:t>
                </a:r>
                <a14:m>
                  <m:oMath xmlns:m="http://schemas.openxmlformats.org/officeDocument/2006/math">
                    <m:sSub>
                      <m:sSubPr>
                        <m:ctrlPr>
                          <a:rPr lang="en-US" altLang="zh-CN" sz="1200" b="0" i="1" smtClean="0">
                            <a:latin typeface="Cambria Math" panose="02040503050406030204" pitchFamily="18" charset="0"/>
                            <a:ea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rPr>
                          <m:t>𝑔</m:t>
                        </m:r>
                      </m:e>
                      <m:sub>
                        <m:r>
                          <a:rPr lang="en-US" altLang="zh-CN" sz="1200" b="0" i="1" smtClean="0">
                            <a:latin typeface="Cambria Math" panose="02040503050406030204" pitchFamily="18" charset="0"/>
                            <a:ea typeface="Cambria Math" panose="02040503050406030204" pitchFamily="18" charset="0"/>
                          </a:rPr>
                          <m:t>𝑉𝑃𝑃</m:t>
                        </m:r>
                      </m:sub>
                    </m:sSub>
                  </m:oMath>
                </a14:m>
                <a:r>
                  <a:rPr lang="zh-CN" altLang="en-US" dirty="0"/>
                  <a:t>，我们固定它为一个正实数。</a:t>
                </a:r>
                <a:endParaRPr lang="en-US" altLang="zh-CN" dirty="0"/>
              </a:p>
              <a:p>
                <a:endParaRPr lang="en-US" altLang="zh-CN" dirty="0"/>
              </a:p>
              <a:p>
                <a:r>
                  <a:rPr lang="zh-CN" altLang="en-US" dirty="0"/>
                  <a:t>从实验中可以提取出 </a:t>
                </a:r>
                <a14:m>
                  <m:oMath xmlns:m="http://schemas.openxmlformats.org/officeDocument/2006/math">
                    <m:sSub>
                      <m:sSubPr>
                        <m:ctrlPr>
                          <a:rPr lang="en-US" altLang="zh-CN" sz="1200" b="0" i="1" smtClean="0">
                            <a:latin typeface="Cambria Math" panose="02040503050406030204" pitchFamily="18" charset="0"/>
                            <a:ea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rPr>
                          <m:t>𝑔</m:t>
                        </m:r>
                      </m:e>
                      <m:sub>
                        <m:r>
                          <a:rPr lang="en-US" altLang="zh-CN" sz="1200" b="0" i="1" smtClean="0">
                            <a:latin typeface="Cambria Math" panose="02040503050406030204" pitchFamily="18" charset="0"/>
                            <a:ea typeface="Cambria Math" panose="02040503050406030204" pitchFamily="18" charset="0"/>
                          </a:rPr>
                          <m:t>𝜂</m:t>
                        </m:r>
                        <m:d>
                          <m:dPr>
                            <m:ctrlPr>
                              <a:rPr lang="en-US" altLang="zh-CN" sz="1200" b="0" i="1" smtClean="0">
                                <a:latin typeface="Cambria Math" panose="02040503050406030204" pitchFamily="18" charset="0"/>
                                <a:ea typeface="Cambria Math" panose="02040503050406030204" pitchFamily="18" charset="0"/>
                              </a:rPr>
                            </m:ctrlPr>
                          </m:dPr>
                          <m:e>
                            <m:r>
                              <a:rPr lang="en-US" altLang="zh-CN" sz="1200" b="0" i="1" smtClean="0">
                                <a:latin typeface="Cambria Math" panose="02040503050406030204" pitchFamily="18" charset="0"/>
                                <a:ea typeface="Cambria Math" panose="02040503050406030204" pitchFamily="18" charset="0"/>
                              </a:rPr>
                              <m:t>1405</m:t>
                            </m:r>
                          </m:e>
                        </m:d>
                        <m:r>
                          <a:rPr lang="en-US" altLang="zh-CN" sz="1200" b="0" i="1" smtClean="0">
                            <a:latin typeface="Cambria Math" panose="02040503050406030204" pitchFamily="18" charset="0"/>
                            <a:ea typeface="Cambria Math" panose="02040503050406030204" pitchFamily="18" charset="0"/>
                          </a:rPr>
                          <m:t> </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𝐾</m:t>
                            </m:r>
                          </m:e>
                          <m:sup>
                            <m:r>
                              <a:rPr lang="en-US" altLang="zh-CN" sz="1200" b="0" i="1" smtClean="0">
                                <a:latin typeface="Cambria Math" panose="02040503050406030204" pitchFamily="18" charset="0"/>
                                <a:ea typeface="Cambria Math" panose="02040503050406030204" pitchFamily="18" charset="0"/>
                              </a:rPr>
                              <m:t>∗</m:t>
                            </m:r>
                          </m:sup>
                        </m:sSup>
                        <m:r>
                          <a:rPr lang="en-US" altLang="zh-CN" sz="1200" b="0" i="1" smtClean="0">
                            <a:latin typeface="Cambria Math" panose="02040503050406030204" pitchFamily="18" charset="0"/>
                            <a:ea typeface="Cambria Math" panose="02040503050406030204" pitchFamily="18" charset="0"/>
                          </a:rPr>
                          <m:t> </m:t>
                        </m:r>
                        <m:acc>
                          <m:accPr>
                            <m:chr m:val="̅"/>
                            <m:ctrlPr>
                              <a:rPr lang="en-US" altLang="zh-CN" sz="1200" b="0" i="1" smtClean="0">
                                <a:latin typeface="Cambria Math" panose="02040503050406030204" pitchFamily="18" charset="0"/>
                                <a:ea typeface="Cambria Math" panose="02040503050406030204" pitchFamily="18" charset="0"/>
                              </a:rPr>
                            </m:ctrlPr>
                          </m:accPr>
                          <m:e>
                            <m:r>
                              <a:rPr lang="en-US" altLang="zh-CN" sz="1200" b="0" i="1" smtClean="0">
                                <a:latin typeface="Cambria Math" panose="02040503050406030204" pitchFamily="18" charset="0"/>
                                <a:ea typeface="Cambria Math" panose="02040503050406030204" pitchFamily="18" charset="0"/>
                              </a:rPr>
                              <m:t>𝐾</m:t>
                            </m:r>
                          </m:e>
                        </m:acc>
                      </m:sub>
                    </m:sSub>
                  </m:oMath>
                </a14:m>
                <a:r>
                  <a:rPr lang="en-US" altLang="zh-CN" dirty="0"/>
                  <a:t> </a:t>
                </a:r>
                <a:r>
                  <a:rPr lang="zh-CN" altLang="en-US" dirty="0"/>
                  <a:t>的大小为 </a:t>
                </a:r>
                <a:r>
                  <a:rPr lang="en-US" altLang="zh-CN" dirty="0"/>
                  <a:t>3.638</a:t>
                </a:r>
                <a:r>
                  <a:rPr lang="zh-CN" altLang="en-US" dirty="0"/>
                  <a:t>，那么由于 </a:t>
                </a:r>
                <a14:m>
                  <m:oMath xmlns:m="http://schemas.openxmlformats.org/officeDocument/2006/math">
                    <m:sSub>
                      <m:sSubPr>
                        <m:ctrlPr>
                          <a:rPr lang="en-US" altLang="zh-CN" sz="1200" b="0" i="1" smtClean="0">
                            <a:latin typeface="Cambria Math" panose="02040503050406030204" pitchFamily="18" charset="0"/>
                            <a:ea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rPr>
                          <m:t>𝑔</m:t>
                        </m:r>
                      </m:e>
                      <m:sub>
                        <m:r>
                          <a:rPr lang="en-US" altLang="zh-CN" sz="1200" b="0" i="1" smtClean="0">
                            <a:latin typeface="Cambria Math" panose="02040503050406030204" pitchFamily="18" charset="0"/>
                            <a:ea typeface="Cambria Math" panose="02040503050406030204" pitchFamily="18" charset="0"/>
                          </a:rPr>
                          <m:t>𝑉𝑃𝑃</m:t>
                        </m:r>
                      </m:sub>
                    </m:sSub>
                  </m:oMath>
                </a14:m>
                <a:r>
                  <a:rPr lang="zh-CN" altLang="en-US" sz="1200" dirty="0">
                    <a:latin typeface="Cambria Math" panose="02040503050406030204" pitchFamily="18" charset="0"/>
                  </a:rPr>
                  <a:t> </a:t>
                </a:r>
                <a:r>
                  <a:rPr lang="en-US" altLang="zh-CN" sz="1200" dirty="0">
                    <a:latin typeface="Cambria Math" panose="02040503050406030204" pitchFamily="18" charset="0"/>
                    <a:ea typeface="Cambria Math" panose="02040503050406030204" pitchFamily="18" charset="0"/>
                  </a:rPr>
                  <a:t>and </a:t>
                </a:r>
                <a14:m>
                  <m:oMath xmlns:m="http://schemas.openxmlformats.org/officeDocument/2006/math">
                    <m:sSub>
                      <m:sSubPr>
                        <m:ctrlPr>
                          <a:rPr lang="en-US" altLang="zh-CN" sz="1200" b="0" i="1" smtClean="0">
                            <a:latin typeface="Cambria Math" panose="02040503050406030204" pitchFamily="18" charset="0"/>
                            <a:ea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rPr>
                          <m:t>𝑔</m:t>
                        </m:r>
                      </m:e>
                      <m:sub>
                        <m:r>
                          <a:rPr lang="en-US" altLang="zh-CN" sz="1200" b="0" i="1" smtClean="0">
                            <a:latin typeface="Cambria Math" panose="02040503050406030204" pitchFamily="18" charset="0"/>
                            <a:ea typeface="Cambria Math" panose="02040503050406030204" pitchFamily="18" charset="0"/>
                          </a:rPr>
                          <m:t>𝑋𝑉𝑃</m:t>
                        </m:r>
                      </m:sub>
                    </m:sSub>
                  </m:oMath>
                </a14:m>
                <a:r>
                  <a:rPr lang="en-US" altLang="zh-CN" dirty="0"/>
                  <a:t> </a:t>
                </a:r>
                <a:r>
                  <a:rPr lang="zh-CN" altLang="en-US" dirty="0"/>
                  <a:t>符号相同，由于混合角是小于</a:t>
                </a:r>
                <a:r>
                  <a:rPr lang="en-US" altLang="zh-CN" dirty="0"/>
                  <a:t>45</a:t>
                </a:r>
                <a:r>
                  <a:rPr lang="zh-CN" altLang="en-US" dirty="0"/>
                  <a:t>度的，蓝色框内混合因子确定该耦合常数的符号为负。</a:t>
                </a:r>
                <a:endParaRPr lang="en-US" altLang="zh-CN" dirty="0"/>
              </a:p>
              <a:p>
                <a:endParaRPr lang="en-US" altLang="zh-CN" dirty="0"/>
              </a:p>
              <a:p>
                <a:r>
                  <a:rPr lang="zh-CN" altLang="en-US" dirty="0"/>
                  <a:t>从表中看到，由于这里的混合因子对于</a:t>
                </a:r>
                <a14:m>
                  <m:oMath xmlns:m="http://schemas.openxmlformats.org/officeDocument/2006/math">
                    <m:r>
                      <a:rPr lang="en-US" altLang="zh-CN" b="0" i="1" smtClean="0">
                        <a:latin typeface="Cambria Math" panose="02040503050406030204" pitchFamily="18" charset="0"/>
                      </a:rPr>
                      <m:t>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1295</m:t>
                        </m:r>
                      </m:e>
                    </m:d>
                  </m:oMath>
                </a14:m>
                <a:r>
                  <a:rPr lang="zh-CN" altLang="en-US" dirty="0"/>
                  <a:t> 是相加的，导致</a:t>
                </a:r>
                <a14:m>
                  <m:oMath xmlns:m="http://schemas.openxmlformats.org/officeDocument/2006/math">
                    <m:sSub>
                      <m:sSubPr>
                        <m:ctrlPr>
                          <a:rPr lang="en-US" altLang="zh-CN" sz="1200" b="0" i="1" smtClean="0">
                            <a:latin typeface="Cambria Math" panose="02040503050406030204" pitchFamily="18" charset="0"/>
                            <a:ea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rPr>
                          <m:t>𝑔</m:t>
                        </m:r>
                      </m:e>
                      <m:sub>
                        <m:r>
                          <a:rPr lang="en-US" altLang="zh-CN" sz="1200" b="0" i="1" smtClean="0">
                            <a:latin typeface="Cambria Math" panose="02040503050406030204" pitchFamily="18" charset="0"/>
                            <a:ea typeface="Cambria Math" panose="02040503050406030204" pitchFamily="18" charset="0"/>
                          </a:rPr>
                          <m:t>𝜂</m:t>
                        </m:r>
                        <m:d>
                          <m:dPr>
                            <m:ctrlPr>
                              <a:rPr lang="en-US" altLang="zh-CN" sz="1200" b="0" i="1" smtClean="0">
                                <a:latin typeface="Cambria Math" panose="02040503050406030204" pitchFamily="18" charset="0"/>
                                <a:ea typeface="Cambria Math" panose="02040503050406030204" pitchFamily="18" charset="0"/>
                              </a:rPr>
                            </m:ctrlPr>
                          </m:dPr>
                          <m:e>
                            <m:r>
                              <a:rPr lang="en-US" altLang="zh-CN" sz="1200" b="0" i="1" smtClean="0">
                                <a:latin typeface="Cambria Math" panose="02040503050406030204" pitchFamily="18" charset="0"/>
                                <a:ea typeface="Cambria Math" panose="02040503050406030204" pitchFamily="18" charset="0"/>
                              </a:rPr>
                              <m:t>1295</m:t>
                            </m:r>
                          </m:e>
                        </m:d>
                        <m:r>
                          <a:rPr lang="en-US" altLang="zh-CN" sz="1200" b="0" i="1" smtClean="0">
                            <a:latin typeface="Cambria Math" panose="02040503050406030204" pitchFamily="18" charset="0"/>
                            <a:ea typeface="Cambria Math" panose="02040503050406030204" pitchFamily="18" charset="0"/>
                          </a:rPr>
                          <m:t> </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𝐾</m:t>
                            </m:r>
                          </m:e>
                          <m:sup>
                            <m:r>
                              <a:rPr lang="en-US" altLang="zh-CN" sz="1200" b="0" i="1" smtClean="0">
                                <a:latin typeface="Cambria Math" panose="02040503050406030204" pitchFamily="18" charset="0"/>
                                <a:ea typeface="Cambria Math" panose="02040503050406030204" pitchFamily="18" charset="0"/>
                              </a:rPr>
                              <m:t>∗</m:t>
                            </m:r>
                          </m:sup>
                        </m:sSup>
                        <m:r>
                          <a:rPr lang="en-US" altLang="zh-CN" sz="1200" b="0" i="1" smtClean="0">
                            <a:latin typeface="Cambria Math" panose="02040503050406030204" pitchFamily="18" charset="0"/>
                            <a:ea typeface="Cambria Math" panose="02040503050406030204" pitchFamily="18" charset="0"/>
                          </a:rPr>
                          <m:t> </m:t>
                        </m:r>
                        <m:acc>
                          <m:accPr>
                            <m:chr m:val="̅"/>
                            <m:ctrlPr>
                              <a:rPr lang="en-US" altLang="zh-CN" sz="1200" b="0" i="1" smtClean="0">
                                <a:latin typeface="Cambria Math" panose="02040503050406030204" pitchFamily="18" charset="0"/>
                                <a:ea typeface="Cambria Math" panose="02040503050406030204" pitchFamily="18" charset="0"/>
                              </a:rPr>
                            </m:ctrlPr>
                          </m:accPr>
                          <m:e>
                            <m:r>
                              <a:rPr lang="en-US" altLang="zh-CN" sz="1200" b="0" i="1" smtClean="0">
                                <a:latin typeface="Cambria Math" panose="02040503050406030204" pitchFamily="18" charset="0"/>
                                <a:ea typeface="Cambria Math" panose="02040503050406030204" pitchFamily="18" charset="0"/>
                              </a:rPr>
                              <m:t>𝐾</m:t>
                            </m:r>
                          </m:e>
                        </m:acc>
                        <m:r>
                          <a:rPr lang="en-US" altLang="zh-CN" sz="1200" b="0" i="1" smtClean="0">
                            <a:latin typeface="Cambria Math" panose="02040503050406030204" pitchFamily="18" charset="0"/>
                            <a:ea typeface="Cambria Math" panose="02040503050406030204" pitchFamily="18" charset="0"/>
                          </a:rPr>
                          <m:t> </m:t>
                        </m:r>
                      </m:sub>
                    </m:sSub>
                  </m:oMath>
                </a14:m>
                <a:r>
                  <a:rPr lang="zh-CN" altLang="en-US" dirty="0"/>
                  <a:t>要比</a:t>
                </a:r>
                <a14:m>
                  <m:oMath xmlns:m="http://schemas.openxmlformats.org/officeDocument/2006/math">
                    <m:sSub>
                      <m:sSubPr>
                        <m:ctrlPr>
                          <a:rPr lang="en-US" altLang="zh-CN" sz="1200" b="0" i="1" smtClean="0">
                            <a:latin typeface="Cambria Math" panose="02040503050406030204" pitchFamily="18" charset="0"/>
                            <a:ea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rPr>
                          <m:t>𝑔</m:t>
                        </m:r>
                      </m:e>
                      <m:sub>
                        <m:r>
                          <a:rPr lang="en-US" altLang="zh-CN" sz="1200" b="0" i="1" smtClean="0">
                            <a:latin typeface="Cambria Math" panose="02040503050406030204" pitchFamily="18" charset="0"/>
                            <a:ea typeface="Cambria Math" panose="02040503050406030204" pitchFamily="18" charset="0"/>
                          </a:rPr>
                          <m:t>𝜂</m:t>
                        </m:r>
                        <m:d>
                          <m:dPr>
                            <m:ctrlPr>
                              <a:rPr lang="en-US" altLang="zh-CN" sz="1200" b="0" i="1" smtClean="0">
                                <a:latin typeface="Cambria Math" panose="02040503050406030204" pitchFamily="18" charset="0"/>
                                <a:ea typeface="Cambria Math" panose="02040503050406030204" pitchFamily="18" charset="0"/>
                              </a:rPr>
                            </m:ctrlPr>
                          </m:dPr>
                          <m:e>
                            <m:r>
                              <a:rPr lang="en-US" altLang="zh-CN" sz="1200" b="0" i="1" smtClean="0">
                                <a:latin typeface="Cambria Math" panose="02040503050406030204" pitchFamily="18" charset="0"/>
                                <a:ea typeface="Cambria Math" panose="02040503050406030204" pitchFamily="18" charset="0"/>
                              </a:rPr>
                              <m:t>1405</m:t>
                            </m:r>
                          </m:e>
                        </m:d>
                        <m:r>
                          <a:rPr lang="en-US" altLang="zh-CN" sz="1200" b="0" i="1" smtClean="0">
                            <a:latin typeface="Cambria Math" panose="02040503050406030204" pitchFamily="18" charset="0"/>
                            <a:ea typeface="Cambria Math" panose="02040503050406030204" pitchFamily="18" charset="0"/>
                          </a:rPr>
                          <m:t> </m:t>
                        </m:r>
                        <m:sSup>
                          <m:sSupPr>
                            <m:ctrlPr>
                              <a:rPr lang="en-US" altLang="zh-CN" sz="1200" b="0" i="1" smtClean="0">
                                <a:latin typeface="Cambria Math" panose="02040503050406030204" pitchFamily="18" charset="0"/>
                                <a:ea typeface="Cambria Math" panose="02040503050406030204" pitchFamily="18" charset="0"/>
                              </a:rPr>
                            </m:ctrlPr>
                          </m:sSupPr>
                          <m:e>
                            <m:r>
                              <a:rPr lang="en-US" altLang="zh-CN" sz="1200" b="0" i="1" smtClean="0">
                                <a:latin typeface="Cambria Math" panose="02040503050406030204" pitchFamily="18" charset="0"/>
                                <a:ea typeface="Cambria Math" panose="02040503050406030204" pitchFamily="18" charset="0"/>
                              </a:rPr>
                              <m:t>𝐾</m:t>
                            </m:r>
                          </m:e>
                          <m:sup>
                            <m:r>
                              <a:rPr lang="en-US" altLang="zh-CN" sz="1200" b="0" i="1" smtClean="0">
                                <a:latin typeface="Cambria Math" panose="02040503050406030204" pitchFamily="18" charset="0"/>
                                <a:ea typeface="Cambria Math" panose="02040503050406030204" pitchFamily="18" charset="0"/>
                              </a:rPr>
                              <m:t>∗</m:t>
                            </m:r>
                          </m:sup>
                        </m:sSup>
                        <m:r>
                          <a:rPr lang="en-US" altLang="zh-CN" sz="1200" b="0" i="1" smtClean="0">
                            <a:latin typeface="Cambria Math" panose="02040503050406030204" pitchFamily="18" charset="0"/>
                            <a:ea typeface="Cambria Math" panose="02040503050406030204" pitchFamily="18" charset="0"/>
                          </a:rPr>
                          <m:t> </m:t>
                        </m:r>
                        <m:acc>
                          <m:accPr>
                            <m:chr m:val="̅"/>
                            <m:ctrlPr>
                              <a:rPr lang="en-US" altLang="zh-CN" sz="1200" b="0" i="1" smtClean="0">
                                <a:latin typeface="Cambria Math" panose="02040503050406030204" pitchFamily="18" charset="0"/>
                                <a:ea typeface="Cambria Math" panose="02040503050406030204" pitchFamily="18" charset="0"/>
                              </a:rPr>
                            </m:ctrlPr>
                          </m:accPr>
                          <m:e>
                            <m:r>
                              <a:rPr lang="en-US" altLang="zh-CN" sz="1200" b="0" i="1" smtClean="0">
                                <a:latin typeface="Cambria Math" panose="02040503050406030204" pitchFamily="18" charset="0"/>
                                <a:ea typeface="Cambria Math" panose="02040503050406030204" pitchFamily="18" charset="0"/>
                              </a:rPr>
                              <m:t>𝐾</m:t>
                            </m:r>
                          </m:e>
                        </m:acc>
                      </m:sub>
                    </m:sSub>
                  </m:oMath>
                </a14:m>
                <a:r>
                  <a:rPr lang="zh-CN" altLang="en-US" dirty="0"/>
                  <a:t> 大很多</a:t>
                </a:r>
              </a:p>
              <a:p>
                <a:endParaRPr lang="zh-CN" altLang="en-US" dirty="0"/>
              </a:p>
            </p:txBody>
          </p:sp>
        </mc:Choice>
        <mc:Fallback xmlns="">
          <p:sp>
            <p:nvSpPr>
              <p:cNvPr id="3" name="备注占位符 2"/>
              <p:cNvSpPr>
                <a:spLocks noGrp="1"/>
              </p:cNvSpPr>
              <p:nvPr>
                <p:ph type="body" idx="1"/>
              </p:nvPr>
            </p:nvSpPr>
            <p:spPr/>
            <p:txBody>
              <a:bodyPr/>
              <a:lstStyle/>
              <a:p>
                <a:r>
                  <a:rPr lang="zh-CN" altLang="en-US" dirty="0"/>
                  <a:t>展开有效拉氏量我们得到 </a:t>
                </a:r>
                <a:r>
                  <a:rPr lang="en-US" altLang="zh-CN" dirty="0"/>
                  <a:t>1405 </a:t>
                </a:r>
                <a:r>
                  <a:rPr lang="en-US" altLang="zh-CN" b="0" i="0">
                    <a:latin typeface="Cambria Math" panose="02040503050406030204" pitchFamily="18" charset="0"/>
                  </a:rPr>
                  <a:t>𝐾^∗  𝐾</a:t>
                </a:r>
                <a:r>
                  <a:rPr lang="en-US" altLang="zh-CN" dirty="0"/>
                  <a:t> </a:t>
                </a:r>
                <a:r>
                  <a:rPr lang="zh-CN" altLang="en-US" dirty="0"/>
                  <a:t>和 </a:t>
                </a:r>
                <a:r>
                  <a:rPr lang="en-US" altLang="zh-CN" dirty="0"/>
                  <a:t>1295 </a:t>
                </a:r>
                <a:r>
                  <a:rPr lang="en-US" altLang="zh-CN" b="0" i="0">
                    <a:latin typeface="Cambria Math" panose="02040503050406030204" pitchFamily="18" charset="0"/>
                  </a:rPr>
                  <a:t>𝐾^∗  𝐾</a:t>
                </a:r>
                <a:r>
                  <a:rPr lang="en-US" altLang="zh-CN" dirty="0"/>
                  <a:t> </a:t>
                </a:r>
                <a:r>
                  <a:rPr lang="zh-CN" altLang="en-US" dirty="0"/>
                  <a:t>耦合常数的表达式。</a:t>
                </a:r>
                <a:r>
                  <a:rPr lang="en-US" altLang="zh-CN" dirty="0"/>
                  <a:t> </a:t>
                </a:r>
              </a:p>
              <a:p>
                <a:endParaRPr lang="en-US" altLang="zh-CN" dirty="0"/>
              </a:p>
              <a:p>
                <a:endParaRPr lang="en-US" altLang="zh-CN" dirty="0"/>
              </a:p>
              <a:p>
                <a:r>
                  <a:rPr lang="zh-CN" altLang="en-US" dirty="0"/>
                  <a:t>我们从实验数据</a:t>
                </a:r>
                <a:r>
                  <a:rPr lang="en-US" altLang="zh-CN" sz="1200" dirty="0">
                    <a:latin typeface="Cambria Math" panose="02040503050406030204" pitchFamily="18" charset="0"/>
                    <a:ea typeface="Cambria Math" panose="02040503050406030204" pitchFamily="18" charset="0"/>
                  </a:rPr>
                  <a:t> </a:t>
                </a:r>
                <a:r>
                  <a:rPr lang="en-US" altLang="zh-CN" sz="1200" b="0" i="0">
                    <a:latin typeface="Cambria Math" panose="02040503050406030204" pitchFamily="18" charset="0"/>
                    <a:ea typeface="Cambria Math" panose="02040503050406030204" pitchFamily="18" charset="0"/>
                  </a:rPr>
                  <a:t>𝜙→𝐾𝐾 ̅  </a:t>
                </a:r>
                <a:r>
                  <a:rPr lang="zh-CN" altLang="en-US" sz="1200" b="0" i="0">
                    <a:latin typeface="Cambria Math" panose="02040503050406030204" pitchFamily="18" charset="0"/>
                    <a:ea typeface="Cambria Math" panose="02040503050406030204" pitchFamily="18" charset="0"/>
                  </a:rPr>
                  <a:t>衰变</a:t>
                </a:r>
                <a:r>
                  <a:rPr lang="zh-CN" altLang="en-US" dirty="0"/>
                  <a:t>中提取出</a:t>
                </a:r>
                <a:r>
                  <a:rPr lang="en-US" altLang="zh-CN" sz="1200" b="0" i="0">
                    <a:latin typeface="Cambria Math" panose="02040503050406030204" pitchFamily="18" charset="0"/>
                    <a:ea typeface="Cambria Math" panose="02040503050406030204" pitchFamily="18" charset="0"/>
                  </a:rPr>
                  <a:t>𝑔_(𝜙𝐾 𝐾 ̅ )</a:t>
                </a:r>
                <a:r>
                  <a:rPr lang="zh-CN" altLang="en-US" dirty="0"/>
                  <a:t>的大小，它实际上就等于</a:t>
                </a:r>
                <a:r>
                  <a:rPr lang="en-US" altLang="zh-CN" sz="1200" b="0" i="0">
                    <a:latin typeface="Cambria Math" panose="02040503050406030204" pitchFamily="18" charset="0"/>
                    <a:ea typeface="Cambria Math" panose="02040503050406030204" pitchFamily="18" charset="0"/>
                  </a:rPr>
                  <a:t>𝑔_𝑉𝑃𝑃</a:t>
                </a:r>
                <a:r>
                  <a:rPr lang="zh-CN" altLang="en-US" dirty="0"/>
                  <a:t>，我们固定它为一个正实数。</a:t>
                </a:r>
                <a:endParaRPr lang="en-US" altLang="zh-CN" dirty="0"/>
              </a:p>
              <a:p>
                <a:endParaRPr lang="en-US" altLang="zh-CN" dirty="0"/>
              </a:p>
              <a:p>
                <a:r>
                  <a:rPr lang="zh-CN" altLang="en-US" dirty="0"/>
                  <a:t>从实验中可以提取出 </a:t>
                </a:r>
                <a:r>
                  <a:rPr lang="en-US" altLang="zh-CN" sz="1200" b="0" i="0">
                    <a:latin typeface="Cambria Math" panose="02040503050406030204" pitchFamily="18" charset="0"/>
                    <a:ea typeface="Cambria Math" panose="02040503050406030204" pitchFamily="18" charset="0"/>
                  </a:rPr>
                  <a:t>𝑔_(𝜂(1405)  𝐾^∗  𝐾 ̅ )</a:t>
                </a:r>
                <a:r>
                  <a:rPr lang="en-US" altLang="zh-CN" dirty="0"/>
                  <a:t> </a:t>
                </a:r>
                <a:r>
                  <a:rPr lang="zh-CN" altLang="en-US" dirty="0"/>
                  <a:t>的大小为 </a:t>
                </a:r>
                <a:r>
                  <a:rPr lang="en-US" altLang="zh-CN" dirty="0"/>
                  <a:t>3.638</a:t>
                </a:r>
                <a:r>
                  <a:rPr lang="zh-CN" altLang="en-US" dirty="0"/>
                  <a:t>，那么由于 </a:t>
                </a:r>
                <a:r>
                  <a:rPr lang="en-US" altLang="zh-CN" sz="1200" b="0" i="0">
                    <a:latin typeface="Cambria Math" panose="02040503050406030204" pitchFamily="18" charset="0"/>
                    <a:ea typeface="Cambria Math" panose="02040503050406030204" pitchFamily="18" charset="0"/>
                  </a:rPr>
                  <a:t>𝑔_𝑉𝑃𝑃</a:t>
                </a:r>
                <a:r>
                  <a:rPr lang="zh-CN" altLang="en-US" sz="1200" dirty="0">
                    <a:latin typeface="Cambria Math" panose="02040503050406030204" pitchFamily="18" charset="0"/>
                  </a:rPr>
                  <a:t> </a:t>
                </a:r>
                <a:r>
                  <a:rPr lang="en-US" altLang="zh-CN" sz="1200" dirty="0">
                    <a:latin typeface="Cambria Math" panose="02040503050406030204" pitchFamily="18" charset="0"/>
                    <a:ea typeface="Cambria Math" panose="02040503050406030204" pitchFamily="18" charset="0"/>
                  </a:rPr>
                  <a:t>and </a:t>
                </a:r>
                <a:r>
                  <a:rPr lang="en-US" altLang="zh-CN" sz="1200" b="0" i="0">
                    <a:latin typeface="Cambria Math" panose="02040503050406030204" pitchFamily="18" charset="0"/>
                    <a:ea typeface="Cambria Math" panose="02040503050406030204" pitchFamily="18" charset="0"/>
                  </a:rPr>
                  <a:t>𝑔_𝑋𝑉𝑃</a:t>
                </a:r>
                <a:r>
                  <a:rPr lang="en-US" altLang="zh-CN" dirty="0"/>
                  <a:t> </a:t>
                </a:r>
                <a:r>
                  <a:rPr lang="zh-CN" altLang="en-US" dirty="0"/>
                  <a:t>符号相同，由于混合角是小于</a:t>
                </a:r>
                <a:r>
                  <a:rPr lang="en-US" altLang="zh-CN" dirty="0"/>
                  <a:t>45</a:t>
                </a:r>
                <a:r>
                  <a:rPr lang="zh-CN" altLang="en-US" dirty="0"/>
                  <a:t>度的，蓝色框内混合因子确定该耦合常数带一个负号。</a:t>
                </a:r>
              </a:p>
              <a:p>
                <a:endParaRPr lang="zh-CN" altLang="en-US" dirty="0"/>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13</a:t>
            </a:fld>
            <a:endParaRPr lang="zh-CN" altLang="en-US"/>
          </a:p>
        </p:txBody>
      </p:sp>
    </p:spTree>
    <p:extLst>
      <p:ext uri="{BB962C8B-B14F-4D97-AF65-F5344CB8AC3E}">
        <p14:creationId xmlns:p14="http://schemas.microsoft.com/office/powerpoint/2010/main" val="3673061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接下来我们利用 </a:t>
                </a:r>
                <a:r>
                  <a:rPr lang="en-US" altLang="zh-CN" sz="1200" dirty="0"/>
                  <a:t>3P0 </a:t>
                </a:r>
                <a:r>
                  <a:rPr lang="zh-CN" altLang="en-US" sz="1200" dirty="0"/>
                  <a:t>模型来确定</a:t>
                </a:r>
                <a:r>
                  <a:rPr lang="en-US" altLang="zh-CN" sz="1200" dirty="0"/>
                  <a:t> </a:t>
                </a:r>
                <a14:m>
                  <m:oMath xmlns:m="http://schemas.openxmlformats.org/officeDocument/2006/math">
                    <m:r>
                      <a:rPr lang="en-US" altLang="zh-CN" sz="1200" b="0" i="1" smtClean="0">
                        <a:latin typeface="Cambria Math" panose="02040503050406030204" pitchFamily="18" charset="0"/>
                        <a:ea typeface="Cambria" panose="02040503050406030204" pitchFamily="18" charset="0"/>
                      </a:rPr>
                      <m:t>𝜙</m:t>
                    </m:r>
                    <m:r>
                      <a:rPr lang="en-US" altLang="zh-CN" sz="1200" b="0" i="1" smtClean="0">
                        <a:latin typeface="Cambria Math" panose="02040503050406030204" pitchFamily="18" charset="0"/>
                        <a:ea typeface="Cambria" panose="02040503050406030204" pitchFamily="18" charset="0"/>
                      </a:rPr>
                      <m:t>𝐾</m:t>
                    </m:r>
                    <m:acc>
                      <m:accPr>
                        <m:chr m:val="̅"/>
                        <m:ctrlPr>
                          <a:rPr lang="en-US" altLang="zh-CN" sz="1200" b="0" i="1" smtClean="0">
                            <a:latin typeface="Cambria Math" panose="02040503050406030204" pitchFamily="18" charset="0"/>
                            <a:ea typeface="Cambria" panose="02040503050406030204" pitchFamily="18" charset="0"/>
                          </a:rPr>
                        </m:ctrlPr>
                      </m:accPr>
                      <m:e>
                        <m:r>
                          <a:rPr lang="en-US" altLang="zh-CN" sz="1200" b="0" i="1" smtClean="0">
                            <a:latin typeface="Cambria Math" panose="02040503050406030204" pitchFamily="18" charset="0"/>
                            <a:ea typeface="Cambria" panose="02040503050406030204" pitchFamily="18" charset="0"/>
                          </a:rPr>
                          <m:t>𝐾</m:t>
                        </m:r>
                      </m:e>
                    </m:acc>
                  </m:oMath>
                </a14:m>
                <a:r>
                  <a:rPr lang="en-US" altLang="zh-CN" sz="1200" dirty="0">
                    <a:latin typeface="Cambria" panose="02040503050406030204" pitchFamily="18" charset="0"/>
                    <a:ea typeface="Cambria" panose="02040503050406030204" pitchFamily="18" charset="0"/>
                  </a:rPr>
                  <a:t>and </a:t>
                </a:r>
                <a14:m>
                  <m:oMath xmlns:m="http://schemas.openxmlformats.org/officeDocument/2006/math">
                    <m:r>
                      <a:rPr lang="en-US" altLang="zh-CN" sz="1200" b="0" i="1" smtClean="0">
                        <a:latin typeface="Cambria Math" panose="02040503050406030204" pitchFamily="18" charset="0"/>
                        <a:ea typeface="Cambria" panose="02040503050406030204" pitchFamily="18" charset="0"/>
                      </a:rPr>
                      <m:t>𝜙</m:t>
                    </m:r>
                    <m:r>
                      <a:rPr lang="en-US" altLang="zh-CN" sz="1200" b="0" i="1" smtClean="0">
                        <a:latin typeface="Cambria Math" panose="02040503050406030204" pitchFamily="18" charset="0"/>
                        <a:ea typeface="Cambria" panose="02040503050406030204" pitchFamily="18" charset="0"/>
                      </a:rPr>
                      <m:t> </m:t>
                    </m:r>
                    <m:sSup>
                      <m:sSupPr>
                        <m:ctrlPr>
                          <a:rPr lang="en-US" altLang="zh-CN" sz="1200" b="0" i="1" smtClean="0">
                            <a:latin typeface="Cambria Math" panose="02040503050406030204" pitchFamily="18" charset="0"/>
                            <a:ea typeface="Cambria" panose="02040503050406030204" pitchFamily="18" charset="0"/>
                          </a:rPr>
                        </m:ctrlPr>
                      </m:sSupPr>
                      <m:e>
                        <m:sSup>
                          <m:sSupPr>
                            <m:ctrlPr>
                              <a:rPr lang="en-US" altLang="zh-CN" sz="1200" b="0" i="1" smtClean="0">
                                <a:latin typeface="Cambria Math" panose="02040503050406030204" pitchFamily="18" charset="0"/>
                                <a:ea typeface="Cambria" panose="02040503050406030204" pitchFamily="18" charset="0"/>
                              </a:rPr>
                            </m:ctrlPr>
                          </m:sSupPr>
                          <m:e>
                            <m:r>
                              <a:rPr lang="en-US" altLang="zh-CN" sz="1200" b="0" i="1" smtClean="0">
                                <a:latin typeface="Cambria Math" panose="02040503050406030204" pitchFamily="18" charset="0"/>
                                <a:ea typeface="Cambria" panose="02040503050406030204" pitchFamily="18" charset="0"/>
                              </a:rPr>
                              <m:t>𝐾</m:t>
                            </m:r>
                          </m:e>
                          <m:sup>
                            <m:r>
                              <a:rPr lang="en-US" altLang="zh-CN" sz="1200" b="0" i="1" smtClean="0">
                                <a:latin typeface="Cambria Math" panose="02040503050406030204" pitchFamily="18" charset="0"/>
                                <a:ea typeface="Cambria" panose="02040503050406030204" pitchFamily="18" charset="0"/>
                              </a:rPr>
                              <m:t>∗</m:t>
                            </m:r>
                          </m:sup>
                        </m:sSup>
                        <m:acc>
                          <m:accPr>
                            <m:chr m:val="̅"/>
                            <m:ctrlPr>
                              <a:rPr lang="en-US" altLang="zh-CN" sz="1200" b="0" i="1" smtClean="0">
                                <a:latin typeface="Cambria Math" panose="02040503050406030204" pitchFamily="18" charset="0"/>
                                <a:ea typeface="Cambria" panose="02040503050406030204" pitchFamily="18" charset="0"/>
                              </a:rPr>
                            </m:ctrlPr>
                          </m:accPr>
                          <m:e>
                            <m:r>
                              <a:rPr lang="en-US" altLang="zh-CN" sz="1200" b="0" i="1" smtClean="0">
                                <a:latin typeface="Cambria Math" panose="02040503050406030204" pitchFamily="18" charset="0"/>
                                <a:ea typeface="Cambria" panose="02040503050406030204" pitchFamily="18" charset="0"/>
                              </a:rPr>
                              <m:t>𝐾</m:t>
                            </m:r>
                          </m:e>
                        </m:acc>
                      </m:e>
                      <m:sup>
                        <m:r>
                          <a:rPr lang="en-US" altLang="zh-CN" sz="1200" b="0" i="1" smtClean="0">
                            <a:latin typeface="Cambria Math" panose="02040503050406030204" pitchFamily="18" charset="0"/>
                            <a:ea typeface="Cambria" panose="02040503050406030204" pitchFamily="18" charset="0"/>
                          </a:rPr>
                          <m:t>∗</m:t>
                        </m:r>
                      </m:sup>
                    </m:sSup>
                  </m:oMath>
                </a14:m>
                <a:r>
                  <a:rPr lang="zh-CN" altLang="en-US" sz="1200" dirty="0"/>
                  <a:t>，  </a:t>
                </a:r>
                <a14:m>
                  <m:oMath xmlns:m="http://schemas.openxmlformats.org/officeDocument/2006/math">
                    <m:sSub>
                      <m:sSubPr>
                        <m:ctrlPr>
                          <a:rPr lang="en-US" altLang="zh-CN" sz="1200" b="0" i="1" smtClean="0">
                            <a:latin typeface="Cambria Math" panose="02040503050406030204" pitchFamily="18" charset="0"/>
                            <a:ea typeface="Cambria" panose="02040503050406030204" pitchFamily="18" charset="0"/>
                          </a:rPr>
                        </m:ctrlPr>
                      </m:sSubPr>
                      <m:e>
                        <m:r>
                          <a:rPr lang="en-US" altLang="zh-CN" sz="1200" b="0" i="1" smtClean="0">
                            <a:latin typeface="Cambria Math" panose="02040503050406030204" pitchFamily="18" charset="0"/>
                            <a:ea typeface="Cambria" panose="02040503050406030204" pitchFamily="18" charset="0"/>
                          </a:rPr>
                          <m:t>𝜂</m:t>
                        </m:r>
                      </m:e>
                      <m:sub>
                        <m:r>
                          <a:rPr lang="en-US" altLang="zh-CN" sz="1200" b="0" i="1" smtClean="0">
                            <a:latin typeface="Cambria Math" panose="02040503050406030204" pitchFamily="18" charset="0"/>
                            <a:ea typeface="Cambria" panose="02040503050406030204" pitchFamily="18" charset="0"/>
                          </a:rPr>
                          <m:t>𝑋</m:t>
                        </m:r>
                      </m:sub>
                    </m:sSub>
                    <m:sSup>
                      <m:sSupPr>
                        <m:ctrlPr>
                          <a:rPr lang="en-US" altLang="zh-CN" sz="1200" b="0" i="1" smtClean="0">
                            <a:latin typeface="Cambria Math" panose="02040503050406030204" pitchFamily="18" charset="0"/>
                            <a:ea typeface="Cambria" panose="02040503050406030204" pitchFamily="18" charset="0"/>
                          </a:rPr>
                        </m:ctrlPr>
                      </m:sSupPr>
                      <m:e>
                        <m:r>
                          <a:rPr lang="en-US" altLang="zh-CN" sz="1200" b="0" i="1" smtClean="0">
                            <a:latin typeface="Cambria Math" panose="02040503050406030204" pitchFamily="18" charset="0"/>
                            <a:ea typeface="Cambria" panose="02040503050406030204" pitchFamily="18" charset="0"/>
                          </a:rPr>
                          <m:t>𝐾</m:t>
                        </m:r>
                      </m:e>
                      <m:sup>
                        <m:r>
                          <a:rPr lang="en-US" altLang="zh-CN" sz="1200" b="0" i="1" smtClean="0">
                            <a:latin typeface="Cambria Math" panose="02040503050406030204" pitchFamily="18" charset="0"/>
                            <a:ea typeface="Cambria" panose="02040503050406030204" pitchFamily="18" charset="0"/>
                          </a:rPr>
                          <m:t>∗</m:t>
                        </m:r>
                      </m:sup>
                    </m:sSup>
                  </m:oMath>
                </a14:m>
                <a:r>
                  <a:rPr lang="en-US" altLang="zh-CN" sz="1200" dirty="0">
                    <a:latin typeface="Cambria" panose="02040503050406030204" pitchFamily="18" charset="0"/>
                    <a:ea typeface="Cambria" panose="02040503050406030204" pitchFamily="18" charset="0"/>
                  </a:rPr>
                  <a:t> </a:t>
                </a:r>
                <a14:m>
                  <m:oMath xmlns:m="http://schemas.openxmlformats.org/officeDocument/2006/math">
                    <m:acc>
                      <m:accPr>
                        <m:chr m:val="̅"/>
                        <m:ctrlPr>
                          <a:rPr lang="en-US" altLang="zh-CN" sz="1200" b="0" i="1" dirty="0" smtClean="0">
                            <a:latin typeface="Cambria Math" panose="02040503050406030204" pitchFamily="18" charset="0"/>
                            <a:ea typeface="Cambria" panose="02040503050406030204" pitchFamily="18" charset="0"/>
                          </a:rPr>
                        </m:ctrlPr>
                      </m:accPr>
                      <m:e>
                        <m:r>
                          <a:rPr lang="en-US" altLang="zh-CN" sz="1200" b="0" i="1" dirty="0" smtClean="0">
                            <a:latin typeface="Cambria Math" panose="02040503050406030204" pitchFamily="18" charset="0"/>
                            <a:ea typeface="Cambria" panose="02040503050406030204" pitchFamily="18" charset="0"/>
                          </a:rPr>
                          <m:t>𝐾</m:t>
                        </m:r>
                      </m:e>
                    </m:acc>
                  </m:oMath>
                </a14:m>
                <a:r>
                  <a:rPr lang="en-US" altLang="zh-CN" sz="1200" dirty="0">
                    <a:latin typeface="Cambria" panose="02040503050406030204" pitchFamily="18" charset="0"/>
                    <a:ea typeface="Cambria" panose="02040503050406030204" pitchFamily="18" charset="0"/>
                  </a:rPr>
                  <a:t> and </a:t>
                </a:r>
                <a14:m>
                  <m:oMath xmlns:m="http://schemas.openxmlformats.org/officeDocument/2006/math">
                    <m:sSub>
                      <m:sSubPr>
                        <m:ctrlPr>
                          <a:rPr lang="en-US" altLang="zh-CN" sz="1200" i="1">
                            <a:latin typeface="Cambria Math" panose="02040503050406030204" pitchFamily="18" charset="0"/>
                            <a:ea typeface="Cambria" panose="02040503050406030204" pitchFamily="18" charset="0"/>
                          </a:rPr>
                        </m:ctrlPr>
                      </m:sSubPr>
                      <m:e>
                        <m:r>
                          <a:rPr lang="en-US" altLang="zh-CN" sz="1200" i="1">
                            <a:latin typeface="Cambria Math" panose="02040503050406030204" pitchFamily="18" charset="0"/>
                            <a:ea typeface="Cambria" panose="02040503050406030204" pitchFamily="18" charset="0"/>
                          </a:rPr>
                          <m:t>𝜂</m:t>
                        </m:r>
                      </m:e>
                      <m:sub>
                        <m:r>
                          <a:rPr lang="en-US" altLang="zh-CN" sz="1200" i="1">
                            <a:latin typeface="Cambria Math" panose="02040503050406030204" pitchFamily="18" charset="0"/>
                            <a:ea typeface="Cambria" panose="02040503050406030204" pitchFamily="18" charset="0"/>
                          </a:rPr>
                          <m:t>𝑋</m:t>
                        </m:r>
                      </m:sub>
                    </m:sSub>
                    <m:sSup>
                      <m:sSupPr>
                        <m:ctrlPr>
                          <a:rPr lang="en-US" altLang="zh-CN" sz="1200" i="1">
                            <a:latin typeface="Cambria Math" panose="02040503050406030204" pitchFamily="18" charset="0"/>
                            <a:ea typeface="Cambria" panose="02040503050406030204" pitchFamily="18" charset="0"/>
                          </a:rPr>
                        </m:ctrlPr>
                      </m:sSupPr>
                      <m:e>
                        <m:r>
                          <a:rPr lang="en-US" altLang="zh-CN" sz="1200" i="1">
                            <a:latin typeface="Cambria Math" panose="02040503050406030204" pitchFamily="18" charset="0"/>
                            <a:ea typeface="Cambria" panose="02040503050406030204" pitchFamily="18" charset="0"/>
                          </a:rPr>
                          <m:t>𝐾</m:t>
                        </m:r>
                      </m:e>
                      <m:sup>
                        <m:r>
                          <a:rPr lang="en-US" altLang="zh-CN" sz="1200" i="1">
                            <a:latin typeface="Cambria Math" panose="02040503050406030204" pitchFamily="18" charset="0"/>
                            <a:ea typeface="Cambria" panose="02040503050406030204" pitchFamily="18" charset="0"/>
                          </a:rPr>
                          <m:t>∗</m:t>
                        </m:r>
                      </m:sup>
                    </m:sSup>
                  </m:oMath>
                </a14:m>
                <a:r>
                  <a:rPr lang="en-US" altLang="zh-CN" sz="1200" dirty="0">
                    <a:latin typeface="Cambria" panose="02040503050406030204" pitchFamily="18" charset="0"/>
                    <a:ea typeface="Cambria" panose="02040503050406030204" pitchFamily="18" charset="0"/>
                  </a:rPr>
                  <a:t> </a:t>
                </a:r>
                <a14:m>
                  <m:oMath xmlns:m="http://schemas.openxmlformats.org/officeDocument/2006/math">
                    <m:sSup>
                      <m:sSupPr>
                        <m:ctrlPr>
                          <a:rPr lang="en-US" altLang="zh-CN" sz="1200" b="0" i="1" dirty="0" smtClean="0">
                            <a:latin typeface="Cambria Math" panose="02040503050406030204" pitchFamily="18" charset="0"/>
                            <a:ea typeface="Cambria" panose="02040503050406030204" pitchFamily="18" charset="0"/>
                          </a:rPr>
                        </m:ctrlPr>
                      </m:sSupPr>
                      <m:e>
                        <m:acc>
                          <m:accPr>
                            <m:chr m:val="̅"/>
                            <m:ctrlPr>
                              <a:rPr lang="en-US" altLang="zh-CN" sz="1200" i="1" dirty="0">
                                <a:latin typeface="Cambria Math" panose="02040503050406030204" pitchFamily="18" charset="0"/>
                                <a:ea typeface="Cambria" panose="02040503050406030204" pitchFamily="18" charset="0"/>
                              </a:rPr>
                            </m:ctrlPr>
                          </m:accPr>
                          <m:e>
                            <m:r>
                              <a:rPr lang="en-US" altLang="zh-CN" sz="1200" i="1" dirty="0">
                                <a:latin typeface="Cambria Math" panose="02040503050406030204" pitchFamily="18" charset="0"/>
                                <a:ea typeface="Cambria" panose="02040503050406030204" pitchFamily="18" charset="0"/>
                              </a:rPr>
                              <m:t>𝐾</m:t>
                            </m:r>
                          </m:e>
                        </m:acc>
                      </m:e>
                      <m:sup>
                        <m:r>
                          <a:rPr lang="en-US" altLang="zh-CN" sz="1200" b="0" i="0" dirty="0" smtClean="0">
                            <a:latin typeface="Cambria Math" panose="02040503050406030204" pitchFamily="18" charset="0"/>
                            <a:ea typeface="Cambria" panose="02040503050406030204" pitchFamily="18" charset="0"/>
                          </a:rPr>
                          <m:t>∗</m:t>
                        </m:r>
                      </m:sup>
                    </m:sSup>
                  </m:oMath>
                </a14:m>
                <a:r>
                  <a:rPr lang="en-US" altLang="zh-CN" sz="1200" dirty="0"/>
                  <a:t> </a:t>
                </a:r>
                <a:r>
                  <a:rPr lang="zh-CN" altLang="en-US" sz="1200" dirty="0"/>
                  <a:t>之间的耦合常数的关系。</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3P0 </a:t>
                </a:r>
                <a:r>
                  <a:rPr lang="zh-CN" altLang="en-US" sz="1200" dirty="0"/>
                  <a:t>主要用于描述介子和重子的强衰变过程，它的主要的机制是从真空中产生一对具有真空量子数的夸克对，分别跟初态粒子的夸克重新组合成末态粒子。</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主要的动力学示意图由右边的这两个图所示。</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接下来我们利用 </a:t>
                </a:r>
                <a:r>
                  <a:rPr lang="en-US" altLang="zh-CN" sz="1200" dirty="0"/>
                  <a:t>3P0 </a:t>
                </a:r>
                <a:r>
                  <a:rPr lang="zh-CN" altLang="en-US" sz="1200" dirty="0"/>
                  <a:t>模型来确定</a:t>
                </a:r>
                <a:r>
                  <a:rPr lang="en-US" altLang="zh-CN" sz="1200" dirty="0"/>
                  <a:t> </a:t>
                </a:r>
                <a:r>
                  <a:rPr lang="en-US" altLang="zh-CN" sz="1200" b="0" i="0">
                    <a:latin typeface="Cambria Math" panose="02040503050406030204" pitchFamily="18" charset="0"/>
                    <a:ea typeface="Cambria" panose="02040503050406030204" pitchFamily="18" charset="0"/>
                  </a:rPr>
                  <a:t>𝜙𝐾𝐾 ̅</a:t>
                </a:r>
                <a:r>
                  <a:rPr lang="en-US" altLang="zh-CN" sz="1200" dirty="0">
                    <a:latin typeface="Cambria" panose="02040503050406030204" pitchFamily="18" charset="0"/>
                    <a:ea typeface="Cambria" panose="02040503050406030204" pitchFamily="18" charset="0"/>
                  </a:rPr>
                  <a:t>and </a:t>
                </a:r>
                <a:r>
                  <a:rPr lang="en-US" altLang="zh-CN" sz="1200" b="0" i="0">
                    <a:latin typeface="Cambria Math" panose="02040503050406030204" pitchFamily="18" charset="0"/>
                    <a:ea typeface="Cambria" panose="02040503050406030204" pitchFamily="18" charset="0"/>
                  </a:rPr>
                  <a:t>𝜙 〖𝐾^∗ 𝐾 ̅〗^∗</a:t>
                </a:r>
                <a:r>
                  <a:rPr lang="zh-CN" altLang="en-US" sz="1200" dirty="0"/>
                  <a:t>，  </a:t>
                </a:r>
                <a:r>
                  <a:rPr lang="en-US" altLang="zh-CN" sz="1200" b="0" i="0">
                    <a:latin typeface="Cambria Math" panose="02040503050406030204" pitchFamily="18" charset="0"/>
                    <a:ea typeface="Cambria" panose="02040503050406030204" pitchFamily="18" charset="0"/>
                  </a:rPr>
                  <a:t>𝜂_𝑋 𝐾^∗</a:t>
                </a:r>
                <a:r>
                  <a:rPr lang="en-US" altLang="zh-CN" sz="1200" dirty="0">
                    <a:latin typeface="Cambria" panose="02040503050406030204" pitchFamily="18" charset="0"/>
                    <a:ea typeface="Cambria" panose="02040503050406030204" pitchFamily="18" charset="0"/>
                  </a:rPr>
                  <a:t> </a:t>
                </a:r>
                <a:r>
                  <a:rPr lang="en-US" altLang="zh-CN" sz="1200" b="0" i="0" dirty="0">
                    <a:latin typeface="Cambria Math" panose="02040503050406030204" pitchFamily="18" charset="0"/>
                    <a:ea typeface="Cambria" panose="02040503050406030204" pitchFamily="18" charset="0"/>
                  </a:rPr>
                  <a:t>𝐾 ̅</a:t>
                </a:r>
                <a:r>
                  <a:rPr lang="en-US" altLang="zh-CN" sz="1200" dirty="0">
                    <a:latin typeface="Cambria" panose="02040503050406030204" pitchFamily="18" charset="0"/>
                    <a:ea typeface="Cambria" panose="02040503050406030204" pitchFamily="18" charset="0"/>
                  </a:rPr>
                  <a:t> and </a:t>
                </a:r>
                <a:r>
                  <a:rPr lang="en-US" altLang="zh-CN" sz="1200" i="0">
                    <a:latin typeface="Cambria Math" panose="02040503050406030204" pitchFamily="18" charset="0"/>
                    <a:ea typeface="Cambria" panose="02040503050406030204" pitchFamily="18" charset="0"/>
                  </a:rPr>
                  <a:t>𝜂_𝑋 𝐾^∗</a:t>
                </a:r>
                <a:r>
                  <a:rPr lang="en-US" altLang="zh-CN" sz="1200" dirty="0">
                    <a:latin typeface="Cambria" panose="02040503050406030204" pitchFamily="18" charset="0"/>
                    <a:ea typeface="Cambria" panose="02040503050406030204" pitchFamily="18" charset="0"/>
                  </a:rPr>
                  <a:t> </a:t>
                </a:r>
                <a:r>
                  <a:rPr lang="en-US" altLang="zh-CN" sz="1200" i="0" dirty="0">
                    <a:latin typeface="Cambria Math" panose="02040503050406030204" pitchFamily="18" charset="0"/>
                    <a:ea typeface="Cambria" panose="02040503050406030204" pitchFamily="18" charset="0"/>
                  </a:rPr>
                  <a:t>𝐾 ̅</a:t>
                </a:r>
                <a:r>
                  <a:rPr lang="en-US" altLang="zh-CN" sz="1200" b="0" i="0" dirty="0">
                    <a:latin typeface="Cambria Math" panose="02040503050406030204" pitchFamily="18" charset="0"/>
                    <a:ea typeface="Cambria" panose="02040503050406030204" pitchFamily="18" charset="0"/>
                  </a:rPr>
                  <a:t>^∗</a:t>
                </a:r>
                <a:r>
                  <a:rPr lang="en-US" altLang="zh-CN" sz="1200" dirty="0"/>
                  <a:t> </a:t>
                </a:r>
                <a:r>
                  <a:rPr lang="zh-CN" altLang="en-US" sz="1200" dirty="0"/>
                  <a:t>之间的耦合常数的关系。</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3P0 </a:t>
                </a:r>
                <a:r>
                  <a:rPr lang="zh-CN" altLang="en-US" sz="1200" dirty="0"/>
                  <a:t>主要用于描述介子和重子的强衰变过程，它的主要的机制是从真空中产生一对具有真空量子数的夸克对，分别跟初态粒子的夸克重新组合成末态粒子。</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主要的动力学示意图由右边的这两个图所示。</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由于要求从真空中产生的夸克对的量子数为</a:t>
                </a:r>
                <a:r>
                  <a:rPr lang="en-US" altLang="zh-CN" sz="1200" dirty="0"/>
                  <a:t>0++</a:t>
                </a:r>
                <a:r>
                  <a:rPr lang="zh-CN" altLang="en-US" sz="1200" dirty="0"/>
                  <a:t>， 我们知道一对正反夸克的</a:t>
                </a:r>
                <a:r>
                  <a:rPr lang="en-US" altLang="zh-CN" sz="1200" dirty="0"/>
                  <a:t>P </a:t>
                </a:r>
                <a:r>
                  <a:rPr lang="zh-CN" altLang="en-US" sz="1200" dirty="0"/>
                  <a:t>宇称是。。。。。</a:t>
                </a: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t>C </a:t>
                </a:r>
                <a:r>
                  <a:rPr lang="zh-CN" altLang="en-US" sz="1200" dirty="0"/>
                  <a:t>宇称是。。。 那么就要求轨道角动量是。。。 总的自旋角动量是。。。 最后耦合成总角动量</a:t>
                </a:r>
                <a:r>
                  <a:rPr lang="en-US" altLang="zh-CN" sz="1200" dirty="0"/>
                  <a:t>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p>
              <a:p>
                <a:endParaRPr lang="zh-CN" altLang="en-US" dirty="0"/>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14</a:t>
            </a:fld>
            <a:endParaRPr lang="zh-CN" altLang="en-US"/>
          </a:p>
        </p:txBody>
      </p:sp>
    </p:spTree>
    <p:extLst>
      <p:ext uri="{BB962C8B-B14F-4D97-AF65-F5344CB8AC3E}">
        <p14:creationId xmlns:p14="http://schemas.microsoft.com/office/powerpoint/2010/main" val="3900443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在</a:t>
                </a:r>
                <a:r>
                  <a:rPr lang="en-US" altLang="zh-CN" sz="1000" dirty="0"/>
                  <a:t>3P0 </a:t>
                </a:r>
                <a:r>
                  <a:rPr lang="zh-CN" altLang="en-US" sz="1000" dirty="0"/>
                  <a:t>模型下，衰变过程的</a:t>
                </a:r>
                <a:r>
                  <a:rPr lang="en-US" altLang="zh-CN" sz="1000" dirty="0"/>
                  <a:t>helicity </a:t>
                </a:r>
                <a:r>
                  <a:rPr lang="zh-CN" altLang="en-US" sz="1000" dirty="0"/>
                  <a:t>振幅主要是由初末态粒子的轨道和自旋角动量波函数的重耦合系数乘上味道和空间部分的</a:t>
                </a:r>
                <a:r>
                  <a:rPr lang="en-US" altLang="zh-CN" sz="1000" dirty="0"/>
                  <a:t>overlap.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对比 </a:t>
                </a:r>
                <a14:m>
                  <m:oMath xmlns:m="http://schemas.openxmlformats.org/officeDocument/2006/math">
                    <m:r>
                      <a:rPr lang="en-US" altLang="zh-CN" sz="1000" b="0" i="1" smtClean="0">
                        <a:latin typeface="Cambria Math" panose="02040503050406030204" pitchFamily="18" charset="0"/>
                        <a:ea typeface="Cambria" panose="02040503050406030204" pitchFamily="18" charset="0"/>
                      </a:rPr>
                      <m:t>𝜙</m:t>
                    </m:r>
                    <m:r>
                      <a:rPr lang="en-US" altLang="zh-CN" sz="1000" b="0" i="1" smtClean="0">
                        <a:latin typeface="Cambria Math" panose="02040503050406030204" pitchFamily="18" charset="0"/>
                        <a:ea typeface="Cambria" panose="02040503050406030204" pitchFamily="18" charset="0"/>
                      </a:rPr>
                      <m:t>𝐾</m:t>
                    </m:r>
                    <m:acc>
                      <m:accPr>
                        <m:chr m:val="̅"/>
                        <m:ctrlPr>
                          <a:rPr lang="en-US" altLang="zh-CN" sz="1000" b="0" i="1" smtClean="0">
                            <a:latin typeface="Cambria Math" panose="02040503050406030204" pitchFamily="18" charset="0"/>
                            <a:ea typeface="Cambria" panose="02040503050406030204" pitchFamily="18" charset="0"/>
                          </a:rPr>
                        </m:ctrlPr>
                      </m:accPr>
                      <m:e>
                        <m:r>
                          <a:rPr lang="en-US" altLang="zh-CN" sz="1000" b="0" i="1" smtClean="0">
                            <a:latin typeface="Cambria Math" panose="02040503050406030204" pitchFamily="18" charset="0"/>
                            <a:ea typeface="Cambria" panose="02040503050406030204" pitchFamily="18" charset="0"/>
                          </a:rPr>
                          <m:t>𝐾</m:t>
                        </m:r>
                      </m:e>
                    </m:acc>
                  </m:oMath>
                </a14:m>
                <a:r>
                  <a:rPr lang="en-US" altLang="zh-CN" sz="1000" dirty="0">
                    <a:latin typeface="Cambria" panose="02040503050406030204" pitchFamily="18" charset="0"/>
                    <a:ea typeface="Cambria" panose="02040503050406030204" pitchFamily="18" charset="0"/>
                  </a:rPr>
                  <a:t>and </a:t>
                </a:r>
                <a14:m>
                  <m:oMath xmlns:m="http://schemas.openxmlformats.org/officeDocument/2006/math">
                    <m:r>
                      <a:rPr lang="en-US" altLang="zh-CN" sz="1000" b="0" i="1" smtClean="0">
                        <a:latin typeface="Cambria Math" panose="02040503050406030204" pitchFamily="18" charset="0"/>
                        <a:ea typeface="Cambria" panose="02040503050406030204" pitchFamily="18" charset="0"/>
                      </a:rPr>
                      <m:t>𝜙</m:t>
                    </m:r>
                    <m:r>
                      <a:rPr lang="en-US" altLang="zh-CN" sz="1000" b="0" i="1" smtClean="0">
                        <a:latin typeface="Cambria Math" panose="02040503050406030204" pitchFamily="18" charset="0"/>
                        <a:ea typeface="Cambria" panose="02040503050406030204" pitchFamily="18" charset="0"/>
                      </a:rPr>
                      <m:t> </m:t>
                    </m:r>
                    <m:sSup>
                      <m:sSupPr>
                        <m:ctrlPr>
                          <a:rPr lang="en-US" altLang="zh-CN" sz="1000" b="0" i="1" smtClean="0">
                            <a:latin typeface="Cambria Math" panose="02040503050406030204" pitchFamily="18" charset="0"/>
                            <a:ea typeface="Cambria" panose="02040503050406030204" pitchFamily="18" charset="0"/>
                          </a:rPr>
                        </m:ctrlPr>
                      </m:sSupPr>
                      <m:e>
                        <m:sSup>
                          <m:sSupPr>
                            <m:ctrlPr>
                              <a:rPr lang="en-US" altLang="zh-CN" sz="1000" b="0" i="1" smtClean="0">
                                <a:latin typeface="Cambria Math" panose="02040503050406030204" pitchFamily="18" charset="0"/>
                                <a:ea typeface="Cambria" panose="02040503050406030204" pitchFamily="18" charset="0"/>
                              </a:rPr>
                            </m:ctrlPr>
                          </m:sSupPr>
                          <m:e>
                            <m:r>
                              <a:rPr lang="en-US" altLang="zh-CN" sz="1000" b="0" i="1" smtClean="0">
                                <a:latin typeface="Cambria Math" panose="02040503050406030204" pitchFamily="18" charset="0"/>
                                <a:ea typeface="Cambria" panose="02040503050406030204" pitchFamily="18" charset="0"/>
                              </a:rPr>
                              <m:t>𝐾</m:t>
                            </m:r>
                          </m:e>
                          <m:sup>
                            <m:r>
                              <a:rPr lang="en-US" altLang="zh-CN" sz="1000" b="0" i="1" smtClean="0">
                                <a:latin typeface="Cambria Math" panose="02040503050406030204" pitchFamily="18" charset="0"/>
                                <a:ea typeface="Cambria" panose="02040503050406030204" pitchFamily="18" charset="0"/>
                              </a:rPr>
                              <m:t>∗</m:t>
                            </m:r>
                          </m:sup>
                        </m:sSup>
                        <m:acc>
                          <m:accPr>
                            <m:chr m:val="̅"/>
                            <m:ctrlPr>
                              <a:rPr lang="en-US" altLang="zh-CN" sz="1000" b="0" i="1" smtClean="0">
                                <a:latin typeface="Cambria Math" panose="02040503050406030204" pitchFamily="18" charset="0"/>
                                <a:ea typeface="Cambria" panose="02040503050406030204" pitchFamily="18" charset="0"/>
                              </a:rPr>
                            </m:ctrlPr>
                          </m:accPr>
                          <m:e>
                            <m:r>
                              <a:rPr lang="en-US" altLang="zh-CN" sz="1000" b="0" i="1" smtClean="0">
                                <a:latin typeface="Cambria Math" panose="02040503050406030204" pitchFamily="18" charset="0"/>
                                <a:ea typeface="Cambria" panose="02040503050406030204" pitchFamily="18" charset="0"/>
                              </a:rPr>
                              <m:t>𝐾</m:t>
                            </m:r>
                          </m:e>
                        </m:acc>
                      </m:e>
                      <m:sup>
                        <m:r>
                          <a:rPr lang="en-US" altLang="zh-CN" sz="1000" b="0" i="1" smtClean="0">
                            <a:latin typeface="Cambria Math" panose="02040503050406030204" pitchFamily="18" charset="0"/>
                            <a:ea typeface="Cambria" panose="02040503050406030204" pitchFamily="18" charset="0"/>
                          </a:rPr>
                          <m:t>∗</m:t>
                        </m:r>
                      </m:sup>
                    </m:sSup>
                  </m:oMath>
                </a14:m>
                <a:r>
                  <a:rPr lang="zh-CN" altLang="en-US" sz="1000" dirty="0"/>
                  <a:t>这两个顶点，可以看到这两个顶点的初末态介子的空间波函数都是相同的谐振子的基态波函数，但是</a:t>
                </a:r>
                <a:r>
                  <a:rPr lang="en-US" altLang="zh-CN" sz="1000" dirty="0"/>
                  <a:t>K \bar{K} </a:t>
                </a:r>
                <a:r>
                  <a:rPr lang="zh-CN" altLang="en-US" sz="1000" dirty="0"/>
                  <a:t>的夸克自旋组合是单态而</a:t>
                </a:r>
                <a:r>
                  <a:rPr lang="en-US" altLang="zh-CN" sz="1000" dirty="0"/>
                  <a:t>K star K star </a:t>
                </a:r>
                <a:r>
                  <a:rPr lang="zh-CN" altLang="en-US" sz="1000" dirty="0"/>
                  <a:t>是三重态，这两个衰变过程唯一的不同就是自旋波函数的重耦合系数给出的差别。</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用</a:t>
                </a:r>
                <a:r>
                  <a:rPr lang="en-US" altLang="zh-CN" sz="1000" dirty="0"/>
                  <a:t>3P0 </a:t>
                </a:r>
                <a:r>
                  <a:rPr lang="zh-CN" altLang="en-US" sz="1000" dirty="0"/>
                  <a:t>模型我们可以得到这两个顶点的振幅的比值，这个比值应该完全等同于我们用有效拉氏量方法给出的这两个顶点的比值，从而确定我们在有效拉氏量中定义的</a:t>
                </a:r>
                <a:r>
                  <a:rPr lang="en-US" altLang="zh-CN" sz="1000" dirty="0"/>
                  <a:t>couplings</a:t>
                </a:r>
                <a:r>
                  <a:rPr lang="zh-CN" altLang="en-US" sz="1000" dirty="0"/>
                  <a:t>的大小和相位的关系。</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同样的方法也可以用来确定  </a:t>
                </a:r>
                <a14:m>
                  <m:oMath xmlns:m="http://schemas.openxmlformats.org/officeDocument/2006/math">
                    <m:sSub>
                      <m:sSubPr>
                        <m:ctrlPr>
                          <a:rPr lang="en-US" altLang="zh-CN" sz="1000" b="0" i="1" smtClean="0">
                            <a:latin typeface="Cambria Math" panose="02040503050406030204" pitchFamily="18" charset="0"/>
                            <a:ea typeface="Cambria" panose="02040503050406030204" pitchFamily="18" charset="0"/>
                          </a:rPr>
                        </m:ctrlPr>
                      </m:sSubPr>
                      <m:e>
                        <m:r>
                          <a:rPr lang="en-US" altLang="zh-CN" sz="1000" b="0" i="1" smtClean="0">
                            <a:latin typeface="Cambria Math" panose="02040503050406030204" pitchFamily="18" charset="0"/>
                            <a:ea typeface="Cambria" panose="02040503050406030204" pitchFamily="18" charset="0"/>
                          </a:rPr>
                          <m:t>𝜂</m:t>
                        </m:r>
                      </m:e>
                      <m:sub>
                        <m:r>
                          <a:rPr lang="en-US" altLang="zh-CN" sz="1000" b="0" i="1" smtClean="0">
                            <a:latin typeface="Cambria Math" panose="02040503050406030204" pitchFamily="18" charset="0"/>
                            <a:ea typeface="Cambria" panose="02040503050406030204" pitchFamily="18" charset="0"/>
                          </a:rPr>
                          <m:t>𝑋</m:t>
                        </m:r>
                      </m:sub>
                    </m:sSub>
                    <m:sSup>
                      <m:sSupPr>
                        <m:ctrlPr>
                          <a:rPr lang="en-US" altLang="zh-CN" sz="1000" b="0" i="1" smtClean="0">
                            <a:latin typeface="Cambria Math" panose="02040503050406030204" pitchFamily="18" charset="0"/>
                            <a:ea typeface="Cambria" panose="02040503050406030204" pitchFamily="18" charset="0"/>
                          </a:rPr>
                        </m:ctrlPr>
                      </m:sSupPr>
                      <m:e>
                        <m:r>
                          <a:rPr lang="en-US" altLang="zh-CN" sz="1000" b="0" i="1" smtClean="0">
                            <a:latin typeface="Cambria Math" panose="02040503050406030204" pitchFamily="18" charset="0"/>
                            <a:ea typeface="Cambria" panose="02040503050406030204" pitchFamily="18" charset="0"/>
                          </a:rPr>
                          <m:t>𝐾</m:t>
                        </m:r>
                      </m:e>
                      <m:sup>
                        <m:r>
                          <a:rPr lang="en-US" altLang="zh-CN" sz="1000" b="0" i="1" smtClean="0">
                            <a:latin typeface="Cambria Math" panose="02040503050406030204" pitchFamily="18" charset="0"/>
                            <a:ea typeface="Cambria" panose="02040503050406030204" pitchFamily="18" charset="0"/>
                          </a:rPr>
                          <m:t>∗</m:t>
                        </m:r>
                      </m:sup>
                    </m:sSup>
                  </m:oMath>
                </a14:m>
                <a:r>
                  <a:rPr lang="en-US" altLang="zh-CN" sz="1000" dirty="0">
                    <a:latin typeface="Cambria" panose="02040503050406030204" pitchFamily="18" charset="0"/>
                    <a:ea typeface="Cambria" panose="02040503050406030204" pitchFamily="18" charset="0"/>
                  </a:rPr>
                  <a:t> </a:t>
                </a:r>
                <a14:m>
                  <m:oMath xmlns:m="http://schemas.openxmlformats.org/officeDocument/2006/math">
                    <m:acc>
                      <m:accPr>
                        <m:chr m:val="̅"/>
                        <m:ctrlPr>
                          <a:rPr lang="en-US" altLang="zh-CN" sz="1000" b="0" i="1" dirty="0" smtClean="0">
                            <a:latin typeface="Cambria Math" panose="02040503050406030204" pitchFamily="18" charset="0"/>
                            <a:ea typeface="Cambria" panose="02040503050406030204" pitchFamily="18" charset="0"/>
                          </a:rPr>
                        </m:ctrlPr>
                      </m:accPr>
                      <m:e>
                        <m:r>
                          <a:rPr lang="en-US" altLang="zh-CN" sz="1000" b="0" i="1" dirty="0" smtClean="0">
                            <a:latin typeface="Cambria Math" panose="02040503050406030204" pitchFamily="18" charset="0"/>
                            <a:ea typeface="Cambria" panose="02040503050406030204" pitchFamily="18" charset="0"/>
                          </a:rPr>
                          <m:t>𝐾</m:t>
                        </m:r>
                      </m:e>
                    </m:acc>
                  </m:oMath>
                </a14:m>
                <a:r>
                  <a:rPr lang="en-US" altLang="zh-CN" sz="1000" dirty="0">
                    <a:latin typeface="Cambria" panose="02040503050406030204" pitchFamily="18" charset="0"/>
                    <a:ea typeface="Cambria" panose="02040503050406030204" pitchFamily="18" charset="0"/>
                  </a:rPr>
                  <a:t> and </a:t>
                </a:r>
                <a14:m>
                  <m:oMath xmlns:m="http://schemas.openxmlformats.org/officeDocument/2006/math">
                    <m:sSub>
                      <m:sSubPr>
                        <m:ctrlPr>
                          <a:rPr lang="en-US" altLang="zh-CN" sz="1000" i="1">
                            <a:latin typeface="Cambria Math" panose="02040503050406030204" pitchFamily="18" charset="0"/>
                            <a:ea typeface="Cambria" panose="02040503050406030204" pitchFamily="18" charset="0"/>
                          </a:rPr>
                        </m:ctrlPr>
                      </m:sSubPr>
                      <m:e>
                        <m:r>
                          <a:rPr lang="en-US" altLang="zh-CN" sz="1000" i="1">
                            <a:latin typeface="Cambria Math" panose="02040503050406030204" pitchFamily="18" charset="0"/>
                            <a:ea typeface="Cambria" panose="02040503050406030204" pitchFamily="18" charset="0"/>
                          </a:rPr>
                          <m:t>𝜂</m:t>
                        </m:r>
                      </m:e>
                      <m:sub>
                        <m:r>
                          <a:rPr lang="en-US" altLang="zh-CN" sz="1000" i="1">
                            <a:latin typeface="Cambria Math" panose="02040503050406030204" pitchFamily="18" charset="0"/>
                            <a:ea typeface="Cambria" panose="02040503050406030204" pitchFamily="18" charset="0"/>
                          </a:rPr>
                          <m:t>𝑋</m:t>
                        </m:r>
                      </m:sub>
                    </m:sSub>
                    <m:sSup>
                      <m:sSupPr>
                        <m:ctrlPr>
                          <a:rPr lang="en-US" altLang="zh-CN" sz="1000" i="1">
                            <a:latin typeface="Cambria Math" panose="02040503050406030204" pitchFamily="18" charset="0"/>
                            <a:ea typeface="Cambria" panose="02040503050406030204" pitchFamily="18" charset="0"/>
                          </a:rPr>
                        </m:ctrlPr>
                      </m:sSupPr>
                      <m:e>
                        <m:r>
                          <a:rPr lang="en-US" altLang="zh-CN" sz="1000" i="1">
                            <a:latin typeface="Cambria Math" panose="02040503050406030204" pitchFamily="18" charset="0"/>
                            <a:ea typeface="Cambria" panose="02040503050406030204" pitchFamily="18" charset="0"/>
                          </a:rPr>
                          <m:t>𝐾</m:t>
                        </m:r>
                      </m:e>
                      <m:sup>
                        <m:r>
                          <a:rPr lang="en-US" altLang="zh-CN" sz="1000" i="1">
                            <a:latin typeface="Cambria Math" panose="02040503050406030204" pitchFamily="18" charset="0"/>
                            <a:ea typeface="Cambria" panose="02040503050406030204" pitchFamily="18" charset="0"/>
                          </a:rPr>
                          <m:t>∗</m:t>
                        </m:r>
                      </m:sup>
                    </m:sSup>
                  </m:oMath>
                </a14:m>
                <a:r>
                  <a:rPr lang="en-US" altLang="zh-CN" sz="1000" dirty="0">
                    <a:latin typeface="Cambria" panose="02040503050406030204" pitchFamily="18" charset="0"/>
                    <a:ea typeface="Cambria" panose="02040503050406030204" pitchFamily="18" charset="0"/>
                  </a:rPr>
                  <a:t> </a:t>
                </a:r>
                <a14:m>
                  <m:oMath xmlns:m="http://schemas.openxmlformats.org/officeDocument/2006/math">
                    <m:sSup>
                      <m:sSupPr>
                        <m:ctrlPr>
                          <a:rPr lang="en-US" altLang="zh-CN" sz="1000" b="0" i="1" dirty="0" smtClean="0">
                            <a:latin typeface="Cambria Math" panose="02040503050406030204" pitchFamily="18" charset="0"/>
                            <a:ea typeface="Cambria" panose="02040503050406030204" pitchFamily="18" charset="0"/>
                          </a:rPr>
                        </m:ctrlPr>
                      </m:sSupPr>
                      <m:e>
                        <m:acc>
                          <m:accPr>
                            <m:chr m:val="̅"/>
                            <m:ctrlPr>
                              <a:rPr lang="en-US" altLang="zh-CN" sz="1000" i="1" dirty="0">
                                <a:latin typeface="Cambria Math" panose="02040503050406030204" pitchFamily="18" charset="0"/>
                                <a:ea typeface="Cambria" panose="02040503050406030204" pitchFamily="18" charset="0"/>
                              </a:rPr>
                            </m:ctrlPr>
                          </m:accPr>
                          <m:e>
                            <m:r>
                              <a:rPr lang="en-US" altLang="zh-CN" sz="1000" i="1" dirty="0">
                                <a:latin typeface="Cambria Math" panose="02040503050406030204" pitchFamily="18" charset="0"/>
                                <a:ea typeface="Cambria" panose="02040503050406030204" pitchFamily="18" charset="0"/>
                              </a:rPr>
                              <m:t>𝐾</m:t>
                            </m:r>
                          </m:e>
                        </m:acc>
                      </m:e>
                      <m:sup>
                        <m:r>
                          <a:rPr lang="en-US" altLang="zh-CN" sz="1000" b="0" i="0" dirty="0" smtClean="0">
                            <a:latin typeface="Cambria Math" panose="02040503050406030204" pitchFamily="18" charset="0"/>
                            <a:ea typeface="Cambria" panose="02040503050406030204" pitchFamily="18" charset="0"/>
                          </a:rPr>
                          <m:t>∗</m:t>
                        </m:r>
                      </m:sup>
                    </m:sSup>
                  </m:oMath>
                </a14:m>
                <a:r>
                  <a:rPr lang="zh-CN" altLang="en-US" sz="1000" dirty="0"/>
                  <a:t>的关系。</a:t>
                </a:r>
                <a:r>
                  <a:rPr lang="en-US" altLang="zh-CN" sz="1000" dirty="0"/>
                  <a:t> </a:t>
                </a:r>
                <a:endParaRPr lang="zh-CN" altLang="en-US" sz="1000"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在</a:t>
                </a:r>
                <a:r>
                  <a:rPr lang="en-US" altLang="zh-CN" sz="1000" dirty="0"/>
                  <a:t>3P0 </a:t>
                </a:r>
                <a:r>
                  <a:rPr lang="zh-CN" altLang="en-US" sz="1000" dirty="0"/>
                  <a:t>模型下，衰变过程的</a:t>
                </a:r>
                <a:r>
                  <a:rPr lang="en-US" altLang="zh-CN" sz="1000" dirty="0"/>
                  <a:t>helicity </a:t>
                </a:r>
                <a:r>
                  <a:rPr lang="zh-CN" altLang="en-US" sz="1000" dirty="0"/>
                  <a:t>振幅主要是由初末态粒子的轨道和自旋角动量波函数的重耦合系数乘上味道和空间部分的</a:t>
                </a:r>
                <a:r>
                  <a:rPr lang="en-US" altLang="zh-CN" sz="1000" dirty="0"/>
                  <a:t>overlap.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对比 </a:t>
                </a:r>
                <a:r>
                  <a:rPr lang="en-US" altLang="zh-CN" sz="1000" b="0" i="0">
                    <a:latin typeface="Cambria Math" panose="02040503050406030204" pitchFamily="18" charset="0"/>
                    <a:ea typeface="Cambria" panose="02040503050406030204" pitchFamily="18" charset="0"/>
                  </a:rPr>
                  <a:t>𝜙𝐾𝐾 ̅</a:t>
                </a:r>
                <a:r>
                  <a:rPr lang="en-US" altLang="zh-CN" sz="1000" dirty="0">
                    <a:latin typeface="Cambria" panose="02040503050406030204" pitchFamily="18" charset="0"/>
                    <a:ea typeface="Cambria" panose="02040503050406030204" pitchFamily="18" charset="0"/>
                  </a:rPr>
                  <a:t>and </a:t>
                </a:r>
                <a:r>
                  <a:rPr lang="en-US" altLang="zh-CN" sz="1000" b="0" i="0">
                    <a:latin typeface="Cambria Math" panose="02040503050406030204" pitchFamily="18" charset="0"/>
                    <a:ea typeface="Cambria" panose="02040503050406030204" pitchFamily="18" charset="0"/>
                  </a:rPr>
                  <a:t>𝜙 〖𝐾^∗ 𝐾 ̅〗^∗</a:t>
                </a:r>
                <a:r>
                  <a:rPr lang="zh-CN" altLang="en-US" sz="1000" dirty="0"/>
                  <a:t>这两个顶点，可以看到这两个顶点的初末态介子的空间波函数都是相同的谐振子的基态波函数，但是</a:t>
                </a:r>
                <a:r>
                  <a:rPr lang="en-US" altLang="zh-CN" sz="1000" dirty="0"/>
                  <a:t>K \bar{K} </a:t>
                </a:r>
                <a:r>
                  <a:rPr lang="zh-CN" altLang="en-US" sz="1000" dirty="0"/>
                  <a:t>的夸克自旋组合是单态而</a:t>
                </a:r>
                <a:r>
                  <a:rPr lang="en-US" altLang="zh-CN" sz="1000" dirty="0"/>
                  <a:t>K star K star </a:t>
                </a:r>
                <a:r>
                  <a:rPr lang="zh-CN" altLang="en-US" sz="1000" dirty="0"/>
                  <a:t>是三重态，这两个衰变过程唯一的不同就是自旋波函数的重耦合系数给出的差别。</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用</a:t>
                </a:r>
                <a:r>
                  <a:rPr lang="en-US" altLang="zh-CN" sz="1000" dirty="0"/>
                  <a:t>3P0 </a:t>
                </a:r>
                <a:r>
                  <a:rPr lang="zh-CN" altLang="en-US" sz="1000" dirty="0"/>
                  <a:t>模型我们可以对比这两个顶点的振幅的比值是多少，这个比值应该完全等同于我们用有效拉氏量方法给出的这两个顶点的比值，从而确定我们在有效拉氏量中定义的</a:t>
                </a:r>
                <a:r>
                  <a:rPr lang="en-US" altLang="zh-CN" sz="1000" dirty="0"/>
                  <a:t>couplings</a:t>
                </a:r>
                <a:r>
                  <a:rPr lang="zh-CN" altLang="en-US" sz="1000" dirty="0"/>
                  <a:t>的大小和相位的关系。</a:t>
                </a: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同样的方法也可以，  </a:t>
                </a:r>
                <a:r>
                  <a:rPr lang="en-US" altLang="zh-CN" sz="1000" b="0" i="0">
                    <a:latin typeface="Cambria Math" panose="02040503050406030204" pitchFamily="18" charset="0"/>
                    <a:ea typeface="Cambria" panose="02040503050406030204" pitchFamily="18" charset="0"/>
                  </a:rPr>
                  <a:t>𝜂_𝑋 𝐾^∗</a:t>
                </a:r>
                <a:r>
                  <a:rPr lang="en-US" altLang="zh-CN" sz="1000" dirty="0">
                    <a:latin typeface="Cambria" panose="02040503050406030204" pitchFamily="18" charset="0"/>
                    <a:ea typeface="Cambria" panose="02040503050406030204" pitchFamily="18" charset="0"/>
                  </a:rPr>
                  <a:t> </a:t>
                </a:r>
                <a:r>
                  <a:rPr lang="en-US" altLang="zh-CN" sz="1000" b="0" i="0" dirty="0">
                    <a:latin typeface="Cambria Math" panose="02040503050406030204" pitchFamily="18" charset="0"/>
                    <a:ea typeface="Cambria" panose="02040503050406030204" pitchFamily="18" charset="0"/>
                  </a:rPr>
                  <a:t>𝐾 ̅</a:t>
                </a:r>
                <a:r>
                  <a:rPr lang="en-US" altLang="zh-CN" sz="1000" dirty="0">
                    <a:latin typeface="Cambria" panose="02040503050406030204" pitchFamily="18" charset="0"/>
                    <a:ea typeface="Cambria" panose="02040503050406030204" pitchFamily="18" charset="0"/>
                  </a:rPr>
                  <a:t> and </a:t>
                </a:r>
                <a:r>
                  <a:rPr lang="en-US" altLang="zh-CN" sz="1000" i="0">
                    <a:latin typeface="Cambria Math" panose="02040503050406030204" pitchFamily="18" charset="0"/>
                    <a:ea typeface="Cambria" panose="02040503050406030204" pitchFamily="18" charset="0"/>
                  </a:rPr>
                  <a:t>𝜂_𝑋 𝐾^∗</a:t>
                </a:r>
                <a:r>
                  <a:rPr lang="en-US" altLang="zh-CN" sz="1000" dirty="0">
                    <a:latin typeface="Cambria" panose="02040503050406030204" pitchFamily="18" charset="0"/>
                    <a:ea typeface="Cambria" panose="02040503050406030204" pitchFamily="18" charset="0"/>
                  </a:rPr>
                  <a:t> </a:t>
                </a:r>
                <a:r>
                  <a:rPr lang="en-US" altLang="zh-CN" sz="1000" i="0" dirty="0">
                    <a:latin typeface="Cambria Math" panose="02040503050406030204" pitchFamily="18" charset="0"/>
                    <a:ea typeface="Cambria" panose="02040503050406030204" pitchFamily="18" charset="0"/>
                  </a:rPr>
                  <a:t>𝐾 ̅</a:t>
                </a:r>
                <a:r>
                  <a:rPr lang="en-US" altLang="zh-CN" sz="1000" b="0" i="0" dirty="0">
                    <a:latin typeface="Cambria Math" panose="02040503050406030204" pitchFamily="18" charset="0"/>
                    <a:ea typeface="Cambria" panose="02040503050406030204" pitchFamily="18" charset="0"/>
                  </a:rPr>
                  <a:t>^∗</a:t>
                </a:r>
                <a:r>
                  <a:rPr lang="zh-CN" altLang="en-US" sz="1000" dirty="0"/>
                  <a:t>的关系。</a:t>
                </a:r>
                <a:r>
                  <a:rPr lang="en-US" altLang="zh-CN" sz="1000" dirty="0"/>
                  <a:t> </a:t>
                </a:r>
                <a:endParaRPr lang="zh-CN" altLang="en-US" sz="1000" dirty="0"/>
              </a:p>
            </p:txBody>
          </p:sp>
        </mc:Fallback>
      </mc:AlternateContent>
      <p:sp>
        <p:nvSpPr>
          <p:cNvPr id="4" name="灯片编号占位符 3"/>
          <p:cNvSpPr>
            <a:spLocks noGrp="1"/>
          </p:cNvSpPr>
          <p:nvPr>
            <p:ph type="sldNum" sz="quarter" idx="5"/>
          </p:nvPr>
        </p:nvSpPr>
        <p:spPr/>
        <p:txBody>
          <a:bodyPr/>
          <a:lstStyle/>
          <a:p>
            <a:fld id="{D6DA8B52-0F0B-4D3E-B4A5-D64B99209B40}" type="slidenum">
              <a:rPr lang="zh-CN" altLang="en-US" smtClean="0"/>
              <a:t>15</a:t>
            </a:fld>
            <a:endParaRPr lang="zh-CN" altLang="en-US"/>
          </a:p>
        </p:txBody>
      </p:sp>
    </p:spTree>
    <p:extLst>
      <p:ext uri="{BB962C8B-B14F-4D97-AF65-F5344CB8AC3E}">
        <p14:creationId xmlns:p14="http://schemas.microsoft.com/office/powerpoint/2010/main" val="3421713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从 </a:t>
                </a:r>
                <a:r>
                  <a:rPr lang="en-US" altLang="zh-CN" dirty="0"/>
                  <a:t>3P0 </a:t>
                </a:r>
                <a:r>
                  <a:rPr lang="zh-CN" altLang="en-US" dirty="0"/>
                  <a:t>模型中确定出 </a:t>
                </a:r>
                <a:r>
                  <a:rPr lang="zh-CN" altLang="en-US" sz="1200" dirty="0"/>
                  <a:t> </a:t>
                </a:r>
                <a14:m>
                  <m:oMath xmlns:m="http://schemas.openxmlformats.org/officeDocument/2006/math">
                    <m:sSub>
                      <m:sSubPr>
                        <m:ctrlPr>
                          <a:rPr lang="en-US" altLang="zh-CN" sz="1200" i="1">
                            <a:latin typeface="Cambria Math" panose="02040503050406030204" pitchFamily="18" charset="0"/>
                            <a:ea typeface="Cambria" panose="02040503050406030204" pitchFamily="18" charset="0"/>
                          </a:rPr>
                        </m:ctrlPr>
                      </m:sSubPr>
                      <m:e>
                        <m:r>
                          <a:rPr lang="en-US" altLang="zh-CN" sz="1200" i="1">
                            <a:latin typeface="Cambria Math" panose="02040503050406030204" pitchFamily="18" charset="0"/>
                            <a:ea typeface="Cambria" panose="02040503050406030204" pitchFamily="18" charset="0"/>
                          </a:rPr>
                          <m:t>𝜂</m:t>
                        </m:r>
                      </m:e>
                      <m:sub>
                        <m:r>
                          <a:rPr lang="en-US" altLang="zh-CN" sz="1200" i="1">
                            <a:latin typeface="Cambria Math" panose="02040503050406030204" pitchFamily="18" charset="0"/>
                            <a:ea typeface="Cambria" panose="02040503050406030204" pitchFamily="18" charset="0"/>
                          </a:rPr>
                          <m:t>𝑋</m:t>
                        </m:r>
                      </m:sub>
                    </m:sSub>
                    <m:sSup>
                      <m:sSupPr>
                        <m:ctrlPr>
                          <a:rPr lang="en-US" altLang="zh-CN" sz="1200" i="1">
                            <a:latin typeface="Cambria Math" panose="02040503050406030204" pitchFamily="18" charset="0"/>
                            <a:ea typeface="Cambria" panose="02040503050406030204" pitchFamily="18" charset="0"/>
                          </a:rPr>
                        </m:ctrlPr>
                      </m:sSupPr>
                      <m:e>
                        <m:r>
                          <a:rPr lang="en-US" altLang="zh-CN" sz="1200" i="1">
                            <a:latin typeface="Cambria Math" panose="02040503050406030204" pitchFamily="18" charset="0"/>
                            <a:ea typeface="Cambria" panose="02040503050406030204" pitchFamily="18" charset="0"/>
                          </a:rPr>
                          <m:t>𝐾</m:t>
                        </m:r>
                      </m:e>
                      <m:sup>
                        <m:r>
                          <a:rPr lang="en-US" altLang="zh-CN" sz="1200" i="1">
                            <a:latin typeface="Cambria Math" panose="02040503050406030204" pitchFamily="18" charset="0"/>
                            <a:ea typeface="Cambria" panose="02040503050406030204" pitchFamily="18" charset="0"/>
                          </a:rPr>
                          <m:t>∗</m:t>
                        </m:r>
                      </m:sup>
                    </m:sSup>
                  </m:oMath>
                </a14:m>
                <a:r>
                  <a:rPr lang="en-US" altLang="zh-CN" sz="1200" dirty="0">
                    <a:latin typeface="Cambria" panose="02040503050406030204" pitchFamily="18" charset="0"/>
                    <a:ea typeface="Cambria" panose="02040503050406030204" pitchFamily="18" charset="0"/>
                  </a:rPr>
                  <a:t> </a:t>
                </a:r>
                <a14:m>
                  <m:oMath xmlns:m="http://schemas.openxmlformats.org/officeDocument/2006/math">
                    <m:sSup>
                      <m:sSupPr>
                        <m:ctrlPr>
                          <a:rPr lang="en-US" altLang="zh-CN" sz="1200" b="0" i="1" dirty="0" smtClean="0">
                            <a:latin typeface="Cambria Math" panose="02040503050406030204" pitchFamily="18" charset="0"/>
                            <a:ea typeface="Cambria" panose="02040503050406030204" pitchFamily="18" charset="0"/>
                          </a:rPr>
                        </m:ctrlPr>
                      </m:sSupPr>
                      <m:e>
                        <m:acc>
                          <m:accPr>
                            <m:chr m:val="̅"/>
                            <m:ctrlPr>
                              <a:rPr lang="en-US" altLang="zh-CN" sz="1200" i="1" dirty="0">
                                <a:latin typeface="Cambria Math" panose="02040503050406030204" pitchFamily="18" charset="0"/>
                                <a:ea typeface="Cambria" panose="02040503050406030204" pitchFamily="18" charset="0"/>
                              </a:rPr>
                            </m:ctrlPr>
                          </m:accPr>
                          <m:e>
                            <m:r>
                              <a:rPr lang="en-US" altLang="zh-CN" sz="1200" i="1" dirty="0">
                                <a:latin typeface="Cambria Math" panose="02040503050406030204" pitchFamily="18" charset="0"/>
                                <a:ea typeface="Cambria" panose="02040503050406030204" pitchFamily="18" charset="0"/>
                              </a:rPr>
                              <m:t>𝐾</m:t>
                            </m:r>
                          </m:e>
                        </m:acc>
                      </m:e>
                      <m:sup>
                        <m:r>
                          <a:rPr lang="en-US" altLang="zh-CN" sz="1200" b="0" i="0" dirty="0" smtClean="0">
                            <a:latin typeface="Cambria Math" panose="02040503050406030204" pitchFamily="18" charset="0"/>
                            <a:ea typeface="Cambria" panose="02040503050406030204" pitchFamily="18" charset="0"/>
                          </a:rPr>
                          <m:t>∗</m:t>
                        </m:r>
                      </m:sup>
                    </m:sSup>
                  </m:oMath>
                </a14:m>
                <a:r>
                  <a:rPr lang="zh-CN" altLang="en-US" dirty="0"/>
                  <a:t>  后，那么我们可以根据</a:t>
                </a:r>
                <a:r>
                  <a:rPr lang="en-US" altLang="zh-CN" dirty="0"/>
                  <a:t>SU(3) </a:t>
                </a:r>
                <a:r>
                  <a:rPr lang="zh-CN" altLang="en-US" dirty="0"/>
                  <a:t>对称性 可以确定在相同多重态中的其他的耦合常数，如左边的表所示</a:t>
                </a:r>
                <a:endParaRPr lang="en-US" altLang="zh-CN" dirty="0"/>
              </a:p>
              <a:p>
                <a:r>
                  <a:rPr lang="zh-CN" altLang="en-US" dirty="0"/>
                  <a:t>现在我们可以看到，蓝色框包含的耦合常数就是我们面前讨论的树图中的强相互作用顶点。我们确定出</a:t>
                </a:r>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𝑔</m:t>
                        </m:r>
                      </m:e>
                      <m:sub>
                        <m:r>
                          <a:rPr lang="en-US" altLang="zh-CN" sz="1200" b="0" i="1" smtClean="0">
                            <a:latin typeface="Cambria Math" panose="02040503050406030204" pitchFamily="18" charset="0"/>
                          </a:rPr>
                          <m:t>𝑋𝑉𝑉</m:t>
                        </m:r>
                      </m:sub>
                    </m:sSub>
                    <m:r>
                      <a:rPr lang="en-US" altLang="zh-CN" sz="1200" b="0" i="1" smtClean="0">
                        <a:latin typeface="Cambria Math" panose="02040503050406030204" pitchFamily="18" charset="0"/>
                      </a:rPr>
                      <m:t>=−9.23</m:t>
                    </m:r>
                  </m:oMath>
                </a14:m>
                <a:r>
                  <a:rPr lang="en-US" altLang="zh-CN" dirty="0"/>
                  <a:t>.</a:t>
                </a:r>
              </a:p>
              <a:p>
                <a:endParaRPr lang="en-US" altLang="zh-CN" dirty="0"/>
              </a:p>
              <a:p>
                <a:r>
                  <a:rPr lang="zh-CN" altLang="en-US" dirty="0"/>
                  <a:t>另外我们通过在</a:t>
                </a:r>
                <a:r>
                  <a:rPr lang="en-US" altLang="zh-CN" dirty="0"/>
                  <a:t>VMD </a:t>
                </a:r>
                <a:r>
                  <a:rPr lang="zh-CN" altLang="en-US" dirty="0"/>
                  <a:t>模型下 拟合基态的 </a:t>
                </a:r>
                <a14:m>
                  <m:oMath xmlns:m="http://schemas.openxmlformats.org/officeDocument/2006/math">
                    <m:r>
                      <a:rPr lang="en-US" altLang="zh-CN" b="0" i="1" smtClean="0">
                        <a:latin typeface="Cambria Math" panose="02040503050406030204" pitchFamily="18" charset="0"/>
                      </a:rPr>
                      <m:t>𝑉</m:t>
                    </m:r>
                    <m:r>
                      <a:rPr lang="en-US" altLang="zh-CN" b="0" i="1" smtClean="0">
                        <a:latin typeface="Cambria Math" panose="02040503050406030204" pitchFamily="18" charset="0"/>
                      </a:rPr>
                      <m:t>→</m:t>
                    </m:r>
                    <m:r>
                      <a:rPr lang="en-US" altLang="zh-CN" b="0" i="1" smtClean="0">
                        <a:latin typeface="Cambria Math" panose="02040503050406030204" pitchFamily="18" charset="0"/>
                      </a:rPr>
                      <m:t>𝛾</m:t>
                    </m:r>
                    <m:r>
                      <a:rPr lang="en-US" altLang="zh-CN" b="0" i="1" smtClean="0">
                        <a:latin typeface="Cambria Math" panose="02040503050406030204" pitchFamily="18" charset="0"/>
                      </a:rPr>
                      <m:t> </m:t>
                    </m:r>
                    <m:r>
                      <a:rPr lang="en-US" altLang="zh-CN" b="0" i="1" smtClean="0">
                        <a:latin typeface="Cambria Math" panose="02040503050406030204" pitchFamily="18" charset="0"/>
                      </a:rPr>
                      <m:t>𝑃</m:t>
                    </m:r>
                  </m:oMath>
                </a14:m>
                <a:r>
                  <a:rPr lang="en-US" altLang="zh-CN" dirty="0"/>
                  <a:t> </a:t>
                </a:r>
                <a:r>
                  <a:rPr lang="zh-CN" altLang="en-US" dirty="0"/>
                  <a:t>和</a:t>
                </a:r>
                <a14:m>
                  <m:oMath xmlns:m="http://schemas.openxmlformats.org/officeDocument/2006/math">
                    <m:sSup>
                      <m:sSupPr>
                        <m:ctrlPr>
                          <a:rPr lang="en-US" altLang="zh-CN" b="0" i="1" dirty="0" smtClean="0">
                            <a:latin typeface="Cambria Math" panose="02040503050406030204" pitchFamily="18" charset="0"/>
                          </a:rPr>
                        </m:ctrlPr>
                      </m:sSupPr>
                      <m:e>
                        <m:r>
                          <a:rPr lang="en-US" altLang="zh-CN" b="0" i="1" dirty="0" smtClean="0">
                            <a:latin typeface="Cambria Math" panose="02040503050406030204" pitchFamily="18" charset="0"/>
                          </a:rPr>
                          <m:t>𝜂</m:t>
                        </m:r>
                      </m:e>
                      <m:sup>
                        <m:r>
                          <a:rPr lang="en-US" altLang="zh-CN" b="0" i="1" dirty="0" smtClean="0">
                            <a:latin typeface="Cambria Math" panose="02040503050406030204" pitchFamily="18" charset="0"/>
                          </a:rPr>
                          <m:t>′</m:t>
                        </m:r>
                      </m:sup>
                    </m:sSup>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𝛾</m:t>
                    </m:r>
                    <m:r>
                      <a:rPr lang="en-US" altLang="zh-CN" b="0" i="1" dirty="0" smtClean="0">
                        <a:latin typeface="Cambria Math" panose="02040503050406030204" pitchFamily="18" charset="0"/>
                      </a:rPr>
                      <m:t> </m:t>
                    </m:r>
                    <m:r>
                      <m:rPr>
                        <m:sty m:val="p"/>
                      </m:rPr>
                      <a:rPr lang="en-US" altLang="zh-CN" b="0" i="0" dirty="0" smtClean="0">
                        <a:latin typeface="Cambria Math" panose="02040503050406030204" pitchFamily="18" charset="0"/>
                      </a:rPr>
                      <m:t>V</m:t>
                    </m:r>
                    <m:r>
                      <a:rPr lang="en-US" altLang="zh-CN" b="0" i="0" dirty="0" smtClean="0">
                        <a:latin typeface="Cambria Math" panose="02040503050406030204" pitchFamily="18" charset="0"/>
                      </a:rPr>
                      <m:t> </m:t>
                    </m:r>
                    <m:r>
                      <a:rPr lang="zh-CN" altLang="en-US" b="0" i="1" dirty="0" smtClean="0">
                        <a:latin typeface="Cambria Math" panose="02040503050406030204" pitchFamily="18" charset="0"/>
                      </a:rPr>
                      <m:t>的</m:t>
                    </m:r>
                  </m:oMath>
                </a14:m>
                <a:r>
                  <a:rPr lang="zh-CN" altLang="en-US" dirty="0"/>
                  <a:t>实验值，主要是认为树图阶的贡献</a:t>
                </a:r>
                <a:r>
                  <a:rPr lang="en-US" altLang="zh-CN" dirty="0"/>
                  <a:t>Saturate</a:t>
                </a:r>
                <a:r>
                  <a:rPr lang="en-US" altLang="zh-CN" baseline="0" dirty="0"/>
                  <a:t> </a:t>
                </a:r>
                <a:r>
                  <a:rPr lang="zh-CN" altLang="en-US" baseline="0" dirty="0"/>
                  <a:t>实验数据，从而提取出基态的 耦合常数 </a:t>
                </a:r>
                <a14:m>
                  <m:oMath xmlns:m="http://schemas.openxmlformats.org/officeDocument/2006/math">
                    <m:sSub>
                      <m:sSubPr>
                        <m:ctrlPr>
                          <a:rPr lang="en-US" altLang="zh-CN" b="0" i="1" baseline="0" smtClean="0">
                            <a:latin typeface="Cambria Math" panose="02040503050406030204" pitchFamily="18" charset="0"/>
                          </a:rPr>
                        </m:ctrlPr>
                      </m:sSubPr>
                      <m:e>
                        <m:r>
                          <a:rPr lang="en-US" altLang="zh-CN" b="0" i="1" baseline="0" smtClean="0">
                            <a:latin typeface="Cambria Math" panose="02040503050406030204" pitchFamily="18" charset="0"/>
                          </a:rPr>
                          <m:t>𝑔</m:t>
                        </m:r>
                      </m:e>
                      <m:sub>
                        <m:r>
                          <a:rPr lang="en-US" altLang="zh-CN" b="0" i="1" baseline="0" smtClean="0">
                            <a:latin typeface="Cambria Math" panose="02040503050406030204" pitchFamily="18" charset="0"/>
                          </a:rPr>
                          <m:t>𝑉𝑉𝑃</m:t>
                        </m:r>
                      </m:sub>
                    </m:sSub>
                  </m:oMath>
                </a14:m>
                <a:r>
                  <a:rPr lang="en-US" altLang="zh-CN" dirty="0"/>
                  <a:t>,  </a:t>
                </a:r>
                <a:r>
                  <a:rPr lang="zh-CN" altLang="en-US" dirty="0"/>
                  <a:t>根据</a:t>
                </a:r>
                <a14:m>
                  <m:oMath xmlns:m="http://schemas.openxmlformats.org/officeDocument/2006/math">
                    <m:r>
                      <a:rPr lang="zh-CN" altLang="en-US" sz="1200" b="0" i="1" dirty="0" smtClean="0">
                        <a:latin typeface="Cambria Math" panose="02040503050406030204" pitchFamily="18" charset="0"/>
                        <a:ea typeface="Cambria Math" panose="02040503050406030204" pitchFamily="18" charset="0"/>
                      </a:rPr>
                      <m:t>我们的假定</m:t>
                    </m:r>
                    <m:r>
                      <a:rPr lang="en-US" altLang="zh-CN" sz="1200" b="0" i="1" dirty="0" smtClean="0">
                        <a:latin typeface="Cambria Math" panose="02040503050406030204" pitchFamily="18" charset="0"/>
                        <a:ea typeface="Cambria Math" panose="02040503050406030204" pitchFamily="18" charset="0"/>
                      </a:rPr>
                      <m:t> </m:t>
                    </m:r>
                    <m:sSub>
                      <m:sSubPr>
                        <m:ctrlPr>
                          <a:rPr lang="en-US" altLang="zh-CN" sz="1200" b="0" i="1" smtClean="0">
                            <a:latin typeface="Cambria Math" panose="02040503050406030204" pitchFamily="18" charset="0"/>
                            <a:ea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rPr>
                          <m:t>𝑔</m:t>
                        </m:r>
                      </m:e>
                      <m:sub>
                        <m:r>
                          <a:rPr lang="en-US" altLang="zh-CN" sz="1200" b="0" i="1" smtClean="0">
                            <a:latin typeface="Cambria Math" panose="02040503050406030204" pitchFamily="18" charset="0"/>
                            <a:ea typeface="Cambria Math" panose="02040503050406030204" pitchFamily="18" charset="0"/>
                          </a:rPr>
                          <m:t>𝑉𝑉𝑃</m:t>
                        </m:r>
                      </m:sub>
                    </m:sSub>
                  </m:oMath>
                </a14:m>
                <a:r>
                  <a:rPr lang="en-US" altLang="zh-CN" sz="1200"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US" altLang="zh-CN" sz="1200" b="0" i="1" smtClean="0">
                            <a:latin typeface="Cambria Math" panose="02040503050406030204" pitchFamily="18" charset="0"/>
                            <a:ea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rPr>
                          <m:t>𝑔</m:t>
                        </m:r>
                      </m:e>
                      <m:sub>
                        <m:r>
                          <a:rPr lang="en-US" altLang="zh-CN" sz="1200" b="0" i="1" smtClean="0">
                            <a:latin typeface="Cambria Math" panose="02040503050406030204" pitchFamily="18" charset="0"/>
                            <a:ea typeface="Cambria Math" panose="02040503050406030204" pitchFamily="18" charset="0"/>
                          </a:rPr>
                          <m:t>𝑋𝑉𝑉</m:t>
                        </m:r>
                      </m:sub>
                    </m:sSub>
                  </m:oMath>
                </a14:m>
                <a:r>
                  <a:rPr lang="en-US" altLang="zh-CN" sz="1200" dirty="0">
                    <a:latin typeface="Cambria Math" panose="02040503050406030204" pitchFamily="18" charset="0"/>
                    <a:ea typeface="Cambria Math" panose="02040503050406030204" pitchFamily="18" charset="0"/>
                  </a:rPr>
                  <a:t> </a:t>
                </a:r>
                <a:r>
                  <a:rPr lang="zh-CN" altLang="en-US" sz="1200" dirty="0">
                    <a:latin typeface="Cambria Math" panose="02040503050406030204" pitchFamily="18" charset="0"/>
                    <a:ea typeface="Cambria Math" panose="02040503050406030204" pitchFamily="18" charset="0"/>
                  </a:rPr>
                  <a:t>符号相同 可以确定 </a:t>
                </a:r>
                <a14:m>
                  <m:oMath xmlns:m="http://schemas.openxmlformats.org/officeDocument/2006/math">
                    <m:sSub>
                      <m:sSubPr>
                        <m:ctrlPr>
                          <a:rPr lang="en-US" altLang="zh-CN" sz="1200" b="0" i="1" smtClean="0">
                            <a:latin typeface="Cambria Math" panose="02040503050406030204" pitchFamily="18" charset="0"/>
                            <a:ea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rPr>
                          <m:t>𝑔</m:t>
                        </m:r>
                      </m:e>
                      <m:sub>
                        <m:r>
                          <a:rPr lang="en-US" altLang="zh-CN" sz="1200" b="0" i="1" smtClean="0">
                            <a:latin typeface="Cambria Math" panose="02040503050406030204" pitchFamily="18" charset="0"/>
                            <a:ea typeface="Cambria Math" panose="02040503050406030204" pitchFamily="18" charset="0"/>
                          </a:rPr>
                          <m:t>𝑉𝑉</m:t>
                        </m:r>
                        <m:r>
                          <a:rPr lang="en-US" altLang="zh-CN" sz="1200" b="0" i="1" smtClean="0">
                            <a:latin typeface="Cambria Math" panose="02040503050406030204" pitchFamily="18" charset="0"/>
                            <a:ea typeface="Cambria Math" panose="02040503050406030204" pitchFamily="18" charset="0"/>
                          </a:rPr>
                          <m:t>𝑃</m:t>
                        </m:r>
                      </m:sub>
                    </m:sSub>
                  </m:oMath>
                </a14:m>
                <a:r>
                  <a:rPr lang="en-US" altLang="zh-CN" sz="1200" dirty="0">
                    <a:latin typeface="Cambria Math" panose="02040503050406030204" pitchFamily="18" charset="0"/>
                    <a:ea typeface="Cambria Math" panose="02040503050406030204" pitchFamily="18" charset="0"/>
                  </a:rPr>
                  <a:t> </a:t>
                </a:r>
                <a:r>
                  <a:rPr lang="zh-CN" altLang="en-US" sz="1200" dirty="0">
                    <a:latin typeface="Cambria Math" panose="02040503050406030204" pitchFamily="18" charset="0"/>
                    <a:ea typeface="Cambria Math" panose="02040503050406030204" pitchFamily="18" charset="0"/>
                  </a:rPr>
                  <a:t>的相位。</a:t>
                </a:r>
                <a:endParaRPr lang="en-US" altLang="zh-CN" dirty="0"/>
              </a:p>
              <a:p>
                <a:endParaRPr lang="en-US" altLang="zh-CN" dirty="0"/>
              </a:p>
              <a:p>
                <a:endParaRPr lang="zh-CN" altLang="en-US" dirty="0"/>
              </a:p>
            </p:txBody>
          </p:sp>
        </mc:Choice>
        <mc:Fallback xmlns="">
          <p:sp>
            <p:nvSpPr>
              <p:cNvPr id="3" name="备注占位符 2"/>
              <p:cNvSpPr>
                <a:spLocks noGrp="1"/>
              </p:cNvSpPr>
              <p:nvPr>
                <p:ph type="body" idx="1"/>
              </p:nvPr>
            </p:nvSpPr>
            <p:spPr/>
            <p:txBody>
              <a:bodyPr/>
              <a:lstStyle/>
              <a:p>
                <a:r>
                  <a:rPr lang="zh-CN" altLang="en-US" dirty="0"/>
                  <a:t>从 </a:t>
                </a:r>
                <a:r>
                  <a:rPr lang="en-US" altLang="zh-CN" dirty="0"/>
                  <a:t>3P0 </a:t>
                </a:r>
                <a:r>
                  <a:rPr lang="zh-CN" altLang="en-US" dirty="0"/>
                  <a:t>模型中确定出 </a:t>
                </a:r>
                <a:r>
                  <a:rPr lang="zh-CN" altLang="en-US" sz="1200" dirty="0"/>
                  <a:t>， </a:t>
                </a:r>
                <a:r>
                  <a:rPr lang="en-US" altLang="zh-CN" sz="1200" i="0">
                    <a:latin typeface="Cambria Math" panose="02040503050406030204" pitchFamily="18" charset="0"/>
                    <a:ea typeface="Cambria" panose="02040503050406030204" pitchFamily="18" charset="0"/>
                  </a:rPr>
                  <a:t>𝜂_𝑋 𝐾^∗</a:t>
                </a:r>
                <a:r>
                  <a:rPr lang="en-US" altLang="zh-CN" sz="1200" dirty="0">
                    <a:latin typeface="Cambria" panose="02040503050406030204" pitchFamily="18" charset="0"/>
                    <a:ea typeface="Cambria" panose="02040503050406030204" pitchFamily="18" charset="0"/>
                  </a:rPr>
                  <a:t> </a:t>
                </a:r>
                <a:r>
                  <a:rPr lang="en-US" altLang="zh-CN" sz="1200" i="0" dirty="0">
                    <a:latin typeface="Cambria Math" panose="02040503050406030204" pitchFamily="18" charset="0"/>
                    <a:ea typeface="Cambria" panose="02040503050406030204" pitchFamily="18" charset="0"/>
                  </a:rPr>
                  <a:t>𝐾 ̅</a:t>
                </a:r>
                <a:r>
                  <a:rPr lang="en-US" altLang="zh-CN" sz="1200" b="0" i="0" dirty="0">
                    <a:latin typeface="Cambria Math" panose="02040503050406030204" pitchFamily="18" charset="0"/>
                    <a:ea typeface="Cambria" panose="02040503050406030204" pitchFamily="18" charset="0"/>
                  </a:rPr>
                  <a:t>^∗</a:t>
                </a:r>
                <a:r>
                  <a:rPr lang="zh-CN" altLang="en-US" dirty="0"/>
                  <a:t> 大小，那么我们可以根据</a:t>
                </a:r>
                <a:r>
                  <a:rPr lang="en-US" altLang="zh-CN" dirty="0"/>
                  <a:t>SU(3) </a:t>
                </a:r>
                <a:r>
                  <a:rPr lang="zh-CN" altLang="en-US" dirty="0"/>
                  <a:t>对称性 可以确定在相同多重态中的其他的耦合常数，如左边的表所示</a:t>
                </a:r>
                <a:endParaRPr lang="en-US" altLang="zh-CN" dirty="0"/>
              </a:p>
              <a:p>
                <a:r>
                  <a:rPr lang="zh-CN" altLang="en-US" dirty="0"/>
                  <a:t>现在我们可以看到，蓝色框包含的耦合常数就是我们面前讨论的树图中的强相互作用顶点。我们确定出</a:t>
                </a:r>
                <a:r>
                  <a:rPr lang="en-US" altLang="zh-CN" sz="1200" b="0" i="0">
                    <a:latin typeface="Cambria Math" panose="02040503050406030204" pitchFamily="18" charset="0"/>
                  </a:rPr>
                  <a:t>𝑔_𝑋𝑉𝑉=−9.23</a:t>
                </a:r>
                <a:r>
                  <a:rPr lang="en-US" altLang="zh-CN" dirty="0"/>
                  <a:t>.</a:t>
                </a:r>
              </a:p>
              <a:p>
                <a:endParaRPr lang="en-US" altLang="zh-CN" dirty="0"/>
              </a:p>
              <a:p>
                <a:r>
                  <a:rPr lang="zh-CN" altLang="en-US" dirty="0"/>
                  <a:t>另外我们通过在</a:t>
                </a:r>
                <a:r>
                  <a:rPr lang="en-US" altLang="zh-CN" dirty="0"/>
                  <a:t>VMD </a:t>
                </a:r>
                <a:r>
                  <a:rPr lang="zh-CN" altLang="en-US" dirty="0"/>
                  <a:t>模型下 拟合基态的 </a:t>
                </a:r>
                <a:r>
                  <a:rPr lang="en-US" altLang="zh-CN" b="0" i="0">
                    <a:latin typeface="Cambria Math" panose="02040503050406030204" pitchFamily="18" charset="0"/>
                  </a:rPr>
                  <a:t>𝑉→𝛾 𝑃</a:t>
                </a:r>
                <a:r>
                  <a:rPr lang="en-US" altLang="zh-CN" dirty="0"/>
                  <a:t> </a:t>
                </a:r>
                <a:r>
                  <a:rPr lang="zh-CN" altLang="en-US" dirty="0"/>
                  <a:t>和</a:t>
                </a:r>
                <a:r>
                  <a:rPr lang="en-US" altLang="zh-CN" b="0" i="0" dirty="0">
                    <a:latin typeface="Cambria Math" panose="02040503050406030204" pitchFamily="18" charset="0"/>
                  </a:rPr>
                  <a:t>𝜂^′→𝛾 𝑃 </a:t>
                </a:r>
                <a:r>
                  <a:rPr lang="zh-CN" altLang="en-US" b="0" i="0" dirty="0">
                    <a:latin typeface="Cambria Math" panose="02040503050406030204" pitchFamily="18" charset="0"/>
                  </a:rPr>
                  <a:t>的</a:t>
                </a:r>
                <a:r>
                  <a:rPr lang="zh-CN" altLang="en-US" dirty="0"/>
                  <a:t>实验值，主要是认为树图阶的贡献</a:t>
                </a:r>
                <a:r>
                  <a:rPr lang="en-US" altLang="zh-CN" dirty="0"/>
                  <a:t>Saturate</a:t>
                </a:r>
                <a:r>
                  <a:rPr lang="en-US" altLang="zh-CN" baseline="0" dirty="0"/>
                  <a:t> </a:t>
                </a:r>
                <a:r>
                  <a:rPr lang="zh-CN" altLang="en-US" baseline="0" dirty="0"/>
                  <a:t>实验数据，从而提取出基态的 耦合常数 </a:t>
                </a:r>
                <a:r>
                  <a:rPr lang="en-US" altLang="zh-CN" b="0" i="0" baseline="0">
                    <a:latin typeface="Cambria Math" panose="02040503050406030204" pitchFamily="18" charset="0"/>
                  </a:rPr>
                  <a:t>𝑔_𝑉𝑉𝑃</a:t>
                </a:r>
                <a:r>
                  <a:rPr lang="en-US" altLang="zh-CN" dirty="0"/>
                  <a:t>, </a:t>
                </a:r>
                <a:r>
                  <a:rPr lang="zh-CN" altLang="en-US" dirty="0"/>
                  <a:t>根据</a:t>
                </a:r>
                <a:r>
                  <a:rPr lang="zh-CN" altLang="en-US" sz="1200" b="0" i="0" dirty="0">
                    <a:latin typeface="Cambria Math" panose="02040503050406030204" pitchFamily="18" charset="0"/>
                    <a:ea typeface="Cambria Math" panose="02040503050406030204" pitchFamily="18" charset="0"/>
                  </a:rPr>
                  <a:t>我们的假定</a:t>
                </a:r>
                <a:r>
                  <a:rPr lang="en-US" altLang="zh-CN" sz="1200" b="0" i="0" dirty="0">
                    <a:latin typeface="Cambria Math" panose="02040503050406030204" pitchFamily="18" charset="0"/>
                    <a:ea typeface="Cambria Math" panose="02040503050406030204" pitchFamily="18" charset="0"/>
                  </a:rPr>
                  <a:t> </a:t>
                </a:r>
                <a:r>
                  <a:rPr lang="en-US" altLang="zh-CN" sz="1200" b="0" i="0">
                    <a:latin typeface="Cambria Math" panose="02040503050406030204" pitchFamily="18" charset="0"/>
                    <a:ea typeface="Cambria Math" panose="02040503050406030204" pitchFamily="18" charset="0"/>
                  </a:rPr>
                  <a:t>𝑔_𝑉𝑉𝑃</a:t>
                </a:r>
                <a:r>
                  <a:rPr lang="en-US" altLang="zh-CN" sz="1200" dirty="0">
                    <a:latin typeface="Cambria Math" panose="02040503050406030204" pitchFamily="18" charset="0"/>
                    <a:ea typeface="Cambria Math" panose="02040503050406030204" pitchFamily="18" charset="0"/>
                  </a:rPr>
                  <a:t> and </a:t>
                </a:r>
                <a:r>
                  <a:rPr lang="en-US" altLang="zh-CN" sz="1200" b="0" i="0">
                    <a:latin typeface="Cambria Math" panose="02040503050406030204" pitchFamily="18" charset="0"/>
                    <a:ea typeface="Cambria Math" panose="02040503050406030204" pitchFamily="18" charset="0"/>
                  </a:rPr>
                  <a:t>𝑔_𝑋𝑉𝑉</a:t>
                </a:r>
                <a:r>
                  <a:rPr lang="en-US" altLang="zh-CN" sz="1200" dirty="0">
                    <a:latin typeface="Cambria Math" panose="02040503050406030204" pitchFamily="18" charset="0"/>
                    <a:ea typeface="Cambria Math" panose="02040503050406030204" pitchFamily="18" charset="0"/>
                  </a:rPr>
                  <a:t> </a:t>
                </a:r>
                <a:r>
                  <a:rPr lang="zh-CN" altLang="en-US" sz="1200" dirty="0">
                    <a:latin typeface="Cambria Math" panose="02040503050406030204" pitchFamily="18" charset="0"/>
                    <a:ea typeface="Cambria Math" panose="02040503050406030204" pitchFamily="18" charset="0"/>
                  </a:rPr>
                  <a:t>符号相同 可以确定 </a:t>
                </a:r>
                <a:r>
                  <a:rPr lang="en-US" altLang="zh-CN" sz="1200" b="0" i="0">
                    <a:latin typeface="Cambria Math" panose="02040503050406030204" pitchFamily="18" charset="0"/>
                    <a:ea typeface="Cambria Math" panose="02040503050406030204" pitchFamily="18" charset="0"/>
                  </a:rPr>
                  <a:t>𝑔_𝑋𝑉𝑉</a:t>
                </a:r>
                <a:r>
                  <a:rPr lang="en-US" altLang="zh-CN" sz="1200" dirty="0">
                    <a:latin typeface="Cambria Math" panose="02040503050406030204" pitchFamily="18" charset="0"/>
                    <a:ea typeface="Cambria Math" panose="02040503050406030204" pitchFamily="18" charset="0"/>
                  </a:rPr>
                  <a:t> </a:t>
                </a:r>
                <a:r>
                  <a:rPr lang="zh-CN" altLang="en-US" sz="1200" dirty="0">
                    <a:latin typeface="Cambria Math" panose="02040503050406030204" pitchFamily="18" charset="0"/>
                    <a:ea typeface="Cambria Math" panose="02040503050406030204" pitchFamily="18" charset="0"/>
                  </a:rPr>
                  <a:t>的相位。</a:t>
                </a:r>
                <a:endParaRPr lang="en-US" altLang="zh-CN" dirty="0"/>
              </a:p>
              <a:p>
                <a:endParaRPr lang="en-US" altLang="zh-CN" dirty="0"/>
              </a:p>
              <a:p>
                <a:endParaRPr lang="zh-CN" altLang="en-US" dirty="0"/>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16</a:t>
            </a:fld>
            <a:endParaRPr lang="zh-CN" altLang="en-US"/>
          </a:p>
        </p:txBody>
      </p:sp>
    </p:spTree>
    <p:extLst>
      <p:ext uri="{BB962C8B-B14F-4D97-AF65-F5344CB8AC3E}">
        <p14:creationId xmlns:p14="http://schemas.microsoft.com/office/powerpoint/2010/main" val="3833708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在上面的这个表中，我们列出根据已经确定的</a:t>
                </a:r>
                <a14:m>
                  <m:oMath xmlns:m="http://schemas.openxmlformats.org/officeDocument/2006/math">
                    <m:r>
                      <a:rPr lang="en-US" altLang="zh-CN" b="0" i="1" smtClean="0">
                        <a:latin typeface="Cambria Math" panose="02040503050406030204" pitchFamily="18" charset="0"/>
                      </a:rPr>
                      <m:t>𝜙</m:t>
                    </m:r>
                  </m:oMath>
                </a14:m>
                <a:r>
                  <a:rPr lang="en-US" altLang="zh-CN" dirty="0"/>
                  <a:t> </a:t>
                </a:r>
                <a:r>
                  <a:rPr lang="zh-CN" altLang="en-US" dirty="0"/>
                  <a:t>相关的强耦合常数 通过</a:t>
                </a:r>
                <a:r>
                  <a:rPr lang="en-US" altLang="zh-CN" dirty="0"/>
                  <a:t>SU(3) </a:t>
                </a:r>
                <a:r>
                  <a:rPr lang="zh-CN" altLang="en-US" dirty="0"/>
                  <a:t>对称性来确定的 </a:t>
                </a:r>
                <a14:m>
                  <m:oMath xmlns:m="http://schemas.openxmlformats.org/officeDocument/2006/math">
                    <m:r>
                      <a:rPr lang="en-US" altLang="zh-CN" b="0" i="1" smtClean="0">
                        <a:latin typeface="Cambria Math" panose="02040503050406030204" pitchFamily="18" charset="0"/>
                      </a:rPr>
                      <m:t>𝜌</m:t>
                    </m:r>
                    <m:r>
                      <a:rPr lang="en-US" altLang="zh-CN" b="0" i="1" smtClean="0">
                        <a:latin typeface="Cambria Math" panose="02040503050406030204" pitchFamily="18" charset="0"/>
                      </a:rPr>
                      <m:t> </m:t>
                    </m:r>
                    <m:r>
                      <a:rPr lang="zh-CN" altLang="en-US" b="0" i="1" smtClean="0">
                        <a:latin typeface="Cambria Math" panose="02040503050406030204" pitchFamily="18" charset="0"/>
                      </a:rPr>
                      <m:t>和</m:t>
                    </m:r>
                  </m:oMath>
                </a14:m>
                <a:r>
                  <a:rPr lang="zh-CN" altLang="en-US" dirty="0"/>
                  <a:t> </a:t>
                </a:r>
                <a14:m>
                  <m:oMath xmlns:m="http://schemas.openxmlformats.org/officeDocument/2006/math">
                    <m:r>
                      <a:rPr lang="en-US" altLang="zh-CN" b="0" i="1" dirty="0" smtClean="0">
                        <a:latin typeface="Cambria Math" panose="02040503050406030204" pitchFamily="18" charset="0"/>
                      </a:rPr>
                      <m:t>𝜔</m:t>
                    </m:r>
                    <m:r>
                      <a:rPr lang="en-US" altLang="zh-CN" b="0" i="1" dirty="0" smtClean="0">
                        <a:latin typeface="Cambria Math" panose="02040503050406030204" pitchFamily="18" charset="0"/>
                      </a:rPr>
                      <m:t> </m:t>
                    </m:r>
                  </m:oMath>
                </a14:m>
                <a:r>
                  <a:rPr lang="zh-CN" altLang="en-US" dirty="0"/>
                  <a:t> 相关的强耦合常数。</a:t>
                </a:r>
                <a:endParaRPr lang="en-US" altLang="zh-CN" dirty="0"/>
              </a:p>
              <a:p>
                <a:endParaRPr lang="en-US" altLang="zh-CN" dirty="0"/>
              </a:p>
              <a:p>
                <a:r>
                  <a:rPr lang="zh-CN" altLang="en-US" dirty="0"/>
                  <a:t>下表是 在已经确定了全部涉及到的强耦合常数后，我们计算出</a:t>
                </a:r>
                <a:r>
                  <a:rPr lang="en-US" altLang="zh-CN" dirty="0"/>
                  <a:t>VMD </a:t>
                </a:r>
                <a:r>
                  <a:rPr lang="zh-CN" altLang="en-US" dirty="0"/>
                  <a:t>模型下电磁顶点的 具体数值是多大。可以看到在</a:t>
                </a:r>
                <a:r>
                  <a:rPr lang="en-US" altLang="zh-CN" dirty="0"/>
                  <a:t>VMD</a:t>
                </a:r>
                <a:r>
                  <a:rPr lang="zh-CN" altLang="en-US" dirty="0"/>
                  <a:t> 框架下定出来的数值 基本上是与对应的实验值符合的。</a:t>
                </a:r>
              </a:p>
            </p:txBody>
          </p:sp>
        </mc:Choice>
        <mc:Fallback xmlns="">
          <p:sp>
            <p:nvSpPr>
              <p:cNvPr id="3" name="备注占位符 2"/>
              <p:cNvSpPr>
                <a:spLocks noGrp="1"/>
              </p:cNvSpPr>
              <p:nvPr>
                <p:ph type="body" idx="1"/>
              </p:nvPr>
            </p:nvSpPr>
            <p:spPr/>
            <p:txBody>
              <a:bodyPr/>
              <a:lstStyle/>
              <a:p>
                <a:r>
                  <a:rPr lang="zh-CN" altLang="en-US" dirty="0"/>
                  <a:t>上面的表我们列出根据根据已经确定的</a:t>
                </a:r>
                <a:r>
                  <a:rPr lang="en-US" altLang="zh-CN" b="0" i="0">
                    <a:latin typeface="Cambria Math" panose="02040503050406030204" pitchFamily="18" charset="0"/>
                  </a:rPr>
                  <a:t>𝜙</a:t>
                </a:r>
                <a:r>
                  <a:rPr lang="en-US" altLang="zh-CN" dirty="0"/>
                  <a:t> </a:t>
                </a:r>
                <a:r>
                  <a:rPr lang="zh-CN" altLang="en-US" dirty="0"/>
                  <a:t>相关的耦合常数 通过</a:t>
                </a:r>
                <a:r>
                  <a:rPr lang="en-US" altLang="zh-CN" dirty="0"/>
                  <a:t>SU(3) </a:t>
                </a:r>
                <a:r>
                  <a:rPr lang="zh-CN" altLang="en-US" dirty="0"/>
                  <a:t>对称性来确定的 </a:t>
                </a:r>
                <a:r>
                  <a:rPr lang="en-US" altLang="zh-CN" b="0" i="0">
                    <a:latin typeface="Cambria Math" panose="02040503050406030204" pitchFamily="18" charset="0"/>
                  </a:rPr>
                  <a:t>𝜌 </a:t>
                </a:r>
                <a:r>
                  <a:rPr lang="zh-CN" altLang="en-US" b="0" i="0">
                    <a:latin typeface="Cambria Math" panose="02040503050406030204" pitchFamily="18" charset="0"/>
                  </a:rPr>
                  <a:t>和</a:t>
                </a:r>
                <a:r>
                  <a:rPr lang="zh-CN" altLang="en-US" dirty="0"/>
                  <a:t> </a:t>
                </a:r>
                <a:r>
                  <a:rPr lang="en-US" altLang="zh-CN" b="0" i="0" dirty="0">
                    <a:latin typeface="Cambria Math" panose="02040503050406030204" pitchFamily="18" charset="0"/>
                  </a:rPr>
                  <a:t>𝜔 </a:t>
                </a:r>
                <a:r>
                  <a:rPr lang="zh-CN" altLang="en-US" dirty="0"/>
                  <a:t> 相关的强耦合常数。</a:t>
                </a:r>
                <a:endParaRPr lang="en-US" altLang="zh-CN" dirty="0"/>
              </a:p>
              <a:p>
                <a:endParaRPr lang="en-US" altLang="zh-CN" dirty="0"/>
              </a:p>
              <a:p>
                <a:r>
                  <a:rPr lang="zh-CN" altLang="en-US" dirty="0"/>
                  <a:t>下表是我们已经全部确定所有的出现在圈图中的强耦合常数，然后计算出</a:t>
                </a:r>
                <a:r>
                  <a:rPr lang="en-US" altLang="zh-CN" dirty="0"/>
                  <a:t>VMD </a:t>
                </a:r>
                <a:r>
                  <a:rPr lang="zh-CN" altLang="en-US" dirty="0"/>
                  <a:t>模型下电磁顶点的 具体数值是多大。可以看到在我们这个框架下定出来的数值 是基本上与对应的实验值符合的。</a:t>
                </a:r>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17</a:t>
            </a:fld>
            <a:endParaRPr lang="zh-CN" altLang="en-US"/>
          </a:p>
        </p:txBody>
      </p:sp>
    </p:spTree>
    <p:extLst>
      <p:ext uri="{BB962C8B-B14F-4D97-AF65-F5344CB8AC3E}">
        <p14:creationId xmlns:p14="http://schemas.microsoft.com/office/powerpoint/2010/main" val="1682622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接下来是我的计算的结果 和相应的讨论。</a:t>
            </a:r>
          </a:p>
        </p:txBody>
      </p:sp>
      <p:sp>
        <p:nvSpPr>
          <p:cNvPr id="4" name="灯片编号占位符 3"/>
          <p:cNvSpPr>
            <a:spLocks noGrp="1"/>
          </p:cNvSpPr>
          <p:nvPr>
            <p:ph type="sldNum" sz="quarter" idx="5"/>
          </p:nvPr>
        </p:nvSpPr>
        <p:spPr/>
        <p:txBody>
          <a:bodyPr/>
          <a:lstStyle/>
          <a:p>
            <a:fld id="{335F189C-2074-44B8-8D01-004CAE1982EA}" type="slidenum">
              <a:rPr lang="zh-CN" altLang="en-US" smtClean="0"/>
              <a:t>18</a:t>
            </a:fld>
            <a:endParaRPr lang="zh-CN" altLang="en-US"/>
          </a:p>
        </p:txBody>
      </p:sp>
    </p:spTree>
    <p:extLst>
      <p:ext uri="{BB962C8B-B14F-4D97-AF65-F5344CB8AC3E}">
        <p14:creationId xmlns:p14="http://schemas.microsoft.com/office/powerpoint/2010/main" val="22670898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首先是单独的每个类型的圈图的贡献。我们在这张表中罗列出来，表中衰变宽度的单位是</a:t>
                </a:r>
                <a:r>
                  <a:rPr lang="en-US" altLang="zh-CN" dirty="0"/>
                  <a:t>KeV.</a:t>
                </a:r>
              </a:p>
              <a:p>
                <a:r>
                  <a:rPr lang="zh-CN" altLang="en-US" dirty="0"/>
                  <a:t>可以看到 </a:t>
                </a:r>
                <a:r>
                  <a:rPr lang="en-US" altLang="zh-CN" dirty="0"/>
                  <a:t>Contact diagrams </a:t>
                </a:r>
                <a:r>
                  <a:rPr lang="zh-CN" altLang="en-US" dirty="0"/>
                  <a:t>的贡献为最主要的贡献，并且 在这个图中，对于</a:t>
                </a:r>
                <a14:m>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(1295)</m:t>
                    </m:r>
                  </m:oMath>
                </a14:m>
                <a:r>
                  <a:rPr lang="zh-CN" altLang="en-US" dirty="0"/>
                  <a:t> 的修正要比</a:t>
                </a:r>
                <a14:m>
                  <m:oMath xmlns:m="http://schemas.openxmlformats.org/officeDocument/2006/math">
                    <m:r>
                      <a:rPr lang="en-US" altLang="zh-CN" b="0" i="1" smtClean="0">
                        <a:latin typeface="Cambria Math" panose="02040503050406030204" pitchFamily="18" charset="0"/>
                      </a:rPr>
                      <m:t>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1405</m:t>
                        </m:r>
                      </m:e>
                    </m:d>
                    <m:r>
                      <a:rPr lang="en-US" altLang="zh-CN" b="0" i="0" smtClean="0">
                        <a:latin typeface="Cambria Math" panose="02040503050406030204" pitchFamily="18" charset="0"/>
                      </a:rPr>
                      <m:t> </m:t>
                    </m:r>
                    <m:r>
                      <a:rPr lang="zh-CN" altLang="en-US" b="0" i="1" smtClean="0">
                        <a:latin typeface="Cambria Math" panose="02040503050406030204" pitchFamily="18" charset="0"/>
                      </a:rPr>
                      <m:t>的</m:t>
                    </m:r>
                  </m:oMath>
                </a14:m>
                <a:r>
                  <a:rPr lang="zh-CN" altLang="en-US" dirty="0"/>
                  <a:t>大，这是由于之前提到的</a:t>
                </a:r>
                <a14:m>
                  <m:oMath xmlns:m="http://schemas.openxmlformats.org/officeDocument/2006/math">
                    <m:r>
                      <a:rPr lang="en-US" altLang="zh-CN" b="0" i="1" smtClean="0">
                        <a:latin typeface="Cambria Math" panose="02040503050406030204" pitchFamily="18" charset="0"/>
                      </a:rPr>
                      <m:t>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1295</m:t>
                        </m:r>
                      </m:e>
                    </m:d>
                  </m:oMath>
                </a14:m>
                <a:r>
                  <a:rPr lang="zh-CN" altLang="en-US" dirty="0"/>
                  <a:t> 到 </a:t>
                </a:r>
                <a14:m>
                  <m:oMath xmlns:m="http://schemas.openxmlformats.org/officeDocument/2006/math">
                    <m:sSup>
                      <m:sSupPr>
                        <m:ctrlPr>
                          <a:rPr lang="en-US" altLang="zh-CN" b="0" i="1" smtClean="0">
                            <a:latin typeface="Cambria Math" panose="02040503050406030204" pitchFamily="18" charset="0"/>
                          </a:rPr>
                        </m:ctrlPr>
                      </m:sSupPr>
                      <m:e>
                        <m:r>
                          <a:rPr lang="en-US" altLang="zh-CN" b="0" i="1" smtClean="0">
                            <a:latin typeface="Cambria Math" panose="02040503050406030204" pitchFamily="18" charset="0"/>
                          </a:rPr>
                          <m:t>𝐾</m:t>
                        </m:r>
                      </m:e>
                      <m:sup>
                        <m:r>
                          <a:rPr lang="en-US" altLang="zh-CN" b="0" i="1" smtClean="0">
                            <a:latin typeface="Cambria Math" panose="02040503050406030204" pitchFamily="18" charset="0"/>
                          </a:rPr>
                          <m:t>∗</m:t>
                        </m:r>
                      </m:sup>
                    </m:sSup>
                    <m:r>
                      <m:rPr>
                        <m:sty m:val="p"/>
                      </m:rPr>
                      <a:rPr lang="en-US" altLang="zh-CN" b="0" i="0" smtClean="0">
                        <a:latin typeface="Cambria Math" panose="02040503050406030204" pitchFamily="18" charset="0"/>
                      </a:rPr>
                      <m:t>K</m:t>
                    </m:r>
                  </m:oMath>
                </a14:m>
                <a:r>
                  <a:rPr lang="zh-CN" altLang="en-US" dirty="0"/>
                  <a:t> 有较大的</a:t>
                </a:r>
                <a:r>
                  <a:rPr lang="en-US" altLang="zh-CN" dirty="0"/>
                  <a:t>coupling.</a:t>
                </a:r>
                <a:endParaRPr lang="zh-CN" altLang="en-US" dirty="0"/>
              </a:p>
            </p:txBody>
          </p:sp>
        </mc:Choice>
        <mc:Fallback xmlns="">
          <p:sp>
            <p:nvSpPr>
              <p:cNvPr id="3" name="备注占位符 2"/>
              <p:cNvSpPr>
                <a:spLocks noGrp="1"/>
              </p:cNvSpPr>
              <p:nvPr>
                <p:ph type="body" idx="1"/>
              </p:nvPr>
            </p:nvSpPr>
            <p:spPr/>
            <p:txBody>
              <a:bodyPr/>
              <a:lstStyle/>
              <a:p>
                <a:r>
                  <a:rPr lang="zh-CN" altLang="en-US" dirty="0"/>
                  <a:t>首先是单独的每个类型的圈图的贡献。我们在这张表中罗列出来，表中衰变宽度的单位是</a:t>
                </a:r>
                <a:r>
                  <a:rPr lang="en-US" altLang="zh-CN" dirty="0"/>
                  <a:t>KeV.</a:t>
                </a:r>
              </a:p>
              <a:p>
                <a:r>
                  <a:rPr lang="zh-CN" altLang="en-US" dirty="0"/>
                  <a:t>可以看到 </a:t>
                </a:r>
                <a:r>
                  <a:rPr lang="en-US" altLang="zh-CN" dirty="0"/>
                  <a:t>Contact diagrams </a:t>
                </a:r>
                <a:r>
                  <a:rPr lang="zh-CN" altLang="en-US" dirty="0"/>
                  <a:t>的贡献为最主要的贡献，并且 在这个图中，对于</a:t>
                </a:r>
                <a:r>
                  <a:rPr lang="en-US" altLang="zh-CN" b="0" i="0">
                    <a:latin typeface="Cambria Math" panose="02040503050406030204" pitchFamily="18" charset="0"/>
                  </a:rPr>
                  <a:t>𝜂(1295)</a:t>
                </a:r>
                <a:r>
                  <a:rPr lang="zh-CN" altLang="en-US" dirty="0"/>
                  <a:t> 的修正要比</a:t>
                </a:r>
                <a:r>
                  <a:rPr lang="en-US" altLang="zh-CN" b="0" i="0">
                    <a:latin typeface="Cambria Math" panose="02040503050406030204" pitchFamily="18" charset="0"/>
                  </a:rPr>
                  <a:t>𝜂(1405)  </a:t>
                </a:r>
                <a:r>
                  <a:rPr lang="zh-CN" altLang="en-US" b="0" i="0">
                    <a:latin typeface="Cambria Math" panose="02040503050406030204" pitchFamily="18" charset="0"/>
                  </a:rPr>
                  <a:t>的</a:t>
                </a:r>
                <a:r>
                  <a:rPr lang="zh-CN" altLang="en-US" dirty="0"/>
                  <a:t>大，这是由于之前提到的</a:t>
                </a:r>
                <a:r>
                  <a:rPr lang="en-US" altLang="zh-CN" b="0" i="0">
                    <a:latin typeface="Cambria Math" panose="02040503050406030204" pitchFamily="18" charset="0"/>
                  </a:rPr>
                  <a:t>𝜂(1295)</a:t>
                </a:r>
                <a:r>
                  <a:rPr lang="zh-CN" altLang="en-US" dirty="0"/>
                  <a:t> 到 </a:t>
                </a:r>
                <a:r>
                  <a:rPr lang="en-US" altLang="zh-CN" b="0" i="0">
                    <a:latin typeface="Cambria Math" panose="02040503050406030204" pitchFamily="18" charset="0"/>
                  </a:rPr>
                  <a:t>𝐾^∗ K</a:t>
                </a:r>
                <a:r>
                  <a:rPr lang="zh-CN" altLang="en-US" dirty="0"/>
                  <a:t> 有较大的</a:t>
                </a:r>
                <a:r>
                  <a:rPr lang="en-US" altLang="zh-CN" dirty="0"/>
                  <a:t>coupling.</a:t>
                </a:r>
                <a:endParaRPr lang="zh-CN" altLang="en-US" dirty="0"/>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19</a:t>
            </a:fld>
            <a:endParaRPr lang="zh-CN" altLang="en-US"/>
          </a:p>
        </p:txBody>
      </p:sp>
    </p:spTree>
    <p:extLst>
      <p:ext uri="{BB962C8B-B14F-4D97-AF65-F5344CB8AC3E}">
        <p14:creationId xmlns:p14="http://schemas.microsoft.com/office/powerpoint/2010/main" val="4086343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这是我得报告的大纲。首先我会介绍这个工作的</a:t>
            </a:r>
            <a:r>
              <a:rPr lang="en-US" altLang="zh-CN" dirty="0"/>
              <a:t>Motivation</a:t>
            </a:r>
            <a:r>
              <a:rPr lang="zh-CN" altLang="en-US" dirty="0"/>
              <a:t>和基本的出发点。</a:t>
            </a:r>
            <a:endParaRPr lang="en-US" altLang="zh-CN" dirty="0"/>
          </a:p>
          <a:p>
            <a:endParaRPr lang="en-US" altLang="zh-CN" dirty="0"/>
          </a:p>
          <a:p>
            <a:r>
              <a:rPr lang="zh-CN" altLang="en-US" dirty="0"/>
              <a:t>接下来第二部分</a:t>
            </a:r>
            <a:r>
              <a:rPr lang="en-US" altLang="zh-CN" dirty="0"/>
              <a:t>Formalism</a:t>
            </a:r>
            <a:r>
              <a:rPr lang="zh-CN" altLang="en-US" dirty="0"/>
              <a:t>会介绍一下这个工作的具体的理论计算过程，主要包括振幅的计算和相关的</a:t>
            </a:r>
            <a:r>
              <a:rPr lang="en-US" altLang="zh-CN" dirty="0"/>
              <a:t>coupling </a:t>
            </a:r>
            <a:r>
              <a:rPr lang="zh-CN" altLang="en-US" dirty="0"/>
              <a:t>的确定方法。</a:t>
            </a:r>
            <a:endParaRPr lang="en-US" altLang="zh-CN" dirty="0"/>
          </a:p>
          <a:p>
            <a:endParaRPr lang="en-US" altLang="zh-CN" dirty="0"/>
          </a:p>
          <a:p>
            <a:r>
              <a:rPr lang="zh-CN" altLang="en-US" dirty="0"/>
              <a:t>第三部分 我会展示我们的计算结果，并对该结果做出相应的讨论</a:t>
            </a:r>
            <a:endParaRPr lang="en-US" altLang="zh-CN" dirty="0"/>
          </a:p>
          <a:p>
            <a:endParaRPr lang="en-US" altLang="zh-CN" dirty="0"/>
          </a:p>
          <a:p>
            <a:r>
              <a:rPr lang="zh-CN" altLang="en-US" dirty="0"/>
              <a:t>最后是我的报告的总结</a:t>
            </a:r>
            <a:endParaRPr lang="en-US" altLang="zh-CN" dirty="0"/>
          </a:p>
        </p:txBody>
      </p:sp>
      <p:sp>
        <p:nvSpPr>
          <p:cNvPr id="4" name="灯片编号占位符 3"/>
          <p:cNvSpPr>
            <a:spLocks noGrp="1"/>
          </p:cNvSpPr>
          <p:nvPr>
            <p:ph type="sldNum" sz="quarter" idx="5"/>
          </p:nvPr>
        </p:nvSpPr>
        <p:spPr/>
        <p:txBody>
          <a:bodyPr/>
          <a:lstStyle/>
          <a:p>
            <a:fld id="{D6DA8B52-0F0B-4D3E-B4A5-D64B99209B40}" type="slidenum">
              <a:rPr lang="zh-CN" altLang="en-US" smtClean="0"/>
              <a:t>2</a:t>
            </a:fld>
            <a:endParaRPr lang="zh-CN" altLang="en-US"/>
          </a:p>
        </p:txBody>
      </p:sp>
    </p:spTree>
    <p:extLst>
      <p:ext uri="{BB962C8B-B14F-4D97-AF65-F5344CB8AC3E}">
        <p14:creationId xmlns:p14="http://schemas.microsoft.com/office/powerpoint/2010/main" val="11639986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这是在</a:t>
                </a:r>
                <a:r>
                  <a:rPr lang="en-US" altLang="zh-CN" dirty="0"/>
                  <a:t>J/psi</a:t>
                </a:r>
                <a:r>
                  <a:rPr lang="zh-CN" altLang="en-US" dirty="0"/>
                  <a:t> 辐射衰变到相同末态但是通过不同中间态</a:t>
                </a:r>
                <a:r>
                  <a:rPr lang="en-US" altLang="zh-CN" dirty="0"/>
                  <a:t>eta 1405  </a:t>
                </a:r>
                <a:r>
                  <a:rPr lang="zh-CN" altLang="en-US" dirty="0"/>
                  <a:t>比上</a:t>
                </a:r>
                <a:r>
                  <a:rPr lang="en-US" altLang="zh-CN" dirty="0"/>
                  <a:t>eta 1295</a:t>
                </a:r>
                <a:r>
                  <a:rPr lang="zh-CN" altLang="en-US" dirty="0"/>
                  <a:t>的比值。</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我们在</a:t>
                </a:r>
                <a:r>
                  <a:rPr lang="en-US" altLang="zh-CN" dirty="0"/>
                  <a:t>Contact diagram </a:t>
                </a:r>
                <a:r>
                  <a:rPr lang="zh-CN" altLang="en-US" dirty="0"/>
                  <a:t>前乘了一个系数</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𝛿</m:t>
                        </m:r>
                      </m:e>
                      <m:sub>
                        <m:r>
                          <a:rPr lang="en-US" altLang="zh-CN" b="0" i="1" smtClean="0">
                            <a:latin typeface="Cambria Math" panose="02040503050406030204" pitchFamily="18" charset="0"/>
                          </a:rPr>
                          <m:t>𝐶</m:t>
                        </m:r>
                      </m:sub>
                    </m:sSub>
                  </m:oMath>
                </a14:m>
                <a:r>
                  <a:rPr lang="en-US" altLang="zh-CN" dirty="0"/>
                  <a:t>, </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𝛿</m:t>
                        </m:r>
                      </m:e>
                      <m:sub>
                        <m:r>
                          <a:rPr lang="en-US" altLang="zh-CN" b="0" i="1" smtClean="0">
                            <a:latin typeface="Cambria Math" panose="02040503050406030204" pitchFamily="18" charset="0"/>
                          </a:rPr>
                          <m:t>𝐶</m:t>
                        </m:r>
                      </m:sub>
                    </m:sSub>
                    <m:r>
                      <a:rPr lang="en-US" altLang="zh-CN" b="0" i="1" smtClean="0">
                        <a:latin typeface="Cambria Math" panose="02040503050406030204" pitchFamily="18" charset="0"/>
                      </a:rPr>
                      <m:t>=0</m:t>
                    </m:r>
                  </m:oMath>
                </a14:m>
                <a:r>
                  <a:rPr lang="en-US" altLang="zh-CN" dirty="0"/>
                  <a:t> </a:t>
                </a:r>
                <a:r>
                  <a:rPr lang="zh-CN" altLang="en-US" dirty="0"/>
                  <a:t>或者</a:t>
                </a:r>
                <a14:m>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𝛿</m:t>
                        </m:r>
                      </m:e>
                      <m:sub>
                        <m:r>
                          <a:rPr lang="en-US" altLang="zh-CN" b="0" i="1" dirty="0" smtClean="0">
                            <a:latin typeface="Cambria Math" panose="02040503050406030204" pitchFamily="18" charset="0"/>
                          </a:rPr>
                          <m:t>𝐶</m:t>
                        </m:r>
                      </m:sub>
                    </m:sSub>
                    <m:r>
                      <a:rPr lang="en-US" altLang="zh-CN" b="0" i="1" dirty="0" smtClean="0">
                        <a:latin typeface="Cambria Math" panose="02040503050406030204" pitchFamily="18" charset="0"/>
                      </a:rPr>
                      <m:t>=1</m:t>
                    </m:r>
                  </m:oMath>
                </a14:m>
                <a:r>
                  <a:rPr lang="en-US" altLang="zh-CN" dirty="0"/>
                  <a:t> </a:t>
                </a:r>
                <a:r>
                  <a:rPr lang="zh-CN" altLang="en-US" dirty="0"/>
                  <a:t>表示是否包含修正最大的</a:t>
                </a:r>
                <a:r>
                  <a:rPr lang="en-US" altLang="zh-CN" dirty="0"/>
                  <a:t>contact diagrams</a:t>
                </a:r>
                <a:r>
                  <a:rPr lang="zh-CN" altLang="en-US" dirty="0"/>
                  <a:t>图的贡献。</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可以看到，计算结果实显由于</a:t>
                </a:r>
                <a:r>
                  <a:rPr lang="en-US" altLang="zh-CN" dirty="0"/>
                  <a:t>eta 1295 </a:t>
                </a:r>
                <a:r>
                  <a:rPr lang="zh-CN" altLang="en-US" dirty="0"/>
                  <a:t>在产生过程中被压低，所有可能的辐射衰变末态通过</a:t>
                </a:r>
                <a:r>
                  <a:rPr lang="en-US" altLang="zh-CN" dirty="0"/>
                  <a:t>eta 1295</a:t>
                </a:r>
                <a:r>
                  <a:rPr lang="zh-CN" altLang="en-US" dirty="0"/>
                  <a:t>中间态过程衰变的 分支比是要比通过</a:t>
                </a:r>
                <a:r>
                  <a:rPr lang="en-US" altLang="zh-CN" dirty="0"/>
                  <a:t>1405 </a:t>
                </a:r>
                <a:r>
                  <a:rPr lang="zh-CN" altLang="en-US" dirty="0"/>
                  <a:t>过来的分支比要小。对比表中第一行和第三行， 发现考虑了 强子圈图的贡献，会对于这个比值会有一定的影响。特别是在</a:t>
                </a:r>
                <a14:m>
                  <m:oMath xmlns:m="http://schemas.openxmlformats.org/officeDocument/2006/math">
                    <m:r>
                      <a:rPr lang="en-US" altLang="zh-CN" b="0" i="1" smtClean="0">
                        <a:latin typeface="Cambria Math" panose="02040503050406030204" pitchFamily="18" charset="0"/>
                      </a:rPr>
                      <m:t>𝛾𝛾𝜔</m:t>
                    </m:r>
                  </m:oMath>
                </a14:m>
                <a:r>
                  <a:rPr lang="zh-CN" altLang="en-US" dirty="0"/>
                  <a:t> 末态中比值改变明显。</a:t>
                </a: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这里的我们在</a:t>
                </a:r>
                <a:r>
                  <a:rPr lang="en-US" altLang="zh-CN" dirty="0"/>
                  <a:t>Contact diagram </a:t>
                </a:r>
                <a:r>
                  <a:rPr lang="zh-CN" altLang="en-US" dirty="0"/>
                  <a:t>前乘了一个系数</a:t>
                </a:r>
                <a:r>
                  <a:rPr lang="en-US" altLang="zh-CN" b="0" i="0">
                    <a:latin typeface="Cambria Math" panose="02040503050406030204" pitchFamily="18" charset="0"/>
                  </a:rPr>
                  <a:t>𝛿_𝐶</a:t>
                </a:r>
                <a:r>
                  <a:rPr lang="en-US" altLang="zh-CN" dirty="0"/>
                  <a:t>, </a:t>
                </a:r>
                <a:r>
                  <a:rPr lang="en-US" altLang="zh-CN" b="0" i="0">
                    <a:latin typeface="Cambria Math" panose="02040503050406030204" pitchFamily="18" charset="0"/>
                  </a:rPr>
                  <a:t>𝛿_𝐶=0</a:t>
                </a:r>
                <a:r>
                  <a:rPr lang="en-US" altLang="zh-CN" dirty="0"/>
                  <a:t> </a:t>
                </a:r>
                <a:r>
                  <a:rPr lang="zh-CN" altLang="en-US" dirty="0"/>
                  <a:t>或者</a:t>
                </a:r>
                <a:r>
                  <a:rPr lang="en-US" altLang="zh-CN" b="0" i="0" dirty="0">
                    <a:latin typeface="Cambria Math" panose="02040503050406030204" pitchFamily="18" charset="0"/>
                  </a:rPr>
                  <a:t>𝛿_𝐶=1</a:t>
                </a:r>
                <a:r>
                  <a:rPr lang="en-US" altLang="zh-CN" dirty="0"/>
                  <a:t> </a:t>
                </a:r>
                <a:r>
                  <a:rPr lang="zh-CN" altLang="en-US" dirty="0"/>
                  <a:t>表示是否包含修正最大的</a:t>
                </a:r>
                <a:r>
                  <a:rPr lang="en-US" altLang="zh-CN" dirty="0"/>
                  <a:t>contact diagrams</a:t>
                </a:r>
                <a:r>
                  <a:rPr lang="zh-CN" altLang="en-US" dirty="0"/>
                  <a:t>图的贡献。</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这是在</a:t>
                </a:r>
                <a:r>
                  <a:rPr lang="en-US" altLang="zh-CN" dirty="0"/>
                  <a:t>J/psi</a:t>
                </a:r>
                <a:r>
                  <a:rPr lang="zh-CN" altLang="en-US" dirty="0"/>
                  <a:t> 辐射衰变到相同末态但是通过不同中间态</a:t>
                </a:r>
                <a:r>
                  <a:rPr lang="en-US" altLang="zh-CN" dirty="0"/>
                  <a:t>eta 1405  </a:t>
                </a:r>
                <a:r>
                  <a:rPr lang="zh-CN" altLang="en-US" dirty="0"/>
                  <a:t>比上</a:t>
                </a:r>
                <a:r>
                  <a:rPr lang="en-US" altLang="zh-CN" dirty="0"/>
                  <a:t>eta 1295</a:t>
                </a:r>
                <a:r>
                  <a:rPr lang="zh-CN" altLang="en-US" dirty="0"/>
                  <a:t>的比值，可以看到，计算结果实显由于</a:t>
                </a:r>
                <a:r>
                  <a:rPr lang="en-US" altLang="zh-CN" dirty="0"/>
                  <a:t>eta 1295 </a:t>
                </a:r>
                <a:r>
                  <a:rPr lang="zh-CN" altLang="en-US" dirty="0"/>
                  <a:t>在产生过程中被压低，所有可能的辐射衰变末态通过</a:t>
                </a:r>
                <a:r>
                  <a:rPr lang="en-US" altLang="zh-CN" dirty="0"/>
                  <a:t>eta 1295</a:t>
                </a:r>
                <a:r>
                  <a:rPr lang="zh-CN" altLang="en-US" dirty="0"/>
                  <a:t>中间态过程衰变的 分支比是要比通过</a:t>
                </a:r>
                <a:r>
                  <a:rPr lang="en-US" altLang="zh-CN" dirty="0"/>
                  <a:t>1405 </a:t>
                </a:r>
                <a:r>
                  <a:rPr lang="zh-CN" altLang="en-US" dirty="0"/>
                  <a:t>过来的分支比要小。对比表中第一行和第三行， 发现考虑了 强子圈图的贡献，会对于这个比值会有一定的影响。特别是在</a:t>
                </a:r>
                <a:r>
                  <a:rPr lang="en-US" altLang="zh-CN" b="0" i="0">
                    <a:latin typeface="Cambria Math" panose="02040503050406030204" pitchFamily="18" charset="0"/>
                  </a:rPr>
                  <a:t>𝛾𝛾𝜔</a:t>
                </a:r>
                <a:r>
                  <a:rPr lang="zh-CN" altLang="en-US" dirty="0"/>
                  <a:t> 末态中比值改变明显。</a:t>
                </a:r>
              </a:p>
              <a:p>
                <a:endParaRPr lang="zh-CN" altLang="en-US" dirty="0"/>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20</a:t>
            </a:fld>
            <a:endParaRPr lang="zh-CN" altLang="en-US"/>
          </a:p>
        </p:txBody>
      </p:sp>
    </p:spTree>
    <p:extLst>
      <p:ext uri="{BB962C8B-B14F-4D97-AF65-F5344CB8AC3E}">
        <p14:creationId xmlns:p14="http://schemas.microsoft.com/office/powerpoint/2010/main" val="32675037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接下来是 具体的不同的</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𝜂</m:t>
                        </m:r>
                      </m:e>
                      <m:sub>
                        <m:r>
                          <a:rPr lang="en-US" altLang="zh-CN" b="0" i="1" smtClean="0">
                            <a:latin typeface="Cambria Math" panose="02040503050406030204" pitchFamily="18" charset="0"/>
                          </a:rPr>
                          <m:t>𝑋</m:t>
                        </m:r>
                      </m:sub>
                    </m:sSub>
                  </m:oMath>
                </a14:m>
                <a:r>
                  <a:rPr lang="zh-CN" altLang="en-US" dirty="0"/>
                  <a:t> 的衰变过程的宽度。表中分别列举了只考虑树图的，和考虑了圈图贡献后截断参数分别取</a:t>
                </a:r>
                <a14:m>
                  <m:oMath xmlns:m="http://schemas.openxmlformats.org/officeDocument/2006/math">
                    <m:r>
                      <a:rPr lang="en-US" altLang="zh-CN" b="0" i="1" smtClean="0">
                        <a:latin typeface="Cambria Math" panose="02040503050406030204" pitchFamily="18" charset="0"/>
                      </a:rPr>
                      <m:t>𝛼</m:t>
                    </m:r>
                    <m:r>
                      <a:rPr lang="en-US" altLang="zh-CN" b="0" i="1" smtClean="0">
                        <a:latin typeface="Cambria Math" panose="02040503050406030204" pitchFamily="18" charset="0"/>
                      </a:rPr>
                      <m:t>=1</m:t>
                    </m:r>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𝛼</m:t>
                    </m:r>
                    <m:r>
                      <a:rPr lang="en-US" altLang="zh-CN" b="0" i="1" smtClean="0">
                        <a:latin typeface="Cambria Math" panose="02040503050406030204" pitchFamily="18" charset="0"/>
                      </a:rPr>
                      <m:t>=2</m:t>
                    </m:r>
                  </m:oMath>
                </a14:m>
                <a:endParaRPr lang="en-US" altLang="zh-CN" dirty="0"/>
              </a:p>
              <a:p>
                <a:r>
                  <a:rPr lang="zh-CN" altLang="en-US" dirty="0"/>
                  <a:t>的衰变宽度。可以看到，在</a:t>
                </a:r>
                <a14:m>
                  <m:oMath xmlns:m="http://schemas.openxmlformats.org/officeDocument/2006/math">
                    <m:r>
                      <a:rPr lang="en-US" altLang="zh-CN" b="0" i="1" smtClean="0">
                        <a:latin typeface="Cambria Math" panose="02040503050406030204" pitchFamily="18" charset="0"/>
                      </a:rPr>
                      <m:t>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1295</m:t>
                        </m:r>
                      </m:e>
                    </m:d>
                  </m:oMath>
                </a14:m>
                <a:r>
                  <a:rPr lang="en-US" altLang="zh-CN" dirty="0"/>
                  <a:t> </a:t>
                </a:r>
                <a:r>
                  <a:rPr lang="zh-CN" altLang="en-US" dirty="0"/>
                  <a:t>辐射衰变中 不同道的大小关系为：</a:t>
                </a:r>
                <a14:m>
                  <m:oMath xmlns:m="http://schemas.openxmlformats.org/officeDocument/2006/math">
                    <m:r>
                      <a:rPr lang="en-US" altLang="zh-CN" sz="1200" i="1" smtClean="0">
                        <a:latin typeface="Cambria Math" panose="02040503050406030204" pitchFamily="18" charset="0"/>
                      </a:rPr>
                      <m:t>: </m:t>
                    </m:r>
                  </m:oMath>
                </a14:m>
                <a:r>
                  <a:rPr lang="zh-CN" altLang="en-US" sz="1200" dirty="0">
                    <a:latin typeface="Cambria Math" panose="02040503050406030204" pitchFamily="18" charset="0"/>
                  </a:rPr>
                  <a:t>   </a:t>
                </a:r>
                <a14:m>
                  <m:oMath xmlns:m="http://schemas.openxmlformats.org/officeDocument/2006/math">
                    <m:r>
                      <a:rPr lang="en-US" altLang="zh-CN" sz="1200" i="1" dirty="0">
                        <a:latin typeface="Cambria Math" panose="02040503050406030204" pitchFamily="18" charset="0"/>
                      </a:rPr>
                      <m:t>𝛾𝜌</m:t>
                    </m:r>
                    <m:r>
                      <a:rPr lang="en-US" altLang="zh-CN" sz="1200" i="1" dirty="0">
                        <a:latin typeface="Cambria Math" panose="02040503050406030204" pitchFamily="18" charset="0"/>
                      </a:rPr>
                      <m:t>&gt;</m:t>
                    </m:r>
                    <m:r>
                      <a:rPr lang="en-US" altLang="zh-CN" sz="1200" i="1" dirty="0">
                        <a:latin typeface="Cambria Math" panose="02040503050406030204" pitchFamily="18" charset="0"/>
                      </a:rPr>
                      <m:t>𝛾𝜔</m:t>
                    </m:r>
                    <m:r>
                      <a:rPr lang="en-US" altLang="zh-CN" sz="1200" i="1" dirty="0">
                        <a:latin typeface="Cambria Math" panose="02040503050406030204" pitchFamily="18" charset="0"/>
                      </a:rPr>
                      <m:t>&gt;</m:t>
                    </m:r>
                    <m:r>
                      <a:rPr lang="en-US" altLang="zh-CN" sz="1200" i="1" dirty="0">
                        <a:latin typeface="Cambria Math" panose="02040503050406030204" pitchFamily="18" charset="0"/>
                      </a:rPr>
                      <m:t>𝛾𝜙</m:t>
                    </m:r>
                  </m:oMath>
                </a14:m>
                <a:r>
                  <a:rPr lang="zh-CN" altLang="en-US" dirty="0"/>
                  <a:t>， 而在</a:t>
                </a:r>
                <a14:m>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(1405)</m:t>
                    </m:r>
                  </m:oMath>
                </a14:m>
                <a:r>
                  <a:rPr lang="en-US" altLang="zh-CN" dirty="0"/>
                  <a:t> </a:t>
                </a:r>
                <a:r>
                  <a:rPr lang="zh-CN" altLang="en-US" dirty="0"/>
                  <a:t>中 为 </a:t>
                </a:r>
                <a14:m>
                  <m:oMath xmlns:m="http://schemas.openxmlformats.org/officeDocument/2006/math">
                    <m:r>
                      <a:rPr lang="en-US" altLang="zh-CN" sz="1200" b="0" i="1" smtClean="0">
                        <a:latin typeface="Cambria Math" panose="02040503050406030204" pitchFamily="18" charset="0"/>
                        <a:ea typeface="Cambria Math" panose="02040503050406030204" pitchFamily="18" charset="0"/>
                      </a:rPr>
                      <m:t>:   </m:t>
                    </m:r>
                    <m:r>
                      <a:rPr lang="en-US" altLang="zh-CN" sz="1200" b="0" i="1" smtClean="0">
                        <a:latin typeface="Cambria Math" panose="02040503050406030204" pitchFamily="18" charset="0"/>
                        <a:ea typeface="Cambria Math" panose="02040503050406030204" pitchFamily="18" charset="0"/>
                      </a:rPr>
                      <m:t>𝛾𝜌</m:t>
                    </m:r>
                    <m:r>
                      <a:rPr lang="en-US" altLang="zh-CN" sz="1200" b="0" i="1" smtClean="0">
                        <a:latin typeface="Cambria Math" panose="02040503050406030204" pitchFamily="18" charset="0"/>
                        <a:ea typeface="Cambria Math" panose="02040503050406030204" pitchFamily="18" charset="0"/>
                      </a:rPr>
                      <m:t>&gt;</m:t>
                    </m:r>
                    <m:r>
                      <a:rPr lang="en-US" altLang="zh-CN" sz="1200" b="0" i="1" smtClean="0">
                        <a:latin typeface="Cambria Math" panose="02040503050406030204" pitchFamily="18" charset="0"/>
                        <a:ea typeface="Cambria Math" panose="02040503050406030204" pitchFamily="18" charset="0"/>
                      </a:rPr>
                      <m:t>𝛾𝜙</m:t>
                    </m:r>
                    <m:r>
                      <a:rPr lang="en-US" altLang="zh-CN" sz="1200" b="0" i="1" smtClean="0">
                        <a:latin typeface="Cambria Math" panose="02040503050406030204" pitchFamily="18" charset="0"/>
                        <a:ea typeface="Cambria Math" panose="02040503050406030204" pitchFamily="18" charset="0"/>
                      </a:rPr>
                      <m:t>&gt;</m:t>
                    </m:r>
                    <m:r>
                      <a:rPr lang="en-US" altLang="zh-CN" sz="1200" b="0" i="1" smtClean="0">
                        <a:latin typeface="Cambria Math" panose="02040503050406030204" pitchFamily="18" charset="0"/>
                        <a:ea typeface="Cambria Math" panose="02040503050406030204" pitchFamily="18" charset="0"/>
                      </a:rPr>
                      <m:t>𝛾𝜔</m:t>
                    </m:r>
                    <m:r>
                      <a:rPr lang="en-US" altLang="zh-CN" sz="1200" b="0" i="1" smtClean="0">
                        <a:latin typeface="Cambria Math" panose="02040503050406030204" pitchFamily="18" charset="0"/>
                        <a:ea typeface="Cambria Math" panose="02040503050406030204" pitchFamily="18" charset="0"/>
                      </a:rPr>
                      <m:t> </m:t>
                    </m:r>
                  </m:oMath>
                </a14:m>
                <a:r>
                  <a:rPr lang="zh-CN" altLang="en-US" dirty="0"/>
                  <a:t>，并且，</a:t>
                </a:r>
                <a14:m>
                  <m:oMath xmlns:m="http://schemas.openxmlformats.org/officeDocument/2006/math">
                    <m:r>
                      <a:rPr lang="en-US" altLang="zh-CN" b="0" i="1" smtClean="0">
                        <a:latin typeface="Cambria Math" panose="02040503050406030204" pitchFamily="18" charset="0"/>
                      </a:rPr>
                      <m:t>𝛾</m:t>
                    </m:r>
                    <m:r>
                      <a:rPr lang="en-US" altLang="zh-CN" b="0" i="1" smtClean="0">
                        <a:latin typeface="Cambria Math" panose="02040503050406030204" pitchFamily="18" charset="0"/>
                      </a:rPr>
                      <m:t> </m:t>
                    </m:r>
                    <m:r>
                      <a:rPr lang="en-US" altLang="zh-CN" b="0" i="1" smtClean="0">
                        <a:latin typeface="Cambria Math" panose="02040503050406030204" pitchFamily="18" charset="0"/>
                      </a:rPr>
                      <m:t>𝜙</m:t>
                    </m:r>
                  </m:oMath>
                </a14:m>
                <a:r>
                  <a:rPr lang="en-US" altLang="zh-CN" dirty="0"/>
                  <a:t> </a:t>
                </a:r>
                <a:r>
                  <a:rPr lang="zh-CN" altLang="en-US" dirty="0"/>
                  <a:t>和</a:t>
                </a:r>
                <a14:m>
                  <m:oMath xmlns:m="http://schemas.openxmlformats.org/officeDocument/2006/math">
                    <m:r>
                      <a:rPr lang="en-US" altLang="zh-CN" b="0" i="1" dirty="0" smtClean="0">
                        <a:latin typeface="Cambria Math" panose="02040503050406030204" pitchFamily="18" charset="0"/>
                      </a:rPr>
                      <m:t>𝛾𝜔</m:t>
                    </m:r>
                  </m:oMath>
                </a14:m>
                <a:r>
                  <a:rPr lang="en-US" altLang="zh-CN" dirty="0"/>
                  <a:t> </a:t>
                </a:r>
                <a:r>
                  <a:rPr lang="zh-CN" altLang="en-US" dirty="0"/>
                  <a:t>的大小是在考虑了圈图后出现了反转，这是符合目前的实验结果的：</a:t>
                </a:r>
                <a14:m>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(1405)</m:t>
                    </m:r>
                  </m:oMath>
                </a14:m>
                <a:r>
                  <a:rPr lang="en-US" altLang="zh-CN" dirty="0"/>
                  <a:t> </a:t>
                </a:r>
                <a:r>
                  <a:rPr lang="zh-CN" altLang="en-US" dirty="0"/>
                  <a:t>辐射衰变中 </a:t>
                </a:r>
                <a14:m>
                  <m:oMath xmlns:m="http://schemas.openxmlformats.org/officeDocument/2006/math">
                    <m:r>
                      <a:rPr lang="en-US" altLang="zh-CN" b="0" i="1" smtClean="0">
                        <a:latin typeface="Cambria Math" panose="02040503050406030204" pitchFamily="18" charset="0"/>
                      </a:rPr>
                      <m:t>𝛾𝜙</m:t>
                    </m:r>
                  </m:oMath>
                </a14:m>
                <a:r>
                  <a:rPr lang="en-US" altLang="zh-CN" dirty="0"/>
                  <a:t> </a:t>
                </a:r>
                <a:r>
                  <a:rPr lang="zh-CN" altLang="en-US" dirty="0"/>
                  <a:t>的信号比</a:t>
                </a:r>
                <a14:m>
                  <m:oMath xmlns:m="http://schemas.openxmlformats.org/officeDocument/2006/math">
                    <m:r>
                      <a:rPr lang="en-US" altLang="zh-CN" b="0" i="1" smtClean="0">
                        <a:latin typeface="Cambria Math" panose="02040503050406030204" pitchFamily="18" charset="0"/>
                      </a:rPr>
                      <m:t>𝛾𝜔</m:t>
                    </m:r>
                    <m:r>
                      <a:rPr lang="zh-CN" altLang="en-US" b="0" i="1" smtClean="0">
                        <a:latin typeface="Cambria Math" panose="02040503050406030204" pitchFamily="18" charset="0"/>
                      </a:rPr>
                      <m:t>的</m:t>
                    </m:r>
                  </m:oMath>
                </a14:m>
                <a:r>
                  <a:rPr lang="zh-CN" altLang="en-US" dirty="0"/>
                  <a:t>强。</a:t>
                </a:r>
                <a:endParaRPr lang="en-US" altLang="zh-CN" dirty="0"/>
              </a:p>
              <a:p>
                <a:endParaRPr lang="en-US" altLang="zh-CN" dirty="0"/>
              </a:p>
              <a:p>
                <a:r>
                  <a:rPr lang="zh-CN" altLang="en-US" dirty="0"/>
                  <a:t>接下来我们就具体看一下不同衰变道的比值关系。</a:t>
                </a:r>
                <a:endParaRPr lang="en-US" altLang="zh-CN" dirty="0"/>
              </a:p>
            </p:txBody>
          </p:sp>
        </mc:Choice>
        <mc:Fallback xmlns="">
          <p:sp>
            <p:nvSpPr>
              <p:cNvPr id="3" name="备注占位符 2"/>
              <p:cNvSpPr>
                <a:spLocks noGrp="1"/>
              </p:cNvSpPr>
              <p:nvPr>
                <p:ph type="body" idx="1"/>
              </p:nvPr>
            </p:nvSpPr>
            <p:spPr/>
            <p:txBody>
              <a:bodyPr/>
              <a:lstStyle/>
              <a:p>
                <a:r>
                  <a:rPr lang="zh-CN" altLang="en-US" dirty="0"/>
                  <a:t>接下来是 具体的不同的</a:t>
                </a:r>
                <a:r>
                  <a:rPr lang="en-US" altLang="zh-CN" b="0" i="0">
                    <a:latin typeface="Cambria Math" panose="02040503050406030204" pitchFamily="18" charset="0"/>
                  </a:rPr>
                  <a:t>𝜂_𝑋</a:t>
                </a:r>
                <a:r>
                  <a:rPr lang="zh-CN" altLang="en-US" dirty="0"/>
                  <a:t> 的衰变过程的宽度。表中分别列举了只考虑树图的，和考虑了圈图贡献后截断参数分别取</a:t>
                </a:r>
                <a:r>
                  <a:rPr lang="en-US" altLang="zh-CN" b="0" i="0">
                    <a:latin typeface="Cambria Math" panose="02040503050406030204" pitchFamily="18" charset="0"/>
                  </a:rPr>
                  <a:t>𝛼=1</a:t>
                </a:r>
                <a:r>
                  <a:rPr lang="en-US" altLang="zh-CN" dirty="0"/>
                  <a:t> </a:t>
                </a:r>
                <a:r>
                  <a:rPr lang="zh-CN" altLang="en-US" dirty="0"/>
                  <a:t>和 </a:t>
                </a:r>
                <a:r>
                  <a:rPr lang="en-US" altLang="zh-CN" b="0" i="0">
                    <a:latin typeface="Cambria Math" panose="02040503050406030204" pitchFamily="18" charset="0"/>
                  </a:rPr>
                  <a:t>𝛼=2</a:t>
                </a:r>
                <a:endParaRPr lang="en-US" altLang="zh-CN" dirty="0"/>
              </a:p>
              <a:p>
                <a:r>
                  <a:rPr lang="zh-CN" altLang="en-US" dirty="0"/>
                  <a:t>的衰变宽度。可以看到，在</a:t>
                </a:r>
                <a:r>
                  <a:rPr lang="en-US" altLang="zh-CN" b="0" i="0">
                    <a:latin typeface="Cambria Math" panose="02040503050406030204" pitchFamily="18" charset="0"/>
                  </a:rPr>
                  <a:t>𝜂(1295)</a:t>
                </a:r>
                <a:r>
                  <a:rPr lang="en-US" altLang="zh-CN" dirty="0"/>
                  <a:t> </a:t>
                </a:r>
                <a:r>
                  <a:rPr lang="zh-CN" altLang="en-US" dirty="0"/>
                  <a:t>辐射衰变中 不同道的大小关系为：</a:t>
                </a:r>
                <a:r>
                  <a:rPr lang="en-US" altLang="zh-CN" sz="1200" i="0">
                    <a:latin typeface="Cambria Math" panose="02040503050406030204" pitchFamily="18" charset="0"/>
                  </a:rPr>
                  <a:t>: </a:t>
                </a:r>
                <a:r>
                  <a:rPr lang="zh-CN" altLang="en-US" sz="1200" dirty="0">
                    <a:latin typeface="Cambria Math" panose="02040503050406030204" pitchFamily="18" charset="0"/>
                  </a:rPr>
                  <a:t>   </a:t>
                </a:r>
                <a:r>
                  <a:rPr lang="en-US" altLang="zh-CN" sz="1200" i="0" dirty="0">
                    <a:latin typeface="Cambria Math" panose="02040503050406030204" pitchFamily="18" charset="0"/>
                  </a:rPr>
                  <a:t>𝛾𝜌&gt;𝛾𝜔&gt;𝛾𝜙</a:t>
                </a:r>
                <a:r>
                  <a:rPr lang="zh-CN" altLang="en-US" dirty="0"/>
                  <a:t>， 而在</a:t>
                </a:r>
                <a:r>
                  <a:rPr lang="en-US" altLang="zh-CN" b="0" i="0">
                    <a:latin typeface="Cambria Math" panose="02040503050406030204" pitchFamily="18" charset="0"/>
                  </a:rPr>
                  <a:t>𝜂(1405)</a:t>
                </a:r>
                <a:r>
                  <a:rPr lang="en-US" altLang="zh-CN" dirty="0"/>
                  <a:t> </a:t>
                </a:r>
                <a:r>
                  <a:rPr lang="zh-CN" altLang="en-US" dirty="0"/>
                  <a:t>中 为 </a:t>
                </a:r>
                <a:r>
                  <a:rPr lang="en-US" altLang="zh-CN" sz="1200" b="0" i="0">
                    <a:latin typeface="Cambria Math" panose="02040503050406030204" pitchFamily="18" charset="0"/>
                    <a:ea typeface="Cambria Math" panose="02040503050406030204" pitchFamily="18" charset="0"/>
                  </a:rPr>
                  <a:t>:   𝛾𝜌&gt;𝛾𝜙&gt;𝛾𝜔 </a:t>
                </a:r>
                <a:r>
                  <a:rPr lang="zh-CN" altLang="en-US" dirty="0"/>
                  <a:t>，并且，</a:t>
                </a:r>
                <a:r>
                  <a:rPr lang="en-US" altLang="zh-CN" b="0" i="0">
                    <a:latin typeface="Cambria Math" panose="02040503050406030204" pitchFamily="18" charset="0"/>
                  </a:rPr>
                  <a:t>𝛾 𝜙</a:t>
                </a:r>
                <a:r>
                  <a:rPr lang="en-US" altLang="zh-CN" dirty="0"/>
                  <a:t> </a:t>
                </a:r>
                <a:r>
                  <a:rPr lang="zh-CN" altLang="en-US" dirty="0"/>
                  <a:t>和</a:t>
                </a:r>
                <a:r>
                  <a:rPr lang="en-US" altLang="zh-CN" b="0" i="0" dirty="0">
                    <a:latin typeface="Cambria Math" panose="02040503050406030204" pitchFamily="18" charset="0"/>
                  </a:rPr>
                  <a:t>𝛾𝜔</a:t>
                </a:r>
                <a:r>
                  <a:rPr lang="en-US" altLang="zh-CN" dirty="0"/>
                  <a:t> </a:t>
                </a:r>
                <a:r>
                  <a:rPr lang="zh-CN" altLang="en-US" dirty="0"/>
                  <a:t>的大小是在考虑了圈图后出现了反转，这是符合目前的实验结果的：</a:t>
                </a:r>
                <a:r>
                  <a:rPr lang="en-US" altLang="zh-CN" b="0" i="0">
                    <a:latin typeface="Cambria Math" panose="02040503050406030204" pitchFamily="18" charset="0"/>
                  </a:rPr>
                  <a:t>𝜂(1405)</a:t>
                </a:r>
                <a:r>
                  <a:rPr lang="en-US" altLang="zh-CN" dirty="0"/>
                  <a:t> </a:t>
                </a:r>
                <a:r>
                  <a:rPr lang="zh-CN" altLang="en-US" dirty="0"/>
                  <a:t>辐射衰变中 </a:t>
                </a:r>
                <a:r>
                  <a:rPr lang="en-US" altLang="zh-CN" b="0" i="0">
                    <a:latin typeface="Cambria Math" panose="02040503050406030204" pitchFamily="18" charset="0"/>
                  </a:rPr>
                  <a:t>𝛾𝜙</a:t>
                </a:r>
                <a:r>
                  <a:rPr lang="en-US" altLang="zh-CN" dirty="0"/>
                  <a:t> </a:t>
                </a:r>
                <a:r>
                  <a:rPr lang="zh-CN" altLang="en-US" dirty="0"/>
                  <a:t>的信号比</a:t>
                </a:r>
                <a:r>
                  <a:rPr lang="en-US" altLang="zh-CN" b="0" i="0">
                    <a:latin typeface="Cambria Math" panose="02040503050406030204" pitchFamily="18" charset="0"/>
                  </a:rPr>
                  <a:t>𝛾𝜔</a:t>
                </a:r>
                <a:r>
                  <a:rPr lang="zh-CN" altLang="en-US" b="0" i="0">
                    <a:latin typeface="Cambria Math" panose="02040503050406030204" pitchFamily="18" charset="0"/>
                  </a:rPr>
                  <a:t>的</a:t>
                </a:r>
                <a:r>
                  <a:rPr lang="zh-CN" altLang="en-US" dirty="0"/>
                  <a:t>强。</a:t>
                </a:r>
                <a:endParaRPr lang="en-US" altLang="zh-CN" dirty="0"/>
              </a:p>
              <a:p>
                <a:endParaRPr lang="en-US" altLang="zh-CN" dirty="0"/>
              </a:p>
              <a:p>
                <a:r>
                  <a:rPr lang="zh-CN" altLang="en-US" dirty="0"/>
                  <a:t>接下来我们就具体看一下不同衰变道的比值关系。</a:t>
                </a:r>
                <a:endParaRPr lang="en-US" altLang="zh-CN" dirty="0"/>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21</a:t>
            </a:fld>
            <a:endParaRPr lang="zh-CN" altLang="en-US"/>
          </a:p>
        </p:txBody>
      </p:sp>
    </p:spTree>
    <p:extLst>
      <p:ext uri="{BB962C8B-B14F-4D97-AF65-F5344CB8AC3E}">
        <p14:creationId xmlns:p14="http://schemas.microsoft.com/office/powerpoint/2010/main" val="3291841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首先是 </a:t>
                </a:r>
                <a14:m>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(1405)</m:t>
                    </m:r>
                  </m:oMath>
                </a14:m>
                <a:r>
                  <a:rPr lang="zh-CN" altLang="en-US" dirty="0"/>
                  <a:t> 中 </a:t>
                </a:r>
                <a14:m>
                  <m:oMath xmlns:m="http://schemas.openxmlformats.org/officeDocument/2006/math">
                    <m:r>
                      <a:rPr lang="en-US" altLang="zh-CN" b="0" i="1" smtClean="0">
                        <a:latin typeface="Cambria Math" panose="02040503050406030204" pitchFamily="18" charset="0"/>
                      </a:rPr>
                      <m:t>𝛾𝜌</m:t>
                    </m:r>
                  </m:oMath>
                </a14:m>
                <a:r>
                  <a:rPr lang="zh-CN" altLang="en-US" dirty="0"/>
                  <a:t> 比上 </a:t>
                </a:r>
                <a14:m>
                  <m:oMath xmlns:m="http://schemas.openxmlformats.org/officeDocument/2006/math">
                    <m:r>
                      <a:rPr lang="en-US" altLang="zh-CN" b="0" i="1" smtClean="0">
                        <a:latin typeface="Cambria Math" panose="02040503050406030204" pitchFamily="18" charset="0"/>
                      </a:rPr>
                      <m:t>𝛾</m:t>
                    </m:r>
                    <m:r>
                      <a:rPr lang="en-US" altLang="zh-CN" b="0" i="1" smtClean="0">
                        <a:latin typeface="Cambria Math" panose="02040503050406030204" pitchFamily="18" charset="0"/>
                      </a:rPr>
                      <m:t> </m:t>
                    </m:r>
                    <m:r>
                      <a:rPr lang="en-US" altLang="zh-CN" b="0" i="1" smtClean="0">
                        <a:latin typeface="Cambria Math" panose="02040503050406030204" pitchFamily="18" charset="0"/>
                      </a:rPr>
                      <m:t>𝜙</m:t>
                    </m:r>
                  </m:oMath>
                </a14:m>
                <a:r>
                  <a:rPr lang="en-US" altLang="zh-CN" dirty="0"/>
                  <a:t>, </a:t>
                </a:r>
                <a:r>
                  <a:rPr lang="zh-CN" altLang="en-US" dirty="0"/>
                  <a:t>这个比值是</a:t>
                </a:r>
                <a:r>
                  <a:rPr lang="en-US" altLang="zh-CN" dirty="0"/>
                  <a:t>BESIII </a:t>
                </a:r>
                <a:r>
                  <a:rPr lang="zh-CN" altLang="en-US" dirty="0"/>
                  <a:t>在</a:t>
                </a:r>
                <a:r>
                  <a:rPr lang="en-US" altLang="zh-CN" dirty="0"/>
                  <a:t>18</a:t>
                </a:r>
                <a:r>
                  <a:rPr lang="zh-CN" altLang="en-US" dirty="0"/>
                  <a:t>年已经测出了数据的，如表上所示，他们</a:t>
                </a:r>
                <a:r>
                  <a:rPr lang="zh-CN" altLang="en-US" baseline="0" dirty="0"/>
                  <a:t>  </a:t>
                </a:r>
                <a14:m>
                  <m:oMath xmlns:m="http://schemas.openxmlformats.org/officeDocument/2006/math">
                    <m:r>
                      <a:rPr lang="en-US" altLang="zh-CN" sz="1200" b="0" i="1" dirty="0" smtClean="0">
                        <a:latin typeface="Cambria Math" panose="02040503050406030204" pitchFamily="18" charset="0"/>
                        <a:ea typeface="Cambria" panose="02040503050406030204" pitchFamily="18" charset="0"/>
                      </a:rPr>
                      <m:t> </m:t>
                    </m:r>
                    <m:r>
                      <a:rPr lang="zh-CN" altLang="en-US" sz="1200" b="0" i="1" dirty="0" smtClean="0">
                        <a:latin typeface="Cambria Math" panose="02040503050406030204" pitchFamily="18" charset="0"/>
                        <a:ea typeface="Cambria" panose="02040503050406030204" pitchFamily="18" charset="0"/>
                      </a:rPr>
                      <m:t>得到</m:t>
                    </m:r>
                  </m:oMath>
                </a14:m>
                <a:r>
                  <a:rPr lang="zh-CN" altLang="en-US" dirty="0"/>
                  <a:t>两个解 一个是 解的中心值 为</a:t>
                </a:r>
                <a:r>
                  <a:rPr lang="en-US" altLang="zh-CN" dirty="0"/>
                  <a:t>11.1</a:t>
                </a:r>
                <a:r>
                  <a:rPr lang="zh-CN" altLang="en-US" dirty="0"/>
                  <a:t>， 误差范围如图中淡黄色区域， 另一个解为，</a:t>
                </a:r>
                <a:r>
                  <a:rPr lang="en-US" altLang="zh-CN" dirty="0"/>
                  <a:t>7.53</a:t>
                </a:r>
                <a:r>
                  <a:rPr lang="zh-CN" altLang="en-US" dirty="0"/>
                  <a:t>， 误差范围如淡蓝色区域</a:t>
                </a:r>
                <a:r>
                  <a:rPr lang="en-US" altLang="zh-CN" dirty="0"/>
                  <a:t>.</a:t>
                </a:r>
                <a:r>
                  <a:rPr lang="en-US" altLang="zh-CN" baseline="0" dirty="0"/>
                  <a:t> </a:t>
                </a:r>
                <a:r>
                  <a:rPr lang="zh-CN" altLang="en-US" baseline="0" dirty="0"/>
                  <a:t>我们在图中列出了，只考虑树图的， 和两种考虑圈图的情况，计算结果</a:t>
                </a:r>
                <a:r>
                  <a:rPr lang="zh-CN" altLang="en-US" dirty="0"/>
                  <a:t>都是在</a:t>
                </a:r>
                <a:r>
                  <a:rPr lang="en-US" altLang="zh-CN" dirty="0"/>
                  <a:t>BESIII </a:t>
                </a:r>
                <a:r>
                  <a:rPr lang="zh-CN" altLang="en-US" dirty="0"/>
                  <a:t>给出的解的实验值的误差范围之内。我们还考虑了该比值对</a:t>
                </a:r>
                <a:r>
                  <a:rPr lang="en-US" altLang="zh-CN" dirty="0"/>
                  <a:t>1405 </a:t>
                </a:r>
                <a:r>
                  <a:rPr lang="zh-CN" altLang="en-US" dirty="0"/>
                  <a:t>质量 和截断参数 </a:t>
                </a:r>
                <a14:m>
                  <m:oMath xmlns:m="http://schemas.openxmlformats.org/officeDocument/2006/math">
                    <m:r>
                      <a:rPr lang="en-US" altLang="zh-CN" b="0" i="1" smtClean="0">
                        <a:latin typeface="Cambria Math" panose="02040503050406030204" pitchFamily="18" charset="0"/>
                      </a:rPr>
                      <m:t>𝛼</m:t>
                    </m:r>
                  </m:oMath>
                </a14:m>
                <a:r>
                  <a:rPr lang="zh-CN" altLang="en-US" dirty="0"/>
                  <a:t> 的依赖，发现并不敏感。</a:t>
                </a:r>
              </a:p>
            </p:txBody>
          </p:sp>
        </mc:Choice>
        <mc:Fallback xmlns="">
          <p:sp>
            <p:nvSpPr>
              <p:cNvPr id="3" name="备注占位符 2"/>
              <p:cNvSpPr>
                <a:spLocks noGrp="1"/>
              </p:cNvSpPr>
              <p:nvPr>
                <p:ph type="body" idx="1"/>
              </p:nvPr>
            </p:nvSpPr>
            <p:spPr/>
            <p:txBody>
              <a:bodyPr/>
              <a:lstStyle/>
              <a:p>
                <a:r>
                  <a:rPr lang="zh-CN" altLang="en-US" dirty="0"/>
                  <a:t>首先是 </a:t>
                </a:r>
                <a:r>
                  <a:rPr lang="en-US" altLang="zh-CN" b="0" i="0">
                    <a:latin typeface="Cambria Math" panose="02040503050406030204" pitchFamily="18" charset="0"/>
                  </a:rPr>
                  <a:t>𝜂(1405)</a:t>
                </a:r>
                <a:r>
                  <a:rPr lang="zh-CN" altLang="en-US" dirty="0"/>
                  <a:t> 中 </a:t>
                </a:r>
                <a:r>
                  <a:rPr lang="en-US" altLang="zh-CN" b="0" i="0">
                    <a:latin typeface="Cambria Math" panose="02040503050406030204" pitchFamily="18" charset="0"/>
                  </a:rPr>
                  <a:t>𝛾𝜌</a:t>
                </a:r>
                <a:r>
                  <a:rPr lang="zh-CN" altLang="en-US" dirty="0"/>
                  <a:t> 比上 </a:t>
                </a:r>
                <a:r>
                  <a:rPr lang="en-US" altLang="zh-CN" b="0" i="0">
                    <a:latin typeface="Cambria Math" panose="02040503050406030204" pitchFamily="18" charset="0"/>
                  </a:rPr>
                  <a:t>𝛾 𝜙</a:t>
                </a:r>
                <a:r>
                  <a:rPr lang="en-US" altLang="zh-CN" dirty="0"/>
                  <a:t>, </a:t>
                </a:r>
                <a:r>
                  <a:rPr lang="zh-CN" altLang="en-US" dirty="0"/>
                  <a:t>这个比值是</a:t>
                </a:r>
                <a:r>
                  <a:rPr lang="en-US" altLang="zh-CN" dirty="0"/>
                  <a:t>BESIII </a:t>
                </a:r>
                <a:r>
                  <a:rPr lang="zh-CN" altLang="en-US" dirty="0"/>
                  <a:t>在</a:t>
                </a:r>
                <a:r>
                  <a:rPr lang="en-US" altLang="zh-CN" dirty="0"/>
                  <a:t>18</a:t>
                </a:r>
                <a:r>
                  <a:rPr lang="zh-CN" altLang="en-US" dirty="0"/>
                  <a:t>年已经测出了数据的，如表上所示，他们</a:t>
                </a:r>
                <a:r>
                  <a:rPr lang="zh-CN" altLang="en-US" baseline="0" dirty="0"/>
                  <a:t>  </a:t>
                </a:r>
                <a:r>
                  <a:rPr lang="en-US" altLang="zh-CN" sz="1200" b="0" i="0" dirty="0">
                    <a:latin typeface="Cambria Math" panose="02040503050406030204" pitchFamily="18" charset="0"/>
                    <a:ea typeface="Cambria" panose="02040503050406030204" pitchFamily="18" charset="0"/>
                  </a:rPr>
                  <a:t> </a:t>
                </a:r>
                <a:r>
                  <a:rPr lang="zh-CN" altLang="en-US" sz="1200" b="0" i="0" dirty="0">
                    <a:latin typeface="Cambria Math" panose="02040503050406030204" pitchFamily="18" charset="0"/>
                    <a:ea typeface="Cambria" panose="02040503050406030204" pitchFamily="18" charset="0"/>
                  </a:rPr>
                  <a:t>得到</a:t>
                </a:r>
                <a:r>
                  <a:rPr lang="zh-CN" altLang="en-US" dirty="0"/>
                  <a:t>两个解 一个是 解的中心值 为</a:t>
                </a:r>
                <a:r>
                  <a:rPr lang="en-US" altLang="zh-CN" dirty="0"/>
                  <a:t>11.1</a:t>
                </a:r>
                <a:r>
                  <a:rPr lang="zh-CN" altLang="en-US" dirty="0"/>
                  <a:t>， 误差范围如图中淡黄色区域， 另一个解为，</a:t>
                </a:r>
                <a:r>
                  <a:rPr lang="en-US" altLang="zh-CN" dirty="0"/>
                  <a:t>7.53</a:t>
                </a:r>
                <a:r>
                  <a:rPr lang="zh-CN" altLang="en-US" dirty="0"/>
                  <a:t>， 误差范围如淡蓝色区域</a:t>
                </a:r>
                <a:r>
                  <a:rPr lang="en-US" altLang="zh-CN" dirty="0"/>
                  <a:t>.</a:t>
                </a:r>
                <a:r>
                  <a:rPr lang="en-US" altLang="zh-CN" baseline="0" dirty="0"/>
                  <a:t> </a:t>
                </a:r>
                <a:r>
                  <a:rPr lang="zh-CN" altLang="en-US" baseline="0" dirty="0"/>
                  <a:t>我们在图中列出了，只考虑树图的， 和两种考虑圈图的情况，计算结果</a:t>
                </a:r>
                <a:r>
                  <a:rPr lang="zh-CN" altLang="en-US" dirty="0"/>
                  <a:t>都是在</a:t>
                </a:r>
                <a:r>
                  <a:rPr lang="en-US" altLang="zh-CN" dirty="0"/>
                  <a:t>BESIII </a:t>
                </a:r>
                <a:r>
                  <a:rPr lang="zh-CN" altLang="en-US" dirty="0"/>
                  <a:t>给出的解的实验值的误差范围之内。我们还考虑了该比值对</a:t>
                </a:r>
                <a:r>
                  <a:rPr lang="en-US" altLang="zh-CN" dirty="0"/>
                  <a:t>1405 </a:t>
                </a:r>
                <a:r>
                  <a:rPr lang="zh-CN" altLang="en-US" dirty="0"/>
                  <a:t>质量 和截断参数 </a:t>
                </a:r>
                <a:r>
                  <a:rPr lang="en-US" altLang="zh-CN" b="0" i="0">
                    <a:latin typeface="Cambria Math" panose="02040503050406030204" pitchFamily="18" charset="0"/>
                  </a:rPr>
                  <a:t>𝛼</a:t>
                </a:r>
                <a:r>
                  <a:rPr lang="zh-CN" altLang="en-US" dirty="0"/>
                  <a:t> 的依赖，发现并不敏感。</a:t>
                </a:r>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22</a:t>
            </a:fld>
            <a:endParaRPr lang="zh-CN" altLang="en-US"/>
          </a:p>
        </p:txBody>
      </p:sp>
    </p:spTree>
    <p:extLst>
      <p:ext uri="{BB962C8B-B14F-4D97-AF65-F5344CB8AC3E}">
        <p14:creationId xmlns:p14="http://schemas.microsoft.com/office/powerpoint/2010/main" val="3271473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接下来是是 </a:t>
                </a:r>
                <a14:m>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(1405)</m:t>
                    </m:r>
                  </m:oMath>
                </a14:m>
                <a:r>
                  <a:rPr lang="zh-CN" altLang="en-US" dirty="0"/>
                  <a:t> 中 </a:t>
                </a:r>
                <a14:m>
                  <m:oMath xmlns:m="http://schemas.openxmlformats.org/officeDocument/2006/math">
                    <m:r>
                      <a:rPr lang="en-US" altLang="zh-CN" b="0" i="1" smtClean="0">
                        <a:latin typeface="Cambria Math" panose="02040503050406030204" pitchFamily="18" charset="0"/>
                      </a:rPr>
                      <m:t>𝛾</m:t>
                    </m:r>
                    <m:r>
                      <a:rPr lang="zh-CN" altLang="en-US" b="0" i="1" smtClean="0">
                        <a:latin typeface="Cambria Math" panose="02040503050406030204" pitchFamily="18" charset="0"/>
                      </a:rPr>
                      <m:t>、</m:t>
                    </m:r>
                    <m:r>
                      <a:rPr lang="en-US" altLang="zh-CN" b="0" i="1" smtClean="0">
                        <a:latin typeface="Cambria Math" panose="02040503050406030204" pitchFamily="18" charset="0"/>
                      </a:rPr>
                      <m:t>𝜙</m:t>
                    </m:r>
                  </m:oMath>
                </a14:m>
                <a:r>
                  <a:rPr lang="zh-CN" altLang="en-US" dirty="0"/>
                  <a:t> 比上 </a:t>
                </a:r>
                <a14:m>
                  <m:oMath xmlns:m="http://schemas.openxmlformats.org/officeDocument/2006/math">
                    <m:r>
                      <a:rPr lang="en-US" altLang="zh-CN" b="0" i="1" smtClean="0">
                        <a:latin typeface="Cambria Math" panose="02040503050406030204" pitchFamily="18" charset="0"/>
                      </a:rPr>
                      <m:t>𝛾</m:t>
                    </m:r>
                    <m:r>
                      <a:rPr lang="en-US" altLang="zh-CN" b="0" i="1" smtClean="0">
                        <a:latin typeface="Cambria Math" panose="02040503050406030204" pitchFamily="18" charset="0"/>
                      </a:rPr>
                      <m:t> </m:t>
                    </m:r>
                    <m:r>
                      <a:rPr lang="en-US" altLang="zh-CN" b="0" i="1" smtClean="0">
                        <a:latin typeface="Cambria Math" panose="02040503050406030204" pitchFamily="18" charset="0"/>
                      </a:rPr>
                      <m:t>𝜔</m:t>
                    </m:r>
                    <m:r>
                      <a:rPr lang="en-US" altLang="zh-CN" b="0" i="1" smtClean="0">
                        <a:latin typeface="Cambria Math" panose="02040503050406030204" pitchFamily="18" charset="0"/>
                      </a:rPr>
                      <m:t>,</m:t>
                    </m:r>
                  </m:oMath>
                </a14:m>
                <a:r>
                  <a:rPr lang="zh-CN" altLang="en-US" dirty="0"/>
                  <a:t> 如之前所说</a:t>
                </a:r>
                <a14:m>
                  <m:oMath xmlns:m="http://schemas.openxmlformats.org/officeDocument/2006/math">
                    <m:r>
                      <a:rPr lang="en-US" altLang="zh-CN" b="0" i="1" smtClean="0">
                        <a:latin typeface="Cambria Math" panose="02040503050406030204" pitchFamily="18" charset="0"/>
                      </a:rPr>
                      <m:t>𝛾</m:t>
                    </m:r>
                    <m:r>
                      <a:rPr lang="en-US" altLang="zh-CN" b="0" i="1" smtClean="0">
                        <a:latin typeface="Cambria Math" panose="02040503050406030204" pitchFamily="18" charset="0"/>
                      </a:rPr>
                      <m:t> </m:t>
                    </m:r>
                    <m:r>
                      <a:rPr lang="en-US" altLang="zh-CN" b="0" i="1" smtClean="0">
                        <a:latin typeface="Cambria Math" panose="02040503050406030204" pitchFamily="18" charset="0"/>
                      </a:rPr>
                      <m:t>𝜙</m:t>
                    </m:r>
                  </m:oMath>
                </a14:m>
                <a:r>
                  <a:rPr lang="en-US" altLang="zh-CN" dirty="0"/>
                  <a:t> </a:t>
                </a:r>
                <a:r>
                  <a:rPr lang="zh-CN" altLang="en-US" dirty="0"/>
                  <a:t>比上</a:t>
                </a:r>
                <a14:m>
                  <m:oMath xmlns:m="http://schemas.openxmlformats.org/officeDocument/2006/math">
                    <m:r>
                      <a:rPr lang="en-US" altLang="zh-CN" b="0" i="1" dirty="0" smtClean="0">
                        <a:latin typeface="Cambria Math" panose="02040503050406030204" pitchFamily="18" charset="0"/>
                      </a:rPr>
                      <m:t>𝛾𝜔</m:t>
                    </m:r>
                  </m:oMath>
                </a14:m>
                <a:r>
                  <a:rPr lang="en-US" altLang="zh-CN" dirty="0"/>
                  <a:t> </a:t>
                </a:r>
                <a:r>
                  <a:rPr lang="zh-CN" altLang="en-US" dirty="0"/>
                  <a:t>的大小是在考虑了圈图后出现增强，这是符合目前的实验结果的：</a:t>
                </a:r>
              </a:p>
            </p:txBody>
          </p:sp>
        </mc:Choice>
        <mc:Fallback xmlns="">
          <p:sp>
            <p:nvSpPr>
              <p:cNvPr id="3" name="备注占位符 2"/>
              <p:cNvSpPr>
                <a:spLocks noGrp="1"/>
              </p:cNvSpPr>
              <p:nvPr>
                <p:ph type="body" idx="1"/>
              </p:nvPr>
            </p:nvSpPr>
            <p:spPr/>
            <p:txBody>
              <a:bodyPr/>
              <a:lstStyle/>
              <a:p>
                <a:r>
                  <a:rPr lang="zh-CN" altLang="en-US" dirty="0"/>
                  <a:t>接下来是是 </a:t>
                </a:r>
                <a:r>
                  <a:rPr lang="en-US" altLang="zh-CN" b="0" i="0">
                    <a:latin typeface="Cambria Math" panose="02040503050406030204" pitchFamily="18" charset="0"/>
                  </a:rPr>
                  <a:t>𝜂(1405)</a:t>
                </a:r>
                <a:r>
                  <a:rPr lang="zh-CN" altLang="en-US" dirty="0"/>
                  <a:t> 中 </a:t>
                </a:r>
                <a:r>
                  <a:rPr lang="en-US" altLang="zh-CN" b="0" i="0">
                    <a:latin typeface="Cambria Math" panose="02040503050406030204" pitchFamily="18" charset="0"/>
                  </a:rPr>
                  <a:t>𝛾</a:t>
                </a:r>
                <a:r>
                  <a:rPr lang="zh-CN" altLang="en-US" b="0" i="0">
                    <a:latin typeface="Cambria Math" panose="02040503050406030204" pitchFamily="18" charset="0"/>
                  </a:rPr>
                  <a:t>、</a:t>
                </a:r>
                <a:r>
                  <a:rPr lang="en-US" altLang="zh-CN" b="0" i="0">
                    <a:latin typeface="Cambria Math" panose="02040503050406030204" pitchFamily="18" charset="0"/>
                  </a:rPr>
                  <a:t>𝜙</a:t>
                </a:r>
                <a:r>
                  <a:rPr lang="zh-CN" altLang="en-US" dirty="0"/>
                  <a:t> 比上 </a:t>
                </a:r>
                <a:r>
                  <a:rPr lang="en-US" altLang="zh-CN" b="0" i="0">
                    <a:latin typeface="Cambria Math" panose="02040503050406030204" pitchFamily="18" charset="0"/>
                  </a:rPr>
                  <a:t>𝛾 𝜔,</a:t>
                </a:r>
                <a:r>
                  <a:rPr lang="zh-CN" altLang="en-US" dirty="0"/>
                  <a:t> 如之前所说</a:t>
                </a:r>
                <a:r>
                  <a:rPr lang="en-US" altLang="zh-CN" b="0" i="0">
                    <a:latin typeface="Cambria Math" panose="02040503050406030204" pitchFamily="18" charset="0"/>
                  </a:rPr>
                  <a:t>𝛾 𝜙</a:t>
                </a:r>
                <a:r>
                  <a:rPr lang="en-US" altLang="zh-CN" dirty="0"/>
                  <a:t> </a:t>
                </a:r>
                <a:r>
                  <a:rPr lang="zh-CN" altLang="en-US" dirty="0"/>
                  <a:t>比上</a:t>
                </a:r>
                <a:r>
                  <a:rPr lang="en-US" altLang="zh-CN" b="0" i="0" dirty="0">
                    <a:latin typeface="Cambria Math" panose="02040503050406030204" pitchFamily="18" charset="0"/>
                  </a:rPr>
                  <a:t>𝛾𝜔</a:t>
                </a:r>
                <a:r>
                  <a:rPr lang="en-US" altLang="zh-CN" dirty="0"/>
                  <a:t> </a:t>
                </a:r>
                <a:r>
                  <a:rPr lang="zh-CN" altLang="en-US" dirty="0"/>
                  <a:t>的大小是在考虑了圈图后出现增强，这是符合目前的实验结果的：</a:t>
                </a:r>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23</a:t>
            </a:fld>
            <a:endParaRPr lang="zh-CN" altLang="en-US"/>
          </a:p>
        </p:txBody>
      </p:sp>
    </p:spTree>
    <p:extLst>
      <p:ext uri="{BB962C8B-B14F-4D97-AF65-F5344CB8AC3E}">
        <p14:creationId xmlns:p14="http://schemas.microsoft.com/office/powerpoint/2010/main" val="34467579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接下来是 </a:t>
                </a:r>
                <a14:m>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(1295)</m:t>
                    </m:r>
                    <m:r>
                      <a:rPr lang="zh-CN" altLang="en-US" b="0" i="1" smtClean="0">
                        <a:latin typeface="Cambria Math" panose="02040503050406030204" pitchFamily="18" charset="0"/>
                      </a:rPr>
                      <m:t>中</m:t>
                    </m:r>
                  </m:oMath>
                </a14:m>
                <a:r>
                  <a:rPr lang="zh-CN" altLang="en-US" dirty="0"/>
                  <a:t> 辐射衰变的比值关系。</a:t>
                </a:r>
                <a:r>
                  <a:rPr lang="en-US" altLang="zh-CN" dirty="0"/>
                  <a:t>1295 </a:t>
                </a:r>
                <a:r>
                  <a:rPr lang="zh-CN" altLang="en-US" dirty="0"/>
                  <a:t>到</a:t>
                </a:r>
                <a:r>
                  <a:rPr lang="en-US" altLang="zh-CN" dirty="0"/>
                  <a:t>gamma rho </a:t>
                </a:r>
                <a:r>
                  <a:rPr lang="zh-CN" altLang="en-US" dirty="0"/>
                  <a:t>比上到 </a:t>
                </a:r>
                <a:r>
                  <a:rPr lang="en-US" altLang="zh-CN" dirty="0"/>
                  <a:t>gamma phi </a:t>
                </a:r>
                <a:r>
                  <a:rPr lang="zh-CN" altLang="en-US" dirty="0"/>
                  <a:t>的比值，在考虑了圈图修正后这个比值会有较明显的变化。</a:t>
                </a:r>
                <a14:m>
                  <m:oMath xmlns:m="http://schemas.openxmlformats.org/officeDocument/2006/math">
                    <m:r>
                      <a:rPr lang="en-US" altLang="zh-CN" b="0" i="1" smtClean="0">
                        <a:latin typeface="Cambria Math" panose="02040503050406030204" pitchFamily="18" charset="0"/>
                      </a:rPr>
                      <m:t>𝛾𝜔</m:t>
                    </m:r>
                  </m:oMath>
                </a14:m>
                <a:r>
                  <a:rPr lang="zh-CN" altLang="en-US" dirty="0"/>
                  <a:t> 与</a:t>
                </a:r>
                <a14:m>
                  <m:oMath xmlns:m="http://schemas.openxmlformats.org/officeDocument/2006/math">
                    <m:r>
                      <a:rPr lang="en-US" altLang="zh-CN" b="0" i="1" dirty="0" smtClean="0">
                        <a:latin typeface="Cambria Math" panose="02040503050406030204" pitchFamily="18" charset="0"/>
                      </a:rPr>
                      <m:t>𝛾</m:t>
                    </m:r>
                    <m:r>
                      <a:rPr lang="en-US" altLang="zh-CN" b="0" i="1" dirty="0" smtClean="0">
                        <a:latin typeface="Cambria Math" panose="02040503050406030204" pitchFamily="18" charset="0"/>
                      </a:rPr>
                      <m:t> </m:t>
                    </m:r>
                    <m:r>
                      <a:rPr lang="en-US" altLang="zh-CN" b="0" i="1" dirty="0" smtClean="0">
                        <a:latin typeface="Cambria Math" panose="02040503050406030204" pitchFamily="18" charset="0"/>
                      </a:rPr>
                      <m:t>𝜙</m:t>
                    </m:r>
                  </m:oMath>
                </a14:m>
                <a:r>
                  <a:rPr lang="zh-CN" altLang="en-US" dirty="0"/>
                  <a:t> 比值的变化不明显。</a:t>
                </a:r>
              </a:p>
              <a:p>
                <a:endParaRPr lang="zh-CN" altLang="en-US"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接下来是 </a:t>
                </a:r>
                <a:r>
                  <a:rPr lang="en-US" altLang="zh-CN" b="0" i="0">
                    <a:latin typeface="Cambria Math" panose="02040503050406030204" pitchFamily="18" charset="0"/>
                  </a:rPr>
                  <a:t>𝜂(1295)</a:t>
                </a:r>
                <a:r>
                  <a:rPr lang="zh-CN" altLang="en-US" b="0" i="0">
                    <a:latin typeface="Cambria Math" panose="02040503050406030204" pitchFamily="18" charset="0"/>
                  </a:rPr>
                  <a:t>中</a:t>
                </a:r>
                <a:r>
                  <a:rPr lang="zh-CN" altLang="en-US" dirty="0"/>
                  <a:t> 辐射衰变的比值关系。</a:t>
                </a:r>
                <a:r>
                  <a:rPr lang="en-US" altLang="zh-CN" dirty="0"/>
                  <a:t>1295 </a:t>
                </a:r>
                <a:r>
                  <a:rPr lang="zh-CN" altLang="en-US" dirty="0"/>
                  <a:t>到</a:t>
                </a:r>
                <a:r>
                  <a:rPr lang="en-US" altLang="zh-CN" dirty="0"/>
                  <a:t>gamma rho </a:t>
                </a:r>
                <a:r>
                  <a:rPr lang="zh-CN" altLang="en-US" dirty="0"/>
                  <a:t>比上到 </a:t>
                </a:r>
                <a:r>
                  <a:rPr lang="en-US" altLang="zh-CN" dirty="0"/>
                  <a:t>gamma phi </a:t>
                </a:r>
                <a:r>
                  <a:rPr lang="zh-CN" altLang="en-US" dirty="0"/>
                  <a:t>的比值，在考虑了圈图修正后这个比值会有较明显的变化。</a:t>
                </a:r>
                <a:r>
                  <a:rPr lang="en-US" altLang="zh-CN" b="0" i="0">
                    <a:latin typeface="Cambria Math" panose="02040503050406030204" pitchFamily="18" charset="0"/>
                  </a:rPr>
                  <a:t>𝛾𝜔</a:t>
                </a:r>
                <a:r>
                  <a:rPr lang="zh-CN" altLang="en-US" dirty="0"/>
                  <a:t> 与</a:t>
                </a:r>
                <a:r>
                  <a:rPr lang="en-US" altLang="zh-CN" b="0" i="0" dirty="0">
                    <a:latin typeface="Cambria Math" panose="02040503050406030204" pitchFamily="18" charset="0"/>
                  </a:rPr>
                  <a:t>𝛾 𝜙</a:t>
                </a:r>
                <a:r>
                  <a:rPr lang="zh-CN" altLang="en-US" dirty="0"/>
                  <a:t> 比值的变化不明显。</a:t>
                </a:r>
              </a:p>
              <a:p>
                <a:endParaRPr lang="zh-CN" altLang="en-US" dirty="0"/>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24</a:t>
            </a:fld>
            <a:endParaRPr lang="zh-CN" altLang="en-US"/>
          </a:p>
        </p:txBody>
      </p:sp>
    </p:spTree>
    <p:extLst>
      <p:ext uri="{BB962C8B-B14F-4D97-AF65-F5344CB8AC3E}">
        <p14:creationId xmlns:p14="http://schemas.microsoft.com/office/powerpoint/2010/main" val="3228199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备注占位符 2"/>
              <p:cNvSpPr>
                <a:spLocks noGrp="1"/>
              </p:cNvSpPr>
              <p:nvPr>
                <p:ph type="body" idx="1"/>
              </p:nvPr>
            </p:nvSpPr>
            <p:spPr/>
            <p:txBody>
              <a:bodyPr/>
              <a:lstStyle/>
              <a:p>
                <a:r>
                  <a:rPr lang="zh-CN" altLang="en-US" dirty="0"/>
                  <a:t>由于圈图会对这些比值带来一定的影响，如果我们在给定混合角</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𝑃</m:t>
                        </m:r>
                      </m:sub>
                    </m:sSub>
                    <m:r>
                      <a:rPr lang="en-US" altLang="zh-CN" b="0" i="1" smtClean="0">
                        <a:latin typeface="Cambria Math" panose="02040503050406030204" pitchFamily="18" charset="0"/>
                      </a:rPr>
                      <m:t> </m:t>
                    </m:r>
                  </m:oMath>
                </a14:m>
                <a:r>
                  <a:rPr lang="zh-CN" altLang="en-US" dirty="0"/>
                  <a:t> 下把考虑圈图后计算出来的比值 </a:t>
                </a:r>
                <a:r>
                  <a:rPr lang="en-US" altLang="zh-CN" dirty="0"/>
                  <a:t>match </a:t>
                </a:r>
                <a:r>
                  <a:rPr lang="zh-CN" altLang="en-US" dirty="0"/>
                  <a:t>到只考虑树图机制下的的比值表达式，那么我们可以提取出另一个混合角</a:t>
                </a:r>
                <a14:m>
                  <m:oMath xmlns:m="http://schemas.openxmlformats.org/officeDocument/2006/math">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𝛼</m:t>
                        </m:r>
                      </m:e>
                      <m:sub>
                        <m:r>
                          <a:rPr lang="en-US" altLang="zh-CN" b="0" i="1" smtClean="0">
                            <a:latin typeface="Cambria Math" panose="02040503050406030204" pitchFamily="18" charset="0"/>
                          </a:rPr>
                          <m:t>𝑃</m:t>
                        </m:r>
                      </m:sub>
                    </m:sSub>
                  </m:oMath>
                </a14:m>
                <a:r>
                  <a:rPr lang="zh-CN" altLang="en-US" dirty="0"/>
                  <a:t> </a:t>
                </a:r>
                <a:r>
                  <a:rPr lang="en-US" altLang="zh-CN" dirty="0"/>
                  <a:t>tilde.</a:t>
                </a:r>
                <a:r>
                  <a:rPr lang="en-US" altLang="zh-CN" baseline="0" dirty="0"/>
                  <a:t> </a:t>
                </a:r>
                <a:r>
                  <a:rPr lang="zh-CN" altLang="en-US" baseline="0" dirty="0"/>
                  <a:t>如表中所示，在</a:t>
                </a:r>
                <a:r>
                  <a:rPr lang="en-US" altLang="zh-CN" baseline="0" dirty="0"/>
                  <a:t>1295 </a:t>
                </a:r>
                <a:r>
                  <a:rPr lang="zh-CN" altLang="en-US" baseline="0" dirty="0"/>
                  <a:t>和</a:t>
                </a:r>
                <a:r>
                  <a:rPr lang="en-US" altLang="zh-CN" baseline="0" dirty="0"/>
                  <a:t>1405 </a:t>
                </a:r>
                <a:r>
                  <a:rPr lang="zh-CN" altLang="en-US" baseline="0" dirty="0"/>
                  <a:t>中定出来的混合角非常不一样。</a:t>
                </a:r>
                <a:endParaRPr lang="en-US" altLang="zh-CN" baseline="0" dirty="0"/>
              </a:p>
              <a:p>
                <a:endParaRPr lang="en-US" altLang="zh-CN" baseline="0" dirty="0"/>
              </a:p>
              <a:p>
                <a:endParaRPr lang="zh-CN" altLang="en-US" dirty="0"/>
              </a:p>
            </p:txBody>
          </p:sp>
        </mc:Choice>
        <mc:Fallback>
          <p:sp>
            <p:nvSpPr>
              <p:cNvPr id="3" name="备注占位符 2"/>
              <p:cNvSpPr>
                <a:spLocks noGrp="1"/>
              </p:cNvSpPr>
              <p:nvPr>
                <p:ph type="body" idx="1"/>
              </p:nvPr>
            </p:nvSpPr>
            <p:spPr/>
            <p:txBody>
              <a:bodyPr/>
              <a:lstStyle/>
              <a:p>
                <a:r>
                  <a:rPr lang="zh-CN" altLang="en-US" dirty="0"/>
                  <a:t>由于圈图会对这些比值带来一定的影响，如果我们在给定混合角</a:t>
                </a:r>
                <a:r>
                  <a:rPr lang="en-US" altLang="zh-CN" b="0" i="0">
                    <a:latin typeface="Cambria Math" panose="02040503050406030204" pitchFamily="18" charset="0"/>
                  </a:rPr>
                  <a:t>𝛼_𝑃  </a:t>
                </a:r>
                <a:r>
                  <a:rPr lang="zh-CN" altLang="en-US" dirty="0"/>
                  <a:t> 下把考虑圈图后计算出来的比值 </a:t>
                </a:r>
                <a:r>
                  <a:rPr lang="en-US" altLang="zh-CN" dirty="0"/>
                  <a:t>match </a:t>
                </a:r>
                <a:r>
                  <a:rPr lang="zh-CN" altLang="en-US" dirty="0"/>
                  <a:t>到只考虑树图机制下的的比值表达式，那么我们可以提取出另一个混合角</a:t>
                </a:r>
                <a:r>
                  <a:rPr lang="en-US" altLang="zh-CN" b="0" i="0">
                    <a:latin typeface="Cambria Math" panose="02040503050406030204" pitchFamily="18" charset="0"/>
                  </a:rPr>
                  <a:t>𝛼_𝑃</a:t>
                </a:r>
                <a:r>
                  <a:rPr lang="zh-CN" altLang="en-US" dirty="0"/>
                  <a:t> </a:t>
                </a:r>
                <a:r>
                  <a:rPr lang="en-US" altLang="zh-CN" dirty="0"/>
                  <a:t>tilde.</a:t>
                </a:r>
                <a:r>
                  <a:rPr lang="en-US" altLang="zh-CN" baseline="0" dirty="0"/>
                  <a:t> </a:t>
                </a:r>
                <a:r>
                  <a:rPr lang="zh-CN" altLang="en-US" baseline="0" dirty="0"/>
                  <a:t>如表中所示，在</a:t>
                </a:r>
                <a:r>
                  <a:rPr lang="en-US" altLang="zh-CN" baseline="0" dirty="0"/>
                  <a:t>1295 </a:t>
                </a:r>
                <a:r>
                  <a:rPr lang="zh-CN" altLang="en-US" baseline="0" dirty="0"/>
                  <a:t>和</a:t>
                </a:r>
                <a:r>
                  <a:rPr lang="en-US" altLang="zh-CN" baseline="0" dirty="0"/>
                  <a:t>1405 </a:t>
                </a:r>
                <a:r>
                  <a:rPr lang="zh-CN" altLang="en-US" baseline="0" dirty="0"/>
                  <a:t>中定出来的混合角非常不一样。</a:t>
                </a:r>
                <a:endParaRPr lang="en-US" altLang="zh-CN" baseline="0" dirty="0"/>
              </a:p>
              <a:p>
                <a:endParaRPr lang="en-US" altLang="zh-CN" baseline="0" dirty="0"/>
              </a:p>
              <a:p>
                <a:endParaRPr lang="zh-CN" altLang="en-US" dirty="0"/>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25</a:t>
            </a:fld>
            <a:endParaRPr lang="zh-CN" altLang="en-US"/>
          </a:p>
        </p:txBody>
      </p:sp>
    </p:spTree>
    <p:extLst>
      <p:ext uri="{BB962C8B-B14F-4D97-AF65-F5344CB8AC3E}">
        <p14:creationId xmlns:p14="http://schemas.microsoft.com/office/powerpoint/2010/main" val="8335128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最后是我们的这个工作的主要结论。</a:t>
                </a:r>
                <a:endParaRPr lang="en-US" altLang="zh-CN" dirty="0"/>
              </a:p>
              <a:p>
                <a:r>
                  <a:rPr lang="zh-CN" altLang="en-US" dirty="0"/>
                  <a:t>第一，在把</a:t>
                </a:r>
                <a:r>
                  <a:rPr lang="en-US" altLang="zh-CN" dirty="0"/>
                  <a:t>eta 1295 eta 1405 </a:t>
                </a:r>
                <a:r>
                  <a:rPr lang="zh-CN" altLang="en-US" dirty="0"/>
                  <a:t>看作是</a:t>
                </a:r>
                <a:r>
                  <a:rPr lang="en-US" altLang="zh-CN" dirty="0"/>
                  <a:t>eta-eta’</a:t>
                </a:r>
                <a:r>
                  <a:rPr lang="zh-CN" altLang="en-US" dirty="0"/>
                  <a:t>的第一径向激发态并且完全</a:t>
                </a:r>
                <a:r>
                  <a:rPr lang="en-US" altLang="zh-CN" dirty="0"/>
                  <a:t>follow </a:t>
                </a:r>
                <a:r>
                  <a:rPr lang="zh-CN" altLang="en-US" dirty="0"/>
                  <a:t>基态混合模式的这个假定下，考虑了圈图的贡献或者没考虑圈图的贡献，</a:t>
                </a:r>
                <a:r>
                  <a:rPr lang="en-US" altLang="zh-CN" dirty="0"/>
                  <a:t>1405 </a:t>
                </a:r>
                <a:r>
                  <a:rPr lang="zh-CN" altLang="en-US" dirty="0"/>
                  <a:t>到 </a:t>
                </a:r>
                <a:r>
                  <a:rPr lang="en-US" altLang="zh-CN" dirty="0"/>
                  <a:t>gamma rho </a:t>
                </a:r>
                <a:r>
                  <a:rPr lang="zh-CN" altLang="en-US" dirty="0"/>
                  <a:t>比上</a:t>
                </a:r>
                <a:r>
                  <a:rPr lang="en-US" altLang="zh-CN" dirty="0"/>
                  <a:t>1405 </a:t>
                </a:r>
                <a:r>
                  <a:rPr lang="zh-CN" altLang="en-US" dirty="0"/>
                  <a:t>到 </a:t>
                </a:r>
                <a:r>
                  <a:rPr lang="en-US" altLang="zh-CN" dirty="0"/>
                  <a:t>gamma phi</a:t>
                </a:r>
                <a:r>
                  <a:rPr lang="zh-CN" altLang="en-US" dirty="0"/>
                  <a:t> 的比值都是与实验值符合的。</a:t>
                </a:r>
                <a:endParaRPr lang="en-US" altLang="zh-CN" dirty="0"/>
              </a:p>
              <a:p>
                <a:endParaRPr lang="en-US" altLang="zh-CN" dirty="0"/>
              </a:p>
              <a:p>
                <a:endParaRPr lang="en-US" altLang="zh-CN" dirty="0"/>
              </a:p>
              <a:p>
                <a:r>
                  <a:rPr lang="zh-CN" altLang="en-US" dirty="0"/>
                  <a:t>第二，</a:t>
                </a:r>
                <a:r>
                  <a:rPr lang="en-US" altLang="zh-CN" dirty="0"/>
                  <a:t>eta 1295 </a:t>
                </a:r>
                <a:r>
                  <a:rPr lang="zh-CN" altLang="en-US" dirty="0"/>
                  <a:t>到</a:t>
                </a:r>
                <a:r>
                  <a:rPr lang="en-US" altLang="zh-CN" dirty="0"/>
                  <a:t>gamma rho</a:t>
                </a:r>
                <a:r>
                  <a:rPr lang="zh-CN" altLang="en-US" dirty="0"/>
                  <a:t> 和</a:t>
                </a:r>
                <a:r>
                  <a:rPr lang="en-US" altLang="zh-CN" dirty="0"/>
                  <a:t>eta 1295 </a:t>
                </a:r>
                <a:r>
                  <a:rPr lang="zh-CN" altLang="en-US" dirty="0"/>
                  <a:t>到 </a:t>
                </a:r>
                <a:r>
                  <a:rPr lang="en-US" altLang="zh-CN" dirty="0"/>
                  <a:t>gamma phi </a:t>
                </a:r>
                <a:r>
                  <a:rPr lang="zh-CN" altLang="en-US" dirty="0"/>
                  <a:t>的比值确是会受到圈图贡献比较大的影响。 这意味着如果都把</a:t>
                </a:r>
                <a:r>
                  <a:rPr lang="en-US" altLang="zh-CN" dirty="0"/>
                  <a:t> </a:t>
                </a:r>
                <a:r>
                  <a:rPr lang="zh-CN" altLang="en-US" dirty="0"/>
                  <a:t>实验值</a:t>
                </a:r>
                <a:r>
                  <a:rPr lang="en-US" altLang="zh-CN" dirty="0"/>
                  <a:t>match</a:t>
                </a:r>
                <a:r>
                  <a:rPr lang="zh-CN" altLang="en-US" dirty="0"/>
                  <a:t>到 作为领头阶的树图 确定的比值时，在</a:t>
                </a:r>
                <a:r>
                  <a:rPr lang="en-US" altLang="zh-CN" dirty="0"/>
                  <a:t>1405</a:t>
                </a:r>
                <a:r>
                  <a:rPr lang="zh-CN" altLang="en-US" dirty="0"/>
                  <a:t>中定出来的混合角会偏离于在</a:t>
                </a:r>
                <a:r>
                  <a:rPr lang="en-US" altLang="zh-CN" dirty="0"/>
                  <a:t>1295 </a:t>
                </a:r>
                <a:r>
                  <a:rPr lang="zh-CN" altLang="en-US" dirty="0"/>
                  <a:t>中偏确定的混合角。但是我们可以解释这并不是说第一径向激发态的假定不正确或者混合角不一样，而是由于高阶的强子圈图的贡献带来的影响。</a:t>
                </a:r>
                <a:endParaRPr lang="en-US" altLang="zh-CN" dirty="0"/>
              </a:p>
              <a:p>
                <a:endParaRPr lang="en-US" altLang="zh-CN" dirty="0"/>
              </a:p>
              <a:p>
                <a:endParaRPr lang="en-US" altLang="zh-CN" dirty="0"/>
              </a:p>
              <a:p>
                <a:r>
                  <a:rPr lang="zh-CN" altLang="en-US" dirty="0"/>
                  <a:t>最后，为了可以检验这两个态是否是</a:t>
                </a:r>
                <a14:m>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m:t>
                    </m:r>
                    <m:r>
                      <a:rPr lang="en-US" altLang="zh-CN" b="0" i="1" smtClean="0">
                        <a:latin typeface="Cambria Math" panose="02040503050406030204" pitchFamily="18" charset="0"/>
                      </a:rPr>
                      <m:t>𝜂</m:t>
                    </m:r>
                    <m:r>
                      <a:rPr lang="en-US" altLang="zh-CN" b="0" i="1" smtClean="0">
                        <a:latin typeface="Cambria Math" panose="02040503050406030204" pitchFamily="18" charset="0"/>
                      </a:rPr>
                      <m:t>′</m:t>
                    </m:r>
                  </m:oMath>
                </a14:m>
                <a:r>
                  <a:rPr lang="zh-CN" altLang="en-US" dirty="0"/>
                  <a:t> 的第一径向激发态，我们认为很有必要去在</a:t>
                </a:r>
                <a:r>
                  <a:rPr lang="en-US" altLang="zh-CN" dirty="0"/>
                  <a:t>J/\psi</a:t>
                </a:r>
                <a:r>
                  <a:rPr lang="en-US" altLang="zh-CN" baseline="0" dirty="0"/>
                  <a:t> </a:t>
                </a:r>
                <a:r>
                  <a:rPr lang="zh-CN" altLang="en-US" baseline="0" dirty="0"/>
                  <a:t>的辐射衰变中去测量这两个态更多</a:t>
                </a:r>
                <a:r>
                  <a:rPr lang="zh-CN" altLang="en-US" dirty="0"/>
                  <a:t>相关的数据。 </a:t>
                </a:r>
              </a:p>
            </p:txBody>
          </p:sp>
        </mc:Choice>
        <mc:Fallback xmlns="">
          <p:sp>
            <p:nvSpPr>
              <p:cNvPr id="3" name="备注占位符 2"/>
              <p:cNvSpPr>
                <a:spLocks noGrp="1"/>
              </p:cNvSpPr>
              <p:nvPr>
                <p:ph type="body" idx="1"/>
              </p:nvPr>
            </p:nvSpPr>
            <p:spPr/>
            <p:txBody>
              <a:bodyPr/>
              <a:lstStyle/>
              <a:p>
                <a:pPr algn="just"/>
                <a:r>
                  <a:rPr lang="en-US" altLang="zh-CN" sz="1800" kern="100" dirty="0">
                    <a:effectLst/>
                    <a:latin typeface="STFangsong" panose="02010600040101010101" pitchFamily="2" charset="-122"/>
                    <a:ea typeface="等线" panose="02010600030101010101" pitchFamily="2" charset="-122"/>
                    <a:cs typeface="Times New Roman" panose="02020603050405020304" pitchFamily="18" charset="0"/>
                  </a:rPr>
                  <a:t>P14</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 最后是我这两个工作的结论的简要总结。</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工作</a:t>
                </a:r>
                <a:r>
                  <a:rPr lang="en-US" altLang="zh-CN" sz="1800" kern="100" dirty="0">
                    <a:effectLst/>
                    <a:latin typeface="等线" panose="02010600030101010101" pitchFamily="2" charset="-122"/>
                    <a:ea typeface="STFangsong" panose="02010600040101010101" pitchFamily="2" charset="-122"/>
                    <a:cs typeface="Times New Roman" panose="02020603050405020304" pitchFamily="18" charset="0"/>
                  </a:rPr>
                  <a:t>1</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中，第一：确定了</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𝜂−𝜂′</a:t>
                </a:r>
                <a:r>
                  <a:rPr lang="en-US" altLang="zh-CN" sz="1800" kern="100" dirty="0">
                    <a:effectLst/>
                    <a:latin typeface="STFangsong" panose="0201060004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的混合角为</a:t>
                </a:r>
                <a:r>
                  <a:rPr lang="zh-CN" altLang="zh-CN" sz="1800" i="0" kern="100">
                    <a:effectLst/>
                    <a:latin typeface="Cambria Math" panose="02040503050406030204" pitchFamily="18" charset="0"/>
                    <a:cs typeface="Times New Roman" panose="02020603050405020304" pitchFamily="18" charset="0"/>
                  </a:rPr>
                  <a:t>〖</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43.7</a:t>
                </a:r>
                <a:r>
                  <a:rPr lang="zh-CN" altLang="zh-CN" sz="1800" i="0" kern="100">
                    <a:effectLst/>
                    <a:latin typeface="Cambria Math" panose="02040503050406030204" pitchFamily="18" charset="0"/>
                    <a:ea typeface="STFangsong" panose="02010600040101010101" pitchFamily="2" charset="-122"/>
                    <a:cs typeface="Times New Roman" panose="02020603050405020304" pitchFamily="18" charset="0"/>
                  </a:rPr>
                  <a:t>〗^</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a:t>
                </a:r>
                <a:r>
                  <a:rPr lang="en-US" altLang="zh-CN" sz="1800" kern="100" dirty="0">
                    <a:effectLst/>
                    <a:latin typeface="STFangsong" panose="02010600040101010101" pitchFamily="2" charset="-122"/>
                    <a:ea typeface="等线" panose="02010600030101010101" pitchFamily="2" charset="-122"/>
                    <a:cs typeface="Times New Roman" panose="02020603050405020304" pitchFamily="18" charset="0"/>
                  </a:rPr>
                  <a:t> ,</a:t>
                </a:r>
              </a:p>
              <a:p>
                <a:pPr algn="just"/>
                <a:r>
                  <a:rPr lang="en-US" altLang="zh-CN" sz="1800" kern="100" dirty="0">
                    <a:effectLst/>
                    <a:latin typeface="STFangsong" panose="0201060004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第二，认为在</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𝜂−𝜂′</a:t>
                </a:r>
                <a:r>
                  <a:rPr lang="en-US" altLang="zh-CN" sz="1800" kern="100" dirty="0">
                    <a:effectLst/>
                    <a:latin typeface="STFangsong" panose="0201060004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中考虑赝标胶球的混合更为合理，确定了胶球与单态</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𝜂</a:t>
                </a:r>
                <a:r>
                  <a:rPr lang="zh-CN" altLang="zh-CN" sz="1800" i="0" kern="100">
                    <a:effectLst/>
                    <a:latin typeface="Cambria Math" panose="02040503050406030204" pitchFamily="18" charset="0"/>
                    <a:ea typeface="STFangsong" panose="02010600040101010101" pitchFamily="2" charset="-122"/>
                    <a:cs typeface="Times New Roman" panose="02020603050405020304" pitchFamily="18" charset="0"/>
                  </a:rPr>
                  <a:t>_</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1</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之间的混合角为</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15</a:t>
                </a:r>
                <a:r>
                  <a:rPr lang="zh-CN" altLang="zh-CN" sz="1800" i="0" kern="100">
                    <a:effectLst/>
                    <a:latin typeface="Cambria Math" panose="02040503050406030204" pitchFamily="18" charset="0"/>
                    <a:ea typeface="STFangsong" panose="02010600040101010101" pitchFamily="2" charset="-122"/>
                    <a:cs typeface="Times New Roman" panose="02020603050405020304" pitchFamily="18" charset="0"/>
                  </a:rPr>
                  <a:t>^</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 </a:t>
                </a:r>
                <a:endParaRPr lang="en-US" altLang="zh-CN" sz="1800" kern="100" dirty="0">
                  <a:effectLst/>
                  <a:latin typeface="等线" panose="02010600030101010101" pitchFamily="2" charset="-122"/>
                  <a:ea typeface="STFangsong" panose="02010600040101010101" pitchFamily="2" charset="-122"/>
                  <a:cs typeface="Times New Roman" panose="02020603050405020304" pitchFamily="18" charset="0"/>
                </a:endParaRPr>
              </a:p>
              <a:p>
                <a:pPr algn="just"/>
                <a:r>
                  <a:rPr lang="en-US" altLang="zh-CN" sz="1800" kern="100" dirty="0">
                    <a:effectLst/>
                    <a:latin typeface="等线" panose="02010600030101010101" pitchFamily="2" charset="-122"/>
                    <a:ea typeface="STFangsong" panose="02010600040101010101" pitchFamily="2" charset="-122"/>
                    <a:cs typeface="Times New Roman" panose="02020603050405020304" pitchFamily="18" charset="0"/>
                  </a:rPr>
                  <a:t>               </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第三个是，定出了两个表示</a:t>
                </a:r>
                <a:r>
                  <a:rPr lang="en-US" altLang="zh-CN" sz="1800" kern="100" dirty="0">
                    <a:effectLst/>
                    <a:latin typeface="等线" panose="02010600030101010101" pitchFamily="2" charset="-122"/>
                    <a:ea typeface="STFangsong" panose="02010600040101010101" pitchFamily="2" charset="-122"/>
                    <a:cs typeface="Times New Roman" panose="02020603050405020304" pitchFamily="18" charset="0"/>
                  </a:rPr>
                  <a:t>OZI </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过程振幅的参数</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𝑟</a:t>
                </a:r>
                <a:r>
                  <a:rPr lang="zh-CN" altLang="zh-CN" sz="1800" i="0" kern="100">
                    <a:effectLst/>
                    <a:latin typeface="Cambria Math" panose="02040503050406030204" pitchFamily="18" charset="0"/>
                    <a:ea typeface="STFangsong" panose="02010600040101010101" pitchFamily="2" charset="-122"/>
                    <a:cs typeface="Times New Roman" panose="02020603050405020304" pitchFamily="18" charset="0"/>
                  </a:rPr>
                  <a:t>_</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𝑃</a:t>
                </a:r>
                <a:r>
                  <a:rPr lang="en-US" altLang="zh-CN" sz="1800" kern="100" dirty="0">
                    <a:effectLst/>
                    <a:latin typeface="STFangsong" panose="0201060004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和</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𝑟</a:t>
                </a:r>
                <a:r>
                  <a:rPr lang="zh-CN" altLang="zh-CN" sz="1800" i="0" kern="100">
                    <a:effectLst/>
                    <a:latin typeface="Cambria Math" panose="02040503050406030204" pitchFamily="18" charset="0"/>
                    <a:ea typeface="STFangsong" panose="02010600040101010101" pitchFamily="2" charset="-122"/>
                    <a:cs typeface="Times New Roman" panose="02020603050405020304" pitchFamily="18" charset="0"/>
                  </a:rPr>
                  <a:t>_</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𝑉</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800" kern="100">
                  <a:effectLst/>
                  <a:latin typeface="等线" panose="02010600030101010101" pitchFamily="2" charset="-122"/>
                  <a:ea typeface="STFangsong" panose="02010600040101010101" pitchFamily="2" charset="-122"/>
                  <a:cs typeface="Times New Roman" panose="02020603050405020304" pitchFamily="18" charset="0"/>
                </a:endParaRPr>
              </a:p>
              <a:p>
                <a:pPr algn="just"/>
                <a:r>
                  <a:rPr lang="zh-CN" altLang="zh-CN" sz="1800" kern="100">
                    <a:effectLst/>
                    <a:latin typeface="等线" panose="02010600030101010101" pitchFamily="2" charset="-122"/>
                    <a:ea typeface="STFangsong" panose="02010600040101010101" pitchFamily="2" charset="-122"/>
                    <a:cs typeface="Times New Roman" panose="02020603050405020304" pitchFamily="18" charset="0"/>
                  </a:rPr>
                  <a:t>第二</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个工作中的结论是，考虑或者不考虑三角图的贡献，</a:t>
                </a:r>
                <a:r>
                  <a:rPr lang="zh-CN" altLang="zh-CN" sz="1800" i="0" kern="100">
                    <a:effectLst/>
                    <a:latin typeface="Cambria Math" panose="02040503050406030204" pitchFamily="18" charset="0"/>
                    <a:ea typeface="Cambria Math" panose="02040503050406030204" pitchFamily="18" charset="0"/>
                    <a:cs typeface="Times New Roman" panose="02020603050405020304" pitchFamily="18" charset="0"/>
                  </a:rPr>
                  <a:t> </a:t>
                </a:r>
                <a:r>
                  <a:rPr lang="en-US" altLang="zh-CN" sz="1800" i="0" kern="100">
                    <a:effectLst/>
                    <a:latin typeface="Cambria Math" panose="02040503050406030204" pitchFamily="18" charset="0"/>
                    <a:ea typeface="Cambria Math" panose="02040503050406030204" pitchFamily="18" charset="0"/>
                    <a:cs typeface="Times New Roman" panose="02020603050405020304" pitchFamily="18" charset="0"/>
                  </a:rPr>
                  <a:t>𝜂(1440)</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作为第一径向激发态的解释都是符合其辐射衰变的实验值的，并且与基态保持相同的混合角。</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其次，三角图的影响对</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𝜂(1440)</a:t>
                </a:r>
                <a:r>
                  <a:rPr lang="en-US" altLang="zh-CN" sz="1800" kern="100" dirty="0">
                    <a:effectLst/>
                    <a:latin typeface="STFangsong" panose="0201060004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和</a:t>
                </a:r>
                <a:r>
                  <a:rPr lang="en-US" altLang="zh-CN" sz="1800" i="0" kern="100">
                    <a:effectLst/>
                    <a:latin typeface="Cambria Math" panose="02040503050406030204" pitchFamily="18" charset="0"/>
                    <a:ea typeface="STFangsong" panose="02010600040101010101" pitchFamily="2" charset="-122"/>
                    <a:cs typeface="Times New Roman" panose="02020603050405020304" pitchFamily="18" charset="0"/>
                  </a:rPr>
                  <a:t>𝜂(1295)</a:t>
                </a:r>
                <a:r>
                  <a:rPr lang="en-US" altLang="zh-CN" sz="1800" kern="100" dirty="0">
                    <a:effectLst/>
                    <a:latin typeface="STFangsong" panose="02010600040101010101" pitchFamily="2" charset="-122"/>
                    <a:ea typeface="等线" panose="02010600030101010101" pitchFamily="2" charset="-122"/>
                    <a:cs typeface="Times New Roman" panose="02020603050405020304" pitchFamily="18" charset="0"/>
                  </a:rPr>
                  <a:t> </a:t>
                </a:r>
                <a:r>
                  <a:rPr lang="zh-CN" altLang="zh-CN" sz="1800" kern="100" dirty="0">
                    <a:effectLst/>
                    <a:latin typeface="等线" panose="02010600030101010101" pitchFamily="2" charset="-122"/>
                    <a:ea typeface="STFangsong" panose="02010600040101010101" pitchFamily="2" charset="-122"/>
                    <a:cs typeface="Times New Roman" panose="02020603050405020304" pitchFamily="18" charset="0"/>
                  </a:rPr>
                  <a:t>到相同末态的比值比较大，通过和实验值对比我们可以判断三角图的重要性和他们作为径向激发态的图像是否合理。</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mc:Fallback>
      </mc:AlternateContent>
      <p:sp>
        <p:nvSpPr>
          <p:cNvPr id="4" name="灯片编号占位符 3"/>
          <p:cNvSpPr>
            <a:spLocks noGrp="1"/>
          </p:cNvSpPr>
          <p:nvPr>
            <p:ph type="sldNum" sz="quarter" idx="5"/>
          </p:nvPr>
        </p:nvSpPr>
        <p:spPr/>
        <p:txBody>
          <a:bodyPr/>
          <a:lstStyle/>
          <a:p>
            <a:fld id="{D6DA8B52-0F0B-4D3E-B4A5-D64B99209B40}" type="slidenum">
              <a:rPr lang="zh-CN" altLang="en-US" smtClean="0"/>
              <a:t>26</a:t>
            </a:fld>
            <a:endParaRPr lang="zh-CN" altLang="en-US"/>
          </a:p>
        </p:txBody>
      </p:sp>
    </p:spTree>
    <p:extLst>
      <p:ext uri="{BB962C8B-B14F-4D97-AF65-F5344CB8AC3E}">
        <p14:creationId xmlns:p14="http://schemas.microsoft.com/office/powerpoint/2010/main" val="1444572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实验发现质量相近的两个态 </a:t>
                </a:r>
                <a14:m>
                  <m:oMath xmlns:m="http://schemas.openxmlformats.org/officeDocument/2006/math">
                    <m:r>
                      <a:rPr lang="en-US" altLang="zh-CN" b="0" i="1" smtClean="0">
                        <a:latin typeface="Cambria Math" panose="02040503050406030204" pitchFamily="18" charset="0"/>
                      </a:rPr>
                      <m:t>𝜂</m:t>
                    </m:r>
                    <m:r>
                      <a:rPr lang="en-US" altLang="zh-CN" b="0" i="1" smtClean="0">
                        <a:latin typeface="Cambria Math" panose="02040503050406030204" pitchFamily="18" charset="0"/>
                      </a:rPr>
                      <m:t>(1405)</m:t>
                    </m:r>
                  </m:oMath>
                </a14:m>
                <a:r>
                  <a:rPr lang="en-US" altLang="zh-CN" dirty="0"/>
                  <a:t> </a:t>
                </a:r>
                <a:r>
                  <a:rPr lang="zh-CN" altLang="en-US" dirty="0"/>
                  <a:t>和 </a:t>
                </a:r>
                <a14:m>
                  <m:oMath xmlns:m="http://schemas.openxmlformats.org/officeDocument/2006/math">
                    <m:r>
                      <a:rPr lang="en-US" altLang="zh-CN" b="0" i="1" dirty="0" smtClean="0">
                        <a:latin typeface="Cambria Math" panose="02040503050406030204" pitchFamily="18" charset="0"/>
                      </a:rPr>
                      <m:t>𝜂</m:t>
                    </m:r>
                    <m:r>
                      <a:rPr lang="en-US" altLang="zh-CN" b="0" i="1" dirty="0" smtClean="0">
                        <a:latin typeface="Cambria Math" panose="02040503050406030204" pitchFamily="18" charset="0"/>
                      </a:rPr>
                      <m:t>(1475)</m:t>
                    </m:r>
                  </m:oMath>
                </a14:m>
                <a:r>
                  <a:rPr lang="en-US" altLang="zh-CN" dirty="0"/>
                  <a:t> , </a:t>
                </a:r>
                <a:r>
                  <a:rPr lang="zh-CN" altLang="en-US" dirty="0"/>
                  <a:t>导致多出一个态无法填入</a:t>
                </a:r>
                <a:r>
                  <a:rPr lang="zh-CN" altLang="en-US" baseline="0" dirty="0"/>
                  <a:t> </a:t>
                </a:r>
                <a:r>
                  <a:rPr lang="zh-CN" altLang="en-US" dirty="0"/>
                  <a:t>传统夸克模型的 </a:t>
                </a:r>
                <a:r>
                  <a:rPr lang="en-US" altLang="zh-CN" dirty="0"/>
                  <a:t>SU(3)</a:t>
                </a:r>
                <a:r>
                  <a:rPr lang="zh-CN" altLang="en-US" dirty="0"/>
                  <a:t>多重态，这意味着其中一个可能是超出传统夸克模型的奇特强子态。</a:t>
                </a:r>
                <a:r>
                  <a:rPr lang="en-US" altLang="zh-CN" dirty="0"/>
                  <a:t>  </a:t>
                </a:r>
              </a:p>
              <a:p>
                <a:endParaRPr lang="en-US" altLang="zh-CN" dirty="0"/>
              </a:p>
              <a:p>
                <a:r>
                  <a:rPr lang="en-US" altLang="zh-CN" dirty="0"/>
                  <a:t>Flux  tube </a:t>
                </a:r>
                <a:r>
                  <a:rPr lang="zh-CN" altLang="en-US" dirty="0"/>
                  <a:t>模型预言赝标胶球的质量在</a:t>
                </a:r>
                <a:r>
                  <a:rPr lang="en-US" altLang="zh-CN" dirty="0"/>
                  <a:t>1.4 </a:t>
                </a:r>
                <a:r>
                  <a:rPr lang="zh-CN" altLang="en-US" dirty="0"/>
                  <a:t>个</a:t>
                </a:r>
                <a:r>
                  <a:rPr lang="en-US" altLang="zh-CN" dirty="0"/>
                  <a:t>Gev</a:t>
                </a:r>
                <a:r>
                  <a:rPr lang="zh-CN" altLang="en-US" dirty="0"/>
                  <a:t>左右，所以质量在</a:t>
                </a:r>
                <a:r>
                  <a:rPr lang="en-US" altLang="zh-CN" dirty="0"/>
                  <a:t>1.4 </a:t>
                </a:r>
                <a:r>
                  <a:rPr lang="zh-CN" altLang="en-US" dirty="0"/>
                  <a:t>个</a:t>
                </a:r>
                <a:r>
                  <a:rPr lang="en-US" altLang="zh-CN" dirty="0"/>
                  <a:t>Gev </a:t>
                </a:r>
                <a:r>
                  <a:rPr lang="zh-CN" altLang="en-US" dirty="0"/>
                  <a:t>附近的多出来的</a:t>
                </a:r>
                <a:r>
                  <a:rPr lang="en-US" altLang="zh-CN" dirty="0"/>
                  <a:t>eta </a:t>
                </a:r>
                <a:r>
                  <a:rPr lang="zh-CN" altLang="en-US" dirty="0"/>
                  <a:t>粒子曾被认为是赝标胶球。</a:t>
                </a:r>
                <a:endParaRPr lang="en-US" altLang="zh-CN" dirty="0"/>
              </a:p>
              <a:p>
                <a:endParaRPr lang="en-US" altLang="zh-CN" dirty="0"/>
              </a:p>
              <a:p>
                <a:r>
                  <a:rPr lang="zh-CN" altLang="en-US" dirty="0"/>
                  <a:t>但是，</a:t>
                </a:r>
                <a:r>
                  <a:rPr lang="en-US" altLang="zh-CN" dirty="0"/>
                  <a:t>LQCD</a:t>
                </a:r>
                <a:r>
                  <a:rPr lang="zh-CN" altLang="en-US" dirty="0"/>
                  <a:t>的计算结果给出赝标胶球的质量不会低于</a:t>
                </a:r>
                <a:r>
                  <a:rPr lang="en-US" altLang="zh-CN" dirty="0"/>
                  <a:t>2</a:t>
                </a:r>
                <a:r>
                  <a:rPr lang="zh-CN" altLang="en-US" dirty="0"/>
                  <a:t>个</a:t>
                </a:r>
                <a:r>
                  <a:rPr lang="en-US" altLang="zh-CN" dirty="0"/>
                  <a:t>Gev. </a:t>
                </a:r>
                <a:r>
                  <a:rPr lang="zh-CN" altLang="en-US" dirty="0"/>
                  <a:t>所以我们认为</a:t>
                </a:r>
                <a:r>
                  <a:rPr lang="en-US" altLang="zh-CN" dirty="0"/>
                  <a:t>Eta1405 </a:t>
                </a:r>
                <a:r>
                  <a:rPr lang="zh-CN" altLang="en-US" dirty="0"/>
                  <a:t>不可能作为赝标胶球。</a:t>
                </a:r>
                <a:endParaRPr lang="en-US" altLang="zh-CN" dirty="0"/>
              </a:p>
              <a:p>
                <a:endParaRPr lang="en-US" altLang="zh-CN" dirty="0"/>
              </a:p>
              <a:p>
                <a:endParaRPr lang="en-US" altLang="zh-CN" dirty="0"/>
              </a:p>
              <a:p>
                <a:r>
                  <a:rPr lang="zh-CN" altLang="en-US" dirty="0"/>
                  <a:t>（</a:t>
                </a:r>
                <a:r>
                  <a:rPr lang="en-US" altLang="zh-CN" dirty="0"/>
                  <a:t>1</a:t>
                </a:r>
                <a:r>
                  <a:rPr lang="zh-CN" altLang="en-US" dirty="0"/>
                  <a:t>）</a:t>
                </a:r>
                <a:endParaRPr lang="en-US" altLang="zh-CN" dirty="0"/>
              </a:p>
              <a:p>
                <a:endParaRPr lang="en-US" altLang="zh-CN" dirty="0"/>
              </a:p>
              <a:p>
                <a:endParaRPr lang="zh-CN" altLang="en-US" dirty="0"/>
              </a:p>
            </p:txBody>
          </p:sp>
        </mc:Choice>
        <mc:Fallback xmlns="">
          <p:sp>
            <p:nvSpPr>
              <p:cNvPr id="3" name="备注占位符 2"/>
              <p:cNvSpPr>
                <a:spLocks noGrp="1"/>
              </p:cNvSpPr>
              <p:nvPr>
                <p:ph type="body" idx="1"/>
              </p:nvPr>
            </p:nvSpPr>
            <p:spPr/>
            <p:txBody>
              <a:bodyPr/>
              <a:lstStyle/>
              <a:p>
                <a:r>
                  <a:rPr lang="zh-CN" altLang="en-US" dirty="0"/>
                  <a:t>实验发现质量相近的两个态 </a:t>
                </a:r>
                <a:r>
                  <a:rPr lang="en-US" altLang="zh-CN" b="0" i="0">
                    <a:latin typeface="Cambria Math" panose="02040503050406030204" pitchFamily="18" charset="0"/>
                  </a:rPr>
                  <a:t>𝜂(1405)</a:t>
                </a:r>
                <a:r>
                  <a:rPr lang="en-US" altLang="zh-CN" dirty="0"/>
                  <a:t> </a:t>
                </a:r>
                <a:r>
                  <a:rPr lang="zh-CN" altLang="en-US" dirty="0"/>
                  <a:t>和 </a:t>
                </a:r>
                <a:r>
                  <a:rPr lang="en-US" altLang="zh-CN" b="0" i="0" dirty="0">
                    <a:latin typeface="Cambria Math" panose="02040503050406030204" pitchFamily="18" charset="0"/>
                  </a:rPr>
                  <a:t>𝜂(1475)</a:t>
                </a:r>
                <a:r>
                  <a:rPr lang="en-US" altLang="zh-CN" dirty="0"/>
                  <a:t> , </a:t>
                </a:r>
                <a:r>
                  <a:rPr lang="zh-CN" altLang="en-US" dirty="0"/>
                  <a:t>导致多出一个态无法填入</a:t>
                </a:r>
                <a:r>
                  <a:rPr lang="zh-CN" altLang="en-US" baseline="0" dirty="0"/>
                  <a:t> </a:t>
                </a:r>
                <a:r>
                  <a:rPr lang="zh-CN" altLang="en-US" dirty="0"/>
                  <a:t>传统夸克模型的 </a:t>
                </a:r>
                <a:r>
                  <a:rPr lang="en-US" altLang="zh-CN" dirty="0"/>
                  <a:t>SU(3)</a:t>
                </a:r>
                <a:r>
                  <a:rPr lang="zh-CN" altLang="en-US" dirty="0"/>
                  <a:t>多重态，这意味着其中一个可能是超出传统夸克模型的奇特强子态。</a:t>
                </a:r>
                <a:r>
                  <a:rPr lang="en-US" altLang="zh-CN" dirty="0"/>
                  <a:t>  </a:t>
                </a:r>
              </a:p>
              <a:p>
                <a:endParaRPr lang="en-US" altLang="zh-CN" dirty="0"/>
              </a:p>
              <a:p>
                <a:r>
                  <a:rPr lang="en-US" altLang="zh-CN" dirty="0"/>
                  <a:t>Flux  tube </a:t>
                </a:r>
                <a:r>
                  <a:rPr lang="zh-CN" altLang="en-US" dirty="0"/>
                  <a:t>模型预言赝标胶球的质量在</a:t>
                </a:r>
                <a:r>
                  <a:rPr lang="en-US" altLang="zh-CN" dirty="0"/>
                  <a:t>1.4 </a:t>
                </a:r>
                <a:r>
                  <a:rPr lang="zh-CN" altLang="en-US" dirty="0"/>
                  <a:t>个</a:t>
                </a:r>
                <a:r>
                  <a:rPr lang="en-US" altLang="zh-CN" dirty="0"/>
                  <a:t>Gev</a:t>
                </a:r>
                <a:r>
                  <a:rPr lang="zh-CN" altLang="en-US" dirty="0"/>
                  <a:t>左右，所以质量在</a:t>
                </a:r>
                <a:r>
                  <a:rPr lang="en-US" altLang="zh-CN" dirty="0"/>
                  <a:t>1.4 </a:t>
                </a:r>
                <a:r>
                  <a:rPr lang="zh-CN" altLang="en-US" dirty="0"/>
                  <a:t>个</a:t>
                </a:r>
                <a:r>
                  <a:rPr lang="en-US" altLang="zh-CN" dirty="0"/>
                  <a:t>Gev </a:t>
                </a:r>
                <a:r>
                  <a:rPr lang="zh-CN" altLang="en-US" dirty="0"/>
                  <a:t>附近的多出来的，</a:t>
                </a:r>
                <a:r>
                  <a:rPr lang="en-US" altLang="zh-CN" dirty="0"/>
                  <a:t>outnumbering </a:t>
                </a:r>
                <a:r>
                  <a:rPr lang="zh-CN" altLang="en-US" dirty="0"/>
                  <a:t>的</a:t>
                </a:r>
                <a:r>
                  <a:rPr lang="en-US" altLang="zh-CN" dirty="0"/>
                  <a:t>eta </a:t>
                </a:r>
                <a:r>
                  <a:rPr lang="zh-CN" altLang="en-US" dirty="0"/>
                  <a:t>粒子曾被认为是赝标胶球。</a:t>
                </a:r>
                <a:endParaRPr lang="en-US" altLang="zh-CN" dirty="0"/>
              </a:p>
              <a:p>
                <a:endParaRPr lang="en-US" altLang="zh-CN" dirty="0"/>
              </a:p>
              <a:p>
                <a:r>
                  <a:rPr lang="zh-CN" altLang="en-US" dirty="0"/>
                  <a:t>但是，</a:t>
                </a:r>
                <a:r>
                  <a:rPr lang="en-US" altLang="zh-CN" dirty="0"/>
                  <a:t>LQCD</a:t>
                </a:r>
                <a:r>
                  <a:rPr lang="zh-CN" altLang="en-US" dirty="0"/>
                  <a:t>的计算结果给出赝标胶球的质量不会低于</a:t>
                </a:r>
                <a:r>
                  <a:rPr lang="en-US" altLang="zh-CN" dirty="0"/>
                  <a:t>2</a:t>
                </a:r>
                <a:r>
                  <a:rPr lang="zh-CN" altLang="en-US" dirty="0"/>
                  <a:t>个</a:t>
                </a:r>
                <a:r>
                  <a:rPr lang="en-US" altLang="zh-CN" dirty="0"/>
                  <a:t>Gev. </a:t>
                </a:r>
                <a:r>
                  <a:rPr lang="zh-CN" altLang="en-US" dirty="0"/>
                  <a:t>所以我们认为</a:t>
                </a:r>
                <a:r>
                  <a:rPr lang="en-US" altLang="zh-CN" dirty="0"/>
                  <a:t>Eta1405 </a:t>
                </a:r>
                <a:r>
                  <a:rPr lang="zh-CN" altLang="en-US" dirty="0"/>
                  <a:t>不可能作为赝标胶球。</a:t>
                </a:r>
                <a:endParaRPr lang="en-US" altLang="zh-CN" dirty="0"/>
              </a:p>
              <a:p>
                <a:endParaRPr lang="en-US" altLang="zh-CN" dirty="0"/>
              </a:p>
              <a:p>
                <a:endParaRPr lang="en-US" altLang="zh-CN" dirty="0"/>
              </a:p>
              <a:p>
                <a:r>
                  <a:rPr lang="zh-CN" altLang="en-US" dirty="0"/>
                  <a:t>（</a:t>
                </a:r>
                <a:r>
                  <a:rPr lang="en-US" altLang="zh-CN" dirty="0"/>
                  <a:t>1</a:t>
                </a:r>
                <a:r>
                  <a:rPr lang="zh-CN" altLang="en-US" dirty="0"/>
                  <a:t>）</a:t>
                </a:r>
                <a:endParaRPr lang="en-US" altLang="zh-CN" dirty="0"/>
              </a:p>
              <a:p>
                <a:endParaRPr lang="en-US" altLang="zh-CN" dirty="0"/>
              </a:p>
              <a:p>
                <a:endParaRPr lang="zh-CN" altLang="en-US" dirty="0"/>
              </a:p>
            </p:txBody>
          </p:sp>
        </mc:Fallback>
      </mc:AlternateContent>
      <p:sp>
        <p:nvSpPr>
          <p:cNvPr id="4" name="灯片编号占位符 3"/>
          <p:cNvSpPr>
            <a:spLocks noGrp="1"/>
          </p:cNvSpPr>
          <p:nvPr>
            <p:ph type="sldNum" sz="quarter" idx="5"/>
          </p:nvPr>
        </p:nvSpPr>
        <p:spPr/>
        <p:txBody>
          <a:bodyPr/>
          <a:lstStyle/>
          <a:p>
            <a:fld id="{D6DA8B52-0F0B-4D3E-B4A5-D64B99209B40}" type="slidenum">
              <a:rPr lang="zh-CN" altLang="en-US" smtClean="0"/>
              <a:t>3</a:t>
            </a:fld>
            <a:endParaRPr lang="zh-CN" altLang="en-US"/>
          </a:p>
        </p:txBody>
      </p:sp>
    </p:spTree>
    <p:extLst>
      <p:ext uri="{BB962C8B-B14F-4D97-AF65-F5344CB8AC3E}">
        <p14:creationId xmlns:p14="http://schemas.microsoft.com/office/powerpoint/2010/main" val="504313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并且，</a:t>
                </a:r>
                <a:r>
                  <a:rPr lang="en-US" altLang="zh-CN" dirty="0"/>
                  <a:t>BESIII </a:t>
                </a:r>
                <a:r>
                  <a:rPr lang="zh-CN" altLang="en-US" dirty="0"/>
                  <a:t>的测量结果显示，这些单举的衰变道的不变质量谱并不需要两个赝标粒子 </a:t>
                </a:r>
                <a14:m>
                  <m:oMath xmlns:m="http://schemas.openxmlformats.org/officeDocument/2006/math">
                    <m:r>
                      <a:rPr lang="en-US" altLang="zh-CN" b="0" i="1" smtClean="0">
                        <a:latin typeface="Cambria Math" panose="02040503050406030204" pitchFamily="18" charset="0"/>
                      </a:rPr>
                      <m:t>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1405</m:t>
                        </m:r>
                      </m:e>
                    </m:d>
                  </m:oMath>
                </a14:m>
                <a:r>
                  <a:rPr lang="en-US" altLang="zh-CN" dirty="0"/>
                  <a:t> </a:t>
                </a:r>
                <a:r>
                  <a:rPr lang="zh-CN" altLang="en-US" dirty="0"/>
                  <a:t>和 </a:t>
                </a:r>
                <a14:m>
                  <m:oMath xmlns:m="http://schemas.openxmlformats.org/officeDocument/2006/math">
                    <m:r>
                      <a:rPr lang="en-US" altLang="zh-CN" b="0" i="1" smtClean="0">
                        <a:latin typeface="Cambria Math" panose="02040503050406030204" pitchFamily="18" charset="0"/>
                      </a:rPr>
                      <m:t>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1475</m:t>
                        </m:r>
                      </m:e>
                    </m:d>
                  </m:oMath>
                </a14:m>
                <a:r>
                  <a:rPr lang="en-US" altLang="zh-CN" dirty="0"/>
                  <a:t> </a:t>
                </a:r>
                <a:r>
                  <a:rPr lang="zh-CN" altLang="en-US" dirty="0"/>
                  <a:t>来描述。</a:t>
                </a:r>
                <a:endParaRPr lang="en-US" altLang="zh-CN" dirty="0"/>
              </a:p>
              <a:p>
                <a:endParaRPr lang="en-US" altLang="zh-CN" dirty="0"/>
              </a:p>
              <a:p>
                <a:r>
                  <a:rPr lang="zh-CN" altLang="en-US" dirty="0"/>
                  <a:t>随后，在引文</a:t>
                </a:r>
                <a:r>
                  <a:rPr lang="en-US" altLang="zh-CN" dirty="0"/>
                  <a:t>8</a:t>
                </a:r>
                <a:r>
                  <a:rPr lang="zh-CN" altLang="en-US" dirty="0"/>
                  <a:t>这篇工作中，通过引入三角奇异性可以</a:t>
                </a:r>
                <a14:m>
                  <m:oMath xmlns:m="http://schemas.openxmlformats.org/officeDocument/2006/math">
                    <m:r>
                      <a:rPr lang="zh-CN" altLang="en-US" b="0" i="1" smtClean="0">
                        <a:latin typeface="Cambria Math" panose="02040503050406030204" pitchFamily="18" charset="0"/>
                      </a:rPr>
                      <m:t>很好解释</m:t>
                    </m:r>
                    <m:r>
                      <a:rPr lang="en-US" altLang="zh-CN" b="0" i="1" smtClean="0">
                        <a:latin typeface="Cambria Math" panose="02040503050406030204" pitchFamily="18" charset="0"/>
                      </a:rPr>
                      <m:t> </m:t>
                    </m:r>
                    <m:r>
                      <a:rPr lang="zh-CN" altLang="en-US" b="0" i="1" smtClean="0">
                        <a:latin typeface="Cambria Math" panose="02040503050406030204" pitchFamily="18" charset="0"/>
                      </a:rPr>
                      <m:t>同位旋破坏过程</m:t>
                    </m:r>
                    <m:r>
                      <a:rPr lang="en-US" altLang="zh-CN" b="0" i="1" smtClean="0">
                        <a:latin typeface="Cambria Math" panose="02040503050406030204" pitchFamily="18" charset="0"/>
                      </a:rPr>
                      <m:t> </m:t>
                    </m:r>
                    <m:r>
                      <a:rPr lang="en-US" altLang="zh-CN" b="0" i="1" smtClean="0">
                        <a:latin typeface="Cambria Math" panose="02040503050406030204" pitchFamily="18" charset="0"/>
                      </a:rPr>
                      <m:t>𝐽</m:t>
                    </m:r>
                    <m:r>
                      <a:rPr lang="en-US" altLang="zh-CN" b="0" i="1" smtClean="0">
                        <a:latin typeface="Cambria Math" panose="02040503050406030204" pitchFamily="18" charset="0"/>
                      </a:rPr>
                      <m:t>/</m:t>
                    </m:r>
                    <m:r>
                      <a:rPr lang="en-US" altLang="zh-CN" b="0" i="1" smtClean="0">
                        <a:latin typeface="Cambria Math" panose="02040503050406030204" pitchFamily="18" charset="0"/>
                      </a:rPr>
                      <m:t>𝜓</m:t>
                    </m:r>
                  </m:oMath>
                </a14:m>
                <a:r>
                  <a:rPr lang="en-US" altLang="zh-CN" dirty="0"/>
                  <a:t> </a:t>
                </a:r>
                <a14:m>
                  <m:oMath xmlns:m="http://schemas.openxmlformats.org/officeDocument/2006/math">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𝛾𝜂</m:t>
                    </m:r>
                    <m:r>
                      <a:rPr lang="zh-CN" altLang="en-US" b="0" i="1" dirty="0" smtClean="0">
                        <a:latin typeface="Cambria Math" panose="02040503050406030204" pitchFamily="18" charset="0"/>
                      </a:rPr>
                      <m:t>（</m:t>
                    </m:r>
                  </m:oMath>
                </a14:m>
                <a:r>
                  <a:rPr lang="en-US" altLang="zh-CN" dirty="0"/>
                  <a:t>1405 1475</a:t>
                </a:r>
                <a:r>
                  <a:rPr lang="zh-CN" altLang="en-US" dirty="0"/>
                  <a:t>）</a:t>
                </a:r>
                <a14:m>
                  <m:oMath xmlns:m="http://schemas.openxmlformats.org/officeDocument/2006/math">
                    <m:r>
                      <a:rPr lang="en-US" altLang="zh-CN" b="0" i="1" smtClean="0">
                        <a:latin typeface="Cambria Math" panose="02040503050406030204" pitchFamily="18" charset="0"/>
                      </a:rPr>
                      <m:t>→</m:t>
                    </m:r>
                    <m:r>
                      <a:rPr lang="en-US" altLang="zh-CN" b="0" i="1" smtClean="0">
                        <a:latin typeface="Cambria Math" panose="02040503050406030204" pitchFamily="18" charset="0"/>
                      </a:rPr>
                      <m:t>𝛾</m:t>
                    </m:r>
                    <m:r>
                      <a:rPr lang="en-US" altLang="zh-CN" b="0" i="1" smtClean="0">
                        <a:latin typeface="Cambria Math" panose="02040503050406030204" pitchFamily="18" charset="0"/>
                      </a:rPr>
                      <m:t>+3</m:t>
                    </m:r>
                    <m:r>
                      <a:rPr lang="en-US" altLang="zh-CN" b="0" i="1" smtClean="0">
                        <a:latin typeface="Cambria Math" panose="02040503050406030204" pitchFamily="18" charset="0"/>
                      </a:rPr>
                      <m:t>𝜋</m:t>
                    </m:r>
                  </m:oMath>
                </a14:m>
                <a:r>
                  <a:rPr lang="en-US" altLang="zh-CN" dirty="0"/>
                  <a:t> </a:t>
                </a:r>
                <a:r>
                  <a:rPr lang="zh-CN" altLang="en-US" dirty="0"/>
                  <a:t>的增强行为，表明三角图的贡献不可忽略，作为突破口，引文</a:t>
                </a:r>
                <a:r>
                  <a:rPr lang="en-US" altLang="zh-CN" dirty="0"/>
                  <a:t>9 </a:t>
                </a:r>
                <a:r>
                  <a:rPr lang="zh-CN" altLang="en-US" dirty="0"/>
                  <a:t>和</a:t>
                </a:r>
                <a:r>
                  <a:rPr lang="en-US" altLang="zh-CN" dirty="0"/>
                  <a:t>10</a:t>
                </a:r>
                <a:r>
                  <a:rPr lang="en-US" altLang="zh-CN" baseline="0" dirty="0"/>
                  <a:t> </a:t>
                </a:r>
                <a:r>
                  <a:rPr lang="zh-CN" altLang="en-US" baseline="0" dirty="0"/>
                  <a:t>中 发现 由于三角奇异性的影响</a:t>
                </a:r>
                <a:endParaRPr lang="en-US" altLang="zh-CN" dirty="0"/>
              </a:p>
              <a:p>
                <a:r>
                  <a:rPr lang="zh-CN" altLang="en-US" dirty="0"/>
                  <a:t> </a:t>
                </a:r>
                <a:r>
                  <a:rPr lang="en-US" altLang="zh-CN" dirty="0"/>
                  <a:t>Eta 1405 </a:t>
                </a:r>
                <a:r>
                  <a:rPr lang="zh-CN" altLang="en-US" dirty="0"/>
                  <a:t>和 </a:t>
                </a:r>
                <a:r>
                  <a:rPr lang="en-US" altLang="zh-CN" dirty="0"/>
                  <a:t>eta 1475 </a:t>
                </a:r>
                <a:r>
                  <a:rPr lang="zh-CN" altLang="en-US" dirty="0"/>
                  <a:t>可以解释为同一个态在不同的衰变道中的行为。进而可以自然地将</a:t>
                </a:r>
                <a:r>
                  <a:rPr lang="en-US" altLang="zh-CN" dirty="0"/>
                  <a:t>\eta 1295 </a:t>
                </a:r>
                <a:r>
                  <a:rPr lang="zh-CN" altLang="en-US" dirty="0"/>
                  <a:t>和</a:t>
                </a:r>
                <a:r>
                  <a:rPr lang="en-US" altLang="zh-CN" dirty="0"/>
                  <a:t>eta 1405 </a:t>
                </a:r>
                <a:r>
                  <a:rPr lang="zh-CN" altLang="en-US" dirty="0"/>
                  <a:t>解释为</a:t>
                </a:r>
                <a:r>
                  <a:rPr lang="en-US" altLang="zh-CN" dirty="0"/>
                  <a:t>eta –eta ‘ </a:t>
                </a:r>
                <a:r>
                  <a:rPr lang="zh-CN" altLang="en-US" dirty="0"/>
                  <a:t>的第一径向激发态，这是我们这个工作的出发点之一。</a:t>
                </a:r>
                <a:endParaRPr lang="en-US" altLang="zh-CN" dirty="0"/>
              </a:p>
              <a:p>
                <a:endParaRPr lang="en-US" altLang="zh-CN" dirty="0"/>
              </a:p>
              <a:p>
                <a:r>
                  <a:rPr lang="zh-CN" altLang="en-US" dirty="0"/>
                  <a:t>接下来我们会统一用 </a:t>
                </a:r>
                <a14:m>
                  <m:oMath xmlns:m="http://schemas.openxmlformats.org/officeDocument/2006/math">
                    <m:r>
                      <a:rPr lang="en-US" altLang="zh-CN" b="0" i="1" smtClean="0">
                        <a:latin typeface="Cambria Math" panose="02040503050406030204" pitchFamily="18" charset="0"/>
                      </a:rPr>
                      <m:t>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1405</m:t>
                        </m:r>
                      </m:e>
                    </m:d>
                  </m:oMath>
                </a14:m>
                <a:r>
                  <a:rPr lang="en-US" altLang="zh-CN" dirty="0"/>
                  <a:t> </a:t>
                </a:r>
                <a:r>
                  <a:rPr lang="zh-CN" altLang="en-US" dirty="0"/>
                  <a:t>来表示 </a:t>
                </a:r>
                <a14:m>
                  <m:oMath xmlns:m="http://schemas.openxmlformats.org/officeDocument/2006/math">
                    <m:r>
                      <a:rPr lang="en-US" altLang="zh-CN" b="0" i="1" smtClean="0">
                        <a:latin typeface="Cambria Math" panose="02040503050406030204" pitchFamily="18" charset="0"/>
                      </a:rPr>
                      <m:t>𝜂</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1405</m:t>
                        </m:r>
                      </m:e>
                    </m:d>
                  </m:oMath>
                </a14:m>
                <a:r>
                  <a:rPr lang="en-US" altLang="zh-CN" dirty="0"/>
                  <a:t> </a:t>
                </a:r>
                <a:r>
                  <a:rPr lang="zh-CN" altLang="en-US" dirty="0"/>
                  <a:t>或者</a:t>
                </a:r>
                <a14:m>
                  <m:oMath xmlns:m="http://schemas.openxmlformats.org/officeDocument/2006/math">
                    <m:r>
                      <a:rPr lang="en-US" altLang="zh-CN" b="0" i="1" dirty="0" smtClean="0">
                        <a:latin typeface="Cambria Math" panose="02040503050406030204" pitchFamily="18" charset="0"/>
                      </a:rPr>
                      <m:t>𝜂</m:t>
                    </m:r>
                    <m:r>
                      <a:rPr lang="en-US" altLang="zh-CN" b="0" i="1" dirty="0" smtClean="0">
                        <a:latin typeface="Cambria Math" panose="02040503050406030204" pitchFamily="18" charset="0"/>
                      </a:rPr>
                      <m:t>(1475)</m:t>
                    </m:r>
                  </m:oMath>
                </a14:m>
                <a:r>
                  <a:rPr lang="en-US" altLang="zh-CN" dirty="0"/>
                  <a:t> </a:t>
                </a:r>
                <a:r>
                  <a:rPr lang="zh-CN" altLang="en-US" dirty="0"/>
                  <a:t>的信号。</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引文</a:t>
                </a:r>
                <a:r>
                  <a:rPr lang="en-US" altLang="zh-CN" dirty="0"/>
                  <a:t>11 </a:t>
                </a:r>
                <a:r>
                  <a:rPr lang="zh-CN" altLang="en-US" dirty="0"/>
                  <a:t>中 关于</a:t>
                </a:r>
                <a:r>
                  <a:rPr lang="en-US" altLang="zh-CN" dirty="0"/>
                  <a:t>eta –eta ‘ G mixing </a:t>
                </a:r>
                <a:r>
                  <a:rPr lang="zh-CN" altLang="en-US" dirty="0"/>
                  <a:t>的工作中显示胶球和 </a:t>
                </a:r>
                <a:r>
                  <a:rPr lang="en-US" altLang="zh-CN" dirty="0"/>
                  <a:t>eta –eta ‘ </a:t>
                </a:r>
                <a:r>
                  <a:rPr lang="zh-CN" altLang="en-US" dirty="0"/>
                  <a:t>的混合是非常小的。我们假定第一径向激发态完全遵循</a:t>
                </a:r>
                <a:r>
                  <a:rPr lang="en-US" altLang="zh-CN" dirty="0"/>
                  <a:t>eta –eta ‘</a:t>
                </a:r>
                <a:r>
                  <a:rPr lang="zh-CN" altLang="en-US" dirty="0"/>
                  <a:t>的混合模式，并且忽略胶球的混合，这是另一个出发点。</a:t>
                </a:r>
                <a:endParaRPr lang="en-US" altLang="zh-CN" dirty="0"/>
              </a:p>
              <a:p>
                <a:endParaRPr lang="en-US" altLang="zh-CN" dirty="0"/>
              </a:p>
              <a:p>
                <a:r>
                  <a:rPr lang="zh-CN" altLang="en-US" dirty="0"/>
                  <a:t>（</a:t>
                </a:r>
                <a:r>
                  <a:rPr lang="en-US" altLang="zh-CN" dirty="0"/>
                  <a:t>2</a:t>
                </a:r>
                <a:r>
                  <a:rPr lang="zh-CN" altLang="en-US" dirty="0"/>
                  <a:t>）</a:t>
                </a:r>
              </a:p>
            </p:txBody>
          </p:sp>
        </mc:Choice>
        <mc:Fallback xmlns="">
          <p:sp>
            <p:nvSpPr>
              <p:cNvPr id="3" name="备注占位符 2"/>
              <p:cNvSpPr>
                <a:spLocks noGrp="1"/>
              </p:cNvSpPr>
              <p:nvPr>
                <p:ph type="body" idx="1"/>
              </p:nvPr>
            </p:nvSpPr>
            <p:spPr/>
            <p:txBody>
              <a:bodyPr/>
              <a:lstStyle/>
              <a:p>
                <a:r>
                  <a:rPr lang="en-US" altLang="zh-CN" dirty="0"/>
                  <a:t>Flux  tube </a:t>
                </a:r>
                <a:r>
                  <a:rPr lang="zh-CN" altLang="en-US" dirty="0"/>
                  <a:t>模型预言赝标胶球的质量在</a:t>
                </a:r>
                <a:r>
                  <a:rPr lang="en-US" altLang="zh-CN" dirty="0"/>
                  <a:t>1.4 </a:t>
                </a:r>
                <a:r>
                  <a:rPr lang="zh-CN" altLang="en-US" dirty="0"/>
                  <a:t>个</a:t>
                </a:r>
                <a:r>
                  <a:rPr lang="en-US" altLang="zh-CN" dirty="0"/>
                  <a:t>Gev</a:t>
                </a:r>
                <a:r>
                  <a:rPr lang="zh-CN" altLang="en-US" dirty="0"/>
                  <a:t>左右，所以质量在</a:t>
                </a:r>
                <a:r>
                  <a:rPr lang="en-US" altLang="zh-CN" dirty="0"/>
                  <a:t>1.4 </a:t>
                </a:r>
                <a:r>
                  <a:rPr lang="zh-CN" altLang="en-US" dirty="0"/>
                  <a:t>个</a:t>
                </a:r>
                <a:r>
                  <a:rPr lang="en-US" altLang="zh-CN" dirty="0"/>
                  <a:t>Gev </a:t>
                </a:r>
                <a:r>
                  <a:rPr lang="zh-CN" altLang="en-US" dirty="0"/>
                  <a:t>附近的</a:t>
                </a:r>
                <a:r>
                  <a:rPr lang="en-US" altLang="zh-CN" dirty="0"/>
                  <a:t>outnumbering </a:t>
                </a:r>
                <a:r>
                  <a:rPr lang="zh-CN" altLang="en-US" dirty="0"/>
                  <a:t>的</a:t>
                </a:r>
                <a:r>
                  <a:rPr lang="en-US" altLang="zh-CN" dirty="0"/>
                  <a:t>eta </a:t>
                </a:r>
                <a:r>
                  <a:rPr lang="zh-CN" altLang="en-US" dirty="0"/>
                  <a:t>粒子曾被认为是赝标胶球。</a:t>
                </a:r>
                <a:endParaRPr lang="en-US" altLang="zh-CN" dirty="0"/>
              </a:p>
              <a:p>
                <a:r>
                  <a:rPr lang="zh-CN" altLang="en-US" dirty="0"/>
                  <a:t>然而</a:t>
                </a:r>
                <a:r>
                  <a:rPr lang="en-US" altLang="zh-CN" dirty="0"/>
                  <a:t>LQCD</a:t>
                </a:r>
                <a:r>
                  <a:rPr lang="zh-CN" altLang="en-US" dirty="0"/>
                  <a:t>的计算结果给出赝标胶球的质量不会低于</a:t>
                </a:r>
                <a:r>
                  <a:rPr lang="en-US" altLang="zh-CN" dirty="0"/>
                  <a:t>2</a:t>
                </a:r>
                <a:r>
                  <a:rPr lang="zh-CN" altLang="en-US" dirty="0"/>
                  <a:t>个</a:t>
                </a:r>
                <a:r>
                  <a:rPr lang="en-US" altLang="zh-CN" dirty="0"/>
                  <a:t>Gev. </a:t>
                </a:r>
                <a:r>
                  <a:rPr lang="zh-CN" altLang="en-US" dirty="0"/>
                  <a:t>所以我们认为</a:t>
                </a:r>
                <a:r>
                  <a:rPr lang="en-US" altLang="zh-CN" dirty="0"/>
                  <a:t>Eta1405 </a:t>
                </a:r>
                <a:r>
                  <a:rPr lang="zh-CN" altLang="en-US" dirty="0"/>
                  <a:t>不可能作为赝标胶球。</a:t>
                </a:r>
                <a:endParaRPr lang="en-US" altLang="zh-CN" dirty="0"/>
              </a:p>
              <a:p>
                <a:r>
                  <a:rPr lang="zh-CN" altLang="en-US" dirty="0"/>
                  <a:t>在一些计算</a:t>
                </a:r>
                <a:r>
                  <a:rPr lang="en-US" altLang="zh-CN" dirty="0"/>
                  <a:t>eta –eta ‘ G mixing </a:t>
                </a:r>
                <a:r>
                  <a:rPr lang="zh-CN" altLang="en-US" dirty="0"/>
                  <a:t>的工作中显示胶球和 </a:t>
                </a:r>
                <a:r>
                  <a:rPr lang="en-US" altLang="zh-CN" dirty="0"/>
                  <a:t>eta –eta ‘ </a:t>
                </a:r>
                <a:r>
                  <a:rPr lang="zh-CN" altLang="en-US" dirty="0"/>
                  <a:t>的混合是非常小的。所以在我们的这个工作中并没有把胶球的混合考虑进来。</a:t>
                </a:r>
                <a:endParaRPr lang="en-US" altLang="zh-CN" dirty="0"/>
              </a:p>
              <a:p>
                <a:r>
                  <a:rPr lang="zh-CN" altLang="en-US" dirty="0"/>
                  <a:t>通过引入三角奇异性，</a:t>
                </a:r>
                <a:r>
                  <a:rPr lang="en-US" altLang="zh-CN" dirty="0"/>
                  <a:t>Eta 1405 </a:t>
                </a:r>
                <a:r>
                  <a:rPr lang="zh-CN" altLang="en-US" dirty="0"/>
                  <a:t>和 </a:t>
                </a:r>
                <a:r>
                  <a:rPr lang="en-US" altLang="zh-CN" dirty="0"/>
                  <a:t>eta 1475 </a:t>
                </a:r>
                <a:r>
                  <a:rPr lang="zh-CN" altLang="en-US" dirty="0"/>
                  <a:t>可以解释为同一个态在不同的衰变道中的行为。进而可以自然地将</a:t>
                </a:r>
                <a:r>
                  <a:rPr lang="en-US" altLang="zh-CN" dirty="0"/>
                  <a:t>\eta 1295 </a:t>
                </a:r>
                <a:r>
                  <a:rPr lang="zh-CN" altLang="en-US" dirty="0"/>
                  <a:t>和</a:t>
                </a:r>
                <a:r>
                  <a:rPr lang="en-US" altLang="zh-CN" dirty="0"/>
                  <a:t>eta 1405 </a:t>
                </a:r>
                <a:r>
                  <a:rPr lang="zh-CN" altLang="en-US" dirty="0"/>
                  <a:t>解释为</a:t>
                </a:r>
                <a:r>
                  <a:rPr lang="en-US" altLang="zh-CN" dirty="0"/>
                  <a:t>eta –eta ‘ </a:t>
                </a:r>
                <a:r>
                  <a:rPr lang="zh-CN" altLang="en-US" dirty="0"/>
                  <a:t>的第一径向激发态。并且他们是完全遵循</a:t>
                </a:r>
                <a:r>
                  <a:rPr lang="en-US" altLang="zh-CN" dirty="0"/>
                  <a:t>eta –eta ‘</a:t>
                </a:r>
                <a:r>
                  <a:rPr lang="zh-CN" altLang="en-US" dirty="0"/>
                  <a:t>的</a:t>
                </a:r>
                <a:endParaRPr lang="en-US" altLang="zh-CN" dirty="0"/>
              </a:p>
              <a:p>
                <a:endParaRPr lang="en-US" altLang="zh-CN" dirty="0"/>
              </a:p>
              <a:p>
                <a:r>
                  <a:rPr lang="zh-CN" altLang="en-US" dirty="0"/>
                  <a:t>接下来会统一用 </a:t>
                </a:r>
                <a:r>
                  <a:rPr lang="en-US" altLang="zh-CN" b="0" i="0">
                    <a:latin typeface="Cambria Math" panose="02040503050406030204" pitchFamily="18" charset="0"/>
                  </a:rPr>
                  <a:t>𝜂(1405)</a:t>
                </a:r>
                <a:r>
                  <a:rPr lang="en-US" altLang="zh-CN" dirty="0"/>
                  <a:t> </a:t>
                </a:r>
                <a:r>
                  <a:rPr lang="zh-CN" altLang="en-US" dirty="0"/>
                  <a:t>来表示 </a:t>
                </a:r>
                <a:r>
                  <a:rPr lang="en-US" altLang="zh-CN" b="0" i="0">
                    <a:latin typeface="Cambria Math" panose="02040503050406030204" pitchFamily="18" charset="0"/>
                  </a:rPr>
                  <a:t>𝜂(1405)</a:t>
                </a:r>
                <a:r>
                  <a:rPr lang="en-US" altLang="zh-CN" dirty="0"/>
                  <a:t> </a:t>
                </a:r>
                <a:r>
                  <a:rPr lang="zh-CN" altLang="en-US" dirty="0"/>
                  <a:t>或者</a:t>
                </a:r>
                <a:r>
                  <a:rPr lang="en-US" altLang="zh-CN" b="0" i="0" dirty="0">
                    <a:latin typeface="Cambria Math" panose="02040503050406030204" pitchFamily="18" charset="0"/>
                  </a:rPr>
                  <a:t>𝜂(1475)</a:t>
                </a:r>
                <a:r>
                  <a:rPr lang="en-US" altLang="zh-CN" dirty="0"/>
                  <a:t> </a:t>
                </a:r>
                <a:r>
                  <a:rPr lang="zh-CN" altLang="en-US" dirty="0"/>
                  <a:t>的信号。</a:t>
                </a:r>
                <a:endParaRPr lang="en-US" altLang="zh-CN" dirty="0"/>
              </a:p>
              <a:p>
                <a:endParaRPr lang="en-US" altLang="zh-CN" dirty="0"/>
              </a:p>
              <a:p>
                <a:r>
                  <a:rPr lang="en-US" altLang="zh-CN" dirty="0"/>
                  <a:t>BESIII </a:t>
                </a:r>
                <a:r>
                  <a:rPr lang="zh-CN" altLang="en-US" dirty="0"/>
                  <a:t>测量了 在</a:t>
                </a:r>
                <a:r>
                  <a:rPr lang="en-US" altLang="zh-CN" dirty="0" err="1"/>
                  <a:t>Jpsi</a:t>
                </a:r>
                <a:r>
                  <a:rPr lang="zh-CN" altLang="en-US" dirty="0"/>
                  <a:t> 衰变中 </a:t>
                </a:r>
                <a:r>
                  <a:rPr lang="en-US" altLang="zh-CN" dirty="0"/>
                  <a:t>eta 1405 </a:t>
                </a:r>
                <a:r>
                  <a:rPr lang="zh-CN" altLang="en-US" dirty="0"/>
                  <a:t>到</a:t>
                </a:r>
                <a:r>
                  <a:rPr lang="en-US" altLang="zh-CN" dirty="0"/>
                  <a:t>\gamma \phi </a:t>
                </a:r>
                <a:r>
                  <a:rPr lang="zh-CN" altLang="en-US" dirty="0"/>
                  <a:t>的分支比，从而我们可以得到</a:t>
                </a:r>
                <a:r>
                  <a:rPr lang="en-US" altLang="zh-CN" dirty="0"/>
                  <a:t>eta 1405 </a:t>
                </a:r>
                <a:r>
                  <a:rPr lang="zh-CN" altLang="en-US" dirty="0"/>
                  <a:t>衰变到</a:t>
                </a:r>
                <a:r>
                  <a:rPr lang="en-US" altLang="zh-CN" dirty="0"/>
                  <a:t>gamma rho </a:t>
                </a:r>
                <a:r>
                  <a:rPr lang="zh-CN" altLang="en-US" dirty="0"/>
                  <a:t>比上</a:t>
                </a:r>
                <a:r>
                  <a:rPr lang="en-US" altLang="zh-CN" dirty="0"/>
                  <a:t> </a:t>
                </a:r>
                <a:r>
                  <a:rPr lang="zh-CN" altLang="en-US" dirty="0"/>
                  <a:t>到 </a:t>
                </a:r>
                <a:r>
                  <a:rPr lang="en-US" altLang="zh-CN" dirty="0"/>
                  <a:t>gamma phi </a:t>
                </a:r>
                <a:r>
                  <a:rPr lang="zh-CN" altLang="en-US" dirty="0"/>
                  <a:t>的比值。那么接下来关键的就是检验在</a:t>
                </a:r>
                <a:r>
                  <a:rPr lang="en-US" altLang="zh-CN" dirty="0"/>
                  <a:t>eta 1295 </a:t>
                </a:r>
                <a:r>
                  <a:rPr lang="zh-CN" altLang="en-US" dirty="0"/>
                  <a:t>和</a:t>
                </a:r>
                <a:r>
                  <a:rPr lang="en-US" altLang="zh-CN" dirty="0"/>
                  <a:t>eta 1405 </a:t>
                </a:r>
                <a:r>
                  <a:rPr lang="zh-CN" altLang="en-US" dirty="0"/>
                  <a:t>被当作是第一径向激发态的假定下，计算出来的辐射衰变宽度的比值是否符合实验数据。</a:t>
                </a:r>
                <a:endParaRPr lang="en-US" altLang="zh-CN" dirty="0"/>
              </a:p>
              <a:p>
                <a:endParaRPr lang="en-US" altLang="zh-CN" dirty="0"/>
              </a:p>
              <a:p>
                <a:endParaRPr lang="zh-CN" altLang="en-US" dirty="0"/>
              </a:p>
            </p:txBody>
          </p:sp>
        </mc:Fallback>
      </mc:AlternateContent>
      <p:sp>
        <p:nvSpPr>
          <p:cNvPr id="4" name="灯片编号占位符 3"/>
          <p:cNvSpPr>
            <a:spLocks noGrp="1"/>
          </p:cNvSpPr>
          <p:nvPr>
            <p:ph type="sldNum" sz="quarter" idx="5"/>
          </p:nvPr>
        </p:nvSpPr>
        <p:spPr/>
        <p:txBody>
          <a:bodyPr/>
          <a:lstStyle/>
          <a:p>
            <a:fld id="{D6DA8B52-0F0B-4D3E-B4A5-D64B99209B40}" type="slidenum">
              <a:rPr lang="zh-CN" altLang="en-US" smtClean="0"/>
              <a:t>4</a:t>
            </a:fld>
            <a:endParaRPr lang="zh-CN" altLang="en-US"/>
          </a:p>
        </p:txBody>
      </p:sp>
    </p:spTree>
    <p:extLst>
      <p:ext uri="{BB962C8B-B14F-4D97-AF65-F5344CB8AC3E}">
        <p14:creationId xmlns:p14="http://schemas.microsoft.com/office/powerpoint/2010/main" val="2005948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BESIII </a:t>
                </a:r>
                <a:r>
                  <a:rPr lang="zh-CN" altLang="en-US" dirty="0"/>
                  <a:t>测量了 在</a:t>
                </a:r>
                <a:r>
                  <a:rPr lang="en-US" altLang="zh-CN" dirty="0" err="1"/>
                  <a:t>Jpsi</a:t>
                </a:r>
                <a:r>
                  <a:rPr lang="zh-CN" altLang="en-US" dirty="0"/>
                  <a:t> 衰变中 </a:t>
                </a:r>
                <a:r>
                  <a:rPr lang="en-US" altLang="zh-CN" dirty="0"/>
                  <a:t>eta 1405 </a:t>
                </a:r>
                <a:r>
                  <a:rPr lang="zh-CN" altLang="en-US" dirty="0"/>
                  <a:t>到</a:t>
                </a:r>
                <a:r>
                  <a:rPr lang="en-US" altLang="zh-CN" dirty="0"/>
                  <a:t> </a:t>
                </a:r>
                <a14:m>
                  <m:oMath xmlns:m="http://schemas.openxmlformats.org/officeDocument/2006/math">
                    <m:r>
                      <a:rPr lang="en-US" altLang="zh-CN" b="0" i="1" smtClean="0">
                        <a:latin typeface="Cambria Math" panose="02040503050406030204" pitchFamily="18" charset="0"/>
                      </a:rPr>
                      <m:t>𝛾</m:t>
                    </m:r>
                    <m:r>
                      <a:rPr lang="en-US" altLang="zh-CN" b="0" i="1" smtClean="0">
                        <a:latin typeface="Cambria Math" panose="02040503050406030204" pitchFamily="18" charset="0"/>
                      </a:rPr>
                      <m:t> </m:t>
                    </m:r>
                    <m:r>
                      <a:rPr lang="en-US" altLang="zh-CN" b="0" i="1" smtClean="0">
                        <a:latin typeface="Cambria Math" panose="02040503050406030204" pitchFamily="18" charset="0"/>
                      </a:rPr>
                      <m:t>𝜙</m:t>
                    </m:r>
                  </m:oMath>
                </a14:m>
                <a:r>
                  <a:rPr lang="zh-CN" altLang="en-US" dirty="0"/>
                  <a:t>的分支比，从而我们可以得到</a:t>
                </a:r>
                <a:r>
                  <a:rPr lang="en-US" altLang="zh-CN" dirty="0"/>
                  <a:t>eta 1405 </a:t>
                </a:r>
                <a:r>
                  <a:rPr lang="zh-CN" altLang="en-US" dirty="0"/>
                  <a:t>衰变到</a:t>
                </a:r>
                <a:r>
                  <a:rPr lang="en-US" altLang="zh-CN" dirty="0"/>
                  <a:t>gamma rho </a:t>
                </a:r>
                <a:r>
                  <a:rPr lang="zh-CN" altLang="en-US" dirty="0"/>
                  <a:t>比上</a:t>
                </a:r>
                <a:r>
                  <a:rPr lang="en-US" altLang="zh-CN" dirty="0"/>
                  <a:t> </a:t>
                </a:r>
                <a:r>
                  <a:rPr lang="zh-CN" altLang="en-US" dirty="0"/>
                  <a:t>到 </a:t>
                </a:r>
                <a:r>
                  <a:rPr lang="en-US" altLang="zh-CN" dirty="0"/>
                  <a:t>gamma phi </a:t>
                </a:r>
                <a:r>
                  <a:rPr lang="zh-CN" altLang="en-US" dirty="0"/>
                  <a:t>的比值。那么接下来关键的就是检验在</a:t>
                </a:r>
                <a:r>
                  <a:rPr lang="en-US" altLang="zh-CN" dirty="0"/>
                  <a:t>eta 1295 </a:t>
                </a:r>
                <a:r>
                  <a:rPr lang="zh-CN" altLang="en-US" dirty="0"/>
                  <a:t>和</a:t>
                </a:r>
                <a:r>
                  <a:rPr lang="en-US" altLang="zh-CN" dirty="0"/>
                  <a:t>eta 1405 </a:t>
                </a:r>
                <a:r>
                  <a:rPr lang="zh-CN" altLang="en-US" dirty="0"/>
                  <a:t>被当作是第一径向激发态的假定下，计算出来的辐射衰变宽度的比值是否符合实验数据。</a:t>
                </a:r>
                <a:endParaRPr lang="en-US" altLang="zh-CN" dirty="0"/>
              </a:p>
              <a:p>
                <a:endParaRPr lang="en-US" altLang="zh-CN" dirty="0"/>
              </a:p>
              <a:p>
                <a:r>
                  <a:rPr lang="zh-CN" altLang="en-US" dirty="0"/>
                  <a:t>我们系统地研究了 </a:t>
                </a:r>
                <a14:m>
                  <m:oMath xmlns:m="http://schemas.openxmlformats.org/officeDocument/2006/math">
                    <m:r>
                      <a:rPr lang="en-US" altLang="zh-CN" sz="1200" i="1">
                        <a:latin typeface="Cambria Math" panose="02040503050406030204" pitchFamily="18" charset="0"/>
                      </a:rPr>
                      <m:t>𝐽</m:t>
                    </m:r>
                    <m:r>
                      <a:rPr lang="en-US" altLang="zh-CN" sz="1200" i="1">
                        <a:latin typeface="Cambria Math" panose="02040503050406030204" pitchFamily="18" charset="0"/>
                      </a:rPr>
                      <m:t>/</m:t>
                    </m:r>
                    <m:r>
                      <a:rPr lang="en-US" altLang="zh-CN" sz="1200" b="0" i="1" smtClean="0">
                        <a:latin typeface="Cambria Math" panose="02040503050406030204" pitchFamily="18" charset="0"/>
                      </a:rPr>
                      <m:t>𝜓</m:t>
                    </m:r>
                  </m:oMath>
                </a14:m>
                <a:r>
                  <a:rPr lang="zh-CN" altLang="en-US" sz="1200" dirty="0"/>
                  <a:t> </a:t>
                </a:r>
                <a14:m>
                  <m:oMath xmlns:m="http://schemas.openxmlformats.org/officeDocument/2006/math">
                    <m:r>
                      <a:rPr lang="en-US" altLang="zh-CN" sz="1200" i="1" dirty="0">
                        <a:latin typeface="Cambria Math" panose="02040503050406030204" pitchFamily="18" charset="0"/>
                      </a:rPr>
                      <m:t>→</m:t>
                    </m:r>
                    <m:r>
                      <a:rPr lang="en-US" altLang="zh-CN" sz="1200" i="1" dirty="0">
                        <a:latin typeface="Cambria Math" panose="02040503050406030204" pitchFamily="18" charset="0"/>
                      </a:rPr>
                      <m:t>𝛾</m:t>
                    </m:r>
                    <m:r>
                      <a:rPr lang="en-US" altLang="zh-CN" sz="1200" i="1" dirty="0">
                        <a:latin typeface="Cambria Math" panose="02040503050406030204" pitchFamily="18" charset="0"/>
                      </a:rPr>
                      <m:t> </m:t>
                    </m:r>
                    <m:sSub>
                      <m:sSubPr>
                        <m:ctrlPr>
                          <a:rPr lang="en-US" altLang="zh-CN" sz="1200" b="0" i="1" dirty="0" smtClean="0">
                            <a:latin typeface="Cambria Math" panose="02040503050406030204" pitchFamily="18" charset="0"/>
                          </a:rPr>
                        </m:ctrlPr>
                      </m:sSubPr>
                      <m:e>
                        <m:r>
                          <a:rPr lang="en-US" altLang="zh-CN" sz="1200" b="0" i="1" dirty="0" smtClean="0">
                            <a:latin typeface="Cambria Math" panose="02040503050406030204" pitchFamily="18" charset="0"/>
                          </a:rPr>
                          <m:t>𝜂</m:t>
                        </m:r>
                      </m:e>
                      <m:sub>
                        <m:r>
                          <a:rPr lang="en-US" altLang="zh-CN" sz="1200" b="0" i="1" dirty="0" smtClean="0">
                            <a:latin typeface="Cambria Math" panose="02040503050406030204" pitchFamily="18" charset="0"/>
                          </a:rPr>
                          <m:t>𝑋</m:t>
                        </m:r>
                      </m:sub>
                    </m:sSub>
                    <m:r>
                      <a:rPr lang="en-US" altLang="zh-CN" sz="1200" i="1" dirty="0">
                        <a:latin typeface="Cambria Math" panose="02040503050406030204" pitchFamily="18" charset="0"/>
                      </a:rPr>
                      <m:t>→</m:t>
                    </m:r>
                    <m:r>
                      <a:rPr lang="en-US" altLang="zh-CN" sz="1200" i="1" dirty="0">
                        <a:latin typeface="Cambria Math" panose="02040503050406030204" pitchFamily="18" charset="0"/>
                      </a:rPr>
                      <m:t>𝛾𝛾</m:t>
                    </m:r>
                    <m:r>
                      <a:rPr lang="en-US" altLang="zh-CN" sz="1200" i="1" dirty="0">
                        <a:latin typeface="Cambria Math" panose="02040503050406030204" pitchFamily="18" charset="0"/>
                      </a:rPr>
                      <m:t> </m:t>
                    </m:r>
                    <m:r>
                      <a:rPr lang="en-US" altLang="zh-CN" sz="1200" b="0" i="1" dirty="0" smtClean="0">
                        <a:latin typeface="Cambria Math" panose="02040503050406030204" pitchFamily="18" charset="0"/>
                      </a:rPr>
                      <m:t>𝑉</m:t>
                    </m:r>
                  </m:oMath>
                </a14:m>
                <a:r>
                  <a:rPr lang="zh-CN" altLang="en-US" sz="1200" dirty="0">
                    <a:latin typeface="Cambria" panose="02040503050406030204" pitchFamily="18" charset="0"/>
                  </a:rPr>
                  <a:t> 的过程，其中 </a:t>
                </a:r>
                <a14:m>
                  <m:oMath xmlns:m="http://schemas.openxmlformats.org/officeDocument/2006/math">
                    <m:sSub>
                      <m:sSubPr>
                        <m:ctrlPr>
                          <a:rPr lang="en-US" altLang="zh-CN" sz="1200" b="0" i="1" smtClean="0">
                            <a:latin typeface="Cambria Math" panose="02040503050406030204" pitchFamily="18" charset="0"/>
                          </a:rPr>
                        </m:ctrlPr>
                      </m:sSubPr>
                      <m:e>
                        <m:r>
                          <a:rPr lang="en-US" altLang="zh-CN" sz="1200" b="0" i="1" smtClean="0">
                            <a:latin typeface="Cambria Math" panose="02040503050406030204" pitchFamily="18" charset="0"/>
                          </a:rPr>
                          <m:t>𝜂</m:t>
                        </m:r>
                      </m:e>
                      <m:sub>
                        <m:r>
                          <a:rPr lang="en-US" altLang="zh-CN" sz="1200" b="0" i="1" smtClean="0">
                            <a:latin typeface="Cambria Math" panose="02040503050406030204" pitchFamily="18" charset="0"/>
                          </a:rPr>
                          <m:t>𝑋</m:t>
                        </m:r>
                      </m:sub>
                    </m:sSub>
                    <m:r>
                      <a:rPr lang="en-US" altLang="zh-CN" sz="1200" b="0" i="0" smtClean="0">
                        <a:latin typeface="Cambria Math" panose="02040503050406030204" pitchFamily="18" charset="0"/>
                      </a:rPr>
                      <m:t>=</m:t>
                    </m:r>
                    <m:r>
                      <a:rPr lang="en-US" altLang="zh-CN" sz="1200" b="0" i="1" smtClean="0">
                        <a:latin typeface="Cambria Math" panose="02040503050406030204" pitchFamily="18" charset="0"/>
                      </a:rPr>
                      <m:t>𝜂</m:t>
                    </m:r>
                    <m:d>
                      <m:dPr>
                        <m:ctrlPr>
                          <a:rPr lang="en-US" altLang="zh-CN" sz="1200" b="0" i="1" smtClean="0">
                            <a:latin typeface="Cambria Math" panose="02040503050406030204" pitchFamily="18" charset="0"/>
                          </a:rPr>
                        </m:ctrlPr>
                      </m:dPr>
                      <m:e>
                        <m:r>
                          <a:rPr lang="en-US" altLang="zh-CN" sz="1200" b="0" i="1" smtClean="0">
                            <a:latin typeface="Cambria Math" panose="02040503050406030204" pitchFamily="18" charset="0"/>
                          </a:rPr>
                          <m:t>1295</m:t>
                        </m:r>
                      </m:e>
                    </m:d>
                    <m:r>
                      <a:rPr lang="en-US" altLang="zh-CN" sz="1200" b="0" i="1" smtClean="0">
                        <a:latin typeface="Cambria Math" panose="02040503050406030204" pitchFamily="18" charset="0"/>
                      </a:rPr>
                      <m:t>,</m:t>
                    </m:r>
                  </m:oMath>
                </a14:m>
                <a:r>
                  <a:rPr lang="zh-CN" altLang="en-US" sz="1200" dirty="0">
                    <a:latin typeface="Cambria" panose="02040503050406030204" pitchFamily="18" charset="0"/>
                  </a:rPr>
                  <a:t>或者 </a:t>
                </a:r>
                <a14:m>
                  <m:oMath xmlns:m="http://schemas.openxmlformats.org/officeDocument/2006/math">
                    <m:r>
                      <a:rPr lang="en-US" altLang="zh-CN" sz="1200" b="0" i="1" dirty="0" smtClean="0">
                        <a:latin typeface="Cambria Math" panose="02040503050406030204" pitchFamily="18" charset="0"/>
                      </a:rPr>
                      <m:t>𝜂</m:t>
                    </m:r>
                    <m:d>
                      <m:dPr>
                        <m:ctrlPr>
                          <a:rPr lang="en-US" altLang="zh-CN" sz="1200" b="0" i="1" dirty="0" smtClean="0">
                            <a:latin typeface="Cambria Math" panose="02040503050406030204" pitchFamily="18" charset="0"/>
                          </a:rPr>
                        </m:ctrlPr>
                      </m:dPr>
                      <m:e>
                        <m:r>
                          <a:rPr lang="en-US" altLang="zh-CN" sz="1200" b="0" i="1" dirty="0" smtClean="0">
                            <a:latin typeface="Cambria Math" panose="02040503050406030204" pitchFamily="18" charset="0"/>
                          </a:rPr>
                          <m:t>1405</m:t>
                        </m:r>
                      </m:e>
                    </m:d>
                  </m:oMath>
                </a14:m>
                <a:r>
                  <a:rPr lang="en-US" altLang="zh-CN" sz="1200" dirty="0">
                    <a:latin typeface="Cambria" panose="02040503050406030204" pitchFamily="18" charset="0"/>
                  </a:rPr>
                  <a:t>, and </a:t>
                </a:r>
                <a14:m>
                  <m:oMath xmlns:m="http://schemas.openxmlformats.org/officeDocument/2006/math">
                    <m:r>
                      <a:rPr lang="en-US" altLang="zh-CN" sz="1200" b="0" i="1" smtClean="0">
                        <a:latin typeface="Cambria Math" panose="02040503050406030204" pitchFamily="18" charset="0"/>
                      </a:rPr>
                      <m:t>𝑉</m:t>
                    </m:r>
                    <m:r>
                      <a:rPr lang="en-US" altLang="zh-CN" sz="1200" b="0" i="1" smtClean="0">
                        <a:latin typeface="Cambria Math" panose="02040503050406030204" pitchFamily="18" charset="0"/>
                      </a:rPr>
                      <m:t>=</m:t>
                    </m:r>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𝜌</m:t>
                        </m:r>
                      </m:e>
                      <m:sup>
                        <m:r>
                          <a:rPr lang="en-US" altLang="zh-CN" sz="1200" b="0" i="1" smtClean="0">
                            <a:latin typeface="Cambria Math" panose="02040503050406030204" pitchFamily="18" charset="0"/>
                          </a:rPr>
                          <m:t>0</m:t>
                        </m:r>
                      </m:sup>
                    </m:sSup>
                    <m:r>
                      <a:rPr lang="en-US" altLang="zh-CN" sz="1200" b="0" i="1" smtClean="0">
                        <a:latin typeface="Cambria Math" panose="02040503050406030204" pitchFamily="18" charset="0"/>
                      </a:rPr>
                      <m:t>, </m:t>
                    </m:r>
                    <m:r>
                      <a:rPr lang="en-US" altLang="zh-CN" sz="1200" b="0" i="1" smtClean="0">
                        <a:latin typeface="Cambria Math" panose="02040503050406030204" pitchFamily="18" charset="0"/>
                      </a:rPr>
                      <m:t>𝜔</m:t>
                    </m:r>
                    <m:r>
                      <a:rPr lang="en-US" altLang="zh-CN" sz="1200" b="0" i="1" smtClean="0">
                        <a:latin typeface="Cambria Math" panose="02040503050406030204" pitchFamily="18" charset="0"/>
                      </a:rPr>
                      <m:t>,</m:t>
                    </m:r>
                    <m:r>
                      <a:rPr lang="zh-CN" altLang="en-US" sz="1200" b="0" i="1" smtClean="0">
                        <a:latin typeface="Cambria Math" panose="02040503050406030204" pitchFamily="18" charset="0"/>
                      </a:rPr>
                      <m:t>或者</m:t>
                    </m:r>
                    <m:r>
                      <a:rPr lang="en-US" altLang="zh-CN" sz="1200" b="0" i="1" smtClean="0">
                        <a:latin typeface="Cambria Math" panose="02040503050406030204" pitchFamily="18" charset="0"/>
                      </a:rPr>
                      <m:t> </m:t>
                    </m:r>
                    <m:r>
                      <a:rPr lang="en-US" altLang="zh-CN" sz="1200" b="0" i="1" smtClean="0">
                        <a:latin typeface="Cambria Math" panose="02040503050406030204" pitchFamily="18" charset="0"/>
                      </a:rPr>
                      <m:t>𝜙</m:t>
                    </m:r>
                    <m:r>
                      <a:rPr lang="en-US" altLang="zh-CN" sz="1200" b="0" i="1" smtClean="0">
                        <a:latin typeface="Cambria Math" panose="02040503050406030204" pitchFamily="18" charset="0"/>
                      </a:rPr>
                      <m:t>,</m:t>
                    </m:r>
                  </m:oMath>
                </a14:m>
                <a:r>
                  <a:rPr lang="zh-CN" altLang="en-US" sz="1200" dirty="0">
                    <a:latin typeface="Cambria" panose="02040503050406030204" pitchFamily="18" charset="0"/>
                  </a:rPr>
                  <a:t> 并探究了</a:t>
                </a:r>
                <a14:m>
                  <m:oMath xmlns:m="http://schemas.openxmlformats.org/officeDocument/2006/math">
                    <m:sSup>
                      <m:sSupPr>
                        <m:ctrlPr>
                          <a:rPr lang="en-US" altLang="zh-CN" sz="1200" b="0" i="1" smtClean="0">
                            <a:latin typeface="Cambria Math" panose="02040503050406030204" pitchFamily="18" charset="0"/>
                          </a:rPr>
                        </m:ctrlPr>
                      </m:sSupPr>
                      <m:e>
                        <m:r>
                          <a:rPr lang="en-US" altLang="zh-CN" sz="1200" b="0" i="1" smtClean="0">
                            <a:latin typeface="Cambria Math" panose="02040503050406030204" pitchFamily="18" charset="0"/>
                          </a:rPr>
                          <m:t>𝐾</m:t>
                        </m:r>
                      </m:e>
                      <m:sup>
                        <m:r>
                          <a:rPr lang="en-US" altLang="zh-CN" sz="1200" b="0" i="1" smtClean="0">
                            <a:latin typeface="Cambria Math" panose="02040503050406030204" pitchFamily="18" charset="0"/>
                          </a:rPr>
                          <m:t>∗</m:t>
                        </m:r>
                      </m:sup>
                    </m:sSup>
                  </m:oMath>
                </a14:m>
                <a:r>
                  <a:rPr lang="en-US" altLang="zh-CN" sz="1200" dirty="0">
                    <a:latin typeface="Cambria" panose="02040503050406030204" pitchFamily="18" charset="0"/>
                  </a:rPr>
                  <a:t> </a:t>
                </a:r>
                <a14:m>
                  <m:oMath xmlns:m="http://schemas.openxmlformats.org/officeDocument/2006/math">
                    <m:acc>
                      <m:accPr>
                        <m:chr m:val="̅"/>
                        <m:ctrlPr>
                          <a:rPr lang="en-US" altLang="zh-CN" sz="1200" b="0" i="1" smtClean="0">
                            <a:latin typeface="Cambria Math" panose="02040503050406030204" pitchFamily="18" charset="0"/>
                          </a:rPr>
                        </m:ctrlPr>
                      </m:accPr>
                      <m:e>
                        <m:r>
                          <a:rPr lang="en-US" altLang="zh-CN" sz="1200" b="0" i="1" smtClean="0">
                            <a:latin typeface="Cambria Math" panose="02040503050406030204" pitchFamily="18" charset="0"/>
                          </a:rPr>
                          <m:t>𝐾</m:t>
                        </m:r>
                      </m:e>
                    </m:acc>
                  </m:oMath>
                </a14:m>
                <a:r>
                  <a:rPr lang="en-US" altLang="zh-CN" dirty="0"/>
                  <a:t> </a:t>
                </a:r>
                <a:r>
                  <a:rPr lang="zh-CN" altLang="en-US" dirty="0"/>
                  <a:t>强子圈图在这些辐射衰变中带来的影响。我们的理论计算结果将会提供更多观测量作为实验证据来验证 我们工作的出发点是否正确。</a:t>
                </a:r>
                <a:endParaRPr lang="en-US" altLang="zh-CN" dirty="0"/>
              </a:p>
              <a:p>
                <a:endParaRPr lang="en-US" altLang="zh-CN" dirty="0"/>
              </a:p>
              <a:p>
                <a:endParaRPr lang="en-US" altLang="zh-CN" dirty="0"/>
              </a:p>
              <a:p>
                <a:endParaRPr lang="zh-CN" altLang="en-US" dirty="0"/>
              </a:p>
            </p:txBody>
          </p:sp>
        </mc:Choice>
        <mc:Fallback xmlns="">
          <p:sp>
            <p:nvSpPr>
              <p:cNvPr id="3" name="备注占位符 2"/>
              <p:cNvSpPr>
                <a:spLocks noGrp="1"/>
              </p:cNvSpPr>
              <p:nvPr>
                <p:ph type="body" idx="1"/>
              </p:nvPr>
            </p:nvSpPr>
            <p:spPr/>
            <p:txBody>
              <a:bodyPr/>
              <a:lstStyle/>
              <a:p>
                <a:r>
                  <a:rPr lang="en-US" altLang="zh-CN" dirty="0"/>
                  <a:t>BESIII </a:t>
                </a:r>
                <a:r>
                  <a:rPr lang="zh-CN" altLang="en-US" dirty="0"/>
                  <a:t>测量了 在</a:t>
                </a:r>
                <a:r>
                  <a:rPr lang="en-US" altLang="zh-CN" dirty="0" err="1"/>
                  <a:t>Jpsi</a:t>
                </a:r>
                <a:r>
                  <a:rPr lang="zh-CN" altLang="en-US" dirty="0"/>
                  <a:t> 衰变中 </a:t>
                </a:r>
                <a:r>
                  <a:rPr lang="en-US" altLang="zh-CN" dirty="0"/>
                  <a:t>eta 1405 </a:t>
                </a:r>
                <a:r>
                  <a:rPr lang="zh-CN" altLang="en-US" dirty="0"/>
                  <a:t>到</a:t>
                </a:r>
                <a:r>
                  <a:rPr lang="en-US" altLang="zh-CN" dirty="0"/>
                  <a:t> </a:t>
                </a:r>
                <a:r>
                  <a:rPr lang="en-US" altLang="zh-CN" b="0" i="0">
                    <a:latin typeface="Cambria Math" panose="02040503050406030204" pitchFamily="18" charset="0"/>
                  </a:rPr>
                  <a:t>𝛾 𝜙</a:t>
                </a:r>
                <a:r>
                  <a:rPr lang="zh-CN" altLang="en-US" dirty="0"/>
                  <a:t>的分支比，从而我们可以得到</a:t>
                </a:r>
                <a:r>
                  <a:rPr lang="en-US" altLang="zh-CN" dirty="0"/>
                  <a:t>eta 1405 </a:t>
                </a:r>
                <a:r>
                  <a:rPr lang="zh-CN" altLang="en-US" dirty="0"/>
                  <a:t>衰变到</a:t>
                </a:r>
                <a:r>
                  <a:rPr lang="en-US" altLang="zh-CN" dirty="0"/>
                  <a:t>gamma rho </a:t>
                </a:r>
                <a:r>
                  <a:rPr lang="zh-CN" altLang="en-US" dirty="0"/>
                  <a:t>比上</a:t>
                </a:r>
                <a:r>
                  <a:rPr lang="en-US" altLang="zh-CN" dirty="0"/>
                  <a:t> </a:t>
                </a:r>
                <a:r>
                  <a:rPr lang="zh-CN" altLang="en-US" dirty="0"/>
                  <a:t>到 </a:t>
                </a:r>
                <a:r>
                  <a:rPr lang="en-US" altLang="zh-CN" dirty="0"/>
                  <a:t>gamma phi </a:t>
                </a:r>
                <a:r>
                  <a:rPr lang="zh-CN" altLang="en-US" dirty="0"/>
                  <a:t>的比值。那么接下来关键的就是检验在</a:t>
                </a:r>
                <a:r>
                  <a:rPr lang="en-US" altLang="zh-CN" dirty="0"/>
                  <a:t>eta 1295 </a:t>
                </a:r>
                <a:r>
                  <a:rPr lang="zh-CN" altLang="en-US" dirty="0"/>
                  <a:t>和</a:t>
                </a:r>
                <a:r>
                  <a:rPr lang="en-US" altLang="zh-CN" dirty="0"/>
                  <a:t>eta 1405 </a:t>
                </a:r>
                <a:r>
                  <a:rPr lang="zh-CN" altLang="en-US" dirty="0"/>
                  <a:t>被当作是第一径向激发态的假定下，计算出来的辐射衰变宽度的比值是否符合实验数据。</a:t>
                </a:r>
                <a:endParaRPr lang="en-US" altLang="zh-CN" dirty="0"/>
              </a:p>
              <a:p>
                <a:endParaRPr lang="en-US" altLang="zh-CN" dirty="0"/>
              </a:p>
              <a:p>
                <a:r>
                  <a:rPr lang="zh-CN" altLang="en-US" dirty="0"/>
                  <a:t>我们系统地研究了 </a:t>
                </a:r>
                <a:r>
                  <a:rPr lang="en-US" altLang="zh-CN" sz="1200" i="0">
                    <a:latin typeface="Cambria Math" panose="02040503050406030204" pitchFamily="18" charset="0"/>
                  </a:rPr>
                  <a:t>𝐽/</a:t>
                </a:r>
                <a:r>
                  <a:rPr lang="en-US" altLang="zh-CN" sz="1200" b="0" i="0">
                    <a:latin typeface="Cambria Math" panose="02040503050406030204" pitchFamily="18" charset="0"/>
                  </a:rPr>
                  <a:t>𝜓</a:t>
                </a:r>
                <a:r>
                  <a:rPr lang="zh-CN" altLang="en-US" sz="1200" dirty="0"/>
                  <a:t> </a:t>
                </a:r>
                <a:r>
                  <a:rPr lang="en-US" altLang="zh-CN" sz="1200" i="0" dirty="0">
                    <a:latin typeface="Cambria Math" panose="02040503050406030204" pitchFamily="18" charset="0"/>
                  </a:rPr>
                  <a:t>→𝛾 </a:t>
                </a:r>
                <a:r>
                  <a:rPr lang="en-US" altLang="zh-CN" sz="1200" b="0" i="0" dirty="0">
                    <a:latin typeface="Cambria Math" panose="02040503050406030204" pitchFamily="18" charset="0"/>
                  </a:rPr>
                  <a:t>𝜂_𝑋</a:t>
                </a:r>
                <a:r>
                  <a:rPr lang="en-US" altLang="zh-CN" sz="1200" i="0" dirty="0">
                    <a:latin typeface="Cambria Math" panose="02040503050406030204" pitchFamily="18" charset="0"/>
                  </a:rPr>
                  <a:t>→𝛾𝛾 </a:t>
                </a:r>
                <a:r>
                  <a:rPr lang="en-US" altLang="zh-CN" sz="1200" b="0" i="0" dirty="0">
                    <a:latin typeface="Cambria Math" panose="02040503050406030204" pitchFamily="18" charset="0"/>
                  </a:rPr>
                  <a:t>𝑉</a:t>
                </a:r>
                <a:r>
                  <a:rPr lang="zh-CN" altLang="en-US" sz="1200" dirty="0">
                    <a:latin typeface="Cambria" panose="02040503050406030204" pitchFamily="18" charset="0"/>
                  </a:rPr>
                  <a:t> 的过程，其中 </a:t>
                </a:r>
                <a:r>
                  <a:rPr lang="en-US" altLang="zh-CN" sz="1200" b="0" i="0">
                    <a:latin typeface="Cambria Math" panose="02040503050406030204" pitchFamily="18" charset="0"/>
                  </a:rPr>
                  <a:t>𝜂_𝑋=𝜂(1295),</a:t>
                </a:r>
                <a:r>
                  <a:rPr lang="zh-CN" altLang="en-US" sz="1200" dirty="0">
                    <a:latin typeface="Cambria" panose="02040503050406030204" pitchFamily="18" charset="0"/>
                  </a:rPr>
                  <a:t> </a:t>
                </a:r>
                <a:r>
                  <a:rPr lang="en-US" altLang="zh-CN" sz="1200" b="0" i="0" dirty="0">
                    <a:latin typeface="Cambria Math" panose="02040503050406030204" pitchFamily="18" charset="0"/>
                  </a:rPr>
                  <a:t>𝜂(1405)</a:t>
                </a:r>
                <a:r>
                  <a:rPr lang="en-US" altLang="zh-CN" sz="1200" dirty="0">
                    <a:latin typeface="Cambria" panose="02040503050406030204" pitchFamily="18" charset="0"/>
                  </a:rPr>
                  <a:t>, and </a:t>
                </a:r>
                <a:r>
                  <a:rPr lang="en-US" altLang="zh-CN" sz="1200" b="0" i="0">
                    <a:latin typeface="Cambria Math" panose="02040503050406030204" pitchFamily="18" charset="0"/>
                  </a:rPr>
                  <a:t>𝑉=𝜌^0, 𝜔, 𝜙,</a:t>
                </a:r>
                <a:r>
                  <a:rPr lang="zh-CN" altLang="en-US" sz="1200" dirty="0">
                    <a:latin typeface="Cambria" panose="02040503050406030204" pitchFamily="18" charset="0"/>
                  </a:rPr>
                  <a:t> 并探究了</a:t>
                </a:r>
                <a:r>
                  <a:rPr lang="en-US" altLang="zh-CN" sz="1200" b="0" i="0">
                    <a:latin typeface="Cambria Math" panose="02040503050406030204" pitchFamily="18" charset="0"/>
                  </a:rPr>
                  <a:t>𝐾^∗</a:t>
                </a:r>
                <a:r>
                  <a:rPr lang="en-US" altLang="zh-CN" sz="1200" dirty="0">
                    <a:latin typeface="Cambria" panose="02040503050406030204" pitchFamily="18" charset="0"/>
                  </a:rPr>
                  <a:t> </a:t>
                </a:r>
                <a:r>
                  <a:rPr lang="en-US" altLang="zh-CN" sz="1200" b="0" i="0">
                    <a:latin typeface="Cambria Math" panose="02040503050406030204" pitchFamily="18" charset="0"/>
                  </a:rPr>
                  <a:t>𝐾 ̅</a:t>
                </a:r>
                <a:r>
                  <a:rPr lang="en-US" altLang="zh-CN" dirty="0"/>
                  <a:t> </a:t>
                </a:r>
                <a:r>
                  <a:rPr lang="zh-CN" altLang="en-US" dirty="0"/>
                  <a:t>强子圈图在这些辐射衰变中带来的影响。我们的理论计算结果将会提供更多观测量作为实验证据来验证 我们工作的出发点是否正确。</a:t>
                </a:r>
                <a:endParaRPr lang="en-US" altLang="zh-CN" dirty="0"/>
              </a:p>
              <a:p>
                <a:endParaRPr lang="en-US" altLang="zh-CN" dirty="0"/>
              </a:p>
              <a:p>
                <a:endParaRPr lang="en-US" altLang="zh-CN" dirty="0"/>
              </a:p>
              <a:p>
                <a:endParaRPr lang="zh-CN" altLang="en-US" dirty="0"/>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5</a:t>
            </a:fld>
            <a:endParaRPr lang="zh-CN" altLang="en-US"/>
          </a:p>
        </p:txBody>
      </p:sp>
    </p:spTree>
    <p:extLst>
      <p:ext uri="{BB962C8B-B14F-4D97-AF65-F5344CB8AC3E}">
        <p14:creationId xmlns:p14="http://schemas.microsoft.com/office/powerpoint/2010/main" val="2028435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接下来我来介绍一下 计算的</a:t>
            </a:r>
            <a:r>
              <a:rPr lang="en-US" altLang="zh-CN" dirty="0"/>
              <a:t>Formalism</a:t>
            </a:r>
            <a:endParaRPr lang="zh-CN" altLang="en-US" dirty="0"/>
          </a:p>
        </p:txBody>
      </p:sp>
      <p:sp>
        <p:nvSpPr>
          <p:cNvPr id="4" name="灯片编号占位符 3"/>
          <p:cNvSpPr>
            <a:spLocks noGrp="1"/>
          </p:cNvSpPr>
          <p:nvPr>
            <p:ph type="sldNum" sz="quarter" idx="5"/>
          </p:nvPr>
        </p:nvSpPr>
        <p:spPr/>
        <p:txBody>
          <a:bodyPr/>
          <a:lstStyle/>
          <a:p>
            <a:fld id="{335F189C-2074-44B8-8D01-004CAE1982EA}" type="slidenum">
              <a:rPr lang="zh-CN" altLang="en-US" smtClean="0"/>
              <a:t>6</a:t>
            </a:fld>
            <a:endParaRPr lang="zh-CN" altLang="en-US"/>
          </a:p>
        </p:txBody>
      </p:sp>
    </p:spTree>
    <p:extLst>
      <p:ext uri="{BB962C8B-B14F-4D97-AF65-F5344CB8AC3E}">
        <p14:creationId xmlns:p14="http://schemas.microsoft.com/office/powerpoint/2010/main" val="19391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sz="1100" dirty="0"/>
                  <a:t>首先是产生</a:t>
                </a:r>
                <a14:m>
                  <m:oMath xmlns:m="http://schemas.openxmlformats.org/officeDocument/2006/math">
                    <m:r>
                      <a:rPr lang="en-US" altLang="zh-CN" sz="1100" i="1" smtClean="0">
                        <a:latin typeface="Cambria Math" panose="02040503050406030204" pitchFamily="18" charset="0"/>
                      </a:rPr>
                      <m:t>𝐽</m:t>
                    </m:r>
                    <m:r>
                      <a:rPr lang="en-US" altLang="zh-CN" sz="1100" i="1" smtClean="0">
                        <a:latin typeface="Cambria Math" panose="02040503050406030204" pitchFamily="18" charset="0"/>
                      </a:rPr>
                      <m:t>/</m:t>
                    </m:r>
                    <m:r>
                      <a:rPr lang="en-US" altLang="zh-CN" sz="1100" i="1" smtClean="0">
                        <a:latin typeface="Cambria Math" panose="02040503050406030204" pitchFamily="18" charset="0"/>
                      </a:rPr>
                      <m:t>𝜓</m:t>
                    </m:r>
                    <m:r>
                      <m:rPr>
                        <m:nor/>
                      </m:rPr>
                      <a:rPr lang="zh-CN" altLang="en-US" sz="1100" dirty="0"/>
                      <m:t> </m:t>
                    </m:r>
                    <m:r>
                      <a:rPr lang="en-US" altLang="zh-CN" sz="1100" i="1" dirty="0">
                        <a:latin typeface="Cambria Math" panose="02040503050406030204" pitchFamily="18" charset="0"/>
                      </a:rPr>
                      <m:t>→</m:t>
                    </m:r>
                    <m:r>
                      <a:rPr lang="en-US" altLang="zh-CN" sz="1100" i="1" dirty="0">
                        <a:latin typeface="Cambria Math" panose="02040503050406030204" pitchFamily="18" charset="0"/>
                      </a:rPr>
                      <m:t>𝛾</m:t>
                    </m:r>
                    <m:r>
                      <a:rPr lang="en-US" altLang="zh-CN" sz="1100" i="1" dirty="0">
                        <a:latin typeface="Cambria Math" panose="02040503050406030204" pitchFamily="18" charset="0"/>
                      </a:rPr>
                      <m:t> </m:t>
                    </m:r>
                    <m:sSub>
                      <m:sSubPr>
                        <m:ctrlPr>
                          <a:rPr lang="en-US" altLang="zh-CN" sz="1100" i="1" dirty="0">
                            <a:latin typeface="Cambria Math" panose="02040503050406030204" pitchFamily="18" charset="0"/>
                          </a:rPr>
                        </m:ctrlPr>
                      </m:sSubPr>
                      <m:e>
                        <m:r>
                          <a:rPr lang="en-US" altLang="zh-CN" sz="1100" i="1" dirty="0">
                            <a:latin typeface="Cambria Math" panose="02040503050406030204" pitchFamily="18" charset="0"/>
                          </a:rPr>
                          <m:t>𝜂</m:t>
                        </m:r>
                      </m:e>
                      <m:sub>
                        <m:r>
                          <a:rPr lang="en-US" altLang="zh-CN" sz="1100" i="1" dirty="0">
                            <a:latin typeface="Cambria Math" panose="02040503050406030204" pitchFamily="18" charset="0"/>
                          </a:rPr>
                          <m:t>𝑋</m:t>
                        </m:r>
                      </m:sub>
                    </m:sSub>
                    <m:r>
                      <a:rPr lang="en-US" altLang="zh-CN" sz="1100" i="1" dirty="0">
                        <a:latin typeface="Cambria Math" panose="02040503050406030204" pitchFamily="18" charset="0"/>
                      </a:rPr>
                      <m:t>→</m:t>
                    </m:r>
                    <m:r>
                      <a:rPr lang="en-US" altLang="zh-CN" sz="1100" i="1" dirty="0">
                        <a:latin typeface="Cambria Math" panose="02040503050406030204" pitchFamily="18" charset="0"/>
                      </a:rPr>
                      <m:t>𝛾𝛾</m:t>
                    </m:r>
                    <m:r>
                      <a:rPr lang="en-US" altLang="zh-CN" sz="1100" i="1" dirty="0">
                        <a:latin typeface="Cambria Math" panose="02040503050406030204" pitchFamily="18" charset="0"/>
                      </a:rPr>
                      <m:t> </m:t>
                    </m:r>
                    <m:r>
                      <a:rPr lang="en-US" altLang="zh-CN" sz="1100" i="1" dirty="0">
                        <a:latin typeface="Cambria Math" panose="02040503050406030204" pitchFamily="18" charset="0"/>
                      </a:rPr>
                      <m:t>𝑉</m:t>
                    </m:r>
                  </m:oMath>
                </a14:m>
                <a:r>
                  <a:rPr lang="en-US" altLang="zh-CN" sz="1100" dirty="0"/>
                  <a:t>  </a:t>
                </a:r>
                <a:r>
                  <a:rPr lang="zh-CN" altLang="en-US" sz="1100" dirty="0"/>
                  <a:t>的参数化方案。</a:t>
                </a:r>
                <a:endParaRPr lang="en-US" altLang="zh-CN" sz="1100" dirty="0"/>
              </a:p>
              <a:p>
                <a:endParaRPr lang="en-US" altLang="zh-CN" sz="1100" dirty="0"/>
              </a:p>
              <a:p>
                <a:r>
                  <a:rPr lang="zh-CN" altLang="en-US" sz="1100" dirty="0"/>
                  <a:t>根据基态的混合模式，</a:t>
                </a:r>
                <a14:m>
                  <m:oMath xmlns:m="http://schemas.openxmlformats.org/officeDocument/2006/math">
                    <m:r>
                      <a:rPr lang="en-US" altLang="zh-CN" sz="1100" b="0" i="1" smtClean="0">
                        <a:latin typeface="Cambria Math" panose="02040503050406030204" pitchFamily="18" charset="0"/>
                      </a:rPr>
                      <m:t>𝜂</m:t>
                    </m:r>
                    <m:d>
                      <m:dPr>
                        <m:ctrlPr>
                          <a:rPr lang="en-US" altLang="zh-CN" sz="1100" b="0" i="1" smtClean="0">
                            <a:latin typeface="Cambria Math" panose="02040503050406030204" pitchFamily="18" charset="0"/>
                          </a:rPr>
                        </m:ctrlPr>
                      </m:dPr>
                      <m:e>
                        <m:r>
                          <a:rPr lang="en-US" altLang="zh-CN" sz="1100" b="0" i="1" smtClean="0">
                            <a:latin typeface="Cambria Math" panose="02040503050406030204" pitchFamily="18" charset="0"/>
                          </a:rPr>
                          <m:t>1295</m:t>
                        </m:r>
                      </m:e>
                    </m:d>
                    <m:r>
                      <a:rPr lang="en-US" altLang="zh-CN" sz="1100" b="0" i="1" smtClean="0">
                        <a:latin typeface="Cambria Math" panose="02040503050406030204" pitchFamily="18" charset="0"/>
                      </a:rPr>
                      <m:t> </m:t>
                    </m:r>
                    <m:r>
                      <a:rPr lang="zh-CN" altLang="en-US" sz="1100" b="0" i="1" smtClean="0">
                        <a:latin typeface="Cambria Math" panose="02040503050406030204" pitchFamily="18" charset="0"/>
                      </a:rPr>
                      <m:t>与</m:t>
                    </m:r>
                    <m:r>
                      <a:rPr lang="en-US" altLang="zh-CN" sz="1100" b="0" i="1" smtClean="0">
                        <a:latin typeface="Cambria Math" panose="02040503050406030204" pitchFamily="18" charset="0"/>
                      </a:rPr>
                      <m:t>𝜂</m:t>
                    </m:r>
                    <m:d>
                      <m:dPr>
                        <m:ctrlPr>
                          <a:rPr lang="en-US" altLang="zh-CN" sz="1100" b="0" i="1" smtClean="0">
                            <a:latin typeface="Cambria Math" panose="02040503050406030204" pitchFamily="18" charset="0"/>
                          </a:rPr>
                        </m:ctrlPr>
                      </m:dPr>
                      <m:e>
                        <m:r>
                          <a:rPr lang="en-US" altLang="zh-CN" sz="1100" b="0" i="1" smtClean="0">
                            <a:latin typeface="Cambria Math" panose="02040503050406030204" pitchFamily="18" charset="0"/>
                          </a:rPr>
                          <m:t>1405</m:t>
                        </m:r>
                      </m:e>
                    </m:d>
                    <m:r>
                      <a:rPr lang="zh-CN" altLang="en-US" sz="1100" b="0" i="1" smtClean="0">
                        <a:latin typeface="Cambria Math" panose="02040503050406030204" pitchFamily="18" charset="0"/>
                      </a:rPr>
                      <m:t>的</m:t>
                    </m:r>
                  </m:oMath>
                </a14:m>
                <a:r>
                  <a:rPr lang="zh-CN" altLang="en-US" sz="1100" dirty="0"/>
                  <a:t>混合的表达式跟</a:t>
                </a:r>
                <a14:m>
                  <m:oMath xmlns:m="http://schemas.openxmlformats.org/officeDocument/2006/math">
                    <m:r>
                      <a:rPr lang="en-US" altLang="zh-CN" sz="1100" b="0" i="1" smtClean="0">
                        <a:latin typeface="Cambria Math" panose="02040503050406030204" pitchFamily="18" charset="0"/>
                      </a:rPr>
                      <m:t>𝜂</m:t>
                    </m:r>
                    <m:r>
                      <a:rPr lang="en-US" altLang="zh-CN" sz="1100" b="0" i="1" smtClean="0">
                        <a:latin typeface="Cambria Math" panose="02040503050406030204" pitchFamily="18" charset="0"/>
                      </a:rPr>
                      <m:t>,</m:t>
                    </m:r>
                    <m:sSup>
                      <m:sSupPr>
                        <m:ctrlPr>
                          <a:rPr lang="en-US" altLang="zh-CN" sz="1100" b="0" i="1" smtClean="0">
                            <a:latin typeface="Cambria Math" panose="02040503050406030204" pitchFamily="18" charset="0"/>
                          </a:rPr>
                        </m:ctrlPr>
                      </m:sSupPr>
                      <m:e>
                        <m:r>
                          <a:rPr lang="en-US" altLang="zh-CN" sz="1100" b="0" i="1" smtClean="0">
                            <a:latin typeface="Cambria Math" panose="02040503050406030204" pitchFamily="18" charset="0"/>
                          </a:rPr>
                          <m:t>𝜂</m:t>
                        </m:r>
                      </m:e>
                      <m:sup>
                        <m:r>
                          <a:rPr lang="en-US" altLang="zh-CN" sz="1100" b="0" i="1" smtClean="0">
                            <a:latin typeface="Cambria Math" panose="02040503050406030204" pitchFamily="18" charset="0"/>
                          </a:rPr>
                          <m:t>′</m:t>
                        </m:r>
                      </m:sup>
                    </m:sSup>
                    <m:r>
                      <a:rPr lang="zh-CN" altLang="en-US" sz="1100" b="0" i="1" smtClean="0">
                        <a:latin typeface="Cambria Math" panose="02040503050406030204" pitchFamily="18" charset="0"/>
                      </a:rPr>
                      <m:t>是</m:t>
                    </m:r>
                  </m:oMath>
                </a14:m>
                <a:r>
                  <a:rPr lang="zh-CN" altLang="en-US" sz="1100" dirty="0"/>
                  <a:t>同样的形式。我们在 </a:t>
                </a:r>
                <a:r>
                  <a:rPr lang="en-US" altLang="zh-CN" sz="1100" dirty="0" err="1"/>
                  <a:t>qq</a:t>
                </a:r>
                <a:r>
                  <a:rPr lang="en-US" altLang="zh-CN" sz="1100" dirty="0"/>
                  <a:t> bar ss bar </a:t>
                </a:r>
                <a:r>
                  <a:rPr lang="zh-CN" altLang="en-US" sz="1100" dirty="0"/>
                  <a:t>基下的定义了混合角 </a:t>
                </a:r>
                <a14:m>
                  <m:oMath xmlns:m="http://schemas.openxmlformats.org/officeDocument/2006/math">
                    <m:sSub>
                      <m:sSubPr>
                        <m:ctrlPr>
                          <a:rPr lang="en-US" altLang="zh-CN" sz="1100" b="0" i="1" smtClean="0">
                            <a:latin typeface="Cambria Math" panose="02040503050406030204" pitchFamily="18" charset="0"/>
                          </a:rPr>
                        </m:ctrlPr>
                      </m:sSubPr>
                      <m:e>
                        <m:r>
                          <a:rPr lang="en-US" altLang="zh-CN" sz="1100" b="0" i="1" smtClean="0">
                            <a:latin typeface="Cambria Math" panose="02040503050406030204" pitchFamily="18" charset="0"/>
                          </a:rPr>
                          <m:t>𝛼</m:t>
                        </m:r>
                      </m:e>
                      <m:sub>
                        <m:r>
                          <a:rPr lang="en-US" altLang="zh-CN" sz="1100" b="0" i="1" smtClean="0">
                            <a:latin typeface="Cambria Math" panose="02040503050406030204" pitchFamily="18" charset="0"/>
                          </a:rPr>
                          <m:t>𝑃</m:t>
                        </m:r>
                      </m:sub>
                    </m:sSub>
                  </m:oMath>
                </a14:m>
                <a:r>
                  <a:rPr lang="zh-CN" altLang="en-US" sz="1100" dirty="0"/>
                  <a:t>。</a:t>
                </a:r>
                <a:endParaRPr lang="en-US" altLang="zh-CN" sz="1100" dirty="0"/>
              </a:p>
              <a:p>
                <a:r>
                  <a:rPr lang="en-US" altLang="zh-CN" sz="1100" dirty="0"/>
                  <a:t>J/psi</a:t>
                </a:r>
                <a:r>
                  <a:rPr lang="zh-CN" altLang="en-US" sz="1100" dirty="0"/>
                  <a:t> 辐射衰变到强子的过程实际上是</a:t>
                </a:r>
                <a:r>
                  <a:rPr lang="en-US" altLang="zh-CN" sz="1100" dirty="0"/>
                  <a:t>J/psi</a:t>
                </a:r>
                <a:r>
                  <a:rPr lang="zh-CN" altLang="en-US" sz="1100" dirty="0"/>
                  <a:t> 先辐射衰变到一个光子加两个胶子，然后这两个胶子再强子化为末态的介子。</a:t>
                </a:r>
                <a:endParaRPr lang="en-US" altLang="zh-CN" sz="1100" dirty="0"/>
              </a:p>
              <a:p>
                <a:endParaRPr lang="en-US" altLang="zh-CN" sz="1100" dirty="0"/>
              </a:p>
              <a:p>
                <a:r>
                  <a:rPr lang="zh-CN" altLang="en-US" sz="1100" dirty="0"/>
                  <a:t>如图所示，我们定义一个</a:t>
                </a:r>
                <a:r>
                  <a:rPr lang="en-US" altLang="zh-CN" sz="1100" dirty="0"/>
                  <a:t>coupling g0, </a:t>
                </a:r>
                <a:r>
                  <a:rPr lang="zh-CN" altLang="en-US" sz="1100" dirty="0"/>
                  <a:t>它描述的是</a:t>
                </a:r>
                <a:r>
                  <a:rPr lang="en-US" altLang="zh-CN" sz="1100" dirty="0"/>
                  <a:t>J/\psi</a:t>
                </a:r>
                <a:r>
                  <a:rPr lang="zh-CN" altLang="en-US" sz="1100" dirty="0"/>
                  <a:t> 放出光子 ，和两个胶子，然后两个胶子强子化为</a:t>
                </a:r>
                <a:endParaRPr lang="en-US" altLang="zh-CN" sz="1100" dirty="0"/>
              </a:p>
              <a:p>
                <a:r>
                  <a:rPr lang="en-US" altLang="zh-CN" sz="1100" dirty="0"/>
                  <a:t>0-+ </a:t>
                </a:r>
                <a:r>
                  <a:rPr lang="zh-CN" altLang="en-US" sz="1100" dirty="0"/>
                  <a:t>量子数的任意味道的 夸克对 </a:t>
                </a:r>
                <a:r>
                  <a:rPr lang="en-US" altLang="zh-CN" sz="1100" dirty="0"/>
                  <a:t>q q\bar  </a:t>
                </a:r>
                <a:r>
                  <a:rPr lang="zh-CN" altLang="en-US" sz="1100" dirty="0"/>
                  <a:t>这个过程的几率。</a:t>
                </a:r>
                <a:endParaRPr lang="en-US" altLang="zh-CN" sz="1100" dirty="0"/>
              </a:p>
              <a:p>
                <a:endParaRPr lang="en-US" altLang="zh-CN" sz="1100" dirty="0"/>
              </a:p>
              <a:p>
                <a:r>
                  <a:rPr lang="zh-CN" altLang="en-US" sz="1100" dirty="0"/>
                  <a:t>那么根据上面的混合表达式，</a:t>
                </a:r>
                <a:r>
                  <a:rPr lang="en-US" altLang="zh-CN" sz="1100" dirty="0"/>
                  <a:t>J/psi</a:t>
                </a:r>
                <a:r>
                  <a:rPr lang="zh-CN" altLang="en-US" sz="1100" dirty="0"/>
                  <a:t> 辐射衰变到 </a:t>
                </a:r>
                <a14:m>
                  <m:oMath xmlns:m="http://schemas.openxmlformats.org/officeDocument/2006/math">
                    <m:r>
                      <a:rPr lang="en-US" altLang="zh-CN" sz="1100" b="0" i="1" smtClean="0">
                        <a:latin typeface="Cambria Math" panose="02040503050406030204" pitchFamily="18" charset="0"/>
                      </a:rPr>
                      <m:t>𝜂</m:t>
                    </m:r>
                    <m:d>
                      <m:dPr>
                        <m:ctrlPr>
                          <a:rPr lang="en-US" altLang="zh-CN" sz="1100" b="0" i="1" smtClean="0">
                            <a:latin typeface="Cambria Math" panose="02040503050406030204" pitchFamily="18" charset="0"/>
                          </a:rPr>
                        </m:ctrlPr>
                      </m:dPr>
                      <m:e>
                        <m:r>
                          <a:rPr lang="en-US" altLang="zh-CN" sz="1100" b="0" i="1" smtClean="0">
                            <a:latin typeface="Cambria Math" panose="02040503050406030204" pitchFamily="18" charset="0"/>
                          </a:rPr>
                          <m:t>1295</m:t>
                        </m:r>
                      </m:e>
                    </m:d>
                  </m:oMath>
                </a14:m>
                <a:r>
                  <a:rPr lang="zh-CN" altLang="en-US" sz="1100" dirty="0"/>
                  <a:t> 或者 </a:t>
                </a:r>
                <a14:m>
                  <m:oMath xmlns:m="http://schemas.openxmlformats.org/officeDocument/2006/math">
                    <m:r>
                      <a:rPr lang="en-US" altLang="zh-CN" sz="1100" b="0" i="1" smtClean="0">
                        <a:latin typeface="Cambria Math" panose="02040503050406030204" pitchFamily="18" charset="0"/>
                      </a:rPr>
                      <m:t>𝜂</m:t>
                    </m:r>
                    <m:r>
                      <a:rPr lang="en-US" altLang="zh-CN" sz="1100" b="0" i="1" smtClean="0">
                        <a:latin typeface="Cambria Math" panose="02040503050406030204" pitchFamily="18" charset="0"/>
                      </a:rPr>
                      <m:t>(1405)</m:t>
                    </m:r>
                  </m:oMath>
                </a14:m>
                <a:r>
                  <a:rPr lang="zh-CN" altLang="en-US" sz="1100" dirty="0"/>
                  <a:t>的</a:t>
                </a:r>
                <a:r>
                  <a:rPr lang="en-US" altLang="zh-CN" sz="1100" dirty="0"/>
                  <a:t>coupling</a:t>
                </a:r>
                <a:r>
                  <a:rPr lang="zh-CN" altLang="en-US" sz="1100" dirty="0"/>
                  <a:t>就应该是 </a:t>
                </a:r>
                <a:r>
                  <a:rPr lang="en-US" altLang="zh-CN" sz="1100" dirty="0"/>
                  <a:t>g_0</a:t>
                </a:r>
                <a:r>
                  <a:rPr lang="en-US" altLang="zh-CN" sz="1100" baseline="0" dirty="0"/>
                  <a:t> </a:t>
                </a:r>
                <a:r>
                  <a:rPr lang="zh-CN" altLang="en-US" sz="1100" baseline="0" dirty="0"/>
                  <a:t>乘上 它们各自相对应的混合因子组成的一个表达式。</a:t>
                </a:r>
                <a:endParaRPr lang="en-US" altLang="zh-CN" sz="1100" baseline="0" dirty="0"/>
              </a:p>
              <a:p>
                <a:endParaRPr lang="en-US" altLang="zh-CN" sz="1100" baseline="0" dirty="0"/>
              </a:p>
              <a:p>
                <a:r>
                  <a:rPr lang="zh-CN" altLang="en-US" sz="1100" b="0" baseline="0" dirty="0"/>
                  <a:t>在</a:t>
                </a:r>
                <a14:m>
                  <m:oMath xmlns:m="http://schemas.openxmlformats.org/officeDocument/2006/math">
                    <m:r>
                      <a:rPr lang="zh-CN" altLang="en-US" sz="1100" b="0" i="1" baseline="0" smtClean="0">
                        <a:latin typeface="Cambria Math" panose="02040503050406030204" pitchFamily="18" charset="0"/>
                      </a:rPr>
                      <m:t>这样的参数化下，</m:t>
                    </m:r>
                    <m:r>
                      <a:rPr lang="en-US" altLang="zh-CN" sz="1100" b="0" i="1" baseline="0" smtClean="0">
                        <a:latin typeface="Cambria Math" panose="02040503050406030204" pitchFamily="18" charset="0"/>
                      </a:rPr>
                      <m:t>𝐽</m:t>
                    </m:r>
                    <m:r>
                      <a:rPr lang="en-US" altLang="zh-CN" sz="1100" b="0" i="1" baseline="0" smtClean="0">
                        <a:latin typeface="Cambria Math" panose="02040503050406030204" pitchFamily="18" charset="0"/>
                      </a:rPr>
                      <m:t>/</m:t>
                    </m:r>
                  </m:oMath>
                </a14:m>
                <a:r>
                  <a:rPr lang="en-US" altLang="zh-CN" sz="1100" baseline="0" dirty="0"/>
                  <a:t>psi </a:t>
                </a:r>
                <a:r>
                  <a:rPr lang="zh-CN" altLang="en-US" sz="1100" baseline="0" dirty="0"/>
                  <a:t>到</a:t>
                </a:r>
                <a14:m>
                  <m:oMath xmlns:m="http://schemas.openxmlformats.org/officeDocument/2006/math">
                    <m:r>
                      <a:rPr lang="en-US" altLang="zh-CN" sz="1100" b="0" i="1" baseline="0" smtClean="0">
                        <a:latin typeface="Cambria Math" panose="02040503050406030204" pitchFamily="18" charset="0"/>
                      </a:rPr>
                      <m:t>\</m:t>
                    </m:r>
                  </m:oMath>
                </a14:m>
                <a:r>
                  <a:rPr lang="en-US" altLang="zh-CN" sz="1100" baseline="0" dirty="0"/>
                  <a:t>gamma </a:t>
                </a:r>
                <a14:m>
                  <m:oMath xmlns:m="http://schemas.openxmlformats.org/officeDocument/2006/math">
                    <m:r>
                      <a:rPr lang="en-US" altLang="zh-CN" sz="1100" b="0" i="1" baseline="0" smtClean="0">
                        <a:latin typeface="Cambria Math" panose="02040503050406030204" pitchFamily="18" charset="0"/>
                      </a:rPr>
                      <m:t>𝜂</m:t>
                    </m:r>
                    <m:d>
                      <m:dPr>
                        <m:ctrlPr>
                          <a:rPr lang="en-US" altLang="zh-CN" sz="1100" b="0" i="1" baseline="0" smtClean="0">
                            <a:latin typeface="Cambria Math" panose="02040503050406030204" pitchFamily="18" charset="0"/>
                          </a:rPr>
                        </m:ctrlPr>
                      </m:dPr>
                      <m:e>
                        <m:r>
                          <a:rPr lang="en-US" altLang="zh-CN" sz="1100" b="0" i="1" baseline="0" smtClean="0">
                            <a:latin typeface="Cambria Math" panose="02040503050406030204" pitchFamily="18" charset="0"/>
                          </a:rPr>
                          <m:t>1405</m:t>
                        </m:r>
                      </m:e>
                    </m:d>
                  </m:oMath>
                </a14:m>
                <a:r>
                  <a:rPr lang="en-US" altLang="zh-CN" sz="1100" baseline="0" dirty="0"/>
                  <a:t> </a:t>
                </a:r>
                <a:r>
                  <a:rPr lang="zh-CN" altLang="en-US" sz="1100" baseline="0" dirty="0"/>
                  <a:t>比上 到</a:t>
                </a:r>
                <a:r>
                  <a:rPr lang="en-US" altLang="zh-CN" sz="1100" baseline="0" dirty="0"/>
                  <a:t>\gamma \eta 1295 </a:t>
                </a:r>
                <a:r>
                  <a:rPr lang="zh-CN" altLang="en-US" sz="1100" baseline="0" dirty="0"/>
                  <a:t>的比值就可以简单地写成为，</a:t>
                </a:r>
                <a:r>
                  <a:rPr lang="en-US" altLang="zh-CN" sz="1100" baseline="0" dirty="0"/>
                  <a:t>coupling </a:t>
                </a:r>
                <a:r>
                  <a:rPr lang="zh-CN" altLang="en-US" sz="1100" baseline="0" dirty="0"/>
                  <a:t>的比值的平方再乘上质心系动量比值的三次方。因为这里末态粒子的相对轨道角动量应该是</a:t>
                </a:r>
                <a:r>
                  <a:rPr lang="en-US" altLang="zh-CN" sz="1100" baseline="0" dirty="0"/>
                  <a:t>P </a:t>
                </a:r>
                <a:r>
                  <a:rPr lang="zh-CN" altLang="en-US" sz="1100" baseline="0" dirty="0"/>
                  <a:t>波，所以是动量</a:t>
                </a:r>
                <a:r>
                  <a:rPr lang="en-US" altLang="zh-CN" sz="1100" baseline="0" dirty="0"/>
                  <a:t>P</a:t>
                </a:r>
                <a:r>
                  <a:rPr lang="zh-CN" altLang="en-US" sz="1100" baseline="0" dirty="0"/>
                  <a:t>的三次方。</a:t>
                </a:r>
                <a:endParaRPr lang="en-US" altLang="zh-CN" sz="1100" baseline="0" dirty="0"/>
              </a:p>
              <a:p>
                <a:endParaRPr lang="en-US" altLang="zh-CN" sz="1100" baseline="0" dirty="0"/>
              </a:p>
              <a:p>
                <a:r>
                  <a:rPr lang="zh-CN" altLang="en-US" sz="1100" baseline="0" dirty="0"/>
                  <a:t>我们可以看到，在</a:t>
                </a:r>
                <a:r>
                  <a:rPr lang="en-US" altLang="zh-CN" sz="1100" baseline="0" dirty="0"/>
                  <a:t>eta 1405 </a:t>
                </a:r>
                <a:r>
                  <a:rPr lang="zh-CN" altLang="en-US" sz="1100" baseline="0" dirty="0"/>
                  <a:t>中，非奇异夸克的贡献是奇异夸克的贡献是相加的，但是在</a:t>
                </a:r>
                <a:r>
                  <a:rPr lang="en-US" altLang="zh-CN" sz="1100" baseline="0" dirty="0"/>
                  <a:t>eta 1295 </a:t>
                </a:r>
                <a:r>
                  <a:rPr lang="zh-CN" altLang="en-US" sz="1100" baseline="0" dirty="0"/>
                  <a:t>中这两部分是相消的。这是与目前的实验结果是自洽的。 实验在</a:t>
                </a:r>
                <a:r>
                  <a:rPr lang="en-US" altLang="zh-CN" sz="1100" baseline="0" dirty="0"/>
                  <a:t>j\PSI </a:t>
                </a:r>
                <a:r>
                  <a:rPr lang="zh-CN" altLang="en-US" sz="1100" baseline="0" dirty="0"/>
                  <a:t>的辐射衰变中看到</a:t>
                </a:r>
                <a:r>
                  <a:rPr lang="en-US" altLang="zh-CN" sz="1100" baseline="0" dirty="0"/>
                  <a:t>eta 1405 </a:t>
                </a:r>
                <a:r>
                  <a:rPr lang="zh-CN" altLang="en-US" sz="1100" baseline="0" dirty="0"/>
                  <a:t>的信号比</a:t>
                </a:r>
                <a:r>
                  <a:rPr lang="en-US" altLang="zh-CN" sz="1100" baseline="0" dirty="0"/>
                  <a:t>eta 1295 </a:t>
                </a:r>
                <a:r>
                  <a:rPr lang="zh-CN" altLang="en-US" sz="1100" baseline="0" dirty="0"/>
                  <a:t>的更多。</a:t>
                </a:r>
                <a:endParaRPr lang="en-US" altLang="zh-CN" sz="1100" baseline="0" dirty="0"/>
              </a:p>
              <a:p>
                <a:endParaRPr lang="zh-CN" altLang="en-US" dirty="0"/>
              </a:p>
            </p:txBody>
          </p:sp>
        </mc:Choice>
        <mc:Fallback xmlns="">
          <p:sp>
            <p:nvSpPr>
              <p:cNvPr id="3" name="备注占位符 2"/>
              <p:cNvSpPr>
                <a:spLocks noGrp="1"/>
              </p:cNvSpPr>
              <p:nvPr>
                <p:ph type="body" idx="1"/>
              </p:nvPr>
            </p:nvSpPr>
            <p:spPr/>
            <p:txBody>
              <a:bodyPr/>
              <a:lstStyle/>
              <a:p>
                <a:r>
                  <a:rPr lang="zh-CN" altLang="en-US" dirty="0"/>
                  <a:t>这是与目前的实验数据符合的，在</a:t>
                </a:r>
                <a:r>
                  <a:rPr lang="en-US" altLang="zh-CN" dirty="0"/>
                  <a:t>J/</a:t>
                </a:r>
                <a:r>
                  <a:rPr lang="en-US" altLang="zh-CN" b="0" i="0">
                    <a:latin typeface="Cambria Math" panose="02040503050406030204" pitchFamily="18" charset="0"/>
                  </a:rPr>
                  <a:t>𝜓</a:t>
                </a:r>
                <a:r>
                  <a:rPr lang="en-US" altLang="zh-CN" dirty="0"/>
                  <a:t> </a:t>
                </a:r>
                <a:r>
                  <a:rPr lang="zh-CN" altLang="en-US" dirty="0"/>
                  <a:t>辐射衰变中看到</a:t>
                </a:r>
                <a:r>
                  <a:rPr lang="en-US" altLang="zh-CN" b="0" i="0">
                    <a:latin typeface="Cambria Math" panose="02040503050406030204" pitchFamily="18" charset="0"/>
                  </a:rPr>
                  <a:t>𝜂(1405)  </a:t>
                </a:r>
                <a:r>
                  <a:rPr lang="zh-CN" altLang="en-US" b="0" i="0">
                    <a:latin typeface="Cambria Math" panose="02040503050406030204" pitchFamily="18" charset="0"/>
                  </a:rPr>
                  <a:t>的</a:t>
                </a:r>
                <a:r>
                  <a:rPr lang="zh-CN" altLang="en-US" dirty="0"/>
                  <a:t>信号比</a:t>
                </a:r>
                <a:r>
                  <a:rPr lang="en-US" altLang="zh-CN" b="0" i="0">
                    <a:latin typeface="Cambria Math" panose="02040503050406030204" pitchFamily="18" charset="0"/>
                  </a:rPr>
                  <a:t>𝜂(1295)</a:t>
                </a:r>
                <a:r>
                  <a:rPr lang="zh-CN" altLang="en-US" b="0" i="0">
                    <a:latin typeface="Cambria Math" panose="02040503050406030204" pitchFamily="18" charset="0"/>
                  </a:rPr>
                  <a:t>的</a:t>
                </a:r>
                <a:r>
                  <a:rPr lang="zh-CN" altLang="en-US" dirty="0"/>
                  <a:t>信号强很多。由于</a:t>
                </a:r>
                <a:r>
                  <a:rPr lang="en-US" altLang="zh-CN" b="0" i="0">
                    <a:latin typeface="Cambria Math" panose="02040503050406030204" pitchFamily="18" charset="0"/>
                  </a:rPr>
                  <a:t>𝜂(1295)</a:t>
                </a:r>
                <a:r>
                  <a:rPr lang="zh-CN" altLang="en-US" dirty="0"/>
                  <a:t> 在 </a:t>
                </a:r>
                <a:r>
                  <a:rPr lang="en-US" altLang="zh-CN" b="0" i="0">
                    <a:latin typeface="Cambria Math" panose="02040503050406030204" pitchFamily="18" charset="0"/>
                  </a:rPr>
                  <a:t>𝐽/Ψ</a:t>
                </a:r>
                <a:r>
                  <a:rPr lang="zh-CN" altLang="en-US" dirty="0"/>
                  <a:t> 的辐射衰变中是被压低的，目前没有太多关于</a:t>
                </a:r>
                <a:r>
                  <a:rPr lang="en-US" altLang="zh-CN" b="0" i="0">
                    <a:latin typeface="Cambria Math" panose="02040503050406030204" pitchFamily="18" charset="0"/>
                  </a:rPr>
                  <a:t>𝜂(1295)</a:t>
                </a:r>
                <a:r>
                  <a:rPr lang="zh-CN" altLang="en-US" dirty="0"/>
                  <a:t> 相关的数据，所以我们的计算对</a:t>
                </a:r>
                <a:r>
                  <a:rPr lang="en-US" altLang="zh-CN" b="0" i="0">
                    <a:latin typeface="Cambria Math" panose="02040503050406030204" pitchFamily="18" charset="0"/>
                  </a:rPr>
                  <a:t>𝜂(1295)</a:t>
                </a:r>
                <a:r>
                  <a:rPr lang="zh-CN" altLang="en-US" dirty="0"/>
                  <a:t> 的辐射衰变做出了预言。</a:t>
                </a:r>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7</a:t>
            </a:fld>
            <a:endParaRPr lang="zh-CN" altLang="en-US"/>
          </a:p>
        </p:txBody>
      </p:sp>
    </p:spTree>
    <p:extLst>
      <p:ext uri="{BB962C8B-B14F-4D97-AF65-F5344CB8AC3E}">
        <p14:creationId xmlns:p14="http://schemas.microsoft.com/office/powerpoint/2010/main" val="764625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接下来是</a:t>
                </a:r>
                <a14:m>
                  <m:oMath xmlns:m="http://schemas.openxmlformats.org/officeDocument/2006/math">
                    <m:sSub>
                      <m:sSubPr>
                        <m:ctrlPr>
                          <a:rPr lang="en-US" altLang="zh-CN" sz="1200" i="1" smtClean="0">
                            <a:latin typeface="Cambria Math" panose="02040503050406030204" pitchFamily="18" charset="0"/>
                            <a:ea typeface="Cambria Math" panose="02040503050406030204" pitchFamily="18" charset="0"/>
                          </a:rPr>
                        </m:ctrlPr>
                      </m:sSubPr>
                      <m:e>
                        <m:r>
                          <a:rPr lang="en-US" altLang="zh-CN" sz="1200" b="0" i="1" smtClean="0">
                            <a:latin typeface="Cambria Math" panose="02040503050406030204" pitchFamily="18" charset="0"/>
                            <a:ea typeface="Cambria Math" panose="02040503050406030204" pitchFamily="18" charset="0"/>
                          </a:rPr>
                          <m:t>𝜂</m:t>
                        </m:r>
                      </m:e>
                      <m:sub>
                        <m:r>
                          <a:rPr lang="en-US" altLang="zh-CN" sz="1200" b="0" i="1" smtClean="0">
                            <a:latin typeface="Cambria Math" panose="02040503050406030204" pitchFamily="18" charset="0"/>
                            <a:ea typeface="Cambria Math" panose="02040503050406030204" pitchFamily="18" charset="0"/>
                          </a:rPr>
                          <m:t>𝑋</m:t>
                        </m:r>
                      </m:sub>
                    </m:sSub>
                    <m:r>
                      <a:rPr lang="en-US" altLang="zh-CN" sz="1200" b="0" i="1" smtClean="0">
                        <a:latin typeface="Cambria Math" panose="02040503050406030204" pitchFamily="18" charset="0"/>
                        <a:ea typeface="Cambria Math" panose="02040503050406030204" pitchFamily="18" charset="0"/>
                      </a:rPr>
                      <m:t>→</m:t>
                    </m:r>
                    <m:r>
                      <a:rPr lang="en-US" altLang="zh-CN" sz="1200" b="0" i="1" smtClean="0">
                        <a:latin typeface="Cambria Math" panose="02040503050406030204" pitchFamily="18" charset="0"/>
                        <a:ea typeface="Cambria Math" panose="02040503050406030204" pitchFamily="18" charset="0"/>
                      </a:rPr>
                      <m:t>𝛾</m:t>
                    </m:r>
                    <m:r>
                      <a:rPr lang="en-US" altLang="zh-CN" sz="1200" b="0" i="1" smtClean="0">
                        <a:latin typeface="Cambria Math" panose="02040503050406030204" pitchFamily="18" charset="0"/>
                        <a:ea typeface="Cambria Math" panose="02040503050406030204" pitchFamily="18" charset="0"/>
                      </a:rPr>
                      <m:t>𝑉</m:t>
                    </m:r>
                  </m:oMath>
                </a14:m>
                <a:r>
                  <a:rPr lang="zh-CN" altLang="en-US" dirty="0"/>
                  <a:t>的辐射衰变，我们在有效拉氏量方法下，定义描述这个过程的一个有效顶点。</a:t>
                </a:r>
                <a:endParaRPr lang="en-US" altLang="zh-CN" dirty="0"/>
              </a:p>
              <a:p>
                <a:r>
                  <a:rPr lang="zh-CN" altLang="en-US" dirty="0"/>
                  <a:t>右边是我们考虑的衰变过程的机制。 （</a:t>
                </a:r>
                <a:r>
                  <a:rPr lang="en-US" altLang="zh-CN" dirty="0"/>
                  <a:t>a</a:t>
                </a:r>
                <a:r>
                  <a:rPr lang="zh-CN" altLang="en-US" dirty="0"/>
                  <a:t>）图 和（</a:t>
                </a:r>
                <a:r>
                  <a:rPr lang="en-US" altLang="zh-CN" dirty="0"/>
                  <a:t>b</a:t>
                </a:r>
                <a:r>
                  <a:rPr lang="zh-CN" altLang="en-US" dirty="0"/>
                  <a:t>）图分别是树图 和三角图，由于强子圈图是在强子层次上描述的，为了统一性，我们的树图也是在强子层次上描述的，故而我们统一地在</a:t>
                </a:r>
                <a:r>
                  <a:rPr lang="en-US" altLang="zh-CN" dirty="0"/>
                  <a:t>Vector meson dominance </a:t>
                </a:r>
                <a:r>
                  <a:rPr lang="zh-CN" altLang="en-US" dirty="0"/>
                  <a:t>框架下来描述 电磁顶点。</a:t>
                </a:r>
                <a:endParaRPr lang="en-US" altLang="zh-CN" dirty="0"/>
              </a:p>
              <a:p>
                <a:endParaRPr lang="en-US" altLang="zh-CN" dirty="0"/>
              </a:p>
              <a:p>
                <a:r>
                  <a:rPr lang="zh-CN" altLang="en-US" dirty="0"/>
                  <a:t>根据（</a:t>
                </a:r>
                <a:r>
                  <a:rPr lang="en-US" altLang="zh-CN" dirty="0"/>
                  <a:t>b</a:t>
                </a:r>
                <a:r>
                  <a:rPr lang="zh-CN" altLang="en-US" dirty="0"/>
                  <a:t>）图上的标记的中间态粒子的标号形式，我们列出所有可能的中间态</a:t>
                </a:r>
                <a:r>
                  <a:rPr lang="en-US" altLang="zh-CN" dirty="0" err="1"/>
                  <a:t>Koan</a:t>
                </a:r>
                <a:r>
                  <a:rPr lang="zh-CN" altLang="en-US" dirty="0"/>
                  <a:t>粒子的组合。一共有六种类型的三角图。</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a:t>
                </a:r>
                <a:r>
                  <a:rPr lang="en-US" altLang="zh-CN" dirty="0"/>
                  <a:t>c</a:t>
                </a:r>
                <a:r>
                  <a:rPr lang="zh-CN" altLang="en-US" dirty="0"/>
                  <a:t>）和（</a:t>
                </a:r>
                <a:r>
                  <a:rPr lang="en-US" altLang="zh-CN" dirty="0"/>
                  <a:t>d</a:t>
                </a:r>
                <a:r>
                  <a:rPr lang="zh-CN" altLang="en-US" dirty="0"/>
                  <a:t>）我们称为 </a:t>
                </a:r>
                <a:r>
                  <a:rPr lang="en-US" altLang="zh-CN" dirty="0"/>
                  <a:t>Contact diagrams. </a:t>
                </a:r>
                <a:r>
                  <a:rPr lang="zh-CN" altLang="en-US" baseline="0" dirty="0"/>
                  <a:t>它是通过最小替换把普通的偏导换成协变导数来在强子顶点引入光子。中间态粒子可以有两种不同组合。</a:t>
                </a: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r>
                  <a:rPr lang="zh-CN" altLang="en-US" dirty="0"/>
                  <a:t>强子圈图做圈积分的时候这些会出现发散，我们通过在每个顶点上加相应的单极形状因子来消除发散。</a:t>
                </a:r>
                <a:endParaRPr lang="en-US" altLang="zh-CN" dirty="0"/>
              </a:p>
              <a:p>
                <a:endParaRPr lang="en-US" altLang="zh-CN" dirty="0"/>
              </a:p>
              <a:p>
                <a:r>
                  <a:rPr lang="zh-CN" altLang="en-US" dirty="0"/>
                  <a:t>截断参数 </a:t>
                </a:r>
                <a:r>
                  <a:rPr lang="en-US" altLang="zh-CN" dirty="0"/>
                  <a:t>lambda </a:t>
                </a:r>
                <a:r>
                  <a:rPr lang="zh-CN" altLang="en-US" dirty="0"/>
                  <a:t>可以参数化为 相应的质量加上 </a:t>
                </a:r>
                <a:r>
                  <a:rPr lang="en-US" altLang="zh-CN" dirty="0"/>
                  <a:t>alpha </a:t>
                </a:r>
                <a:r>
                  <a:rPr lang="zh-CN" altLang="en-US" dirty="0"/>
                  <a:t>乘上一个 </a:t>
                </a:r>
                <a:r>
                  <a:rPr lang="en-US" altLang="zh-CN" dirty="0"/>
                  <a:t>Lambda QCD.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r>
                  <a:rPr lang="zh-CN" altLang="en-US" dirty="0"/>
                  <a:t>（</a:t>
                </a:r>
                <a:r>
                  <a:rPr lang="en-US" altLang="zh-CN" dirty="0"/>
                  <a:t>2</a:t>
                </a:r>
                <a:r>
                  <a:rPr lang="zh-CN" altLang="en-US" dirty="0"/>
                  <a:t>）</a:t>
                </a:r>
              </a:p>
            </p:txBody>
          </p:sp>
        </mc:Choice>
        <mc:Fallback xmlns="">
          <p:sp>
            <p:nvSpPr>
              <p:cNvPr id="3" name="备注占位符 2"/>
              <p:cNvSpPr>
                <a:spLocks noGrp="1"/>
              </p:cNvSpPr>
              <p:nvPr>
                <p:ph type="body" idx="1"/>
              </p:nvPr>
            </p:nvSpPr>
            <p:spPr/>
            <p:txBody>
              <a:bodyPr/>
              <a:lstStyle/>
              <a:p>
                <a:r>
                  <a:rPr lang="zh-CN" altLang="en-US" dirty="0"/>
                  <a:t>接下来是</a:t>
                </a:r>
                <a:r>
                  <a:rPr lang="en-US" altLang="zh-CN" sz="1200" b="0" i="0">
                    <a:latin typeface="Cambria Math" panose="02040503050406030204" pitchFamily="18" charset="0"/>
                    <a:ea typeface="Cambria Math" panose="02040503050406030204" pitchFamily="18" charset="0"/>
                  </a:rPr>
                  <a:t>𝜂_𝑋→𝛾𝑉</a:t>
                </a:r>
                <a:r>
                  <a:rPr lang="zh-CN" altLang="en-US" dirty="0"/>
                  <a:t>的辐射衰变，我们在有效拉氏量方法下，定义描述这个过程的一个有效顶点。</a:t>
                </a:r>
                <a:endParaRPr lang="en-US" altLang="zh-CN" dirty="0"/>
              </a:p>
              <a:p>
                <a:r>
                  <a:rPr lang="zh-CN" altLang="en-US" dirty="0"/>
                  <a:t>左边是我们考虑的衰变过程的机制。 （</a:t>
                </a:r>
                <a:r>
                  <a:rPr lang="en-US" altLang="zh-CN" dirty="0"/>
                  <a:t>a</a:t>
                </a:r>
                <a:r>
                  <a:rPr lang="zh-CN" altLang="en-US" dirty="0"/>
                  <a:t>）图 和（</a:t>
                </a:r>
                <a:r>
                  <a:rPr lang="en-US" altLang="zh-CN" dirty="0"/>
                  <a:t>b</a:t>
                </a:r>
                <a:r>
                  <a:rPr lang="zh-CN" altLang="en-US" dirty="0"/>
                  <a:t>）图分别是树图 和三角图，由于强子圈图是在强子层次上描述的，为了统一性，我们的树图也是在强子层次上描述的，故而我们统一地在</a:t>
                </a:r>
                <a:r>
                  <a:rPr lang="en-US" altLang="zh-CN" dirty="0"/>
                  <a:t>Vector meson dominance </a:t>
                </a:r>
                <a:r>
                  <a:rPr lang="zh-CN" altLang="en-US" dirty="0"/>
                  <a:t>框架下来描述 电磁顶点。</a:t>
                </a:r>
                <a:endParaRPr lang="en-US" altLang="zh-CN" dirty="0"/>
              </a:p>
              <a:p>
                <a:endParaRPr lang="en-US" altLang="zh-CN" dirty="0"/>
              </a:p>
              <a:p>
                <a:r>
                  <a:rPr lang="zh-CN" altLang="en-US" dirty="0"/>
                  <a:t>根据（</a:t>
                </a:r>
                <a:r>
                  <a:rPr lang="en-US" altLang="zh-CN" dirty="0"/>
                  <a:t>b</a:t>
                </a:r>
                <a:r>
                  <a:rPr lang="zh-CN" altLang="en-US" dirty="0"/>
                  <a:t>）图上的标记的中间态粒子的标号形式，我们列出所有可能的中间态</a:t>
                </a:r>
                <a:r>
                  <a:rPr lang="en-US" altLang="zh-CN" dirty="0" err="1"/>
                  <a:t>Koan</a:t>
                </a:r>
                <a:r>
                  <a:rPr lang="zh-CN" altLang="en-US" dirty="0"/>
                  <a:t>粒子的组合。一共有六种类型的三角图。</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dirty="0"/>
                  <a:t>（</a:t>
                </a:r>
                <a:r>
                  <a:rPr lang="en-US" altLang="zh-CN" dirty="0"/>
                  <a:t>c</a:t>
                </a:r>
                <a:r>
                  <a:rPr lang="zh-CN" altLang="en-US" dirty="0"/>
                  <a:t>）和（</a:t>
                </a:r>
                <a:r>
                  <a:rPr lang="en-US" altLang="zh-CN" dirty="0"/>
                  <a:t>d</a:t>
                </a:r>
                <a:r>
                  <a:rPr lang="zh-CN" altLang="en-US" dirty="0"/>
                  <a:t>）我们称为 </a:t>
                </a:r>
                <a:r>
                  <a:rPr lang="en-US" altLang="zh-CN" dirty="0"/>
                  <a:t>Contact diagrams. </a:t>
                </a:r>
                <a:r>
                  <a:rPr lang="zh-CN" altLang="en-US" baseline="0" dirty="0"/>
                  <a:t>它是通过最小替换把普通的偏导换成协变导数来在强子顶点引入光子。中间态粒子可以有两种不同组合。</a:t>
                </a: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r>
                  <a:rPr lang="zh-CN" altLang="en-US" dirty="0"/>
                  <a:t>强子圈图做圈积分的时候这些会出现发散，我们通过在每个顶点上加相应的单极形状因子来消除发散。</a:t>
                </a:r>
                <a:endParaRPr lang="en-US" altLang="zh-CN" dirty="0"/>
              </a:p>
              <a:p>
                <a:endParaRPr lang="en-US" altLang="zh-CN" dirty="0"/>
              </a:p>
              <a:p>
                <a:r>
                  <a:rPr lang="zh-CN" altLang="en-US" dirty="0"/>
                  <a:t>截断参数 </a:t>
                </a:r>
                <a:r>
                  <a:rPr lang="en-US" altLang="zh-CN" dirty="0"/>
                  <a:t>lambda </a:t>
                </a:r>
                <a:r>
                  <a:rPr lang="zh-CN" altLang="en-US" dirty="0"/>
                  <a:t>可以参数化为 相应的质量加上 </a:t>
                </a:r>
                <a:r>
                  <a:rPr lang="en-US" altLang="zh-CN" dirty="0"/>
                  <a:t>alpha </a:t>
                </a:r>
                <a:r>
                  <a:rPr lang="zh-CN" altLang="en-US" dirty="0"/>
                  <a:t>乘上一个 </a:t>
                </a:r>
                <a:r>
                  <a:rPr lang="en-US" altLang="zh-CN" dirty="0"/>
                  <a:t>Lambda QCD.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baseline="0" dirty="0"/>
              </a:p>
              <a:p>
                <a:endParaRPr lang="zh-CN" altLang="en-US" dirty="0"/>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8</a:t>
            </a:fld>
            <a:endParaRPr lang="zh-CN" altLang="en-US"/>
          </a:p>
        </p:txBody>
      </p:sp>
    </p:spTree>
    <p:extLst>
      <p:ext uri="{BB962C8B-B14F-4D97-AF65-F5344CB8AC3E}">
        <p14:creationId xmlns:p14="http://schemas.microsoft.com/office/powerpoint/2010/main" val="32200677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zh-CN" altLang="en-US" dirty="0"/>
                  <a:t>利用定义好的在这个级联衰变中的两个顶点，我们可以得到，这整个过程的衰变宽度是正比于下面的这个表达式的，其中 </a:t>
                </a:r>
                <a14:m>
                  <m:oMath xmlns:m="http://schemas.openxmlformats.org/officeDocument/2006/math">
                    <m:r>
                      <a:rPr lang="en-US" altLang="zh-CN" sz="1200" i="1" dirty="0">
                        <a:latin typeface="Cambria Math" panose="02040503050406030204" pitchFamily="18" charset="0"/>
                      </a:rPr>
                      <m:t> </m:t>
                    </m:r>
                    <m:sSub>
                      <m:sSubPr>
                        <m:ctrlPr>
                          <a:rPr lang="en-US" altLang="zh-CN" sz="1200" i="1" dirty="0">
                            <a:latin typeface="Cambria Math" panose="02040503050406030204" pitchFamily="18" charset="0"/>
                          </a:rPr>
                        </m:ctrlPr>
                      </m:sSubPr>
                      <m:e>
                        <m:r>
                          <a:rPr lang="en-US" altLang="zh-CN" sz="1200" i="1" dirty="0">
                            <a:latin typeface="Cambria Math" panose="02040503050406030204" pitchFamily="18" charset="0"/>
                          </a:rPr>
                          <m:t>𝜂</m:t>
                        </m:r>
                      </m:e>
                      <m:sub>
                        <m:r>
                          <a:rPr lang="en-US" altLang="zh-CN" sz="1200" i="1" dirty="0">
                            <a:latin typeface="Cambria Math" panose="02040503050406030204" pitchFamily="18" charset="0"/>
                          </a:rPr>
                          <m:t>𝑋</m:t>
                        </m:r>
                      </m:sub>
                    </m:sSub>
                    <m:r>
                      <a:rPr lang="en-US" altLang="zh-CN" sz="1200" i="1" dirty="0">
                        <a:latin typeface="Cambria Math" panose="02040503050406030204" pitchFamily="18" charset="0"/>
                      </a:rPr>
                      <m:t>→</m:t>
                    </m:r>
                    <m:r>
                      <a:rPr lang="en-US" altLang="zh-CN" sz="1200" i="1" dirty="0">
                        <a:latin typeface="Cambria Math" panose="02040503050406030204" pitchFamily="18" charset="0"/>
                      </a:rPr>
                      <m:t>𝛾</m:t>
                    </m:r>
                    <m:r>
                      <a:rPr lang="en-US" altLang="zh-CN" sz="1200" i="1" dirty="0">
                        <a:latin typeface="Cambria Math" panose="02040503050406030204" pitchFamily="18" charset="0"/>
                      </a:rPr>
                      <m:t> </m:t>
                    </m:r>
                    <m:r>
                      <a:rPr lang="en-US" altLang="zh-CN" sz="1200" i="1" dirty="0">
                        <a:latin typeface="Cambria Math" panose="02040503050406030204" pitchFamily="18" charset="0"/>
                      </a:rPr>
                      <m:t>𝑉</m:t>
                    </m:r>
                  </m:oMath>
                </a14:m>
                <a:r>
                  <a:rPr lang="zh-CN" altLang="en-US" dirty="0"/>
                  <a:t> 的这个有效顶点是分别由树图和圈图两部分贡献组成。</a:t>
                </a:r>
                <a:endParaRPr lang="en-US" altLang="zh-CN" dirty="0"/>
              </a:p>
              <a:p>
                <a:endParaRPr lang="en-US" altLang="zh-CN" dirty="0"/>
              </a:p>
              <a:p>
                <a:r>
                  <a:rPr lang="zh-CN" altLang="en-US" dirty="0"/>
                  <a:t>（</a:t>
                </a:r>
                <a:r>
                  <a:rPr lang="en-US" altLang="zh-CN" dirty="0"/>
                  <a:t>30s</a:t>
                </a:r>
                <a:r>
                  <a:rPr lang="zh-CN" altLang="en-US" dirty="0"/>
                  <a:t>）</a:t>
                </a:r>
              </a:p>
            </p:txBody>
          </p:sp>
        </mc:Choice>
        <mc:Fallback xmlns="">
          <p:sp>
            <p:nvSpPr>
              <p:cNvPr id="3" name="备注占位符 2"/>
              <p:cNvSpPr>
                <a:spLocks noGrp="1"/>
              </p:cNvSpPr>
              <p:nvPr>
                <p:ph type="body" idx="1"/>
              </p:nvPr>
            </p:nvSpPr>
            <p:spPr/>
            <p:txBody>
              <a:bodyPr/>
              <a:lstStyle/>
              <a:p>
                <a:r>
                  <a:rPr lang="zh-CN" altLang="en-US" dirty="0"/>
                  <a:t>利用定义好的在这个级联衰变中的两个顶点，我们可以写出这整个过程的衰变宽度是正比与下面的这个表达式的，其中 </a:t>
                </a:r>
                <a:r>
                  <a:rPr lang="en-US" altLang="zh-CN" sz="1200" i="0" dirty="0">
                    <a:latin typeface="Cambria Math" panose="02040503050406030204" pitchFamily="18" charset="0"/>
                  </a:rPr>
                  <a:t> 𝜂_𝑋→𝛾 𝑉</a:t>
                </a:r>
                <a:r>
                  <a:rPr lang="zh-CN" altLang="en-US" dirty="0"/>
                  <a:t> 的这个有效顶点是分别是由树图和圈图两部分贡献组成。</a:t>
                </a:r>
              </a:p>
            </p:txBody>
          </p:sp>
        </mc:Fallback>
      </mc:AlternateContent>
      <p:sp>
        <p:nvSpPr>
          <p:cNvPr id="4" name="灯片编号占位符 3"/>
          <p:cNvSpPr>
            <a:spLocks noGrp="1"/>
          </p:cNvSpPr>
          <p:nvPr>
            <p:ph type="sldNum" sz="quarter" idx="5"/>
          </p:nvPr>
        </p:nvSpPr>
        <p:spPr/>
        <p:txBody>
          <a:bodyPr/>
          <a:lstStyle/>
          <a:p>
            <a:fld id="{335F189C-2074-44B8-8D01-004CAE1982EA}" type="slidenum">
              <a:rPr lang="zh-CN" altLang="en-US" smtClean="0"/>
              <a:t>9</a:t>
            </a:fld>
            <a:endParaRPr lang="zh-CN" altLang="en-US"/>
          </a:p>
        </p:txBody>
      </p:sp>
    </p:spTree>
    <p:extLst>
      <p:ext uri="{BB962C8B-B14F-4D97-AF65-F5344CB8AC3E}">
        <p14:creationId xmlns:p14="http://schemas.microsoft.com/office/powerpoint/2010/main" val="26784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531EB5-4A9F-4AA4-9092-B840C2BA5405}"/>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785CEB2-9340-4D19-A9FD-060BD0F11A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72ABA22-1E41-4BE1-B1DF-91E4E700E841}"/>
              </a:ext>
            </a:extLst>
          </p:cNvPr>
          <p:cNvSpPr>
            <a:spLocks noGrp="1"/>
          </p:cNvSpPr>
          <p:nvPr>
            <p:ph type="dt" sz="half" idx="10"/>
          </p:nvPr>
        </p:nvSpPr>
        <p:spPr/>
        <p:txBody>
          <a:bodyPr/>
          <a:lstStyle/>
          <a:p>
            <a:fld id="{8BBBD978-5064-4E91-A8F7-B56271F5089B}" type="datetimeFigureOut">
              <a:rPr lang="zh-CN" altLang="en-US" smtClean="0"/>
              <a:t>2021/5/18</a:t>
            </a:fld>
            <a:endParaRPr lang="zh-CN" altLang="en-US"/>
          </a:p>
        </p:txBody>
      </p:sp>
      <p:sp>
        <p:nvSpPr>
          <p:cNvPr id="5" name="页脚占位符 4">
            <a:extLst>
              <a:ext uri="{FF2B5EF4-FFF2-40B4-BE49-F238E27FC236}">
                <a16:creationId xmlns:a16="http://schemas.microsoft.com/office/drawing/2014/main" id="{57492BC7-E523-4476-861E-4759AAE9319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06AE260-5CDC-4E2F-81A9-FF1AAAC7A5F9}"/>
              </a:ext>
            </a:extLst>
          </p:cNvPr>
          <p:cNvSpPr>
            <a:spLocks noGrp="1"/>
          </p:cNvSpPr>
          <p:nvPr>
            <p:ph type="sldNum" sz="quarter" idx="12"/>
          </p:nvPr>
        </p:nvSpPr>
        <p:spPr/>
        <p:txBody>
          <a:bodyPr/>
          <a:lstStyle/>
          <a:p>
            <a:fld id="{4287D764-18B0-4255-8166-0795FA05334C}" type="slidenum">
              <a:rPr lang="zh-CN" altLang="en-US" smtClean="0"/>
              <a:t>‹#›</a:t>
            </a:fld>
            <a:endParaRPr lang="zh-CN" altLang="en-US"/>
          </a:p>
        </p:txBody>
      </p:sp>
    </p:spTree>
    <p:extLst>
      <p:ext uri="{BB962C8B-B14F-4D97-AF65-F5344CB8AC3E}">
        <p14:creationId xmlns:p14="http://schemas.microsoft.com/office/powerpoint/2010/main" val="8555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683EEE3-7309-4F22-87D8-4AD879B248E5}"/>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D0BBE53C-254D-4E84-82A3-60115EF8C8DD}"/>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438FF4E-886E-41E6-92B5-8F92ED0FFCDD}"/>
              </a:ext>
            </a:extLst>
          </p:cNvPr>
          <p:cNvSpPr>
            <a:spLocks noGrp="1"/>
          </p:cNvSpPr>
          <p:nvPr>
            <p:ph type="dt" sz="half" idx="10"/>
          </p:nvPr>
        </p:nvSpPr>
        <p:spPr/>
        <p:txBody>
          <a:bodyPr/>
          <a:lstStyle/>
          <a:p>
            <a:fld id="{8BBBD978-5064-4E91-A8F7-B56271F5089B}" type="datetimeFigureOut">
              <a:rPr lang="zh-CN" altLang="en-US" smtClean="0"/>
              <a:t>2021/5/18</a:t>
            </a:fld>
            <a:endParaRPr lang="zh-CN" altLang="en-US"/>
          </a:p>
        </p:txBody>
      </p:sp>
      <p:sp>
        <p:nvSpPr>
          <p:cNvPr id="5" name="页脚占位符 4">
            <a:extLst>
              <a:ext uri="{FF2B5EF4-FFF2-40B4-BE49-F238E27FC236}">
                <a16:creationId xmlns:a16="http://schemas.microsoft.com/office/drawing/2014/main" id="{F0082BEE-881E-4923-896B-5F3E35A8CAF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50ED6EA-3993-4DA5-AE2F-326BCD7BFC7C}"/>
              </a:ext>
            </a:extLst>
          </p:cNvPr>
          <p:cNvSpPr>
            <a:spLocks noGrp="1"/>
          </p:cNvSpPr>
          <p:nvPr>
            <p:ph type="sldNum" sz="quarter" idx="12"/>
          </p:nvPr>
        </p:nvSpPr>
        <p:spPr/>
        <p:txBody>
          <a:bodyPr/>
          <a:lstStyle/>
          <a:p>
            <a:fld id="{4287D764-18B0-4255-8166-0795FA05334C}" type="slidenum">
              <a:rPr lang="zh-CN" altLang="en-US" smtClean="0"/>
              <a:t>‹#›</a:t>
            </a:fld>
            <a:endParaRPr lang="zh-CN" altLang="en-US"/>
          </a:p>
        </p:txBody>
      </p:sp>
    </p:spTree>
    <p:extLst>
      <p:ext uri="{BB962C8B-B14F-4D97-AF65-F5344CB8AC3E}">
        <p14:creationId xmlns:p14="http://schemas.microsoft.com/office/powerpoint/2010/main" val="56595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FB8FC18-2421-4109-A735-9D8A1A00EB3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76FB8DE-AD4C-447E-86D9-D51E182CFE28}"/>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CA07983-11CC-4763-9EA4-7113CF7558F2}"/>
              </a:ext>
            </a:extLst>
          </p:cNvPr>
          <p:cNvSpPr>
            <a:spLocks noGrp="1"/>
          </p:cNvSpPr>
          <p:nvPr>
            <p:ph type="dt" sz="half" idx="10"/>
          </p:nvPr>
        </p:nvSpPr>
        <p:spPr/>
        <p:txBody>
          <a:bodyPr/>
          <a:lstStyle/>
          <a:p>
            <a:fld id="{8BBBD978-5064-4E91-A8F7-B56271F5089B}" type="datetimeFigureOut">
              <a:rPr lang="zh-CN" altLang="en-US" smtClean="0"/>
              <a:t>2021/5/18</a:t>
            </a:fld>
            <a:endParaRPr lang="zh-CN" altLang="en-US"/>
          </a:p>
        </p:txBody>
      </p:sp>
      <p:sp>
        <p:nvSpPr>
          <p:cNvPr id="5" name="页脚占位符 4">
            <a:extLst>
              <a:ext uri="{FF2B5EF4-FFF2-40B4-BE49-F238E27FC236}">
                <a16:creationId xmlns:a16="http://schemas.microsoft.com/office/drawing/2014/main" id="{4DFC961F-9CD9-4477-8857-DA7D9FC8582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7A04A1-FB79-4BBC-BE9E-8E9DF3DA56FD}"/>
              </a:ext>
            </a:extLst>
          </p:cNvPr>
          <p:cNvSpPr>
            <a:spLocks noGrp="1"/>
          </p:cNvSpPr>
          <p:nvPr>
            <p:ph type="sldNum" sz="quarter" idx="12"/>
          </p:nvPr>
        </p:nvSpPr>
        <p:spPr/>
        <p:txBody>
          <a:bodyPr/>
          <a:lstStyle/>
          <a:p>
            <a:fld id="{4287D764-18B0-4255-8166-0795FA05334C}" type="slidenum">
              <a:rPr lang="zh-CN" altLang="en-US" smtClean="0"/>
              <a:t>‹#›</a:t>
            </a:fld>
            <a:endParaRPr lang="zh-CN" altLang="en-US"/>
          </a:p>
        </p:txBody>
      </p:sp>
    </p:spTree>
    <p:extLst>
      <p:ext uri="{BB962C8B-B14F-4D97-AF65-F5344CB8AC3E}">
        <p14:creationId xmlns:p14="http://schemas.microsoft.com/office/powerpoint/2010/main" val="1300078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AB92E3-F6D7-4185-BFE4-CAA338DF790D}"/>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4CB673E-1A09-4C19-AF7B-531A8E7C38F1}"/>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24A1FFD-E829-4563-A330-6180BE2D806D}"/>
              </a:ext>
            </a:extLst>
          </p:cNvPr>
          <p:cNvSpPr>
            <a:spLocks noGrp="1"/>
          </p:cNvSpPr>
          <p:nvPr>
            <p:ph type="dt" sz="half" idx="10"/>
          </p:nvPr>
        </p:nvSpPr>
        <p:spPr/>
        <p:txBody>
          <a:bodyPr/>
          <a:lstStyle/>
          <a:p>
            <a:fld id="{8BBBD978-5064-4E91-A8F7-B56271F5089B}" type="datetimeFigureOut">
              <a:rPr lang="zh-CN" altLang="en-US" smtClean="0"/>
              <a:t>2021/5/18</a:t>
            </a:fld>
            <a:endParaRPr lang="zh-CN" altLang="en-US"/>
          </a:p>
        </p:txBody>
      </p:sp>
      <p:sp>
        <p:nvSpPr>
          <p:cNvPr id="5" name="页脚占位符 4">
            <a:extLst>
              <a:ext uri="{FF2B5EF4-FFF2-40B4-BE49-F238E27FC236}">
                <a16:creationId xmlns:a16="http://schemas.microsoft.com/office/drawing/2014/main" id="{54B02E71-BB26-40AD-8BBD-D9A5BA50955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F2D3FDD-A7ED-4AC8-B471-E02594E80199}"/>
              </a:ext>
            </a:extLst>
          </p:cNvPr>
          <p:cNvSpPr>
            <a:spLocks noGrp="1"/>
          </p:cNvSpPr>
          <p:nvPr>
            <p:ph type="sldNum" sz="quarter" idx="12"/>
          </p:nvPr>
        </p:nvSpPr>
        <p:spPr/>
        <p:txBody>
          <a:bodyPr/>
          <a:lstStyle/>
          <a:p>
            <a:fld id="{4287D764-18B0-4255-8166-0795FA05334C}" type="slidenum">
              <a:rPr lang="zh-CN" altLang="en-US" smtClean="0"/>
              <a:t>‹#›</a:t>
            </a:fld>
            <a:endParaRPr lang="zh-CN" altLang="en-US"/>
          </a:p>
        </p:txBody>
      </p:sp>
    </p:spTree>
    <p:extLst>
      <p:ext uri="{BB962C8B-B14F-4D97-AF65-F5344CB8AC3E}">
        <p14:creationId xmlns:p14="http://schemas.microsoft.com/office/powerpoint/2010/main" val="22224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69EB93-3CA0-4A75-8DD1-FA3DA65C41D6}"/>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A3B3DE5E-4FB8-446C-B4C6-0D4F7E1236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E3380FBB-E07C-4E7E-B2D5-E819FAF13F4A}"/>
              </a:ext>
            </a:extLst>
          </p:cNvPr>
          <p:cNvSpPr>
            <a:spLocks noGrp="1"/>
          </p:cNvSpPr>
          <p:nvPr>
            <p:ph type="dt" sz="half" idx="10"/>
          </p:nvPr>
        </p:nvSpPr>
        <p:spPr/>
        <p:txBody>
          <a:bodyPr/>
          <a:lstStyle/>
          <a:p>
            <a:fld id="{8BBBD978-5064-4E91-A8F7-B56271F5089B}" type="datetimeFigureOut">
              <a:rPr lang="zh-CN" altLang="en-US" smtClean="0"/>
              <a:t>2021/5/18</a:t>
            </a:fld>
            <a:endParaRPr lang="zh-CN" altLang="en-US"/>
          </a:p>
        </p:txBody>
      </p:sp>
      <p:sp>
        <p:nvSpPr>
          <p:cNvPr id="5" name="页脚占位符 4">
            <a:extLst>
              <a:ext uri="{FF2B5EF4-FFF2-40B4-BE49-F238E27FC236}">
                <a16:creationId xmlns:a16="http://schemas.microsoft.com/office/drawing/2014/main" id="{BFCDCAC1-4467-48BE-8D9E-C641AF0490A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F000032-0A8C-4B2F-8F57-4FC49C695DCD}"/>
              </a:ext>
            </a:extLst>
          </p:cNvPr>
          <p:cNvSpPr>
            <a:spLocks noGrp="1"/>
          </p:cNvSpPr>
          <p:nvPr>
            <p:ph type="sldNum" sz="quarter" idx="12"/>
          </p:nvPr>
        </p:nvSpPr>
        <p:spPr/>
        <p:txBody>
          <a:bodyPr/>
          <a:lstStyle/>
          <a:p>
            <a:fld id="{4287D764-18B0-4255-8166-0795FA05334C}" type="slidenum">
              <a:rPr lang="zh-CN" altLang="en-US" smtClean="0"/>
              <a:t>‹#›</a:t>
            </a:fld>
            <a:endParaRPr lang="zh-CN" altLang="en-US"/>
          </a:p>
        </p:txBody>
      </p:sp>
    </p:spTree>
    <p:extLst>
      <p:ext uri="{BB962C8B-B14F-4D97-AF65-F5344CB8AC3E}">
        <p14:creationId xmlns:p14="http://schemas.microsoft.com/office/powerpoint/2010/main" val="135096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BF89ED-3158-41D3-A883-6266781D29F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8A24EB1-CD1F-44AC-BDB3-F57342882A42}"/>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F90C1360-2700-4DEF-848A-46507784AAD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2C4F3D7-39F3-45AE-AE43-93A9EC845BCA}"/>
              </a:ext>
            </a:extLst>
          </p:cNvPr>
          <p:cNvSpPr>
            <a:spLocks noGrp="1"/>
          </p:cNvSpPr>
          <p:nvPr>
            <p:ph type="dt" sz="half" idx="10"/>
          </p:nvPr>
        </p:nvSpPr>
        <p:spPr/>
        <p:txBody>
          <a:bodyPr/>
          <a:lstStyle/>
          <a:p>
            <a:fld id="{8BBBD978-5064-4E91-A8F7-B56271F5089B}" type="datetimeFigureOut">
              <a:rPr lang="zh-CN" altLang="en-US" smtClean="0"/>
              <a:t>2021/5/18</a:t>
            </a:fld>
            <a:endParaRPr lang="zh-CN" altLang="en-US"/>
          </a:p>
        </p:txBody>
      </p:sp>
      <p:sp>
        <p:nvSpPr>
          <p:cNvPr id="6" name="页脚占位符 5">
            <a:extLst>
              <a:ext uri="{FF2B5EF4-FFF2-40B4-BE49-F238E27FC236}">
                <a16:creationId xmlns:a16="http://schemas.microsoft.com/office/drawing/2014/main" id="{5B529799-2CD3-48E7-B739-B066C9F9254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B8C7FF3-A949-472F-B76E-AD32D2BDC7B2}"/>
              </a:ext>
            </a:extLst>
          </p:cNvPr>
          <p:cNvSpPr>
            <a:spLocks noGrp="1"/>
          </p:cNvSpPr>
          <p:nvPr>
            <p:ph type="sldNum" sz="quarter" idx="12"/>
          </p:nvPr>
        </p:nvSpPr>
        <p:spPr/>
        <p:txBody>
          <a:bodyPr/>
          <a:lstStyle/>
          <a:p>
            <a:fld id="{4287D764-18B0-4255-8166-0795FA05334C}" type="slidenum">
              <a:rPr lang="zh-CN" altLang="en-US" smtClean="0"/>
              <a:t>‹#›</a:t>
            </a:fld>
            <a:endParaRPr lang="zh-CN" altLang="en-US"/>
          </a:p>
        </p:txBody>
      </p:sp>
    </p:spTree>
    <p:extLst>
      <p:ext uri="{BB962C8B-B14F-4D97-AF65-F5344CB8AC3E}">
        <p14:creationId xmlns:p14="http://schemas.microsoft.com/office/powerpoint/2010/main" val="2732528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3E0BF1-4CD4-4303-AC6F-F89DD1FD9CF1}"/>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9C7702ED-E992-4BD4-AF0A-1DEB8ADB29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8E1F0084-8F15-45D7-814F-3CF87F7960A9}"/>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B32A33F3-C8C9-49E5-A84C-F61E95BC57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045828E-972B-4400-B6EE-054CA299E00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1A7284F8-54CD-4E5A-9F3C-A036BE8D6BB5}"/>
              </a:ext>
            </a:extLst>
          </p:cNvPr>
          <p:cNvSpPr>
            <a:spLocks noGrp="1"/>
          </p:cNvSpPr>
          <p:nvPr>
            <p:ph type="dt" sz="half" idx="10"/>
          </p:nvPr>
        </p:nvSpPr>
        <p:spPr/>
        <p:txBody>
          <a:bodyPr/>
          <a:lstStyle/>
          <a:p>
            <a:fld id="{8BBBD978-5064-4E91-A8F7-B56271F5089B}" type="datetimeFigureOut">
              <a:rPr lang="zh-CN" altLang="en-US" smtClean="0"/>
              <a:t>2021/5/18</a:t>
            </a:fld>
            <a:endParaRPr lang="zh-CN" altLang="en-US"/>
          </a:p>
        </p:txBody>
      </p:sp>
      <p:sp>
        <p:nvSpPr>
          <p:cNvPr id="8" name="页脚占位符 7">
            <a:extLst>
              <a:ext uri="{FF2B5EF4-FFF2-40B4-BE49-F238E27FC236}">
                <a16:creationId xmlns:a16="http://schemas.microsoft.com/office/drawing/2014/main" id="{71FFCCAE-E5AF-41EB-80F9-A197FF613543}"/>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AFE7B131-FE55-4F68-A613-A084AA8F1BEC}"/>
              </a:ext>
            </a:extLst>
          </p:cNvPr>
          <p:cNvSpPr>
            <a:spLocks noGrp="1"/>
          </p:cNvSpPr>
          <p:nvPr>
            <p:ph type="sldNum" sz="quarter" idx="12"/>
          </p:nvPr>
        </p:nvSpPr>
        <p:spPr/>
        <p:txBody>
          <a:bodyPr/>
          <a:lstStyle/>
          <a:p>
            <a:fld id="{4287D764-18B0-4255-8166-0795FA05334C}" type="slidenum">
              <a:rPr lang="zh-CN" altLang="en-US" smtClean="0"/>
              <a:t>‹#›</a:t>
            </a:fld>
            <a:endParaRPr lang="zh-CN" altLang="en-US"/>
          </a:p>
        </p:txBody>
      </p:sp>
    </p:spTree>
    <p:extLst>
      <p:ext uri="{BB962C8B-B14F-4D97-AF65-F5344CB8AC3E}">
        <p14:creationId xmlns:p14="http://schemas.microsoft.com/office/powerpoint/2010/main" val="3546589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8A719A-A2D6-42AF-A029-3748AAF7488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3A8BFE4-9EFE-45C3-851C-3453CC326FB8}"/>
              </a:ext>
            </a:extLst>
          </p:cNvPr>
          <p:cNvSpPr>
            <a:spLocks noGrp="1"/>
          </p:cNvSpPr>
          <p:nvPr>
            <p:ph type="dt" sz="half" idx="10"/>
          </p:nvPr>
        </p:nvSpPr>
        <p:spPr/>
        <p:txBody>
          <a:bodyPr/>
          <a:lstStyle/>
          <a:p>
            <a:fld id="{8BBBD978-5064-4E91-A8F7-B56271F5089B}" type="datetimeFigureOut">
              <a:rPr lang="zh-CN" altLang="en-US" smtClean="0"/>
              <a:t>2021/5/18</a:t>
            </a:fld>
            <a:endParaRPr lang="zh-CN" altLang="en-US"/>
          </a:p>
        </p:txBody>
      </p:sp>
      <p:sp>
        <p:nvSpPr>
          <p:cNvPr id="4" name="页脚占位符 3">
            <a:extLst>
              <a:ext uri="{FF2B5EF4-FFF2-40B4-BE49-F238E27FC236}">
                <a16:creationId xmlns:a16="http://schemas.microsoft.com/office/drawing/2014/main" id="{7DF17198-54EB-4D46-AF74-C5F538CE6403}"/>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1F8FF4A-100A-4284-9919-BEF90A1D6ADA}"/>
              </a:ext>
            </a:extLst>
          </p:cNvPr>
          <p:cNvSpPr>
            <a:spLocks noGrp="1"/>
          </p:cNvSpPr>
          <p:nvPr>
            <p:ph type="sldNum" sz="quarter" idx="12"/>
          </p:nvPr>
        </p:nvSpPr>
        <p:spPr/>
        <p:txBody>
          <a:bodyPr/>
          <a:lstStyle/>
          <a:p>
            <a:fld id="{4287D764-18B0-4255-8166-0795FA05334C}" type="slidenum">
              <a:rPr lang="zh-CN" altLang="en-US" smtClean="0"/>
              <a:t>‹#›</a:t>
            </a:fld>
            <a:endParaRPr lang="zh-CN" altLang="en-US"/>
          </a:p>
        </p:txBody>
      </p:sp>
    </p:spTree>
    <p:extLst>
      <p:ext uri="{BB962C8B-B14F-4D97-AF65-F5344CB8AC3E}">
        <p14:creationId xmlns:p14="http://schemas.microsoft.com/office/powerpoint/2010/main" val="413258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EFC57DF-4F63-40EE-9BA2-231B7D0D36EF}"/>
              </a:ext>
            </a:extLst>
          </p:cNvPr>
          <p:cNvSpPr>
            <a:spLocks noGrp="1"/>
          </p:cNvSpPr>
          <p:nvPr>
            <p:ph type="dt" sz="half" idx="10"/>
          </p:nvPr>
        </p:nvSpPr>
        <p:spPr/>
        <p:txBody>
          <a:bodyPr/>
          <a:lstStyle/>
          <a:p>
            <a:fld id="{8BBBD978-5064-4E91-A8F7-B56271F5089B}" type="datetimeFigureOut">
              <a:rPr lang="zh-CN" altLang="en-US" smtClean="0"/>
              <a:t>2021/5/18</a:t>
            </a:fld>
            <a:endParaRPr lang="zh-CN" altLang="en-US"/>
          </a:p>
        </p:txBody>
      </p:sp>
      <p:sp>
        <p:nvSpPr>
          <p:cNvPr id="3" name="页脚占位符 2">
            <a:extLst>
              <a:ext uri="{FF2B5EF4-FFF2-40B4-BE49-F238E27FC236}">
                <a16:creationId xmlns:a16="http://schemas.microsoft.com/office/drawing/2014/main" id="{1F136A37-AF18-4F8D-B997-A2003EFE7DE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9BA01DC-73DE-428F-8E1E-04A2AC9C47D9}"/>
              </a:ext>
            </a:extLst>
          </p:cNvPr>
          <p:cNvSpPr>
            <a:spLocks noGrp="1"/>
          </p:cNvSpPr>
          <p:nvPr>
            <p:ph type="sldNum" sz="quarter" idx="12"/>
          </p:nvPr>
        </p:nvSpPr>
        <p:spPr/>
        <p:txBody>
          <a:bodyPr/>
          <a:lstStyle/>
          <a:p>
            <a:fld id="{4287D764-18B0-4255-8166-0795FA05334C}" type="slidenum">
              <a:rPr lang="zh-CN" altLang="en-US" smtClean="0"/>
              <a:t>‹#›</a:t>
            </a:fld>
            <a:endParaRPr lang="zh-CN" altLang="en-US"/>
          </a:p>
        </p:txBody>
      </p:sp>
    </p:spTree>
    <p:extLst>
      <p:ext uri="{BB962C8B-B14F-4D97-AF65-F5344CB8AC3E}">
        <p14:creationId xmlns:p14="http://schemas.microsoft.com/office/powerpoint/2010/main" val="3516167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2D7A04-42AB-4132-8983-6B3E001D543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8450162-D0A9-4D72-954E-E9AEDF0951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2E75FB46-58AE-4022-9553-4794E82DF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2CCD54A-D025-441C-BAE0-7C2905B8790E}"/>
              </a:ext>
            </a:extLst>
          </p:cNvPr>
          <p:cNvSpPr>
            <a:spLocks noGrp="1"/>
          </p:cNvSpPr>
          <p:nvPr>
            <p:ph type="dt" sz="half" idx="10"/>
          </p:nvPr>
        </p:nvSpPr>
        <p:spPr/>
        <p:txBody>
          <a:bodyPr/>
          <a:lstStyle/>
          <a:p>
            <a:fld id="{8BBBD978-5064-4E91-A8F7-B56271F5089B}" type="datetimeFigureOut">
              <a:rPr lang="zh-CN" altLang="en-US" smtClean="0"/>
              <a:t>2021/5/18</a:t>
            </a:fld>
            <a:endParaRPr lang="zh-CN" altLang="en-US"/>
          </a:p>
        </p:txBody>
      </p:sp>
      <p:sp>
        <p:nvSpPr>
          <p:cNvPr id="6" name="页脚占位符 5">
            <a:extLst>
              <a:ext uri="{FF2B5EF4-FFF2-40B4-BE49-F238E27FC236}">
                <a16:creationId xmlns:a16="http://schemas.microsoft.com/office/drawing/2014/main" id="{4FE7A243-C194-454B-8A24-3EFDD68E9DB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A7DF373-C168-49F2-85FF-AE6AB8384C9B}"/>
              </a:ext>
            </a:extLst>
          </p:cNvPr>
          <p:cNvSpPr>
            <a:spLocks noGrp="1"/>
          </p:cNvSpPr>
          <p:nvPr>
            <p:ph type="sldNum" sz="quarter" idx="12"/>
          </p:nvPr>
        </p:nvSpPr>
        <p:spPr/>
        <p:txBody>
          <a:bodyPr/>
          <a:lstStyle/>
          <a:p>
            <a:fld id="{4287D764-18B0-4255-8166-0795FA05334C}" type="slidenum">
              <a:rPr lang="zh-CN" altLang="en-US" smtClean="0"/>
              <a:t>‹#›</a:t>
            </a:fld>
            <a:endParaRPr lang="zh-CN" altLang="en-US"/>
          </a:p>
        </p:txBody>
      </p:sp>
    </p:spTree>
    <p:extLst>
      <p:ext uri="{BB962C8B-B14F-4D97-AF65-F5344CB8AC3E}">
        <p14:creationId xmlns:p14="http://schemas.microsoft.com/office/powerpoint/2010/main" val="232576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BD0F02-9426-404E-8514-5E4D18D85B5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70D89432-A337-4378-9E77-0C0DA1E9F8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617827ED-A3C7-4DDB-A94A-D76D975EF9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DFE9EA9-9B1A-4810-AD37-834B6CC7F71D}"/>
              </a:ext>
            </a:extLst>
          </p:cNvPr>
          <p:cNvSpPr>
            <a:spLocks noGrp="1"/>
          </p:cNvSpPr>
          <p:nvPr>
            <p:ph type="dt" sz="half" idx="10"/>
          </p:nvPr>
        </p:nvSpPr>
        <p:spPr/>
        <p:txBody>
          <a:bodyPr/>
          <a:lstStyle/>
          <a:p>
            <a:fld id="{8BBBD978-5064-4E91-A8F7-B56271F5089B}" type="datetimeFigureOut">
              <a:rPr lang="zh-CN" altLang="en-US" smtClean="0"/>
              <a:t>2021/5/18</a:t>
            </a:fld>
            <a:endParaRPr lang="zh-CN" altLang="en-US"/>
          </a:p>
        </p:txBody>
      </p:sp>
      <p:sp>
        <p:nvSpPr>
          <p:cNvPr id="6" name="页脚占位符 5">
            <a:extLst>
              <a:ext uri="{FF2B5EF4-FFF2-40B4-BE49-F238E27FC236}">
                <a16:creationId xmlns:a16="http://schemas.microsoft.com/office/drawing/2014/main" id="{E941C854-F686-47E1-B701-A88674DA408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CC00F09-2C07-47CE-981D-9BA46B3A0129}"/>
              </a:ext>
            </a:extLst>
          </p:cNvPr>
          <p:cNvSpPr>
            <a:spLocks noGrp="1"/>
          </p:cNvSpPr>
          <p:nvPr>
            <p:ph type="sldNum" sz="quarter" idx="12"/>
          </p:nvPr>
        </p:nvSpPr>
        <p:spPr/>
        <p:txBody>
          <a:bodyPr/>
          <a:lstStyle/>
          <a:p>
            <a:fld id="{4287D764-18B0-4255-8166-0795FA05334C}" type="slidenum">
              <a:rPr lang="zh-CN" altLang="en-US" smtClean="0"/>
              <a:t>‹#›</a:t>
            </a:fld>
            <a:endParaRPr lang="zh-CN" altLang="en-US"/>
          </a:p>
        </p:txBody>
      </p:sp>
    </p:spTree>
    <p:extLst>
      <p:ext uri="{BB962C8B-B14F-4D97-AF65-F5344CB8AC3E}">
        <p14:creationId xmlns:p14="http://schemas.microsoft.com/office/powerpoint/2010/main" val="122098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204330F-BFAA-420A-A9FE-B75D6D91C3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58CEC367-4DFF-4535-82F4-D60831BA54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C7093DA-7EEE-41A8-A6CA-4C9BBC5393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BBD978-5064-4E91-A8F7-B56271F5089B}" type="datetimeFigureOut">
              <a:rPr lang="zh-CN" altLang="en-US" smtClean="0"/>
              <a:t>2021/5/18</a:t>
            </a:fld>
            <a:endParaRPr lang="zh-CN" altLang="en-US"/>
          </a:p>
        </p:txBody>
      </p:sp>
      <p:sp>
        <p:nvSpPr>
          <p:cNvPr id="5" name="页脚占位符 4">
            <a:extLst>
              <a:ext uri="{FF2B5EF4-FFF2-40B4-BE49-F238E27FC236}">
                <a16:creationId xmlns:a16="http://schemas.microsoft.com/office/drawing/2014/main" id="{E66B988F-29BA-4CD4-BB06-44E0DA487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A893E36-C167-43AE-B2B0-B5E3394EC0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87D764-18B0-4255-8166-0795FA05334C}" type="slidenum">
              <a:rPr lang="zh-CN" altLang="en-US" smtClean="0"/>
              <a:t>‹#›</a:t>
            </a:fld>
            <a:endParaRPr lang="zh-CN" altLang="en-US"/>
          </a:p>
        </p:txBody>
      </p:sp>
    </p:spTree>
    <p:extLst>
      <p:ext uri="{BB962C8B-B14F-4D97-AF65-F5344CB8AC3E}">
        <p14:creationId xmlns:p14="http://schemas.microsoft.com/office/powerpoint/2010/main" val="252243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49.png"/><Relationship Id="rId7" Type="http://schemas.openxmlformats.org/officeDocument/2006/relationships/image" Target="../media/image26.png"/><Relationship Id="rId12" Type="http://schemas.openxmlformats.org/officeDocument/2006/relationships/image" Target="../media/image5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55.png"/><Relationship Id="rId5" Type="http://schemas.openxmlformats.org/officeDocument/2006/relationships/image" Target="../media/image51.png"/><Relationship Id="rId10" Type="http://schemas.openxmlformats.org/officeDocument/2006/relationships/image" Target="../media/image54.png"/><Relationship Id="rId4" Type="http://schemas.openxmlformats.org/officeDocument/2006/relationships/image" Target="../media/image50.pn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3.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10" Type="http://schemas.openxmlformats.org/officeDocument/2006/relationships/image" Target="../media/image74.png"/><Relationship Id="rId4" Type="http://schemas.openxmlformats.org/officeDocument/2006/relationships/image" Target="../media/image69.png"/><Relationship Id="rId9" Type="http://schemas.openxmlformats.org/officeDocument/2006/relationships/image" Target="../media/image73.png"/></Relationships>
</file>

<file path=ppt/slides/_rels/slide14.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1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16.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image" Target="../media/image87.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1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4.png"/><Relationship Id="rId4" Type="http://schemas.openxmlformats.org/officeDocument/2006/relationships/image" Target="../media/image9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50.png"/><Relationship Id="rId7" Type="http://schemas.openxmlformats.org/officeDocument/2006/relationships/image" Target="../media/image100.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 Id="rId9" Type="http://schemas.openxmlformats.org/officeDocument/2006/relationships/image" Target="../media/image102.png"/></Relationships>
</file>

<file path=ppt/slides/_rels/slide21.xml.rels><?xml version="1.0" encoding="UTF-8" standalone="yes"?>
<Relationships xmlns="http://schemas.openxmlformats.org/package/2006/relationships"><Relationship Id="rId8" Type="http://schemas.openxmlformats.org/officeDocument/2006/relationships/image" Target="../media/image108.png"/><Relationship Id="rId3" Type="http://schemas.openxmlformats.org/officeDocument/2006/relationships/image" Target="../media/image1020.png"/><Relationship Id="rId7" Type="http://schemas.openxmlformats.org/officeDocument/2006/relationships/image" Target="../media/image10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05.png"/><Relationship Id="rId5" Type="http://schemas.openxmlformats.org/officeDocument/2006/relationships/image" Target="../media/image104.png"/><Relationship Id="rId10" Type="http://schemas.openxmlformats.org/officeDocument/2006/relationships/image" Target="../media/image107.png"/><Relationship Id="rId4" Type="http://schemas.openxmlformats.org/officeDocument/2006/relationships/image" Target="../media/image103.png"/><Relationship Id="rId9" Type="http://schemas.openxmlformats.org/officeDocument/2006/relationships/image" Target="../media/image101.png"/></Relationships>
</file>

<file path=ppt/slides/_rels/slide22.xml.rels><?xml version="1.0" encoding="UTF-8" standalone="yes"?>
<Relationships xmlns="http://schemas.openxmlformats.org/package/2006/relationships"><Relationship Id="rId8" Type="http://schemas.openxmlformats.org/officeDocument/2006/relationships/image" Target="../media/image113.png"/><Relationship Id="rId3" Type="http://schemas.openxmlformats.org/officeDocument/2006/relationships/image" Target="../media/image109.png"/><Relationship Id="rId7" Type="http://schemas.openxmlformats.org/officeDocument/2006/relationships/image" Target="../media/image10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4.png"/><Relationship Id="rId7" Type="http://schemas.openxmlformats.org/officeDocument/2006/relationships/image" Target="../media/image11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24.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8.png"/><Relationship Id="rId7" Type="http://schemas.openxmlformats.org/officeDocument/2006/relationships/image" Target="../media/image12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19.png"/><Relationship Id="rId5" Type="http://schemas.openxmlformats.org/officeDocument/2006/relationships/image" Target="../media/image106.png"/><Relationship Id="rId4" Type="http://schemas.openxmlformats.org/officeDocument/2006/relationships/image" Target="../media/image105.png"/><Relationship Id="rId9" Type="http://schemas.openxmlformats.org/officeDocument/2006/relationships/image" Target="../media/image122.png"/></Relationships>
</file>

<file path=ppt/slides/_rels/slide2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25.png"/><Relationship Id="rId4" Type="http://schemas.openxmlformats.org/officeDocument/2006/relationships/image" Target="../media/image124.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0.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8.xml"/><Relationship Id="rId16"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410.png"/><Relationship Id="rId3" Type="http://schemas.openxmlformats.org/officeDocument/2006/relationships/image" Target="../media/image360.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a:extLst>
              <a:ext uri="{FF2B5EF4-FFF2-40B4-BE49-F238E27FC236}">
                <a16:creationId xmlns:a16="http://schemas.microsoft.com/office/drawing/2014/main" id="{9338B089-B4A5-4CC0-9411-CC2FB535DDF1}"/>
              </a:ext>
            </a:extLst>
          </p:cNvPr>
          <p:cNvSpPr>
            <a:spLocks noGrp="1"/>
          </p:cNvSpPr>
          <p:nvPr>
            <p:ph type="subTitle" idx="1"/>
          </p:nvPr>
        </p:nvSpPr>
        <p:spPr>
          <a:xfrm>
            <a:off x="1142999" y="3429000"/>
            <a:ext cx="9144000" cy="2293872"/>
          </a:xfrm>
        </p:spPr>
        <p:txBody>
          <a:bodyPr>
            <a:normAutofit/>
          </a:bodyPr>
          <a:lstStyle/>
          <a:p>
            <a:r>
              <a:rPr lang="zh-CN" altLang="en-US" dirty="0">
                <a:latin typeface="华文楷体" panose="02010600040101010101" pitchFamily="2" charset="-122"/>
                <a:ea typeface="华文楷体" panose="02010600040101010101" pitchFamily="2" charset="-122"/>
              </a:rPr>
              <a:t>报告人</a:t>
            </a:r>
            <a:r>
              <a:rPr lang="zh-CN" altLang="en-US" dirty="0">
                <a:latin typeface="+mj-ea"/>
                <a:ea typeface="+mj-ea"/>
              </a:rPr>
              <a:t>：</a:t>
            </a:r>
            <a:r>
              <a:rPr lang="en-US" altLang="zh-CN" dirty="0">
                <a:latin typeface="Cambria Math" panose="02040503050406030204" pitchFamily="18" charset="0"/>
                <a:ea typeface="Cambria Math" panose="02040503050406030204" pitchFamily="18" charset="0"/>
              </a:rPr>
              <a:t>Yin Cheng </a:t>
            </a:r>
            <a:r>
              <a:rPr lang="zh-CN" altLang="en-US" dirty="0">
                <a:latin typeface="华文楷体" panose="02010600040101010101" pitchFamily="2" charset="-122"/>
                <a:ea typeface="华文楷体" panose="02010600040101010101" pitchFamily="2" charset="-122"/>
              </a:rPr>
              <a:t>（程茵）</a:t>
            </a:r>
            <a:endParaRPr lang="en-US" altLang="zh-CN" dirty="0">
              <a:latin typeface="华文楷体" panose="02010600040101010101" pitchFamily="2" charset="-122"/>
              <a:ea typeface="华文楷体" panose="02010600040101010101" pitchFamily="2" charset="-122"/>
            </a:endParaRPr>
          </a:p>
          <a:p>
            <a:r>
              <a:rPr lang="en-US" altLang="zh-CN" dirty="0">
                <a:latin typeface="Cambria Math" panose="02040503050406030204" pitchFamily="18" charset="0"/>
                <a:ea typeface="Cambria Math" panose="02040503050406030204" pitchFamily="18" charset="0"/>
              </a:rPr>
              <a:t>Institute of High Energy Physics, CAS </a:t>
            </a:r>
          </a:p>
          <a:p>
            <a:r>
              <a:rPr lang="en-US" altLang="zh-CN" dirty="0">
                <a:latin typeface="华文楷体" panose="02010600040101010101" pitchFamily="2" charset="-122"/>
                <a:ea typeface="华文楷体" panose="02010600040101010101" pitchFamily="2" charset="-122"/>
              </a:rPr>
              <a:t>2021</a:t>
            </a:r>
            <a:r>
              <a:rPr lang="zh-CN" altLang="en-US" dirty="0">
                <a:latin typeface="华文楷体" panose="02010600040101010101" pitchFamily="2" charset="-122"/>
                <a:ea typeface="华文楷体" panose="02010600040101010101" pitchFamily="2" charset="-122"/>
              </a:rPr>
              <a:t>年</a:t>
            </a:r>
            <a:r>
              <a:rPr lang="en-US" altLang="zh-CN" dirty="0">
                <a:latin typeface="华文楷体" panose="02010600040101010101" pitchFamily="2" charset="-122"/>
                <a:ea typeface="华文楷体" panose="02010600040101010101" pitchFamily="2" charset="-122"/>
              </a:rPr>
              <a:t>5</a:t>
            </a:r>
            <a:r>
              <a:rPr lang="zh-CN" altLang="en-US" dirty="0">
                <a:latin typeface="华文楷体" panose="02010600040101010101" pitchFamily="2" charset="-122"/>
                <a:ea typeface="华文楷体" panose="02010600040101010101" pitchFamily="2" charset="-122"/>
              </a:rPr>
              <a:t>月</a:t>
            </a:r>
            <a:r>
              <a:rPr lang="en-US" altLang="zh-CN" dirty="0">
                <a:latin typeface="华文楷体" panose="02010600040101010101" pitchFamily="2" charset="-122"/>
                <a:ea typeface="华文楷体" panose="02010600040101010101" pitchFamily="2" charset="-122"/>
              </a:rPr>
              <a:t>18</a:t>
            </a:r>
            <a:r>
              <a:rPr lang="zh-CN" altLang="en-US" dirty="0">
                <a:latin typeface="华文楷体" panose="02010600040101010101" pitchFamily="2" charset="-122"/>
                <a:ea typeface="华文楷体" panose="02010600040101010101" pitchFamily="2" charset="-122"/>
              </a:rPr>
              <a:t>日</a:t>
            </a:r>
            <a:endParaRPr lang="en-US" altLang="zh-CN" dirty="0">
              <a:latin typeface="华文楷体" panose="02010600040101010101" pitchFamily="2" charset="-122"/>
              <a:ea typeface="华文楷体" panose="02010600040101010101" pitchFamily="2" charset="-122"/>
            </a:endParaRPr>
          </a:p>
          <a:p>
            <a:endParaRPr lang="en-US" altLang="zh-CN" dirty="0"/>
          </a:p>
          <a:p>
            <a:r>
              <a:rPr lang="en-US" altLang="zh-CN" dirty="0">
                <a:latin typeface="Cambria Math" panose="02040503050406030204" pitchFamily="18" charset="0"/>
                <a:ea typeface="Cambria Math" panose="02040503050406030204" pitchFamily="18" charset="0"/>
              </a:rPr>
              <a:t>In collaboration with Prof. Qiang Zhao</a:t>
            </a:r>
            <a:endParaRPr lang="zh-CN" altLang="en-US" dirty="0">
              <a:latin typeface="Cambria Math" panose="02040503050406030204" pitchFamily="18" charset="0"/>
            </a:endParaRPr>
          </a:p>
        </p:txBody>
      </p:sp>
      <p:sp>
        <p:nvSpPr>
          <p:cNvPr id="5" name="文本框 4">
            <a:extLst>
              <a:ext uri="{FF2B5EF4-FFF2-40B4-BE49-F238E27FC236}">
                <a16:creationId xmlns:a16="http://schemas.microsoft.com/office/drawing/2014/main" id="{6FCF9A83-0391-406D-BD1F-863FEFAE3FFA}"/>
              </a:ext>
            </a:extLst>
          </p:cNvPr>
          <p:cNvSpPr txBox="1"/>
          <p:nvPr/>
        </p:nvSpPr>
        <p:spPr>
          <a:xfrm>
            <a:off x="11548533" y="6231468"/>
            <a:ext cx="313267" cy="461665"/>
          </a:xfrm>
          <a:prstGeom prst="rect">
            <a:avLst/>
          </a:prstGeom>
          <a:noFill/>
        </p:spPr>
        <p:txBody>
          <a:bodyPr wrap="square" rtlCol="0">
            <a:spAutoFit/>
          </a:bodyPr>
          <a:lstStyle/>
          <a:p>
            <a:r>
              <a:rPr lang="en-US" altLang="zh-CN" sz="2400" dirty="0">
                <a:latin typeface="Sitka Display" panose="02000505000000020004" pitchFamily="2" charset="0"/>
              </a:rPr>
              <a:t>1</a:t>
            </a:r>
            <a:endParaRPr lang="zh-CN" altLang="en-US" sz="2400" dirty="0">
              <a:latin typeface="Sitka Display" panose="02000505000000020004" pitchFamily="2" charset="0"/>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F74DA68C-315B-4E10-B4A5-53FCF6C85B44}"/>
                  </a:ext>
                </a:extLst>
              </p:cNvPr>
              <p:cNvSpPr txBox="1"/>
              <p:nvPr/>
            </p:nvSpPr>
            <p:spPr>
              <a:xfrm>
                <a:off x="1142999" y="1191161"/>
                <a:ext cx="9906001" cy="1323439"/>
              </a:xfrm>
              <a:prstGeom prst="rect">
                <a:avLst/>
              </a:prstGeom>
              <a:noFill/>
            </p:spPr>
            <p:txBody>
              <a:bodyPr wrap="square" rtlCol="0">
                <a:spAutoFit/>
              </a:bodyPr>
              <a:lstStyle/>
              <a:p>
                <a:r>
                  <a:rPr lang="en-US" altLang="zh-CN" sz="4000" dirty="0">
                    <a:latin typeface="Cambria" panose="02040503050406030204" pitchFamily="18" charset="0"/>
                    <a:ea typeface="Cambria" panose="02040503050406030204" pitchFamily="18" charset="0"/>
                  </a:rPr>
                  <a:t>Hadronic loop effects on the radiative decays </a:t>
                </a:r>
              </a:p>
              <a:p>
                <a:r>
                  <a:rPr lang="en-US" altLang="zh-CN" sz="4000" dirty="0">
                    <a:latin typeface="Cambria" panose="02040503050406030204" pitchFamily="18" charset="0"/>
                    <a:ea typeface="Cambria" panose="02040503050406030204" pitchFamily="18" charset="0"/>
                  </a:rPr>
                  <a:t>      of radial excitations of </a:t>
                </a:r>
                <a14:m>
                  <m:oMath xmlns:m="http://schemas.openxmlformats.org/officeDocument/2006/math">
                    <m:r>
                      <a:rPr lang="en-US" altLang="zh-CN" sz="4000" b="0" i="1" smtClean="0">
                        <a:latin typeface="Cambria Math" panose="02040503050406030204" pitchFamily="18" charset="0"/>
                      </a:rPr>
                      <m:t>𝜂</m:t>
                    </m:r>
                    <m:r>
                      <a:rPr lang="en-US" altLang="zh-CN" sz="4000" b="0" i="1" smtClean="0">
                        <a:latin typeface="Cambria Math" panose="02040503050406030204" pitchFamily="18" charset="0"/>
                      </a:rPr>
                      <m:t>−</m:t>
                    </m:r>
                    <m:sSup>
                      <m:sSupPr>
                        <m:ctrlPr>
                          <a:rPr lang="en-US" altLang="zh-CN" sz="4000" b="0" i="1" smtClean="0">
                            <a:latin typeface="Cambria Math" panose="02040503050406030204" pitchFamily="18" charset="0"/>
                          </a:rPr>
                        </m:ctrlPr>
                      </m:sSupPr>
                      <m:e>
                        <m:r>
                          <a:rPr lang="en-US" altLang="zh-CN" sz="4000" b="0" i="1" smtClean="0">
                            <a:latin typeface="Cambria Math" panose="02040503050406030204" pitchFamily="18" charset="0"/>
                          </a:rPr>
                          <m:t>𝜂</m:t>
                        </m:r>
                      </m:e>
                      <m:sup>
                        <m:r>
                          <a:rPr lang="en-US" altLang="zh-CN" sz="4000" b="0" i="1" smtClean="0">
                            <a:latin typeface="Cambria Math" panose="02040503050406030204" pitchFamily="18" charset="0"/>
                          </a:rPr>
                          <m:t>′</m:t>
                        </m:r>
                      </m:sup>
                    </m:sSup>
                  </m:oMath>
                </a14:m>
                <a:r>
                  <a:rPr lang="zh-CN" altLang="en-US" sz="4000" dirty="0">
                    <a:latin typeface="Cambria" panose="02040503050406030204" pitchFamily="18" charset="0"/>
                  </a:rPr>
                  <a:t> </a:t>
                </a:r>
                <a:r>
                  <a:rPr lang="en-US" altLang="zh-CN" sz="4000" dirty="0">
                    <a:latin typeface="Cambria" panose="02040503050406030204" pitchFamily="18" charset="0"/>
                    <a:ea typeface="Cambria" panose="02040503050406030204" pitchFamily="18" charset="0"/>
                  </a:rPr>
                  <a:t>systems</a:t>
                </a:r>
                <a:endParaRPr lang="zh-CN" altLang="en-US" sz="4000" dirty="0">
                  <a:latin typeface="Cambria" panose="02040503050406030204" pitchFamily="18" charset="0"/>
                </a:endParaRPr>
              </a:p>
            </p:txBody>
          </p:sp>
        </mc:Choice>
        <mc:Fallback xmlns="">
          <p:sp>
            <p:nvSpPr>
              <p:cNvPr id="4" name="文本框 3">
                <a:extLst>
                  <a:ext uri="{FF2B5EF4-FFF2-40B4-BE49-F238E27FC236}">
                    <a16:creationId xmlns:a16="http://schemas.microsoft.com/office/drawing/2014/main" id="{F74DA68C-315B-4E10-B4A5-53FCF6C85B44}"/>
                  </a:ext>
                </a:extLst>
              </p:cNvPr>
              <p:cNvSpPr txBox="1">
                <a:spLocks noRot="1" noChangeAspect="1" noMove="1" noResize="1" noEditPoints="1" noAdjustHandles="1" noChangeArrowheads="1" noChangeShapeType="1" noTextEdit="1"/>
              </p:cNvSpPr>
              <p:nvPr/>
            </p:nvSpPr>
            <p:spPr>
              <a:xfrm>
                <a:off x="1142999" y="1191161"/>
                <a:ext cx="9906001" cy="1323439"/>
              </a:xfrm>
              <a:prstGeom prst="rect">
                <a:avLst/>
              </a:prstGeom>
              <a:blipFill>
                <a:blip r:embed="rId3"/>
                <a:stretch>
                  <a:fillRect l="-2153" t="-8257" r="-2768" b="-1834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650788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62BE7C-CD6E-4B63-830A-60A1CC63B7CF}"/>
              </a:ext>
            </a:extLst>
          </p:cNvPr>
          <p:cNvSpPr>
            <a:spLocks noGrp="1"/>
          </p:cNvSpPr>
          <p:nvPr>
            <p:ph type="title"/>
          </p:nvPr>
        </p:nvSpPr>
        <p:spPr>
          <a:xfrm>
            <a:off x="717014" y="506777"/>
            <a:ext cx="6770906" cy="426644"/>
          </a:xfrm>
          <a:solidFill>
            <a:schemeClr val="accent5">
              <a:lumMod val="60000"/>
              <a:lumOff val="40000"/>
            </a:schemeClr>
          </a:solidFill>
        </p:spPr>
        <p:txBody>
          <a:bodyPr>
            <a:normAutofit fontScale="90000"/>
          </a:bodyPr>
          <a:lstStyle/>
          <a:p>
            <a:r>
              <a:rPr lang="en-US" altLang="zh-CN" sz="2800" dirty="0">
                <a:latin typeface="Cambria" panose="02040503050406030204" pitchFamily="18" charset="0"/>
                <a:ea typeface="Cambria" panose="02040503050406030204" pitchFamily="18" charset="0"/>
              </a:rPr>
              <a:t>  B.  </a:t>
            </a:r>
            <a:r>
              <a:rPr lang="en-US" altLang="zh-CN" sz="3100" dirty="0">
                <a:latin typeface="Cambria" panose="02040503050406030204" pitchFamily="18" charset="0"/>
                <a:ea typeface="Cambria" panose="02040503050406030204" pitchFamily="18" charset="0"/>
              </a:rPr>
              <a:t>Tree-level amplitude in the VMD model</a:t>
            </a:r>
            <a:endParaRPr lang="zh-CN" altLang="en-US" sz="3100" dirty="0"/>
          </a:p>
        </p:txBody>
      </p:sp>
      <p:pic>
        <p:nvPicPr>
          <p:cNvPr id="4" name="图片 3">
            <a:extLst>
              <a:ext uri="{FF2B5EF4-FFF2-40B4-BE49-F238E27FC236}">
                <a16:creationId xmlns:a16="http://schemas.microsoft.com/office/drawing/2014/main" id="{24EB8B51-7792-48DE-915F-4071F8934E8C}"/>
              </a:ext>
            </a:extLst>
          </p:cNvPr>
          <p:cNvPicPr>
            <a:picLocks noChangeAspect="1"/>
          </p:cNvPicPr>
          <p:nvPr/>
        </p:nvPicPr>
        <p:blipFill>
          <a:blip r:embed="rId3"/>
          <a:stretch>
            <a:fillRect/>
          </a:stretch>
        </p:blipFill>
        <p:spPr>
          <a:xfrm>
            <a:off x="465921" y="1742260"/>
            <a:ext cx="3325820" cy="1446236"/>
          </a:xfrm>
          <a:prstGeom prst="rect">
            <a:avLst/>
          </a:prstGeom>
        </p:spPr>
      </p:pic>
      <p:pic>
        <p:nvPicPr>
          <p:cNvPr id="6" name="图片 5">
            <a:extLst>
              <a:ext uri="{FF2B5EF4-FFF2-40B4-BE49-F238E27FC236}">
                <a16:creationId xmlns:a16="http://schemas.microsoft.com/office/drawing/2014/main" id="{B333FFE9-1F43-4B24-9984-579CA1F3F396}"/>
              </a:ext>
            </a:extLst>
          </p:cNvPr>
          <p:cNvPicPr>
            <a:picLocks noChangeAspect="1"/>
          </p:cNvPicPr>
          <p:nvPr/>
        </p:nvPicPr>
        <p:blipFill>
          <a:blip r:embed="rId4"/>
          <a:stretch>
            <a:fillRect/>
          </a:stretch>
        </p:blipFill>
        <p:spPr>
          <a:xfrm>
            <a:off x="3936847" y="1582671"/>
            <a:ext cx="4990641" cy="725321"/>
          </a:xfrm>
          <a:prstGeom prst="rect">
            <a:avLst/>
          </a:prstGeom>
        </p:spPr>
      </p:pic>
      <p:pic>
        <p:nvPicPr>
          <p:cNvPr id="8" name="图片 7">
            <a:extLst>
              <a:ext uri="{FF2B5EF4-FFF2-40B4-BE49-F238E27FC236}">
                <a16:creationId xmlns:a16="http://schemas.microsoft.com/office/drawing/2014/main" id="{1DAB8533-8A79-41B6-AF25-FEB3DB330EA2}"/>
              </a:ext>
            </a:extLst>
          </p:cNvPr>
          <p:cNvPicPr>
            <a:picLocks noChangeAspect="1"/>
          </p:cNvPicPr>
          <p:nvPr/>
        </p:nvPicPr>
        <p:blipFill>
          <a:blip r:embed="rId5"/>
          <a:stretch>
            <a:fillRect/>
          </a:stretch>
        </p:blipFill>
        <p:spPr>
          <a:xfrm>
            <a:off x="3791741" y="2744007"/>
            <a:ext cx="4548932" cy="1253328"/>
          </a:xfrm>
          <a:prstGeom prst="rect">
            <a:avLst/>
          </a:prstGeom>
        </p:spPr>
      </p:pic>
      <p:sp>
        <p:nvSpPr>
          <p:cNvPr id="9" name="文本框 8">
            <a:extLst>
              <a:ext uri="{FF2B5EF4-FFF2-40B4-BE49-F238E27FC236}">
                <a16:creationId xmlns:a16="http://schemas.microsoft.com/office/drawing/2014/main" id="{1FD68FDE-91E3-455F-BC71-83EDD186FAB6}"/>
              </a:ext>
            </a:extLst>
          </p:cNvPr>
          <p:cNvSpPr txBox="1"/>
          <p:nvPr/>
        </p:nvSpPr>
        <p:spPr>
          <a:xfrm>
            <a:off x="6900817" y="2798982"/>
            <a:ext cx="925417" cy="980502"/>
          </a:xfrm>
          <a:prstGeom prst="rect">
            <a:avLst/>
          </a:prstGeom>
          <a:noFill/>
          <a:ln w="19050">
            <a:solidFill>
              <a:schemeClr val="accent5">
                <a:lumMod val="60000"/>
                <a:lumOff val="40000"/>
              </a:schemeClr>
            </a:solidFill>
          </a:ln>
        </p:spPr>
        <p:txBody>
          <a:bodyPr wrap="square" rtlCol="0">
            <a:spAutoFit/>
          </a:bodyPr>
          <a:lstStyle/>
          <a:p>
            <a:endParaRPr lang="zh-CN" altLang="en-US"/>
          </a:p>
        </p:txBody>
      </p:sp>
      <p:cxnSp>
        <p:nvCxnSpPr>
          <p:cNvPr id="11" name="直接连接符 10">
            <a:extLst>
              <a:ext uri="{FF2B5EF4-FFF2-40B4-BE49-F238E27FC236}">
                <a16:creationId xmlns:a16="http://schemas.microsoft.com/office/drawing/2014/main" id="{B13EC7FE-5D84-4810-B65B-D289FF3E80BB}"/>
              </a:ext>
            </a:extLst>
          </p:cNvPr>
          <p:cNvCxnSpPr/>
          <p:nvPr/>
        </p:nvCxnSpPr>
        <p:spPr>
          <a:xfrm>
            <a:off x="5936410" y="3552128"/>
            <a:ext cx="9915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257210EE-3B9A-475F-BE22-937BA5EB6F37}"/>
              </a:ext>
            </a:extLst>
          </p:cNvPr>
          <p:cNvCxnSpPr>
            <a:cxnSpLocks/>
          </p:cNvCxnSpPr>
          <p:nvPr/>
        </p:nvCxnSpPr>
        <p:spPr>
          <a:xfrm>
            <a:off x="8245307" y="2943823"/>
            <a:ext cx="63897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DD476F12-9C12-42D3-A1A5-E8D1B3BE91C2}"/>
                  </a:ext>
                </a:extLst>
              </p:cNvPr>
              <p:cNvSpPr txBox="1"/>
              <p:nvPr/>
            </p:nvSpPr>
            <p:spPr>
              <a:xfrm>
                <a:off x="9285531" y="2536465"/>
                <a:ext cx="2841397" cy="1015663"/>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VMD</a:t>
                </a:r>
                <a:r>
                  <a:rPr lang="zh-CN" altLang="en-US" sz="2000" dirty="0">
                    <a:latin typeface="Cambria Math" panose="02040503050406030204" pitchFamily="18" charset="0"/>
                  </a:rPr>
                  <a:t> </a:t>
                </a:r>
                <a:r>
                  <a:rPr lang="en-US" altLang="zh-CN" sz="2000" dirty="0">
                    <a:latin typeface="Cambria Math" panose="02040503050406030204" pitchFamily="18" charset="0"/>
                    <a:ea typeface="Cambria Math" panose="02040503050406030204" pitchFamily="18" charset="0"/>
                  </a:rPr>
                  <a:t>model</a:t>
                </a:r>
              </a:p>
              <a:p>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𝑓</m:t>
                        </m:r>
                      </m:e>
                      <m:sub>
                        <m:r>
                          <a:rPr lang="en-US" altLang="zh-CN" sz="2000" b="0" i="1" smtClean="0">
                            <a:latin typeface="Cambria Math" panose="02040503050406030204" pitchFamily="18" charset="0"/>
                            <a:ea typeface="Cambria Math" panose="02040503050406030204" pitchFamily="18" charset="0"/>
                          </a:rPr>
                          <m:t>𝑉</m:t>
                        </m:r>
                      </m:sub>
                    </m:sSub>
                    <m:r>
                      <a:rPr lang="en-US" altLang="zh-CN" sz="2000" b="0" i="1" smtClean="0">
                        <a:latin typeface="Cambria Math" panose="02040503050406030204" pitchFamily="18" charset="0"/>
                        <a:ea typeface="Cambria Math" panose="02040503050406030204" pitchFamily="18" charset="0"/>
                      </a:rPr>
                      <m:t>:</m:t>
                    </m:r>
                  </m:oMath>
                </a14:m>
                <a:r>
                  <a:rPr lang="zh-CN" altLang="en-US" sz="2000" dirty="0">
                    <a:latin typeface="Cambria Math" panose="02040503050406030204" pitchFamily="18" charset="0"/>
                  </a:rPr>
                  <a:t> </a:t>
                </a:r>
                <a:r>
                  <a:rPr lang="en-US" altLang="zh-CN" sz="2000" dirty="0">
                    <a:latin typeface="Cambria Math" panose="02040503050406030204" pitchFamily="18" charset="0"/>
                    <a:ea typeface="Cambria Math" panose="02040503050406030204" pitchFamily="18" charset="0"/>
                  </a:rPr>
                  <a:t>Decay constant of vector V</a:t>
                </a:r>
                <a:endParaRPr lang="zh-CN" altLang="en-US" sz="2000" dirty="0">
                  <a:latin typeface="Cambria Math" panose="02040503050406030204" pitchFamily="18" charset="0"/>
                </a:endParaRPr>
              </a:p>
            </p:txBody>
          </p:sp>
        </mc:Choice>
        <mc:Fallback xmlns="">
          <p:sp>
            <p:nvSpPr>
              <p:cNvPr id="15" name="文本框 14">
                <a:extLst>
                  <a:ext uri="{FF2B5EF4-FFF2-40B4-BE49-F238E27FC236}">
                    <a16:creationId xmlns:a16="http://schemas.microsoft.com/office/drawing/2014/main" id="{DD476F12-9C12-42D3-A1A5-E8D1B3BE91C2}"/>
                  </a:ext>
                </a:extLst>
              </p:cNvPr>
              <p:cNvSpPr txBox="1">
                <a:spLocks noRot="1" noChangeAspect="1" noMove="1" noResize="1" noEditPoints="1" noAdjustHandles="1" noChangeArrowheads="1" noChangeShapeType="1" noTextEdit="1"/>
              </p:cNvSpPr>
              <p:nvPr/>
            </p:nvSpPr>
            <p:spPr>
              <a:xfrm>
                <a:off x="9285531" y="2536465"/>
                <a:ext cx="2841397" cy="1015663"/>
              </a:xfrm>
              <a:prstGeom prst="rect">
                <a:avLst/>
              </a:prstGeom>
              <a:blipFill>
                <a:blip r:embed="rId6"/>
                <a:stretch>
                  <a:fillRect l="-2146" t="-2994" b="-958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8EE3D7DD-4AA3-471C-A3E9-660276F41F06}"/>
                  </a:ext>
                </a:extLst>
              </p:cNvPr>
              <p:cNvSpPr txBox="1"/>
              <p:nvPr/>
            </p:nvSpPr>
            <p:spPr>
              <a:xfrm>
                <a:off x="1793151" y="4162400"/>
                <a:ext cx="3325820" cy="1233223"/>
              </a:xfrm>
              <a:prstGeom prst="rect">
                <a:avLst/>
              </a:prstGeom>
              <a:noFill/>
            </p:spPr>
            <p:txBody>
              <a:bodyPr wrap="square" rtlCol="0">
                <a:spAutoFit/>
              </a:bodyPr>
              <a:lstStyle/>
              <a:p>
                <a:r>
                  <a:rPr lang="en-US" altLang="zh-CN" sz="2400" dirty="0">
                    <a:latin typeface="Cambria Math" panose="02040503050406030204" pitchFamily="18" charset="0"/>
                    <a:ea typeface="Cambria Math" panose="02040503050406030204" pitchFamily="18" charset="0"/>
                  </a:rPr>
                  <a:t>Strong coupling </a:t>
                </a:r>
                <a14:m>
                  <m:oMath xmlns:m="http://schemas.openxmlformats.org/officeDocument/2006/math">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𝑔</m:t>
                        </m:r>
                      </m:e>
                      <m:sub>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𝜂</m:t>
                            </m:r>
                          </m:e>
                          <m:sub>
                            <m:r>
                              <a:rPr lang="en-US" altLang="zh-CN" sz="2400" b="0" i="1" smtClean="0">
                                <a:latin typeface="Cambria Math" panose="02040503050406030204" pitchFamily="18" charset="0"/>
                                <a:ea typeface="Cambria Math" panose="02040503050406030204" pitchFamily="18" charset="0"/>
                              </a:rPr>
                              <m:t>𝑋</m:t>
                            </m:r>
                          </m:sub>
                        </m:sSub>
                        <m:r>
                          <a:rPr lang="en-US" altLang="zh-CN" sz="2400" b="0" i="1" smtClean="0">
                            <a:latin typeface="Cambria Math" panose="02040503050406030204" pitchFamily="18" charset="0"/>
                            <a:ea typeface="Cambria Math" panose="02040503050406030204" pitchFamily="18" charset="0"/>
                          </a:rPr>
                          <m:t>𝑉𝑉</m:t>
                        </m:r>
                      </m:sub>
                    </m:sSub>
                  </m:oMath>
                </a14:m>
                <a:r>
                  <a:rPr lang="zh-CN" altLang="en-US" sz="2400" dirty="0">
                    <a:latin typeface="Cambria Math" panose="02040503050406030204" pitchFamily="18" charset="0"/>
                  </a:rPr>
                  <a:t> </a:t>
                </a:r>
                <a:r>
                  <a:rPr lang="en-US" altLang="zh-CN" sz="2400" dirty="0">
                    <a:latin typeface="Cambria Math" panose="02040503050406030204" pitchFamily="18" charset="0"/>
                    <a:ea typeface="Cambria Math" panose="02040503050406030204" pitchFamily="18" charset="0"/>
                  </a:rPr>
                  <a:t>will be discussed in the following section.</a:t>
                </a:r>
                <a:endParaRPr lang="zh-CN" altLang="en-US" sz="2400" dirty="0">
                  <a:latin typeface="Cambria Math" panose="02040503050406030204" pitchFamily="18" charset="0"/>
                </a:endParaRPr>
              </a:p>
            </p:txBody>
          </p:sp>
        </mc:Choice>
        <mc:Fallback xmlns="">
          <p:sp>
            <p:nvSpPr>
              <p:cNvPr id="18" name="文本框 17">
                <a:extLst>
                  <a:ext uri="{FF2B5EF4-FFF2-40B4-BE49-F238E27FC236}">
                    <a16:creationId xmlns:a16="http://schemas.microsoft.com/office/drawing/2014/main" id="{8EE3D7DD-4AA3-471C-A3E9-660276F41F06}"/>
                  </a:ext>
                </a:extLst>
              </p:cNvPr>
              <p:cNvSpPr txBox="1">
                <a:spLocks noRot="1" noChangeAspect="1" noMove="1" noResize="1" noEditPoints="1" noAdjustHandles="1" noChangeArrowheads="1" noChangeShapeType="1" noTextEdit="1"/>
              </p:cNvSpPr>
              <p:nvPr/>
            </p:nvSpPr>
            <p:spPr>
              <a:xfrm>
                <a:off x="1793151" y="4162400"/>
                <a:ext cx="3325820" cy="1233223"/>
              </a:xfrm>
              <a:prstGeom prst="rect">
                <a:avLst/>
              </a:prstGeom>
              <a:blipFill>
                <a:blip r:embed="rId7"/>
                <a:stretch>
                  <a:fillRect l="-2747" t="-4455" r="-916" b="-10396"/>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32A9140B-BB8F-4824-9855-3797F093749A}"/>
              </a:ext>
            </a:extLst>
          </p:cNvPr>
          <p:cNvPicPr>
            <a:picLocks noChangeAspect="1"/>
          </p:cNvPicPr>
          <p:nvPr/>
        </p:nvPicPr>
        <p:blipFill>
          <a:blip r:embed="rId8"/>
          <a:stretch>
            <a:fillRect/>
          </a:stretch>
        </p:blipFill>
        <p:spPr>
          <a:xfrm>
            <a:off x="8736886" y="3662776"/>
            <a:ext cx="2712863" cy="960806"/>
          </a:xfrm>
          <a:prstGeom prst="rect">
            <a:avLst/>
          </a:prstGeom>
        </p:spPr>
      </p:pic>
      <p:pic>
        <p:nvPicPr>
          <p:cNvPr id="14" name="图片 13">
            <a:extLst>
              <a:ext uri="{FF2B5EF4-FFF2-40B4-BE49-F238E27FC236}">
                <a16:creationId xmlns:a16="http://schemas.microsoft.com/office/drawing/2014/main" id="{329D1609-8BB8-408C-87C7-DF200ECBC317}"/>
              </a:ext>
            </a:extLst>
          </p:cNvPr>
          <p:cNvPicPr>
            <a:picLocks noChangeAspect="1"/>
          </p:cNvPicPr>
          <p:nvPr/>
        </p:nvPicPr>
        <p:blipFill rotWithShape="1">
          <a:blip r:embed="rId9"/>
          <a:srcRect r="6308"/>
          <a:stretch/>
        </p:blipFill>
        <p:spPr>
          <a:xfrm>
            <a:off x="5710364" y="4779011"/>
            <a:ext cx="6231296" cy="1233223"/>
          </a:xfrm>
          <a:prstGeom prst="rect">
            <a:avLst/>
          </a:prstGeom>
        </p:spPr>
      </p:pic>
      <p:cxnSp>
        <p:nvCxnSpPr>
          <p:cNvPr id="19" name="直接连接符 18">
            <a:extLst>
              <a:ext uri="{FF2B5EF4-FFF2-40B4-BE49-F238E27FC236}">
                <a16:creationId xmlns:a16="http://schemas.microsoft.com/office/drawing/2014/main" id="{FFE94293-8039-4991-A158-D15F9327EF2D}"/>
              </a:ext>
            </a:extLst>
          </p:cNvPr>
          <p:cNvCxnSpPr/>
          <p:nvPr/>
        </p:nvCxnSpPr>
        <p:spPr>
          <a:xfrm>
            <a:off x="6432168" y="3552128"/>
            <a:ext cx="0" cy="87763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箭头连接符 20">
            <a:extLst>
              <a:ext uri="{FF2B5EF4-FFF2-40B4-BE49-F238E27FC236}">
                <a16:creationId xmlns:a16="http://schemas.microsoft.com/office/drawing/2014/main" id="{7F23F184-56CC-42CE-AA5E-F047476EF204}"/>
              </a:ext>
            </a:extLst>
          </p:cNvPr>
          <p:cNvCxnSpPr/>
          <p:nvPr/>
        </p:nvCxnSpPr>
        <p:spPr>
          <a:xfrm flipH="1">
            <a:off x="4988560" y="4429760"/>
            <a:ext cx="1443608"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5479CCAE-DF3E-45D9-90B6-4B836D18C225}"/>
              </a:ext>
            </a:extLst>
          </p:cNvPr>
          <p:cNvSpPr txBox="1"/>
          <p:nvPr/>
        </p:nvSpPr>
        <p:spPr>
          <a:xfrm>
            <a:off x="11277692" y="6180776"/>
            <a:ext cx="528228" cy="461665"/>
          </a:xfrm>
          <a:prstGeom prst="rect">
            <a:avLst/>
          </a:prstGeom>
          <a:noFill/>
        </p:spPr>
        <p:txBody>
          <a:bodyPr wrap="square" rtlCol="0">
            <a:spAutoFit/>
          </a:bodyPr>
          <a:lstStyle/>
          <a:p>
            <a:r>
              <a:rPr lang="en-US" altLang="zh-CN" sz="2400" dirty="0">
                <a:latin typeface="Sitka Display" panose="02000505000000020004" pitchFamily="2" charset="0"/>
              </a:rPr>
              <a:t>10</a:t>
            </a:r>
            <a:endParaRPr lang="zh-CN" altLang="en-US" sz="2400" dirty="0">
              <a:latin typeface="Sitka Display" panose="02000505000000020004" pitchFamily="2" charset="0"/>
            </a:endParaRPr>
          </a:p>
        </p:txBody>
      </p:sp>
    </p:spTree>
    <p:extLst>
      <p:ext uri="{BB962C8B-B14F-4D97-AF65-F5344CB8AC3E}">
        <p14:creationId xmlns:p14="http://schemas.microsoft.com/office/powerpoint/2010/main" val="1934375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C774D628-3E96-4E87-BF86-D97CE28EDEE5}"/>
              </a:ext>
            </a:extLst>
          </p:cNvPr>
          <p:cNvSpPr>
            <a:spLocks noGrp="1"/>
          </p:cNvSpPr>
          <p:nvPr>
            <p:ph type="title"/>
          </p:nvPr>
        </p:nvSpPr>
        <p:spPr>
          <a:xfrm>
            <a:off x="299720" y="376431"/>
            <a:ext cx="11800719" cy="426644"/>
          </a:xfrm>
          <a:solidFill>
            <a:schemeClr val="accent5">
              <a:lumMod val="40000"/>
              <a:lumOff val="60000"/>
            </a:schemeClr>
          </a:solidFill>
        </p:spPr>
        <p:txBody>
          <a:bodyPr>
            <a:normAutofit fontScale="90000"/>
          </a:bodyPr>
          <a:lstStyle/>
          <a:p>
            <a:r>
              <a:rPr lang="en-US" altLang="zh-CN" sz="3200" dirty="0">
                <a:latin typeface="Cambria" panose="02040503050406030204" pitchFamily="18" charset="0"/>
                <a:ea typeface="Cambria" panose="02040503050406030204" pitchFamily="18" charset="0"/>
              </a:rPr>
              <a:t>C. Loop amplitudes in the VMD model:</a:t>
            </a:r>
            <a:r>
              <a:rPr lang="zh-CN" altLang="en-US" sz="3200" dirty="0">
                <a:latin typeface="Cambria" panose="02040503050406030204" pitchFamily="18" charset="0"/>
                <a:ea typeface="Cambria" panose="02040503050406030204" pitchFamily="18" charset="0"/>
              </a:rPr>
              <a:t> </a:t>
            </a:r>
            <a:r>
              <a:rPr lang="en-US" altLang="zh-CN" sz="3200" dirty="0">
                <a:latin typeface="Cambria" panose="02040503050406030204" pitchFamily="18" charset="0"/>
                <a:ea typeface="Cambria" panose="02040503050406030204" pitchFamily="18" charset="0"/>
              </a:rPr>
              <a:t>Lagrangians and coupling constant</a:t>
            </a:r>
            <a:endParaRPr lang="zh-CN" altLang="en-US" sz="3100" dirty="0"/>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FB82A617-6F3C-4F6C-A546-DCB1E98F7521}"/>
                  </a:ext>
                </a:extLst>
              </p:cNvPr>
              <p:cNvSpPr txBox="1"/>
              <p:nvPr/>
            </p:nvSpPr>
            <p:spPr>
              <a:xfrm>
                <a:off x="1521351" y="1028333"/>
                <a:ext cx="10051971" cy="707886"/>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Within the triangle loops the vertices for the photon couplings to the </a:t>
                </a:r>
                <a14:m>
                  <m:oMath xmlns:m="http://schemas.openxmlformats.org/officeDocument/2006/math">
                    <m:r>
                      <a:rPr lang="en-US" altLang="zh-CN" sz="2000" b="0" i="1" smtClean="0">
                        <a:latin typeface="Cambria Math" panose="02040503050406030204" pitchFamily="18" charset="0"/>
                        <a:ea typeface="Cambria Math" panose="02040503050406030204" pitchFamily="18" charset="0"/>
                      </a:rPr>
                      <m:t>𝐾</m:t>
                    </m:r>
                  </m:oMath>
                </a14:m>
                <a:r>
                  <a:rPr lang="en-US" altLang="zh-CN" sz="2000" dirty="0">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altLang="zh-CN" sz="2000" b="0" i="1" smtClean="0">
                            <a:latin typeface="Cambria Math" panose="02040503050406030204" pitchFamily="18" charset="0"/>
                            <a:ea typeface="Cambria Math" panose="02040503050406030204" pitchFamily="18" charset="0"/>
                          </a:rPr>
                        </m:ctrlPr>
                      </m:accPr>
                      <m:e>
                        <m:r>
                          <a:rPr lang="en-US" altLang="zh-CN" sz="2000" b="0" i="1" smtClean="0">
                            <a:latin typeface="Cambria Math" panose="02040503050406030204" pitchFamily="18" charset="0"/>
                            <a:ea typeface="Cambria Math" panose="02040503050406030204" pitchFamily="18" charset="0"/>
                          </a:rPr>
                          <m:t>𝐾</m:t>
                        </m:r>
                      </m:e>
                    </m:acc>
                    <m:r>
                      <a:rPr lang="en-US" altLang="zh-CN" sz="2000" b="0" i="1" dirty="0" smtClean="0">
                        <a:latin typeface="Cambria Math" panose="02040503050406030204" pitchFamily="18" charset="0"/>
                        <a:ea typeface="Cambria Math" panose="02040503050406030204" pitchFamily="18" charset="0"/>
                      </a:rPr>
                      <m:t>,</m:t>
                    </m:r>
                  </m:oMath>
                </a14:m>
                <a:r>
                  <a:rPr lang="zh-CN" altLang="en-US" sz="2000" dirty="0">
                    <a:latin typeface="Cambria Math" panose="02040503050406030204" pitchFamily="18" charset="0"/>
                  </a:rPr>
                  <a:t> </a:t>
                </a:r>
                <a14:m>
                  <m:oMath xmlns:m="http://schemas.openxmlformats.org/officeDocument/2006/math">
                    <m:sSup>
                      <m:sSupPr>
                        <m:ctrlPr>
                          <a:rPr lang="en-US" altLang="zh-CN" sz="2000" b="0" i="1" dirty="0" smtClean="0">
                            <a:latin typeface="Cambria Math" panose="02040503050406030204" pitchFamily="18" charset="0"/>
                            <a:ea typeface="Cambria Math" panose="02040503050406030204" pitchFamily="18" charset="0"/>
                          </a:rPr>
                        </m:ctrlPr>
                      </m:sSupPr>
                      <m:e>
                        <m:r>
                          <a:rPr lang="en-US" altLang="zh-CN" sz="2000" b="0" i="1" dirty="0" smtClean="0">
                            <a:latin typeface="Cambria Math" panose="02040503050406030204" pitchFamily="18" charset="0"/>
                            <a:ea typeface="Cambria Math" panose="02040503050406030204" pitchFamily="18" charset="0"/>
                          </a:rPr>
                          <m:t>𝐾</m:t>
                        </m:r>
                      </m:e>
                      <m:sup>
                        <m:r>
                          <a:rPr lang="en-US" altLang="zh-CN" sz="2000" b="0" i="1" dirty="0" smtClean="0">
                            <a:latin typeface="Cambria Math" panose="02040503050406030204" pitchFamily="18" charset="0"/>
                            <a:ea typeface="Cambria Math" panose="02040503050406030204" pitchFamily="18" charset="0"/>
                          </a:rPr>
                          <m:t>∗</m:t>
                        </m:r>
                      </m:sup>
                    </m:sSup>
                    <m:r>
                      <a:rPr lang="en-US" altLang="zh-CN" sz="2000" b="0" i="0" dirty="0" smtClean="0">
                        <a:latin typeface="Cambria Math" panose="02040503050406030204" pitchFamily="18" charset="0"/>
                        <a:ea typeface="Cambria Math" panose="02040503050406030204" pitchFamily="18" charset="0"/>
                      </a:rPr>
                      <m:t> </m:t>
                    </m:r>
                    <m:acc>
                      <m:accPr>
                        <m:chr m:val="̅"/>
                        <m:ctrlPr>
                          <a:rPr lang="en-US" altLang="zh-CN" sz="2000" b="0" i="1" dirty="0" smtClean="0">
                            <a:latin typeface="Cambria Math" panose="02040503050406030204" pitchFamily="18" charset="0"/>
                            <a:ea typeface="Cambria Math" panose="02040503050406030204" pitchFamily="18" charset="0"/>
                          </a:rPr>
                        </m:ctrlPr>
                      </m:accPr>
                      <m:e>
                        <m:r>
                          <a:rPr lang="en-US" altLang="zh-CN" sz="2000" b="0" i="1" dirty="0" smtClean="0">
                            <a:latin typeface="Cambria Math" panose="02040503050406030204" pitchFamily="18" charset="0"/>
                            <a:ea typeface="Cambria Math" panose="02040503050406030204" pitchFamily="18" charset="0"/>
                          </a:rPr>
                          <m:t>𝐾</m:t>
                        </m:r>
                      </m:e>
                    </m:acc>
                  </m:oMath>
                </a14:m>
                <a:r>
                  <a:rPr lang="en-US" altLang="zh-CN" sz="2000" dirty="0">
                    <a:latin typeface="Cambria Math" panose="02040503050406030204" pitchFamily="18" charset="0"/>
                    <a:ea typeface="Cambria Math" panose="02040503050406030204" pitchFamily="18" charset="0"/>
                  </a:rPr>
                  <a:t>, </a:t>
                </a:r>
                <a14:m>
                  <m:oMath xmlns:m="http://schemas.openxmlformats.org/officeDocument/2006/math">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𝐾</m:t>
                        </m:r>
                      </m:e>
                      <m:sup>
                        <m:r>
                          <a:rPr lang="en-US" altLang="zh-CN" sz="2000" b="0" i="1" smtClean="0">
                            <a:latin typeface="Cambria Math" panose="02040503050406030204" pitchFamily="18" charset="0"/>
                            <a:ea typeface="Cambria Math" panose="02040503050406030204" pitchFamily="18" charset="0"/>
                          </a:rPr>
                          <m:t>∗</m:t>
                        </m:r>
                      </m:sup>
                    </m:sSup>
                  </m:oMath>
                </a14:m>
                <a:r>
                  <a:rPr lang="zh-CN" altLang="en-US" sz="2000" dirty="0">
                    <a:latin typeface="Cambria Math" panose="02040503050406030204" pitchFamily="18" charset="0"/>
                  </a:rPr>
                  <a:t> </a:t>
                </a:r>
                <a14:m>
                  <m:oMath xmlns:m="http://schemas.openxmlformats.org/officeDocument/2006/math">
                    <m:sSup>
                      <m:sSupPr>
                        <m:ctrlPr>
                          <a:rPr lang="en-US" altLang="zh-CN" sz="2000" b="0" i="1" dirty="0" smtClean="0">
                            <a:latin typeface="Cambria Math" panose="02040503050406030204" pitchFamily="18" charset="0"/>
                            <a:ea typeface="Cambria Math" panose="02040503050406030204" pitchFamily="18" charset="0"/>
                          </a:rPr>
                        </m:ctrlPr>
                      </m:sSupPr>
                      <m:e>
                        <m:acc>
                          <m:accPr>
                            <m:chr m:val="̅"/>
                            <m:ctrlPr>
                              <a:rPr lang="en-US" altLang="zh-CN" sz="2000" b="0" i="1" dirty="0" smtClean="0">
                                <a:latin typeface="Cambria Math" panose="02040503050406030204" pitchFamily="18" charset="0"/>
                                <a:ea typeface="Cambria Math" panose="02040503050406030204" pitchFamily="18" charset="0"/>
                              </a:rPr>
                            </m:ctrlPr>
                          </m:accPr>
                          <m:e>
                            <m:r>
                              <a:rPr lang="en-US" altLang="zh-CN" sz="2000" b="0" i="1" dirty="0" smtClean="0">
                                <a:latin typeface="Cambria Math" panose="02040503050406030204" pitchFamily="18" charset="0"/>
                                <a:ea typeface="Cambria Math" panose="02040503050406030204" pitchFamily="18" charset="0"/>
                              </a:rPr>
                              <m:t>𝐾</m:t>
                            </m:r>
                          </m:e>
                        </m:acc>
                      </m:e>
                      <m:sup>
                        <m:r>
                          <a:rPr lang="en-US" altLang="zh-CN" sz="2000" b="0" i="1" dirty="0" smtClean="0">
                            <a:latin typeface="Cambria Math" panose="02040503050406030204" pitchFamily="18" charset="0"/>
                            <a:ea typeface="Cambria Math" panose="02040503050406030204" pitchFamily="18" charset="0"/>
                          </a:rPr>
                          <m:t>∗</m:t>
                        </m:r>
                      </m:sup>
                    </m:sSup>
                  </m:oMath>
                </a14:m>
                <a:r>
                  <a:rPr lang="zh-CN" altLang="en-US" sz="2000" dirty="0">
                    <a:latin typeface="Cambria Math" panose="02040503050406030204" pitchFamily="18" charset="0"/>
                  </a:rPr>
                  <a:t> </a:t>
                </a:r>
                <a:r>
                  <a:rPr lang="en-US" altLang="zh-CN" sz="2000" dirty="0">
                    <a:latin typeface="Cambria Math" panose="02040503050406030204" pitchFamily="18" charset="0"/>
                    <a:ea typeface="Cambria Math" panose="02040503050406030204" pitchFamily="18" charset="0"/>
                  </a:rPr>
                  <a:t>pair can be described by the VMD model which have the following structures: </a:t>
                </a:r>
                <a:endParaRPr lang="zh-CN" altLang="en-US" sz="2000" dirty="0">
                  <a:latin typeface="Cambria Math" panose="02040503050406030204" pitchFamily="18" charset="0"/>
                </a:endParaRPr>
              </a:p>
            </p:txBody>
          </p:sp>
        </mc:Choice>
        <mc:Fallback xmlns="">
          <p:sp>
            <p:nvSpPr>
              <p:cNvPr id="2" name="文本框 1">
                <a:extLst>
                  <a:ext uri="{FF2B5EF4-FFF2-40B4-BE49-F238E27FC236}">
                    <a16:creationId xmlns:a16="http://schemas.microsoft.com/office/drawing/2014/main" id="{FB82A617-6F3C-4F6C-A546-DCB1E98F7521}"/>
                  </a:ext>
                </a:extLst>
              </p:cNvPr>
              <p:cNvSpPr txBox="1">
                <a:spLocks noRot="1" noChangeAspect="1" noMove="1" noResize="1" noEditPoints="1" noAdjustHandles="1" noChangeArrowheads="1" noChangeShapeType="1" noTextEdit="1"/>
              </p:cNvSpPr>
              <p:nvPr/>
            </p:nvSpPr>
            <p:spPr>
              <a:xfrm>
                <a:off x="1521351" y="1028333"/>
                <a:ext cx="10051971" cy="707886"/>
              </a:xfrm>
              <a:prstGeom prst="rect">
                <a:avLst/>
              </a:prstGeom>
              <a:blipFill>
                <a:blip r:embed="rId3"/>
                <a:stretch>
                  <a:fillRect l="-667" t="-5172" b="-14655"/>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59FFE97A-D629-4293-82D7-6526536FCE59}"/>
              </a:ext>
            </a:extLst>
          </p:cNvPr>
          <p:cNvPicPr>
            <a:picLocks noChangeAspect="1"/>
          </p:cNvPicPr>
          <p:nvPr/>
        </p:nvPicPr>
        <p:blipFill>
          <a:blip r:embed="rId4"/>
          <a:stretch>
            <a:fillRect/>
          </a:stretch>
        </p:blipFill>
        <p:spPr>
          <a:xfrm>
            <a:off x="1067084" y="4527256"/>
            <a:ext cx="2233364" cy="1001033"/>
          </a:xfrm>
          <a:prstGeom prst="rect">
            <a:avLst/>
          </a:prstGeom>
        </p:spPr>
      </p:pic>
      <p:pic>
        <p:nvPicPr>
          <p:cNvPr id="7" name="图片 6">
            <a:extLst>
              <a:ext uri="{FF2B5EF4-FFF2-40B4-BE49-F238E27FC236}">
                <a16:creationId xmlns:a16="http://schemas.microsoft.com/office/drawing/2014/main" id="{796E52A1-883D-4284-BBEE-111EA45C8D51}"/>
              </a:ext>
            </a:extLst>
          </p:cNvPr>
          <p:cNvPicPr>
            <a:picLocks noChangeAspect="1"/>
          </p:cNvPicPr>
          <p:nvPr/>
        </p:nvPicPr>
        <p:blipFill>
          <a:blip r:embed="rId5"/>
          <a:stretch>
            <a:fillRect/>
          </a:stretch>
        </p:blipFill>
        <p:spPr>
          <a:xfrm>
            <a:off x="874296" y="2882018"/>
            <a:ext cx="2618939" cy="1294888"/>
          </a:xfrm>
          <a:prstGeom prst="rect">
            <a:avLst/>
          </a:prstGeom>
        </p:spPr>
      </p:pic>
      <p:pic>
        <p:nvPicPr>
          <p:cNvPr id="9" name="图片 8">
            <a:extLst>
              <a:ext uri="{FF2B5EF4-FFF2-40B4-BE49-F238E27FC236}">
                <a16:creationId xmlns:a16="http://schemas.microsoft.com/office/drawing/2014/main" id="{E5289FE9-F1CA-42AE-B47A-6FACD2301F55}"/>
              </a:ext>
            </a:extLst>
          </p:cNvPr>
          <p:cNvPicPr>
            <a:picLocks noChangeAspect="1"/>
          </p:cNvPicPr>
          <p:nvPr/>
        </p:nvPicPr>
        <p:blipFill rotWithShape="1">
          <a:blip r:embed="rId6"/>
          <a:srcRect b="8024"/>
          <a:stretch/>
        </p:blipFill>
        <p:spPr>
          <a:xfrm>
            <a:off x="645169" y="2288878"/>
            <a:ext cx="1508036" cy="256390"/>
          </a:xfrm>
          <a:prstGeom prst="rect">
            <a:avLst/>
          </a:prstGeom>
        </p:spPr>
      </p:pic>
      <p:sp>
        <p:nvSpPr>
          <p:cNvPr id="10" name="文本框 9">
            <a:extLst>
              <a:ext uri="{FF2B5EF4-FFF2-40B4-BE49-F238E27FC236}">
                <a16:creationId xmlns:a16="http://schemas.microsoft.com/office/drawing/2014/main" id="{0539712C-67D6-401C-B8A7-B917C91BC9D4}"/>
              </a:ext>
            </a:extLst>
          </p:cNvPr>
          <p:cNvSpPr txBox="1"/>
          <p:nvPr/>
        </p:nvSpPr>
        <p:spPr>
          <a:xfrm>
            <a:off x="2124259" y="2231003"/>
            <a:ext cx="152400" cy="369332"/>
          </a:xfrm>
          <a:prstGeom prst="rect">
            <a:avLst/>
          </a:prstGeom>
          <a:noFill/>
        </p:spPr>
        <p:txBody>
          <a:bodyPr wrap="square" rtlCol="0">
            <a:spAutoFit/>
          </a:bodyPr>
          <a:lstStyle/>
          <a:p>
            <a:r>
              <a:rPr lang="en-US" altLang="zh-CN" dirty="0"/>
              <a:t>=</a:t>
            </a:r>
            <a:endParaRPr lang="zh-CN" altLang="en-US" dirty="0"/>
          </a:p>
        </p:txBody>
      </p:sp>
      <p:pic>
        <p:nvPicPr>
          <p:cNvPr id="11" name="图片 10">
            <a:extLst>
              <a:ext uri="{FF2B5EF4-FFF2-40B4-BE49-F238E27FC236}">
                <a16:creationId xmlns:a16="http://schemas.microsoft.com/office/drawing/2014/main" id="{D50A7C85-20F5-4ED3-AFAF-43AD5922A691}"/>
              </a:ext>
            </a:extLst>
          </p:cNvPr>
          <p:cNvPicPr>
            <a:picLocks noChangeAspect="1"/>
          </p:cNvPicPr>
          <p:nvPr/>
        </p:nvPicPr>
        <p:blipFill>
          <a:blip r:embed="rId7"/>
          <a:stretch>
            <a:fillRect/>
          </a:stretch>
        </p:blipFill>
        <p:spPr>
          <a:xfrm>
            <a:off x="2411911" y="2296698"/>
            <a:ext cx="1343838" cy="294123"/>
          </a:xfrm>
          <a:prstGeom prst="rect">
            <a:avLst/>
          </a:prstGeom>
        </p:spPr>
      </p:pic>
      <p:sp>
        <p:nvSpPr>
          <p:cNvPr id="13" name="文本框 12">
            <a:extLst>
              <a:ext uri="{FF2B5EF4-FFF2-40B4-BE49-F238E27FC236}">
                <a16:creationId xmlns:a16="http://schemas.microsoft.com/office/drawing/2014/main" id="{A01DED6E-42EE-4BBC-81BD-37D88B38A1AB}"/>
              </a:ext>
            </a:extLst>
          </p:cNvPr>
          <p:cNvSpPr txBox="1"/>
          <p:nvPr/>
        </p:nvSpPr>
        <p:spPr>
          <a:xfrm>
            <a:off x="537987" y="2143124"/>
            <a:ext cx="3230435" cy="3800475"/>
          </a:xfrm>
          <a:prstGeom prst="rect">
            <a:avLst/>
          </a:prstGeom>
          <a:noFill/>
          <a:ln w="19050">
            <a:solidFill>
              <a:schemeClr val="accent5">
                <a:lumMod val="60000"/>
                <a:lumOff val="40000"/>
              </a:schemeClr>
            </a:solidFill>
          </a:ln>
        </p:spPr>
        <p:txBody>
          <a:bodyPr wrap="square" rtlCol="0">
            <a:spAutoFit/>
          </a:bodyPr>
          <a:lstStyle/>
          <a:p>
            <a:endParaRPr lang="zh-CN" altLang="en-US" dirty="0"/>
          </a:p>
        </p:txBody>
      </p:sp>
      <p:pic>
        <p:nvPicPr>
          <p:cNvPr id="15" name="图片 14">
            <a:extLst>
              <a:ext uri="{FF2B5EF4-FFF2-40B4-BE49-F238E27FC236}">
                <a16:creationId xmlns:a16="http://schemas.microsoft.com/office/drawing/2014/main" id="{415A4326-AEED-48B2-B573-2A3A711D42A3}"/>
              </a:ext>
            </a:extLst>
          </p:cNvPr>
          <p:cNvPicPr>
            <a:picLocks noChangeAspect="1"/>
          </p:cNvPicPr>
          <p:nvPr/>
        </p:nvPicPr>
        <p:blipFill rotWithShape="1">
          <a:blip r:embed="rId8"/>
          <a:srcRect l="1909"/>
          <a:stretch/>
        </p:blipFill>
        <p:spPr>
          <a:xfrm>
            <a:off x="3882583" y="1789181"/>
            <a:ext cx="8217856" cy="707886"/>
          </a:xfrm>
          <a:prstGeom prst="rect">
            <a:avLst/>
          </a:prstGeom>
        </p:spPr>
      </p:pic>
      <p:pic>
        <p:nvPicPr>
          <p:cNvPr id="17" name="图片 16">
            <a:extLst>
              <a:ext uri="{FF2B5EF4-FFF2-40B4-BE49-F238E27FC236}">
                <a16:creationId xmlns:a16="http://schemas.microsoft.com/office/drawing/2014/main" id="{A070A5F8-020D-4AD6-B0C5-69D113D8B542}"/>
              </a:ext>
            </a:extLst>
          </p:cNvPr>
          <p:cNvPicPr>
            <a:picLocks noChangeAspect="1"/>
          </p:cNvPicPr>
          <p:nvPr/>
        </p:nvPicPr>
        <p:blipFill>
          <a:blip r:embed="rId9"/>
          <a:stretch>
            <a:fillRect/>
          </a:stretch>
        </p:blipFill>
        <p:spPr>
          <a:xfrm>
            <a:off x="3920257" y="2443759"/>
            <a:ext cx="7733756" cy="616022"/>
          </a:xfrm>
          <a:prstGeom prst="rect">
            <a:avLst/>
          </a:prstGeom>
        </p:spPr>
      </p:pic>
      <p:pic>
        <p:nvPicPr>
          <p:cNvPr id="19" name="图片 18">
            <a:extLst>
              <a:ext uri="{FF2B5EF4-FFF2-40B4-BE49-F238E27FC236}">
                <a16:creationId xmlns:a16="http://schemas.microsoft.com/office/drawing/2014/main" id="{DE0C9D98-EAF0-42B2-9232-DE7D3157E534}"/>
              </a:ext>
            </a:extLst>
          </p:cNvPr>
          <p:cNvPicPr>
            <a:picLocks noChangeAspect="1"/>
          </p:cNvPicPr>
          <p:nvPr/>
        </p:nvPicPr>
        <p:blipFill>
          <a:blip r:embed="rId10"/>
          <a:stretch>
            <a:fillRect/>
          </a:stretch>
        </p:blipFill>
        <p:spPr>
          <a:xfrm>
            <a:off x="3882583" y="3204367"/>
            <a:ext cx="8260038" cy="677815"/>
          </a:xfrm>
          <a:prstGeom prst="rect">
            <a:avLst/>
          </a:prstGeom>
        </p:spPr>
      </p:pic>
      <p:pic>
        <p:nvPicPr>
          <p:cNvPr id="21" name="图片 20">
            <a:extLst>
              <a:ext uri="{FF2B5EF4-FFF2-40B4-BE49-F238E27FC236}">
                <a16:creationId xmlns:a16="http://schemas.microsoft.com/office/drawing/2014/main" id="{354B6408-0166-42A8-A27F-A3887CA03FEF}"/>
              </a:ext>
            </a:extLst>
          </p:cNvPr>
          <p:cNvPicPr>
            <a:picLocks noChangeAspect="1"/>
          </p:cNvPicPr>
          <p:nvPr/>
        </p:nvPicPr>
        <p:blipFill>
          <a:blip r:embed="rId11"/>
          <a:stretch>
            <a:fillRect/>
          </a:stretch>
        </p:blipFill>
        <p:spPr>
          <a:xfrm>
            <a:off x="4000948" y="3833651"/>
            <a:ext cx="7653065" cy="683538"/>
          </a:xfrm>
          <a:prstGeom prst="rect">
            <a:avLst/>
          </a:prstGeom>
        </p:spPr>
      </p:pic>
      <p:pic>
        <p:nvPicPr>
          <p:cNvPr id="23" name="图片 22">
            <a:extLst>
              <a:ext uri="{FF2B5EF4-FFF2-40B4-BE49-F238E27FC236}">
                <a16:creationId xmlns:a16="http://schemas.microsoft.com/office/drawing/2014/main" id="{FB5DB311-3BB9-4109-A199-9A3620E0D9F5}"/>
              </a:ext>
            </a:extLst>
          </p:cNvPr>
          <p:cNvPicPr>
            <a:picLocks noChangeAspect="1"/>
          </p:cNvPicPr>
          <p:nvPr/>
        </p:nvPicPr>
        <p:blipFill>
          <a:blip r:embed="rId12"/>
          <a:stretch>
            <a:fillRect/>
          </a:stretch>
        </p:blipFill>
        <p:spPr>
          <a:xfrm>
            <a:off x="4000948" y="4689036"/>
            <a:ext cx="7824787" cy="677471"/>
          </a:xfrm>
          <a:prstGeom prst="rect">
            <a:avLst/>
          </a:prstGeom>
        </p:spPr>
      </p:pic>
      <p:pic>
        <p:nvPicPr>
          <p:cNvPr id="25" name="图片 24">
            <a:extLst>
              <a:ext uri="{FF2B5EF4-FFF2-40B4-BE49-F238E27FC236}">
                <a16:creationId xmlns:a16="http://schemas.microsoft.com/office/drawing/2014/main" id="{24F76651-1980-4778-A32D-E9D5FA16460C}"/>
              </a:ext>
            </a:extLst>
          </p:cNvPr>
          <p:cNvPicPr>
            <a:picLocks noChangeAspect="1"/>
          </p:cNvPicPr>
          <p:nvPr/>
        </p:nvPicPr>
        <p:blipFill>
          <a:blip r:embed="rId13"/>
          <a:stretch>
            <a:fillRect/>
          </a:stretch>
        </p:blipFill>
        <p:spPr>
          <a:xfrm>
            <a:off x="4120234" y="5324043"/>
            <a:ext cx="7333802" cy="700045"/>
          </a:xfrm>
          <a:prstGeom prst="rect">
            <a:avLst/>
          </a:prstGeom>
        </p:spPr>
      </p:pic>
      <p:cxnSp>
        <p:nvCxnSpPr>
          <p:cNvPr id="27" name="直接连接符 26">
            <a:extLst>
              <a:ext uri="{FF2B5EF4-FFF2-40B4-BE49-F238E27FC236}">
                <a16:creationId xmlns:a16="http://schemas.microsoft.com/office/drawing/2014/main" id="{9F2F16FE-78ED-4829-A4E6-6EBB0415AD9D}"/>
              </a:ext>
            </a:extLst>
          </p:cNvPr>
          <p:cNvCxnSpPr/>
          <p:nvPr/>
        </p:nvCxnSpPr>
        <p:spPr>
          <a:xfrm>
            <a:off x="5867400" y="2296698"/>
            <a:ext cx="8763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id="{91C2A359-C878-472A-85CB-0147647BB3F8}"/>
              </a:ext>
            </a:extLst>
          </p:cNvPr>
          <p:cNvCxnSpPr/>
          <p:nvPr/>
        </p:nvCxnSpPr>
        <p:spPr>
          <a:xfrm>
            <a:off x="7913341" y="2296698"/>
            <a:ext cx="8763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a:extLst>
              <a:ext uri="{FF2B5EF4-FFF2-40B4-BE49-F238E27FC236}">
                <a16:creationId xmlns:a16="http://schemas.microsoft.com/office/drawing/2014/main" id="{F523E1AB-997D-4C3A-BAD1-7C4D259B3AD8}"/>
              </a:ext>
            </a:extLst>
          </p:cNvPr>
          <p:cNvCxnSpPr/>
          <p:nvPr/>
        </p:nvCxnSpPr>
        <p:spPr>
          <a:xfrm>
            <a:off x="10178237" y="2296763"/>
            <a:ext cx="8763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文本框 29">
            <a:extLst>
              <a:ext uri="{FF2B5EF4-FFF2-40B4-BE49-F238E27FC236}">
                <a16:creationId xmlns:a16="http://schemas.microsoft.com/office/drawing/2014/main" id="{3D617BF1-B25D-4C77-8A99-B261621701C5}"/>
              </a:ext>
            </a:extLst>
          </p:cNvPr>
          <p:cNvSpPr txBox="1"/>
          <p:nvPr/>
        </p:nvSpPr>
        <p:spPr>
          <a:xfrm>
            <a:off x="4841875" y="6092561"/>
            <a:ext cx="4535805" cy="400110"/>
          </a:xfrm>
          <a:prstGeom prst="rect">
            <a:avLst/>
          </a:prstGeom>
          <a:noFill/>
        </p:spPr>
        <p:txBody>
          <a:bodyPr wrap="square" rtlCol="0">
            <a:spAutoFit/>
          </a:bodyPr>
          <a:lstStyle/>
          <a:p>
            <a:r>
              <a:rPr lang="en-US" altLang="zh-CN" sz="2000" dirty="0">
                <a:solidFill>
                  <a:srgbClr val="FF0000"/>
                </a:solidFill>
                <a:latin typeface="Cambria Math" panose="02040503050406030204" pitchFamily="18" charset="0"/>
                <a:ea typeface="Cambria Math" panose="02040503050406030204" pitchFamily="18" charset="0"/>
              </a:rPr>
              <a:t>Strong couplings will be discussed later.</a:t>
            </a:r>
            <a:endParaRPr lang="zh-CN" altLang="en-US" sz="2000" dirty="0">
              <a:solidFill>
                <a:srgbClr val="FF0000"/>
              </a:solidFill>
              <a:latin typeface="Cambria Math" panose="02040503050406030204" pitchFamily="18" charset="0"/>
            </a:endParaRPr>
          </a:p>
        </p:txBody>
      </p:sp>
      <p:sp>
        <p:nvSpPr>
          <p:cNvPr id="31" name="文本框 30">
            <a:extLst>
              <a:ext uri="{FF2B5EF4-FFF2-40B4-BE49-F238E27FC236}">
                <a16:creationId xmlns:a16="http://schemas.microsoft.com/office/drawing/2014/main" id="{8C487BFA-4042-4A98-A5ED-318AD739AA49}"/>
              </a:ext>
            </a:extLst>
          </p:cNvPr>
          <p:cNvSpPr txBox="1"/>
          <p:nvPr/>
        </p:nvSpPr>
        <p:spPr>
          <a:xfrm>
            <a:off x="11301830" y="6072735"/>
            <a:ext cx="542984" cy="461665"/>
          </a:xfrm>
          <a:prstGeom prst="rect">
            <a:avLst/>
          </a:prstGeom>
          <a:noFill/>
        </p:spPr>
        <p:txBody>
          <a:bodyPr wrap="square" rtlCol="0">
            <a:spAutoFit/>
          </a:bodyPr>
          <a:lstStyle/>
          <a:p>
            <a:r>
              <a:rPr lang="en-US" altLang="zh-CN" sz="2400" dirty="0">
                <a:latin typeface="Sitka Display" panose="02000505000000020004" pitchFamily="2" charset="0"/>
              </a:rPr>
              <a:t>11</a:t>
            </a:r>
            <a:endParaRPr lang="zh-CN" altLang="en-US" sz="2400" dirty="0">
              <a:latin typeface="Sitka Display" panose="02000505000000020004" pitchFamily="2" charset="0"/>
            </a:endParaRPr>
          </a:p>
        </p:txBody>
      </p:sp>
      <p:sp>
        <p:nvSpPr>
          <p:cNvPr id="3" name="文本框 2">
            <a:extLst>
              <a:ext uri="{FF2B5EF4-FFF2-40B4-BE49-F238E27FC236}">
                <a16:creationId xmlns:a16="http://schemas.microsoft.com/office/drawing/2014/main" id="{A770A67A-882F-4B72-BCBD-02BC26421EDE}"/>
              </a:ext>
            </a:extLst>
          </p:cNvPr>
          <p:cNvSpPr txBox="1"/>
          <p:nvPr/>
        </p:nvSpPr>
        <p:spPr>
          <a:xfrm>
            <a:off x="9010650" y="1018184"/>
            <a:ext cx="1885950" cy="369332"/>
          </a:xfrm>
          <a:prstGeom prst="rect">
            <a:avLst/>
          </a:prstGeom>
          <a:noFill/>
          <a:ln w="19050">
            <a:solidFill>
              <a:srgbClr val="FF0000"/>
            </a:solidFill>
          </a:ln>
        </p:spPr>
        <p:txBody>
          <a:bodyPr wrap="square" rtlCol="0">
            <a:spAutoFit/>
          </a:bodyPr>
          <a:lstStyle/>
          <a:p>
            <a:endParaRPr lang="zh-CN" altLang="en-US" dirty="0"/>
          </a:p>
        </p:txBody>
      </p:sp>
    </p:spTree>
    <p:extLst>
      <p:ext uri="{BB962C8B-B14F-4D97-AF65-F5344CB8AC3E}">
        <p14:creationId xmlns:p14="http://schemas.microsoft.com/office/powerpoint/2010/main" val="202818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3AA51744-B350-49B0-9A2C-EDE608C198DB}"/>
              </a:ext>
            </a:extLst>
          </p:cNvPr>
          <p:cNvSpPr txBox="1"/>
          <p:nvPr/>
        </p:nvSpPr>
        <p:spPr>
          <a:xfrm>
            <a:off x="680931" y="1169072"/>
            <a:ext cx="4919261" cy="523220"/>
          </a:xfrm>
          <a:prstGeom prst="rect">
            <a:avLst/>
          </a:prstGeom>
          <a:noFill/>
          <a:ln w="19050">
            <a:solidFill>
              <a:schemeClr val="accent5">
                <a:lumMod val="40000"/>
                <a:lumOff val="60000"/>
              </a:schemeClr>
            </a:solidFill>
          </a:ln>
        </p:spPr>
        <p:txBody>
          <a:bodyPr wrap="square" rtlCol="0">
            <a:spAutoFit/>
          </a:bodyPr>
          <a:lstStyle/>
          <a:p>
            <a:r>
              <a:rPr lang="en-US" altLang="zh-CN" sz="2800" dirty="0">
                <a:latin typeface="Cambria Math" panose="02040503050406030204" pitchFamily="18" charset="0"/>
                <a:ea typeface="Cambria Math" panose="02040503050406030204" pitchFamily="18" charset="0"/>
              </a:rPr>
              <a:t>Effective Lagrangian Approach</a:t>
            </a:r>
            <a:endParaRPr lang="zh-CN" altLang="en-US" sz="2800" dirty="0">
              <a:latin typeface="Cambria Math" panose="02040503050406030204" pitchFamily="18" charset="0"/>
            </a:endParaRPr>
          </a:p>
        </p:txBody>
      </p:sp>
      <p:sp>
        <p:nvSpPr>
          <p:cNvPr id="8" name="标题 1">
            <a:extLst>
              <a:ext uri="{FF2B5EF4-FFF2-40B4-BE49-F238E27FC236}">
                <a16:creationId xmlns:a16="http://schemas.microsoft.com/office/drawing/2014/main" id="{9A0F0168-69E6-4387-A768-00372D9A5591}"/>
              </a:ext>
            </a:extLst>
          </p:cNvPr>
          <p:cNvSpPr txBox="1">
            <a:spLocks/>
          </p:cNvSpPr>
          <p:nvPr/>
        </p:nvSpPr>
        <p:spPr>
          <a:xfrm>
            <a:off x="279400" y="356111"/>
            <a:ext cx="11800719" cy="426644"/>
          </a:xfrm>
          <a:prstGeom prst="rect">
            <a:avLst/>
          </a:prstGeom>
          <a:solidFill>
            <a:schemeClr val="accent5">
              <a:lumMod val="40000"/>
              <a:lumOff val="6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Cambria" panose="02040503050406030204" pitchFamily="18" charset="0"/>
                <a:ea typeface="Cambria" panose="02040503050406030204" pitchFamily="18" charset="0"/>
              </a:rPr>
              <a:t>C. Loop amplitudes in the VMD model:</a:t>
            </a:r>
            <a:r>
              <a:rPr lang="zh-CN" altLang="en-US" sz="3200" dirty="0">
                <a:latin typeface="Cambria" panose="02040503050406030204" pitchFamily="18" charset="0"/>
                <a:ea typeface="Cambria" panose="02040503050406030204" pitchFamily="18" charset="0"/>
              </a:rPr>
              <a:t> </a:t>
            </a:r>
            <a:r>
              <a:rPr lang="en-US" altLang="zh-CN" sz="3200" dirty="0">
                <a:latin typeface="Cambria" panose="02040503050406030204" pitchFamily="18" charset="0"/>
                <a:ea typeface="Cambria" panose="02040503050406030204" pitchFamily="18" charset="0"/>
              </a:rPr>
              <a:t>Lagrangians and coupling constant</a:t>
            </a:r>
            <a:endParaRPr lang="zh-CN" altLang="en-US" sz="3100" dirty="0"/>
          </a:p>
        </p:txBody>
      </p:sp>
      <p:pic>
        <p:nvPicPr>
          <p:cNvPr id="9" name="图片 8">
            <a:extLst>
              <a:ext uri="{FF2B5EF4-FFF2-40B4-BE49-F238E27FC236}">
                <a16:creationId xmlns:a16="http://schemas.microsoft.com/office/drawing/2014/main" id="{2A88AC3A-B09E-40AA-9CE1-8EF342957F54}"/>
              </a:ext>
            </a:extLst>
          </p:cNvPr>
          <p:cNvPicPr>
            <a:picLocks noChangeAspect="1"/>
          </p:cNvPicPr>
          <p:nvPr/>
        </p:nvPicPr>
        <p:blipFill>
          <a:blip r:embed="rId3"/>
          <a:stretch>
            <a:fillRect/>
          </a:stretch>
        </p:blipFill>
        <p:spPr>
          <a:xfrm>
            <a:off x="1006516" y="2010597"/>
            <a:ext cx="4427332" cy="406000"/>
          </a:xfrm>
          <a:prstGeom prst="rect">
            <a:avLst/>
          </a:prstGeom>
        </p:spPr>
      </p:pic>
      <p:pic>
        <p:nvPicPr>
          <p:cNvPr id="10" name="图片 9">
            <a:extLst>
              <a:ext uri="{FF2B5EF4-FFF2-40B4-BE49-F238E27FC236}">
                <a16:creationId xmlns:a16="http://schemas.microsoft.com/office/drawing/2014/main" id="{EB5A7BC4-040E-458C-A5D3-6225F0D7035D}"/>
              </a:ext>
            </a:extLst>
          </p:cNvPr>
          <p:cNvPicPr>
            <a:picLocks noChangeAspect="1"/>
          </p:cNvPicPr>
          <p:nvPr/>
        </p:nvPicPr>
        <p:blipFill>
          <a:blip r:embed="rId4"/>
          <a:stretch>
            <a:fillRect/>
          </a:stretch>
        </p:blipFill>
        <p:spPr>
          <a:xfrm>
            <a:off x="828076" y="2519463"/>
            <a:ext cx="4427332" cy="529867"/>
          </a:xfrm>
          <a:prstGeom prst="rect">
            <a:avLst/>
          </a:prstGeom>
        </p:spPr>
      </p:pic>
      <p:pic>
        <p:nvPicPr>
          <p:cNvPr id="11" name="图片 10">
            <a:extLst>
              <a:ext uri="{FF2B5EF4-FFF2-40B4-BE49-F238E27FC236}">
                <a16:creationId xmlns:a16="http://schemas.microsoft.com/office/drawing/2014/main" id="{848DC36C-C49D-4FA7-BC9E-B4173495D98F}"/>
              </a:ext>
            </a:extLst>
          </p:cNvPr>
          <p:cNvPicPr>
            <a:picLocks noChangeAspect="1"/>
          </p:cNvPicPr>
          <p:nvPr/>
        </p:nvPicPr>
        <p:blipFill>
          <a:blip r:embed="rId5"/>
          <a:stretch>
            <a:fillRect/>
          </a:stretch>
        </p:blipFill>
        <p:spPr>
          <a:xfrm>
            <a:off x="828076" y="3309410"/>
            <a:ext cx="4499238" cy="457240"/>
          </a:xfrm>
          <a:prstGeom prst="rect">
            <a:avLst/>
          </a:prstGeom>
        </p:spPr>
      </p:pic>
      <p:pic>
        <p:nvPicPr>
          <p:cNvPr id="12" name="图片 11">
            <a:extLst>
              <a:ext uri="{FF2B5EF4-FFF2-40B4-BE49-F238E27FC236}">
                <a16:creationId xmlns:a16="http://schemas.microsoft.com/office/drawing/2014/main" id="{4BCF9C9F-A35C-478C-AE03-773550F9526E}"/>
              </a:ext>
            </a:extLst>
          </p:cNvPr>
          <p:cNvPicPr>
            <a:picLocks noChangeAspect="1"/>
          </p:cNvPicPr>
          <p:nvPr/>
        </p:nvPicPr>
        <p:blipFill rotWithShape="1">
          <a:blip r:embed="rId6"/>
          <a:srcRect r="6759"/>
          <a:stretch/>
        </p:blipFill>
        <p:spPr>
          <a:xfrm>
            <a:off x="5741975" y="1557784"/>
            <a:ext cx="5843247" cy="1255794"/>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BD3ADCAA-95C9-407E-8C41-709DA12A7718}"/>
                  </a:ext>
                </a:extLst>
              </p:cNvPr>
              <p:cNvSpPr txBox="1"/>
              <p:nvPr/>
            </p:nvSpPr>
            <p:spPr>
              <a:xfrm>
                <a:off x="6399889" y="2929207"/>
                <a:ext cx="5185333" cy="646331"/>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rPr>
                  <a:t>We adopt the same form of this multiplet matrix for the first excitation states </a:t>
                </a:r>
                <a14:m>
                  <m:oMath xmlns:m="http://schemas.openxmlformats.org/officeDocument/2006/math">
                    <m:r>
                      <a:rPr lang="en-US" altLang="zh-CN" b="0" i="1" smtClean="0">
                        <a:latin typeface="Cambria Math" panose="02040503050406030204" pitchFamily="18" charset="0"/>
                        <a:ea typeface="Cambria Math" panose="02040503050406030204" pitchFamily="18" charset="0"/>
                      </a:rPr>
                      <m:t>𝜂</m:t>
                    </m:r>
                    <m:d>
                      <m:dPr>
                        <m:ctrlPr>
                          <a:rPr lang="en-US" altLang="zh-CN" b="0" i="1" smtClean="0">
                            <a:latin typeface="Cambria Math" panose="02040503050406030204" pitchFamily="18" charset="0"/>
                            <a:ea typeface="Cambria Math" panose="02040503050406030204" pitchFamily="18" charset="0"/>
                          </a:rPr>
                        </m:ctrlPr>
                      </m:dPr>
                      <m:e>
                        <m:r>
                          <a:rPr lang="en-US" altLang="zh-CN" b="0" i="1" smtClean="0">
                            <a:latin typeface="Cambria Math" panose="02040503050406030204" pitchFamily="18" charset="0"/>
                            <a:ea typeface="Cambria Math" panose="02040503050406030204" pitchFamily="18" charset="0"/>
                          </a:rPr>
                          <m:t>1295</m:t>
                        </m:r>
                      </m:e>
                    </m:d>
                  </m:oMath>
                </a14:m>
                <a:r>
                  <a:rPr lang="zh-CN" altLang="en-US" dirty="0">
                    <a:latin typeface="Cambria Math" panose="02040503050406030204" pitchFamily="18" charset="0"/>
                  </a:rPr>
                  <a:t> </a:t>
                </a:r>
                <a:r>
                  <a:rPr lang="en-US" altLang="zh-CN" dirty="0">
                    <a:latin typeface="Cambria Math" panose="02040503050406030204" pitchFamily="18" charset="0"/>
                    <a:ea typeface="Cambria Math" panose="02040503050406030204" pitchFamily="18" charset="0"/>
                  </a:rPr>
                  <a:t>and </a:t>
                </a:r>
                <a14:m>
                  <m:oMath xmlns:m="http://schemas.openxmlformats.org/officeDocument/2006/math">
                    <m:r>
                      <a:rPr lang="en-US" altLang="zh-CN" b="0" i="1" smtClean="0">
                        <a:latin typeface="Cambria Math" panose="02040503050406030204" pitchFamily="18" charset="0"/>
                        <a:ea typeface="Cambria Math" panose="02040503050406030204" pitchFamily="18" charset="0"/>
                      </a:rPr>
                      <m:t>𝜂</m:t>
                    </m:r>
                    <m:r>
                      <a:rPr lang="en-US" altLang="zh-CN" b="0" i="1" smtClean="0">
                        <a:latin typeface="Cambria Math" panose="02040503050406030204" pitchFamily="18" charset="0"/>
                        <a:ea typeface="Cambria Math" panose="02040503050406030204" pitchFamily="18" charset="0"/>
                      </a:rPr>
                      <m:t>(1405)</m:t>
                    </m:r>
                  </m:oMath>
                </a14:m>
                <a:endParaRPr lang="zh-CN" altLang="en-US" dirty="0">
                  <a:latin typeface="Cambria Math" panose="02040503050406030204" pitchFamily="18" charset="0"/>
                </a:endParaRPr>
              </a:p>
            </p:txBody>
          </p:sp>
        </mc:Choice>
        <mc:Fallback xmlns="">
          <p:sp>
            <p:nvSpPr>
              <p:cNvPr id="13" name="文本框 12">
                <a:extLst>
                  <a:ext uri="{FF2B5EF4-FFF2-40B4-BE49-F238E27FC236}">
                    <a16:creationId xmlns:a16="http://schemas.microsoft.com/office/drawing/2014/main" id="{BD3ADCAA-95C9-407E-8C41-709DA12A7718}"/>
                  </a:ext>
                </a:extLst>
              </p:cNvPr>
              <p:cNvSpPr txBox="1">
                <a:spLocks noRot="1" noChangeAspect="1" noMove="1" noResize="1" noEditPoints="1" noAdjustHandles="1" noChangeArrowheads="1" noChangeShapeType="1" noTextEdit="1"/>
              </p:cNvSpPr>
              <p:nvPr/>
            </p:nvSpPr>
            <p:spPr>
              <a:xfrm>
                <a:off x="6399889" y="2929207"/>
                <a:ext cx="5185333" cy="646331"/>
              </a:xfrm>
              <a:prstGeom prst="rect">
                <a:avLst/>
              </a:prstGeom>
              <a:blipFill>
                <a:blip r:embed="rId7"/>
                <a:stretch>
                  <a:fillRect l="-1059" t="-6604" b="-13208"/>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4D33BBF5-1235-44BF-8E08-597616FE8DC2}"/>
              </a:ext>
            </a:extLst>
          </p:cNvPr>
          <p:cNvPicPr>
            <a:picLocks noChangeAspect="1"/>
          </p:cNvPicPr>
          <p:nvPr/>
        </p:nvPicPr>
        <p:blipFill>
          <a:blip r:embed="rId8"/>
          <a:stretch>
            <a:fillRect/>
          </a:stretch>
        </p:blipFill>
        <p:spPr>
          <a:xfrm>
            <a:off x="7648885" y="3950857"/>
            <a:ext cx="3234824" cy="1316129"/>
          </a:xfrm>
          <a:prstGeom prst="rect">
            <a:avLst/>
          </a:prstGeom>
        </p:spPr>
      </p:pic>
      <p:pic>
        <p:nvPicPr>
          <p:cNvPr id="15" name="图片 14">
            <a:extLst>
              <a:ext uri="{FF2B5EF4-FFF2-40B4-BE49-F238E27FC236}">
                <a16:creationId xmlns:a16="http://schemas.microsoft.com/office/drawing/2014/main" id="{3F1EFDAE-7429-4E86-860D-358C7BA70F3A}"/>
              </a:ext>
            </a:extLst>
          </p:cNvPr>
          <p:cNvPicPr>
            <a:picLocks noChangeAspect="1"/>
          </p:cNvPicPr>
          <p:nvPr/>
        </p:nvPicPr>
        <p:blipFill>
          <a:blip r:embed="rId9"/>
          <a:stretch>
            <a:fillRect/>
          </a:stretch>
        </p:blipFill>
        <p:spPr>
          <a:xfrm>
            <a:off x="867640" y="4180748"/>
            <a:ext cx="91448" cy="97544"/>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6EFB24EB-F5C0-41DB-A738-70B5C0EEDABE}"/>
                  </a:ext>
                </a:extLst>
              </p:cNvPr>
              <p:cNvSpPr txBox="1"/>
              <p:nvPr/>
            </p:nvSpPr>
            <p:spPr>
              <a:xfrm>
                <a:off x="1022151" y="3950857"/>
                <a:ext cx="6335090" cy="709874"/>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𝑔</m:t>
                        </m:r>
                      </m:e>
                      <m:sub>
                        <m:r>
                          <a:rPr lang="en-US" altLang="zh-CN" sz="2000" b="0" i="1" smtClean="0">
                            <a:latin typeface="Cambria Math" panose="02040503050406030204" pitchFamily="18" charset="0"/>
                            <a:ea typeface="Cambria Math" panose="02040503050406030204" pitchFamily="18" charset="0"/>
                          </a:rPr>
                          <m:t>𝑋𝑉𝑃</m:t>
                        </m:r>
                      </m:sub>
                    </m:sSub>
                  </m:oMath>
                </a14:m>
                <a:r>
                  <a:rPr lang="zh-CN" altLang="en-US" sz="2000" dirty="0">
                    <a:latin typeface="Cambria Math" panose="02040503050406030204" pitchFamily="18" charset="0"/>
                  </a:rPr>
                  <a:t> </a:t>
                </a:r>
                <a:r>
                  <a:rPr lang="en-US" altLang="zh-CN" sz="2000" dirty="0">
                    <a:latin typeface="Cambria Math" panose="02040503050406030204" pitchFamily="18" charset="0"/>
                    <a:ea typeface="Cambria Math" panose="02040503050406030204" pitchFamily="18" charset="0"/>
                  </a:rPr>
                  <a:t>is the overall coupling between a first radial excitation pseudoscalar </a:t>
                </a:r>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𝑞</m:t>
                            </m:r>
                            <m:acc>
                              <m:accPr>
                                <m:chr m:val="̅"/>
                                <m:ctrlPr>
                                  <a:rPr lang="en-US" altLang="zh-CN" sz="2000" b="0" i="1" smtClean="0">
                                    <a:latin typeface="Cambria Math" panose="02040503050406030204" pitchFamily="18" charset="0"/>
                                    <a:ea typeface="Cambria Math" panose="02040503050406030204" pitchFamily="18" charset="0"/>
                                  </a:rPr>
                                </m:ctrlPr>
                              </m:accPr>
                              <m:e>
                                <m:r>
                                  <a:rPr lang="en-US" altLang="zh-CN" sz="2000" b="0" i="1" smtClean="0">
                                    <a:latin typeface="Cambria Math" panose="02040503050406030204" pitchFamily="18" charset="0"/>
                                    <a:ea typeface="Cambria Math" panose="02040503050406030204" pitchFamily="18" charset="0"/>
                                  </a:rPr>
                                  <m:t>𝑞</m:t>
                                </m:r>
                              </m:e>
                            </m:acc>
                          </m:e>
                        </m:d>
                      </m:e>
                      <m:sub>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0</m:t>
                            </m:r>
                          </m:e>
                          <m:sup>
                            <m:r>
                              <a:rPr lang="en-US" altLang="zh-CN" sz="2000" b="0" i="1" smtClean="0">
                                <a:latin typeface="Cambria Math" panose="02040503050406030204" pitchFamily="18" charset="0"/>
                                <a:ea typeface="Cambria Math" panose="02040503050406030204" pitchFamily="18" charset="0"/>
                              </a:rPr>
                              <m:t>− +</m:t>
                            </m:r>
                          </m:sup>
                        </m:sSup>
                      </m:sub>
                    </m:sSub>
                  </m:oMath>
                </a14:m>
                <a:r>
                  <a:rPr lang="zh-CN" altLang="en-US" sz="2000" dirty="0">
                    <a:latin typeface="Cambria Math" panose="02040503050406030204" pitchFamily="18" charset="0"/>
                  </a:rPr>
                  <a:t> </a:t>
                </a:r>
                <a:r>
                  <a:rPr lang="en-US" altLang="zh-CN" sz="2000" dirty="0">
                    <a:latin typeface="Cambria Math" panose="02040503050406030204" pitchFamily="18" charset="0"/>
                    <a:ea typeface="Cambria Math" panose="02040503050406030204" pitchFamily="18" charset="0"/>
                  </a:rPr>
                  <a:t>and ground states V P.</a:t>
                </a:r>
                <a:endParaRPr lang="zh-CN" altLang="en-US" sz="2000" dirty="0">
                  <a:latin typeface="Cambria Math" panose="02040503050406030204" pitchFamily="18" charset="0"/>
                </a:endParaRPr>
              </a:p>
            </p:txBody>
          </p:sp>
        </mc:Choice>
        <mc:Fallback xmlns="">
          <p:sp>
            <p:nvSpPr>
              <p:cNvPr id="16" name="文本框 15">
                <a:extLst>
                  <a:ext uri="{FF2B5EF4-FFF2-40B4-BE49-F238E27FC236}">
                    <a16:creationId xmlns:a16="http://schemas.microsoft.com/office/drawing/2014/main" id="{6EFB24EB-F5C0-41DB-A738-70B5C0EEDABE}"/>
                  </a:ext>
                </a:extLst>
              </p:cNvPr>
              <p:cNvSpPr txBox="1">
                <a:spLocks noRot="1" noChangeAspect="1" noMove="1" noResize="1" noEditPoints="1" noAdjustHandles="1" noChangeArrowheads="1" noChangeShapeType="1" noTextEdit="1"/>
              </p:cNvSpPr>
              <p:nvPr/>
            </p:nvSpPr>
            <p:spPr>
              <a:xfrm>
                <a:off x="1022151" y="3950857"/>
                <a:ext cx="6335090" cy="709874"/>
              </a:xfrm>
              <a:prstGeom prst="rect">
                <a:avLst/>
              </a:prstGeom>
              <a:blipFill>
                <a:blip r:embed="rId10"/>
                <a:stretch>
                  <a:fillRect l="-1059" t="-4274" b="-12821"/>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BA69FBCA-6CDE-418F-B485-10B5E5EF99C6}"/>
              </a:ext>
            </a:extLst>
          </p:cNvPr>
          <p:cNvPicPr>
            <a:picLocks noChangeAspect="1"/>
          </p:cNvPicPr>
          <p:nvPr/>
        </p:nvPicPr>
        <p:blipFill>
          <a:blip r:embed="rId9"/>
          <a:stretch>
            <a:fillRect/>
          </a:stretch>
        </p:blipFill>
        <p:spPr>
          <a:xfrm>
            <a:off x="867640" y="5016321"/>
            <a:ext cx="91448" cy="97544"/>
          </a:xfrm>
          <a:prstGeom prst="rect">
            <a:avLst/>
          </a:prstGeom>
        </p:spPr>
      </p:pic>
      <mc:AlternateContent xmlns:mc="http://schemas.openxmlformats.org/markup-compatibility/2006" xmlns:a14="http://schemas.microsoft.com/office/drawing/2010/main">
        <mc:Choice Requires="a14">
          <p:sp>
            <p:nvSpPr>
              <p:cNvPr id="18" name="文本框 17">
                <a:extLst>
                  <a:ext uri="{FF2B5EF4-FFF2-40B4-BE49-F238E27FC236}">
                    <a16:creationId xmlns:a16="http://schemas.microsoft.com/office/drawing/2014/main" id="{9B193531-7C7E-417B-BAF0-96375F73951C}"/>
                  </a:ext>
                </a:extLst>
              </p:cNvPr>
              <p:cNvSpPr txBox="1"/>
              <p:nvPr/>
            </p:nvSpPr>
            <p:spPr>
              <a:xfrm>
                <a:off x="1022151" y="4801476"/>
                <a:ext cx="6335090" cy="709874"/>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𝑔</m:t>
                        </m:r>
                      </m:e>
                      <m:sub>
                        <m:r>
                          <a:rPr lang="en-US" altLang="zh-CN" sz="2000" b="0" i="1" smtClean="0">
                            <a:latin typeface="Cambria Math" panose="02040503050406030204" pitchFamily="18" charset="0"/>
                            <a:ea typeface="Cambria Math" panose="02040503050406030204" pitchFamily="18" charset="0"/>
                          </a:rPr>
                          <m:t>𝑋𝑉𝑉</m:t>
                        </m:r>
                      </m:sub>
                    </m:sSub>
                  </m:oMath>
                </a14:m>
                <a:r>
                  <a:rPr lang="zh-CN" altLang="en-US" sz="2000" dirty="0">
                    <a:latin typeface="Cambria Math" panose="02040503050406030204" pitchFamily="18" charset="0"/>
                  </a:rPr>
                  <a:t> </a:t>
                </a:r>
                <a:r>
                  <a:rPr lang="en-US" altLang="zh-CN" sz="2000" dirty="0">
                    <a:latin typeface="Cambria Math" panose="02040503050406030204" pitchFamily="18" charset="0"/>
                    <a:ea typeface="Cambria Math" panose="02040503050406030204" pitchFamily="18" charset="0"/>
                  </a:rPr>
                  <a:t>is the overall coupling between a first radial excitation pseudoscalar </a:t>
                </a:r>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𝑞</m:t>
                            </m:r>
                            <m:acc>
                              <m:accPr>
                                <m:chr m:val="̅"/>
                                <m:ctrlPr>
                                  <a:rPr lang="en-US" altLang="zh-CN" sz="2000" b="0" i="1" smtClean="0">
                                    <a:latin typeface="Cambria Math" panose="02040503050406030204" pitchFamily="18" charset="0"/>
                                    <a:ea typeface="Cambria Math" panose="02040503050406030204" pitchFamily="18" charset="0"/>
                                  </a:rPr>
                                </m:ctrlPr>
                              </m:accPr>
                              <m:e>
                                <m:r>
                                  <a:rPr lang="en-US" altLang="zh-CN" sz="2000" b="0" i="1" smtClean="0">
                                    <a:latin typeface="Cambria Math" panose="02040503050406030204" pitchFamily="18" charset="0"/>
                                    <a:ea typeface="Cambria Math" panose="02040503050406030204" pitchFamily="18" charset="0"/>
                                  </a:rPr>
                                  <m:t>𝑞</m:t>
                                </m:r>
                              </m:e>
                            </m:acc>
                          </m:e>
                        </m:d>
                      </m:e>
                      <m:sub>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0</m:t>
                            </m:r>
                          </m:e>
                          <m:sup>
                            <m:r>
                              <a:rPr lang="en-US" altLang="zh-CN" sz="2000" b="0" i="1" smtClean="0">
                                <a:latin typeface="Cambria Math" panose="02040503050406030204" pitchFamily="18" charset="0"/>
                                <a:ea typeface="Cambria Math" panose="02040503050406030204" pitchFamily="18" charset="0"/>
                              </a:rPr>
                              <m:t>− +</m:t>
                            </m:r>
                          </m:sup>
                        </m:sSup>
                      </m:sub>
                    </m:sSub>
                  </m:oMath>
                </a14:m>
                <a:r>
                  <a:rPr lang="zh-CN" altLang="en-US" sz="2000" dirty="0">
                    <a:latin typeface="Cambria Math" panose="02040503050406030204" pitchFamily="18" charset="0"/>
                  </a:rPr>
                  <a:t> </a:t>
                </a:r>
                <a:r>
                  <a:rPr lang="en-US" altLang="zh-CN" sz="2000" dirty="0">
                    <a:latin typeface="Cambria Math" panose="02040503050406030204" pitchFamily="18" charset="0"/>
                    <a:ea typeface="Cambria Math" panose="02040503050406030204" pitchFamily="18" charset="0"/>
                  </a:rPr>
                  <a:t>and ground states V V</a:t>
                </a:r>
                <a:r>
                  <a:rPr lang="en-US" altLang="zh-CN" sz="2000" dirty="0"/>
                  <a:t>.</a:t>
                </a:r>
                <a:endParaRPr lang="zh-CN" altLang="en-US" sz="2000" dirty="0"/>
              </a:p>
            </p:txBody>
          </p:sp>
        </mc:Choice>
        <mc:Fallback xmlns="">
          <p:sp>
            <p:nvSpPr>
              <p:cNvPr id="18" name="文本框 17">
                <a:extLst>
                  <a:ext uri="{FF2B5EF4-FFF2-40B4-BE49-F238E27FC236}">
                    <a16:creationId xmlns:a16="http://schemas.microsoft.com/office/drawing/2014/main" id="{9B193531-7C7E-417B-BAF0-96375F73951C}"/>
                  </a:ext>
                </a:extLst>
              </p:cNvPr>
              <p:cNvSpPr txBox="1">
                <a:spLocks noRot="1" noChangeAspect="1" noMove="1" noResize="1" noEditPoints="1" noAdjustHandles="1" noChangeArrowheads="1" noChangeShapeType="1" noTextEdit="1"/>
              </p:cNvSpPr>
              <p:nvPr/>
            </p:nvSpPr>
            <p:spPr>
              <a:xfrm>
                <a:off x="1022151" y="4801476"/>
                <a:ext cx="6335090" cy="709874"/>
              </a:xfrm>
              <a:prstGeom prst="rect">
                <a:avLst/>
              </a:prstGeom>
              <a:blipFill>
                <a:blip r:embed="rId11"/>
                <a:stretch>
                  <a:fillRect l="-1059" t="-5172" b="-14655"/>
                </a:stretch>
              </a:blipFill>
            </p:spPr>
            <p:txBody>
              <a:bodyPr/>
              <a:lstStyle/>
              <a:p>
                <a:r>
                  <a:rPr lang="zh-CN" altLang="en-US">
                    <a:noFill/>
                  </a:rPr>
                  <a:t> </a:t>
                </a:r>
              </a:p>
            </p:txBody>
          </p:sp>
        </mc:Fallback>
      </mc:AlternateContent>
      <p:pic>
        <p:nvPicPr>
          <p:cNvPr id="19" name="图片 18">
            <a:extLst>
              <a:ext uri="{FF2B5EF4-FFF2-40B4-BE49-F238E27FC236}">
                <a16:creationId xmlns:a16="http://schemas.microsoft.com/office/drawing/2014/main" id="{66915940-2358-4731-8E55-D0D5015A20ED}"/>
              </a:ext>
            </a:extLst>
          </p:cNvPr>
          <p:cNvPicPr>
            <a:picLocks noChangeAspect="1"/>
          </p:cNvPicPr>
          <p:nvPr/>
        </p:nvPicPr>
        <p:blipFill>
          <a:blip r:embed="rId9"/>
          <a:stretch>
            <a:fillRect/>
          </a:stretch>
        </p:blipFill>
        <p:spPr>
          <a:xfrm>
            <a:off x="863460" y="5851894"/>
            <a:ext cx="91448" cy="97544"/>
          </a:xfrm>
          <a:prstGeom prst="rect">
            <a:avLst/>
          </a:prstGeom>
        </p:spPr>
      </p:pic>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0C0ED4AD-031A-4BE6-8186-4CD47B6D7526}"/>
                  </a:ext>
                </a:extLst>
              </p:cNvPr>
              <p:cNvSpPr txBox="1"/>
              <p:nvPr/>
            </p:nvSpPr>
            <p:spPr>
              <a:xfrm>
                <a:off x="1022151" y="5679583"/>
                <a:ext cx="6096000" cy="707886"/>
              </a:xfrm>
              <a:prstGeom prst="rect">
                <a:avLst/>
              </a:prstGeom>
              <a:noFill/>
            </p:spPr>
            <p:txBody>
              <a:bodyPr wrap="square">
                <a:spAutoFit/>
              </a:bodyPr>
              <a:lstStyle/>
              <a:p>
                <a:r>
                  <a:rPr lang="en-US" altLang="zh-CN" sz="2000" dirty="0">
                    <a:latin typeface="Cambria Math" panose="02040503050406030204" pitchFamily="18" charset="0"/>
                    <a:ea typeface="Cambria Math" panose="02040503050406030204" pitchFamily="18" charset="0"/>
                  </a:rPr>
                  <a:t>Assumption: </a:t>
                </a:r>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𝑔</m:t>
                        </m:r>
                      </m:e>
                      <m:sub>
                        <m:r>
                          <a:rPr lang="en-US" altLang="zh-CN" sz="2000" b="0" i="1" smtClean="0">
                            <a:latin typeface="Cambria Math" panose="02040503050406030204" pitchFamily="18" charset="0"/>
                            <a:ea typeface="Cambria Math" panose="02040503050406030204" pitchFamily="18" charset="0"/>
                          </a:rPr>
                          <m:t>𝑉𝑃𝑃</m:t>
                        </m:r>
                      </m:sub>
                    </m:sSub>
                  </m:oMath>
                </a14:m>
                <a:r>
                  <a:rPr lang="zh-CN" altLang="en-US" sz="2000" dirty="0">
                    <a:latin typeface="Cambria Math" panose="02040503050406030204" pitchFamily="18" charset="0"/>
                  </a:rPr>
                  <a:t> </a:t>
                </a:r>
                <a:r>
                  <a:rPr lang="en-US" altLang="zh-CN" sz="2000" dirty="0">
                    <a:latin typeface="Cambria Math" panose="02040503050406030204" pitchFamily="18" charset="0"/>
                    <a:ea typeface="Cambria Math" panose="02040503050406030204" pitchFamily="18" charset="0"/>
                  </a:rPr>
                  <a:t>and </a:t>
                </a:r>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𝑔</m:t>
                        </m:r>
                      </m:e>
                      <m:sub>
                        <m:r>
                          <a:rPr lang="en-US" altLang="zh-CN" sz="2000" b="0" i="1" smtClean="0">
                            <a:latin typeface="Cambria Math" panose="02040503050406030204" pitchFamily="18" charset="0"/>
                            <a:ea typeface="Cambria Math" panose="02040503050406030204" pitchFamily="18" charset="0"/>
                          </a:rPr>
                          <m:t>𝑋𝑉𝑃</m:t>
                        </m:r>
                      </m:sub>
                    </m:sSub>
                  </m:oMath>
                </a14:m>
                <a:r>
                  <a:rPr lang="en-US" altLang="zh-CN" sz="2000" dirty="0">
                    <a:latin typeface="Cambria Math" panose="02040503050406030204" pitchFamily="18" charset="0"/>
                    <a:ea typeface="Cambria Math" panose="02040503050406030204" pitchFamily="18" charset="0"/>
                  </a:rPr>
                  <a:t>,  </a:t>
                </a:r>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𝑔</m:t>
                        </m:r>
                      </m:e>
                      <m:sub>
                        <m:r>
                          <a:rPr lang="en-US" altLang="zh-CN" sz="2000" b="0" i="1" smtClean="0">
                            <a:latin typeface="Cambria Math" panose="02040503050406030204" pitchFamily="18" charset="0"/>
                            <a:ea typeface="Cambria Math" panose="02040503050406030204" pitchFamily="18" charset="0"/>
                          </a:rPr>
                          <m:t>𝑉𝑉𝑃</m:t>
                        </m:r>
                      </m:sub>
                    </m:sSub>
                  </m:oMath>
                </a14:m>
                <a:r>
                  <a:rPr lang="en-US" altLang="zh-CN" sz="2000" dirty="0">
                    <a:latin typeface="Cambria Math" panose="02040503050406030204" pitchFamily="18" charset="0"/>
                    <a:ea typeface="Cambria Math" panose="02040503050406030204" pitchFamily="18" charset="0"/>
                  </a:rPr>
                  <a:t> and </a:t>
                </a:r>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𝑔</m:t>
                        </m:r>
                      </m:e>
                      <m:sub>
                        <m:r>
                          <a:rPr lang="en-US" altLang="zh-CN" sz="2000" b="0" i="1" smtClean="0">
                            <a:latin typeface="Cambria Math" panose="02040503050406030204" pitchFamily="18" charset="0"/>
                            <a:ea typeface="Cambria Math" panose="02040503050406030204" pitchFamily="18" charset="0"/>
                          </a:rPr>
                          <m:t>𝑋𝑉𝑉</m:t>
                        </m:r>
                      </m:sub>
                    </m:sSub>
                  </m:oMath>
                </a14:m>
                <a:r>
                  <a:rPr lang="en-US" altLang="zh-CN" sz="2000" dirty="0">
                    <a:latin typeface="Cambria Math" panose="02040503050406030204" pitchFamily="18" charset="0"/>
                    <a:ea typeface="Cambria Math" panose="02040503050406030204" pitchFamily="18" charset="0"/>
                  </a:rPr>
                  <a:t> have the same sign</a:t>
                </a:r>
                <a:endParaRPr lang="zh-CN" altLang="en-US" sz="2000" dirty="0">
                  <a:latin typeface="Cambria Math" panose="02040503050406030204" pitchFamily="18" charset="0"/>
                </a:endParaRPr>
              </a:p>
            </p:txBody>
          </p:sp>
        </mc:Choice>
        <mc:Fallback xmlns="">
          <p:sp>
            <p:nvSpPr>
              <p:cNvPr id="21" name="文本框 20">
                <a:extLst>
                  <a:ext uri="{FF2B5EF4-FFF2-40B4-BE49-F238E27FC236}">
                    <a16:creationId xmlns:a16="http://schemas.microsoft.com/office/drawing/2014/main" id="{0C0ED4AD-031A-4BE6-8186-4CD47B6D7526}"/>
                  </a:ext>
                </a:extLst>
              </p:cNvPr>
              <p:cNvSpPr txBox="1">
                <a:spLocks noRot="1" noChangeAspect="1" noMove="1" noResize="1" noEditPoints="1" noAdjustHandles="1" noChangeArrowheads="1" noChangeShapeType="1" noTextEdit="1"/>
              </p:cNvSpPr>
              <p:nvPr/>
            </p:nvSpPr>
            <p:spPr>
              <a:xfrm>
                <a:off x="1022151" y="5679583"/>
                <a:ext cx="6096000" cy="707886"/>
              </a:xfrm>
              <a:prstGeom prst="rect">
                <a:avLst/>
              </a:prstGeom>
              <a:blipFill>
                <a:blip r:embed="rId12"/>
                <a:stretch>
                  <a:fillRect l="-1100" t="-5172" b="-14655"/>
                </a:stretch>
              </a:blipFill>
            </p:spPr>
            <p:txBody>
              <a:bodyPr/>
              <a:lstStyle/>
              <a:p>
                <a:r>
                  <a:rPr lang="zh-CN" altLang="en-US">
                    <a:noFill/>
                  </a:rPr>
                  <a:t> </a:t>
                </a:r>
              </a:p>
            </p:txBody>
          </p:sp>
        </mc:Fallback>
      </mc:AlternateContent>
      <p:sp>
        <p:nvSpPr>
          <p:cNvPr id="22" name="文本框 21">
            <a:extLst>
              <a:ext uri="{FF2B5EF4-FFF2-40B4-BE49-F238E27FC236}">
                <a16:creationId xmlns:a16="http://schemas.microsoft.com/office/drawing/2014/main" id="{8C52FDFB-FF4C-4CCC-9C4C-D20EE4BF6839}"/>
              </a:ext>
            </a:extLst>
          </p:cNvPr>
          <p:cNvSpPr txBox="1"/>
          <p:nvPr/>
        </p:nvSpPr>
        <p:spPr>
          <a:xfrm>
            <a:off x="11137197" y="5851894"/>
            <a:ext cx="524786"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12</a:t>
            </a:r>
            <a:endParaRPr lang="zh-CN" altLang="en-US" dirty="0">
              <a:latin typeface="Cambria" panose="02040503050406030204" pitchFamily="18" charset="0"/>
            </a:endParaRPr>
          </a:p>
        </p:txBody>
      </p:sp>
      <p:sp>
        <p:nvSpPr>
          <p:cNvPr id="2" name="文本框 1">
            <a:extLst>
              <a:ext uri="{FF2B5EF4-FFF2-40B4-BE49-F238E27FC236}">
                <a16:creationId xmlns:a16="http://schemas.microsoft.com/office/drawing/2014/main" id="{97C82E05-7AF9-4ECB-BCD2-9D2AAFACEE81}"/>
              </a:ext>
            </a:extLst>
          </p:cNvPr>
          <p:cNvSpPr txBox="1"/>
          <p:nvPr/>
        </p:nvSpPr>
        <p:spPr>
          <a:xfrm>
            <a:off x="6280879" y="2813578"/>
            <a:ext cx="5446126" cy="953072"/>
          </a:xfrm>
          <a:prstGeom prst="rect">
            <a:avLst/>
          </a:prstGeom>
          <a:noFill/>
          <a:ln w="19050">
            <a:solidFill>
              <a:srgbClr val="FF0000"/>
            </a:solidFill>
          </a:ln>
        </p:spPr>
        <p:txBody>
          <a:bodyPr wrap="square" rtlCol="0">
            <a:spAutoFit/>
          </a:bodyPr>
          <a:lstStyle/>
          <a:p>
            <a:endParaRPr lang="zh-CN" altLang="en-US" dirty="0"/>
          </a:p>
        </p:txBody>
      </p:sp>
    </p:spTree>
    <p:extLst>
      <p:ext uri="{BB962C8B-B14F-4D97-AF65-F5344CB8AC3E}">
        <p14:creationId xmlns:p14="http://schemas.microsoft.com/office/powerpoint/2010/main" val="1892705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63262EFB-5D6D-4E20-83E9-E97C65DBEEC6}"/>
              </a:ext>
            </a:extLst>
          </p:cNvPr>
          <p:cNvSpPr txBox="1">
            <a:spLocks/>
          </p:cNvSpPr>
          <p:nvPr/>
        </p:nvSpPr>
        <p:spPr>
          <a:xfrm>
            <a:off x="279400" y="356111"/>
            <a:ext cx="11800719" cy="426644"/>
          </a:xfrm>
          <a:prstGeom prst="rect">
            <a:avLst/>
          </a:prstGeom>
          <a:solidFill>
            <a:schemeClr val="accent5">
              <a:lumMod val="40000"/>
              <a:lumOff val="6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Cambria" panose="02040503050406030204" pitchFamily="18" charset="0"/>
                <a:ea typeface="Cambria" panose="02040503050406030204" pitchFamily="18" charset="0"/>
              </a:rPr>
              <a:t>C. Loop amplitudes in the VMD model:</a:t>
            </a:r>
            <a:r>
              <a:rPr lang="zh-CN" altLang="en-US" sz="3200" dirty="0">
                <a:latin typeface="Cambria" panose="02040503050406030204" pitchFamily="18" charset="0"/>
                <a:ea typeface="Cambria" panose="02040503050406030204" pitchFamily="18" charset="0"/>
              </a:rPr>
              <a:t> </a:t>
            </a:r>
            <a:r>
              <a:rPr lang="en-US" altLang="zh-CN" sz="3200" dirty="0">
                <a:latin typeface="Cambria" panose="02040503050406030204" pitchFamily="18" charset="0"/>
                <a:ea typeface="Cambria" panose="02040503050406030204" pitchFamily="18" charset="0"/>
              </a:rPr>
              <a:t>Lagrangians and coupling constant</a:t>
            </a:r>
            <a:endParaRPr lang="zh-CN" altLang="en-US" sz="3100" dirty="0"/>
          </a:p>
        </p:txBody>
      </p:sp>
      <p:pic>
        <p:nvPicPr>
          <p:cNvPr id="6" name="图片 5">
            <a:extLst>
              <a:ext uri="{FF2B5EF4-FFF2-40B4-BE49-F238E27FC236}">
                <a16:creationId xmlns:a16="http://schemas.microsoft.com/office/drawing/2014/main" id="{5249F6AC-07CC-420B-968C-F6236DB0B299}"/>
              </a:ext>
            </a:extLst>
          </p:cNvPr>
          <p:cNvPicPr>
            <a:picLocks noChangeAspect="1"/>
          </p:cNvPicPr>
          <p:nvPr/>
        </p:nvPicPr>
        <p:blipFill>
          <a:blip r:embed="rId3"/>
          <a:stretch>
            <a:fillRect/>
          </a:stretch>
        </p:blipFill>
        <p:spPr>
          <a:xfrm>
            <a:off x="379810" y="1069321"/>
            <a:ext cx="8840999" cy="518153"/>
          </a:xfrm>
          <a:prstGeom prst="rect">
            <a:avLst/>
          </a:prstGeom>
        </p:spPr>
      </p:pic>
      <p:pic>
        <p:nvPicPr>
          <p:cNvPr id="8" name="图片 7">
            <a:extLst>
              <a:ext uri="{FF2B5EF4-FFF2-40B4-BE49-F238E27FC236}">
                <a16:creationId xmlns:a16="http://schemas.microsoft.com/office/drawing/2014/main" id="{E13EC235-94C1-4520-A575-B73B548441CF}"/>
              </a:ext>
            </a:extLst>
          </p:cNvPr>
          <p:cNvPicPr>
            <a:picLocks noChangeAspect="1"/>
          </p:cNvPicPr>
          <p:nvPr/>
        </p:nvPicPr>
        <p:blipFill>
          <a:blip r:embed="rId4"/>
          <a:stretch>
            <a:fillRect/>
          </a:stretch>
        </p:blipFill>
        <p:spPr>
          <a:xfrm>
            <a:off x="2322129" y="1560900"/>
            <a:ext cx="7928295" cy="722874"/>
          </a:xfrm>
          <a:prstGeom prst="rect">
            <a:avLst/>
          </a:prstGeom>
        </p:spPr>
      </p:pic>
      <p:pic>
        <p:nvPicPr>
          <p:cNvPr id="10" name="图片 9">
            <a:extLst>
              <a:ext uri="{FF2B5EF4-FFF2-40B4-BE49-F238E27FC236}">
                <a16:creationId xmlns:a16="http://schemas.microsoft.com/office/drawing/2014/main" id="{A651F6E6-20C8-4258-8966-8FE63D931EB7}"/>
              </a:ext>
            </a:extLst>
          </p:cNvPr>
          <p:cNvPicPr>
            <a:picLocks noChangeAspect="1"/>
          </p:cNvPicPr>
          <p:nvPr/>
        </p:nvPicPr>
        <p:blipFill>
          <a:blip r:embed="rId5"/>
          <a:stretch>
            <a:fillRect/>
          </a:stretch>
        </p:blipFill>
        <p:spPr>
          <a:xfrm>
            <a:off x="279400" y="2536072"/>
            <a:ext cx="8840999" cy="586721"/>
          </a:xfrm>
          <a:prstGeom prst="rect">
            <a:avLst/>
          </a:prstGeom>
        </p:spPr>
      </p:pic>
      <p:pic>
        <p:nvPicPr>
          <p:cNvPr id="12" name="图片 11">
            <a:extLst>
              <a:ext uri="{FF2B5EF4-FFF2-40B4-BE49-F238E27FC236}">
                <a16:creationId xmlns:a16="http://schemas.microsoft.com/office/drawing/2014/main" id="{D90FAE37-4193-4B71-B254-A37EDDB2E023}"/>
              </a:ext>
            </a:extLst>
          </p:cNvPr>
          <p:cNvPicPr>
            <a:picLocks noChangeAspect="1"/>
          </p:cNvPicPr>
          <p:nvPr/>
        </p:nvPicPr>
        <p:blipFill>
          <a:blip r:embed="rId6"/>
          <a:stretch>
            <a:fillRect/>
          </a:stretch>
        </p:blipFill>
        <p:spPr>
          <a:xfrm>
            <a:off x="2204388" y="3188869"/>
            <a:ext cx="7810555" cy="621208"/>
          </a:xfrm>
          <a:prstGeom prst="rect">
            <a:avLst/>
          </a:prstGeom>
        </p:spPr>
      </p:pic>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511CDD03-1A43-44C6-8351-6CA770EFABFA}"/>
                  </a:ext>
                </a:extLst>
              </p:cNvPr>
              <p:cNvSpPr txBox="1"/>
              <p:nvPr/>
            </p:nvSpPr>
            <p:spPr>
              <a:xfrm>
                <a:off x="837513" y="4027888"/>
                <a:ext cx="7276721" cy="736164"/>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𝑔</m:t>
                        </m:r>
                      </m:e>
                      <m:sub>
                        <m:r>
                          <a:rPr lang="en-US" altLang="zh-CN" sz="2000" b="0" i="1" smtClean="0">
                            <a:latin typeface="Cambria Math" panose="02040503050406030204" pitchFamily="18" charset="0"/>
                            <a:ea typeface="Cambria Math" panose="02040503050406030204" pitchFamily="18" charset="0"/>
                          </a:rPr>
                          <m:t>𝑉𝑃𝑃</m:t>
                        </m:r>
                      </m:sub>
                    </m:sSub>
                    <m:r>
                      <a:rPr lang="en-US" altLang="zh-CN" sz="2000" b="0" i="1" smtClean="0">
                        <a:latin typeface="Cambria Math" panose="02040503050406030204" pitchFamily="18" charset="0"/>
                        <a:ea typeface="Cambria Math" panose="02040503050406030204" pitchFamily="18" charset="0"/>
                      </a:rPr>
                      <m:t>=</m:t>
                    </m:r>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𝑔</m:t>
                        </m:r>
                      </m:e>
                      <m:sub>
                        <m:r>
                          <a:rPr lang="en-US" altLang="zh-CN" sz="2000" b="0" i="1" smtClean="0">
                            <a:latin typeface="Cambria Math" panose="02040503050406030204" pitchFamily="18" charset="0"/>
                            <a:ea typeface="Cambria Math" panose="02040503050406030204" pitchFamily="18" charset="0"/>
                          </a:rPr>
                          <m:t>𝜙</m:t>
                        </m:r>
                        <m:r>
                          <a:rPr lang="en-US" altLang="zh-CN" sz="2000" b="0" i="1" smtClean="0">
                            <a:latin typeface="Cambria Math" panose="02040503050406030204" pitchFamily="18" charset="0"/>
                            <a:ea typeface="Cambria Math" panose="02040503050406030204" pitchFamily="18" charset="0"/>
                          </a:rPr>
                          <m:t>𝐾</m:t>
                        </m:r>
                        <m:r>
                          <a:rPr lang="en-US" altLang="zh-CN" sz="2000" b="0" i="1" smtClean="0">
                            <a:latin typeface="Cambria Math" panose="02040503050406030204" pitchFamily="18" charset="0"/>
                            <a:ea typeface="Cambria Math" panose="02040503050406030204" pitchFamily="18" charset="0"/>
                          </a:rPr>
                          <m:t> </m:t>
                        </m:r>
                        <m:acc>
                          <m:accPr>
                            <m:chr m:val="̅"/>
                            <m:ctrlPr>
                              <a:rPr lang="en-US" altLang="zh-CN" sz="2000" b="0" i="1" smtClean="0">
                                <a:latin typeface="Cambria Math" panose="02040503050406030204" pitchFamily="18" charset="0"/>
                                <a:ea typeface="Cambria Math" panose="02040503050406030204" pitchFamily="18" charset="0"/>
                              </a:rPr>
                            </m:ctrlPr>
                          </m:accPr>
                          <m:e>
                            <m:r>
                              <a:rPr lang="en-US" altLang="zh-CN" sz="2000" b="0" i="1" smtClean="0">
                                <a:latin typeface="Cambria Math" panose="02040503050406030204" pitchFamily="18" charset="0"/>
                                <a:ea typeface="Cambria Math" panose="02040503050406030204" pitchFamily="18" charset="0"/>
                              </a:rPr>
                              <m:t>𝐾</m:t>
                            </m:r>
                          </m:e>
                        </m:acc>
                      </m:sub>
                    </m:sSub>
                  </m:oMath>
                </a14:m>
                <a:r>
                  <a:rPr lang="zh-CN" altLang="en-US" sz="2000" dirty="0">
                    <a:latin typeface="Cambria Math" panose="02040503050406030204" pitchFamily="18" charset="0"/>
                  </a:rPr>
                  <a:t> </a:t>
                </a:r>
                <a:r>
                  <a:rPr lang="en-US" altLang="zh-CN" sz="2000" dirty="0">
                    <a:latin typeface="Cambria Math" panose="02040503050406030204" pitchFamily="18" charset="0"/>
                    <a:ea typeface="Cambria Math" panose="02040503050406030204" pitchFamily="18" charset="0"/>
                  </a:rPr>
                  <a:t>=4.47  can be extracted from the data </a:t>
                </a:r>
                <a14:m>
                  <m:oMath xmlns:m="http://schemas.openxmlformats.org/officeDocument/2006/math">
                    <m:r>
                      <a:rPr lang="en-US" altLang="zh-CN" sz="2000" b="0" i="1" smtClean="0">
                        <a:latin typeface="Cambria Math" panose="02040503050406030204" pitchFamily="18" charset="0"/>
                        <a:ea typeface="Cambria Math" panose="02040503050406030204" pitchFamily="18" charset="0"/>
                      </a:rPr>
                      <m:t>𝜙</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𝐾</m:t>
                    </m:r>
                    <m:acc>
                      <m:accPr>
                        <m:chr m:val="̅"/>
                        <m:ctrlPr>
                          <a:rPr lang="en-US" altLang="zh-CN" sz="2000" b="0" i="1" smtClean="0">
                            <a:latin typeface="Cambria Math" panose="02040503050406030204" pitchFamily="18" charset="0"/>
                            <a:ea typeface="Cambria Math" panose="02040503050406030204" pitchFamily="18" charset="0"/>
                          </a:rPr>
                        </m:ctrlPr>
                      </m:accPr>
                      <m:e>
                        <m:r>
                          <a:rPr lang="en-US" altLang="zh-CN" sz="2000" b="0" i="1" smtClean="0">
                            <a:latin typeface="Cambria Math" panose="02040503050406030204" pitchFamily="18" charset="0"/>
                            <a:ea typeface="Cambria Math" panose="02040503050406030204" pitchFamily="18" charset="0"/>
                          </a:rPr>
                          <m:t>𝐾</m:t>
                        </m:r>
                      </m:e>
                    </m:acc>
                  </m:oMath>
                </a14:m>
                <a:r>
                  <a:rPr lang="zh-CN" altLang="en-US" sz="2000" dirty="0">
                    <a:latin typeface="Cambria Math" panose="02040503050406030204" pitchFamily="18" charset="0"/>
                  </a:rPr>
                  <a:t> </a:t>
                </a:r>
                <a:r>
                  <a:rPr lang="en-US" altLang="zh-CN" sz="2000" dirty="0">
                    <a:latin typeface="Cambria Math" panose="02040503050406030204" pitchFamily="18" charset="0"/>
                    <a:ea typeface="Cambria Math" panose="02040503050406030204" pitchFamily="18" charset="0"/>
                  </a:rPr>
                  <a:t>(positive and real number)</a:t>
                </a:r>
                <a:endParaRPr lang="zh-CN" altLang="en-US" sz="2000" dirty="0">
                  <a:latin typeface="Cambria Math" panose="02040503050406030204" pitchFamily="18" charset="0"/>
                </a:endParaRPr>
              </a:p>
            </p:txBody>
          </p:sp>
        </mc:Choice>
        <mc:Fallback xmlns="">
          <p:sp>
            <p:nvSpPr>
              <p:cNvPr id="13" name="文本框 12">
                <a:extLst>
                  <a:ext uri="{FF2B5EF4-FFF2-40B4-BE49-F238E27FC236}">
                    <a16:creationId xmlns:a16="http://schemas.microsoft.com/office/drawing/2014/main" id="{511CDD03-1A43-44C6-8351-6CA770EFABFA}"/>
                  </a:ext>
                </a:extLst>
              </p:cNvPr>
              <p:cNvSpPr txBox="1">
                <a:spLocks noRot="1" noChangeAspect="1" noMove="1" noResize="1" noEditPoints="1" noAdjustHandles="1" noChangeArrowheads="1" noChangeShapeType="1" noTextEdit="1"/>
              </p:cNvSpPr>
              <p:nvPr/>
            </p:nvSpPr>
            <p:spPr>
              <a:xfrm>
                <a:off x="837513" y="4027888"/>
                <a:ext cx="7276721" cy="736164"/>
              </a:xfrm>
              <a:prstGeom prst="rect">
                <a:avLst/>
              </a:prstGeom>
              <a:blipFill>
                <a:blip r:embed="rId7"/>
                <a:stretch>
                  <a:fillRect l="-838" t="-5785" b="-13223"/>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F9909141-6A9D-4017-83BD-55F55660D8F7}"/>
              </a:ext>
            </a:extLst>
          </p:cNvPr>
          <p:cNvPicPr>
            <a:picLocks noChangeAspect="1"/>
          </p:cNvPicPr>
          <p:nvPr/>
        </p:nvPicPr>
        <p:blipFill>
          <a:blip r:embed="rId8"/>
          <a:stretch>
            <a:fillRect/>
          </a:stretch>
        </p:blipFill>
        <p:spPr>
          <a:xfrm>
            <a:off x="592034" y="4213670"/>
            <a:ext cx="91448" cy="97544"/>
          </a:xfrm>
          <a:prstGeom prst="rect">
            <a:avLst/>
          </a:prstGeom>
        </p:spPr>
      </p:pic>
      <p:pic>
        <p:nvPicPr>
          <p:cNvPr id="15" name="图片 14">
            <a:extLst>
              <a:ext uri="{FF2B5EF4-FFF2-40B4-BE49-F238E27FC236}">
                <a16:creationId xmlns:a16="http://schemas.microsoft.com/office/drawing/2014/main" id="{6B52A026-F805-4397-A148-E9B9A2D790AC}"/>
              </a:ext>
            </a:extLst>
          </p:cNvPr>
          <p:cNvPicPr>
            <a:picLocks noChangeAspect="1"/>
          </p:cNvPicPr>
          <p:nvPr/>
        </p:nvPicPr>
        <p:blipFill>
          <a:blip r:embed="rId8"/>
          <a:stretch>
            <a:fillRect/>
          </a:stretch>
        </p:blipFill>
        <p:spPr>
          <a:xfrm>
            <a:off x="592034" y="5008123"/>
            <a:ext cx="91448" cy="97544"/>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207298E6-4F81-450C-A7F0-7306E6431311}"/>
                  </a:ext>
                </a:extLst>
              </p:cNvPr>
              <p:cNvSpPr txBox="1"/>
              <p:nvPr/>
            </p:nvSpPr>
            <p:spPr>
              <a:xfrm>
                <a:off x="769999" y="4834698"/>
                <a:ext cx="7810555" cy="1043940"/>
              </a:xfrm>
              <a:prstGeom prst="rect">
                <a:avLst/>
              </a:prstGeom>
              <a:noFill/>
            </p:spPr>
            <p:txBody>
              <a:bodyPr wrap="square" rtlCol="0">
                <a:spAutoFit/>
              </a:bodyPr>
              <a:lstStyle/>
              <a:p>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𝑔</m:t>
                        </m:r>
                      </m:e>
                      <m:sub>
                        <m:r>
                          <a:rPr lang="en-US" altLang="zh-CN" sz="2000" b="0" i="1" smtClean="0">
                            <a:latin typeface="Cambria Math" panose="02040503050406030204" pitchFamily="18" charset="0"/>
                            <a:ea typeface="Cambria Math" panose="02040503050406030204" pitchFamily="18" charset="0"/>
                          </a:rPr>
                          <m:t>𝜂</m:t>
                        </m:r>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1405</m:t>
                            </m:r>
                          </m:e>
                        </m:d>
                        <m:r>
                          <a:rPr lang="en-US" altLang="zh-CN" sz="2000" b="0" i="1" smtClean="0">
                            <a:latin typeface="Cambria Math" panose="02040503050406030204" pitchFamily="18" charset="0"/>
                            <a:ea typeface="Cambria Math" panose="02040503050406030204" pitchFamily="18" charset="0"/>
                          </a:rPr>
                          <m:t> </m:t>
                        </m:r>
                        <m:sSup>
                          <m:sSupPr>
                            <m:ctrlPr>
                              <a:rPr lang="en-US" altLang="zh-CN" sz="2000" b="0" i="1" smtClean="0">
                                <a:latin typeface="Cambria Math" panose="02040503050406030204" pitchFamily="18" charset="0"/>
                                <a:ea typeface="Cambria Math" panose="02040503050406030204" pitchFamily="18" charset="0"/>
                              </a:rPr>
                            </m:ctrlPr>
                          </m:sSupPr>
                          <m:e>
                            <m:r>
                              <a:rPr lang="en-US" altLang="zh-CN" sz="2000" b="0" i="1" smtClean="0">
                                <a:latin typeface="Cambria Math" panose="02040503050406030204" pitchFamily="18" charset="0"/>
                                <a:ea typeface="Cambria Math" panose="02040503050406030204" pitchFamily="18" charset="0"/>
                              </a:rPr>
                              <m:t>𝐾</m:t>
                            </m:r>
                          </m:e>
                          <m:sup>
                            <m:r>
                              <a:rPr lang="en-US" altLang="zh-CN" sz="2000" b="0" i="1" smtClean="0">
                                <a:latin typeface="Cambria Math" panose="02040503050406030204" pitchFamily="18" charset="0"/>
                                <a:ea typeface="Cambria Math" panose="02040503050406030204" pitchFamily="18" charset="0"/>
                              </a:rPr>
                              <m:t>∗</m:t>
                            </m:r>
                          </m:sup>
                        </m:sSup>
                        <m:r>
                          <a:rPr lang="en-US" altLang="zh-CN" sz="2000" b="0" i="1" smtClean="0">
                            <a:latin typeface="Cambria Math" panose="02040503050406030204" pitchFamily="18" charset="0"/>
                            <a:ea typeface="Cambria Math" panose="02040503050406030204" pitchFamily="18" charset="0"/>
                          </a:rPr>
                          <m:t> </m:t>
                        </m:r>
                        <m:acc>
                          <m:accPr>
                            <m:chr m:val="̅"/>
                            <m:ctrlPr>
                              <a:rPr lang="en-US" altLang="zh-CN" sz="2000" b="0" i="1" smtClean="0">
                                <a:latin typeface="Cambria Math" panose="02040503050406030204" pitchFamily="18" charset="0"/>
                                <a:ea typeface="Cambria Math" panose="02040503050406030204" pitchFamily="18" charset="0"/>
                              </a:rPr>
                            </m:ctrlPr>
                          </m:accPr>
                          <m:e>
                            <m:r>
                              <a:rPr lang="en-US" altLang="zh-CN" sz="2000" b="0" i="1" smtClean="0">
                                <a:latin typeface="Cambria Math" panose="02040503050406030204" pitchFamily="18" charset="0"/>
                                <a:ea typeface="Cambria Math" panose="02040503050406030204" pitchFamily="18" charset="0"/>
                              </a:rPr>
                              <m:t>𝐾</m:t>
                            </m:r>
                          </m:e>
                        </m:acc>
                      </m:sub>
                    </m:sSub>
                  </m:oMath>
                </a14:m>
                <a:r>
                  <a:rPr lang="zh-CN" altLang="en-US" sz="2000" dirty="0">
                    <a:latin typeface="Cambria Math" panose="02040503050406030204" pitchFamily="18" charset="0"/>
                  </a:rPr>
                  <a:t> </a:t>
                </a:r>
                <a14:m>
                  <m:oMath xmlns:m="http://schemas.openxmlformats.org/officeDocument/2006/math">
                    <m:r>
                      <a:rPr lang="en-US" altLang="zh-CN" sz="2000" b="0" i="1" dirty="0" smtClean="0">
                        <a:latin typeface="Cambria Math" panose="02040503050406030204" pitchFamily="18" charset="0"/>
                        <a:ea typeface="Cambria Math" panose="02040503050406030204" pitchFamily="18" charset="0"/>
                      </a:rPr>
                      <m:t>=−3.638 </m:t>
                    </m:r>
                  </m:oMath>
                </a14:m>
                <a:r>
                  <a:rPr lang="en-US" altLang="zh-CN" sz="2000" dirty="0">
                    <a:latin typeface="Cambria Math" panose="02040503050406030204" pitchFamily="18" charset="0"/>
                    <a:ea typeface="Cambria Math" panose="02040503050406030204" pitchFamily="18" charset="0"/>
                  </a:rPr>
                  <a:t>can be extracted from experimental data by combined analysis of the </a:t>
                </a:r>
                <a14:m>
                  <m:oMath xmlns:m="http://schemas.openxmlformats.org/officeDocument/2006/math">
                    <m:r>
                      <a:rPr lang="en-US" altLang="zh-CN" sz="2000" b="0" i="1" smtClean="0">
                        <a:latin typeface="Cambria Math" panose="02040503050406030204" pitchFamily="18" charset="0"/>
                        <a:ea typeface="Cambria Math" panose="02040503050406030204" pitchFamily="18" charset="0"/>
                      </a:rPr>
                      <m:t>𝜂</m:t>
                    </m:r>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1405</m:t>
                        </m:r>
                      </m:e>
                    </m:d>
                  </m:oMath>
                </a14:m>
                <a:r>
                  <a:rPr lang="en-US" altLang="zh-CN" sz="2000" dirty="0">
                    <a:latin typeface="Cambria Math" panose="02040503050406030204" pitchFamily="18" charset="0"/>
                    <a:ea typeface="Cambria Math" panose="02040503050406030204" pitchFamily="18" charset="0"/>
                  </a:rPr>
                  <a:t> decays into</a:t>
                </a:r>
                <a14:m>
                  <m:oMath xmlns:m="http://schemas.openxmlformats.org/officeDocument/2006/math">
                    <m:r>
                      <a:rPr lang="en-US" altLang="zh-CN" sz="2000" b="0" i="1" smtClean="0">
                        <a:latin typeface="Cambria Math" panose="02040503050406030204" pitchFamily="18" charset="0"/>
                        <a:ea typeface="Cambria Math" panose="02040503050406030204" pitchFamily="18" charset="0"/>
                      </a:rPr>
                      <m:t>𝐾</m:t>
                    </m:r>
                  </m:oMath>
                </a14:m>
                <a:r>
                  <a:rPr lang="en-US" altLang="zh-CN" sz="2000" dirty="0">
                    <a:latin typeface="Cambria Math" panose="02040503050406030204" pitchFamily="18" charset="0"/>
                    <a:ea typeface="Cambria Math" panose="02040503050406030204" pitchFamily="18" charset="0"/>
                  </a:rPr>
                  <a:t> </a:t>
                </a:r>
                <a14:m>
                  <m:oMath xmlns:m="http://schemas.openxmlformats.org/officeDocument/2006/math">
                    <m:acc>
                      <m:accPr>
                        <m:chr m:val="̅"/>
                        <m:ctrlPr>
                          <a:rPr lang="en-US" altLang="zh-CN" sz="2000" b="0" i="1" smtClean="0">
                            <a:latin typeface="Cambria Math" panose="02040503050406030204" pitchFamily="18" charset="0"/>
                            <a:ea typeface="Cambria Math" panose="02040503050406030204" pitchFamily="18" charset="0"/>
                          </a:rPr>
                        </m:ctrlPr>
                      </m:accPr>
                      <m:e>
                        <m:r>
                          <a:rPr lang="en-US" altLang="zh-CN" sz="2000" b="0" i="1" smtClean="0">
                            <a:latin typeface="Cambria Math" panose="02040503050406030204" pitchFamily="18" charset="0"/>
                            <a:ea typeface="Cambria Math" panose="02040503050406030204" pitchFamily="18" charset="0"/>
                          </a:rPr>
                          <m:t>𝐾</m:t>
                        </m:r>
                      </m:e>
                    </m:acc>
                    <m:r>
                      <a:rPr lang="en-US" altLang="zh-CN" sz="2000" b="0" i="1"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𝜋</m:t>
                    </m:r>
                  </m:oMath>
                </a14:m>
                <a:r>
                  <a:rPr lang="en-US" altLang="zh-CN" sz="2000" dirty="0">
                    <a:latin typeface="Cambria Math" panose="02040503050406030204" pitchFamily="18" charset="0"/>
                    <a:ea typeface="Cambria Math" panose="02040503050406030204" pitchFamily="18" charset="0"/>
                  </a:rPr>
                  <a:t>, </a:t>
                </a:r>
                <a14:m>
                  <m:oMath xmlns:m="http://schemas.openxmlformats.org/officeDocument/2006/math">
                    <m:r>
                      <a:rPr lang="en-US" altLang="zh-CN" sz="2000" b="0" i="1" smtClean="0">
                        <a:latin typeface="Cambria Math" panose="02040503050406030204" pitchFamily="18" charset="0"/>
                        <a:ea typeface="Cambria Math" panose="02040503050406030204" pitchFamily="18" charset="0"/>
                      </a:rPr>
                      <m:t>𝜂𝜋𝜋</m:t>
                    </m:r>
                  </m:oMath>
                </a14:m>
                <a:r>
                  <a:rPr lang="en-US" altLang="zh-CN" sz="2000" dirty="0">
                    <a:latin typeface="Cambria Math" panose="02040503050406030204" pitchFamily="18" charset="0"/>
                    <a:ea typeface="Cambria Math" panose="02040503050406030204" pitchFamily="18" charset="0"/>
                  </a:rPr>
                  <a:t> and </a:t>
                </a:r>
                <a14:m>
                  <m:oMath xmlns:m="http://schemas.openxmlformats.org/officeDocument/2006/math">
                    <m:r>
                      <a:rPr lang="en-US" altLang="zh-CN" sz="2000" b="0" i="1" smtClean="0">
                        <a:latin typeface="Cambria Math" panose="02040503050406030204" pitchFamily="18" charset="0"/>
                        <a:ea typeface="Cambria Math" panose="02040503050406030204" pitchFamily="18" charset="0"/>
                      </a:rPr>
                      <m:t>3</m:t>
                    </m:r>
                    <m:r>
                      <a:rPr lang="en-US" altLang="zh-CN" sz="2000" b="0" i="1" smtClean="0">
                        <a:latin typeface="Cambria Math" panose="02040503050406030204" pitchFamily="18" charset="0"/>
                        <a:ea typeface="Cambria Math" panose="02040503050406030204" pitchFamily="18" charset="0"/>
                      </a:rPr>
                      <m:t>𝜋</m:t>
                    </m:r>
                  </m:oMath>
                </a14:m>
                <a:r>
                  <a:rPr lang="en-US" altLang="zh-CN" sz="2000" dirty="0">
                    <a:latin typeface="Cambria Math" panose="02040503050406030204" pitchFamily="18" charset="0"/>
                    <a:ea typeface="Cambria Math" panose="02040503050406030204" pitchFamily="18" charset="0"/>
                  </a:rPr>
                  <a:t> . (sign of  minus comes from the mixing factor)</a:t>
                </a:r>
                <a:endParaRPr lang="zh-CN" altLang="en-US" sz="2000" dirty="0">
                  <a:latin typeface="Cambria Math" panose="02040503050406030204" pitchFamily="18" charset="0"/>
                </a:endParaRPr>
              </a:p>
            </p:txBody>
          </p:sp>
        </mc:Choice>
        <mc:Fallback xmlns="">
          <p:sp>
            <p:nvSpPr>
              <p:cNvPr id="16" name="文本框 15">
                <a:extLst>
                  <a:ext uri="{FF2B5EF4-FFF2-40B4-BE49-F238E27FC236}">
                    <a16:creationId xmlns:a16="http://schemas.microsoft.com/office/drawing/2014/main" id="{207298E6-4F81-450C-A7F0-7306E6431311}"/>
                  </a:ext>
                </a:extLst>
              </p:cNvPr>
              <p:cNvSpPr txBox="1">
                <a:spLocks noRot="1" noChangeAspect="1" noMove="1" noResize="1" noEditPoints="1" noAdjustHandles="1" noChangeArrowheads="1" noChangeShapeType="1" noTextEdit="1"/>
              </p:cNvSpPr>
              <p:nvPr/>
            </p:nvSpPr>
            <p:spPr>
              <a:xfrm>
                <a:off x="769999" y="4834698"/>
                <a:ext cx="7810555" cy="1043940"/>
              </a:xfrm>
              <a:prstGeom prst="rect">
                <a:avLst/>
              </a:prstGeom>
              <a:blipFill>
                <a:blip r:embed="rId9"/>
                <a:stretch>
                  <a:fillRect l="-780" t="-3509" b="-9357"/>
                </a:stretch>
              </a:blipFill>
            </p:spPr>
            <p:txBody>
              <a:bodyPr/>
              <a:lstStyle/>
              <a:p>
                <a:r>
                  <a:rPr lang="zh-CN" altLang="en-US">
                    <a:noFill/>
                  </a:rPr>
                  <a:t> </a:t>
                </a:r>
              </a:p>
            </p:txBody>
          </p:sp>
        </mc:Fallback>
      </mc:AlternateContent>
      <p:sp>
        <p:nvSpPr>
          <p:cNvPr id="17" name="矩形 16">
            <a:extLst>
              <a:ext uri="{FF2B5EF4-FFF2-40B4-BE49-F238E27FC236}">
                <a16:creationId xmlns:a16="http://schemas.microsoft.com/office/drawing/2014/main" id="{FED03DF1-1A0E-4109-8C7F-FD094181E1C8}"/>
              </a:ext>
            </a:extLst>
          </p:cNvPr>
          <p:cNvSpPr/>
          <p:nvPr/>
        </p:nvSpPr>
        <p:spPr>
          <a:xfrm>
            <a:off x="3337333" y="1572644"/>
            <a:ext cx="2277083" cy="722874"/>
          </a:xfrm>
          <a:prstGeom prst="rect">
            <a:avLst/>
          </a:prstGeom>
          <a:no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F6E22F29-890C-425A-BEC2-2C4A46067C3A}"/>
              </a:ext>
            </a:extLst>
          </p:cNvPr>
          <p:cNvPicPr>
            <a:picLocks noChangeAspect="1"/>
          </p:cNvPicPr>
          <p:nvPr/>
        </p:nvPicPr>
        <p:blipFill rotWithShape="1">
          <a:blip r:embed="rId10"/>
          <a:srcRect l="4079" r="14295"/>
          <a:stretch/>
        </p:blipFill>
        <p:spPr>
          <a:xfrm>
            <a:off x="8268265" y="3937929"/>
            <a:ext cx="3444936" cy="1850750"/>
          </a:xfrm>
          <a:prstGeom prst="rect">
            <a:avLst/>
          </a:prstGeom>
        </p:spPr>
      </p:pic>
      <p:sp>
        <p:nvSpPr>
          <p:cNvPr id="21" name="文本框 20">
            <a:extLst>
              <a:ext uri="{FF2B5EF4-FFF2-40B4-BE49-F238E27FC236}">
                <a16:creationId xmlns:a16="http://schemas.microsoft.com/office/drawing/2014/main" id="{F5DB390B-D99A-4D46-BDCE-CB742E31BE32}"/>
              </a:ext>
            </a:extLst>
          </p:cNvPr>
          <p:cNvSpPr txBox="1"/>
          <p:nvPr/>
        </p:nvSpPr>
        <p:spPr>
          <a:xfrm>
            <a:off x="11137197" y="5851894"/>
            <a:ext cx="524786"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13</a:t>
            </a:r>
            <a:endParaRPr lang="zh-CN" altLang="en-US" dirty="0">
              <a:latin typeface="Cambria" panose="02040503050406030204" pitchFamily="18" charset="0"/>
            </a:endParaRPr>
          </a:p>
        </p:txBody>
      </p:sp>
    </p:spTree>
    <p:extLst>
      <p:ext uri="{BB962C8B-B14F-4D97-AF65-F5344CB8AC3E}">
        <p14:creationId xmlns:p14="http://schemas.microsoft.com/office/powerpoint/2010/main" val="4014262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8A3FA60B-5F57-4473-8FAA-7C8863F98B92}"/>
                  </a:ext>
                </a:extLst>
              </p:cNvPr>
              <p:cNvSpPr txBox="1"/>
              <p:nvPr/>
            </p:nvSpPr>
            <p:spPr>
              <a:xfrm>
                <a:off x="1029251" y="1156419"/>
                <a:ext cx="10133497" cy="461665"/>
              </a:xfrm>
              <a:prstGeom prst="rect">
                <a:avLst/>
              </a:prstGeom>
              <a:noFill/>
              <a:ln w="19050">
                <a:solidFill>
                  <a:schemeClr val="accent5">
                    <a:lumMod val="60000"/>
                    <a:lumOff val="40000"/>
                  </a:schemeClr>
                </a:solidFill>
              </a:ln>
            </p:spPr>
            <p:txBody>
              <a:bodyPr wrap="square" rtlCol="0">
                <a:spAutoFit/>
              </a:bodyPr>
              <a:lstStyle/>
              <a:p>
                <a:r>
                  <a:rPr lang="en-US" altLang="zh-CN" sz="2400" dirty="0">
                    <a:latin typeface="Cambria" panose="02040503050406030204" pitchFamily="18" charset="0"/>
                    <a:ea typeface="Cambria" panose="02040503050406030204" pitchFamily="18" charset="0"/>
                  </a:rPr>
                  <a:t>Relations between the couplings of  </a:t>
                </a:r>
                <a14:m>
                  <m:oMath xmlns:m="http://schemas.openxmlformats.org/officeDocument/2006/math">
                    <m:r>
                      <a:rPr lang="en-US" altLang="zh-CN" sz="2400" b="0" i="1" smtClean="0">
                        <a:latin typeface="Cambria Math" panose="02040503050406030204" pitchFamily="18" charset="0"/>
                        <a:ea typeface="Cambria" panose="02040503050406030204" pitchFamily="18" charset="0"/>
                      </a:rPr>
                      <m:t>𝜙</m:t>
                    </m:r>
                    <m:r>
                      <a:rPr lang="en-US" altLang="zh-CN" sz="2400" b="0" i="1" smtClean="0">
                        <a:latin typeface="Cambria Math" panose="02040503050406030204" pitchFamily="18" charset="0"/>
                        <a:ea typeface="Cambria" panose="02040503050406030204" pitchFamily="18" charset="0"/>
                      </a:rPr>
                      <m:t>𝐾</m:t>
                    </m:r>
                    <m:acc>
                      <m:accPr>
                        <m:chr m:val="̅"/>
                        <m:ctrlPr>
                          <a:rPr lang="en-US" altLang="zh-CN" sz="2400" b="0" i="1" smtClean="0">
                            <a:latin typeface="Cambria Math" panose="02040503050406030204" pitchFamily="18" charset="0"/>
                            <a:ea typeface="Cambria" panose="02040503050406030204" pitchFamily="18" charset="0"/>
                          </a:rPr>
                        </m:ctrlPr>
                      </m:accPr>
                      <m:e>
                        <m:r>
                          <a:rPr lang="en-US" altLang="zh-CN" sz="2400" b="0" i="1" smtClean="0">
                            <a:latin typeface="Cambria Math" panose="02040503050406030204" pitchFamily="18" charset="0"/>
                            <a:ea typeface="Cambria" panose="02040503050406030204" pitchFamily="18" charset="0"/>
                          </a:rPr>
                          <m:t>𝐾</m:t>
                        </m:r>
                      </m:e>
                    </m:acc>
                  </m:oMath>
                </a14:m>
                <a:r>
                  <a:rPr lang="en-US" altLang="zh-CN" sz="2400" dirty="0">
                    <a:latin typeface="Cambria" panose="02040503050406030204" pitchFamily="18" charset="0"/>
                    <a:ea typeface="Cambria" panose="02040503050406030204" pitchFamily="18" charset="0"/>
                  </a:rPr>
                  <a:t>and </a:t>
                </a:r>
                <a14:m>
                  <m:oMath xmlns:m="http://schemas.openxmlformats.org/officeDocument/2006/math">
                    <m:r>
                      <a:rPr lang="en-US" altLang="zh-CN" sz="2400" b="0" i="1" smtClean="0">
                        <a:latin typeface="Cambria Math" panose="02040503050406030204" pitchFamily="18" charset="0"/>
                        <a:ea typeface="Cambria" panose="02040503050406030204" pitchFamily="18" charset="0"/>
                      </a:rPr>
                      <m:t>𝜙</m:t>
                    </m:r>
                    <m:r>
                      <a:rPr lang="en-US" altLang="zh-CN" sz="2400" b="0" i="1" smtClean="0">
                        <a:latin typeface="Cambria Math" panose="02040503050406030204" pitchFamily="18" charset="0"/>
                        <a:ea typeface="Cambria" panose="02040503050406030204" pitchFamily="18" charset="0"/>
                      </a:rPr>
                      <m:t> </m:t>
                    </m:r>
                    <m:sSup>
                      <m:sSupPr>
                        <m:ctrlPr>
                          <a:rPr lang="en-US" altLang="zh-CN" sz="2400" b="0" i="1" smtClean="0">
                            <a:latin typeface="Cambria Math" panose="02040503050406030204" pitchFamily="18" charset="0"/>
                            <a:ea typeface="Cambria" panose="02040503050406030204" pitchFamily="18" charset="0"/>
                          </a:rPr>
                        </m:ctrlPr>
                      </m:sSupPr>
                      <m:e>
                        <m:sSup>
                          <m:sSupPr>
                            <m:ctrlPr>
                              <a:rPr lang="en-US" altLang="zh-CN" sz="2400" b="0" i="1" smtClean="0">
                                <a:latin typeface="Cambria Math" panose="02040503050406030204" pitchFamily="18" charset="0"/>
                                <a:ea typeface="Cambria" panose="02040503050406030204" pitchFamily="18" charset="0"/>
                              </a:rPr>
                            </m:ctrlPr>
                          </m:sSupPr>
                          <m:e>
                            <m:r>
                              <a:rPr lang="en-US" altLang="zh-CN" sz="2400" b="0" i="1" smtClean="0">
                                <a:latin typeface="Cambria Math" panose="02040503050406030204" pitchFamily="18" charset="0"/>
                                <a:ea typeface="Cambria" panose="02040503050406030204" pitchFamily="18" charset="0"/>
                              </a:rPr>
                              <m:t>𝐾</m:t>
                            </m:r>
                          </m:e>
                          <m:sup>
                            <m:r>
                              <a:rPr lang="en-US" altLang="zh-CN" sz="2400" b="0" i="1" smtClean="0">
                                <a:latin typeface="Cambria Math" panose="02040503050406030204" pitchFamily="18" charset="0"/>
                                <a:ea typeface="Cambria" panose="02040503050406030204" pitchFamily="18" charset="0"/>
                              </a:rPr>
                              <m:t>∗</m:t>
                            </m:r>
                          </m:sup>
                        </m:sSup>
                        <m:acc>
                          <m:accPr>
                            <m:chr m:val="̅"/>
                            <m:ctrlPr>
                              <a:rPr lang="en-US" altLang="zh-CN" sz="2400" b="0" i="1" smtClean="0">
                                <a:latin typeface="Cambria Math" panose="02040503050406030204" pitchFamily="18" charset="0"/>
                                <a:ea typeface="Cambria" panose="02040503050406030204" pitchFamily="18" charset="0"/>
                              </a:rPr>
                            </m:ctrlPr>
                          </m:accPr>
                          <m:e>
                            <m:r>
                              <a:rPr lang="en-US" altLang="zh-CN" sz="2400" b="0" i="1" smtClean="0">
                                <a:latin typeface="Cambria Math" panose="02040503050406030204" pitchFamily="18" charset="0"/>
                                <a:ea typeface="Cambria" panose="02040503050406030204" pitchFamily="18" charset="0"/>
                              </a:rPr>
                              <m:t>𝐾</m:t>
                            </m:r>
                          </m:e>
                        </m:acc>
                      </m:e>
                      <m:sup>
                        <m:r>
                          <a:rPr lang="en-US" altLang="zh-CN" sz="2400" b="0" i="1" smtClean="0">
                            <a:latin typeface="Cambria Math" panose="02040503050406030204" pitchFamily="18" charset="0"/>
                            <a:ea typeface="Cambria" panose="02040503050406030204" pitchFamily="18" charset="0"/>
                          </a:rPr>
                          <m:t>∗</m:t>
                        </m:r>
                      </m:sup>
                    </m:sSup>
                  </m:oMath>
                </a14:m>
                <a:r>
                  <a:rPr lang="en-US" altLang="zh-CN" sz="2400" dirty="0">
                    <a:latin typeface="Cambria" panose="02040503050406030204" pitchFamily="18" charset="0"/>
                    <a:ea typeface="Cambria" panose="02040503050406030204" pitchFamily="18" charset="0"/>
                  </a:rPr>
                  <a:t>,    </a:t>
                </a:r>
                <a14:m>
                  <m:oMath xmlns:m="http://schemas.openxmlformats.org/officeDocument/2006/math">
                    <m:sSub>
                      <m:sSubPr>
                        <m:ctrlPr>
                          <a:rPr lang="en-US" altLang="zh-CN" sz="2400" b="0" i="1" smtClean="0">
                            <a:latin typeface="Cambria Math" panose="02040503050406030204" pitchFamily="18" charset="0"/>
                            <a:ea typeface="Cambria" panose="02040503050406030204" pitchFamily="18" charset="0"/>
                          </a:rPr>
                        </m:ctrlPr>
                      </m:sSubPr>
                      <m:e>
                        <m:r>
                          <a:rPr lang="en-US" altLang="zh-CN" sz="2400" b="0" i="1" smtClean="0">
                            <a:latin typeface="Cambria Math" panose="02040503050406030204" pitchFamily="18" charset="0"/>
                            <a:ea typeface="Cambria" panose="02040503050406030204" pitchFamily="18" charset="0"/>
                          </a:rPr>
                          <m:t>𝜂</m:t>
                        </m:r>
                      </m:e>
                      <m:sub>
                        <m:r>
                          <a:rPr lang="en-US" altLang="zh-CN" sz="2400" b="0" i="1" smtClean="0">
                            <a:latin typeface="Cambria Math" panose="02040503050406030204" pitchFamily="18" charset="0"/>
                            <a:ea typeface="Cambria" panose="02040503050406030204" pitchFamily="18" charset="0"/>
                          </a:rPr>
                          <m:t>𝑋</m:t>
                        </m:r>
                      </m:sub>
                    </m:sSub>
                    <m:sSup>
                      <m:sSupPr>
                        <m:ctrlPr>
                          <a:rPr lang="en-US" altLang="zh-CN" sz="2400" b="0" i="1" smtClean="0">
                            <a:latin typeface="Cambria Math" panose="02040503050406030204" pitchFamily="18" charset="0"/>
                            <a:ea typeface="Cambria" panose="02040503050406030204" pitchFamily="18" charset="0"/>
                          </a:rPr>
                        </m:ctrlPr>
                      </m:sSupPr>
                      <m:e>
                        <m:r>
                          <a:rPr lang="en-US" altLang="zh-CN" sz="2400" b="0" i="1" smtClean="0">
                            <a:latin typeface="Cambria Math" panose="02040503050406030204" pitchFamily="18" charset="0"/>
                            <a:ea typeface="Cambria" panose="02040503050406030204" pitchFamily="18" charset="0"/>
                          </a:rPr>
                          <m:t>𝐾</m:t>
                        </m:r>
                      </m:e>
                      <m:sup>
                        <m:r>
                          <a:rPr lang="en-US" altLang="zh-CN" sz="2400" b="0" i="1" smtClean="0">
                            <a:latin typeface="Cambria Math" panose="02040503050406030204" pitchFamily="18" charset="0"/>
                            <a:ea typeface="Cambria" panose="02040503050406030204" pitchFamily="18" charset="0"/>
                          </a:rPr>
                          <m:t>∗</m:t>
                        </m:r>
                      </m:sup>
                    </m:sSup>
                  </m:oMath>
                </a14:m>
                <a:r>
                  <a:rPr lang="en-US" altLang="zh-CN" sz="2400" dirty="0">
                    <a:latin typeface="Cambria" panose="02040503050406030204" pitchFamily="18" charset="0"/>
                    <a:ea typeface="Cambria" panose="02040503050406030204" pitchFamily="18" charset="0"/>
                  </a:rPr>
                  <a:t> </a:t>
                </a:r>
                <a14:m>
                  <m:oMath xmlns:m="http://schemas.openxmlformats.org/officeDocument/2006/math">
                    <m:acc>
                      <m:accPr>
                        <m:chr m:val="̅"/>
                        <m:ctrlPr>
                          <a:rPr lang="en-US" altLang="zh-CN" sz="2400" b="0" i="1" dirty="0" smtClean="0">
                            <a:latin typeface="Cambria Math" panose="02040503050406030204" pitchFamily="18" charset="0"/>
                            <a:ea typeface="Cambria" panose="02040503050406030204" pitchFamily="18" charset="0"/>
                          </a:rPr>
                        </m:ctrlPr>
                      </m:accPr>
                      <m:e>
                        <m:r>
                          <a:rPr lang="en-US" altLang="zh-CN" sz="2400" b="0" i="1" dirty="0" smtClean="0">
                            <a:latin typeface="Cambria Math" panose="02040503050406030204" pitchFamily="18" charset="0"/>
                            <a:ea typeface="Cambria" panose="02040503050406030204" pitchFamily="18" charset="0"/>
                          </a:rPr>
                          <m:t>𝐾</m:t>
                        </m:r>
                      </m:e>
                    </m:acc>
                  </m:oMath>
                </a14:m>
                <a:r>
                  <a:rPr lang="en-US" altLang="zh-CN" sz="2400" dirty="0">
                    <a:latin typeface="Cambria" panose="02040503050406030204" pitchFamily="18" charset="0"/>
                    <a:ea typeface="Cambria" panose="02040503050406030204" pitchFamily="18" charset="0"/>
                  </a:rPr>
                  <a:t> and </a:t>
                </a:r>
                <a14:m>
                  <m:oMath xmlns:m="http://schemas.openxmlformats.org/officeDocument/2006/math">
                    <m:sSub>
                      <m:sSubPr>
                        <m:ctrlPr>
                          <a:rPr lang="en-US" altLang="zh-CN" sz="2400" i="1">
                            <a:latin typeface="Cambria Math" panose="02040503050406030204" pitchFamily="18" charset="0"/>
                            <a:ea typeface="Cambria" panose="02040503050406030204" pitchFamily="18" charset="0"/>
                          </a:rPr>
                        </m:ctrlPr>
                      </m:sSubPr>
                      <m:e>
                        <m:r>
                          <a:rPr lang="en-US" altLang="zh-CN" sz="2400" i="1">
                            <a:latin typeface="Cambria Math" panose="02040503050406030204" pitchFamily="18" charset="0"/>
                            <a:ea typeface="Cambria" panose="02040503050406030204" pitchFamily="18" charset="0"/>
                          </a:rPr>
                          <m:t>𝜂</m:t>
                        </m:r>
                      </m:e>
                      <m:sub>
                        <m:r>
                          <a:rPr lang="en-US" altLang="zh-CN" sz="2400" i="1">
                            <a:latin typeface="Cambria Math" panose="02040503050406030204" pitchFamily="18" charset="0"/>
                            <a:ea typeface="Cambria" panose="02040503050406030204" pitchFamily="18" charset="0"/>
                          </a:rPr>
                          <m:t>𝑋</m:t>
                        </m:r>
                      </m:sub>
                    </m:sSub>
                    <m:sSup>
                      <m:sSupPr>
                        <m:ctrlPr>
                          <a:rPr lang="en-US" altLang="zh-CN" sz="2400" i="1">
                            <a:latin typeface="Cambria Math" panose="02040503050406030204" pitchFamily="18" charset="0"/>
                            <a:ea typeface="Cambria" panose="02040503050406030204" pitchFamily="18" charset="0"/>
                          </a:rPr>
                        </m:ctrlPr>
                      </m:sSupPr>
                      <m:e>
                        <m:r>
                          <a:rPr lang="en-US" altLang="zh-CN" sz="2400" i="1">
                            <a:latin typeface="Cambria Math" panose="02040503050406030204" pitchFamily="18" charset="0"/>
                            <a:ea typeface="Cambria" panose="02040503050406030204" pitchFamily="18" charset="0"/>
                          </a:rPr>
                          <m:t>𝐾</m:t>
                        </m:r>
                      </m:e>
                      <m:sup>
                        <m:r>
                          <a:rPr lang="en-US" altLang="zh-CN" sz="2400" i="1">
                            <a:latin typeface="Cambria Math" panose="02040503050406030204" pitchFamily="18" charset="0"/>
                            <a:ea typeface="Cambria" panose="02040503050406030204" pitchFamily="18" charset="0"/>
                          </a:rPr>
                          <m:t>∗</m:t>
                        </m:r>
                      </m:sup>
                    </m:sSup>
                  </m:oMath>
                </a14:m>
                <a:r>
                  <a:rPr lang="en-US" altLang="zh-CN" sz="2400" dirty="0">
                    <a:latin typeface="Cambria" panose="02040503050406030204" pitchFamily="18" charset="0"/>
                    <a:ea typeface="Cambria" panose="02040503050406030204" pitchFamily="18" charset="0"/>
                  </a:rPr>
                  <a:t> </a:t>
                </a:r>
                <a14:m>
                  <m:oMath xmlns:m="http://schemas.openxmlformats.org/officeDocument/2006/math">
                    <m:sSup>
                      <m:sSupPr>
                        <m:ctrlPr>
                          <a:rPr lang="en-US" altLang="zh-CN" sz="2400" b="0" i="1" dirty="0" smtClean="0">
                            <a:latin typeface="Cambria Math" panose="02040503050406030204" pitchFamily="18" charset="0"/>
                            <a:ea typeface="Cambria" panose="02040503050406030204" pitchFamily="18" charset="0"/>
                          </a:rPr>
                        </m:ctrlPr>
                      </m:sSupPr>
                      <m:e>
                        <m:acc>
                          <m:accPr>
                            <m:chr m:val="̅"/>
                            <m:ctrlPr>
                              <a:rPr lang="en-US" altLang="zh-CN" sz="2400" i="1" dirty="0">
                                <a:latin typeface="Cambria Math" panose="02040503050406030204" pitchFamily="18" charset="0"/>
                                <a:ea typeface="Cambria" panose="02040503050406030204" pitchFamily="18" charset="0"/>
                              </a:rPr>
                            </m:ctrlPr>
                          </m:accPr>
                          <m:e>
                            <m:r>
                              <a:rPr lang="en-US" altLang="zh-CN" sz="2400" i="1" dirty="0">
                                <a:latin typeface="Cambria Math" panose="02040503050406030204" pitchFamily="18" charset="0"/>
                                <a:ea typeface="Cambria" panose="02040503050406030204" pitchFamily="18" charset="0"/>
                              </a:rPr>
                              <m:t>𝐾</m:t>
                            </m:r>
                          </m:e>
                        </m:acc>
                      </m:e>
                      <m:sup>
                        <m:r>
                          <a:rPr lang="en-US" altLang="zh-CN" sz="2400" b="0" i="0" dirty="0" smtClean="0">
                            <a:latin typeface="Cambria Math" panose="02040503050406030204" pitchFamily="18" charset="0"/>
                            <a:ea typeface="Cambria" panose="02040503050406030204" pitchFamily="18" charset="0"/>
                          </a:rPr>
                          <m:t>∗</m:t>
                        </m:r>
                      </m:sup>
                    </m:sSup>
                  </m:oMath>
                </a14:m>
                <a:endParaRPr lang="zh-CN" altLang="en-US" sz="2400" dirty="0">
                  <a:latin typeface="Cambria" panose="02040503050406030204" pitchFamily="18" charset="0"/>
                </a:endParaRPr>
              </a:p>
            </p:txBody>
          </p:sp>
        </mc:Choice>
        <mc:Fallback xmlns="">
          <p:sp>
            <p:nvSpPr>
              <p:cNvPr id="4" name="文本框 3">
                <a:extLst>
                  <a:ext uri="{FF2B5EF4-FFF2-40B4-BE49-F238E27FC236}">
                    <a16:creationId xmlns:a16="http://schemas.microsoft.com/office/drawing/2014/main" id="{8A3FA60B-5F57-4473-8FAA-7C8863F98B92}"/>
                  </a:ext>
                </a:extLst>
              </p:cNvPr>
              <p:cNvSpPr txBox="1">
                <a:spLocks noRot="1" noChangeAspect="1" noMove="1" noResize="1" noEditPoints="1" noAdjustHandles="1" noChangeArrowheads="1" noChangeShapeType="1" noTextEdit="1"/>
              </p:cNvSpPr>
              <p:nvPr/>
            </p:nvSpPr>
            <p:spPr>
              <a:xfrm>
                <a:off x="1029251" y="1156419"/>
                <a:ext cx="10133497" cy="461665"/>
              </a:xfrm>
              <a:prstGeom prst="rect">
                <a:avLst/>
              </a:prstGeom>
              <a:blipFill>
                <a:blip r:embed="rId3"/>
                <a:stretch>
                  <a:fillRect l="-901" t="-8974" r="-2402" b="-26923"/>
                </a:stretch>
              </a:blipFill>
              <a:ln w="19050">
                <a:solidFill>
                  <a:schemeClr val="accent5">
                    <a:lumMod val="60000"/>
                    <a:lumOff val="40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52EB3386-ACCF-461F-A808-F3EAB0EFA10A}"/>
                  </a:ext>
                </a:extLst>
              </p:cNvPr>
              <p:cNvSpPr txBox="1"/>
              <p:nvPr/>
            </p:nvSpPr>
            <p:spPr>
              <a:xfrm>
                <a:off x="1639614" y="1826467"/>
                <a:ext cx="2916621" cy="938142"/>
              </a:xfrm>
              <a:prstGeom prst="rect">
                <a:avLst/>
              </a:prstGeom>
              <a:noFill/>
            </p:spPr>
            <p:txBody>
              <a:bodyPr wrap="square" rtlCol="0">
                <a:spAutoFit/>
              </a:bodyPr>
              <a:lstStyle/>
              <a:p>
                <a:r>
                  <a:rPr lang="en-US" altLang="zh-CN" sz="1800" b="0" dirty="0">
                    <a:latin typeface="Cambria Math" panose="02040503050406030204" pitchFamily="18" charset="0"/>
                    <a:ea typeface="Cambria Math" panose="02040503050406030204" pitchFamily="18" charset="0"/>
                  </a:rPr>
                  <a:t>The</a:t>
                </a:r>
                <a14:m>
                  <m:oMath xmlns:m="http://schemas.openxmlformats.org/officeDocument/2006/math">
                    <m:sPre>
                      <m:sPrePr>
                        <m:ctrlPr>
                          <a:rPr lang="en-US" altLang="zh-CN" sz="1800" b="0" i="1" smtClean="0">
                            <a:latin typeface="Cambria Math" panose="02040503050406030204" pitchFamily="18" charset="0"/>
                            <a:ea typeface="Cambria Math" panose="02040503050406030204" pitchFamily="18" charset="0"/>
                          </a:rPr>
                        </m:ctrlPr>
                      </m:sPrePr>
                      <m:sub>
                        <m:r>
                          <a:rPr lang="en-US" altLang="zh-CN" sz="1800" b="0" i="1" smtClean="0">
                            <a:latin typeface="Cambria Math" panose="02040503050406030204" pitchFamily="18" charset="0"/>
                            <a:ea typeface="Cambria Math" panose="02040503050406030204" pitchFamily="18" charset="0"/>
                          </a:rPr>
                          <m:t>_</m:t>
                        </m:r>
                      </m:sub>
                      <m:sup>
                        <m:r>
                          <a:rPr lang="en-US" altLang="zh-CN" sz="1800" b="0" i="1" smtClean="0">
                            <a:latin typeface="Cambria Math" panose="02040503050406030204" pitchFamily="18" charset="0"/>
                            <a:ea typeface="Cambria Math" panose="02040503050406030204" pitchFamily="18" charset="0"/>
                          </a:rPr>
                          <m:t>3</m:t>
                        </m:r>
                      </m:sup>
                      <m:e>
                        <m:sSub>
                          <m:sSubPr>
                            <m:ctrlPr>
                              <a:rPr lang="en-US" altLang="zh-CN" sz="1800" b="0" i="1" smtClean="0">
                                <a:latin typeface="Cambria Math" panose="02040503050406030204" pitchFamily="18" charset="0"/>
                                <a:ea typeface="Cambria Math" panose="02040503050406030204" pitchFamily="18" charset="0"/>
                              </a:rPr>
                            </m:ctrlPr>
                          </m:sSubPr>
                          <m:e>
                            <m:r>
                              <a:rPr lang="en-US" altLang="zh-CN" sz="1800" b="0" i="1" smtClean="0">
                                <a:latin typeface="Cambria Math" panose="02040503050406030204" pitchFamily="18" charset="0"/>
                                <a:ea typeface="Cambria Math" panose="02040503050406030204" pitchFamily="18" charset="0"/>
                              </a:rPr>
                              <m:t>𝑃</m:t>
                            </m:r>
                          </m:e>
                          <m:sub>
                            <m:r>
                              <a:rPr lang="en-US" altLang="zh-CN" sz="1800" b="0" i="1" smtClean="0">
                                <a:latin typeface="Cambria Math" panose="02040503050406030204" pitchFamily="18" charset="0"/>
                                <a:ea typeface="Cambria Math" panose="02040503050406030204" pitchFamily="18" charset="0"/>
                              </a:rPr>
                              <m:t>0</m:t>
                            </m:r>
                          </m:sub>
                        </m:sSub>
                      </m:e>
                    </m:sPre>
                  </m:oMath>
                </a14:m>
                <a:r>
                  <a:rPr lang="en-US" altLang="zh-CN" dirty="0">
                    <a:latin typeface="Cambria Math" panose="02040503050406030204" pitchFamily="18" charset="0"/>
                    <a:ea typeface="Cambria Math" panose="02040503050406030204" pitchFamily="18" charset="0"/>
                  </a:rPr>
                  <a:t> model was firstly proposed by [1], and later developed by [2,3].</a:t>
                </a:r>
                <a:endParaRPr lang="zh-CN" altLang="en-US" dirty="0">
                  <a:latin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52EB3386-ACCF-461F-A808-F3EAB0EFA10A}"/>
                  </a:ext>
                </a:extLst>
              </p:cNvPr>
              <p:cNvSpPr txBox="1">
                <a:spLocks noRot="1" noChangeAspect="1" noMove="1" noResize="1" noEditPoints="1" noAdjustHandles="1" noChangeArrowheads="1" noChangeShapeType="1" noTextEdit="1"/>
              </p:cNvSpPr>
              <p:nvPr/>
            </p:nvSpPr>
            <p:spPr>
              <a:xfrm>
                <a:off x="1639614" y="1826467"/>
                <a:ext cx="2916621" cy="938142"/>
              </a:xfrm>
              <a:prstGeom prst="rect">
                <a:avLst/>
              </a:prstGeom>
              <a:blipFill>
                <a:blip r:embed="rId4"/>
                <a:stretch>
                  <a:fillRect l="-1883" t="-3896" b="-9091"/>
                </a:stretch>
              </a:blipFill>
            </p:spPr>
            <p:txBody>
              <a:bodyPr/>
              <a:lstStyle/>
              <a:p>
                <a:r>
                  <a:rPr lang="zh-CN" altLang="en-US">
                    <a:noFill/>
                  </a:rPr>
                  <a:t> </a:t>
                </a:r>
              </a:p>
            </p:txBody>
          </p:sp>
        </mc:Fallback>
      </mc:AlternateContent>
      <p:sp>
        <p:nvSpPr>
          <p:cNvPr id="6" name="椭圆 5">
            <a:extLst>
              <a:ext uri="{FF2B5EF4-FFF2-40B4-BE49-F238E27FC236}">
                <a16:creationId xmlns:a16="http://schemas.microsoft.com/office/drawing/2014/main" id="{7A5D45C3-F502-42D7-93F8-EBB59A510187}"/>
              </a:ext>
            </a:extLst>
          </p:cNvPr>
          <p:cNvSpPr/>
          <p:nvPr/>
        </p:nvSpPr>
        <p:spPr>
          <a:xfrm>
            <a:off x="10033037" y="835980"/>
            <a:ext cx="167252" cy="14936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a:extLst>
              <a:ext uri="{FF2B5EF4-FFF2-40B4-BE49-F238E27FC236}">
                <a16:creationId xmlns:a16="http://schemas.microsoft.com/office/drawing/2014/main" id="{B2E0718D-F684-450A-A4FA-4BCE0AC58F86}"/>
              </a:ext>
            </a:extLst>
          </p:cNvPr>
          <p:cNvSpPr/>
          <p:nvPr/>
        </p:nvSpPr>
        <p:spPr>
          <a:xfrm>
            <a:off x="1506521" y="1850728"/>
            <a:ext cx="133093" cy="10869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内容占位符 2">
            <a:extLst>
              <a:ext uri="{FF2B5EF4-FFF2-40B4-BE49-F238E27FC236}">
                <a16:creationId xmlns:a16="http://schemas.microsoft.com/office/drawing/2014/main" id="{67A3E87E-25B3-489C-8CA0-78F701496B2F}"/>
              </a:ext>
            </a:extLst>
          </p:cNvPr>
          <p:cNvSpPr>
            <a:spLocks noGrp="1"/>
          </p:cNvSpPr>
          <p:nvPr>
            <p:ph idx="1"/>
          </p:nvPr>
        </p:nvSpPr>
        <p:spPr>
          <a:xfrm>
            <a:off x="843455" y="5249992"/>
            <a:ext cx="10505090" cy="938142"/>
          </a:xfrm>
        </p:spPr>
        <p:txBody>
          <a:bodyPr>
            <a:normAutofit fontScale="25000" lnSpcReduction="20000"/>
          </a:bodyPr>
          <a:lstStyle/>
          <a:p>
            <a:pPr marL="0" indent="0">
              <a:buNone/>
            </a:pPr>
            <a:r>
              <a:rPr lang="en-US" altLang="zh-CN" sz="6400" dirty="0">
                <a:latin typeface="Cambria Math" panose="02040503050406030204" pitchFamily="18" charset="0"/>
                <a:ea typeface="Cambria Math" panose="02040503050406030204" pitchFamily="18" charset="0"/>
              </a:rPr>
              <a:t>[1] L. Micu Nucl. Phys. B10 (1969) 521-526.</a:t>
            </a:r>
          </a:p>
          <a:p>
            <a:pPr marL="0" indent="0">
              <a:buNone/>
            </a:pPr>
            <a:r>
              <a:rPr lang="en-US" altLang="zh-CN" sz="6400" dirty="0">
                <a:latin typeface="Cambria Math" panose="02040503050406030204" pitchFamily="18" charset="0"/>
                <a:ea typeface="Cambria Math" panose="02040503050406030204" pitchFamily="18" charset="0"/>
              </a:rPr>
              <a:t>[2] A. Le Yaouanc, L. Oliver, O. Pene, and J. C. Raynal Phys. Rev. D8 (1973) 2223-2234.</a:t>
            </a:r>
          </a:p>
          <a:p>
            <a:pPr marL="0" indent="0">
              <a:buNone/>
            </a:pPr>
            <a:r>
              <a:rPr lang="en-US" altLang="zh-CN" sz="6400" dirty="0">
                <a:latin typeface="Cambria Math" panose="02040503050406030204" pitchFamily="18" charset="0"/>
                <a:ea typeface="Cambria Math" panose="02040503050406030204" pitchFamily="18" charset="0"/>
              </a:rPr>
              <a:t>[3] A. LE Yaouanc, L. Oliver, O. Pene, and J. C. Raynal Phys. Rev. D9 (1974) 1415.</a:t>
            </a:r>
          </a:p>
          <a:p>
            <a:pPr marL="0" indent="0">
              <a:buNone/>
            </a:pPr>
            <a:endParaRPr lang="zh-CN" altLang="en-US" dirty="0">
              <a:latin typeface="Cambria Math" panose="02040503050406030204" pitchFamily="18" charset="0"/>
            </a:endParaRPr>
          </a:p>
        </p:txBody>
      </p:sp>
      <p:pic>
        <p:nvPicPr>
          <p:cNvPr id="11" name="图片 10">
            <a:extLst>
              <a:ext uri="{FF2B5EF4-FFF2-40B4-BE49-F238E27FC236}">
                <a16:creationId xmlns:a16="http://schemas.microsoft.com/office/drawing/2014/main" id="{B5AC5911-6452-406A-ACE0-4D5D16A4E79E}"/>
              </a:ext>
            </a:extLst>
          </p:cNvPr>
          <p:cNvPicPr>
            <a:picLocks noChangeAspect="1"/>
          </p:cNvPicPr>
          <p:nvPr/>
        </p:nvPicPr>
        <p:blipFill>
          <a:blip r:embed="rId5"/>
          <a:stretch>
            <a:fillRect/>
          </a:stretch>
        </p:blipFill>
        <p:spPr>
          <a:xfrm>
            <a:off x="5362173" y="3429000"/>
            <a:ext cx="5544074" cy="1748460"/>
          </a:xfrm>
          <a:prstGeom prst="rect">
            <a:avLst/>
          </a:prstGeom>
        </p:spPr>
      </p:pic>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6D2CA094-9D60-4596-8694-1662EBFFB44D}"/>
                  </a:ext>
                </a:extLst>
              </p:cNvPr>
              <p:cNvSpPr txBox="1"/>
              <p:nvPr/>
            </p:nvSpPr>
            <p:spPr>
              <a:xfrm>
                <a:off x="5348455" y="2155242"/>
                <a:ext cx="5757041" cy="1201226"/>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rPr>
                  <a:t>Strong decay of hadrons is described as a consequence of the QCD vacuum fluctuation in association with the creation of a pair of quark-antiquark with the vacuum quantum number </a:t>
                </a:r>
                <a14:m>
                  <m:oMath xmlns:m="http://schemas.openxmlformats.org/officeDocument/2006/math">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𝐽</m:t>
                        </m:r>
                      </m:e>
                      <m:sup>
                        <m:r>
                          <a:rPr lang="en-US" altLang="zh-CN" b="0" i="1" smtClean="0">
                            <a:latin typeface="Cambria Math" panose="02040503050406030204" pitchFamily="18" charset="0"/>
                            <a:ea typeface="Cambria Math" panose="02040503050406030204" pitchFamily="18" charset="0"/>
                          </a:rPr>
                          <m:t>𝑃𝐶</m:t>
                        </m:r>
                      </m:sup>
                    </m:sSup>
                    <m:r>
                      <a:rPr lang="en-US" altLang="zh-CN" b="0" i="1" smtClean="0">
                        <a:latin typeface="Cambria Math" panose="02040503050406030204" pitchFamily="18" charset="0"/>
                        <a:ea typeface="Cambria Math" panose="02040503050406030204" pitchFamily="18" charset="0"/>
                      </a:rPr>
                      <m:t>=</m:t>
                    </m:r>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0</m:t>
                        </m:r>
                      </m:e>
                      <m:sup>
                        <m:r>
                          <a:rPr lang="en-US" altLang="zh-CN" b="0" i="1" smtClean="0">
                            <a:latin typeface="Cambria Math" panose="02040503050406030204" pitchFamily="18" charset="0"/>
                            <a:ea typeface="Cambria Math" panose="02040503050406030204" pitchFamily="18" charset="0"/>
                          </a:rPr>
                          <m:t>++</m:t>
                        </m:r>
                      </m:sup>
                    </m:sSup>
                  </m:oMath>
                </a14:m>
                <a:r>
                  <a:rPr lang="en-US" altLang="zh-CN" dirty="0">
                    <a:latin typeface="Cambria Math" panose="02040503050406030204" pitchFamily="18" charset="0"/>
                  </a:rPr>
                  <a:t>.</a:t>
                </a:r>
                <a:endParaRPr lang="zh-CN" altLang="en-US" dirty="0">
                  <a:latin typeface="Cambria Math" panose="02040503050406030204" pitchFamily="18" charset="0"/>
                </a:endParaRPr>
              </a:p>
            </p:txBody>
          </p:sp>
        </mc:Choice>
        <mc:Fallback xmlns="">
          <p:sp>
            <p:nvSpPr>
              <p:cNvPr id="12" name="文本框 11">
                <a:extLst>
                  <a:ext uri="{FF2B5EF4-FFF2-40B4-BE49-F238E27FC236}">
                    <a16:creationId xmlns:a16="http://schemas.microsoft.com/office/drawing/2014/main" id="{6D2CA094-9D60-4596-8694-1662EBFFB44D}"/>
                  </a:ext>
                </a:extLst>
              </p:cNvPr>
              <p:cNvSpPr txBox="1">
                <a:spLocks noRot="1" noChangeAspect="1" noMove="1" noResize="1" noEditPoints="1" noAdjustHandles="1" noChangeArrowheads="1" noChangeShapeType="1" noTextEdit="1"/>
              </p:cNvSpPr>
              <p:nvPr/>
            </p:nvSpPr>
            <p:spPr>
              <a:xfrm>
                <a:off x="5348455" y="2155242"/>
                <a:ext cx="5757041" cy="1201226"/>
              </a:xfrm>
              <a:prstGeom prst="rect">
                <a:avLst/>
              </a:prstGeom>
              <a:blipFill>
                <a:blip r:embed="rId6"/>
                <a:stretch>
                  <a:fillRect l="-847" t="-3553" r="-1270" b="-710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C0BF0716-7AEF-4070-BB57-A0BBA0C91782}"/>
                  </a:ext>
                </a:extLst>
              </p:cNvPr>
              <p:cNvSpPr txBox="1"/>
              <p:nvPr/>
            </p:nvSpPr>
            <p:spPr>
              <a:xfrm>
                <a:off x="988885" y="3495407"/>
                <a:ext cx="3725918" cy="15048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i="1" dirty="0" smtClean="0">
                          <a:latin typeface="Cambria Math" panose="02040503050406030204" pitchFamily="18" charset="0"/>
                        </a:rPr>
                        <m:t>𝐿</m:t>
                      </m:r>
                      <m:r>
                        <a:rPr lang="en-US" altLang="zh-CN" i="1" dirty="0" smtClean="0">
                          <a:latin typeface="Cambria Math" panose="02040503050406030204" pitchFamily="18" charset="0"/>
                        </a:rPr>
                        <m:t>=1,  </m:t>
                      </m:r>
                      <m:r>
                        <a:rPr lang="en-US" altLang="zh-CN" i="1" dirty="0" smtClean="0">
                          <a:latin typeface="Cambria Math" panose="02040503050406030204" pitchFamily="18" charset="0"/>
                        </a:rPr>
                        <m:t>𝑆</m:t>
                      </m:r>
                      <m:r>
                        <a:rPr lang="en-US" altLang="zh-CN" i="1" dirty="0" smtClean="0">
                          <a:latin typeface="Cambria Math" panose="02040503050406030204" pitchFamily="18" charset="0"/>
                        </a:rPr>
                        <m:t>=1,  </m:t>
                      </m:r>
                      <m:r>
                        <a:rPr lang="en-US" altLang="zh-CN" i="1" dirty="0" smtClean="0">
                          <a:latin typeface="Cambria Math" panose="02040503050406030204" pitchFamily="18" charset="0"/>
                        </a:rPr>
                        <m:t>𝐽</m:t>
                      </m:r>
                      <m:r>
                        <a:rPr lang="en-US" altLang="zh-CN" i="1" dirty="0" smtClean="0">
                          <a:latin typeface="Cambria Math" panose="02040503050406030204" pitchFamily="18" charset="0"/>
                        </a:rPr>
                        <m:t>=0.   </m:t>
                      </m:r>
                    </m:oMath>
                  </m:oMathPara>
                </a14:m>
                <a:endParaRPr lang="en-US" altLang="zh-CN" b="0" i="1" dirty="0">
                  <a:latin typeface="Cambria Math" panose="02040503050406030204" pitchFamily="18" charset="0"/>
                </a:endParaRPr>
              </a:p>
              <a:p>
                <a:endParaRPr lang="en-US" altLang="zh-CN" b="0" i="1" dirty="0">
                  <a:latin typeface="Cambria Math" panose="02040503050406030204" pitchFamily="18" charset="0"/>
                </a:endParaRPr>
              </a:p>
              <a:p>
                <a:r>
                  <a:rPr lang="en-US" altLang="zh-CN" b="0" dirty="0"/>
                  <a:t>             </a:t>
                </a:r>
                <a14:m>
                  <m:oMath xmlns:m="http://schemas.openxmlformats.org/officeDocument/2006/math">
                    <m:r>
                      <a:rPr lang="en-US" altLang="zh-CN" b="0" i="1" dirty="0" smtClean="0">
                        <a:latin typeface="Cambria Math" panose="02040503050406030204" pitchFamily="18" charset="0"/>
                      </a:rPr>
                      <m:t>𝑃</m:t>
                    </m:r>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m:t>
                            </m:r>
                          </m:e>
                        </m:d>
                      </m:e>
                      <m:sup>
                        <m:r>
                          <a:rPr lang="en-US" altLang="zh-CN" b="0" i="1" dirty="0" smtClean="0">
                            <a:latin typeface="Cambria Math" panose="02040503050406030204" pitchFamily="18" charset="0"/>
                          </a:rPr>
                          <m:t>𝐿</m:t>
                        </m:r>
                        <m:r>
                          <a:rPr lang="en-US" altLang="zh-CN" b="0" i="1" dirty="0" smtClean="0">
                            <a:latin typeface="Cambria Math" panose="02040503050406030204" pitchFamily="18" charset="0"/>
                          </a:rPr>
                          <m:t>+1</m:t>
                        </m:r>
                      </m:sup>
                    </m:sSup>
                    <m:r>
                      <a:rPr lang="en-US" altLang="zh-CN" b="0" i="1" dirty="0" smtClean="0">
                        <a:latin typeface="Cambria Math" panose="02040503050406030204" pitchFamily="18" charset="0"/>
                      </a:rPr>
                      <m:t>,</m:t>
                    </m:r>
                    <m:r>
                      <a:rPr lang="en-US" altLang="zh-CN" i="1" dirty="0" smtClean="0">
                        <a:latin typeface="Cambria Math" panose="02040503050406030204" pitchFamily="18" charset="0"/>
                      </a:rPr>
                      <m:t> </m:t>
                    </m:r>
                    <m:r>
                      <a:rPr lang="en-US" altLang="zh-CN" b="0" i="1" dirty="0" smtClean="0">
                        <a:latin typeface="Cambria Math" panose="02040503050406030204" pitchFamily="18" charset="0"/>
                      </a:rPr>
                      <m:t> </m:t>
                    </m:r>
                    <m:r>
                      <a:rPr lang="en-US" altLang="zh-CN" b="0" i="1" dirty="0" smtClean="0">
                        <a:latin typeface="Cambria Math" panose="02040503050406030204" pitchFamily="18" charset="0"/>
                      </a:rPr>
                      <m:t>𝐶</m:t>
                    </m:r>
                    <m:r>
                      <a:rPr lang="en-US" altLang="zh-CN" b="0" i="1" dirty="0" smtClean="0">
                        <a:latin typeface="Cambria Math" panose="02040503050406030204" pitchFamily="18" charset="0"/>
                      </a:rPr>
                      <m:t>=</m:t>
                    </m:r>
                    <m:sSup>
                      <m:sSupPr>
                        <m:ctrlPr>
                          <a:rPr lang="en-US" altLang="zh-CN" b="0" i="1" dirty="0" smtClean="0">
                            <a:latin typeface="Cambria Math" panose="02040503050406030204" pitchFamily="18" charset="0"/>
                          </a:rPr>
                        </m:ctrlPr>
                      </m:sSupPr>
                      <m:e>
                        <m:d>
                          <m:dPr>
                            <m:ctrlPr>
                              <a:rPr lang="en-US" altLang="zh-CN" b="0" i="1" dirty="0" smtClean="0">
                                <a:latin typeface="Cambria Math" panose="02040503050406030204" pitchFamily="18" charset="0"/>
                              </a:rPr>
                            </m:ctrlPr>
                          </m:dPr>
                          <m:e>
                            <m:r>
                              <a:rPr lang="en-US" altLang="zh-CN" b="0" i="1" dirty="0" smtClean="0">
                                <a:latin typeface="Cambria Math" panose="02040503050406030204" pitchFamily="18" charset="0"/>
                              </a:rPr>
                              <m:t>−</m:t>
                            </m:r>
                          </m:e>
                        </m:d>
                      </m:e>
                      <m:sup>
                        <m:r>
                          <a:rPr lang="en-US" altLang="zh-CN" b="0" i="1" dirty="0" smtClean="0">
                            <a:latin typeface="Cambria Math" panose="02040503050406030204" pitchFamily="18" charset="0"/>
                          </a:rPr>
                          <m:t>𝐿</m:t>
                        </m:r>
                        <m:r>
                          <a:rPr lang="en-US" altLang="zh-CN" b="0" i="1" dirty="0" smtClean="0">
                            <a:latin typeface="Cambria Math" panose="02040503050406030204" pitchFamily="18" charset="0"/>
                          </a:rPr>
                          <m:t>+</m:t>
                        </m:r>
                        <m:r>
                          <a:rPr lang="en-US" altLang="zh-CN" b="0" i="1" dirty="0" smtClean="0">
                            <a:latin typeface="Cambria Math" panose="02040503050406030204" pitchFamily="18" charset="0"/>
                          </a:rPr>
                          <m:t>𝑆</m:t>
                        </m:r>
                      </m:sup>
                    </m:sSup>
                  </m:oMath>
                </a14:m>
                <a:endParaRPr lang="en-US" altLang="zh-CN" b="0" i="1" dirty="0">
                  <a:latin typeface="Cambria Math" panose="02040503050406030204" pitchFamily="18" charset="0"/>
                </a:endParaRPr>
              </a:p>
              <a:p>
                <a:endParaRPr lang="en-US" altLang="zh-CN"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sPre>
                            <m:sPrePr>
                              <m:ctrlPr>
                                <a:rPr lang="en-US" altLang="zh-CN" b="0" i="1" dirty="0" smtClean="0">
                                  <a:latin typeface="Cambria Math" panose="02040503050406030204" pitchFamily="18" charset="0"/>
                                </a:rPr>
                              </m:ctrlPr>
                            </m:sPrePr>
                            <m:sub>
                              <m:r>
                                <a:rPr lang="en-US" altLang="zh-CN" b="0" i="1" dirty="0" smtClean="0">
                                  <a:latin typeface="Cambria Math" panose="02040503050406030204" pitchFamily="18" charset="0"/>
                                </a:rPr>
                                <m:t>_</m:t>
                              </m:r>
                            </m:sub>
                            <m:sup>
                              <m:r>
                                <a:rPr lang="en-US" altLang="zh-CN" b="0" i="1" dirty="0" smtClean="0">
                                  <a:latin typeface="Cambria Math" panose="02040503050406030204" pitchFamily="18" charset="0"/>
                                </a:rPr>
                                <m:t>2</m:t>
                              </m:r>
                              <m:r>
                                <a:rPr lang="en-US" altLang="zh-CN" b="0" i="1" dirty="0" smtClean="0">
                                  <a:latin typeface="Cambria Math" panose="02040503050406030204" pitchFamily="18" charset="0"/>
                                </a:rPr>
                                <m:t>𝑆</m:t>
                              </m:r>
                              <m:r>
                                <a:rPr lang="en-US" altLang="zh-CN" b="0" i="1" dirty="0" smtClean="0">
                                  <a:latin typeface="Cambria Math" panose="02040503050406030204" pitchFamily="18" charset="0"/>
                                </a:rPr>
                                <m:t>+1</m:t>
                              </m:r>
                            </m:sup>
                            <m:e>
                              <m:r>
                                <a:rPr lang="en-US" altLang="zh-CN" b="0" i="1" dirty="0" smtClean="0">
                                  <a:latin typeface="Cambria Math" panose="02040503050406030204" pitchFamily="18" charset="0"/>
                                </a:rPr>
                                <m:t>𝐿</m:t>
                              </m:r>
                            </m:e>
                          </m:sPre>
                        </m:e>
                        <m:sub>
                          <m:r>
                            <a:rPr lang="en-US" altLang="zh-CN" b="0" i="1" dirty="0" smtClean="0">
                              <a:latin typeface="Cambria Math" panose="02040503050406030204" pitchFamily="18" charset="0"/>
                            </a:rPr>
                            <m:t>𝐽</m:t>
                          </m:r>
                        </m:sub>
                      </m:sSub>
                      <m:r>
                        <a:rPr lang="en-US" altLang="zh-CN" b="0" i="1" dirty="0" smtClean="0">
                          <a:latin typeface="Cambria Math" panose="02040503050406030204" pitchFamily="18" charset="0"/>
                        </a:rPr>
                        <m:t>=</m:t>
                      </m:r>
                      <m:sSub>
                        <m:sSubPr>
                          <m:ctrlPr>
                            <a:rPr lang="en-US" altLang="zh-CN" i="1" dirty="0">
                              <a:latin typeface="Cambria Math" panose="02040503050406030204" pitchFamily="18" charset="0"/>
                            </a:rPr>
                          </m:ctrlPr>
                        </m:sSubPr>
                        <m:e>
                          <m:sPre>
                            <m:sPrePr>
                              <m:ctrlPr>
                                <a:rPr lang="en-US" altLang="zh-CN" i="1" dirty="0">
                                  <a:latin typeface="Cambria Math" panose="02040503050406030204" pitchFamily="18" charset="0"/>
                                </a:rPr>
                              </m:ctrlPr>
                            </m:sPrePr>
                            <m:sub>
                              <m:r>
                                <a:rPr lang="en-US" altLang="zh-CN" i="1" dirty="0">
                                  <a:latin typeface="Cambria Math" panose="02040503050406030204" pitchFamily="18" charset="0"/>
                                </a:rPr>
                                <m:t>_</m:t>
                              </m:r>
                            </m:sub>
                            <m:sup>
                              <m:r>
                                <a:rPr lang="en-US" altLang="zh-CN" b="0" i="1" dirty="0" smtClean="0">
                                  <a:latin typeface="Cambria Math" panose="02040503050406030204" pitchFamily="18" charset="0"/>
                                </a:rPr>
                                <m:t>3</m:t>
                              </m:r>
                            </m:sup>
                            <m:e>
                              <m:r>
                                <a:rPr lang="en-US" altLang="zh-CN" b="0" i="1" dirty="0" smtClean="0">
                                  <a:latin typeface="Cambria Math" panose="02040503050406030204" pitchFamily="18" charset="0"/>
                                </a:rPr>
                                <m:t>𝑃</m:t>
                              </m:r>
                            </m:e>
                          </m:sPre>
                        </m:e>
                        <m:sub>
                          <m:r>
                            <a:rPr lang="en-US" altLang="zh-CN" b="0" i="1" dirty="0" smtClean="0">
                              <a:latin typeface="Cambria Math" panose="02040503050406030204" pitchFamily="18" charset="0"/>
                            </a:rPr>
                            <m:t>0</m:t>
                          </m:r>
                        </m:sub>
                      </m:sSub>
                    </m:oMath>
                  </m:oMathPara>
                </a14:m>
                <a:endParaRPr lang="zh-CN" altLang="en-US" dirty="0"/>
              </a:p>
            </p:txBody>
          </p:sp>
        </mc:Choice>
        <mc:Fallback xmlns="">
          <p:sp>
            <p:nvSpPr>
              <p:cNvPr id="13" name="文本框 12">
                <a:extLst>
                  <a:ext uri="{FF2B5EF4-FFF2-40B4-BE49-F238E27FC236}">
                    <a16:creationId xmlns:a16="http://schemas.microsoft.com/office/drawing/2014/main" id="{C0BF0716-7AEF-4070-BB57-A0BBA0C91782}"/>
                  </a:ext>
                </a:extLst>
              </p:cNvPr>
              <p:cNvSpPr txBox="1">
                <a:spLocks noRot="1" noChangeAspect="1" noMove="1" noResize="1" noEditPoints="1" noAdjustHandles="1" noChangeArrowheads="1" noChangeShapeType="1" noTextEdit="1"/>
              </p:cNvSpPr>
              <p:nvPr/>
            </p:nvSpPr>
            <p:spPr>
              <a:xfrm>
                <a:off x="988885" y="3495407"/>
                <a:ext cx="3725918" cy="1504899"/>
              </a:xfrm>
              <a:prstGeom prst="rect">
                <a:avLst/>
              </a:prstGeom>
              <a:blipFill>
                <a:blip r:embed="rId7"/>
                <a:stretch>
                  <a:fillRect b="-12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F70BF5FC-F10B-4883-B902-2F5D2F8693DD}"/>
                  </a:ext>
                </a:extLst>
              </p:cNvPr>
              <p:cNvSpPr txBox="1"/>
              <p:nvPr/>
            </p:nvSpPr>
            <p:spPr>
              <a:xfrm>
                <a:off x="1573067" y="2938430"/>
                <a:ext cx="2916621" cy="400110"/>
              </a:xfrm>
              <a:prstGeom prst="rect">
                <a:avLst/>
              </a:prstGeom>
              <a:noFill/>
            </p:spPr>
            <p:txBody>
              <a:bodyPr wrap="square" rtlCol="0">
                <a:spAutoFit/>
              </a:bodyPr>
              <a:lstStyle/>
              <a:p>
                <a14:m>
                  <m:oMath xmlns:m="http://schemas.openxmlformats.org/officeDocument/2006/math">
                    <m:r>
                      <a:rPr lang="en-US" altLang="zh-CN" sz="2000" b="0" i="1" smtClean="0">
                        <a:latin typeface="Cambria Math" panose="02040503050406030204" pitchFamily="18" charset="0"/>
                        <a:ea typeface="Cambria Math" panose="02040503050406030204" pitchFamily="18" charset="0"/>
                      </a:rPr>
                      <m:t>𝑞</m:t>
                    </m:r>
                    <m:r>
                      <a:rPr lang="en-US" altLang="zh-CN" sz="2000" b="0" i="1" smtClean="0">
                        <a:latin typeface="Cambria Math" panose="02040503050406030204" pitchFamily="18" charset="0"/>
                        <a:ea typeface="Cambria Math" panose="02040503050406030204" pitchFamily="18" charset="0"/>
                      </a:rPr>
                      <m:t> </m:t>
                    </m:r>
                    <m:acc>
                      <m:accPr>
                        <m:chr m:val="̅"/>
                        <m:ctrlPr>
                          <a:rPr lang="en-US" altLang="zh-CN" sz="2000" b="0" i="1" smtClean="0">
                            <a:latin typeface="Cambria Math" panose="02040503050406030204" pitchFamily="18" charset="0"/>
                            <a:ea typeface="Cambria Math" panose="02040503050406030204" pitchFamily="18" charset="0"/>
                          </a:rPr>
                        </m:ctrlPr>
                      </m:accPr>
                      <m:e>
                        <m:r>
                          <a:rPr lang="en-US" altLang="zh-CN" sz="2000" b="0" i="1" smtClean="0">
                            <a:latin typeface="Cambria Math" panose="02040503050406030204" pitchFamily="18" charset="0"/>
                            <a:ea typeface="Cambria Math" panose="02040503050406030204" pitchFamily="18" charset="0"/>
                          </a:rPr>
                          <m:t>𝑞</m:t>
                        </m:r>
                      </m:e>
                    </m:acc>
                  </m:oMath>
                </a14:m>
                <a:r>
                  <a:rPr lang="zh-CN" altLang="en-US" sz="2000" dirty="0">
                    <a:latin typeface="Cambria Math" panose="02040503050406030204" pitchFamily="18" charset="0"/>
                  </a:rPr>
                  <a:t> </a:t>
                </a:r>
                <a:r>
                  <a:rPr lang="en-US" altLang="zh-CN" sz="2000" dirty="0">
                    <a:latin typeface="Cambria Math" panose="02040503050406030204" pitchFamily="18" charset="0"/>
                    <a:ea typeface="Cambria Math" panose="02040503050406030204" pitchFamily="18" charset="0"/>
                  </a:rPr>
                  <a:t>pair from vacuum</a:t>
                </a:r>
                <a:endParaRPr lang="zh-CN" altLang="en-US" sz="2000" dirty="0">
                  <a:latin typeface="Cambria Math" panose="02040503050406030204" pitchFamily="18" charset="0"/>
                </a:endParaRPr>
              </a:p>
            </p:txBody>
          </p:sp>
        </mc:Choice>
        <mc:Fallback xmlns="">
          <p:sp>
            <p:nvSpPr>
              <p:cNvPr id="14" name="文本框 13">
                <a:extLst>
                  <a:ext uri="{FF2B5EF4-FFF2-40B4-BE49-F238E27FC236}">
                    <a16:creationId xmlns:a16="http://schemas.microsoft.com/office/drawing/2014/main" id="{F70BF5FC-F10B-4883-B902-2F5D2F8693DD}"/>
                  </a:ext>
                </a:extLst>
              </p:cNvPr>
              <p:cNvSpPr txBox="1">
                <a:spLocks noRot="1" noChangeAspect="1" noMove="1" noResize="1" noEditPoints="1" noAdjustHandles="1" noChangeArrowheads="1" noChangeShapeType="1" noTextEdit="1"/>
              </p:cNvSpPr>
              <p:nvPr/>
            </p:nvSpPr>
            <p:spPr>
              <a:xfrm>
                <a:off x="1573067" y="2938430"/>
                <a:ext cx="2916621" cy="400110"/>
              </a:xfrm>
              <a:prstGeom prst="rect">
                <a:avLst/>
              </a:prstGeom>
              <a:blipFill>
                <a:blip r:embed="rId8"/>
                <a:stretch>
                  <a:fillRect t="-7576" b="-25758"/>
                </a:stretch>
              </a:blipFill>
            </p:spPr>
            <p:txBody>
              <a:bodyPr/>
              <a:lstStyle/>
              <a:p>
                <a:r>
                  <a:rPr lang="zh-CN" altLang="en-US">
                    <a:noFill/>
                  </a:rPr>
                  <a:t> </a:t>
                </a:r>
              </a:p>
            </p:txBody>
          </p:sp>
        </mc:Fallback>
      </mc:AlternateContent>
      <p:sp>
        <p:nvSpPr>
          <p:cNvPr id="15" name="椭圆 14">
            <a:extLst>
              <a:ext uri="{FF2B5EF4-FFF2-40B4-BE49-F238E27FC236}">
                <a16:creationId xmlns:a16="http://schemas.microsoft.com/office/drawing/2014/main" id="{D54208B2-47D7-4E5A-A077-0CDB53197FAC}"/>
              </a:ext>
            </a:extLst>
          </p:cNvPr>
          <p:cNvSpPr/>
          <p:nvPr/>
        </p:nvSpPr>
        <p:spPr>
          <a:xfrm>
            <a:off x="2581604" y="4853206"/>
            <a:ext cx="105372" cy="1088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id="{5D29F0D1-8028-4E70-9BC2-C28D4137F23F}"/>
              </a:ext>
            </a:extLst>
          </p:cNvPr>
          <p:cNvSpPr/>
          <p:nvPr/>
        </p:nvSpPr>
        <p:spPr>
          <a:xfrm>
            <a:off x="2851844" y="4781191"/>
            <a:ext cx="105372" cy="1088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C607F918-39E5-42A1-BA1E-FAD4B564D3EE}"/>
              </a:ext>
            </a:extLst>
          </p:cNvPr>
          <p:cNvSpPr/>
          <p:nvPr/>
        </p:nvSpPr>
        <p:spPr>
          <a:xfrm>
            <a:off x="10222625" y="712165"/>
            <a:ext cx="105372" cy="1088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C8535294-1549-4C9F-93E2-C775AAC6F828}"/>
              </a:ext>
            </a:extLst>
          </p:cNvPr>
          <p:cNvSpPr txBox="1"/>
          <p:nvPr/>
        </p:nvSpPr>
        <p:spPr>
          <a:xfrm>
            <a:off x="11162748" y="6029833"/>
            <a:ext cx="457200" cy="461665"/>
          </a:xfrm>
          <a:prstGeom prst="rect">
            <a:avLst/>
          </a:prstGeom>
          <a:noFill/>
        </p:spPr>
        <p:txBody>
          <a:bodyPr wrap="square" rtlCol="0">
            <a:spAutoFit/>
          </a:bodyPr>
          <a:lstStyle/>
          <a:p>
            <a:r>
              <a:rPr lang="en-US" altLang="zh-CN" sz="2400" dirty="0">
                <a:latin typeface="Sitka Display" panose="02000505000000020004" pitchFamily="2" charset="0"/>
              </a:rPr>
              <a:t>14</a:t>
            </a:r>
            <a:endParaRPr lang="zh-CN" altLang="en-US" sz="2400" dirty="0">
              <a:latin typeface="Sitka Display" panose="02000505000000020004" pitchFamily="2" charset="0"/>
            </a:endParaRPr>
          </a:p>
        </p:txBody>
      </p:sp>
      <p:sp>
        <p:nvSpPr>
          <p:cNvPr id="19" name="椭圆 18">
            <a:extLst>
              <a:ext uri="{FF2B5EF4-FFF2-40B4-BE49-F238E27FC236}">
                <a16:creationId xmlns:a16="http://schemas.microsoft.com/office/drawing/2014/main" id="{75E001D5-2929-459D-977D-441256C16C72}"/>
              </a:ext>
            </a:extLst>
          </p:cNvPr>
          <p:cNvSpPr/>
          <p:nvPr/>
        </p:nvSpPr>
        <p:spPr>
          <a:xfrm>
            <a:off x="3175529" y="4890040"/>
            <a:ext cx="105372" cy="1088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a:extLst>
              <a:ext uri="{FF2B5EF4-FFF2-40B4-BE49-F238E27FC236}">
                <a16:creationId xmlns:a16="http://schemas.microsoft.com/office/drawing/2014/main" id="{84C055BD-1352-4A64-8D45-F8D65830D340}"/>
              </a:ext>
            </a:extLst>
          </p:cNvPr>
          <p:cNvSpPr txBox="1">
            <a:spLocks/>
          </p:cNvSpPr>
          <p:nvPr/>
        </p:nvSpPr>
        <p:spPr>
          <a:xfrm>
            <a:off x="279400" y="356111"/>
            <a:ext cx="11800719" cy="426644"/>
          </a:xfrm>
          <a:prstGeom prst="rect">
            <a:avLst/>
          </a:prstGeom>
          <a:solidFill>
            <a:schemeClr val="accent5">
              <a:lumMod val="40000"/>
              <a:lumOff val="6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Cambria" panose="02040503050406030204" pitchFamily="18" charset="0"/>
                <a:ea typeface="Cambria" panose="02040503050406030204" pitchFamily="18" charset="0"/>
              </a:rPr>
              <a:t>C. Loop amplitudes in the VMD model:</a:t>
            </a:r>
            <a:r>
              <a:rPr lang="zh-CN" altLang="en-US" sz="3200" dirty="0">
                <a:latin typeface="Cambria" panose="02040503050406030204" pitchFamily="18" charset="0"/>
                <a:ea typeface="Cambria" panose="02040503050406030204" pitchFamily="18" charset="0"/>
              </a:rPr>
              <a:t> </a:t>
            </a:r>
            <a:r>
              <a:rPr lang="en-US" altLang="zh-CN" sz="3200" dirty="0">
                <a:latin typeface="Cambria" panose="02040503050406030204" pitchFamily="18" charset="0"/>
                <a:ea typeface="Cambria" panose="02040503050406030204" pitchFamily="18" charset="0"/>
              </a:rPr>
              <a:t>Lagrangians and coupling constant</a:t>
            </a:r>
            <a:endParaRPr lang="zh-CN" altLang="en-US" sz="3100" dirty="0"/>
          </a:p>
        </p:txBody>
      </p:sp>
    </p:spTree>
    <p:extLst>
      <p:ext uri="{BB962C8B-B14F-4D97-AF65-F5344CB8AC3E}">
        <p14:creationId xmlns:p14="http://schemas.microsoft.com/office/powerpoint/2010/main" val="1927403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69E03961-19D1-4612-B47C-1797AF751405}"/>
              </a:ext>
            </a:extLst>
          </p:cNvPr>
          <p:cNvSpPr txBox="1"/>
          <p:nvPr/>
        </p:nvSpPr>
        <p:spPr>
          <a:xfrm>
            <a:off x="11356509" y="6101779"/>
            <a:ext cx="457200" cy="400110"/>
          </a:xfrm>
          <a:prstGeom prst="rect">
            <a:avLst/>
          </a:prstGeom>
          <a:noFill/>
        </p:spPr>
        <p:txBody>
          <a:bodyPr wrap="square" rtlCol="0">
            <a:spAutoFit/>
          </a:bodyPr>
          <a:lstStyle/>
          <a:p>
            <a:r>
              <a:rPr lang="en-US" altLang="zh-CN" sz="2000" dirty="0">
                <a:latin typeface="Sitka Display" panose="02000505000000020004" pitchFamily="2" charset="0"/>
              </a:rPr>
              <a:t>15</a:t>
            </a:r>
            <a:endParaRPr lang="zh-CN" altLang="en-US" sz="2000" dirty="0">
              <a:latin typeface="Sitka Display" panose="02000505000000020004" pitchFamily="2" charset="0"/>
            </a:endParaRPr>
          </a:p>
        </p:txBody>
      </p:sp>
      <p:sp>
        <p:nvSpPr>
          <p:cNvPr id="8" name="文本框 7">
            <a:extLst>
              <a:ext uri="{FF2B5EF4-FFF2-40B4-BE49-F238E27FC236}">
                <a16:creationId xmlns:a16="http://schemas.microsoft.com/office/drawing/2014/main" id="{402963B3-50FD-4839-9711-9916490CA105}"/>
              </a:ext>
            </a:extLst>
          </p:cNvPr>
          <p:cNvSpPr txBox="1"/>
          <p:nvPr/>
        </p:nvSpPr>
        <p:spPr>
          <a:xfrm>
            <a:off x="6901504" y="1045373"/>
            <a:ext cx="4571258" cy="1200329"/>
          </a:xfrm>
          <a:prstGeom prst="rect">
            <a:avLst/>
          </a:prstGeom>
          <a:noFill/>
        </p:spPr>
        <p:txBody>
          <a:bodyPr wrap="square" rtlCol="0">
            <a:spAutoFit/>
          </a:bodyPr>
          <a:lstStyle/>
          <a:p>
            <a:r>
              <a:rPr lang="en-US" altLang="zh-CN" dirty="0">
                <a:solidFill>
                  <a:srgbClr val="FF0000"/>
                </a:solidFill>
                <a:latin typeface="Cambria" panose="02040503050406030204" pitchFamily="18" charset="0"/>
                <a:ea typeface="Cambria" panose="02040503050406030204" pitchFamily="18" charset="0"/>
              </a:rPr>
              <a:t>Identical spatial and</a:t>
            </a:r>
            <a:r>
              <a:rPr lang="zh-CN" altLang="en-US" dirty="0">
                <a:solidFill>
                  <a:srgbClr val="FF0000"/>
                </a:solidFill>
                <a:latin typeface="Cambria" panose="02040503050406030204" pitchFamily="18" charset="0"/>
                <a:ea typeface="Cambria" panose="02040503050406030204" pitchFamily="18" charset="0"/>
              </a:rPr>
              <a:t> </a:t>
            </a:r>
            <a:r>
              <a:rPr lang="en-US" altLang="zh-CN" dirty="0">
                <a:solidFill>
                  <a:srgbClr val="FF0000"/>
                </a:solidFill>
                <a:latin typeface="Cambria" panose="02040503050406030204" pitchFamily="18" charset="0"/>
                <a:ea typeface="Cambria" panose="02040503050406030204" pitchFamily="18" charset="0"/>
              </a:rPr>
              <a:t>flavor wavefunctions but only different in the spin wave function. Relations between these two couplings could be manifested by 3P0 theory. </a:t>
            </a:r>
            <a:endParaRPr lang="zh-CN" altLang="en-US" dirty="0">
              <a:solidFill>
                <a:srgbClr val="FF0000"/>
              </a:solidFill>
              <a:latin typeface="Cambria" panose="02040503050406030204" pitchFamily="18" charset="0"/>
            </a:endParaRPr>
          </a:p>
        </p:txBody>
      </p:sp>
      <p:sp>
        <p:nvSpPr>
          <p:cNvPr id="9" name="椭圆 8">
            <a:extLst>
              <a:ext uri="{FF2B5EF4-FFF2-40B4-BE49-F238E27FC236}">
                <a16:creationId xmlns:a16="http://schemas.microsoft.com/office/drawing/2014/main" id="{D01CE7F4-C281-4D30-AD73-C00355734A0F}"/>
              </a:ext>
            </a:extLst>
          </p:cNvPr>
          <p:cNvSpPr/>
          <p:nvPr/>
        </p:nvSpPr>
        <p:spPr>
          <a:xfrm>
            <a:off x="1377768" y="3980658"/>
            <a:ext cx="105372" cy="10884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1" name="图片 20">
            <a:extLst>
              <a:ext uri="{FF2B5EF4-FFF2-40B4-BE49-F238E27FC236}">
                <a16:creationId xmlns:a16="http://schemas.microsoft.com/office/drawing/2014/main" id="{70F25E88-AD06-4701-851C-C52CEF53A480}"/>
              </a:ext>
            </a:extLst>
          </p:cNvPr>
          <p:cNvPicPr>
            <a:picLocks noChangeAspect="1"/>
          </p:cNvPicPr>
          <p:nvPr/>
        </p:nvPicPr>
        <p:blipFill>
          <a:blip r:embed="rId3"/>
          <a:stretch>
            <a:fillRect/>
          </a:stretch>
        </p:blipFill>
        <p:spPr>
          <a:xfrm>
            <a:off x="7461503" y="2352252"/>
            <a:ext cx="3294013" cy="1079073"/>
          </a:xfrm>
          <a:prstGeom prst="rect">
            <a:avLst/>
          </a:prstGeom>
        </p:spPr>
      </p:pic>
      <p:pic>
        <p:nvPicPr>
          <p:cNvPr id="28" name="图片 27">
            <a:extLst>
              <a:ext uri="{FF2B5EF4-FFF2-40B4-BE49-F238E27FC236}">
                <a16:creationId xmlns:a16="http://schemas.microsoft.com/office/drawing/2014/main" id="{5D854E1F-2DA2-493B-95F2-81C7724A23E7}"/>
              </a:ext>
            </a:extLst>
          </p:cNvPr>
          <p:cNvPicPr>
            <a:picLocks noChangeAspect="1"/>
          </p:cNvPicPr>
          <p:nvPr/>
        </p:nvPicPr>
        <p:blipFill>
          <a:blip r:embed="rId4"/>
          <a:stretch>
            <a:fillRect/>
          </a:stretch>
        </p:blipFill>
        <p:spPr>
          <a:xfrm>
            <a:off x="7461503" y="3438522"/>
            <a:ext cx="3294014" cy="1040214"/>
          </a:xfrm>
          <a:prstGeom prst="rect">
            <a:avLst/>
          </a:prstGeom>
        </p:spPr>
      </p:pic>
      <p:sp>
        <p:nvSpPr>
          <p:cNvPr id="17" name="文本框 16">
            <a:extLst>
              <a:ext uri="{FF2B5EF4-FFF2-40B4-BE49-F238E27FC236}">
                <a16:creationId xmlns:a16="http://schemas.microsoft.com/office/drawing/2014/main" id="{FBFB29AA-34CC-450E-9415-17AF725D7927}"/>
              </a:ext>
            </a:extLst>
          </p:cNvPr>
          <p:cNvSpPr txBox="1"/>
          <p:nvPr/>
        </p:nvSpPr>
        <p:spPr>
          <a:xfrm>
            <a:off x="639999" y="1272860"/>
            <a:ext cx="5051464" cy="461665"/>
          </a:xfrm>
          <a:prstGeom prst="rect">
            <a:avLst/>
          </a:prstGeom>
          <a:noFill/>
        </p:spPr>
        <p:txBody>
          <a:bodyPr wrap="square" rtlCol="0">
            <a:spAutoFit/>
          </a:bodyPr>
          <a:lstStyle/>
          <a:p>
            <a:r>
              <a:rPr lang="en-US" altLang="zh-CN" sz="2400" dirty="0">
                <a:latin typeface="Cambria Math" panose="02040503050406030204" pitchFamily="18" charset="0"/>
                <a:ea typeface="Cambria Math" panose="02040503050406030204" pitchFamily="18" charset="0"/>
              </a:rPr>
              <a:t>Helicity amplitude in the  3P0 model</a:t>
            </a:r>
            <a:endParaRPr lang="zh-CN" altLang="en-US" sz="2400" dirty="0">
              <a:latin typeface="Cambria Math" panose="02040503050406030204" pitchFamily="18" charset="0"/>
            </a:endParaRPr>
          </a:p>
        </p:txBody>
      </p:sp>
      <p:pic>
        <p:nvPicPr>
          <p:cNvPr id="37" name="图片 36">
            <a:extLst>
              <a:ext uri="{FF2B5EF4-FFF2-40B4-BE49-F238E27FC236}">
                <a16:creationId xmlns:a16="http://schemas.microsoft.com/office/drawing/2014/main" id="{328BC9EA-3036-4401-8550-5089BC6FACBA}"/>
              </a:ext>
            </a:extLst>
          </p:cNvPr>
          <p:cNvPicPr>
            <a:picLocks noChangeAspect="1"/>
          </p:cNvPicPr>
          <p:nvPr/>
        </p:nvPicPr>
        <p:blipFill>
          <a:blip r:embed="rId5"/>
          <a:stretch>
            <a:fillRect/>
          </a:stretch>
        </p:blipFill>
        <p:spPr>
          <a:xfrm>
            <a:off x="647784" y="2488060"/>
            <a:ext cx="6253720" cy="2765963"/>
          </a:xfrm>
          <a:prstGeom prst="rect">
            <a:avLst/>
          </a:prstGeom>
        </p:spPr>
      </p:pic>
      <p:pic>
        <p:nvPicPr>
          <p:cNvPr id="39" name="图片 38">
            <a:extLst>
              <a:ext uri="{FF2B5EF4-FFF2-40B4-BE49-F238E27FC236}">
                <a16:creationId xmlns:a16="http://schemas.microsoft.com/office/drawing/2014/main" id="{13D2AE9B-B57B-4209-A96F-0E488626A69C}"/>
              </a:ext>
            </a:extLst>
          </p:cNvPr>
          <p:cNvPicPr>
            <a:picLocks noChangeAspect="1"/>
          </p:cNvPicPr>
          <p:nvPr/>
        </p:nvPicPr>
        <p:blipFill>
          <a:blip r:embed="rId6"/>
          <a:stretch>
            <a:fillRect/>
          </a:stretch>
        </p:blipFill>
        <p:spPr>
          <a:xfrm>
            <a:off x="509476" y="1908585"/>
            <a:ext cx="2146410" cy="514376"/>
          </a:xfrm>
          <a:prstGeom prst="rect">
            <a:avLst/>
          </a:prstGeom>
        </p:spPr>
      </p:pic>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B897CB10-DDE4-464B-AD97-5F357D84C6AE}"/>
                  </a:ext>
                </a:extLst>
              </p:cNvPr>
              <p:cNvSpPr txBox="1"/>
              <p:nvPr/>
            </p:nvSpPr>
            <p:spPr>
              <a:xfrm>
                <a:off x="7796368" y="5098323"/>
                <a:ext cx="922283" cy="78758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𝑀</m:t>
                                  </m:r>
                                </m:e>
                              </m:acc>
                            </m:e>
                            <m:sub>
                              <m:r>
                                <a:rPr lang="en-US" altLang="zh-CN" sz="2000" b="0" i="1" smtClean="0">
                                  <a:latin typeface="Cambria Math" panose="02040503050406030204" pitchFamily="18" charset="0"/>
                                </a:rPr>
                                <m:t>𝑉𝑃𝑃</m:t>
                              </m:r>
                            </m:sub>
                          </m:sSub>
                        </m:num>
                        <m:den>
                          <m:sSub>
                            <m:sSubPr>
                              <m:ctrlPr>
                                <a:rPr lang="en-US" altLang="zh-CN" sz="2000" i="1">
                                  <a:latin typeface="Cambria Math" panose="02040503050406030204" pitchFamily="18" charset="0"/>
                                </a:rPr>
                              </m:ctrlPr>
                            </m:sSubPr>
                            <m:e>
                              <m:acc>
                                <m:accPr>
                                  <m:chr m:val="̃"/>
                                  <m:ctrlPr>
                                    <a:rPr lang="en-US" altLang="zh-CN" sz="2000" i="1">
                                      <a:latin typeface="Cambria Math" panose="02040503050406030204" pitchFamily="18" charset="0"/>
                                    </a:rPr>
                                  </m:ctrlPr>
                                </m:accPr>
                                <m:e>
                                  <m:r>
                                    <a:rPr lang="en-US" altLang="zh-CN" sz="2000" i="1">
                                      <a:latin typeface="Cambria Math" panose="02040503050406030204" pitchFamily="18" charset="0"/>
                                    </a:rPr>
                                    <m:t>𝑀</m:t>
                                  </m:r>
                                </m:e>
                              </m:acc>
                            </m:e>
                            <m:sub>
                              <m:r>
                                <a:rPr lang="en-US" altLang="zh-CN" sz="2000" i="1">
                                  <a:latin typeface="Cambria Math" panose="02040503050406030204" pitchFamily="18" charset="0"/>
                                </a:rPr>
                                <m:t>𝑉</m:t>
                              </m:r>
                              <m:r>
                                <a:rPr lang="en-US" altLang="zh-CN" sz="2000" b="0" i="1" smtClean="0">
                                  <a:latin typeface="Cambria Math" panose="02040503050406030204" pitchFamily="18" charset="0"/>
                                </a:rPr>
                                <m:t>𝑉</m:t>
                              </m:r>
                              <m:r>
                                <a:rPr lang="en-US" altLang="zh-CN" sz="2000" i="1">
                                  <a:latin typeface="Cambria Math" panose="02040503050406030204" pitchFamily="18" charset="0"/>
                                </a:rPr>
                                <m:t>𝑃</m:t>
                              </m:r>
                            </m:sub>
                          </m:sSub>
                        </m:den>
                      </m:f>
                    </m:oMath>
                  </m:oMathPara>
                </a14:m>
                <a:endParaRPr lang="zh-CN" altLang="en-US" sz="2000" dirty="0"/>
              </a:p>
            </p:txBody>
          </p:sp>
        </mc:Choice>
        <mc:Fallback xmlns="">
          <p:sp>
            <p:nvSpPr>
              <p:cNvPr id="41" name="文本框 40">
                <a:extLst>
                  <a:ext uri="{FF2B5EF4-FFF2-40B4-BE49-F238E27FC236}">
                    <a16:creationId xmlns:a16="http://schemas.microsoft.com/office/drawing/2014/main" id="{B897CB10-DDE4-464B-AD97-5F357D84C6AE}"/>
                  </a:ext>
                </a:extLst>
              </p:cNvPr>
              <p:cNvSpPr txBox="1">
                <a:spLocks noRot="1" noChangeAspect="1" noMove="1" noResize="1" noEditPoints="1" noAdjustHandles="1" noChangeArrowheads="1" noChangeShapeType="1" noTextEdit="1"/>
              </p:cNvSpPr>
              <p:nvPr/>
            </p:nvSpPr>
            <p:spPr>
              <a:xfrm>
                <a:off x="7796368" y="5098323"/>
                <a:ext cx="922283" cy="787588"/>
              </a:xfrm>
              <a:prstGeom prst="rect">
                <a:avLst/>
              </a:prstGeom>
              <a:blipFill>
                <a:blip r:embed="rId7"/>
                <a:stretch>
                  <a:fillRect/>
                </a:stretch>
              </a:blipFill>
            </p:spPr>
            <p:txBody>
              <a:bodyPr/>
              <a:lstStyle/>
              <a:p>
                <a:r>
                  <a:rPr lang="zh-CN" altLang="en-US">
                    <a:noFill/>
                  </a:rPr>
                  <a:t> </a:t>
                </a:r>
              </a:p>
            </p:txBody>
          </p:sp>
        </mc:Fallback>
      </mc:AlternateContent>
      <p:sp>
        <p:nvSpPr>
          <p:cNvPr id="42" name="文本框 41">
            <a:extLst>
              <a:ext uri="{FF2B5EF4-FFF2-40B4-BE49-F238E27FC236}">
                <a16:creationId xmlns:a16="http://schemas.microsoft.com/office/drawing/2014/main" id="{66D04599-1194-45E0-9163-BD03ECE41829}"/>
              </a:ext>
            </a:extLst>
          </p:cNvPr>
          <p:cNvSpPr txBox="1"/>
          <p:nvPr/>
        </p:nvSpPr>
        <p:spPr>
          <a:xfrm>
            <a:off x="7904515" y="4501502"/>
            <a:ext cx="922282" cy="420628"/>
          </a:xfrm>
          <a:prstGeom prst="rect">
            <a:avLst/>
          </a:prstGeom>
          <a:noFill/>
        </p:spPr>
        <p:txBody>
          <a:bodyPr wrap="square" rtlCol="0">
            <a:spAutoFit/>
          </a:bodyPr>
          <a:lstStyle/>
          <a:p>
            <a:r>
              <a:rPr lang="en-US" altLang="zh-CN" sz="3200" baseline="-25000" dirty="0">
                <a:latin typeface="Cambria Math" panose="02040503050406030204" pitchFamily="18" charset="0"/>
                <a:ea typeface="Cambria Math" panose="02040503050406030204" pitchFamily="18" charset="0"/>
              </a:rPr>
              <a:t>3P0</a:t>
            </a:r>
            <a:endParaRPr lang="zh-CN" altLang="en-US" sz="3200" baseline="-25000" dirty="0">
              <a:latin typeface="Cambria Math" panose="02040503050406030204" pitchFamily="18" charset="0"/>
            </a:endParaRPr>
          </a:p>
        </p:txBody>
      </p:sp>
      <p:sp>
        <p:nvSpPr>
          <p:cNvPr id="43" name="文本框 42">
            <a:extLst>
              <a:ext uri="{FF2B5EF4-FFF2-40B4-BE49-F238E27FC236}">
                <a16:creationId xmlns:a16="http://schemas.microsoft.com/office/drawing/2014/main" id="{B3D6F515-A2C2-467A-B610-C1AC7FC968B8}"/>
              </a:ext>
            </a:extLst>
          </p:cNvPr>
          <p:cNvSpPr txBox="1"/>
          <p:nvPr/>
        </p:nvSpPr>
        <p:spPr>
          <a:xfrm>
            <a:off x="9222481" y="4622147"/>
            <a:ext cx="859220" cy="461665"/>
          </a:xfrm>
          <a:prstGeom prst="rect">
            <a:avLst/>
          </a:prstGeom>
          <a:noFill/>
        </p:spPr>
        <p:txBody>
          <a:bodyPr wrap="square" rtlCol="0">
            <a:spAutoFit/>
          </a:bodyPr>
          <a:lstStyle/>
          <a:p>
            <a:r>
              <a:rPr lang="en-US" altLang="zh-CN" sz="2400" dirty="0">
                <a:latin typeface="Cambria Math" panose="02040503050406030204" pitchFamily="18" charset="0"/>
                <a:ea typeface="Cambria Math" panose="02040503050406030204" pitchFamily="18" charset="0"/>
              </a:rPr>
              <a:t>ELA</a:t>
            </a:r>
            <a:endParaRPr lang="zh-CN" altLang="en-US" sz="2400"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44" name="文本框 43">
                <a:extLst>
                  <a:ext uri="{FF2B5EF4-FFF2-40B4-BE49-F238E27FC236}">
                    <a16:creationId xmlns:a16="http://schemas.microsoft.com/office/drawing/2014/main" id="{CACEA0F7-A242-49F9-B807-A454BC3C6521}"/>
                  </a:ext>
                </a:extLst>
              </p:cNvPr>
              <p:cNvSpPr txBox="1"/>
              <p:nvPr/>
            </p:nvSpPr>
            <p:spPr>
              <a:xfrm>
                <a:off x="9159418" y="5124724"/>
                <a:ext cx="922283" cy="7205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altLang="zh-CN" sz="2000" b="0" i="1" smtClean="0">
                              <a:latin typeface="Cambria Math" panose="02040503050406030204" pitchFamily="18" charset="0"/>
                            </a:rPr>
                          </m:ctrlPr>
                        </m:fPr>
                        <m:num>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𝑀</m:t>
                              </m:r>
                            </m:e>
                            <m:sub>
                              <m:r>
                                <a:rPr lang="en-US" altLang="zh-CN" sz="2000" b="0" i="1" smtClean="0">
                                  <a:latin typeface="Cambria Math" panose="02040503050406030204" pitchFamily="18" charset="0"/>
                                </a:rPr>
                                <m:t>𝑉𝑃𝑃</m:t>
                              </m:r>
                            </m:sub>
                          </m:sSub>
                        </m:num>
                        <m:den>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𝑀</m:t>
                              </m:r>
                            </m:e>
                            <m:sub>
                              <m:r>
                                <a:rPr lang="en-US" altLang="zh-CN" sz="2000" b="0" i="1" smtClean="0">
                                  <a:latin typeface="Cambria Math" panose="02040503050406030204" pitchFamily="18" charset="0"/>
                                </a:rPr>
                                <m:t>𝑉𝑉𝑃</m:t>
                              </m:r>
                            </m:sub>
                          </m:sSub>
                        </m:den>
                      </m:f>
                    </m:oMath>
                  </m:oMathPara>
                </a14:m>
                <a:endParaRPr lang="zh-CN" altLang="en-US" sz="2000" dirty="0"/>
              </a:p>
            </p:txBody>
          </p:sp>
        </mc:Choice>
        <mc:Fallback xmlns="">
          <p:sp>
            <p:nvSpPr>
              <p:cNvPr id="44" name="文本框 43">
                <a:extLst>
                  <a:ext uri="{FF2B5EF4-FFF2-40B4-BE49-F238E27FC236}">
                    <a16:creationId xmlns:a16="http://schemas.microsoft.com/office/drawing/2014/main" id="{CACEA0F7-A242-49F9-B807-A454BC3C6521}"/>
                  </a:ext>
                </a:extLst>
              </p:cNvPr>
              <p:cNvSpPr txBox="1">
                <a:spLocks noRot="1" noChangeAspect="1" noMove="1" noResize="1" noEditPoints="1" noAdjustHandles="1" noChangeArrowheads="1" noChangeShapeType="1" noTextEdit="1"/>
              </p:cNvSpPr>
              <p:nvPr/>
            </p:nvSpPr>
            <p:spPr>
              <a:xfrm>
                <a:off x="9159418" y="5124724"/>
                <a:ext cx="922283" cy="720582"/>
              </a:xfrm>
              <a:prstGeom prst="rect">
                <a:avLst/>
              </a:prstGeom>
              <a:blipFill>
                <a:blip r:embed="rId8"/>
                <a:stretch>
                  <a:fillRect/>
                </a:stretch>
              </a:blipFill>
            </p:spPr>
            <p:txBody>
              <a:bodyPr/>
              <a:lstStyle/>
              <a:p>
                <a:r>
                  <a:rPr lang="zh-CN" altLang="en-US">
                    <a:noFill/>
                  </a:rPr>
                  <a:t> </a:t>
                </a:r>
              </a:p>
            </p:txBody>
          </p:sp>
        </mc:Fallback>
      </mc:AlternateContent>
      <p:sp>
        <p:nvSpPr>
          <p:cNvPr id="16" name="标题 1">
            <a:extLst>
              <a:ext uri="{FF2B5EF4-FFF2-40B4-BE49-F238E27FC236}">
                <a16:creationId xmlns:a16="http://schemas.microsoft.com/office/drawing/2014/main" id="{3ACDADD1-2B87-49A6-98DF-089912E5B49B}"/>
              </a:ext>
            </a:extLst>
          </p:cNvPr>
          <p:cNvSpPr txBox="1">
            <a:spLocks/>
          </p:cNvSpPr>
          <p:nvPr/>
        </p:nvSpPr>
        <p:spPr>
          <a:xfrm>
            <a:off x="279400" y="356111"/>
            <a:ext cx="11800719" cy="426644"/>
          </a:xfrm>
          <a:prstGeom prst="rect">
            <a:avLst/>
          </a:prstGeom>
          <a:solidFill>
            <a:schemeClr val="accent5">
              <a:lumMod val="40000"/>
              <a:lumOff val="6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Cambria" panose="02040503050406030204" pitchFamily="18" charset="0"/>
                <a:ea typeface="Cambria" panose="02040503050406030204" pitchFamily="18" charset="0"/>
              </a:rPr>
              <a:t>C. Loop amplitudes in the VMD model:</a:t>
            </a:r>
            <a:r>
              <a:rPr lang="zh-CN" altLang="en-US" sz="3200" dirty="0">
                <a:latin typeface="Cambria" panose="02040503050406030204" pitchFamily="18" charset="0"/>
                <a:ea typeface="Cambria" panose="02040503050406030204" pitchFamily="18" charset="0"/>
              </a:rPr>
              <a:t> </a:t>
            </a:r>
            <a:r>
              <a:rPr lang="en-US" altLang="zh-CN" sz="3200" dirty="0">
                <a:latin typeface="Cambria" panose="02040503050406030204" pitchFamily="18" charset="0"/>
                <a:ea typeface="Cambria" panose="02040503050406030204" pitchFamily="18" charset="0"/>
              </a:rPr>
              <a:t>Lagrangians and coupling constant</a:t>
            </a:r>
            <a:endParaRPr lang="zh-CN" altLang="en-US" sz="3100" dirty="0"/>
          </a:p>
        </p:txBody>
      </p:sp>
      <p:sp>
        <p:nvSpPr>
          <p:cNvPr id="3" name="文本框 2">
            <a:extLst>
              <a:ext uri="{FF2B5EF4-FFF2-40B4-BE49-F238E27FC236}">
                <a16:creationId xmlns:a16="http://schemas.microsoft.com/office/drawing/2014/main" id="{29762772-90C0-4342-827F-5EB276E6A925}"/>
              </a:ext>
            </a:extLst>
          </p:cNvPr>
          <p:cNvSpPr txBox="1"/>
          <p:nvPr/>
        </p:nvSpPr>
        <p:spPr>
          <a:xfrm>
            <a:off x="8687120" y="5199729"/>
            <a:ext cx="503830" cy="523220"/>
          </a:xfrm>
          <a:prstGeom prst="rect">
            <a:avLst/>
          </a:prstGeom>
          <a:noFill/>
        </p:spPr>
        <p:txBody>
          <a:bodyPr wrap="square" rtlCol="0">
            <a:spAutoFit/>
          </a:bodyPr>
          <a:lstStyle/>
          <a:p>
            <a:r>
              <a:rPr lang="en-US" altLang="zh-CN" sz="2800" dirty="0"/>
              <a:t>=</a:t>
            </a:r>
            <a:endParaRPr lang="zh-CN" altLang="en-US" sz="2800" dirty="0"/>
          </a:p>
        </p:txBody>
      </p:sp>
    </p:spTree>
    <p:extLst>
      <p:ext uri="{BB962C8B-B14F-4D97-AF65-F5344CB8AC3E}">
        <p14:creationId xmlns:p14="http://schemas.microsoft.com/office/powerpoint/2010/main" val="157295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04392860-2AAB-4F48-9A60-892E47057625}"/>
              </a:ext>
            </a:extLst>
          </p:cNvPr>
          <p:cNvSpPr txBox="1">
            <a:spLocks/>
          </p:cNvSpPr>
          <p:nvPr/>
        </p:nvSpPr>
        <p:spPr>
          <a:xfrm>
            <a:off x="279400" y="356111"/>
            <a:ext cx="11800719" cy="426644"/>
          </a:xfrm>
          <a:prstGeom prst="rect">
            <a:avLst/>
          </a:prstGeom>
          <a:solidFill>
            <a:schemeClr val="accent5">
              <a:lumMod val="40000"/>
              <a:lumOff val="6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Cambria" panose="02040503050406030204" pitchFamily="18" charset="0"/>
                <a:ea typeface="Cambria" panose="02040503050406030204" pitchFamily="18" charset="0"/>
              </a:rPr>
              <a:t>C. Loop amplitudes in the VMD model:</a:t>
            </a:r>
            <a:r>
              <a:rPr lang="zh-CN" altLang="en-US" sz="3200" dirty="0">
                <a:latin typeface="Cambria" panose="02040503050406030204" pitchFamily="18" charset="0"/>
                <a:ea typeface="Cambria" panose="02040503050406030204" pitchFamily="18" charset="0"/>
              </a:rPr>
              <a:t> </a:t>
            </a:r>
            <a:r>
              <a:rPr lang="en-US" altLang="zh-CN" sz="3200" dirty="0">
                <a:latin typeface="Cambria" panose="02040503050406030204" pitchFamily="18" charset="0"/>
                <a:ea typeface="Cambria" panose="02040503050406030204" pitchFamily="18" charset="0"/>
              </a:rPr>
              <a:t>Lagrangians and coupling constant</a:t>
            </a:r>
            <a:endParaRPr lang="zh-CN" altLang="en-US" sz="3100"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85A180E3-BB7B-4CFA-B5ED-B47AD917234C}"/>
                  </a:ext>
                </a:extLst>
              </p:cNvPr>
              <p:cNvSpPr txBox="1"/>
              <p:nvPr/>
            </p:nvSpPr>
            <p:spPr>
              <a:xfrm>
                <a:off x="7760134" y="1421625"/>
                <a:ext cx="3345366" cy="1223989"/>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rPr>
                  <a:t>Coupling </a:t>
                </a:r>
                <a14:m>
                  <m:oMath xmlns:m="http://schemas.openxmlformats.org/officeDocument/2006/math">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𝑔</m:t>
                        </m:r>
                      </m:e>
                      <m:sub>
                        <m:r>
                          <a:rPr lang="en-US" altLang="zh-CN" b="0" i="1" smtClean="0">
                            <a:latin typeface="Cambria Math" panose="02040503050406030204" pitchFamily="18" charset="0"/>
                            <a:ea typeface="Cambria Math" panose="02040503050406030204" pitchFamily="18" charset="0"/>
                          </a:rPr>
                          <m:t>𝑉𝑉𝑃</m:t>
                        </m:r>
                      </m:sub>
                    </m:sSub>
                    <m:r>
                      <a:rPr lang="en-US" altLang="zh-CN" b="0" i="0" smtClean="0">
                        <a:latin typeface="Cambria Math" panose="02040503050406030204" pitchFamily="18" charset="0"/>
                        <a:ea typeface="Cambria Math" panose="02040503050406030204" pitchFamily="18" charset="0"/>
                      </a:rPr>
                      <m:t>=−8.38</m:t>
                    </m:r>
                    <m:r>
                      <a:rPr lang="en-US" altLang="zh-CN" b="0" i="1" smtClean="0">
                        <a:latin typeface="Cambria Math" panose="02040503050406030204" pitchFamily="18" charset="0"/>
                        <a:ea typeface="Cambria Math" panose="02040503050406030204" pitchFamily="18" charset="0"/>
                      </a:rPr>
                      <m:t>±0.1 </m:t>
                    </m:r>
                    <m:sSup>
                      <m:sSupPr>
                        <m:ctrlPr>
                          <a:rPr lang="en-US" altLang="zh-CN" b="0" i="1" smtClean="0">
                            <a:latin typeface="Cambria Math" panose="02040503050406030204" pitchFamily="18" charset="0"/>
                            <a:ea typeface="Cambria Math" panose="02040503050406030204" pitchFamily="18" charset="0"/>
                          </a:rPr>
                        </m:ctrlPr>
                      </m:sSupPr>
                      <m:e>
                        <m:r>
                          <m:rPr>
                            <m:sty m:val="p"/>
                          </m:rPr>
                          <a:rPr lang="en-US" altLang="zh-CN" b="0" i="0" smtClean="0">
                            <a:latin typeface="Cambria Math" panose="02040503050406030204" pitchFamily="18" charset="0"/>
                            <a:ea typeface="Cambria Math" panose="02040503050406030204" pitchFamily="18" charset="0"/>
                          </a:rPr>
                          <m:t>GeV</m:t>
                        </m:r>
                      </m:e>
                      <m:sup>
                        <m:r>
                          <a:rPr lang="en-US" altLang="zh-CN" b="0" i="1" smtClean="0">
                            <a:latin typeface="Cambria Math" panose="02040503050406030204" pitchFamily="18" charset="0"/>
                            <a:ea typeface="Cambria Math" panose="02040503050406030204" pitchFamily="18" charset="0"/>
                          </a:rPr>
                          <m:t>−1</m:t>
                        </m:r>
                      </m:sup>
                    </m:sSup>
                  </m:oMath>
                </a14:m>
                <a:r>
                  <a:rPr lang="en-US" altLang="zh-CN" dirty="0">
                    <a:latin typeface="Cambria Math" panose="02040503050406030204" pitchFamily="18" charset="0"/>
                    <a:ea typeface="Cambria Math" panose="02040503050406030204" pitchFamily="18" charset="0"/>
                  </a:rPr>
                  <a:t>is determined by fitting the experimental data for </a:t>
                </a:r>
                <a14:m>
                  <m:oMath xmlns:m="http://schemas.openxmlformats.org/officeDocument/2006/math">
                    <m:r>
                      <a:rPr lang="en-US" altLang="zh-CN" b="0" i="1" smtClean="0">
                        <a:latin typeface="Cambria Math" panose="02040503050406030204" pitchFamily="18" charset="0"/>
                        <a:ea typeface="Cambria Math" panose="02040503050406030204" pitchFamily="18" charset="0"/>
                      </a:rPr>
                      <m:t>𝑉</m:t>
                    </m:r>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𝑃</m:t>
                    </m:r>
                  </m:oMath>
                </a14:m>
                <a:r>
                  <a:rPr lang="zh-CN" altLang="en-US" dirty="0">
                    <a:latin typeface="Cambria Math" panose="02040503050406030204" pitchFamily="18" charset="0"/>
                  </a:rPr>
                  <a:t> </a:t>
                </a:r>
                <a:r>
                  <a:rPr lang="en-US" altLang="zh-CN" dirty="0">
                    <a:latin typeface="Cambria Math" panose="02040503050406030204" pitchFamily="18" charset="0"/>
                    <a:ea typeface="Cambria Math" panose="02040503050406030204" pitchFamily="18" charset="0"/>
                  </a:rPr>
                  <a:t>and </a:t>
                </a:r>
                <a14:m>
                  <m:oMath xmlns:m="http://schemas.openxmlformats.org/officeDocument/2006/math">
                    <m:sSup>
                      <m:sSupPr>
                        <m:ctrlPr>
                          <a:rPr lang="en-US" altLang="zh-CN" b="0"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𝜂</m:t>
                        </m:r>
                      </m:e>
                      <m:sup>
                        <m:r>
                          <a:rPr lang="en-US" altLang="zh-CN" b="0" i="1" smtClean="0">
                            <a:latin typeface="Cambria Math" panose="02040503050406030204" pitchFamily="18" charset="0"/>
                            <a:ea typeface="Cambria Math" panose="02040503050406030204" pitchFamily="18" charset="0"/>
                          </a:rPr>
                          <m:t>′</m:t>
                        </m:r>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𝛾</m:t>
                    </m:r>
                    <m:r>
                      <a:rPr lang="en-US" altLang="zh-CN" b="0" i="1" smtClean="0">
                        <a:latin typeface="Cambria Math" panose="02040503050406030204" pitchFamily="18" charset="0"/>
                        <a:ea typeface="Cambria Math" panose="02040503050406030204" pitchFamily="18" charset="0"/>
                      </a:rPr>
                      <m:t>𝑃</m:t>
                    </m:r>
                    <m:r>
                      <a:rPr lang="en-US" altLang="zh-CN" b="0" i="1" smtClean="0">
                        <a:latin typeface="Cambria Math" panose="02040503050406030204" pitchFamily="18" charset="0"/>
                        <a:ea typeface="Cambria Math" panose="02040503050406030204" pitchFamily="18" charset="0"/>
                      </a:rPr>
                      <m:t> </m:t>
                    </m:r>
                  </m:oMath>
                </a14:m>
                <a:endParaRPr lang="zh-CN" altLang="en-US" dirty="0">
                  <a:latin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85A180E3-BB7B-4CFA-B5ED-B47AD917234C}"/>
                  </a:ext>
                </a:extLst>
              </p:cNvPr>
              <p:cNvSpPr txBox="1">
                <a:spLocks noRot="1" noChangeAspect="1" noMove="1" noResize="1" noEditPoints="1" noAdjustHandles="1" noChangeArrowheads="1" noChangeShapeType="1" noTextEdit="1"/>
              </p:cNvSpPr>
              <p:nvPr/>
            </p:nvSpPr>
            <p:spPr>
              <a:xfrm>
                <a:off x="7760134" y="1421625"/>
                <a:ext cx="3345366" cy="1223989"/>
              </a:xfrm>
              <a:prstGeom prst="rect">
                <a:avLst/>
              </a:prstGeom>
              <a:blipFill>
                <a:blip r:embed="rId3"/>
                <a:stretch>
                  <a:fillRect l="-1639" t="-2985" r="-1457" b="-447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55F179EA-6CF9-401C-8990-7526A38C4BB9}"/>
                  </a:ext>
                </a:extLst>
              </p:cNvPr>
              <p:cNvSpPr txBox="1"/>
              <p:nvPr/>
            </p:nvSpPr>
            <p:spPr>
              <a:xfrm>
                <a:off x="1743891" y="1275268"/>
                <a:ext cx="4021252"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Collections of the </a:t>
                </a:r>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𝜂</m:t>
                        </m:r>
                      </m:e>
                      <m:sub>
                        <m:r>
                          <a:rPr lang="en-US" altLang="zh-CN" sz="2000" b="0" i="1" smtClean="0">
                            <a:latin typeface="Cambria Math" panose="02040503050406030204" pitchFamily="18" charset="0"/>
                            <a:ea typeface="Cambria Math" panose="02040503050406030204" pitchFamily="18" charset="0"/>
                          </a:rPr>
                          <m:t>𝑋</m:t>
                        </m:r>
                      </m:sub>
                    </m:sSub>
                  </m:oMath>
                </a14:m>
                <a:r>
                  <a:rPr lang="en-US" altLang="zh-CN" sz="2000" dirty="0">
                    <a:latin typeface="Cambria Math" panose="02040503050406030204" pitchFamily="18" charset="0"/>
                    <a:ea typeface="Cambria Math" panose="02040503050406030204" pitchFamily="18" charset="0"/>
                  </a:rPr>
                  <a:t>VV couplings</a:t>
                </a:r>
                <a:endParaRPr lang="zh-CN" altLang="en-US" sz="2000" dirty="0">
                  <a:latin typeface="Cambria Math" panose="02040503050406030204" pitchFamily="18" charset="0"/>
                </a:endParaRPr>
              </a:p>
            </p:txBody>
          </p:sp>
        </mc:Choice>
        <mc:Fallback xmlns="">
          <p:sp>
            <p:nvSpPr>
              <p:cNvPr id="6" name="文本框 5">
                <a:extLst>
                  <a:ext uri="{FF2B5EF4-FFF2-40B4-BE49-F238E27FC236}">
                    <a16:creationId xmlns:a16="http://schemas.microsoft.com/office/drawing/2014/main" id="{55F179EA-6CF9-401C-8990-7526A38C4BB9}"/>
                  </a:ext>
                </a:extLst>
              </p:cNvPr>
              <p:cNvSpPr txBox="1">
                <a:spLocks noRot="1" noChangeAspect="1" noMove="1" noResize="1" noEditPoints="1" noAdjustHandles="1" noChangeArrowheads="1" noChangeShapeType="1" noTextEdit="1"/>
              </p:cNvSpPr>
              <p:nvPr/>
            </p:nvSpPr>
            <p:spPr>
              <a:xfrm>
                <a:off x="1743891" y="1275268"/>
                <a:ext cx="4021252" cy="400110"/>
              </a:xfrm>
              <a:prstGeom prst="rect">
                <a:avLst/>
              </a:prstGeom>
              <a:blipFill>
                <a:blip r:embed="rId4"/>
                <a:stretch>
                  <a:fillRect l="-1515" t="-7576" b="-25758"/>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EEAB804F-845B-45D0-98BB-5E09674C28CE}"/>
              </a:ext>
            </a:extLst>
          </p:cNvPr>
          <p:cNvPicPr>
            <a:picLocks noChangeAspect="1"/>
          </p:cNvPicPr>
          <p:nvPr/>
        </p:nvPicPr>
        <p:blipFill>
          <a:blip r:embed="rId5"/>
          <a:stretch>
            <a:fillRect/>
          </a:stretch>
        </p:blipFill>
        <p:spPr>
          <a:xfrm>
            <a:off x="615012" y="1902485"/>
            <a:ext cx="6279011" cy="2718819"/>
          </a:xfrm>
          <a:prstGeom prst="rect">
            <a:avLst/>
          </a:prstGeom>
        </p:spPr>
      </p:pic>
      <p:cxnSp>
        <p:nvCxnSpPr>
          <p:cNvPr id="10" name="直接连接符 9">
            <a:extLst>
              <a:ext uri="{FF2B5EF4-FFF2-40B4-BE49-F238E27FC236}">
                <a16:creationId xmlns:a16="http://schemas.microsoft.com/office/drawing/2014/main" id="{525664C0-9037-447E-AB27-A0D87D0F2931}"/>
              </a:ext>
            </a:extLst>
          </p:cNvPr>
          <p:cNvCxnSpPr>
            <a:cxnSpLocks/>
          </p:cNvCxnSpPr>
          <p:nvPr/>
        </p:nvCxnSpPr>
        <p:spPr>
          <a:xfrm>
            <a:off x="912937" y="2852928"/>
            <a:ext cx="535679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40C4FB0-7E0C-4FB6-9759-3B7FF4C786B6}"/>
                  </a:ext>
                </a:extLst>
              </p:cNvPr>
              <p:cNvSpPr txBox="1"/>
              <p:nvPr/>
            </p:nvSpPr>
            <p:spPr>
              <a:xfrm>
                <a:off x="3677908" y="4902109"/>
                <a:ext cx="197941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𝑔</m:t>
                          </m:r>
                        </m:e>
                        <m:sub>
                          <m:r>
                            <a:rPr lang="en-US" altLang="zh-CN" sz="2000" b="0" i="1" smtClean="0">
                              <a:latin typeface="Cambria Math" panose="02040503050406030204" pitchFamily="18" charset="0"/>
                            </a:rPr>
                            <m:t>𝑋𝑉𝑉</m:t>
                          </m:r>
                        </m:sub>
                      </m:sSub>
                      <m:r>
                        <a:rPr lang="en-US" altLang="zh-CN" sz="2000" b="0" i="1" smtClean="0">
                          <a:latin typeface="Cambria Math" panose="02040503050406030204" pitchFamily="18" charset="0"/>
                        </a:rPr>
                        <m:t>=−9.23</m:t>
                      </m:r>
                    </m:oMath>
                  </m:oMathPara>
                </a14:m>
                <a:endParaRPr lang="zh-CN" altLang="en-US" sz="2000" dirty="0"/>
              </a:p>
            </p:txBody>
          </p:sp>
        </mc:Choice>
        <mc:Fallback xmlns="">
          <p:sp>
            <p:nvSpPr>
              <p:cNvPr id="13" name="文本框 12">
                <a:extLst>
                  <a:ext uri="{FF2B5EF4-FFF2-40B4-BE49-F238E27FC236}">
                    <a16:creationId xmlns:a16="http://schemas.microsoft.com/office/drawing/2014/main" id="{740C4FB0-7E0C-4FB6-9759-3B7FF4C786B6}"/>
                  </a:ext>
                </a:extLst>
              </p:cNvPr>
              <p:cNvSpPr txBox="1">
                <a:spLocks noRot="1" noChangeAspect="1" noMove="1" noResize="1" noEditPoints="1" noAdjustHandles="1" noChangeArrowheads="1" noChangeShapeType="1" noTextEdit="1"/>
              </p:cNvSpPr>
              <p:nvPr/>
            </p:nvSpPr>
            <p:spPr>
              <a:xfrm>
                <a:off x="3677908" y="4902109"/>
                <a:ext cx="1979416" cy="400110"/>
              </a:xfrm>
              <a:prstGeom prst="rect">
                <a:avLst/>
              </a:prstGeom>
              <a:blipFill>
                <a:blip r:embed="rId6"/>
                <a:stretch>
                  <a:fillRect b="-7576"/>
                </a:stretch>
              </a:blipFill>
            </p:spPr>
            <p:txBody>
              <a:bodyPr/>
              <a:lstStyle/>
              <a:p>
                <a:r>
                  <a:rPr lang="zh-CN" altLang="en-US">
                    <a:noFill/>
                  </a:rPr>
                  <a:t> </a:t>
                </a:r>
              </a:p>
            </p:txBody>
          </p:sp>
        </mc:Fallback>
      </mc:AlternateContent>
      <p:pic>
        <p:nvPicPr>
          <p:cNvPr id="14" name="图片 13">
            <a:extLst>
              <a:ext uri="{FF2B5EF4-FFF2-40B4-BE49-F238E27FC236}">
                <a16:creationId xmlns:a16="http://schemas.microsoft.com/office/drawing/2014/main" id="{2B3A0CED-8D14-40E9-B8CE-F715E45066EE}"/>
              </a:ext>
            </a:extLst>
          </p:cNvPr>
          <p:cNvPicPr>
            <a:picLocks noChangeAspect="1"/>
          </p:cNvPicPr>
          <p:nvPr/>
        </p:nvPicPr>
        <p:blipFill>
          <a:blip r:embed="rId7"/>
          <a:stretch>
            <a:fillRect/>
          </a:stretch>
        </p:blipFill>
        <p:spPr>
          <a:xfrm>
            <a:off x="872136" y="4691700"/>
            <a:ext cx="2095996" cy="911446"/>
          </a:xfrm>
          <a:prstGeom prst="rect">
            <a:avLst/>
          </a:prstGeom>
        </p:spPr>
      </p:pic>
      <p:sp>
        <p:nvSpPr>
          <p:cNvPr id="15" name="文本框 14">
            <a:extLst>
              <a:ext uri="{FF2B5EF4-FFF2-40B4-BE49-F238E27FC236}">
                <a16:creationId xmlns:a16="http://schemas.microsoft.com/office/drawing/2014/main" id="{13A965EF-8A38-48D7-AE32-F524F641B344}"/>
              </a:ext>
            </a:extLst>
          </p:cNvPr>
          <p:cNvSpPr txBox="1"/>
          <p:nvPr/>
        </p:nvSpPr>
        <p:spPr>
          <a:xfrm>
            <a:off x="1014984" y="2923325"/>
            <a:ext cx="1261872" cy="1484374"/>
          </a:xfrm>
          <a:prstGeom prst="rect">
            <a:avLst/>
          </a:prstGeom>
          <a:noFill/>
          <a:ln w="19050">
            <a:solidFill>
              <a:schemeClr val="accent5">
                <a:lumMod val="40000"/>
                <a:lumOff val="60000"/>
              </a:schemeClr>
            </a:solidFill>
          </a:ln>
        </p:spPr>
        <p:txBody>
          <a:bodyPr wrap="square" rtlCol="0">
            <a:spAutoFit/>
          </a:bodyPr>
          <a:lstStyle/>
          <a:p>
            <a:endParaRPr lang="zh-CN" altLang="en-US" dirty="0"/>
          </a:p>
        </p:txBody>
      </p:sp>
      <p:pic>
        <p:nvPicPr>
          <p:cNvPr id="17" name="图片 16">
            <a:extLst>
              <a:ext uri="{FF2B5EF4-FFF2-40B4-BE49-F238E27FC236}">
                <a16:creationId xmlns:a16="http://schemas.microsoft.com/office/drawing/2014/main" id="{DFCCFA14-56A9-4501-854A-F5F535FD1F31}"/>
              </a:ext>
            </a:extLst>
          </p:cNvPr>
          <p:cNvPicPr>
            <a:picLocks noChangeAspect="1"/>
          </p:cNvPicPr>
          <p:nvPr/>
        </p:nvPicPr>
        <p:blipFill rotWithShape="1">
          <a:blip r:embed="rId8"/>
          <a:srcRect l="4781"/>
          <a:stretch/>
        </p:blipFill>
        <p:spPr>
          <a:xfrm>
            <a:off x="7149660" y="3081140"/>
            <a:ext cx="4756035" cy="2262493"/>
          </a:xfrm>
          <a:prstGeom prst="rect">
            <a:avLst/>
          </a:prstGeom>
        </p:spPr>
      </p:pic>
      <p:sp>
        <p:nvSpPr>
          <p:cNvPr id="18" name="文本框 17">
            <a:extLst>
              <a:ext uri="{FF2B5EF4-FFF2-40B4-BE49-F238E27FC236}">
                <a16:creationId xmlns:a16="http://schemas.microsoft.com/office/drawing/2014/main" id="{0838A707-F5BC-4A0F-828E-53403864BD71}"/>
              </a:ext>
            </a:extLst>
          </p:cNvPr>
          <p:cNvSpPr txBox="1"/>
          <p:nvPr/>
        </p:nvSpPr>
        <p:spPr>
          <a:xfrm>
            <a:off x="7001095" y="1211777"/>
            <a:ext cx="5079024" cy="4576375"/>
          </a:xfrm>
          <a:prstGeom prst="rect">
            <a:avLst/>
          </a:prstGeom>
          <a:noFill/>
          <a:ln w="19050">
            <a:solidFill>
              <a:schemeClr val="accent5">
                <a:lumMod val="40000"/>
                <a:lumOff val="60000"/>
              </a:schemeClr>
            </a:solidFill>
          </a:ln>
        </p:spPr>
        <p:txBody>
          <a:bodyPr wrap="square" rtlCol="0">
            <a:spAutoFit/>
          </a:bodyPr>
          <a:lstStyle/>
          <a:p>
            <a:endParaRPr lang="zh-CN" altLang="en-US" dirty="0"/>
          </a:p>
        </p:txBody>
      </p:sp>
      <p:sp>
        <p:nvSpPr>
          <p:cNvPr id="19" name="文本框 18">
            <a:extLst>
              <a:ext uri="{FF2B5EF4-FFF2-40B4-BE49-F238E27FC236}">
                <a16:creationId xmlns:a16="http://schemas.microsoft.com/office/drawing/2014/main" id="{599D6977-6073-40C2-947D-575B25A3DAEA}"/>
              </a:ext>
            </a:extLst>
          </p:cNvPr>
          <p:cNvSpPr txBox="1"/>
          <p:nvPr/>
        </p:nvSpPr>
        <p:spPr>
          <a:xfrm>
            <a:off x="11380909" y="6132557"/>
            <a:ext cx="524786"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16</a:t>
            </a:r>
            <a:endParaRPr lang="zh-CN" altLang="en-US" dirty="0">
              <a:latin typeface="Cambria" panose="02040503050406030204" pitchFamily="18" charset="0"/>
            </a:endParaRPr>
          </a:p>
        </p:txBody>
      </p:sp>
    </p:spTree>
    <p:extLst>
      <p:ext uri="{BB962C8B-B14F-4D97-AF65-F5344CB8AC3E}">
        <p14:creationId xmlns:p14="http://schemas.microsoft.com/office/powerpoint/2010/main" val="400571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BB79463A-6507-4C35-A152-BBC5434862BB}"/>
              </a:ext>
            </a:extLst>
          </p:cNvPr>
          <p:cNvSpPr txBox="1">
            <a:spLocks/>
          </p:cNvSpPr>
          <p:nvPr/>
        </p:nvSpPr>
        <p:spPr>
          <a:xfrm>
            <a:off x="279400" y="356111"/>
            <a:ext cx="11800719" cy="426644"/>
          </a:xfrm>
          <a:prstGeom prst="rect">
            <a:avLst/>
          </a:prstGeom>
          <a:solidFill>
            <a:schemeClr val="accent5">
              <a:lumMod val="40000"/>
              <a:lumOff val="60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dirty="0">
                <a:latin typeface="Cambria" panose="02040503050406030204" pitchFamily="18" charset="0"/>
                <a:ea typeface="Cambria" panose="02040503050406030204" pitchFamily="18" charset="0"/>
              </a:rPr>
              <a:t>C. Loop amplitudes in the VMD model:</a:t>
            </a:r>
            <a:r>
              <a:rPr lang="zh-CN" altLang="en-US" sz="3200" dirty="0">
                <a:latin typeface="Cambria" panose="02040503050406030204" pitchFamily="18" charset="0"/>
                <a:ea typeface="Cambria" panose="02040503050406030204" pitchFamily="18" charset="0"/>
              </a:rPr>
              <a:t> </a:t>
            </a:r>
            <a:r>
              <a:rPr lang="en-US" altLang="zh-CN" sz="3200" dirty="0">
                <a:latin typeface="Cambria" panose="02040503050406030204" pitchFamily="18" charset="0"/>
                <a:ea typeface="Cambria" panose="02040503050406030204" pitchFamily="18" charset="0"/>
              </a:rPr>
              <a:t>Lagrangians and coupling constant</a:t>
            </a:r>
            <a:endParaRPr lang="zh-CN" altLang="en-US" sz="3100" dirty="0"/>
          </a:p>
        </p:txBody>
      </p:sp>
      <p:sp>
        <p:nvSpPr>
          <p:cNvPr id="5" name="文本框 4">
            <a:extLst>
              <a:ext uri="{FF2B5EF4-FFF2-40B4-BE49-F238E27FC236}">
                <a16:creationId xmlns:a16="http://schemas.microsoft.com/office/drawing/2014/main" id="{BE3B1964-6517-47F8-A0CB-DB6D8E26C1CE}"/>
              </a:ext>
            </a:extLst>
          </p:cNvPr>
          <p:cNvSpPr txBox="1"/>
          <p:nvPr/>
        </p:nvSpPr>
        <p:spPr>
          <a:xfrm>
            <a:off x="3714335" y="1156170"/>
            <a:ext cx="4763330"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Strong couplings under SU(3) symmetry</a:t>
            </a:r>
            <a:endParaRPr lang="zh-CN" altLang="en-US" sz="2000" dirty="0">
              <a:latin typeface="Cambria Math" panose="02040503050406030204" pitchFamily="18" charset="0"/>
            </a:endParaRPr>
          </a:p>
        </p:txBody>
      </p:sp>
      <p:pic>
        <p:nvPicPr>
          <p:cNvPr id="7" name="图片 6">
            <a:extLst>
              <a:ext uri="{FF2B5EF4-FFF2-40B4-BE49-F238E27FC236}">
                <a16:creationId xmlns:a16="http://schemas.microsoft.com/office/drawing/2014/main" id="{E0053852-15CE-41FA-826E-8793F7C3B073}"/>
              </a:ext>
            </a:extLst>
          </p:cNvPr>
          <p:cNvPicPr>
            <a:picLocks noChangeAspect="1"/>
          </p:cNvPicPr>
          <p:nvPr/>
        </p:nvPicPr>
        <p:blipFill>
          <a:blip r:embed="rId3"/>
          <a:stretch>
            <a:fillRect/>
          </a:stretch>
        </p:blipFill>
        <p:spPr>
          <a:xfrm>
            <a:off x="1810511" y="1526843"/>
            <a:ext cx="8387117" cy="1902157"/>
          </a:xfrm>
          <a:prstGeom prst="rect">
            <a:avLst/>
          </a:prstGeom>
        </p:spPr>
      </p:pic>
      <p:sp>
        <p:nvSpPr>
          <p:cNvPr id="8" name="文本框 7">
            <a:extLst>
              <a:ext uri="{FF2B5EF4-FFF2-40B4-BE49-F238E27FC236}">
                <a16:creationId xmlns:a16="http://schemas.microsoft.com/office/drawing/2014/main" id="{A973FE18-5DC3-4A4F-8D65-E019BE69206A}"/>
              </a:ext>
            </a:extLst>
          </p:cNvPr>
          <p:cNvSpPr txBox="1"/>
          <p:nvPr/>
        </p:nvSpPr>
        <p:spPr>
          <a:xfrm>
            <a:off x="2850308" y="3599618"/>
            <a:ext cx="7089220"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Look back: Electromagnetic vertices in the VMD model</a:t>
            </a:r>
            <a:endParaRPr lang="zh-CN" altLang="en-US" sz="2000" dirty="0">
              <a:latin typeface="Cambria Math" panose="02040503050406030204" pitchFamily="18" charset="0"/>
            </a:endParaRPr>
          </a:p>
        </p:txBody>
      </p:sp>
      <p:pic>
        <p:nvPicPr>
          <p:cNvPr id="10" name="图片 9">
            <a:extLst>
              <a:ext uri="{FF2B5EF4-FFF2-40B4-BE49-F238E27FC236}">
                <a16:creationId xmlns:a16="http://schemas.microsoft.com/office/drawing/2014/main" id="{F572F23A-1E14-44DA-BF72-6B0B0C91E326}"/>
              </a:ext>
            </a:extLst>
          </p:cNvPr>
          <p:cNvPicPr>
            <a:picLocks noChangeAspect="1"/>
          </p:cNvPicPr>
          <p:nvPr/>
        </p:nvPicPr>
        <p:blipFill>
          <a:blip r:embed="rId4"/>
          <a:stretch>
            <a:fillRect/>
          </a:stretch>
        </p:blipFill>
        <p:spPr>
          <a:xfrm>
            <a:off x="1572767" y="3999728"/>
            <a:ext cx="8725446" cy="2252697"/>
          </a:xfrm>
          <a:prstGeom prst="rect">
            <a:avLst/>
          </a:prstGeom>
        </p:spPr>
      </p:pic>
      <p:sp>
        <p:nvSpPr>
          <p:cNvPr id="11" name="文本框 10">
            <a:extLst>
              <a:ext uri="{FF2B5EF4-FFF2-40B4-BE49-F238E27FC236}">
                <a16:creationId xmlns:a16="http://schemas.microsoft.com/office/drawing/2014/main" id="{4C2CEAA3-D7D3-417F-BE60-D872317E381E}"/>
              </a:ext>
            </a:extLst>
          </p:cNvPr>
          <p:cNvSpPr txBox="1"/>
          <p:nvPr/>
        </p:nvSpPr>
        <p:spPr>
          <a:xfrm>
            <a:off x="11380909" y="6132557"/>
            <a:ext cx="524786"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17</a:t>
            </a:r>
            <a:endParaRPr lang="zh-CN" altLang="en-US"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D438B287-1EA6-4A88-BF73-A647D4B9CA16}"/>
                  </a:ext>
                </a:extLst>
              </p:cNvPr>
              <p:cNvSpPr txBox="1"/>
              <p:nvPr/>
            </p:nvSpPr>
            <p:spPr>
              <a:xfrm>
                <a:off x="10197628" y="5087528"/>
                <a:ext cx="1139687" cy="369332"/>
              </a:xfrm>
              <a:prstGeom prst="rect">
                <a:avLst/>
              </a:prstGeom>
              <a:noFill/>
              <a:ln w="19050">
                <a:solidFill>
                  <a:schemeClr val="accent5">
                    <a:lumMod val="60000"/>
                    <a:lumOff val="40000"/>
                  </a:schemeClr>
                </a:solidFill>
              </a:ln>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𝑒</m:t>
                      </m:r>
                      <m:r>
                        <a:rPr lang="en-US" altLang="zh-CN" b="0" i="1" smtClean="0">
                          <a:latin typeface="Cambria Math" panose="02040503050406030204" pitchFamily="18" charset="0"/>
                        </a:rPr>
                        <m:t>≈0.3</m:t>
                      </m:r>
                    </m:oMath>
                  </m:oMathPara>
                </a14:m>
                <a:endParaRPr lang="zh-CN" altLang="en-US" dirty="0"/>
              </a:p>
            </p:txBody>
          </p:sp>
        </mc:Choice>
        <mc:Fallback xmlns="">
          <p:sp>
            <p:nvSpPr>
              <p:cNvPr id="2" name="文本框 1">
                <a:extLst>
                  <a:ext uri="{FF2B5EF4-FFF2-40B4-BE49-F238E27FC236}">
                    <a16:creationId xmlns:a16="http://schemas.microsoft.com/office/drawing/2014/main" id="{D438B287-1EA6-4A88-BF73-A647D4B9CA16}"/>
                  </a:ext>
                </a:extLst>
              </p:cNvPr>
              <p:cNvSpPr txBox="1">
                <a:spLocks noRot="1" noChangeAspect="1" noMove="1" noResize="1" noEditPoints="1" noAdjustHandles="1" noChangeArrowheads="1" noChangeShapeType="1" noTextEdit="1"/>
              </p:cNvSpPr>
              <p:nvPr/>
            </p:nvSpPr>
            <p:spPr>
              <a:xfrm>
                <a:off x="10197628" y="5087528"/>
                <a:ext cx="1139687" cy="369332"/>
              </a:xfrm>
              <a:prstGeom prst="rect">
                <a:avLst/>
              </a:prstGeom>
              <a:blipFill>
                <a:blip r:embed="rId5"/>
                <a:stretch>
                  <a:fillRect/>
                </a:stretch>
              </a:blipFill>
              <a:ln w="19050">
                <a:solidFill>
                  <a:schemeClr val="accent5">
                    <a:lumMod val="60000"/>
                    <a:lumOff val="40000"/>
                  </a:schemeClr>
                </a:solidFill>
              </a:ln>
            </p:spPr>
            <p:txBody>
              <a:bodyPr/>
              <a:lstStyle/>
              <a:p>
                <a:r>
                  <a:rPr lang="zh-CN" altLang="en-US">
                    <a:noFill/>
                  </a:rPr>
                  <a:t> </a:t>
                </a:r>
              </a:p>
            </p:txBody>
          </p:sp>
        </mc:Fallback>
      </mc:AlternateContent>
    </p:spTree>
    <p:extLst>
      <p:ext uri="{BB962C8B-B14F-4D97-AF65-F5344CB8AC3E}">
        <p14:creationId xmlns:p14="http://schemas.microsoft.com/office/powerpoint/2010/main" val="3674716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a:extLst>
              <a:ext uri="{FF2B5EF4-FFF2-40B4-BE49-F238E27FC236}">
                <a16:creationId xmlns:a16="http://schemas.microsoft.com/office/drawing/2014/main" id="{2D325428-EE00-4E3C-ADE0-F65A83CEA107}"/>
              </a:ext>
            </a:extLst>
          </p:cNvPr>
          <p:cNvSpPr txBox="1">
            <a:spLocks noGrp="1"/>
          </p:cNvSpPr>
          <p:nvPr>
            <p:ph type="title"/>
          </p:nvPr>
        </p:nvSpPr>
        <p:spPr>
          <a:xfrm>
            <a:off x="2298699" y="2318059"/>
            <a:ext cx="7459134" cy="840230"/>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5400" dirty="0">
                <a:latin typeface="Cambria Math" panose="02040503050406030204" pitchFamily="18" charset="0"/>
                <a:ea typeface="Cambria Math" panose="02040503050406030204" pitchFamily="18" charset="0"/>
              </a:rPr>
              <a:t>Results and discussions</a:t>
            </a:r>
            <a:endParaRPr lang="zh-CN" altLang="en-US" sz="5400" dirty="0">
              <a:latin typeface="Cambria Math" panose="02040503050406030204" pitchFamily="18" charset="0"/>
            </a:endParaRPr>
          </a:p>
        </p:txBody>
      </p:sp>
      <p:sp>
        <p:nvSpPr>
          <p:cNvPr id="5" name="文本框 4">
            <a:extLst>
              <a:ext uri="{FF2B5EF4-FFF2-40B4-BE49-F238E27FC236}">
                <a16:creationId xmlns:a16="http://schemas.microsoft.com/office/drawing/2014/main" id="{212DBECF-730E-43A0-9778-8E0740ADA399}"/>
              </a:ext>
            </a:extLst>
          </p:cNvPr>
          <p:cNvSpPr txBox="1"/>
          <p:nvPr/>
        </p:nvSpPr>
        <p:spPr>
          <a:xfrm>
            <a:off x="11262359" y="6031993"/>
            <a:ext cx="457200" cy="461665"/>
          </a:xfrm>
          <a:prstGeom prst="rect">
            <a:avLst/>
          </a:prstGeom>
          <a:noFill/>
        </p:spPr>
        <p:txBody>
          <a:bodyPr wrap="square" rtlCol="0">
            <a:spAutoFit/>
          </a:bodyPr>
          <a:lstStyle/>
          <a:p>
            <a:r>
              <a:rPr lang="en-US" altLang="zh-CN" sz="2400" dirty="0">
                <a:latin typeface="Sitka Display" panose="02000505000000020004" pitchFamily="2" charset="0"/>
              </a:rPr>
              <a:t>18</a:t>
            </a:r>
            <a:endParaRPr lang="zh-CN" altLang="en-US" sz="2400" dirty="0">
              <a:latin typeface="Sitka Display" panose="02000505000000020004" pitchFamily="2" charset="0"/>
            </a:endParaRPr>
          </a:p>
        </p:txBody>
      </p:sp>
    </p:spTree>
    <p:extLst>
      <p:ext uri="{BB962C8B-B14F-4D97-AF65-F5344CB8AC3E}">
        <p14:creationId xmlns:p14="http://schemas.microsoft.com/office/powerpoint/2010/main" val="254294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A9F515F1-D578-4077-B573-0BFD5E1E80CC}"/>
              </a:ext>
            </a:extLst>
          </p:cNvPr>
          <p:cNvSpPr txBox="1">
            <a:spLocks/>
          </p:cNvSpPr>
          <p:nvPr/>
        </p:nvSpPr>
        <p:spPr>
          <a:xfrm>
            <a:off x="379984" y="493271"/>
            <a:ext cx="7822183" cy="426644"/>
          </a:xfrm>
          <a:prstGeom prst="rect">
            <a:avLst/>
          </a:prstGeom>
          <a:solidFill>
            <a:schemeClr val="accent5">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800" dirty="0">
                <a:latin typeface="Cambria Math" panose="02040503050406030204" pitchFamily="18" charset="0"/>
                <a:ea typeface="Cambria Math" panose="02040503050406030204" pitchFamily="18" charset="0"/>
              </a:rPr>
              <a:t>Exclusive contributions from each loop diagram </a:t>
            </a:r>
            <a:endParaRPr lang="zh-CN" altLang="en-US" sz="2800" dirty="0">
              <a:latin typeface="Cambria Math" panose="02040503050406030204" pitchFamily="18" charset="0"/>
            </a:endParaRPr>
          </a:p>
        </p:txBody>
      </p:sp>
      <p:pic>
        <p:nvPicPr>
          <p:cNvPr id="6" name="图片 5">
            <a:extLst>
              <a:ext uri="{FF2B5EF4-FFF2-40B4-BE49-F238E27FC236}">
                <a16:creationId xmlns:a16="http://schemas.microsoft.com/office/drawing/2014/main" id="{DA883F45-C8E5-441A-ACDE-240F1EFD12CB}"/>
              </a:ext>
            </a:extLst>
          </p:cNvPr>
          <p:cNvPicPr>
            <a:picLocks noChangeAspect="1"/>
          </p:cNvPicPr>
          <p:nvPr/>
        </p:nvPicPr>
        <p:blipFill>
          <a:blip r:embed="rId3"/>
          <a:stretch>
            <a:fillRect/>
          </a:stretch>
        </p:blipFill>
        <p:spPr>
          <a:xfrm>
            <a:off x="1280160" y="1125618"/>
            <a:ext cx="7070598" cy="5571028"/>
          </a:xfrm>
          <a:prstGeom prst="rect">
            <a:avLst/>
          </a:prstGeom>
        </p:spPr>
      </p:pic>
      <p:sp>
        <p:nvSpPr>
          <p:cNvPr id="7" name="文本框 6">
            <a:extLst>
              <a:ext uri="{FF2B5EF4-FFF2-40B4-BE49-F238E27FC236}">
                <a16:creationId xmlns:a16="http://schemas.microsoft.com/office/drawing/2014/main" id="{5E9306F4-DBA8-4991-B058-762323EA2B6A}"/>
              </a:ext>
            </a:extLst>
          </p:cNvPr>
          <p:cNvSpPr txBox="1"/>
          <p:nvPr/>
        </p:nvSpPr>
        <p:spPr>
          <a:xfrm>
            <a:off x="1248156" y="5266943"/>
            <a:ext cx="7134606" cy="630936"/>
          </a:xfrm>
          <a:prstGeom prst="rect">
            <a:avLst/>
          </a:prstGeom>
          <a:noFill/>
          <a:ln w="19050">
            <a:solidFill>
              <a:srgbClr val="FF0000"/>
            </a:solidFill>
          </a:ln>
        </p:spPr>
        <p:txBody>
          <a:bodyPr wrap="square" rtlCol="0">
            <a:spAutoFit/>
          </a:bodyPr>
          <a:lstStyle/>
          <a:p>
            <a:endParaRPr lang="zh-CN" altLang="en-US" dirty="0"/>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D99B4624-0966-4C96-85BC-C39A9C0C6082}"/>
                  </a:ext>
                </a:extLst>
              </p:cNvPr>
              <p:cNvSpPr txBox="1"/>
              <p:nvPr/>
            </p:nvSpPr>
            <p:spPr>
              <a:xfrm>
                <a:off x="8535415" y="4882216"/>
                <a:ext cx="3389885" cy="1015663"/>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1. Dominant corrections.</a:t>
                </a:r>
              </a:p>
              <a:p>
                <a:r>
                  <a:rPr lang="en-US" altLang="zh-CN" sz="2000" dirty="0">
                    <a:latin typeface="Cambria Math" panose="02040503050406030204" pitchFamily="18" charset="0"/>
                    <a:ea typeface="Cambria Math" panose="02040503050406030204" pitchFamily="18" charset="0"/>
                  </a:rPr>
                  <a:t>2. Corrections to the </a:t>
                </a:r>
                <a14:m>
                  <m:oMath xmlns:m="http://schemas.openxmlformats.org/officeDocument/2006/math">
                    <m:r>
                      <a:rPr lang="en-US" altLang="zh-CN" sz="2000" b="0" i="1" smtClean="0">
                        <a:latin typeface="Cambria Math" panose="02040503050406030204" pitchFamily="18" charset="0"/>
                        <a:ea typeface="Cambria Math" panose="02040503050406030204" pitchFamily="18" charset="0"/>
                      </a:rPr>
                      <m:t>𝜂</m:t>
                    </m:r>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1295</m:t>
                        </m:r>
                      </m:e>
                    </m:d>
                  </m:oMath>
                </a14:m>
                <a:r>
                  <a:rPr lang="zh-CN" altLang="en-US" sz="2000" dirty="0">
                    <a:latin typeface="Cambria Math" panose="02040503050406030204" pitchFamily="18" charset="0"/>
                  </a:rPr>
                  <a:t> </a:t>
                </a:r>
                <a:r>
                  <a:rPr lang="en-US" altLang="zh-CN" sz="2000" dirty="0">
                    <a:latin typeface="Cambria Math" panose="02040503050406030204" pitchFamily="18" charset="0"/>
                  </a:rPr>
                  <a:t>radiative decays is greater.</a:t>
                </a:r>
                <a:endParaRPr lang="zh-CN" altLang="en-US" sz="2000" dirty="0">
                  <a:latin typeface="Cambria Math" panose="02040503050406030204" pitchFamily="18" charset="0"/>
                </a:endParaRPr>
              </a:p>
            </p:txBody>
          </p:sp>
        </mc:Choice>
        <mc:Fallback xmlns="">
          <p:sp>
            <p:nvSpPr>
              <p:cNvPr id="8" name="文本框 7">
                <a:extLst>
                  <a:ext uri="{FF2B5EF4-FFF2-40B4-BE49-F238E27FC236}">
                    <a16:creationId xmlns:a16="http://schemas.microsoft.com/office/drawing/2014/main" id="{D99B4624-0966-4C96-85BC-C39A9C0C6082}"/>
                  </a:ext>
                </a:extLst>
              </p:cNvPr>
              <p:cNvSpPr txBox="1">
                <a:spLocks noRot="1" noChangeAspect="1" noMove="1" noResize="1" noEditPoints="1" noAdjustHandles="1" noChangeArrowheads="1" noChangeShapeType="1" noTextEdit="1"/>
              </p:cNvSpPr>
              <p:nvPr/>
            </p:nvSpPr>
            <p:spPr>
              <a:xfrm>
                <a:off x="8535415" y="4882216"/>
                <a:ext cx="3389885" cy="1015663"/>
              </a:xfrm>
              <a:prstGeom prst="rect">
                <a:avLst/>
              </a:prstGeom>
              <a:blipFill>
                <a:blip r:embed="rId4"/>
                <a:stretch>
                  <a:fillRect l="-1799" t="-3614" b="-10241"/>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54AAE041-A738-46F1-976B-174423BD581C}"/>
              </a:ext>
            </a:extLst>
          </p:cNvPr>
          <p:cNvSpPr txBox="1"/>
          <p:nvPr/>
        </p:nvSpPr>
        <p:spPr>
          <a:xfrm>
            <a:off x="11307757" y="6114269"/>
            <a:ext cx="524786"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19</a:t>
            </a:r>
            <a:endParaRPr lang="zh-CN" altLang="en-US" dirty="0">
              <a:latin typeface="Cambria" panose="02040503050406030204" pitchFamily="18" charset="0"/>
            </a:endParaRPr>
          </a:p>
        </p:txBody>
      </p:sp>
    </p:spTree>
    <p:extLst>
      <p:ext uri="{BB962C8B-B14F-4D97-AF65-F5344CB8AC3E}">
        <p14:creationId xmlns:p14="http://schemas.microsoft.com/office/powerpoint/2010/main" val="107071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56AB02F-783F-4276-A70C-7C7C81BACEB3}"/>
              </a:ext>
            </a:extLst>
          </p:cNvPr>
          <p:cNvSpPr txBox="1"/>
          <p:nvPr/>
        </p:nvSpPr>
        <p:spPr>
          <a:xfrm>
            <a:off x="613106" y="279451"/>
            <a:ext cx="3737113" cy="707886"/>
          </a:xfrm>
          <a:prstGeom prst="rect">
            <a:avLst/>
          </a:prstGeom>
          <a:noFill/>
        </p:spPr>
        <p:txBody>
          <a:bodyPr wrap="square" rtlCol="0">
            <a:spAutoFit/>
          </a:bodyPr>
          <a:lstStyle/>
          <a:p>
            <a:r>
              <a:rPr lang="en-US" altLang="zh-CN" sz="4000" dirty="0">
                <a:latin typeface="Cambria" panose="02040503050406030204" pitchFamily="18" charset="0"/>
                <a:ea typeface="Cambria" panose="02040503050406030204" pitchFamily="18" charset="0"/>
              </a:rPr>
              <a:t>        Outline</a:t>
            </a:r>
            <a:endParaRPr lang="zh-CN" altLang="en-US" sz="4000" dirty="0">
              <a:latin typeface="Cambria" panose="02040503050406030204" pitchFamily="18" charset="0"/>
            </a:endParaRPr>
          </a:p>
        </p:txBody>
      </p:sp>
      <p:sp>
        <p:nvSpPr>
          <p:cNvPr id="5" name="文本框 4">
            <a:extLst>
              <a:ext uri="{FF2B5EF4-FFF2-40B4-BE49-F238E27FC236}">
                <a16:creationId xmlns:a16="http://schemas.microsoft.com/office/drawing/2014/main" id="{840DC177-BC38-4368-9F37-3B6D3A37B6A9}"/>
              </a:ext>
            </a:extLst>
          </p:cNvPr>
          <p:cNvSpPr txBox="1"/>
          <p:nvPr/>
        </p:nvSpPr>
        <p:spPr>
          <a:xfrm>
            <a:off x="816078" y="1150447"/>
            <a:ext cx="524786" cy="646331"/>
          </a:xfrm>
          <a:prstGeom prst="rect">
            <a:avLst/>
          </a:prstGeom>
          <a:noFill/>
        </p:spPr>
        <p:txBody>
          <a:bodyPr wrap="square" rtlCol="0">
            <a:spAutoFit/>
          </a:bodyPr>
          <a:lstStyle/>
          <a:p>
            <a:r>
              <a:rPr lang="en-US" altLang="zh-CN" sz="3600" dirty="0">
                <a:latin typeface="Cambria" panose="02040503050406030204" pitchFamily="18" charset="0"/>
                <a:ea typeface="Cambria" panose="02040503050406030204" pitchFamily="18" charset="0"/>
              </a:rPr>
              <a:t>1</a:t>
            </a:r>
            <a:endParaRPr lang="zh-CN" altLang="en-US" sz="3600" dirty="0">
              <a:latin typeface="Cambria" panose="02040503050406030204" pitchFamily="18" charset="0"/>
            </a:endParaRPr>
          </a:p>
        </p:txBody>
      </p:sp>
      <p:sp>
        <p:nvSpPr>
          <p:cNvPr id="8" name="文本框 7">
            <a:extLst>
              <a:ext uri="{FF2B5EF4-FFF2-40B4-BE49-F238E27FC236}">
                <a16:creationId xmlns:a16="http://schemas.microsoft.com/office/drawing/2014/main" id="{64B45D4A-9A6C-456F-A838-10FBD9E71A8C}"/>
              </a:ext>
            </a:extLst>
          </p:cNvPr>
          <p:cNvSpPr txBox="1"/>
          <p:nvPr/>
        </p:nvSpPr>
        <p:spPr>
          <a:xfrm>
            <a:off x="816078" y="1822032"/>
            <a:ext cx="524786" cy="646331"/>
          </a:xfrm>
          <a:prstGeom prst="rect">
            <a:avLst/>
          </a:prstGeom>
          <a:noFill/>
        </p:spPr>
        <p:txBody>
          <a:bodyPr wrap="square" rtlCol="0">
            <a:spAutoFit/>
          </a:bodyPr>
          <a:lstStyle/>
          <a:p>
            <a:r>
              <a:rPr lang="en-US" altLang="zh-CN" sz="3600" dirty="0">
                <a:latin typeface="Cambria" panose="02040503050406030204" pitchFamily="18" charset="0"/>
                <a:ea typeface="Cambria" panose="02040503050406030204" pitchFamily="18" charset="0"/>
              </a:rPr>
              <a:t>2</a:t>
            </a:r>
            <a:endParaRPr lang="zh-CN" altLang="en-US" sz="3600" dirty="0">
              <a:latin typeface="Cambria" panose="02040503050406030204" pitchFamily="18" charset="0"/>
            </a:endParaRPr>
          </a:p>
        </p:txBody>
      </p:sp>
      <p:sp>
        <p:nvSpPr>
          <p:cNvPr id="9" name="文本框 8">
            <a:extLst>
              <a:ext uri="{FF2B5EF4-FFF2-40B4-BE49-F238E27FC236}">
                <a16:creationId xmlns:a16="http://schemas.microsoft.com/office/drawing/2014/main" id="{2EB5C441-0BA6-406E-9E99-609C5A389AEA}"/>
              </a:ext>
            </a:extLst>
          </p:cNvPr>
          <p:cNvSpPr txBox="1"/>
          <p:nvPr/>
        </p:nvSpPr>
        <p:spPr>
          <a:xfrm>
            <a:off x="1334709" y="1846142"/>
            <a:ext cx="11085046" cy="1815882"/>
          </a:xfrm>
          <a:prstGeom prst="rect">
            <a:avLst/>
          </a:prstGeom>
          <a:noFill/>
        </p:spPr>
        <p:txBody>
          <a:bodyPr wrap="square" rtlCol="0">
            <a:spAutoFit/>
          </a:bodyPr>
          <a:lstStyle/>
          <a:p>
            <a:r>
              <a:rPr lang="en-US" altLang="zh-CN" sz="3200" dirty="0">
                <a:latin typeface="Cambria" panose="02040503050406030204" pitchFamily="18" charset="0"/>
                <a:ea typeface="Cambria" panose="02040503050406030204" pitchFamily="18" charset="0"/>
              </a:rPr>
              <a:t>Formalism</a:t>
            </a:r>
          </a:p>
          <a:p>
            <a:endParaRPr lang="en-US" altLang="zh-CN" sz="2000" dirty="0">
              <a:latin typeface="Cambria" panose="02040503050406030204" pitchFamily="18" charset="0"/>
              <a:ea typeface="Cambria" panose="02040503050406030204" pitchFamily="18" charset="0"/>
            </a:endParaRPr>
          </a:p>
          <a:p>
            <a:r>
              <a:rPr lang="en-US" altLang="zh-CN" sz="2000" dirty="0">
                <a:latin typeface="Cambria" panose="02040503050406030204" pitchFamily="18" charset="0"/>
                <a:ea typeface="Cambria" panose="02040503050406030204" pitchFamily="18" charset="0"/>
              </a:rPr>
              <a:t>A.    Parametrization for the production mechanism</a:t>
            </a:r>
          </a:p>
          <a:p>
            <a:r>
              <a:rPr lang="en-US" altLang="zh-CN" sz="2000" dirty="0">
                <a:latin typeface="Cambria" panose="02040503050406030204" pitchFamily="18" charset="0"/>
                <a:ea typeface="Cambria" panose="02040503050406030204" pitchFamily="18" charset="0"/>
              </a:rPr>
              <a:t>B.    Tree-level amplitude in the VMD model</a:t>
            </a:r>
          </a:p>
          <a:p>
            <a:r>
              <a:rPr lang="en-US" altLang="zh-CN" sz="2000" dirty="0">
                <a:latin typeface="Cambria" panose="02040503050406030204" pitchFamily="18" charset="0"/>
                <a:ea typeface="Cambria" panose="02040503050406030204" pitchFamily="18" charset="0"/>
              </a:rPr>
              <a:t>C.    Loop amplitudes in the VMD model</a:t>
            </a:r>
            <a:r>
              <a:rPr lang="zh-CN" altLang="en-US" sz="2000" dirty="0">
                <a:latin typeface="Cambria" panose="02040503050406030204" pitchFamily="18" charset="0"/>
                <a:ea typeface="Cambria" panose="02040503050406030204" pitchFamily="18" charset="0"/>
              </a:rPr>
              <a:t>：</a:t>
            </a:r>
            <a:r>
              <a:rPr lang="en-US" altLang="zh-CN" sz="2000" dirty="0">
                <a:latin typeface="Cambria" panose="02040503050406030204" pitchFamily="18" charset="0"/>
                <a:ea typeface="Cambria" panose="02040503050406030204" pitchFamily="18" charset="0"/>
              </a:rPr>
              <a:t>Lagrangians and coupling constants</a:t>
            </a:r>
          </a:p>
        </p:txBody>
      </p:sp>
      <p:sp>
        <p:nvSpPr>
          <p:cNvPr id="11" name="文本框 10">
            <a:extLst>
              <a:ext uri="{FF2B5EF4-FFF2-40B4-BE49-F238E27FC236}">
                <a16:creationId xmlns:a16="http://schemas.microsoft.com/office/drawing/2014/main" id="{A96D5593-DF67-43DB-8B4E-30F682C146BB}"/>
              </a:ext>
            </a:extLst>
          </p:cNvPr>
          <p:cNvSpPr txBox="1"/>
          <p:nvPr/>
        </p:nvSpPr>
        <p:spPr>
          <a:xfrm>
            <a:off x="1219200" y="1199811"/>
            <a:ext cx="7429170" cy="584775"/>
          </a:xfrm>
          <a:prstGeom prst="rect">
            <a:avLst/>
          </a:prstGeom>
          <a:noFill/>
        </p:spPr>
        <p:txBody>
          <a:bodyPr wrap="square" rtlCol="0">
            <a:spAutoFit/>
          </a:bodyPr>
          <a:lstStyle/>
          <a:p>
            <a:r>
              <a:rPr lang="en-US" altLang="zh-CN" sz="3200" dirty="0">
                <a:latin typeface="Cambria" panose="02040503050406030204" pitchFamily="18" charset="0"/>
                <a:ea typeface="Cambria" panose="02040503050406030204" pitchFamily="18" charset="0"/>
              </a:rPr>
              <a:t> Motivation and introduction</a:t>
            </a:r>
          </a:p>
        </p:txBody>
      </p:sp>
      <p:sp>
        <p:nvSpPr>
          <p:cNvPr id="14" name="文本框 13">
            <a:extLst>
              <a:ext uri="{FF2B5EF4-FFF2-40B4-BE49-F238E27FC236}">
                <a16:creationId xmlns:a16="http://schemas.microsoft.com/office/drawing/2014/main" id="{C7AFCAC2-775A-4C9B-AAAC-789E934AC42D}"/>
              </a:ext>
            </a:extLst>
          </p:cNvPr>
          <p:cNvSpPr txBox="1"/>
          <p:nvPr/>
        </p:nvSpPr>
        <p:spPr>
          <a:xfrm>
            <a:off x="816078" y="3697356"/>
            <a:ext cx="524786" cy="646331"/>
          </a:xfrm>
          <a:prstGeom prst="rect">
            <a:avLst/>
          </a:prstGeom>
          <a:noFill/>
        </p:spPr>
        <p:txBody>
          <a:bodyPr wrap="square" rtlCol="0">
            <a:spAutoFit/>
          </a:bodyPr>
          <a:lstStyle/>
          <a:p>
            <a:r>
              <a:rPr lang="en-US" altLang="zh-CN" sz="3600" dirty="0">
                <a:latin typeface="Cambria" panose="02040503050406030204" pitchFamily="18" charset="0"/>
                <a:ea typeface="Cambria" panose="02040503050406030204" pitchFamily="18" charset="0"/>
              </a:rPr>
              <a:t>3</a:t>
            </a:r>
            <a:endParaRPr lang="zh-CN" altLang="en-US" sz="3600" dirty="0">
              <a:latin typeface="Cambria" panose="02040503050406030204" pitchFamily="18" charset="0"/>
            </a:endParaRPr>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09241AB0-5CEA-439F-A939-C5A7FB2F09C4}"/>
                  </a:ext>
                </a:extLst>
              </p:cNvPr>
              <p:cNvSpPr txBox="1"/>
              <p:nvPr/>
            </p:nvSpPr>
            <p:spPr>
              <a:xfrm>
                <a:off x="1219200" y="3756798"/>
                <a:ext cx="10939627" cy="1815882"/>
              </a:xfrm>
              <a:prstGeom prst="rect">
                <a:avLst/>
              </a:prstGeom>
              <a:noFill/>
            </p:spPr>
            <p:txBody>
              <a:bodyPr wrap="square" rtlCol="0">
                <a:spAutoFit/>
              </a:bodyPr>
              <a:lstStyle/>
              <a:p>
                <a:r>
                  <a:rPr lang="en-US" altLang="zh-CN" sz="3200" dirty="0">
                    <a:latin typeface="Cambria" panose="02040503050406030204" pitchFamily="18" charset="0"/>
                  </a:rPr>
                  <a:t>Results and discussions</a:t>
                </a:r>
              </a:p>
              <a:p>
                <a:endParaRPr lang="en-US" altLang="zh-CN" sz="2000" dirty="0">
                  <a:latin typeface="Cambria" panose="02040503050406030204" pitchFamily="18" charset="0"/>
                </a:endParaRPr>
              </a:p>
              <a:p>
                <a:pPr marL="457200" indent="-457200">
                  <a:buAutoNum type="alphaUcPeriod"/>
                </a:pPr>
                <a:r>
                  <a:rPr lang="en-US" altLang="zh-CN" sz="2000" dirty="0">
                    <a:latin typeface="Cambria" panose="02040503050406030204" pitchFamily="18" charset="0"/>
                  </a:rPr>
                  <a:t>Relative production rate between </a:t>
                </a:r>
                <a14:m>
                  <m:oMath xmlns:m="http://schemas.openxmlformats.org/officeDocument/2006/math">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(1405)</m:t>
                    </m:r>
                  </m:oMath>
                </a14:m>
                <a:r>
                  <a:rPr lang="zh-CN" altLang="en-US" sz="2000" dirty="0">
                    <a:latin typeface="Cambria" panose="02040503050406030204" pitchFamily="18" charset="0"/>
                  </a:rPr>
                  <a:t> </a:t>
                </a:r>
                <a:r>
                  <a:rPr lang="en-US" altLang="zh-CN" sz="2000" dirty="0">
                    <a:latin typeface="Cambria" panose="02040503050406030204" pitchFamily="18" charset="0"/>
                  </a:rPr>
                  <a:t>and </a:t>
                </a:r>
                <a14:m>
                  <m:oMath xmlns:m="http://schemas.openxmlformats.org/officeDocument/2006/math">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(1295)</m:t>
                    </m:r>
                  </m:oMath>
                </a14:m>
                <a:endParaRPr lang="en-US" altLang="zh-CN" sz="2000" dirty="0">
                  <a:latin typeface="Cambria" panose="02040503050406030204" pitchFamily="18" charset="0"/>
                </a:endParaRPr>
              </a:p>
              <a:p>
                <a:pPr marL="457200" indent="-457200">
                  <a:buAutoNum type="alphaUcPeriod"/>
                </a:pPr>
                <a:r>
                  <a:rPr lang="en-US" altLang="zh-CN" sz="2000" dirty="0">
                    <a:latin typeface="Cambria" panose="02040503050406030204" pitchFamily="18" charset="0"/>
                  </a:rPr>
                  <a:t>Decay widths for </a:t>
                </a:r>
                <a14:m>
                  <m:oMath xmlns:m="http://schemas.openxmlformats.org/officeDocument/2006/math">
                    <m:r>
                      <a:rPr lang="en-US" altLang="zh-CN" sz="2000" b="0" i="1" smtClean="0">
                        <a:latin typeface="Cambria Math" panose="02040503050406030204" pitchFamily="18" charset="0"/>
                      </a:rPr>
                      <m:t>𝜂</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1405</m:t>
                        </m:r>
                      </m:e>
                    </m:d>
                  </m:oMath>
                </a14:m>
                <a:r>
                  <a:rPr lang="zh-CN" altLang="en-US" sz="2000" dirty="0">
                    <a:latin typeface="Cambria" panose="02040503050406030204" pitchFamily="18" charset="0"/>
                  </a:rPr>
                  <a:t> </a:t>
                </a:r>
                <a:r>
                  <a:rPr lang="en-US" altLang="zh-CN" sz="2000" dirty="0">
                    <a:latin typeface="Cambria" panose="02040503050406030204" pitchFamily="18" charset="0"/>
                  </a:rPr>
                  <a:t>and </a:t>
                </a:r>
                <a14:m>
                  <m:oMath xmlns:m="http://schemas.openxmlformats.org/officeDocument/2006/math">
                    <m:r>
                      <a:rPr lang="en-US" altLang="zh-CN" sz="2000" b="0" i="1" smtClean="0">
                        <a:latin typeface="Cambria Math" panose="02040503050406030204" pitchFamily="18" charset="0"/>
                      </a:rPr>
                      <m:t>𝜂</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1295</m:t>
                        </m:r>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𝛾</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𝑉</m:t>
                    </m:r>
                  </m:oMath>
                </a14:m>
                <a:r>
                  <a:rPr lang="zh-CN" altLang="en-US" sz="2000" dirty="0">
                    <a:latin typeface="Cambria" panose="02040503050406030204" pitchFamily="18" charset="0"/>
                  </a:rPr>
                  <a:t> </a:t>
                </a:r>
                <a:r>
                  <a:rPr lang="en-US" altLang="zh-CN" sz="2000" dirty="0">
                    <a:latin typeface="Cambria" panose="02040503050406030204" pitchFamily="18" charset="0"/>
                  </a:rPr>
                  <a:t>and the ratios between different decay channels</a:t>
                </a:r>
              </a:p>
              <a:p>
                <a:pPr marL="457200" indent="-457200">
                  <a:buAutoNum type="alphaUcPeriod"/>
                </a:pPr>
                <a:r>
                  <a:rPr lang="en-US" altLang="zh-CN" sz="2000" dirty="0">
                    <a:latin typeface="Cambria" panose="02040503050406030204" pitchFamily="18" charset="0"/>
                  </a:rPr>
                  <a:t>Loop influence on the mixing angle</a:t>
                </a:r>
                <a:endParaRPr lang="zh-CN" altLang="en-US" sz="2000" dirty="0">
                  <a:latin typeface="Cambria" panose="02040503050406030204" pitchFamily="18" charset="0"/>
                </a:endParaRPr>
              </a:p>
            </p:txBody>
          </p:sp>
        </mc:Choice>
        <mc:Fallback xmlns="">
          <p:sp>
            <p:nvSpPr>
              <p:cNvPr id="15" name="文本框 14">
                <a:extLst>
                  <a:ext uri="{FF2B5EF4-FFF2-40B4-BE49-F238E27FC236}">
                    <a16:creationId xmlns:a16="http://schemas.microsoft.com/office/drawing/2014/main" id="{09241AB0-5CEA-439F-A939-C5A7FB2F09C4}"/>
                  </a:ext>
                </a:extLst>
              </p:cNvPr>
              <p:cNvSpPr txBox="1">
                <a:spLocks noRot="1" noChangeAspect="1" noMove="1" noResize="1" noEditPoints="1" noAdjustHandles="1" noChangeArrowheads="1" noChangeShapeType="1" noTextEdit="1"/>
              </p:cNvSpPr>
              <p:nvPr/>
            </p:nvSpPr>
            <p:spPr>
              <a:xfrm>
                <a:off x="1219200" y="3756798"/>
                <a:ext cx="10939627" cy="1815882"/>
              </a:xfrm>
              <a:prstGeom prst="rect">
                <a:avLst/>
              </a:prstGeom>
              <a:blipFill>
                <a:blip r:embed="rId3"/>
                <a:stretch>
                  <a:fillRect l="-1393" t="-4362" b="-5034"/>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686DC2C2-C37A-4D8F-B2F4-EBD517B0993C}"/>
              </a:ext>
            </a:extLst>
          </p:cNvPr>
          <p:cNvSpPr txBox="1"/>
          <p:nvPr/>
        </p:nvSpPr>
        <p:spPr>
          <a:xfrm>
            <a:off x="11548533" y="6231468"/>
            <a:ext cx="313267" cy="461665"/>
          </a:xfrm>
          <a:prstGeom prst="rect">
            <a:avLst/>
          </a:prstGeom>
          <a:noFill/>
        </p:spPr>
        <p:txBody>
          <a:bodyPr wrap="square" rtlCol="0">
            <a:spAutoFit/>
          </a:bodyPr>
          <a:lstStyle/>
          <a:p>
            <a:r>
              <a:rPr lang="en-US" altLang="zh-CN" sz="2400" dirty="0">
                <a:latin typeface="Sitka Display" panose="02000505000000020004" pitchFamily="2" charset="0"/>
              </a:rPr>
              <a:t>2</a:t>
            </a:r>
            <a:endParaRPr lang="zh-CN" altLang="en-US" sz="2400" dirty="0">
              <a:latin typeface="Sitka Display" panose="02000505000000020004" pitchFamily="2" charset="0"/>
            </a:endParaRPr>
          </a:p>
        </p:txBody>
      </p:sp>
      <p:sp>
        <p:nvSpPr>
          <p:cNvPr id="12" name="文本框 11">
            <a:extLst>
              <a:ext uri="{FF2B5EF4-FFF2-40B4-BE49-F238E27FC236}">
                <a16:creationId xmlns:a16="http://schemas.microsoft.com/office/drawing/2014/main" id="{7D1F9732-0CC6-4A0A-8C66-F4C81F25F281}"/>
              </a:ext>
            </a:extLst>
          </p:cNvPr>
          <p:cNvSpPr txBox="1"/>
          <p:nvPr/>
        </p:nvSpPr>
        <p:spPr>
          <a:xfrm>
            <a:off x="816078" y="5499528"/>
            <a:ext cx="2902541" cy="646331"/>
          </a:xfrm>
          <a:prstGeom prst="rect">
            <a:avLst/>
          </a:prstGeom>
          <a:noFill/>
        </p:spPr>
        <p:txBody>
          <a:bodyPr wrap="square" rtlCol="0">
            <a:spAutoFit/>
          </a:bodyPr>
          <a:lstStyle/>
          <a:p>
            <a:r>
              <a:rPr lang="en-US" altLang="zh-CN" sz="3600" dirty="0">
                <a:latin typeface="Cambria" panose="02040503050406030204" pitchFamily="18" charset="0"/>
                <a:ea typeface="Cambria" panose="02040503050406030204" pitchFamily="18" charset="0"/>
              </a:rPr>
              <a:t>4  </a:t>
            </a:r>
            <a:r>
              <a:rPr lang="en-US" altLang="zh-CN" sz="3200" dirty="0">
                <a:latin typeface="Cambria" panose="02040503050406030204" pitchFamily="18" charset="0"/>
                <a:ea typeface="Cambria" panose="02040503050406030204" pitchFamily="18" charset="0"/>
              </a:rPr>
              <a:t>Summary</a:t>
            </a:r>
            <a:endParaRPr lang="zh-CN" altLang="en-US" sz="3200" dirty="0">
              <a:latin typeface="Cambria" panose="02040503050406030204" pitchFamily="18" charset="0"/>
            </a:endParaRPr>
          </a:p>
        </p:txBody>
      </p:sp>
    </p:spTree>
    <p:extLst>
      <p:ext uri="{BB962C8B-B14F-4D97-AF65-F5344CB8AC3E}">
        <p14:creationId xmlns:p14="http://schemas.microsoft.com/office/powerpoint/2010/main" val="40556639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1">
                <a:extLst>
                  <a:ext uri="{FF2B5EF4-FFF2-40B4-BE49-F238E27FC236}">
                    <a16:creationId xmlns:a16="http://schemas.microsoft.com/office/drawing/2014/main" id="{75C7D7EE-5CD1-40C7-AABA-0796F51AD9C6}"/>
                  </a:ext>
                </a:extLst>
              </p:cNvPr>
              <p:cNvSpPr txBox="1">
                <a:spLocks/>
              </p:cNvSpPr>
              <p:nvPr/>
            </p:nvSpPr>
            <p:spPr>
              <a:xfrm>
                <a:off x="379984" y="493271"/>
                <a:ext cx="9367520" cy="426644"/>
              </a:xfrm>
              <a:prstGeom prst="rect">
                <a:avLst/>
              </a:prstGeom>
              <a:solidFill>
                <a:schemeClr val="accent5">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buAutoNum type="alphaUcPeriod"/>
                </a:pPr>
                <a:r>
                  <a:rPr lang="en-US" altLang="zh-CN" sz="2800" dirty="0">
                    <a:latin typeface="Cambria" panose="02040503050406030204" pitchFamily="18" charset="0"/>
                  </a:rPr>
                  <a:t>Relative production rate between </a:t>
                </a:r>
                <a14:m>
                  <m:oMath xmlns:m="http://schemas.openxmlformats.org/officeDocument/2006/math">
                    <m:r>
                      <a:rPr lang="en-US" altLang="zh-CN" sz="2800" b="0" i="1" smtClean="0">
                        <a:latin typeface="Cambria Math" panose="02040503050406030204" pitchFamily="18" charset="0"/>
                      </a:rPr>
                      <m:t>𝜂</m:t>
                    </m:r>
                    <m:r>
                      <a:rPr lang="en-US" altLang="zh-CN" sz="2800" b="0" i="1" smtClean="0">
                        <a:latin typeface="Cambria Math" panose="02040503050406030204" pitchFamily="18" charset="0"/>
                      </a:rPr>
                      <m:t>(1405)</m:t>
                    </m:r>
                  </m:oMath>
                </a14:m>
                <a:r>
                  <a:rPr lang="zh-CN" altLang="en-US" sz="2800" dirty="0">
                    <a:latin typeface="Cambria" panose="02040503050406030204" pitchFamily="18" charset="0"/>
                  </a:rPr>
                  <a:t> </a:t>
                </a:r>
                <a:r>
                  <a:rPr lang="en-US" altLang="zh-CN" sz="2800" dirty="0">
                    <a:latin typeface="Cambria" panose="02040503050406030204" pitchFamily="18" charset="0"/>
                  </a:rPr>
                  <a:t>and </a:t>
                </a:r>
                <a14:m>
                  <m:oMath xmlns:m="http://schemas.openxmlformats.org/officeDocument/2006/math">
                    <m:r>
                      <a:rPr lang="en-US" altLang="zh-CN" sz="2800" b="0" i="1" smtClean="0">
                        <a:latin typeface="Cambria Math" panose="02040503050406030204" pitchFamily="18" charset="0"/>
                      </a:rPr>
                      <m:t>𝜂</m:t>
                    </m:r>
                    <m:r>
                      <a:rPr lang="en-US" altLang="zh-CN" sz="2800" b="0" i="1" smtClean="0">
                        <a:latin typeface="Cambria Math" panose="02040503050406030204" pitchFamily="18" charset="0"/>
                      </a:rPr>
                      <m:t>(1295)</m:t>
                    </m:r>
                  </m:oMath>
                </a14:m>
                <a:endParaRPr lang="en-US" altLang="zh-CN" sz="2800" dirty="0">
                  <a:latin typeface="Cambria" panose="02040503050406030204" pitchFamily="18" charset="0"/>
                </a:endParaRPr>
              </a:p>
            </p:txBody>
          </p:sp>
        </mc:Choice>
        <mc:Fallback xmlns="">
          <p:sp>
            <p:nvSpPr>
              <p:cNvPr id="4" name="标题 1">
                <a:extLst>
                  <a:ext uri="{FF2B5EF4-FFF2-40B4-BE49-F238E27FC236}">
                    <a16:creationId xmlns:a16="http://schemas.microsoft.com/office/drawing/2014/main" id="{75C7D7EE-5CD1-40C7-AABA-0796F51AD9C6}"/>
                  </a:ext>
                </a:extLst>
              </p:cNvPr>
              <p:cNvSpPr txBox="1">
                <a:spLocks noRot="1" noChangeAspect="1" noMove="1" noResize="1" noEditPoints="1" noAdjustHandles="1" noChangeArrowheads="1" noChangeShapeType="1" noTextEdit="1"/>
              </p:cNvSpPr>
              <p:nvPr/>
            </p:nvSpPr>
            <p:spPr>
              <a:xfrm>
                <a:off x="379984" y="493271"/>
                <a:ext cx="9367520" cy="426644"/>
              </a:xfrm>
              <a:prstGeom prst="rect">
                <a:avLst/>
              </a:prstGeom>
              <a:blipFill>
                <a:blip r:embed="rId3"/>
                <a:stretch>
                  <a:fillRect l="-1236" t="-31429" b="-45714"/>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68956DA9-CCE2-455D-883E-226ED3A9E5C0}"/>
              </a:ext>
            </a:extLst>
          </p:cNvPr>
          <p:cNvPicPr>
            <a:picLocks noChangeAspect="1"/>
          </p:cNvPicPr>
          <p:nvPr/>
        </p:nvPicPr>
        <p:blipFill rotWithShape="1">
          <a:blip r:embed="rId4"/>
          <a:srcRect b="11946"/>
          <a:stretch/>
        </p:blipFill>
        <p:spPr>
          <a:xfrm>
            <a:off x="813816" y="1690687"/>
            <a:ext cx="3505200" cy="930974"/>
          </a:xfrm>
          <a:prstGeom prst="rect">
            <a:avLst/>
          </a:prstGeom>
        </p:spPr>
      </p:pic>
      <p:pic>
        <p:nvPicPr>
          <p:cNvPr id="8" name="图片 7">
            <a:extLst>
              <a:ext uri="{FF2B5EF4-FFF2-40B4-BE49-F238E27FC236}">
                <a16:creationId xmlns:a16="http://schemas.microsoft.com/office/drawing/2014/main" id="{26E43AE3-97F9-4966-9AAE-E3D8DC2905C9}"/>
              </a:ext>
            </a:extLst>
          </p:cNvPr>
          <p:cNvPicPr>
            <a:picLocks noChangeAspect="1"/>
          </p:cNvPicPr>
          <p:nvPr/>
        </p:nvPicPr>
        <p:blipFill rotWithShape="1">
          <a:blip r:embed="rId5"/>
          <a:srcRect b="7827"/>
          <a:stretch/>
        </p:blipFill>
        <p:spPr>
          <a:xfrm>
            <a:off x="775716" y="3013641"/>
            <a:ext cx="3543300" cy="807709"/>
          </a:xfrm>
          <a:prstGeom prst="rect">
            <a:avLst/>
          </a:prstGeom>
        </p:spPr>
      </p:pic>
      <p:pic>
        <p:nvPicPr>
          <p:cNvPr id="10" name="图片 9">
            <a:extLst>
              <a:ext uri="{FF2B5EF4-FFF2-40B4-BE49-F238E27FC236}">
                <a16:creationId xmlns:a16="http://schemas.microsoft.com/office/drawing/2014/main" id="{4D5A401F-0E90-43CD-85BE-C94BA287BC8B}"/>
              </a:ext>
            </a:extLst>
          </p:cNvPr>
          <p:cNvPicPr>
            <a:picLocks noChangeAspect="1"/>
          </p:cNvPicPr>
          <p:nvPr/>
        </p:nvPicPr>
        <p:blipFill>
          <a:blip r:embed="rId6"/>
          <a:stretch>
            <a:fillRect/>
          </a:stretch>
        </p:blipFill>
        <p:spPr>
          <a:xfrm>
            <a:off x="813816" y="4229612"/>
            <a:ext cx="3457575" cy="971550"/>
          </a:xfrm>
          <a:prstGeom prst="rect">
            <a:avLst/>
          </a:prstGeom>
        </p:spPr>
      </p:pic>
      <p:pic>
        <p:nvPicPr>
          <p:cNvPr id="12" name="图片 11">
            <a:extLst>
              <a:ext uri="{FF2B5EF4-FFF2-40B4-BE49-F238E27FC236}">
                <a16:creationId xmlns:a16="http://schemas.microsoft.com/office/drawing/2014/main" id="{E1DF0BBD-5DC5-42A6-BC63-F64C3A054F67}"/>
              </a:ext>
            </a:extLst>
          </p:cNvPr>
          <p:cNvPicPr>
            <a:picLocks noChangeAspect="1"/>
          </p:cNvPicPr>
          <p:nvPr/>
        </p:nvPicPr>
        <p:blipFill>
          <a:blip r:embed="rId7"/>
          <a:stretch>
            <a:fillRect/>
          </a:stretch>
        </p:blipFill>
        <p:spPr>
          <a:xfrm>
            <a:off x="6723697" y="2469386"/>
            <a:ext cx="4323779" cy="1573100"/>
          </a:xfrm>
          <a:prstGeom prst="rect">
            <a:avLst/>
          </a:prstGeom>
        </p:spPr>
      </p:pic>
      <p:pic>
        <p:nvPicPr>
          <p:cNvPr id="14" name="图片 13">
            <a:extLst>
              <a:ext uri="{FF2B5EF4-FFF2-40B4-BE49-F238E27FC236}">
                <a16:creationId xmlns:a16="http://schemas.microsoft.com/office/drawing/2014/main" id="{DCB31D2A-507D-42AD-BEA6-8876F0F86C1C}"/>
              </a:ext>
            </a:extLst>
          </p:cNvPr>
          <p:cNvPicPr>
            <a:picLocks noChangeAspect="1"/>
          </p:cNvPicPr>
          <p:nvPr/>
        </p:nvPicPr>
        <p:blipFill>
          <a:blip r:embed="rId8"/>
          <a:stretch>
            <a:fillRect/>
          </a:stretch>
        </p:blipFill>
        <p:spPr>
          <a:xfrm>
            <a:off x="4845177" y="1946624"/>
            <a:ext cx="6762750" cy="419100"/>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30BB81E8-1EFE-45C7-A425-D20E1A0FFF8B}"/>
                  </a:ext>
                </a:extLst>
              </p:cNvPr>
              <p:cNvSpPr txBox="1"/>
              <p:nvPr/>
            </p:nvSpPr>
            <p:spPr>
              <a:xfrm>
                <a:off x="5654421" y="4411818"/>
                <a:ext cx="5312664" cy="1015663"/>
              </a:xfrm>
              <a:prstGeom prst="rect">
                <a:avLst/>
              </a:prstGeom>
              <a:noFill/>
              <a:ln w="28575">
                <a:solidFill>
                  <a:schemeClr val="accent5">
                    <a:lumMod val="40000"/>
                    <a:lumOff val="60000"/>
                  </a:schemeClr>
                </a:solidFill>
              </a:ln>
            </p:spPr>
            <p:txBody>
              <a:bodyPr wrap="square" rtlCol="0">
                <a:spAutoFit/>
              </a:bodyPr>
              <a:lstStyle/>
              <a:p>
                <a:r>
                  <a:rPr lang="en-US" altLang="zh-CN" sz="2000" dirty="0">
                    <a:latin typeface="Cambria Math" panose="02040503050406030204" pitchFamily="18" charset="0"/>
                    <a:ea typeface="Cambria Math" panose="02040503050406030204" pitchFamily="18" charset="0"/>
                  </a:rPr>
                  <a:t>The results with </a:t>
                </a:r>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𝛿</m:t>
                        </m:r>
                      </m:e>
                      <m:sub>
                        <m:r>
                          <a:rPr lang="en-US" altLang="zh-CN" sz="2000" b="0" i="1" smtClean="0">
                            <a:latin typeface="Cambria Math" panose="02040503050406030204" pitchFamily="18" charset="0"/>
                            <a:ea typeface="Cambria Math" panose="02040503050406030204" pitchFamily="18" charset="0"/>
                          </a:rPr>
                          <m:t>𝐶</m:t>
                        </m:r>
                      </m:sub>
                    </m:sSub>
                    <m:r>
                      <a:rPr lang="en-US" altLang="zh-CN" sz="2000" b="0" i="1" smtClean="0">
                        <a:latin typeface="Cambria Math" panose="02040503050406030204" pitchFamily="18" charset="0"/>
                        <a:ea typeface="Cambria Math" panose="02040503050406030204" pitchFamily="18" charset="0"/>
                      </a:rPr>
                      <m:t>=1</m:t>
                    </m:r>
                  </m:oMath>
                </a14:m>
                <a:r>
                  <a:rPr lang="zh-CN" altLang="en-US" sz="2000" dirty="0">
                    <a:latin typeface="Cambria Math" panose="02040503050406030204" pitchFamily="18" charset="0"/>
                  </a:rPr>
                  <a:t> </a:t>
                </a:r>
                <a:r>
                  <a:rPr lang="en-US" altLang="zh-CN" sz="2000" dirty="0">
                    <a:latin typeface="Cambria Math" panose="02040503050406030204" pitchFamily="18" charset="0"/>
                    <a:ea typeface="Cambria Math" panose="02040503050406030204" pitchFamily="18" charset="0"/>
                  </a:rPr>
                  <a:t>and </a:t>
                </a:r>
                <a14:m>
                  <m:oMath xmlns:m="http://schemas.openxmlformats.org/officeDocument/2006/math">
                    <m:sSub>
                      <m:sSubPr>
                        <m:ctrlPr>
                          <a:rPr lang="en-US" altLang="zh-CN" sz="2000" b="0" i="1" smtClean="0">
                            <a:latin typeface="Cambria Math" panose="02040503050406030204" pitchFamily="18" charset="0"/>
                            <a:ea typeface="Cambria Math" panose="02040503050406030204" pitchFamily="18" charset="0"/>
                          </a:rPr>
                        </m:ctrlPr>
                      </m:sSubPr>
                      <m:e>
                        <m:r>
                          <a:rPr lang="en-US" altLang="zh-CN" sz="2000" b="0" i="1" smtClean="0">
                            <a:latin typeface="Cambria Math" panose="02040503050406030204" pitchFamily="18" charset="0"/>
                            <a:ea typeface="Cambria Math" panose="02040503050406030204" pitchFamily="18" charset="0"/>
                          </a:rPr>
                          <m:t>𝛿</m:t>
                        </m:r>
                      </m:e>
                      <m:sub>
                        <m:r>
                          <a:rPr lang="en-US" altLang="zh-CN" sz="2000" b="0" i="1" smtClean="0">
                            <a:latin typeface="Cambria Math" panose="02040503050406030204" pitchFamily="18" charset="0"/>
                            <a:ea typeface="Cambria Math" panose="02040503050406030204" pitchFamily="18" charset="0"/>
                          </a:rPr>
                          <m:t>𝐶</m:t>
                        </m:r>
                      </m:sub>
                    </m:sSub>
                    <m:r>
                      <a:rPr lang="en-US" altLang="zh-CN" sz="2000" b="0" i="1" smtClean="0">
                        <a:latin typeface="Cambria Math" panose="02040503050406030204" pitchFamily="18" charset="0"/>
                        <a:ea typeface="Cambria Math" panose="02040503050406030204" pitchFamily="18" charset="0"/>
                      </a:rPr>
                      <m:t>=0</m:t>
                    </m:r>
                  </m:oMath>
                </a14:m>
                <a:r>
                  <a:rPr lang="zh-CN" altLang="en-US" sz="2000" dirty="0">
                    <a:latin typeface="Cambria Math" panose="02040503050406030204" pitchFamily="18" charset="0"/>
                  </a:rPr>
                  <a:t> </a:t>
                </a:r>
                <a:r>
                  <a:rPr lang="en-US" altLang="zh-CN" sz="2000" dirty="0">
                    <a:latin typeface="Cambria Math" panose="02040503050406030204" pitchFamily="18" charset="0"/>
                    <a:ea typeface="Cambria Math" panose="02040503050406030204" pitchFamily="18" charset="0"/>
                  </a:rPr>
                  <a:t>distinguish the situations whether or not to include the contributions from the contact diagram.</a:t>
                </a:r>
                <a:endParaRPr lang="zh-CN" altLang="en-US" sz="2000" dirty="0">
                  <a:latin typeface="Cambria Math" panose="02040503050406030204" pitchFamily="18" charset="0"/>
                </a:endParaRPr>
              </a:p>
            </p:txBody>
          </p:sp>
        </mc:Choice>
        <mc:Fallback xmlns="">
          <p:sp>
            <p:nvSpPr>
              <p:cNvPr id="15" name="文本框 14">
                <a:extLst>
                  <a:ext uri="{FF2B5EF4-FFF2-40B4-BE49-F238E27FC236}">
                    <a16:creationId xmlns:a16="http://schemas.microsoft.com/office/drawing/2014/main" id="{30BB81E8-1EFE-45C7-A425-D20E1A0FFF8B}"/>
                  </a:ext>
                </a:extLst>
              </p:cNvPr>
              <p:cNvSpPr txBox="1">
                <a:spLocks noRot="1" noChangeAspect="1" noMove="1" noResize="1" noEditPoints="1" noAdjustHandles="1" noChangeArrowheads="1" noChangeShapeType="1" noTextEdit="1"/>
              </p:cNvSpPr>
              <p:nvPr/>
            </p:nvSpPr>
            <p:spPr>
              <a:xfrm>
                <a:off x="5654421" y="4411818"/>
                <a:ext cx="5312664" cy="1015663"/>
              </a:xfrm>
              <a:prstGeom prst="rect">
                <a:avLst/>
              </a:prstGeom>
              <a:blipFill>
                <a:blip r:embed="rId9"/>
                <a:stretch>
                  <a:fillRect l="-1027" t="-2339" r="-342" b="-8187"/>
                </a:stretch>
              </a:blipFill>
              <a:ln w="28575">
                <a:solidFill>
                  <a:schemeClr val="accent5">
                    <a:lumMod val="40000"/>
                    <a:lumOff val="60000"/>
                  </a:schemeClr>
                </a:solidFill>
              </a:ln>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F0736A85-18A6-4699-8B96-89C2CDB7467A}"/>
              </a:ext>
            </a:extLst>
          </p:cNvPr>
          <p:cNvSpPr txBox="1"/>
          <p:nvPr/>
        </p:nvSpPr>
        <p:spPr>
          <a:xfrm>
            <a:off x="11345534" y="6114269"/>
            <a:ext cx="524786"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20</a:t>
            </a:r>
            <a:endParaRPr lang="zh-CN" altLang="en-US" dirty="0">
              <a:latin typeface="Cambria" panose="02040503050406030204" pitchFamily="18" charset="0"/>
            </a:endParaRPr>
          </a:p>
        </p:txBody>
      </p:sp>
      <p:sp>
        <p:nvSpPr>
          <p:cNvPr id="2" name="文本框 1">
            <a:extLst>
              <a:ext uri="{FF2B5EF4-FFF2-40B4-BE49-F238E27FC236}">
                <a16:creationId xmlns:a16="http://schemas.microsoft.com/office/drawing/2014/main" id="{B649E3B8-130E-4DE4-B5C8-92D989A23E15}"/>
              </a:ext>
            </a:extLst>
          </p:cNvPr>
          <p:cNvSpPr txBox="1"/>
          <p:nvPr/>
        </p:nvSpPr>
        <p:spPr>
          <a:xfrm>
            <a:off x="4845177" y="3255936"/>
            <a:ext cx="2264780" cy="369332"/>
          </a:xfrm>
          <a:prstGeom prst="rect">
            <a:avLst/>
          </a:prstGeom>
          <a:solidFill>
            <a:schemeClr val="accent5">
              <a:lumMod val="40000"/>
              <a:lumOff val="60000"/>
            </a:schemeClr>
          </a:solidFill>
        </p:spPr>
        <p:txBody>
          <a:bodyPr wrap="square" rtlCol="0">
            <a:spAutoFit/>
          </a:bodyPr>
          <a:lstStyle/>
          <a:p>
            <a:r>
              <a:rPr lang="en-US" altLang="zh-CN" dirty="0">
                <a:latin typeface="Cambria Math" panose="02040503050406030204" pitchFamily="18" charset="0"/>
                <a:ea typeface="Cambria Math" panose="02040503050406030204" pitchFamily="18" charset="0"/>
              </a:rPr>
              <a:t>T+L</a:t>
            </a:r>
            <a:r>
              <a:rPr lang="zh-CN" altLang="en-US" dirty="0">
                <a:latin typeface="Cambria Math" panose="02040503050406030204" pitchFamily="18" charset="0"/>
              </a:rPr>
              <a:t>： </a:t>
            </a:r>
            <a:r>
              <a:rPr lang="en-US" altLang="zh-CN" dirty="0">
                <a:latin typeface="Cambria Math" panose="02040503050406030204" pitchFamily="18" charset="0"/>
                <a:ea typeface="Cambria Math" panose="02040503050406030204" pitchFamily="18" charset="0"/>
              </a:rPr>
              <a:t>Tree +Loop</a:t>
            </a:r>
            <a:endParaRPr lang="zh-CN" altLang="en-US" dirty="0">
              <a:latin typeface="Cambria Math" panose="02040503050406030204" pitchFamily="18" charset="0"/>
            </a:endParaRPr>
          </a:p>
        </p:txBody>
      </p:sp>
    </p:spTree>
    <p:extLst>
      <p:ext uri="{BB962C8B-B14F-4D97-AF65-F5344CB8AC3E}">
        <p14:creationId xmlns:p14="http://schemas.microsoft.com/office/powerpoint/2010/main" val="13967776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1">
                <a:extLst>
                  <a:ext uri="{FF2B5EF4-FFF2-40B4-BE49-F238E27FC236}">
                    <a16:creationId xmlns:a16="http://schemas.microsoft.com/office/drawing/2014/main" id="{A970D268-765C-4850-A865-5D2CBF84B834}"/>
                  </a:ext>
                </a:extLst>
              </p:cNvPr>
              <p:cNvSpPr txBox="1">
                <a:spLocks/>
              </p:cNvSpPr>
              <p:nvPr/>
            </p:nvSpPr>
            <p:spPr>
              <a:xfrm>
                <a:off x="379984" y="493270"/>
                <a:ext cx="8590280" cy="832609"/>
              </a:xfrm>
              <a:prstGeom prst="rect">
                <a:avLst/>
              </a:prstGeom>
              <a:solidFill>
                <a:schemeClr val="accent5">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mbria" panose="02040503050406030204" pitchFamily="18" charset="0"/>
                  </a:rPr>
                  <a:t>B. Decay widths for </a:t>
                </a:r>
                <a14:m>
                  <m:oMath xmlns:m="http://schemas.openxmlformats.org/officeDocument/2006/math">
                    <m:r>
                      <a:rPr lang="en-US" altLang="zh-CN" sz="2400" i="1">
                        <a:latin typeface="Cambria Math" panose="02040503050406030204" pitchFamily="18" charset="0"/>
                      </a:rPr>
                      <m:t>𝜂</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1405</m:t>
                        </m:r>
                      </m:e>
                    </m:d>
                  </m:oMath>
                </a14:m>
                <a:r>
                  <a:rPr lang="zh-CN" altLang="en-US" sz="2400" dirty="0">
                    <a:latin typeface="Cambria" panose="02040503050406030204" pitchFamily="18" charset="0"/>
                  </a:rPr>
                  <a:t> </a:t>
                </a:r>
                <a:r>
                  <a:rPr lang="en-US" altLang="zh-CN" sz="2400" dirty="0">
                    <a:latin typeface="Cambria" panose="02040503050406030204" pitchFamily="18" charset="0"/>
                  </a:rPr>
                  <a:t>and </a:t>
                </a:r>
                <a14:m>
                  <m:oMath xmlns:m="http://schemas.openxmlformats.org/officeDocument/2006/math">
                    <m:r>
                      <a:rPr lang="en-US" altLang="zh-CN" sz="2400" i="1">
                        <a:latin typeface="Cambria Math" panose="02040503050406030204" pitchFamily="18" charset="0"/>
                      </a:rPr>
                      <m:t>𝜂</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1295</m:t>
                        </m:r>
                      </m:e>
                    </m:d>
                    <m:r>
                      <a:rPr lang="en-US" altLang="zh-CN" sz="2400" i="1">
                        <a:latin typeface="Cambria Math" panose="02040503050406030204" pitchFamily="18" charset="0"/>
                      </a:rPr>
                      <m:t>→</m:t>
                    </m:r>
                    <m:r>
                      <a:rPr lang="en-US" altLang="zh-CN" sz="2400" i="1">
                        <a:latin typeface="Cambria Math" panose="02040503050406030204" pitchFamily="18" charset="0"/>
                      </a:rPr>
                      <m:t>𝛾</m:t>
                    </m:r>
                    <m:r>
                      <a:rPr lang="en-US" altLang="zh-CN" sz="2400" i="1">
                        <a:latin typeface="Cambria Math" panose="02040503050406030204" pitchFamily="18" charset="0"/>
                      </a:rPr>
                      <m:t> </m:t>
                    </m:r>
                    <m:r>
                      <a:rPr lang="en-US" altLang="zh-CN" sz="2400" i="1">
                        <a:latin typeface="Cambria Math" panose="02040503050406030204" pitchFamily="18" charset="0"/>
                      </a:rPr>
                      <m:t>𝑉</m:t>
                    </m:r>
                  </m:oMath>
                </a14:m>
                <a:r>
                  <a:rPr lang="zh-CN" altLang="en-US" sz="2400" dirty="0">
                    <a:latin typeface="Cambria" panose="02040503050406030204" pitchFamily="18" charset="0"/>
                  </a:rPr>
                  <a:t> </a:t>
                </a:r>
                <a:r>
                  <a:rPr lang="en-US" altLang="zh-CN" sz="2400" dirty="0">
                    <a:latin typeface="Cambria" panose="02040503050406030204" pitchFamily="18" charset="0"/>
                  </a:rPr>
                  <a:t>and the ratios between different decay channels</a:t>
                </a:r>
              </a:p>
            </p:txBody>
          </p:sp>
        </mc:Choice>
        <mc:Fallback xmlns="">
          <p:sp>
            <p:nvSpPr>
              <p:cNvPr id="4" name="标题 1">
                <a:extLst>
                  <a:ext uri="{FF2B5EF4-FFF2-40B4-BE49-F238E27FC236}">
                    <a16:creationId xmlns:a16="http://schemas.microsoft.com/office/drawing/2014/main" id="{A970D268-765C-4850-A865-5D2CBF84B834}"/>
                  </a:ext>
                </a:extLst>
              </p:cNvPr>
              <p:cNvSpPr txBox="1">
                <a:spLocks noRot="1" noChangeAspect="1" noMove="1" noResize="1" noEditPoints="1" noAdjustHandles="1" noChangeArrowheads="1" noChangeShapeType="1" noTextEdit="1"/>
              </p:cNvSpPr>
              <p:nvPr/>
            </p:nvSpPr>
            <p:spPr>
              <a:xfrm>
                <a:off x="379984" y="493270"/>
                <a:ext cx="8590280" cy="832609"/>
              </a:xfrm>
              <a:prstGeom prst="rect">
                <a:avLst/>
              </a:prstGeom>
              <a:blipFill>
                <a:blip r:embed="rId3"/>
                <a:stretch>
                  <a:fillRect l="-1064" t="-5147" b="-12500"/>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16346E35-8F25-48DC-93C4-CD3924E00BF8}"/>
              </a:ext>
            </a:extLst>
          </p:cNvPr>
          <p:cNvPicPr>
            <a:picLocks noChangeAspect="1"/>
          </p:cNvPicPr>
          <p:nvPr/>
        </p:nvPicPr>
        <p:blipFill rotWithShape="1">
          <a:blip r:embed="rId4"/>
          <a:srcRect b="10727"/>
          <a:stretch/>
        </p:blipFill>
        <p:spPr>
          <a:xfrm>
            <a:off x="1865376" y="4682372"/>
            <a:ext cx="2754438" cy="797894"/>
          </a:xfrm>
          <a:prstGeom prst="rect">
            <a:avLst/>
          </a:prstGeom>
        </p:spPr>
      </p:pic>
      <p:pic>
        <p:nvPicPr>
          <p:cNvPr id="11" name="图片 10">
            <a:extLst>
              <a:ext uri="{FF2B5EF4-FFF2-40B4-BE49-F238E27FC236}">
                <a16:creationId xmlns:a16="http://schemas.microsoft.com/office/drawing/2014/main" id="{78E2ADA6-0CE1-4BA8-9F87-733B470A4CBF}"/>
              </a:ext>
            </a:extLst>
          </p:cNvPr>
          <p:cNvPicPr>
            <a:picLocks noChangeAspect="1"/>
          </p:cNvPicPr>
          <p:nvPr/>
        </p:nvPicPr>
        <p:blipFill>
          <a:blip r:embed="rId5"/>
          <a:stretch>
            <a:fillRect/>
          </a:stretch>
        </p:blipFill>
        <p:spPr>
          <a:xfrm>
            <a:off x="1929383" y="5518469"/>
            <a:ext cx="2626423" cy="737938"/>
          </a:xfrm>
          <a:prstGeom prst="rect">
            <a:avLst/>
          </a:prstGeom>
        </p:spPr>
      </p:pic>
      <p:pic>
        <p:nvPicPr>
          <p:cNvPr id="13" name="图片 12">
            <a:extLst>
              <a:ext uri="{FF2B5EF4-FFF2-40B4-BE49-F238E27FC236}">
                <a16:creationId xmlns:a16="http://schemas.microsoft.com/office/drawing/2014/main" id="{4AB00DF3-4406-49B7-AB90-F3A85BEFFB67}"/>
              </a:ext>
            </a:extLst>
          </p:cNvPr>
          <p:cNvPicPr>
            <a:picLocks noChangeAspect="1"/>
          </p:cNvPicPr>
          <p:nvPr/>
        </p:nvPicPr>
        <p:blipFill>
          <a:blip r:embed="rId6"/>
          <a:stretch>
            <a:fillRect/>
          </a:stretch>
        </p:blipFill>
        <p:spPr>
          <a:xfrm>
            <a:off x="5289422" y="4803295"/>
            <a:ext cx="2813603" cy="728825"/>
          </a:xfrm>
          <a:prstGeom prst="rect">
            <a:avLst/>
          </a:prstGeom>
        </p:spPr>
      </p:pic>
      <p:pic>
        <p:nvPicPr>
          <p:cNvPr id="15" name="图片 14">
            <a:extLst>
              <a:ext uri="{FF2B5EF4-FFF2-40B4-BE49-F238E27FC236}">
                <a16:creationId xmlns:a16="http://schemas.microsoft.com/office/drawing/2014/main" id="{50C14A9C-6696-41EA-82F5-85B2868C4656}"/>
              </a:ext>
            </a:extLst>
          </p:cNvPr>
          <p:cNvPicPr>
            <a:picLocks noChangeAspect="1"/>
          </p:cNvPicPr>
          <p:nvPr/>
        </p:nvPicPr>
        <p:blipFill>
          <a:blip r:embed="rId7"/>
          <a:stretch>
            <a:fillRect/>
          </a:stretch>
        </p:blipFill>
        <p:spPr>
          <a:xfrm>
            <a:off x="5268234" y="5532120"/>
            <a:ext cx="2855977" cy="728825"/>
          </a:xfrm>
          <a:prstGeom prst="rect">
            <a:avLst/>
          </a:prstGeom>
        </p:spPr>
      </p:pic>
      <mc:AlternateContent xmlns:mc="http://schemas.openxmlformats.org/markup-compatibility/2006" xmlns:a14="http://schemas.microsoft.com/office/drawing/2010/main">
        <mc:Choice Requires="a14">
          <p:sp>
            <p:nvSpPr>
              <p:cNvPr id="16" name="文本框 15">
                <a:extLst>
                  <a:ext uri="{FF2B5EF4-FFF2-40B4-BE49-F238E27FC236}">
                    <a16:creationId xmlns:a16="http://schemas.microsoft.com/office/drawing/2014/main" id="{1B09F319-1D65-43AF-AF2D-650A22D20B17}"/>
                  </a:ext>
                </a:extLst>
              </p:cNvPr>
              <p:cNvSpPr txBox="1"/>
              <p:nvPr/>
            </p:nvSpPr>
            <p:spPr>
              <a:xfrm>
                <a:off x="6766084" y="1600638"/>
                <a:ext cx="6553283" cy="707886"/>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 Decay rate:         </a:t>
                </a:r>
                <a14:m>
                  <m:oMath xmlns:m="http://schemas.openxmlformats.org/officeDocument/2006/math">
                    <m:r>
                      <a:rPr lang="en-US" altLang="zh-CN" sz="2000" i="1">
                        <a:latin typeface="Cambria Math" panose="02040503050406030204" pitchFamily="18" charset="0"/>
                      </a:rPr>
                      <m:t>𝜂</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1295</m:t>
                        </m:r>
                      </m:e>
                    </m:d>
                    <m:r>
                      <a:rPr lang="en-US" altLang="zh-CN" sz="2000" i="1">
                        <a:latin typeface="Cambria Math" panose="02040503050406030204" pitchFamily="18" charset="0"/>
                      </a:rPr>
                      <m:t>: </m:t>
                    </m:r>
                  </m:oMath>
                </a14:m>
                <a:r>
                  <a:rPr lang="zh-CN" altLang="en-US" sz="2000" dirty="0">
                    <a:latin typeface="Cambria Math" panose="02040503050406030204" pitchFamily="18" charset="0"/>
                  </a:rPr>
                  <a:t>   </a:t>
                </a:r>
                <a14:m>
                  <m:oMath xmlns:m="http://schemas.openxmlformats.org/officeDocument/2006/math">
                    <m:r>
                      <a:rPr lang="en-US" altLang="zh-CN" sz="2000" i="1" dirty="0">
                        <a:latin typeface="Cambria Math" panose="02040503050406030204" pitchFamily="18" charset="0"/>
                      </a:rPr>
                      <m:t>𝛾𝜌</m:t>
                    </m:r>
                    <m:r>
                      <a:rPr lang="en-US" altLang="zh-CN" sz="2000" i="1" dirty="0">
                        <a:latin typeface="Cambria Math" panose="02040503050406030204" pitchFamily="18" charset="0"/>
                      </a:rPr>
                      <m:t>&gt;</m:t>
                    </m:r>
                    <m:r>
                      <a:rPr lang="en-US" altLang="zh-CN" sz="2000" i="1" dirty="0">
                        <a:latin typeface="Cambria Math" panose="02040503050406030204" pitchFamily="18" charset="0"/>
                      </a:rPr>
                      <m:t>𝛾𝜔</m:t>
                    </m:r>
                    <m:r>
                      <a:rPr lang="en-US" altLang="zh-CN" sz="2000" i="1" dirty="0">
                        <a:latin typeface="Cambria Math" panose="02040503050406030204" pitchFamily="18" charset="0"/>
                      </a:rPr>
                      <m:t>&gt;</m:t>
                    </m:r>
                    <m:r>
                      <a:rPr lang="en-US" altLang="zh-CN" sz="2000" i="1" dirty="0">
                        <a:latin typeface="Cambria Math" panose="02040503050406030204" pitchFamily="18" charset="0"/>
                      </a:rPr>
                      <m:t>𝛾𝜙</m:t>
                    </m:r>
                  </m:oMath>
                </a14:m>
                <a:endParaRPr lang="en-US" altLang="zh-CN" sz="2000" b="0" i="1"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ea typeface="Cambria Math" panose="02040503050406030204" pitchFamily="18" charset="0"/>
                        </a:rPr>
                        <m:t>𝜂</m:t>
                      </m:r>
                      <m:d>
                        <m:dPr>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1405</m:t>
                          </m:r>
                        </m:e>
                      </m:d>
                      <m:r>
                        <a:rPr lang="en-US" altLang="zh-CN" sz="2000" b="0" i="1"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𝛾𝜌</m:t>
                      </m:r>
                      <m:r>
                        <a:rPr lang="en-US" altLang="zh-CN" sz="2000" b="0" i="1" smtClean="0">
                          <a:latin typeface="Cambria Math" panose="02040503050406030204" pitchFamily="18" charset="0"/>
                          <a:ea typeface="Cambria Math" panose="02040503050406030204" pitchFamily="18" charset="0"/>
                        </a:rPr>
                        <m:t>&gt;</m:t>
                      </m:r>
                      <m:r>
                        <a:rPr lang="en-US" altLang="zh-CN" sz="2000" b="0" i="1" smtClean="0">
                          <a:latin typeface="Cambria Math" panose="02040503050406030204" pitchFamily="18" charset="0"/>
                          <a:ea typeface="Cambria Math" panose="02040503050406030204" pitchFamily="18" charset="0"/>
                        </a:rPr>
                        <m:t>𝛾𝜙</m:t>
                      </m:r>
                      <m:r>
                        <a:rPr lang="en-US" altLang="zh-CN" sz="2000" b="0" i="1" smtClean="0">
                          <a:latin typeface="Cambria Math" panose="02040503050406030204" pitchFamily="18" charset="0"/>
                          <a:ea typeface="Cambria Math" panose="02040503050406030204" pitchFamily="18" charset="0"/>
                        </a:rPr>
                        <m:t>&gt;</m:t>
                      </m:r>
                      <m:r>
                        <a:rPr lang="en-US" altLang="zh-CN" sz="2000" b="0" i="1" smtClean="0">
                          <a:latin typeface="Cambria Math" panose="02040503050406030204" pitchFamily="18" charset="0"/>
                          <a:ea typeface="Cambria Math" panose="02040503050406030204" pitchFamily="18" charset="0"/>
                        </a:rPr>
                        <m:t>𝛾𝜔</m:t>
                      </m:r>
                      <m:r>
                        <a:rPr lang="en-US" altLang="zh-CN" sz="2000" b="0" i="1" smtClean="0">
                          <a:latin typeface="Cambria Math" panose="02040503050406030204" pitchFamily="18" charset="0"/>
                          <a:ea typeface="Cambria Math" panose="02040503050406030204" pitchFamily="18" charset="0"/>
                        </a:rPr>
                        <m:t> </m:t>
                      </m:r>
                    </m:oMath>
                  </m:oMathPara>
                </a14:m>
                <a:endParaRPr lang="en-US" altLang="zh-CN" sz="2000" b="0" dirty="0">
                  <a:latin typeface="Cambria Math" panose="02040503050406030204" pitchFamily="18" charset="0"/>
                  <a:ea typeface="Cambria Math" panose="02040503050406030204" pitchFamily="18" charset="0"/>
                </a:endParaRPr>
              </a:p>
            </p:txBody>
          </p:sp>
        </mc:Choice>
        <mc:Fallback xmlns="">
          <p:sp>
            <p:nvSpPr>
              <p:cNvPr id="16" name="文本框 15">
                <a:extLst>
                  <a:ext uri="{FF2B5EF4-FFF2-40B4-BE49-F238E27FC236}">
                    <a16:creationId xmlns:a16="http://schemas.microsoft.com/office/drawing/2014/main" id="{1B09F319-1D65-43AF-AF2D-650A22D20B17}"/>
                  </a:ext>
                </a:extLst>
              </p:cNvPr>
              <p:cNvSpPr txBox="1">
                <a:spLocks noRot="1" noChangeAspect="1" noMove="1" noResize="1" noEditPoints="1" noAdjustHandles="1" noChangeArrowheads="1" noChangeShapeType="1" noTextEdit="1"/>
              </p:cNvSpPr>
              <p:nvPr/>
            </p:nvSpPr>
            <p:spPr>
              <a:xfrm>
                <a:off x="6766084" y="1600638"/>
                <a:ext cx="6553283" cy="707886"/>
              </a:xfrm>
              <a:prstGeom prst="rect">
                <a:avLst/>
              </a:prstGeom>
              <a:blipFill>
                <a:blip r:embed="rId8"/>
                <a:stretch>
                  <a:fillRect l="-186" t="-5172" b="-8621"/>
                </a:stretch>
              </a:blipFill>
            </p:spPr>
            <p:txBody>
              <a:bodyPr/>
              <a:lstStyle/>
              <a:p>
                <a:r>
                  <a:rPr lang="zh-CN" altLang="en-US">
                    <a:noFill/>
                  </a:rPr>
                  <a:t> </a:t>
                </a:r>
              </a:p>
            </p:txBody>
          </p:sp>
        </mc:Fallback>
      </mc:AlternateContent>
      <p:pic>
        <p:nvPicPr>
          <p:cNvPr id="17" name="图片 16">
            <a:extLst>
              <a:ext uri="{FF2B5EF4-FFF2-40B4-BE49-F238E27FC236}">
                <a16:creationId xmlns:a16="http://schemas.microsoft.com/office/drawing/2014/main" id="{0DC3CB0D-2E87-43BB-9D70-513FB64121A8}"/>
              </a:ext>
            </a:extLst>
          </p:cNvPr>
          <p:cNvPicPr>
            <a:picLocks noChangeAspect="1"/>
          </p:cNvPicPr>
          <p:nvPr/>
        </p:nvPicPr>
        <p:blipFill>
          <a:blip r:embed="rId9"/>
          <a:stretch>
            <a:fillRect/>
          </a:stretch>
        </p:blipFill>
        <p:spPr>
          <a:xfrm>
            <a:off x="640079" y="2171779"/>
            <a:ext cx="5883783" cy="364629"/>
          </a:xfrm>
          <a:prstGeom prst="rect">
            <a:avLst/>
          </a:prstGeom>
        </p:spPr>
      </p:pic>
      <p:sp>
        <p:nvSpPr>
          <p:cNvPr id="18" name="矩形 17">
            <a:extLst>
              <a:ext uri="{FF2B5EF4-FFF2-40B4-BE49-F238E27FC236}">
                <a16:creationId xmlns:a16="http://schemas.microsoft.com/office/drawing/2014/main" id="{F3FF8BB9-0546-4E44-B021-B204056E42C1}"/>
              </a:ext>
            </a:extLst>
          </p:cNvPr>
          <p:cNvSpPr/>
          <p:nvPr/>
        </p:nvSpPr>
        <p:spPr>
          <a:xfrm>
            <a:off x="6611112" y="1417320"/>
            <a:ext cx="5184648" cy="1051560"/>
          </a:xfrm>
          <a:prstGeom prst="rect">
            <a:avLst/>
          </a:prstGeom>
          <a:noFill/>
          <a:ln w="28575">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170F3C6A-C9B4-4D39-BCA3-539373FFF799}"/>
              </a:ext>
            </a:extLst>
          </p:cNvPr>
          <p:cNvSpPr txBox="1"/>
          <p:nvPr/>
        </p:nvSpPr>
        <p:spPr>
          <a:xfrm>
            <a:off x="648577" y="5167707"/>
            <a:ext cx="966366"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Ratios</a:t>
            </a:r>
            <a:endParaRPr lang="zh-CN" altLang="en-US" sz="2000" dirty="0">
              <a:latin typeface="Cambria Math" panose="02040503050406030204" pitchFamily="18" charset="0"/>
            </a:endParaRPr>
          </a:p>
        </p:txBody>
      </p:sp>
      <p:sp>
        <p:nvSpPr>
          <p:cNvPr id="20" name="文本框 19">
            <a:extLst>
              <a:ext uri="{FF2B5EF4-FFF2-40B4-BE49-F238E27FC236}">
                <a16:creationId xmlns:a16="http://schemas.microsoft.com/office/drawing/2014/main" id="{29A05CFA-3600-4B70-9EC4-4F12364FB76A}"/>
              </a:ext>
            </a:extLst>
          </p:cNvPr>
          <p:cNvSpPr txBox="1"/>
          <p:nvPr/>
        </p:nvSpPr>
        <p:spPr>
          <a:xfrm>
            <a:off x="11270974" y="6071741"/>
            <a:ext cx="524786"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21</a:t>
            </a:r>
            <a:endParaRPr lang="zh-CN" altLang="en-US" dirty="0">
              <a:latin typeface="Cambria" panose="02040503050406030204" pitchFamily="18" charset="0"/>
            </a:endParaRPr>
          </a:p>
        </p:txBody>
      </p:sp>
      <p:pic>
        <p:nvPicPr>
          <p:cNvPr id="3" name="图片 2">
            <a:extLst>
              <a:ext uri="{FF2B5EF4-FFF2-40B4-BE49-F238E27FC236}">
                <a16:creationId xmlns:a16="http://schemas.microsoft.com/office/drawing/2014/main" id="{AE5DD8C8-F91A-4253-B892-55612C58F926}"/>
              </a:ext>
            </a:extLst>
          </p:cNvPr>
          <p:cNvPicPr>
            <a:picLocks noChangeAspect="1"/>
          </p:cNvPicPr>
          <p:nvPr/>
        </p:nvPicPr>
        <p:blipFill>
          <a:blip r:embed="rId10"/>
          <a:stretch>
            <a:fillRect/>
          </a:stretch>
        </p:blipFill>
        <p:spPr>
          <a:xfrm>
            <a:off x="476250" y="2592944"/>
            <a:ext cx="8590280" cy="1997740"/>
          </a:xfrm>
          <a:prstGeom prst="rect">
            <a:avLst/>
          </a:prstGeom>
        </p:spPr>
      </p:pic>
    </p:spTree>
    <p:extLst>
      <p:ext uri="{BB962C8B-B14F-4D97-AF65-F5344CB8AC3E}">
        <p14:creationId xmlns:p14="http://schemas.microsoft.com/office/powerpoint/2010/main" val="2105285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1">
                <a:extLst>
                  <a:ext uri="{FF2B5EF4-FFF2-40B4-BE49-F238E27FC236}">
                    <a16:creationId xmlns:a16="http://schemas.microsoft.com/office/drawing/2014/main" id="{DA92664C-BBE7-41FA-B6A6-F560882CF462}"/>
                  </a:ext>
                </a:extLst>
              </p:cNvPr>
              <p:cNvSpPr txBox="1">
                <a:spLocks/>
              </p:cNvSpPr>
              <p:nvPr/>
            </p:nvSpPr>
            <p:spPr>
              <a:xfrm>
                <a:off x="379984" y="493270"/>
                <a:ext cx="8123936" cy="832609"/>
              </a:xfrm>
              <a:prstGeom prst="rect">
                <a:avLst/>
              </a:prstGeom>
              <a:solidFill>
                <a:schemeClr val="accent5">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mbria" panose="02040503050406030204" pitchFamily="18" charset="0"/>
                  </a:rPr>
                  <a:t>B. Decay widths for </a:t>
                </a:r>
                <a14:m>
                  <m:oMath xmlns:m="http://schemas.openxmlformats.org/officeDocument/2006/math">
                    <m:r>
                      <a:rPr lang="en-US" altLang="zh-CN" sz="2400" i="1">
                        <a:latin typeface="Cambria Math" panose="02040503050406030204" pitchFamily="18" charset="0"/>
                      </a:rPr>
                      <m:t>𝜂</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1405</m:t>
                        </m:r>
                      </m:e>
                    </m:d>
                  </m:oMath>
                </a14:m>
                <a:r>
                  <a:rPr lang="zh-CN" altLang="en-US" sz="2400" dirty="0">
                    <a:latin typeface="Cambria" panose="02040503050406030204" pitchFamily="18" charset="0"/>
                  </a:rPr>
                  <a:t> </a:t>
                </a:r>
                <a:r>
                  <a:rPr lang="en-US" altLang="zh-CN" sz="2400" dirty="0">
                    <a:latin typeface="Cambria" panose="02040503050406030204" pitchFamily="18" charset="0"/>
                  </a:rPr>
                  <a:t>and </a:t>
                </a:r>
                <a14:m>
                  <m:oMath xmlns:m="http://schemas.openxmlformats.org/officeDocument/2006/math">
                    <m:r>
                      <a:rPr lang="en-US" altLang="zh-CN" sz="2400" i="1">
                        <a:latin typeface="Cambria Math" panose="02040503050406030204" pitchFamily="18" charset="0"/>
                      </a:rPr>
                      <m:t>𝜂</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1295</m:t>
                        </m:r>
                      </m:e>
                    </m:d>
                    <m:r>
                      <a:rPr lang="en-US" altLang="zh-CN" sz="2400" i="1">
                        <a:latin typeface="Cambria Math" panose="02040503050406030204" pitchFamily="18" charset="0"/>
                      </a:rPr>
                      <m:t>→</m:t>
                    </m:r>
                    <m:r>
                      <a:rPr lang="en-US" altLang="zh-CN" sz="2400" i="1">
                        <a:latin typeface="Cambria Math" panose="02040503050406030204" pitchFamily="18" charset="0"/>
                      </a:rPr>
                      <m:t>𝛾</m:t>
                    </m:r>
                    <m:r>
                      <a:rPr lang="en-US" altLang="zh-CN" sz="2400" i="1">
                        <a:latin typeface="Cambria Math" panose="02040503050406030204" pitchFamily="18" charset="0"/>
                      </a:rPr>
                      <m:t> </m:t>
                    </m:r>
                    <m:r>
                      <a:rPr lang="en-US" altLang="zh-CN" sz="2400" i="1">
                        <a:latin typeface="Cambria Math" panose="02040503050406030204" pitchFamily="18" charset="0"/>
                      </a:rPr>
                      <m:t>𝑉</m:t>
                    </m:r>
                  </m:oMath>
                </a14:m>
                <a:r>
                  <a:rPr lang="zh-CN" altLang="en-US" sz="2400" dirty="0">
                    <a:latin typeface="Cambria" panose="02040503050406030204" pitchFamily="18" charset="0"/>
                  </a:rPr>
                  <a:t> </a:t>
                </a:r>
                <a:r>
                  <a:rPr lang="en-US" altLang="zh-CN" sz="2400" dirty="0">
                    <a:latin typeface="Cambria" panose="02040503050406030204" pitchFamily="18" charset="0"/>
                  </a:rPr>
                  <a:t>and the ratios between different decay channels</a:t>
                </a:r>
              </a:p>
            </p:txBody>
          </p:sp>
        </mc:Choice>
        <mc:Fallback xmlns="">
          <p:sp>
            <p:nvSpPr>
              <p:cNvPr id="4" name="标题 1">
                <a:extLst>
                  <a:ext uri="{FF2B5EF4-FFF2-40B4-BE49-F238E27FC236}">
                    <a16:creationId xmlns:a16="http://schemas.microsoft.com/office/drawing/2014/main" id="{DA92664C-BBE7-41FA-B6A6-F560882CF462}"/>
                  </a:ext>
                </a:extLst>
              </p:cNvPr>
              <p:cNvSpPr txBox="1">
                <a:spLocks noRot="1" noChangeAspect="1" noMove="1" noResize="1" noEditPoints="1" noAdjustHandles="1" noChangeArrowheads="1" noChangeShapeType="1" noTextEdit="1"/>
              </p:cNvSpPr>
              <p:nvPr/>
            </p:nvSpPr>
            <p:spPr>
              <a:xfrm>
                <a:off x="379984" y="493270"/>
                <a:ext cx="8123936" cy="832609"/>
              </a:xfrm>
              <a:prstGeom prst="rect">
                <a:avLst/>
              </a:prstGeom>
              <a:blipFill>
                <a:blip r:embed="rId3"/>
                <a:stretch>
                  <a:fillRect l="-1125" t="-5147" b="-12500"/>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544FA2D9-AE8A-4073-AC82-78A11257B828}"/>
              </a:ext>
            </a:extLst>
          </p:cNvPr>
          <p:cNvPicPr>
            <a:picLocks noChangeAspect="1"/>
          </p:cNvPicPr>
          <p:nvPr/>
        </p:nvPicPr>
        <p:blipFill>
          <a:blip r:embed="rId4"/>
          <a:stretch>
            <a:fillRect/>
          </a:stretch>
        </p:blipFill>
        <p:spPr>
          <a:xfrm>
            <a:off x="96640" y="3429000"/>
            <a:ext cx="4236398" cy="2554299"/>
          </a:xfrm>
          <a:prstGeom prst="rect">
            <a:avLst/>
          </a:prstGeom>
        </p:spPr>
      </p:pic>
      <p:pic>
        <p:nvPicPr>
          <p:cNvPr id="8" name="图片 7">
            <a:extLst>
              <a:ext uri="{FF2B5EF4-FFF2-40B4-BE49-F238E27FC236}">
                <a16:creationId xmlns:a16="http://schemas.microsoft.com/office/drawing/2014/main" id="{B24C1163-8B1D-423E-8885-7FC5D8998E4E}"/>
              </a:ext>
            </a:extLst>
          </p:cNvPr>
          <p:cNvPicPr>
            <a:picLocks noChangeAspect="1"/>
          </p:cNvPicPr>
          <p:nvPr/>
        </p:nvPicPr>
        <p:blipFill>
          <a:blip r:embed="rId5"/>
          <a:stretch>
            <a:fillRect/>
          </a:stretch>
        </p:blipFill>
        <p:spPr>
          <a:xfrm>
            <a:off x="5357256" y="1813788"/>
            <a:ext cx="6293328" cy="1280555"/>
          </a:xfrm>
          <a:prstGeom prst="rect">
            <a:avLst/>
          </a:prstGeom>
        </p:spPr>
      </p:pic>
      <p:pic>
        <p:nvPicPr>
          <p:cNvPr id="10" name="图片 9">
            <a:extLst>
              <a:ext uri="{FF2B5EF4-FFF2-40B4-BE49-F238E27FC236}">
                <a16:creationId xmlns:a16="http://schemas.microsoft.com/office/drawing/2014/main" id="{CF18961C-B55E-44E9-8565-C1C41CF7D9B6}"/>
              </a:ext>
            </a:extLst>
          </p:cNvPr>
          <p:cNvPicPr>
            <a:picLocks noChangeAspect="1"/>
          </p:cNvPicPr>
          <p:nvPr/>
        </p:nvPicPr>
        <p:blipFill>
          <a:blip r:embed="rId6"/>
          <a:stretch>
            <a:fillRect/>
          </a:stretch>
        </p:blipFill>
        <p:spPr>
          <a:xfrm>
            <a:off x="4052282" y="3428999"/>
            <a:ext cx="3903322" cy="2554299"/>
          </a:xfrm>
          <a:prstGeom prst="rect">
            <a:avLst/>
          </a:prstGeom>
        </p:spPr>
      </p:pic>
      <p:pic>
        <p:nvPicPr>
          <p:cNvPr id="13" name="图片 12">
            <a:extLst>
              <a:ext uri="{FF2B5EF4-FFF2-40B4-BE49-F238E27FC236}">
                <a16:creationId xmlns:a16="http://schemas.microsoft.com/office/drawing/2014/main" id="{45752C39-19AD-4520-8F8E-A0D6D5729877}"/>
              </a:ext>
            </a:extLst>
          </p:cNvPr>
          <p:cNvPicPr>
            <a:picLocks noChangeAspect="1"/>
          </p:cNvPicPr>
          <p:nvPr/>
        </p:nvPicPr>
        <p:blipFill rotWithShape="1">
          <a:blip r:embed="rId7"/>
          <a:srcRect b="10727"/>
          <a:stretch/>
        </p:blipFill>
        <p:spPr>
          <a:xfrm>
            <a:off x="1687514" y="1931806"/>
            <a:ext cx="2754438" cy="797894"/>
          </a:xfrm>
          <a:prstGeom prst="rect">
            <a:avLst/>
          </a:prstGeom>
        </p:spPr>
      </p:pic>
      <p:sp>
        <p:nvSpPr>
          <p:cNvPr id="14" name="文本框 13">
            <a:extLst>
              <a:ext uri="{FF2B5EF4-FFF2-40B4-BE49-F238E27FC236}">
                <a16:creationId xmlns:a16="http://schemas.microsoft.com/office/drawing/2014/main" id="{AE64FB50-989B-4680-A7BF-74C24C207AAA}"/>
              </a:ext>
            </a:extLst>
          </p:cNvPr>
          <p:cNvSpPr txBox="1"/>
          <p:nvPr/>
        </p:nvSpPr>
        <p:spPr>
          <a:xfrm>
            <a:off x="11386460" y="5983298"/>
            <a:ext cx="524786"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22</a:t>
            </a:r>
            <a:endParaRPr lang="zh-CN" altLang="en-US" dirty="0">
              <a:latin typeface="Cambria" panose="02040503050406030204" pitchFamily="18" charset="0"/>
            </a:endParaRPr>
          </a:p>
        </p:txBody>
      </p:sp>
      <p:pic>
        <p:nvPicPr>
          <p:cNvPr id="3" name="图片 2">
            <a:extLst>
              <a:ext uri="{FF2B5EF4-FFF2-40B4-BE49-F238E27FC236}">
                <a16:creationId xmlns:a16="http://schemas.microsoft.com/office/drawing/2014/main" id="{FF16ACAB-D240-4990-9A61-B6DC1B4A0485}"/>
              </a:ext>
            </a:extLst>
          </p:cNvPr>
          <p:cNvPicPr>
            <a:picLocks noChangeAspect="1"/>
          </p:cNvPicPr>
          <p:nvPr/>
        </p:nvPicPr>
        <p:blipFill>
          <a:blip r:embed="rId8"/>
          <a:stretch>
            <a:fillRect/>
          </a:stretch>
        </p:blipFill>
        <p:spPr>
          <a:xfrm>
            <a:off x="7999976" y="3428998"/>
            <a:ext cx="3911270" cy="2554299"/>
          </a:xfrm>
          <a:prstGeom prst="rect">
            <a:avLst/>
          </a:prstGeom>
        </p:spPr>
      </p:pic>
    </p:spTree>
    <p:extLst>
      <p:ext uri="{BB962C8B-B14F-4D97-AF65-F5344CB8AC3E}">
        <p14:creationId xmlns:p14="http://schemas.microsoft.com/office/powerpoint/2010/main" val="32376165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A93FC13-F400-4713-BA32-1F87D61D17BF}"/>
              </a:ext>
            </a:extLst>
          </p:cNvPr>
          <p:cNvPicPr>
            <a:picLocks noChangeAspect="1"/>
          </p:cNvPicPr>
          <p:nvPr/>
        </p:nvPicPr>
        <p:blipFill>
          <a:blip r:embed="rId3"/>
          <a:stretch>
            <a:fillRect/>
          </a:stretch>
        </p:blipFill>
        <p:spPr>
          <a:xfrm>
            <a:off x="1271015" y="1915733"/>
            <a:ext cx="2626423" cy="737938"/>
          </a:xfrm>
          <a:prstGeom prst="rect">
            <a:avLst/>
          </a:prstGeom>
        </p:spPr>
      </p:pic>
      <mc:AlternateContent xmlns:mc="http://schemas.openxmlformats.org/markup-compatibility/2006" xmlns:a14="http://schemas.microsoft.com/office/drawing/2010/main">
        <mc:Choice Requires="a14">
          <p:sp>
            <p:nvSpPr>
              <p:cNvPr id="5" name="标题 1">
                <a:extLst>
                  <a:ext uri="{FF2B5EF4-FFF2-40B4-BE49-F238E27FC236}">
                    <a16:creationId xmlns:a16="http://schemas.microsoft.com/office/drawing/2014/main" id="{DFFA0228-2845-4459-914D-B96A1FF38D01}"/>
                  </a:ext>
                </a:extLst>
              </p:cNvPr>
              <p:cNvSpPr txBox="1">
                <a:spLocks/>
              </p:cNvSpPr>
              <p:nvPr/>
            </p:nvSpPr>
            <p:spPr>
              <a:xfrm>
                <a:off x="521270" y="611873"/>
                <a:ext cx="8123936" cy="832609"/>
              </a:xfrm>
              <a:prstGeom prst="rect">
                <a:avLst/>
              </a:prstGeom>
              <a:solidFill>
                <a:schemeClr val="accent5">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mbria" panose="02040503050406030204" pitchFamily="18" charset="0"/>
                  </a:rPr>
                  <a:t>B. Decay widths for </a:t>
                </a:r>
                <a14:m>
                  <m:oMath xmlns:m="http://schemas.openxmlformats.org/officeDocument/2006/math">
                    <m:r>
                      <a:rPr lang="en-US" altLang="zh-CN" sz="2400" i="1">
                        <a:latin typeface="Cambria Math" panose="02040503050406030204" pitchFamily="18" charset="0"/>
                      </a:rPr>
                      <m:t>𝜂</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1405</m:t>
                        </m:r>
                      </m:e>
                    </m:d>
                  </m:oMath>
                </a14:m>
                <a:r>
                  <a:rPr lang="zh-CN" altLang="en-US" sz="2400" dirty="0">
                    <a:latin typeface="Cambria" panose="02040503050406030204" pitchFamily="18" charset="0"/>
                  </a:rPr>
                  <a:t> </a:t>
                </a:r>
                <a:r>
                  <a:rPr lang="en-US" altLang="zh-CN" sz="2400" dirty="0">
                    <a:latin typeface="Cambria" panose="02040503050406030204" pitchFamily="18" charset="0"/>
                  </a:rPr>
                  <a:t>and </a:t>
                </a:r>
                <a14:m>
                  <m:oMath xmlns:m="http://schemas.openxmlformats.org/officeDocument/2006/math">
                    <m:r>
                      <a:rPr lang="en-US" altLang="zh-CN" sz="2400" i="1">
                        <a:latin typeface="Cambria Math" panose="02040503050406030204" pitchFamily="18" charset="0"/>
                      </a:rPr>
                      <m:t>𝜂</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1295</m:t>
                        </m:r>
                      </m:e>
                    </m:d>
                    <m:r>
                      <a:rPr lang="en-US" altLang="zh-CN" sz="2400" i="1">
                        <a:latin typeface="Cambria Math" panose="02040503050406030204" pitchFamily="18" charset="0"/>
                      </a:rPr>
                      <m:t>→</m:t>
                    </m:r>
                    <m:r>
                      <a:rPr lang="en-US" altLang="zh-CN" sz="2400" i="1">
                        <a:latin typeface="Cambria Math" panose="02040503050406030204" pitchFamily="18" charset="0"/>
                      </a:rPr>
                      <m:t>𝛾</m:t>
                    </m:r>
                    <m:r>
                      <a:rPr lang="en-US" altLang="zh-CN" sz="2400" i="1">
                        <a:latin typeface="Cambria Math" panose="02040503050406030204" pitchFamily="18" charset="0"/>
                      </a:rPr>
                      <m:t> </m:t>
                    </m:r>
                    <m:r>
                      <a:rPr lang="en-US" altLang="zh-CN" sz="2400" i="1">
                        <a:latin typeface="Cambria Math" panose="02040503050406030204" pitchFamily="18" charset="0"/>
                      </a:rPr>
                      <m:t>𝑉</m:t>
                    </m:r>
                  </m:oMath>
                </a14:m>
                <a:r>
                  <a:rPr lang="zh-CN" altLang="en-US" sz="2400" dirty="0">
                    <a:latin typeface="Cambria" panose="02040503050406030204" pitchFamily="18" charset="0"/>
                  </a:rPr>
                  <a:t> </a:t>
                </a:r>
                <a:r>
                  <a:rPr lang="en-US" altLang="zh-CN" sz="2400" dirty="0">
                    <a:latin typeface="Cambria" panose="02040503050406030204" pitchFamily="18" charset="0"/>
                  </a:rPr>
                  <a:t>and the ratios between different decay channels</a:t>
                </a:r>
              </a:p>
            </p:txBody>
          </p:sp>
        </mc:Choice>
        <mc:Fallback xmlns="">
          <p:sp>
            <p:nvSpPr>
              <p:cNvPr id="5" name="标题 1">
                <a:extLst>
                  <a:ext uri="{FF2B5EF4-FFF2-40B4-BE49-F238E27FC236}">
                    <a16:creationId xmlns:a16="http://schemas.microsoft.com/office/drawing/2014/main" id="{DFFA0228-2845-4459-914D-B96A1FF38D01}"/>
                  </a:ext>
                </a:extLst>
              </p:cNvPr>
              <p:cNvSpPr txBox="1">
                <a:spLocks noRot="1" noChangeAspect="1" noMove="1" noResize="1" noEditPoints="1" noAdjustHandles="1" noChangeArrowheads="1" noChangeShapeType="1" noTextEdit="1"/>
              </p:cNvSpPr>
              <p:nvPr/>
            </p:nvSpPr>
            <p:spPr>
              <a:xfrm>
                <a:off x="521270" y="611873"/>
                <a:ext cx="8123936" cy="832609"/>
              </a:xfrm>
              <a:prstGeom prst="rect">
                <a:avLst/>
              </a:prstGeom>
              <a:blipFill>
                <a:blip r:embed="rId4"/>
                <a:stretch>
                  <a:fillRect l="-1201" t="-5109" b="-11679"/>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91A8EF8B-DBBF-4C0C-A99D-552D755C2621}"/>
              </a:ext>
            </a:extLst>
          </p:cNvPr>
          <p:cNvSpPr txBox="1"/>
          <p:nvPr/>
        </p:nvSpPr>
        <p:spPr>
          <a:xfrm>
            <a:off x="11380909" y="6132557"/>
            <a:ext cx="524786"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23</a:t>
            </a:r>
            <a:endParaRPr lang="zh-CN" altLang="en-US" dirty="0">
              <a:latin typeface="Cambria" panose="02040503050406030204" pitchFamily="18" charset="0"/>
            </a:endParaRPr>
          </a:p>
        </p:txBody>
      </p:sp>
      <p:pic>
        <p:nvPicPr>
          <p:cNvPr id="3" name="图片 2">
            <a:extLst>
              <a:ext uri="{FF2B5EF4-FFF2-40B4-BE49-F238E27FC236}">
                <a16:creationId xmlns:a16="http://schemas.microsoft.com/office/drawing/2014/main" id="{13B4DAF3-6C6E-498E-B92E-DB3DC8320799}"/>
              </a:ext>
            </a:extLst>
          </p:cNvPr>
          <p:cNvPicPr>
            <a:picLocks noChangeAspect="1"/>
          </p:cNvPicPr>
          <p:nvPr/>
        </p:nvPicPr>
        <p:blipFill>
          <a:blip r:embed="rId5"/>
          <a:stretch>
            <a:fillRect/>
          </a:stretch>
        </p:blipFill>
        <p:spPr>
          <a:xfrm>
            <a:off x="71679" y="3124922"/>
            <a:ext cx="3961608" cy="2581763"/>
          </a:xfrm>
          <a:prstGeom prst="rect">
            <a:avLst/>
          </a:prstGeom>
        </p:spPr>
      </p:pic>
      <p:pic>
        <p:nvPicPr>
          <p:cNvPr id="8" name="图片 7">
            <a:extLst>
              <a:ext uri="{FF2B5EF4-FFF2-40B4-BE49-F238E27FC236}">
                <a16:creationId xmlns:a16="http://schemas.microsoft.com/office/drawing/2014/main" id="{5E595585-B72D-4EFE-B949-309C32BAEB33}"/>
              </a:ext>
            </a:extLst>
          </p:cNvPr>
          <p:cNvPicPr>
            <a:picLocks noChangeAspect="1"/>
          </p:cNvPicPr>
          <p:nvPr/>
        </p:nvPicPr>
        <p:blipFill>
          <a:blip r:embed="rId6"/>
          <a:stretch>
            <a:fillRect/>
          </a:stretch>
        </p:blipFill>
        <p:spPr>
          <a:xfrm>
            <a:off x="4097826" y="3124922"/>
            <a:ext cx="3896116" cy="2581763"/>
          </a:xfrm>
          <a:prstGeom prst="rect">
            <a:avLst/>
          </a:prstGeom>
        </p:spPr>
      </p:pic>
      <p:pic>
        <p:nvPicPr>
          <p:cNvPr id="13" name="图片 12">
            <a:extLst>
              <a:ext uri="{FF2B5EF4-FFF2-40B4-BE49-F238E27FC236}">
                <a16:creationId xmlns:a16="http://schemas.microsoft.com/office/drawing/2014/main" id="{DCBC53D6-5A6C-4CD7-B790-E328DFA21C73}"/>
              </a:ext>
            </a:extLst>
          </p:cNvPr>
          <p:cNvPicPr>
            <a:picLocks noChangeAspect="1"/>
          </p:cNvPicPr>
          <p:nvPr/>
        </p:nvPicPr>
        <p:blipFill>
          <a:blip r:embed="rId7"/>
          <a:stretch>
            <a:fillRect/>
          </a:stretch>
        </p:blipFill>
        <p:spPr>
          <a:xfrm>
            <a:off x="8058481" y="3124922"/>
            <a:ext cx="4015273" cy="2581763"/>
          </a:xfrm>
          <a:prstGeom prst="rect">
            <a:avLst/>
          </a:prstGeom>
        </p:spPr>
      </p:pic>
    </p:spTree>
    <p:extLst>
      <p:ext uri="{BB962C8B-B14F-4D97-AF65-F5344CB8AC3E}">
        <p14:creationId xmlns:p14="http://schemas.microsoft.com/office/powerpoint/2010/main" val="3559585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标题 1">
                <a:extLst>
                  <a:ext uri="{FF2B5EF4-FFF2-40B4-BE49-F238E27FC236}">
                    <a16:creationId xmlns:a16="http://schemas.microsoft.com/office/drawing/2014/main" id="{58D55048-7C32-4889-A152-97F97AE07611}"/>
                  </a:ext>
                </a:extLst>
              </p:cNvPr>
              <p:cNvSpPr txBox="1">
                <a:spLocks/>
              </p:cNvSpPr>
              <p:nvPr/>
            </p:nvSpPr>
            <p:spPr>
              <a:xfrm>
                <a:off x="457262" y="219334"/>
                <a:ext cx="8123936" cy="832609"/>
              </a:xfrm>
              <a:prstGeom prst="rect">
                <a:avLst/>
              </a:prstGeom>
              <a:solidFill>
                <a:schemeClr val="accent5">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mbria" panose="02040503050406030204" pitchFamily="18" charset="0"/>
                  </a:rPr>
                  <a:t>B. Decay widths for </a:t>
                </a:r>
                <a14:m>
                  <m:oMath xmlns:m="http://schemas.openxmlformats.org/officeDocument/2006/math">
                    <m:r>
                      <a:rPr lang="en-US" altLang="zh-CN" sz="2400" i="1">
                        <a:latin typeface="Cambria Math" panose="02040503050406030204" pitchFamily="18" charset="0"/>
                      </a:rPr>
                      <m:t>𝜂</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1405</m:t>
                        </m:r>
                      </m:e>
                    </m:d>
                  </m:oMath>
                </a14:m>
                <a:r>
                  <a:rPr lang="zh-CN" altLang="en-US" sz="2400" dirty="0">
                    <a:latin typeface="Cambria" panose="02040503050406030204" pitchFamily="18" charset="0"/>
                  </a:rPr>
                  <a:t> </a:t>
                </a:r>
                <a:r>
                  <a:rPr lang="en-US" altLang="zh-CN" sz="2400" dirty="0">
                    <a:latin typeface="Cambria" panose="02040503050406030204" pitchFamily="18" charset="0"/>
                  </a:rPr>
                  <a:t>and </a:t>
                </a:r>
                <a14:m>
                  <m:oMath xmlns:m="http://schemas.openxmlformats.org/officeDocument/2006/math">
                    <m:r>
                      <a:rPr lang="en-US" altLang="zh-CN" sz="2400" i="1">
                        <a:latin typeface="Cambria Math" panose="02040503050406030204" pitchFamily="18" charset="0"/>
                      </a:rPr>
                      <m:t>𝜂</m:t>
                    </m:r>
                    <m:d>
                      <m:dPr>
                        <m:ctrlPr>
                          <a:rPr lang="en-US" altLang="zh-CN" sz="2400" i="1">
                            <a:latin typeface="Cambria Math" panose="02040503050406030204" pitchFamily="18" charset="0"/>
                          </a:rPr>
                        </m:ctrlPr>
                      </m:dPr>
                      <m:e>
                        <m:r>
                          <a:rPr lang="en-US" altLang="zh-CN" sz="2400" i="1">
                            <a:latin typeface="Cambria Math" panose="02040503050406030204" pitchFamily="18" charset="0"/>
                          </a:rPr>
                          <m:t>1295</m:t>
                        </m:r>
                      </m:e>
                    </m:d>
                    <m:r>
                      <a:rPr lang="en-US" altLang="zh-CN" sz="2400" i="1">
                        <a:latin typeface="Cambria Math" panose="02040503050406030204" pitchFamily="18" charset="0"/>
                      </a:rPr>
                      <m:t>→</m:t>
                    </m:r>
                    <m:r>
                      <a:rPr lang="en-US" altLang="zh-CN" sz="2400" i="1">
                        <a:latin typeface="Cambria Math" panose="02040503050406030204" pitchFamily="18" charset="0"/>
                      </a:rPr>
                      <m:t>𝛾</m:t>
                    </m:r>
                    <m:r>
                      <a:rPr lang="en-US" altLang="zh-CN" sz="2400" i="1">
                        <a:latin typeface="Cambria Math" panose="02040503050406030204" pitchFamily="18" charset="0"/>
                      </a:rPr>
                      <m:t> </m:t>
                    </m:r>
                    <m:r>
                      <a:rPr lang="en-US" altLang="zh-CN" sz="2400" i="1">
                        <a:latin typeface="Cambria Math" panose="02040503050406030204" pitchFamily="18" charset="0"/>
                      </a:rPr>
                      <m:t>𝑉</m:t>
                    </m:r>
                  </m:oMath>
                </a14:m>
                <a:r>
                  <a:rPr lang="zh-CN" altLang="en-US" sz="2400" dirty="0">
                    <a:latin typeface="Cambria" panose="02040503050406030204" pitchFamily="18" charset="0"/>
                  </a:rPr>
                  <a:t> </a:t>
                </a:r>
                <a:r>
                  <a:rPr lang="en-US" altLang="zh-CN" sz="2400" dirty="0">
                    <a:latin typeface="Cambria" panose="02040503050406030204" pitchFamily="18" charset="0"/>
                  </a:rPr>
                  <a:t>and the ratios between different decay channels</a:t>
                </a:r>
              </a:p>
            </p:txBody>
          </p:sp>
        </mc:Choice>
        <mc:Fallback xmlns="">
          <p:sp>
            <p:nvSpPr>
              <p:cNvPr id="4" name="标题 1">
                <a:extLst>
                  <a:ext uri="{FF2B5EF4-FFF2-40B4-BE49-F238E27FC236}">
                    <a16:creationId xmlns:a16="http://schemas.microsoft.com/office/drawing/2014/main" id="{58D55048-7C32-4889-A152-97F97AE07611}"/>
                  </a:ext>
                </a:extLst>
              </p:cNvPr>
              <p:cNvSpPr txBox="1">
                <a:spLocks noRot="1" noChangeAspect="1" noMove="1" noResize="1" noEditPoints="1" noAdjustHandles="1" noChangeArrowheads="1" noChangeShapeType="1" noTextEdit="1"/>
              </p:cNvSpPr>
              <p:nvPr/>
            </p:nvSpPr>
            <p:spPr>
              <a:xfrm>
                <a:off x="457262" y="219334"/>
                <a:ext cx="8123936" cy="832609"/>
              </a:xfrm>
              <a:prstGeom prst="rect">
                <a:avLst/>
              </a:prstGeom>
              <a:blipFill>
                <a:blip r:embed="rId3"/>
                <a:stretch>
                  <a:fillRect l="-1125" t="-5109" b="-11679"/>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01C5AE42-3D21-43A7-99BB-5555378F7168}"/>
              </a:ext>
            </a:extLst>
          </p:cNvPr>
          <p:cNvPicPr>
            <a:picLocks noChangeAspect="1"/>
          </p:cNvPicPr>
          <p:nvPr/>
        </p:nvPicPr>
        <p:blipFill>
          <a:blip r:embed="rId4"/>
          <a:stretch>
            <a:fillRect/>
          </a:stretch>
        </p:blipFill>
        <p:spPr>
          <a:xfrm>
            <a:off x="563644" y="1275891"/>
            <a:ext cx="2813603" cy="728825"/>
          </a:xfrm>
          <a:prstGeom prst="rect">
            <a:avLst/>
          </a:prstGeom>
        </p:spPr>
      </p:pic>
      <p:pic>
        <p:nvPicPr>
          <p:cNvPr id="6" name="图片 5">
            <a:extLst>
              <a:ext uri="{FF2B5EF4-FFF2-40B4-BE49-F238E27FC236}">
                <a16:creationId xmlns:a16="http://schemas.microsoft.com/office/drawing/2014/main" id="{52034AA2-2AFB-4726-A02C-1BF9C7C6A362}"/>
              </a:ext>
            </a:extLst>
          </p:cNvPr>
          <p:cNvPicPr>
            <a:picLocks noChangeAspect="1"/>
          </p:cNvPicPr>
          <p:nvPr/>
        </p:nvPicPr>
        <p:blipFill>
          <a:blip r:embed="rId5"/>
          <a:stretch>
            <a:fillRect/>
          </a:stretch>
        </p:blipFill>
        <p:spPr>
          <a:xfrm>
            <a:off x="542456" y="3741532"/>
            <a:ext cx="2855977" cy="728825"/>
          </a:xfrm>
          <a:prstGeom prst="rect">
            <a:avLst/>
          </a:prstGeom>
        </p:spPr>
      </p:pic>
      <p:sp>
        <p:nvSpPr>
          <p:cNvPr id="15" name="文本框 14">
            <a:extLst>
              <a:ext uri="{FF2B5EF4-FFF2-40B4-BE49-F238E27FC236}">
                <a16:creationId xmlns:a16="http://schemas.microsoft.com/office/drawing/2014/main" id="{E34F4B8C-D61E-4CD7-8A3A-FC83129234CA}"/>
              </a:ext>
            </a:extLst>
          </p:cNvPr>
          <p:cNvSpPr txBox="1"/>
          <p:nvPr/>
        </p:nvSpPr>
        <p:spPr>
          <a:xfrm>
            <a:off x="11541804" y="6207994"/>
            <a:ext cx="524786"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24</a:t>
            </a:r>
            <a:endParaRPr lang="zh-CN" altLang="en-US" dirty="0">
              <a:latin typeface="Cambria" panose="02040503050406030204" pitchFamily="18" charset="0"/>
            </a:endParaRPr>
          </a:p>
        </p:txBody>
      </p:sp>
      <p:pic>
        <p:nvPicPr>
          <p:cNvPr id="3" name="图片 2">
            <a:extLst>
              <a:ext uri="{FF2B5EF4-FFF2-40B4-BE49-F238E27FC236}">
                <a16:creationId xmlns:a16="http://schemas.microsoft.com/office/drawing/2014/main" id="{F6931337-584D-4FD6-BDE9-ECB0C762789B}"/>
              </a:ext>
            </a:extLst>
          </p:cNvPr>
          <p:cNvPicPr>
            <a:picLocks noChangeAspect="1"/>
          </p:cNvPicPr>
          <p:nvPr/>
        </p:nvPicPr>
        <p:blipFill>
          <a:blip r:embed="rId6"/>
          <a:stretch>
            <a:fillRect/>
          </a:stretch>
        </p:blipFill>
        <p:spPr>
          <a:xfrm>
            <a:off x="3560790" y="1102043"/>
            <a:ext cx="3815009" cy="2573929"/>
          </a:xfrm>
          <a:prstGeom prst="rect">
            <a:avLst/>
          </a:prstGeom>
        </p:spPr>
      </p:pic>
      <p:pic>
        <p:nvPicPr>
          <p:cNvPr id="9" name="图片 8">
            <a:extLst>
              <a:ext uri="{FF2B5EF4-FFF2-40B4-BE49-F238E27FC236}">
                <a16:creationId xmlns:a16="http://schemas.microsoft.com/office/drawing/2014/main" id="{08FDEA6E-5FD1-45CA-8406-3B6B24A2E049}"/>
              </a:ext>
            </a:extLst>
          </p:cNvPr>
          <p:cNvPicPr>
            <a:picLocks noChangeAspect="1"/>
          </p:cNvPicPr>
          <p:nvPr/>
        </p:nvPicPr>
        <p:blipFill>
          <a:blip r:embed="rId7"/>
          <a:stretch>
            <a:fillRect/>
          </a:stretch>
        </p:blipFill>
        <p:spPr>
          <a:xfrm>
            <a:off x="7679559" y="1210492"/>
            <a:ext cx="3862245" cy="2531040"/>
          </a:xfrm>
          <a:prstGeom prst="rect">
            <a:avLst/>
          </a:prstGeom>
        </p:spPr>
      </p:pic>
      <p:pic>
        <p:nvPicPr>
          <p:cNvPr id="13" name="图片 12">
            <a:extLst>
              <a:ext uri="{FF2B5EF4-FFF2-40B4-BE49-F238E27FC236}">
                <a16:creationId xmlns:a16="http://schemas.microsoft.com/office/drawing/2014/main" id="{7167C23F-C53E-41B7-A54C-1895B627618A}"/>
              </a:ext>
            </a:extLst>
          </p:cNvPr>
          <p:cNvPicPr>
            <a:picLocks noChangeAspect="1"/>
          </p:cNvPicPr>
          <p:nvPr/>
        </p:nvPicPr>
        <p:blipFill>
          <a:blip r:embed="rId8"/>
          <a:stretch>
            <a:fillRect/>
          </a:stretch>
        </p:blipFill>
        <p:spPr>
          <a:xfrm>
            <a:off x="3681007" y="3741532"/>
            <a:ext cx="3815009" cy="2533955"/>
          </a:xfrm>
          <a:prstGeom prst="rect">
            <a:avLst/>
          </a:prstGeom>
        </p:spPr>
      </p:pic>
      <p:pic>
        <p:nvPicPr>
          <p:cNvPr id="17" name="图片 16">
            <a:extLst>
              <a:ext uri="{FF2B5EF4-FFF2-40B4-BE49-F238E27FC236}">
                <a16:creationId xmlns:a16="http://schemas.microsoft.com/office/drawing/2014/main" id="{ECD95890-A569-4C70-A084-C4D4C0E24C17}"/>
              </a:ext>
            </a:extLst>
          </p:cNvPr>
          <p:cNvPicPr>
            <a:picLocks noChangeAspect="1"/>
          </p:cNvPicPr>
          <p:nvPr/>
        </p:nvPicPr>
        <p:blipFill>
          <a:blip r:embed="rId9"/>
          <a:stretch>
            <a:fillRect/>
          </a:stretch>
        </p:blipFill>
        <p:spPr>
          <a:xfrm>
            <a:off x="7679559" y="3784313"/>
            <a:ext cx="3936552" cy="2533955"/>
          </a:xfrm>
          <a:prstGeom prst="rect">
            <a:avLst/>
          </a:prstGeom>
        </p:spPr>
      </p:pic>
    </p:spTree>
    <p:extLst>
      <p:ext uri="{BB962C8B-B14F-4D97-AF65-F5344CB8AC3E}">
        <p14:creationId xmlns:p14="http://schemas.microsoft.com/office/powerpoint/2010/main" val="2040519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0E79E3DA-FB7E-43BB-BBE1-DADCB7A72BD1}"/>
              </a:ext>
            </a:extLst>
          </p:cNvPr>
          <p:cNvSpPr txBox="1">
            <a:spLocks/>
          </p:cNvSpPr>
          <p:nvPr/>
        </p:nvSpPr>
        <p:spPr>
          <a:xfrm>
            <a:off x="457262" y="219334"/>
            <a:ext cx="5138866" cy="832609"/>
          </a:xfrm>
          <a:prstGeom prst="rect">
            <a:avLst/>
          </a:prstGeom>
          <a:solidFill>
            <a:schemeClr val="accent5">
              <a:lumMod val="40000"/>
              <a:lumOff val="60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2400" dirty="0">
                <a:latin typeface="Cambria" panose="02040503050406030204" pitchFamily="18" charset="0"/>
              </a:rPr>
              <a:t>C. Loop influence on the mixing angle</a:t>
            </a:r>
            <a:endParaRPr lang="zh-CN" altLang="en-US" sz="2400" dirty="0">
              <a:latin typeface="Cambria" panose="02040503050406030204" pitchFamily="18" charset="0"/>
            </a:endParaRPr>
          </a:p>
        </p:txBody>
      </p:sp>
      <p:pic>
        <p:nvPicPr>
          <p:cNvPr id="6" name="图片 5">
            <a:extLst>
              <a:ext uri="{FF2B5EF4-FFF2-40B4-BE49-F238E27FC236}">
                <a16:creationId xmlns:a16="http://schemas.microsoft.com/office/drawing/2014/main" id="{23E53A97-9061-4730-A67C-3CBCDDA0C5BD}"/>
              </a:ext>
            </a:extLst>
          </p:cNvPr>
          <p:cNvPicPr>
            <a:picLocks noChangeAspect="1"/>
          </p:cNvPicPr>
          <p:nvPr/>
        </p:nvPicPr>
        <p:blipFill>
          <a:blip r:embed="rId3"/>
          <a:stretch>
            <a:fillRect/>
          </a:stretch>
        </p:blipFill>
        <p:spPr>
          <a:xfrm>
            <a:off x="1106424" y="1554297"/>
            <a:ext cx="9415176" cy="1016940"/>
          </a:xfrm>
          <a:prstGeom prst="rect">
            <a:avLst/>
          </a:prstGeom>
        </p:spPr>
      </p:pic>
      <p:pic>
        <p:nvPicPr>
          <p:cNvPr id="8" name="图片 7">
            <a:extLst>
              <a:ext uri="{FF2B5EF4-FFF2-40B4-BE49-F238E27FC236}">
                <a16:creationId xmlns:a16="http://schemas.microsoft.com/office/drawing/2014/main" id="{54B5E68E-FAB1-4F05-A3E9-2C6C83F027DC}"/>
              </a:ext>
            </a:extLst>
          </p:cNvPr>
          <p:cNvPicPr>
            <a:picLocks noChangeAspect="1"/>
          </p:cNvPicPr>
          <p:nvPr/>
        </p:nvPicPr>
        <p:blipFill>
          <a:blip r:embed="rId4"/>
          <a:stretch>
            <a:fillRect/>
          </a:stretch>
        </p:blipFill>
        <p:spPr>
          <a:xfrm>
            <a:off x="3663428" y="2874468"/>
            <a:ext cx="6610110" cy="1016940"/>
          </a:xfrm>
          <a:prstGeom prst="rect">
            <a:avLst/>
          </a:prstGeom>
        </p:spPr>
      </p:pic>
      <p:sp>
        <p:nvSpPr>
          <p:cNvPr id="9" name="文本框 8">
            <a:extLst>
              <a:ext uri="{FF2B5EF4-FFF2-40B4-BE49-F238E27FC236}">
                <a16:creationId xmlns:a16="http://schemas.microsoft.com/office/drawing/2014/main" id="{D8A10E00-7435-4BCF-9B4D-8DE03A8F166D}"/>
              </a:ext>
            </a:extLst>
          </p:cNvPr>
          <p:cNvSpPr txBox="1"/>
          <p:nvPr/>
        </p:nvSpPr>
        <p:spPr>
          <a:xfrm>
            <a:off x="1918462" y="2961602"/>
            <a:ext cx="1627632" cy="923330"/>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rPr>
              <a:t>Matching it to the tree-level relation</a:t>
            </a:r>
            <a:endParaRPr lang="zh-CN" altLang="en-US" dirty="0">
              <a:latin typeface="Cambria Math" panose="02040503050406030204" pitchFamily="18" charset="0"/>
            </a:endParaRPr>
          </a:p>
        </p:txBody>
      </p:sp>
      <p:pic>
        <p:nvPicPr>
          <p:cNvPr id="11" name="图片 10">
            <a:extLst>
              <a:ext uri="{FF2B5EF4-FFF2-40B4-BE49-F238E27FC236}">
                <a16:creationId xmlns:a16="http://schemas.microsoft.com/office/drawing/2014/main" id="{317AC444-6199-4ACD-B018-6D49D1A82CCA}"/>
              </a:ext>
            </a:extLst>
          </p:cNvPr>
          <p:cNvPicPr>
            <a:picLocks noChangeAspect="1"/>
          </p:cNvPicPr>
          <p:nvPr/>
        </p:nvPicPr>
        <p:blipFill>
          <a:blip r:embed="rId5"/>
          <a:stretch>
            <a:fillRect/>
          </a:stretch>
        </p:blipFill>
        <p:spPr>
          <a:xfrm>
            <a:off x="3844195" y="4194639"/>
            <a:ext cx="4503610" cy="1632843"/>
          </a:xfrm>
          <a:prstGeom prst="rect">
            <a:avLst/>
          </a:prstGeom>
        </p:spPr>
      </p:pic>
      <p:sp>
        <p:nvSpPr>
          <p:cNvPr id="12" name="文本框 11">
            <a:extLst>
              <a:ext uri="{FF2B5EF4-FFF2-40B4-BE49-F238E27FC236}">
                <a16:creationId xmlns:a16="http://schemas.microsoft.com/office/drawing/2014/main" id="{3A1AE313-5B53-401B-858E-25C59DA5D327}"/>
              </a:ext>
            </a:extLst>
          </p:cNvPr>
          <p:cNvSpPr txBox="1"/>
          <p:nvPr/>
        </p:nvSpPr>
        <p:spPr>
          <a:xfrm>
            <a:off x="11307757" y="6026605"/>
            <a:ext cx="524786" cy="369332"/>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25</a:t>
            </a:r>
            <a:endParaRPr lang="zh-CN" altLang="en-US" dirty="0">
              <a:latin typeface="Cambria" panose="02040503050406030204" pitchFamily="18" charset="0"/>
            </a:endParaRPr>
          </a:p>
        </p:txBody>
      </p:sp>
    </p:spTree>
    <p:extLst>
      <p:ext uri="{BB962C8B-B14F-4D97-AF65-F5344CB8AC3E}">
        <p14:creationId xmlns:p14="http://schemas.microsoft.com/office/powerpoint/2010/main" val="2201817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4EC8EBF-2F02-499C-81BB-CE5A08CCB557}"/>
              </a:ext>
            </a:extLst>
          </p:cNvPr>
          <p:cNvSpPr txBox="1"/>
          <p:nvPr/>
        </p:nvSpPr>
        <p:spPr>
          <a:xfrm>
            <a:off x="945213" y="187583"/>
            <a:ext cx="3038186" cy="923330"/>
          </a:xfrm>
          <a:prstGeom prst="rect">
            <a:avLst/>
          </a:prstGeom>
          <a:solidFill>
            <a:schemeClr val="accent5">
              <a:lumMod val="40000"/>
              <a:lumOff val="60000"/>
            </a:schemeClr>
          </a:solidFill>
        </p:spPr>
        <p:txBody>
          <a:bodyPr wrap="square" rtlCol="0">
            <a:spAutoFit/>
          </a:bodyPr>
          <a:lstStyle/>
          <a:p>
            <a:r>
              <a:rPr lang="en-US" altLang="zh-CN" sz="5400" dirty="0">
                <a:latin typeface="Sitka Display" panose="02000505000000020004" pitchFamily="2" charset="0"/>
              </a:rPr>
              <a:t>Summary</a:t>
            </a:r>
            <a:endParaRPr lang="zh-CN" altLang="en-US" sz="5400" dirty="0">
              <a:latin typeface="Sitka Display" panose="02000505000000020004" pitchFamily="2" charset="0"/>
            </a:endParaRPr>
          </a:p>
        </p:txBody>
      </p:sp>
      <p:sp>
        <p:nvSpPr>
          <p:cNvPr id="5" name="文本框 4">
            <a:extLst>
              <a:ext uri="{FF2B5EF4-FFF2-40B4-BE49-F238E27FC236}">
                <a16:creationId xmlns:a16="http://schemas.microsoft.com/office/drawing/2014/main" id="{A1F57466-61B9-45DC-B5C8-4CBC712DD93A}"/>
              </a:ext>
            </a:extLst>
          </p:cNvPr>
          <p:cNvSpPr txBox="1"/>
          <p:nvPr/>
        </p:nvSpPr>
        <p:spPr>
          <a:xfrm>
            <a:off x="11454886" y="6158287"/>
            <a:ext cx="613426" cy="461665"/>
          </a:xfrm>
          <a:prstGeom prst="rect">
            <a:avLst/>
          </a:prstGeom>
          <a:noFill/>
        </p:spPr>
        <p:txBody>
          <a:bodyPr wrap="square" rtlCol="0">
            <a:spAutoFit/>
          </a:bodyPr>
          <a:lstStyle/>
          <a:p>
            <a:r>
              <a:rPr lang="en-US" altLang="zh-CN" sz="2400" dirty="0">
                <a:latin typeface="Sitka Display" panose="02000505000000020004" pitchFamily="2" charset="0"/>
              </a:rPr>
              <a:t>26</a:t>
            </a:r>
            <a:endParaRPr lang="zh-CN" altLang="en-US" sz="2400" dirty="0">
              <a:latin typeface="Sitka Display" panose="02000505000000020004" pitchFamily="2" charset="0"/>
            </a:endParaRPr>
          </a:p>
        </p:txBody>
      </p:sp>
      <p:pic>
        <p:nvPicPr>
          <p:cNvPr id="21" name="图片 20">
            <a:extLst>
              <a:ext uri="{FF2B5EF4-FFF2-40B4-BE49-F238E27FC236}">
                <a16:creationId xmlns:a16="http://schemas.microsoft.com/office/drawing/2014/main" id="{477EB153-544A-4A7C-B220-2BFA41A86A17}"/>
              </a:ext>
            </a:extLst>
          </p:cNvPr>
          <p:cNvPicPr>
            <a:picLocks noChangeAspect="1"/>
          </p:cNvPicPr>
          <p:nvPr/>
        </p:nvPicPr>
        <p:blipFill>
          <a:blip r:embed="rId3"/>
          <a:stretch>
            <a:fillRect/>
          </a:stretch>
        </p:blipFill>
        <p:spPr>
          <a:xfrm>
            <a:off x="955368" y="1593001"/>
            <a:ext cx="91448" cy="97544"/>
          </a:xfrm>
          <a:prstGeom prst="rect">
            <a:avLst/>
          </a:prstGeom>
        </p:spPr>
      </p:pic>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55507028-57EB-4F7D-A06B-6C3B82048CAD}"/>
                  </a:ext>
                </a:extLst>
              </p:cNvPr>
              <p:cNvSpPr txBox="1"/>
              <p:nvPr/>
            </p:nvSpPr>
            <p:spPr>
              <a:xfrm>
                <a:off x="1071896" y="1445722"/>
                <a:ext cx="9668550" cy="923330"/>
              </a:xfrm>
              <a:prstGeom prst="rect">
                <a:avLst/>
              </a:prstGeom>
              <a:noFill/>
            </p:spPr>
            <p:txBody>
              <a:bodyPr wrap="square" rtlCol="0">
                <a:spAutoFit/>
              </a:bodyPr>
              <a:lstStyle>
                <a:defPPr>
                  <a:defRPr lang="zh-CN"/>
                </a:defPPr>
                <a:lvl1pPr>
                  <a:defRPr>
                    <a:latin typeface="Cambria" panose="02040503050406030204" pitchFamily="18" charset="0"/>
                    <a:ea typeface="Cambria" panose="02040503050406030204" pitchFamily="18" charset="0"/>
                  </a:defRPr>
                </a:lvl1pPr>
              </a:lstStyle>
              <a:p>
                <a:r>
                  <a:rPr lang="en-US" altLang="zh-CN" dirty="0"/>
                  <a:t>Under the first radial excitation and similar mixing pattern assumption, the ratio of </a:t>
                </a:r>
                <a14:m>
                  <m:oMath xmlns:m="http://schemas.openxmlformats.org/officeDocument/2006/math">
                    <m:r>
                      <m:rPr>
                        <m:sty m:val="p"/>
                      </m:rPr>
                      <a:rPr lang="en-US" altLang="zh-CN">
                        <a:latin typeface="Cambria Math" panose="02040503050406030204" pitchFamily="18" charset="0"/>
                      </a:rPr>
                      <m:t>Γ</m:t>
                    </m:r>
                    <m:r>
                      <a:rPr lang="en-US" altLang="zh-CN">
                        <a:latin typeface="Cambria Math" panose="02040503050406030204" pitchFamily="18" charset="0"/>
                      </a:rPr>
                      <m:t>(</m:t>
                    </m:r>
                    <m:r>
                      <a:rPr lang="en-US" altLang="zh-CN">
                        <a:latin typeface="Cambria Math" panose="02040503050406030204" pitchFamily="18" charset="0"/>
                      </a:rPr>
                      <m:t>𝜂</m:t>
                    </m:r>
                    <m:r>
                      <a:rPr lang="en-US" altLang="zh-CN">
                        <a:latin typeface="Cambria Math" panose="02040503050406030204" pitchFamily="18" charset="0"/>
                      </a:rPr>
                      <m:t>(1405)→</m:t>
                    </m:r>
                    <m:r>
                      <a:rPr lang="en-US" altLang="zh-CN">
                        <a:latin typeface="Cambria Math" panose="02040503050406030204" pitchFamily="18" charset="0"/>
                      </a:rPr>
                      <m:t>𝛾𝜌</m:t>
                    </m:r>
                    <m:r>
                      <a:rPr lang="en-US" altLang="zh-CN">
                        <a:latin typeface="Cambria Math" panose="02040503050406030204" pitchFamily="18" charset="0"/>
                      </a:rPr>
                      <m:t>)</m:t>
                    </m:r>
                  </m:oMath>
                </a14:m>
                <a:r>
                  <a:rPr lang="zh-CN" altLang="en-US" dirty="0"/>
                  <a:t> </a:t>
                </a:r>
                <a:r>
                  <a:rPr lang="en-US" altLang="zh-CN" dirty="0"/>
                  <a:t>to </a:t>
                </a:r>
                <a14:m>
                  <m:oMath xmlns:m="http://schemas.openxmlformats.org/officeDocument/2006/math">
                    <m:r>
                      <m:rPr>
                        <m:sty m:val="p"/>
                      </m:rPr>
                      <a:rPr lang="en-US" altLang="zh-CN">
                        <a:latin typeface="Cambria Math" panose="02040503050406030204" pitchFamily="18" charset="0"/>
                      </a:rPr>
                      <m:t>Γ</m:t>
                    </m:r>
                    <m:d>
                      <m:dPr>
                        <m:ctrlPr>
                          <a:rPr lang="en-US" altLang="zh-CN" i="1">
                            <a:latin typeface="Cambria Math" panose="02040503050406030204" pitchFamily="18" charset="0"/>
                          </a:rPr>
                        </m:ctrlPr>
                      </m:dPr>
                      <m:e>
                        <m:r>
                          <a:rPr lang="en-US" altLang="zh-CN">
                            <a:latin typeface="Cambria Math" panose="02040503050406030204" pitchFamily="18" charset="0"/>
                          </a:rPr>
                          <m:t>𝜂</m:t>
                        </m:r>
                        <m:r>
                          <a:rPr lang="en-US" altLang="zh-CN">
                            <a:latin typeface="Cambria Math" panose="02040503050406030204" pitchFamily="18" charset="0"/>
                          </a:rPr>
                          <m:t>(1405)→</m:t>
                        </m:r>
                        <m:r>
                          <a:rPr lang="en-US" altLang="zh-CN">
                            <a:latin typeface="Cambria Math" panose="02040503050406030204" pitchFamily="18" charset="0"/>
                          </a:rPr>
                          <m:t>𝛾𝜙</m:t>
                        </m:r>
                      </m:e>
                    </m:d>
                  </m:oMath>
                </a14:m>
                <a:r>
                  <a:rPr lang="zh-CN" altLang="en-US" dirty="0"/>
                  <a:t> </a:t>
                </a:r>
                <a:r>
                  <a:rPr lang="en-US" altLang="zh-CN" dirty="0"/>
                  <a:t>is coincident with experimental data both in the cases with the correction of hadronic loop  and without it. </a:t>
                </a:r>
                <a:endParaRPr lang="zh-CN" altLang="en-US" dirty="0"/>
              </a:p>
            </p:txBody>
          </p:sp>
        </mc:Choice>
        <mc:Fallback xmlns="">
          <p:sp>
            <p:nvSpPr>
              <p:cNvPr id="22" name="文本框 21">
                <a:extLst>
                  <a:ext uri="{FF2B5EF4-FFF2-40B4-BE49-F238E27FC236}">
                    <a16:creationId xmlns:a16="http://schemas.microsoft.com/office/drawing/2014/main" id="{55507028-57EB-4F7D-A06B-6C3B82048CAD}"/>
                  </a:ext>
                </a:extLst>
              </p:cNvPr>
              <p:cNvSpPr txBox="1">
                <a:spLocks noRot="1" noChangeAspect="1" noMove="1" noResize="1" noEditPoints="1" noAdjustHandles="1" noChangeArrowheads="1" noChangeShapeType="1" noTextEdit="1"/>
              </p:cNvSpPr>
              <p:nvPr/>
            </p:nvSpPr>
            <p:spPr>
              <a:xfrm>
                <a:off x="1071896" y="1445722"/>
                <a:ext cx="9668550" cy="923330"/>
              </a:xfrm>
              <a:prstGeom prst="rect">
                <a:avLst/>
              </a:prstGeom>
              <a:blipFill>
                <a:blip r:embed="rId4"/>
                <a:stretch>
                  <a:fillRect l="-567" t="-3947" b="-8553"/>
                </a:stretch>
              </a:blipFill>
            </p:spPr>
            <p:txBody>
              <a:bodyPr/>
              <a:lstStyle/>
              <a:p>
                <a:r>
                  <a:rPr lang="zh-CN" altLang="en-US">
                    <a:noFill/>
                  </a:rPr>
                  <a:t> </a:t>
                </a:r>
              </a:p>
            </p:txBody>
          </p:sp>
        </mc:Fallback>
      </mc:AlternateContent>
      <p:pic>
        <p:nvPicPr>
          <p:cNvPr id="24" name="图片 23">
            <a:extLst>
              <a:ext uri="{FF2B5EF4-FFF2-40B4-BE49-F238E27FC236}">
                <a16:creationId xmlns:a16="http://schemas.microsoft.com/office/drawing/2014/main" id="{F0188892-4309-4136-AB70-D1F4A811B09E}"/>
              </a:ext>
            </a:extLst>
          </p:cNvPr>
          <p:cNvPicPr>
            <a:picLocks noChangeAspect="1"/>
          </p:cNvPicPr>
          <p:nvPr/>
        </p:nvPicPr>
        <p:blipFill>
          <a:blip r:embed="rId3"/>
          <a:stretch>
            <a:fillRect/>
          </a:stretch>
        </p:blipFill>
        <p:spPr>
          <a:xfrm>
            <a:off x="956057" y="4552852"/>
            <a:ext cx="91448" cy="97544"/>
          </a:xfrm>
          <a:prstGeom prst="rect">
            <a:avLst/>
          </a:prstGeom>
        </p:spPr>
      </p:pic>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591331AA-521A-4EDF-B71E-FF3FE6DD13FA}"/>
                  </a:ext>
                </a:extLst>
              </p:cNvPr>
              <p:cNvSpPr txBox="1"/>
              <p:nvPr/>
            </p:nvSpPr>
            <p:spPr>
              <a:xfrm>
                <a:off x="1071896" y="4447394"/>
                <a:ext cx="10104788" cy="646331"/>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Experimental search for the </a:t>
                </a:r>
                <a14:m>
                  <m:oMath xmlns:m="http://schemas.openxmlformats.org/officeDocument/2006/math">
                    <m:r>
                      <a:rPr lang="en-US" altLang="zh-CN" b="0" i="0" smtClean="0">
                        <a:latin typeface="Cambria Math" panose="02040503050406030204" pitchFamily="18" charset="0"/>
                        <a:ea typeface="Cambria" panose="02040503050406030204" pitchFamily="18" charset="0"/>
                      </a:rPr>
                      <m:t> </m:t>
                    </m:r>
                    <m:r>
                      <a:rPr lang="en-US" altLang="zh-CN">
                        <a:latin typeface="Cambria Math" panose="02040503050406030204" pitchFamily="18" charset="0"/>
                        <a:ea typeface="Cambria" panose="02040503050406030204" pitchFamily="18" charset="0"/>
                      </a:rPr>
                      <m:t>𝜂</m:t>
                    </m:r>
                    <m:d>
                      <m:dPr>
                        <m:ctrlPr>
                          <a:rPr lang="en-US" altLang="zh-CN" i="1">
                            <a:latin typeface="Cambria Math" panose="02040503050406030204" pitchFamily="18" charset="0"/>
                            <a:ea typeface="Cambria" panose="02040503050406030204" pitchFamily="18" charset="0"/>
                          </a:rPr>
                        </m:ctrlPr>
                      </m:dPr>
                      <m:e>
                        <m:r>
                          <a:rPr lang="en-US" altLang="zh-CN">
                            <a:latin typeface="Cambria Math" panose="02040503050406030204" pitchFamily="18" charset="0"/>
                            <a:ea typeface="Cambria" panose="02040503050406030204" pitchFamily="18" charset="0"/>
                          </a:rPr>
                          <m:t>1295</m:t>
                        </m:r>
                      </m:e>
                    </m:d>
                  </m:oMath>
                </a14:m>
                <a:r>
                  <a:rPr lang="en-US" altLang="zh-CN" dirty="0">
                    <a:latin typeface="Cambria" panose="02040503050406030204" pitchFamily="18" charset="0"/>
                    <a:ea typeface="Cambria" panose="02040503050406030204" pitchFamily="18" charset="0"/>
                  </a:rPr>
                  <a:t> signals in  </a:t>
                </a:r>
                <a14:m>
                  <m:oMath xmlns:m="http://schemas.openxmlformats.org/officeDocument/2006/math">
                    <m:r>
                      <m:rPr>
                        <m:sty m:val="p"/>
                      </m:rPr>
                      <a:rPr lang="en-US" altLang="zh-CN">
                        <a:latin typeface="Cambria Math" panose="02040503050406030204" pitchFamily="18" charset="0"/>
                        <a:ea typeface="Cambria" panose="02040503050406030204" pitchFamily="18" charset="0"/>
                      </a:rPr>
                      <m:t>J</m:t>
                    </m:r>
                    <m:r>
                      <a:rPr lang="en-US" altLang="zh-CN">
                        <a:latin typeface="Cambria Math" panose="02040503050406030204" pitchFamily="18" charset="0"/>
                        <a:ea typeface="Cambria" panose="02040503050406030204" pitchFamily="18" charset="0"/>
                      </a:rPr>
                      <m:t>/</m:t>
                    </m:r>
                    <m:r>
                      <a:rPr lang="en-US" altLang="zh-CN">
                        <a:latin typeface="Cambria Math" panose="02040503050406030204" pitchFamily="18" charset="0"/>
                        <a:ea typeface="Cambria" panose="02040503050406030204" pitchFamily="18" charset="0"/>
                      </a:rPr>
                      <m:t>𝜓</m:t>
                    </m:r>
                  </m:oMath>
                </a14:m>
                <a:r>
                  <a:rPr lang="zh-CN" altLang="en-US" dirty="0">
                    <a:latin typeface="Cambria" panose="02040503050406030204" pitchFamily="18" charset="0"/>
                    <a:ea typeface="Cambria" panose="02040503050406030204" pitchFamily="18" charset="0"/>
                  </a:rPr>
                  <a:t> </a:t>
                </a:r>
                <a:r>
                  <a:rPr lang="en-US" altLang="zh-CN" dirty="0">
                    <a:latin typeface="Cambria" panose="02040503050406030204" pitchFamily="18" charset="0"/>
                    <a:ea typeface="Cambria" panose="02040503050406030204" pitchFamily="18" charset="0"/>
                  </a:rPr>
                  <a:t>radiative decays is desirable for firming up the assignment of these two states as the first radial excitations of </a:t>
                </a:r>
                <a14:m>
                  <m:oMath xmlns:m="http://schemas.openxmlformats.org/officeDocument/2006/math">
                    <m:r>
                      <a:rPr lang="en-US" altLang="zh-CN" b="0" i="1" smtClean="0">
                        <a:latin typeface="Cambria Math" panose="02040503050406030204" pitchFamily="18" charset="0"/>
                        <a:ea typeface="Cambria" panose="02040503050406030204" pitchFamily="18" charset="0"/>
                      </a:rPr>
                      <m:t>𝜂</m:t>
                    </m:r>
                  </m:oMath>
                </a14:m>
                <a:r>
                  <a:rPr lang="en-US" altLang="zh-CN" dirty="0">
                    <a:latin typeface="Cambria" panose="02040503050406030204" pitchFamily="18" charset="0"/>
                    <a:ea typeface="Cambria" panose="02040503050406030204" pitchFamily="18" charset="0"/>
                  </a:rPr>
                  <a:t> and </a:t>
                </a:r>
                <a14:m>
                  <m:oMath xmlns:m="http://schemas.openxmlformats.org/officeDocument/2006/math">
                    <m:r>
                      <a:rPr lang="en-US" altLang="zh-CN" b="0" i="1" smtClean="0">
                        <a:latin typeface="Cambria Math" panose="02040503050406030204" pitchFamily="18" charset="0"/>
                        <a:ea typeface="Cambria" panose="02040503050406030204" pitchFamily="18" charset="0"/>
                      </a:rPr>
                      <m:t>𝜂</m:t>
                    </m:r>
                    <m:r>
                      <a:rPr lang="en-US" altLang="zh-CN" b="0" i="1" smtClean="0">
                        <a:latin typeface="Cambria Math" panose="02040503050406030204" pitchFamily="18" charset="0"/>
                        <a:ea typeface="Cambria" panose="02040503050406030204" pitchFamily="18" charset="0"/>
                      </a:rPr>
                      <m:t>′</m:t>
                    </m:r>
                  </m:oMath>
                </a14:m>
                <a:r>
                  <a:rPr lang="en-US" altLang="zh-CN" dirty="0">
                    <a:latin typeface="Cambria" panose="02040503050406030204" pitchFamily="18" charset="0"/>
                    <a:ea typeface="Cambria" panose="02040503050406030204" pitchFamily="18" charset="0"/>
                  </a:rPr>
                  <a:t>. </a:t>
                </a:r>
                <a:endParaRPr lang="zh-CN" altLang="en-US" dirty="0">
                  <a:latin typeface="Cambria" panose="02040503050406030204" pitchFamily="18" charset="0"/>
                  <a:ea typeface="Cambria" panose="02040503050406030204" pitchFamily="18" charset="0"/>
                </a:endParaRPr>
              </a:p>
            </p:txBody>
          </p:sp>
        </mc:Choice>
        <mc:Fallback xmlns="">
          <p:sp>
            <p:nvSpPr>
              <p:cNvPr id="25" name="文本框 24">
                <a:extLst>
                  <a:ext uri="{FF2B5EF4-FFF2-40B4-BE49-F238E27FC236}">
                    <a16:creationId xmlns:a16="http://schemas.microsoft.com/office/drawing/2014/main" id="{591331AA-521A-4EDF-B71E-FF3FE6DD13FA}"/>
                  </a:ext>
                </a:extLst>
              </p:cNvPr>
              <p:cNvSpPr txBox="1">
                <a:spLocks noRot="1" noChangeAspect="1" noMove="1" noResize="1" noEditPoints="1" noAdjustHandles="1" noChangeArrowheads="1" noChangeShapeType="1" noTextEdit="1"/>
              </p:cNvSpPr>
              <p:nvPr/>
            </p:nvSpPr>
            <p:spPr>
              <a:xfrm>
                <a:off x="1071896" y="4447394"/>
                <a:ext cx="10104788" cy="646331"/>
              </a:xfrm>
              <a:prstGeom prst="rect">
                <a:avLst/>
              </a:prstGeom>
              <a:blipFill>
                <a:blip r:embed="rId5"/>
                <a:stretch>
                  <a:fillRect l="-543" t="-6604" b="-13208"/>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B1A61840-8951-4190-AD7B-B8CFCB2C77D2}"/>
              </a:ext>
            </a:extLst>
          </p:cNvPr>
          <p:cNvPicPr>
            <a:picLocks noChangeAspect="1"/>
          </p:cNvPicPr>
          <p:nvPr/>
        </p:nvPicPr>
        <p:blipFill>
          <a:blip r:embed="rId3"/>
          <a:stretch>
            <a:fillRect/>
          </a:stretch>
        </p:blipFill>
        <p:spPr>
          <a:xfrm>
            <a:off x="963153" y="2956250"/>
            <a:ext cx="91448" cy="97544"/>
          </a:xfrm>
          <a:prstGeom prst="rect">
            <a:avLst/>
          </a:prstGeom>
        </p:spPr>
      </p:pic>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03B159F0-5274-4EBE-9BBC-3AAEEFF44D97}"/>
                  </a:ext>
                </a:extLst>
              </p:cNvPr>
              <p:cNvSpPr txBox="1"/>
              <p:nvPr/>
            </p:nvSpPr>
            <p:spPr>
              <a:xfrm>
                <a:off x="1071896" y="2828835"/>
                <a:ext cx="10382990" cy="1200329"/>
              </a:xfrm>
              <a:prstGeom prst="rect">
                <a:avLst/>
              </a:prstGeom>
              <a:noFill/>
            </p:spPr>
            <p:txBody>
              <a:bodyPr wrap="square" rtlCol="0">
                <a:spAutoFit/>
              </a:bodyPr>
              <a:lstStyle/>
              <a:p>
                <a:r>
                  <a:rPr lang="en-US" altLang="zh-CN" dirty="0">
                    <a:latin typeface="Cambria" panose="02040503050406030204" pitchFamily="18" charset="0"/>
                    <a:ea typeface="Cambria" panose="02040503050406030204" pitchFamily="18" charset="0"/>
                  </a:rPr>
                  <a:t>The ratio of </a:t>
                </a:r>
                <a14:m>
                  <m:oMath xmlns:m="http://schemas.openxmlformats.org/officeDocument/2006/math">
                    <m:r>
                      <m:rPr>
                        <m:sty m:val="p"/>
                      </m:rPr>
                      <a:rPr lang="en-US" altLang="zh-CN">
                        <a:latin typeface="Cambria Math" panose="02040503050406030204" pitchFamily="18" charset="0"/>
                      </a:rPr>
                      <m:t>Γ</m:t>
                    </m:r>
                    <m:r>
                      <a:rPr lang="en-US" altLang="zh-CN" i="1">
                        <a:latin typeface="Cambria Math" panose="02040503050406030204" pitchFamily="18" charset="0"/>
                      </a:rPr>
                      <m:t>(</m:t>
                    </m:r>
                    <m:r>
                      <a:rPr lang="en-US" altLang="zh-CN" i="1">
                        <a:latin typeface="Cambria Math" panose="02040503050406030204" pitchFamily="18" charset="0"/>
                      </a:rPr>
                      <m:t>𝜂</m:t>
                    </m:r>
                    <m:r>
                      <a:rPr lang="en-US" altLang="zh-CN" i="1">
                        <a:latin typeface="Cambria Math" panose="02040503050406030204" pitchFamily="18" charset="0"/>
                      </a:rPr>
                      <m:t>(1295)→</m:t>
                    </m:r>
                    <m:r>
                      <a:rPr lang="en-US" altLang="zh-CN" i="1">
                        <a:latin typeface="Cambria Math" panose="02040503050406030204" pitchFamily="18" charset="0"/>
                      </a:rPr>
                      <m:t>𝛾𝜌</m:t>
                    </m:r>
                    <m:r>
                      <a:rPr lang="en-US" altLang="zh-CN" i="1">
                        <a:latin typeface="Cambria Math" panose="02040503050406030204" pitchFamily="18" charset="0"/>
                      </a:rPr>
                      <m:t>)</m:t>
                    </m:r>
                  </m:oMath>
                </a14:m>
                <a:r>
                  <a:rPr lang="zh-CN" altLang="en-US" dirty="0">
                    <a:latin typeface="Sitka Display" panose="02000505000000020004" pitchFamily="2" charset="0"/>
                  </a:rPr>
                  <a:t> </a:t>
                </a:r>
                <a:r>
                  <a:rPr lang="en-US" altLang="zh-CN" dirty="0">
                    <a:latin typeface="Sitka Display" panose="02000505000000020004" pitchFamily="2" charset="0"/>
                  </a:rPr>
                  <a:t>to </a:t>
                </a:r>
                <a14:m>
                  <m:oMath xmlns:m="http://schemas.openxmlformats.org/officeDocument/2006/math">
                    <m:r>
                      <m:rPr>
                        <m:sty m:val="p"/>
                      </m:rPr>
                      <a:rPr lang="en-US" altLang="zh-CN">
                        <a:latin typeface="Cambria Math" panose="02040503050406030204" pitchFamily="18" charset="0"/>
                      </a:rPr>
                      <m:t>Γ</m:t>
                    </m:r>
                    <m:d>
                      <m:dPr>
                        <m:ctrlPr>
                          <a:rPr lang="en-US" altLang="zh-CN" i="1">
                            <a:latin typeface="Cambria Math" panose="02040503050406030204" pitchFamily="18" charset="0"/>
                          </a:rPr>
                        </m:ctrlPr>
                      </m:dPr>
                      <m:e>
                        <m:r>
                          <a:rPr lang="en-US" altLang="zh-CN" i="1">
                            <a:latin typeface="Cambria Math" panose="02040503050406030204" pitchFamily="18" charset="0"/>
                          </a:rPr>
                          <m:t>𝜂</m:t>
                        </m:r>
                        <m:r>
                          <a:rPr lang="en-US" altLang="zh-CN" i="1">
                            <a:latin typeface="Cambria Math" panose="02040503050406030204" pitchFamily="18" charset="0"/>
                          </a:rPr>
                          <m:t>(1295)→</m:t>
                        </m:r>
                        <m:r>
                          <a:rPr lang="en-US" altLang="zh-CN" i="1">
                            <a:latin typeface="Cambria Math" panose="02040503050406030204" pitchFamily="18" charset="0"/>
                          </a:rPr>
                          <m:t>𝛾𝜙</m:t>
                        </m:r>
                      </m:e>
                    </m:d>
                  </m:oMath>
                </a14:m>
                <a:r>
                  <a:rPr lang="en-US" altLang="zh-CN" dirty="0">
                    <a:latin typeface="Cambria" panose="02040503050406030204" pitchFamily="18" charset="0"/>
                    <a:ea typeface="Cambria" panose="02040503050406030204" pitchFamily="18" charset="0"/>
                  </a:rPr>
                  <a:t> may obtain relatively larger influences from the hadronic loop transitions. It implies that the mixing angle extracted in the </a:t>
                </a:r>
                <a14:m>
                  <m:oMath xmlns:m="http://schemas.openxmlformats.org/officeDocument/2006/math">
                    <m:r>
                      <a:rPr lang="en-US" altLang="zh-CN" i="1">
                        <a:latin typeface="Cambria Math" panose="02040503050406030204" pitchFamily="18" charset="0"/>
                      </a:rPr>
                      <m:t>𝜂</m:t>
                    </m:r>
                    <m:r>
                      <a:rPr lang="en-US" altLang="zh-CN" i="1">
                        <a:latin typeface="Cambria Math" panose="02040503050406030204" pitchFamily="18" charset="0"/>
                      </a:rPr>
                      <m:t>(1295)</m:t>
                    </m:r>
                  </m:oMath>
                </a14:m>
                <a:r>
                  <a:rPr lang="en-US" altLang="zh-CN" dirty="0">
                    <a:latin typeface="Cambria" panose="02040503050406030204" pitchFamily="18" charset="0"/>
                    <a:ea typeface="Cambria" panose="02040503050406030204" pitchFamily="18" charset="0"/>
                  </a:rPr>
                  <a:t> radiative decays by matching the experimental data to the leading M1 transition ratio may deviate from the values extracted from the </a:t>
                </a:r>
                <a14:m>
                  <m:oMath xmlns:m="http://schemas.openxmlformats.org/officeDocument/2006/math">
                    <m:r>
                      <a:rPr lang="en-US" altLang="zh-CN" b="0" i="1" smtClean="0">
                        <a:latin typeface="Cambria Math" panose="02040503050406030204" pitchFamily="18" charset="0"/>
                        <a:ea typeface="Cambria" panose="02040503050406030204" pitchFamily="18" charset="0"/>
                      </a:rPr>
                      <m:t>𝜂</m:t>
                    </m:r>
                    <m:r>
                      <a:rPr lang="en-US" altLang="zh-CN" b="0" i="1" smtClean="0">
                        <a:latin typeface="Cambria Math" panose="02040503050406030204" pitchFamily="18" charset="0"/>
                        <a:ea typeface="Cambria" panose="02040503050406030204" pitchFamily="18" charset="0"/>
                      </a:rPr>
                      <m:t>(1405)</m:t>
                    </m:r>
                  </m:oMath>
                </a14:m>
                <a:r>
                  <a:rPr lang="en-US" altLang="zh-CN" dirty="0">
                    <a:latin typeface="Cambria" panose="02040503050406030204" pitchFamily="18" charset="0"/>
                    <a:ea typeface="Cambria" panose="02040503050406030204" pitchFamily="18" charset="0"/>
                  </a:rPr>
                  <a:t> radiative decays. </a:t>
                </a:r>
                <a:endParaRPr lang="zh-CN" altLang="en-US" dirty="0">
                  <a:latin typeface="Cambria" panose="02040503050406030204" pitchFamily="18" charset="0"/>
                </a:endParaRPr>
              </a:p>
            </p:txBody>
          </p:sp>
        </mc:Choice>
        <mc:Fallback xmlns="">
          <p:sp>
            <p:nvSpPr>
              <p:cNvPr id="4" name="文本框 3">
                <a:extLst>
                  <a:ext uri="{FF2B5EF4-FFF2-40B4-BE49-F238E27FC236}">
                    <a16:creationId xmlns:a16="http://schemas.microsoft.com/office/drawing/2014/main" id="{03B159F0-5274-4EBE-9BBC-3AAEEFF44D97}"/>
                  </a:ext>
                </a:extLst>
              </p:cNvPr>
              <p:cNvSpPr txBox="1">
                <a:spLocks noRot="1" noChangeAspect="1" noMove="1" noResize="1" noEditPoints="1" noAdjustHandles="1" noChangeArrowheads="1" noChangeShapeType="1" noTextEdit="1"/>
              </p:cNvSpPr>
              <p:nvPr/>
            </p:nvSpPr>
            <p:spPr>
              <a:xfrm>
                <a:off x="1071896" y="2828835"/>
                <a:ext cx="10382990" cy="1200329"/>
              </a:xfrm>
              <a:prstGeom prst="rect">
                <a:avLst/>
              </a:prstGeom>
              <a:blipFill>
                <a:blip r:embed="rId6"/>
                <a:stretch>
                  <a:fillRect l="-528" t="-3046" r="-117" b="-659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75165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0C54CA-1454-4B04-A4BC-02B8F3D5BE86}"/>
              </a:ext>
            </a:extLst>
          </p:cNvPr>
          <p:cNvSpPr>
            <a:spLocks noGrp="1"/>
          </p:cNvSpPr>
          <p:nvPr>
            <p:ph type="title"/>
          </p:nvPr>
        </p:nvSpPr>
        <p:spPr>
          <a:xfrm>
            <a:off x="4411134" y="2244725"/>
            <a:ext cx="3556000" cy="1325563"/>
          </a:xfrm>
        </p:spPr>
        <p:txBody>
          <a:bodyPr>
            <a:noAutofit/>
          </a:bodyPr>
          <a:lstStyle/>
          <a:p>
            <a:r>
              <a:rPr lang="en-US" altLang="zh-CN" sz="6600" b="1" dirty="0"/>
              <a:t>Thanks</a:t>
            </a:r>
            <a:endParaRPr lang="zh-CN" altLang="en-US" sz="6600" b="1" dirty="0"/>
          </a:p>
        </p:txBody>
      </p:sp>
    </p:spTree>
    <p:extLst>
      <p:ext uri="{BB962C8B-B14F-4D97-AF65-F5344CB8AC3E}">
        <p14:creationId xmlns:p14="http://schemas.microsoft.com/office/powerpoint/2010/main" val="12342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9E7FB49-6A1D-48A4-ACB2-7F44693B7530}"/>
                  </a:ext>
                </a:extLst>
              </p:cNvPr>
              <p:cNvSpPr txBox="1"/>
              <p:nvPr/>
            </p:nvSpPr>
            <p:spPr>
              <a:xfrm>
                <a:off x="879023" y="1503883"/>
                <a:ext cx="9924444" cy="1015663"/>
              </a:xfrm>
              <a:prstGeom prst="rect">
                <a:avLst/>
              </a:prstGeom>
              <a:noFill/>
            </p:spPr>
            <p:txBody>
              <a:bodyPr wrap="square" rtlCol="0">
                <a:spAutoFit/>
              </a:bodyPr>
              <a:lstStyle/>
              <a:p>
                <a:pPr>
                  <a:spcBef>
                    <a:spcPts val="600"/>
                  </a:spcBef>
                  <a:spcAft>
                    <a:spcPts val="600"/>
                  </a:spcAft>
                </a:pPr>
                <a:r>
                  <a:rPr lang="en-US" altLang="zh-CN" sz="2000" dirty="0">
                    <a:latin typeface="Cambria" panose="02040503050406030204" pitchFamily="18" charset="0"/>
                  </a:rPr>
                  <a:t>The  splitting of one state </a:t>
                </a:r>
                <a14:m>
                  <m:oMath xmlns:m="http://schemas.openxmlformats.org/officeDocument/2006/math">
                    <m:r>
                      <a:rPr lang="en-US" altLang="zh-CN" sz="2000" b="0" i="1" smtClean="0">
                        <a:latin typeface="Cambria Math" panose="02040503050406030204" pitchFamily="18" charset="0"/>
                      </a:rPr>
                      <m:t>𝜂</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1440</m:t>
                        </m:r>
                      </m:e>
                    </m:d>
                  </m:oMath>
                </a14:m>
                <a:r>
                  <a:rPr lang="zh-CN" altLang="en-US" sz="2000" dirty="0">
                    <a:latin typeface="Cambria" panose="02040503050406030204" pitchFamily="18" charset="0"/>
                  </a:rPr>
                  <a:t> </a:t>
                </a:r>
                <a:r>
                  <a:rPr lang="en-US" altLang="zh-CN" sz="2000" dirty="0">
                    <a:latin typeface="Cambria" panose="02040503050406030204" pitchFamily="18" charset="0"/>
                  </a:rPr>
                  <a:t>into two states, </a:t>
                </a:r>
                <a14:m>
                  <m:oMath xmlns:m="http://schemas.openxmlformats.org/officeDocument/2006/math">
                    <m:r>
                      <a:rPr lang="en-US" altLang="zh-CN" sz="2000">
                        <a:latin typeface="Cambria Math" panose="02040503050406030204" pitchFamily="18" charset="0"/>
                      </a:rPr>
                      <m:t> </m:t>
                    </m:r>
                    <m:r>
                      <a:rPr lang="en-US" altLang="zh-CN" sz="2000" b="0" i="1" smtClean="0">
                        <a:latin typeface="Cambria Math" panose="02040503050406030204" pitchFamily="18" charset="0"/>
                      </a:rPr>
                      <m:t>𝜂</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1405</m:t>
                        </m:r>
                      </m:e>
                    </m:d>
                  </m:oMath>
                </a14:m>
                <a:r>
                  <a:rPr lang="zh-CN" altLang="en-US" sz="2000" dirty="0">
                    <a:latin typeface="Cambria" panose="02040503050406030204" pitchFamily="18" charset="0"/>
                  </a:rPr>
                  <a:t> </a:t>
                </a:r>
                <a:r>
                  <a:rPr lang="en-US" altLang="zh-CN" sz="2000" dirty="0">
                    <a:latin typeface="Cambria" panose="02040503050406030204" pitchFamily="18" charset="0"/>
                  </a:rPr>
                  <a:t>and </a:t>
                </a:r>
                <a14:m>
                  <m:oMath xmlns:m="http://schemas.openxmlformats.org/officeDocument/2006/math">
                    <m:r>
                      <a:rPr lang="en-US" altLang="zh-CN" sz="2000" b="0" i="1" smtClean="0">
                        <a:latin typeface="Cambria Math" panose="02040503050406030204" pitchFamily="18" charset="0"/>
                      </a:rPr>
                      <m:t>𝜂</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1475</m:t>
                        </m:r>
                      </m:e>
                    </m:d>
                  </m:oMath>
                </a14:m>
                <a:r>
                  <a:rPr lang="en-US" altLang="zh-CN" sz="2000" dirty="0">
                    <a:latin typeface="Cambria" panose="02040503050406030204" pitchFamily="18" charset="0"/>
                  </a:rPr>
                  <a:t>, suggested an outnumbering of the SU(3) nonet and could be an indication of exotic hadrons beyond the conventional quark model. </a:t>
                </a:r>
                <a:endParaRPr lang="zh-CN" altLang="en-US" sz="2000" dirty="0">
                  <a:latin typeface="Cambria" panose="02040503050406030204" pitchFamily="18" charset="0"/>
                </a:endParaRPr>
              </a:p>
            </p:txBody>
          </p:sp>
        </mc:Choice>
        <mc:Fallback xmlns="">
          <p:sp>
            <p:nvSpPr>
              <p:cNvPr id="4" name="文本框 3">
                <a:extLst>
                  <a:ext uri="{FF2B5EF4-FFF2-40B4-BE49-F238E27FC236}">
                    <a16:creationId xmlns:a16="http://schemas.microsoft.com/office/drawing/2014/main" id="{C9E7FB49-6A1D-48A4-ACB2-7F44693B7530}"/>
                  </a:ext>
                </a:extLst>
              </p:cNvPr>
              <p:cNvSpPr txBox="1">
                <a:spLocks noRot="1" noChangeAspect="1" noMove="1" noResize="1" noEditPoints="1" noAdjustHandles="1" noChangeArrowheads="1" noChangeShapeType="1" noTextEdit="1"/>
              </p:cNvSpPr>
              <p:nvPr/>
            </p:nvSpPr>
            <p:spPr>
              <a:xfrm>
                <a:off x="879023" y="1503883"/>
                <a:ext cx="9924444" cy="1015663"/>
              </a:xfrm>
              <a:prstGeom prst="rect">
                <a:avLst/>
              </a:prstGeom>
              <a:blipFill>
                <a:blip r:embed="rId3"/>
                <a:stretch>
                  <a:fillRect l="-614" t="-3614" r="-491" b="-10241"/>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2B9B1971-F786-4209-98F6-092695AD0B0A}"/>
              </a:ext>
            </a:extLst>
          </p:cNvPr>
          <p:cNvSpPr txBox="1"/>
          <p:nvPr/>
        </p:nvSpPr>
        <p:spPr>
          <a:xfrm>
            <a:off x="551991" y="496133"/>
            <a:ext cx="6227754" cy="646331"/>
          </a:xfrm>
          <a:prstGeom prst="rect">
            <a:avLst/>
          </a:prstGeom>
          <a:solidFill>
            <a:schemeClr val="accent5">
              <a:lumMod val="40000"/>
              <a:lumOff val="60000"/>
            </a:schemeClr>
          </a:solidFill>
          <a:ln>
            <a:solidFill>
              <a:schemeClr val="accent5">
                <a:lumMod val="40000"/>
                <a:lumOff val="60000"/>
              </a:schemeClr>
            </a:solidFill>
          </a:ln>
        </p:spPr>
        <p:txBody>
          <a:bodyPr wrap="square" rtlCol="0">
            <a:spAutoFit/>
          </a:bodyPr>
          <a:lstStyle/>
          <a:p>
            <a:r>
              <a:rPr lang="en-US" altLang="zh-CN" sz="3600" dirty="0">
                <a:latin typeface="Cambria" panose="02040503050406030204" pitchFamily="18" charset="0"/>
                <a:ea typeface="Cambria" panose="02040503050406030204" pitchFamily="18" charset="0"/>
              </a:rPr>
              <a:t> Motivation and introduction</a:t>
            </a:r>
          </a:p>
        </p:txBody>
      </p:sp>
      <p:sp>
        <p:nvSpPr>
          <p:cNvPr id="7" name="文本框 6">
            <a:extLst>
              <a:ext uri="{FF2B5EF4-FFF2-40B4-BE49-F238E27FC236}">
                <a16:creationId xmlns:a16="http://schemas.microsoft.com/office/drawing/2014/main" id="{E20BB233-3BBC-4996-B4B5-61431025E308}"/>
              </a:ext>
            </a:extLst>
          </p:cNvPr>
          <p:cNvSpPr txBox="1"/>
          <p:nvPr/>
        </p:nvSpPr>
        <p:spPr>
          <a:xfrm>
            <a:off x="11394002" y="6009466"/>
            <a:ext cx="313267" cy="461665"/>
          </a:xfrm>
          <a:prstGeom prst="rect">
            <a:avLst/>
          </a:prstGeom>
          <a:noFill/>
        </p:spPr>
        <p:txBody>
          <a:bodyPr wrap="square" rtlCol="0">
            <a:spAutoFit/>
          </a:bodyPr>
          <a:lstStyle/>
          <a:p>
            <a:r>
              <a:rPr lang="en-US" altLang="zh-CN" sz="2400" dirty="0">
                <a:latin typeface="Sitka Display" panose="02000505000000020004" pitchFamily="2" charset="0"/>
              </a:rPr>
              <a:t>3</a:t>
            </a:r>
            <a:endParaRPr lang="zh-CN" altLang="en-US" sz="2400" dirty="0">
              <a:latin typeface="Sitka Display" panose="02000505000000020004" pitchFamily="2" charset="0"/>
            </a:endParaRP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BB72A523-ECDD-4F5B-89ED-02893E5CDDD7}"/>
                  </a:ext>
                </a:extLst>
              </p:cNvPr>
              <p:cNvSpPr txBox="1"/>
              <p:nvPr/>
            </p:nvSpPr>
            <p:spPr>
              <a:xfrm>
                <a:off x="883318" y="2994113"/>
                <a:ext cx="10510684" cy="1344342"/>
              </a:xfrm>
              <a:prstGeom prst="rect">
                <a:avLst/>
              </a:prstGeom>
              <a:noFill/>
            </p:spPr>
            <p:txBody>
              <a:bodyPr wrap="square" rtlCol="0">
                <a:spAutoFit/>
              </a:bodyPr>
              <a:lstStyle/>
              <a:p>
                <a:r>
                  <a:rPr lang="en-US" altLang="zh-CN" sz="2000" dirty="0">
                    <a:latin typeface="Cambria" panose="02040503050406030204" pitchFamily="18" charset="0"/>
                    <a:ea typeface="Cambria" panose="02040503050406030204" pitchFamily="18" charset="0"/>
                  </a:rPr>
                  <a:t>The flux tube model predicted the mass of pseudoscalar glueball around 1.4 GeV.  The outnumbering of </a:t>
                </a:r>
                <a14:m>
                  <m:oMath xmlns:m="http://schemas.openxmlformats.org/officeDocument/2006/math">
                    <m:sSup>
                      <m:sSupPr>
                        <m:ctrlPr>
                          <a:rPr lang="en-US" altLang="zh-CN" sz="2000" b="0" i="1" smtClean="0">
                            <a:latin typeface="Cambria Math" panose="02040503050406030204" pitchFamily="18" charset="0"/>
                            <a:ea typeface="Cambria" panose="02040503050406030204" pitchFamily="18" charset="0"/>
                          </a:rPr>
                        </m:ctrlPr>
                      </m:sSupPr>
                      <m:e>
                        <m:r>
                          <a:rPr lang="en-US" altLang="zh-CN" sz="2000" b="0" i="1" smtClean="0">
                            <a:latin typeface="Cambria Math" panose="02040503050406030204" pitchFamily="18" charset="0"/>
                            <a:ea typeface="Cambria" panose="02040503050406030204" pitchFamily="18" charset="0"/>
                          </a:rPr>
                          <m:t>𝜂</m:t>
                        </m:r>
                      </m:e>
                      <m:sup>
                        <m:d>
                          <m:dPr>
                            <m:ctrlPr>
                              <a:rPr lang="en-US" altLang="zh-CN" sz="2000" b="0" i="1" smtClean="0">
                                <a:latin typeface="Cambria Math" panose="02040503050406030204" pitchFamily="18" charset="0"/>
                                <a:ea typeface="Cambria" panose="02040503050406030204" pitchFamily="18" charset="0"/>
                              </a:rPr>
                            </m:ctrlPr>
                          </m:dPr>
                          <m:e>
                            <m:r>
                              <a:rPr lang="en-US" altLang="zh-CN" sz="2000" b="0" i="1" smtClean="0">
                                <a:latin typeface="Cambria Math" panose="02040503050406030204" pitchFamily="18" charset="0"/>
                                <a:ea typeface="Cambria" panose="02040503050406030204" pitchFamily="18" charset="0"/>
                              </a:rPr>
                              <m:t>′</m:t>
                            </m:r>
                          </m:e>
                        </m:d>
                      </m:sup>
                    </m:sSup>
                  </m:oMath>
                </a14:m>
                <a:r>
                  <a:rPr lang="en-US" altLang="zh-CN" sz="2000" dirty="0">
                    <a:latin typeface="Cambria" panose="02040503050406030204" pitchFamily="18" charset="0"/>
                    <a:ea typeface="Cambria" panose="02040503050406030204" pitchFamily="18" charset="0"/>
                  </a:rPr>
                  <a:t> states around 1.4 GeV were believed to be an evidence for the pseudoscalar glueball. However, this assignment was not support by the LQCD simulations which find that the pseudoscalar glueball mass cannot be less than 2 GeV </a:t>
                </a:r>
                <a:r>
                  <a:rPr lang="en-US" altLang="zh-CN" sz="2000" dirty="0">
                    <a:solidFill>
                      <a:srgbClr val="FF0000"/>
                    </a:solidFill>
                    <a:latin typeface="Cambria" panose="02040503050406030204" pitchFamily="18" charset="0"/>
                    <a:ea typeface="Cambria" panose="02040503050406030204" pitchFamily="18" charset="0"/>
                  </a:rPr>
                  <a:t>[1,2]</a:t>
                </a:r>
                <a:r>
                  <a:rPr lang="en-US" altLang="zh-CN" sz="2000" dirty="0">
                    <a:latin typeface="Cambria" panose="02040503050406030204" pitchFamily="18" charset="0"/>
                    <a:ea typeface="Cambria" panose="02040503050406030204" pitchFamily="18" charset="0"/>
                  </a:rPr>
                  <a:t>.</a:t>
                </a:r>
                <a:endParaRPr lang="zh-CN" altLang="en-US" sz="2000" dirty="0"/>
              </a:p>
            </p:txBody>
          </p:sp>
        </mc:Choice>
        <mc:Fallback xmlns="">
          <p:sp>
            <p:nvSpPr>
              <p:cNvPr id="8" name="文本框 7">
                <a:extLst>
                  <a:ext uri="{FF2B5EF4-FFF2-40B4-BE49-F238E27FC236}">
                    <a16:creationId xmlns:a16="http://schemas.microsoft.com/office/drawing/2014/main" id="{BB72A523-ECDD-4F5B-89ED-02893E5CDDD7}"/>
                  </a:ext>
                </a:extLst>
              </p:cNvPr>
              <p:cNvSpPr txBox="1">
                <a:spLocks noRot="1" noChangeAspect="1" noMove="1" noResize="1" noEditPoints="1" noAdjustHandles="1" noChangeArrowheads="1" noChangeShapeType="1" noTextEdit="1"/>
              </p:cNvSpPr>
              <p:nvPr/>
            </p:nvSpPr>
            <p:spPr>
              <a:xfrm>
                <a:off x="883318" y="2994113"/>
                <a:ext cx="10510684" cy="1344342"/>
              </a:xfrm>
              <a:prstGeom prst="rect">
                <a:avLst/>
              </a:prstGeom>
              <a:blipFill>
                <a:blip r:embed="rId4"/>
                <a:stretch>
                  <a:fillRect l="-638" t="-2262" b="-6335"/>
                </a:stretch>
              </a:blipFill>
            </p:spPr>
            <p:txBody>
              <a:bodyPr/>
              <a:lstStyle/>
              <a:p>
                <a:r>
                  <a:rPr lang="zh-CN" altLang="en-US">
                    <a:noFill/>
                  </a:rPr>
                  <a:t> </a:t>
                </a:r>
              </a:p>
            </p:txBody>
          </p:sp>
        </mc:Fallback>
      </mc:AlternateContent>
      <p:sp>
        <p:nvSpPr>
          <p:cNvPr id="9" name="文本框 8">
            <a:extLst>
              <a:ext uri="{FF2B5EF4-FFF2-40B4-BE49-F238E27FC236}">
                <a16:creationId xmlns:a16="http://schemas.microsoft.com/office/drawing/2014/main" id="{8E6AFCCA-3CC1-40AF-9106-3B675A51C6B2}"/>
              </a:ext>
            </a:extLst>
          </p:cNvPr>
          <p:cNvSpPr txBox="1"/>
          <p:nvPr/>
        </p:nvSpPr>
        <p:spPr>
          <a:xfrm>
            <a:off x="3751463" y="4567055"/>
            <a:ext cx="7983795" cy="646331"/>
          </a:xfrm>
          <a:prstGeom prst="rect">
            <a:avLst/>
          </a:prstGeom>
          <a:noFill/>
        </p:spPr>
        <p:txBody>
          <a:bodyPr wrap="square" rtlCol="0">
            <a:spAutoFit/>
          </a:bodyPr>
          <a:lstStyle/>
          <a:p>
            <a:r>
              <a:rPr lang="en-US" altLang="zh-CN" sz="1800" dirty="0"/>
              <a:t>[1] Y. Chen et al., Phys. Rev. D 73, 014516 (2016);</a:t>
            </a:r>
          </a:p>
          <a:p>
            <a:r>
              <a:rPr lang="en-US" altLang="zh-CN" sz="1800" dirty="0"/>
              <a:t>[2] A. Chowdhury, A. Harindranath, and J. Maiti, Phys. Rev. D 91, 074507 (2015);</a:t>
            </a:r>
          </a:p>
        </p:txBody>
      </p:sp>
    </p:spTree>
    <p:extLst>
      <p:ext uri="{BB962C8B-B14F-4D97-AF65-F5344CB8AC3E}">
        <p14:creationId xmlns:p14="http://schemas.microsoft.com/office/powerpoint/2010/main" val="2520225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C9E7FB49-6A1D-48A4-ACB2-7F44693B7530}"/>
                  </a:ext>
                </a:extLst>
              </p:cNvPr>
              <p:cNvSpPr txBox="1"/>
              <p:nvPr/>
            </p:nvSpPr>
            <p:spPr>
              <a:xfrm>
                <a:off x="464104" y="3142705"/>
                <a:ext cx="11278518" cy="1015663"/>
              </a:xfrm>
              <a:prstGeom prst="rect">
                <a:avLst/>
              </a:prstGeom>
              <a:noFill/>
            </p:spPr>
            <p:txBody>
              <a:bodyPr wrap="square" rtlCol="0">
                <a:spAutoFit/>
              </a:bodyPr>
              <a:lstStyle/>
              <a:p>
                <a:pPr>
                  <a:spcBef>
                    <a:spcPts val="600"/>
                  </a:spcBef>
                  <a:spcAft>
                    <a:spcPts val="600"/>
                  </a:spcAft>
                </a:pPr>
                <a:r>
                  <a:rPr lang="en-US" altLang="zh-CN" sz="2000" dirty="0">
                    <a:latin typeface="Cambria" panose="02040503050406030204" pitchFamily="18" charset="0"/>
                    <a:ea typeface="Cambria" panose="02040503050406030204" pitchFamily="18" charset="0"/>
                  </a:rPr>
                  <a:t>The signals for </a:t>
                </a:r>
                <a14:m>
                  <m:oMath xmlns:m="http://schemas.openxmlformats.org/officeDocument/2006/math">
                    <m:r>
                      <a:rPr lang="en-US" altLang="zh-CN" sz="2000" i="1">
                        <a:latin typeface="Cambria Math" panose="02040503050406030204" pitchFamily="18" charset="0"/>
                      </a:rPr>
                      <m:t>𝜂</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1405</m:t>
                        </m:r>
                      </m:e>
                    </m:d>
                  </m:oMath>
                </a14:m>
                <a:r>
                  <a:rPr lang="zh-CN" altLang="en-US" sz="2000" dirty="0">
                    <a:latin typeface="Cambria" panose="02040503050406030204" pitchFamily="18" charset="0"/>
                  </a:rPr>
                  <a:t> </a:t>
                </a:r>
                <a:r>
                  <a:rPr lang="en-US" altLang="zh-CN" sz="2000" dirty="0">
                    <a:latin typeface="Cambria" panose="02040503050406030204" pitchFamily="18" charset="0"/>
                  </a:rPr>
                  <a:t>and </a:t>
                </a:r>
                <a14:m>
                  <m:oMath xmlns:m="http://schemas.openxmlformats.org/officeDocument/2006/math">
                    <m:r>
                      <a:rPr lang="en-US" altLang="zh-CN" sz="2000" i="1">
                        <a:latin typeface="Cambria Math" panose="02040503050406030204" pitchFamily="18" charset="0"/>
                      </a:rPr>
                      <m:t>𝜂</m:t>
                    </m:r>
                    <m:r>
                      <a:rPr lang="en-US" altLang="zh-CN" sz="2000" i="1">
                        <a:latin typeface="Cambria Math" panose="02040503050406030204" pitchFamily="18" charset="0"/>
                      </a:rPr>
                      <m:t>(1475)</m:t>
                    </m:r>
                  </m:oMath>
                </a14:m>
                <a:r>
                  <a:rPr lang="zh-CN" altLang="en-US" sz="2000" dirty="0">
                    <a:latin typeface="Cambria" panose="02040503050406030204" pitchFamily="18" charset="0"/>
                  </a:rPr>
                  <a:t> </a:t>
                </a:r>
                <a:r>
                  <a:rPr lang="en-US" altLang="zh-CN" sz="2000" dirty="0">
                    <a:latin typeface="Cambria" panose="02040503050406030204" pitchFamily="18" charset="0"/>
                  </a:rPr>
                  <a:t>can be interpreted as from the same state which suffered from the triangle singularity </a:t>
                </a:r>
                <a:r>
                  <a:rPr lang="en-US" altLang="zh-CN" sz="2000" dirty="0">
                    <a:solidFill>
                      <a:srgbClr val="FF0000"/>
                    </a:solidFill>
                    <a:latin typeface="Cambria" panose="02040503050406030204" pitchFamily="18" charset="0"/>
                  </a:rPr>
                  <a:t>[8,9,10]</a:t>
                </a:r>
                <a:r>
                  <a:rPr lang="en-US" altLang="zh-CN" sz="2000" dirty="0">
                    <a:latin typeface="Cambria" panose="02040503050406030204" pitchFamily="18" charset="0"/>
                  </a:rPr>
                  <a:t>. Then, the </a:t>
                </a:r>
                <a14:m>
                  <m:oMath xmlns:m="http://schemas.openxmlformats.org/officeDocument/2006/math">
                    <m:r>
                      <a:rPr lang="en-US" altLang="zh-CN" sz="2000" i="1">
                        <a:latin typeface="Cambria Math" panose="02040503050406030204" pitchFamily="18" charset="0"/>
                      </a:rPr>
                      <m:t>𝜂</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1295</m:t>
                        </m:r>
                      </m:e>
                    </m:d>
                  </m:oMath>
                </a14:m>
                <a:r>
                  <a:rPr lang="zh-CN" altLang="en-US" sz="2000" dirty="0">
                    <a:latin typeface="Cambria" panose="02040503050406030204" pitchFamily="18" charset="0"/>
                  </a:rPr>
                  <a:t> </a:t>
                </a:r>
                <a:r>
                  <a:rPr lang="en-US" altLang="zh-CN" sz="2000" dirty="0">
                    <a:latin typeface="Cambria" panose="02040503050406030204" pitchFamily="18" charset="0"/>
                    <a:ea typeface="Cambria" panose="02040503050406030204" pitchFamily="18" charset="0"/>
                  </a:rPr>
                  <a:t>and </a:t>
                </a:r>
                <a14:m>
                  <m:oMath xmlns:m="http://schemas.openxmlformats.org/officeDocument/2006/math">
                    <m:r>
                      <a:rPr lang="en-US" altLang="zh-CN" sz="2000" i="1">
                        <a:latin typeface="Cambria Math" panose="02040503050406030204" pitchFamily="18" charset="0"/>
                      </a:rPr>
                      <m:t>𝜂</m:t>
                    </m:r>
                    <m:r>
                      <a:rPr lang="en-US" altLang="zh-CN" sz="2000" i="1">
                        <a:latin typeface="Cambria Math" panose="02040503050406030204" pitchFamily="18" charset="0"/>
                      </a:rPr>
                      <m:t>(1405/1475)</m:t>
                    </m:r>
                  </m:oMath>
                </a14:m>
                <a:r>
                  <a:rPr lang="zh-CN" altLang="en-US" sz="2000" dirty="0">
                    <a:latin typeface="Cambria" panose="02040503050406030204" pitchFamily="18" charset="0"/>
                  </a:rPr>
                  <a:t> </a:t>
                </a:r>
                <a:r>
                  <a:rPr lang="en-US" altLang="zh-CN" sz="2000" dirty="0">
                    <a:latin typeface="Cambria" panose="02040503050406030204" pitchFamily="18" charset="0"/>
                    <a:ea typeface="Cambria" panose="02040503050406030204" pitchFamily="18" charset="0"/>
                  </a:rPr>
                  <a:t>can be assigned as the first radial excitations of </a:t>
                </a:r>
                <a14:m>
                  <m:oMath xmlns:m="http://schemas.openxmlformats.org/officeDocument/2006/math">
                    <m:r>
                      <a:rPr lang="en-US" altLang="zh-CN" sz="2000" i="1">
                        <a:latin typeface="Cambria Math" panose="02040503050406030204" pitchFamily="18" charset="0"/>
                      </a:rPr>
                      <m:t>𝜂</m:t>
                    </m:r>
                  </m:oMath>
                </a14:m>
                <a:r>
                  <a:rPr lang="zh-CN" altLang="en-US" sz="2000" dirty="0">
                    <a:latin typeface="Cambria" panose="02040503050406030204" pitchFamily="18" charset="0"/>
                  </a:rPr>
                  <a:t> </a:t>
                </a:r>
                <a:r>
                  <a:rPr lang="en-US" altLang="zh-CN" sz="2000" dirty="0">
                    <a:latin typeface="Cambria" panose="02040503050406030204" pitchFamily="18" charset="0"/>
                    <a:ea typeface="Cambria" panose="02040503050406030204" pitchFamily="18" charset="0"/>
                  </a:rPr>
                  <a:t>and </a:t>
                </a:r>
                <a14:m>
                  <m:oMath xmlns:m="http://schemas.openxmlformats.org/officeDocument/2006/math">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𝜂</m:t>
                        </m:r>
                      </m:e>
                      <m:sup>
                        <m:r>
                          <a:rPr lang="en-US" altLang="zh-CN" sz="2000" i="1">
                            <a:latin typeface="Cambria Math" panose="02040503050406030204" pitchFamily="18" charset="0"/>
                          </a:rPr>
                          <m:t>′</m:t>
                        </m:r>
                      </m:sup>
                    </m:sSup>
                  </m:oMath>
                </a14:m>
                <a:r>
                  <a:rPr lang="en-US" altLang="zh-CN" sz="2000" dirty="0">
                    <a:latin typeface="Cambria" panose="02040503050406030204" pitchFamily="18" charset="0"/>
                  </a:rPr>
                  <a:t>,</a:t>
                </a:r>
                <a:r>
                  <a:rPr lang="zh-CN" altLang="en-US" sz="2000" dirty="0">
                    <a:latin typeface="Cambria" panose="02040503050406030204" pitchFamily="18" charset="0"/>
                  </a:rPr>
                  <a:t> </a:t>
                </a:r>
                <a:r>
                  <a:rPr lang="en-US" altLang="zh-CN" sz="2000" dirty="0">
                    <a:latin typeface="Cambria" panose="02040503050406030204" pitchFamily="18" charset="0"/>
                    <a:ea typeface="Cambria" panose="02040503050406030204" pitchFamily="18" charset="0"/>
                  </a:rPr>
                  <a:t>respectively. </a:t>
                </a:r>
              </a:p>
            </p:txBody>
          </p:sp>
        </mc:Choice>
        <mc:Fallback xmlns="">
          <p:sp>
            <p:nvSpPr>
              <p:cNvPr id="4" name="文本框 3">
                <a:extLst>
                  <a:ext uri="{FF2B5EF4-FFF2-40B4-BE49-F238E27FC236}">
                    <a16:creationId xmlns:a16="http://schemas.microsoft.com/office/drawing/2014/main" id="{C9E7FB49-6A1D-48A4-ACB2-7F44693B7530}"/>
                  </a:ext>
                </a:extLst>
              </p:cNvPr>
              <p:cNvSpPr txBox="1">
                <a:spLocks noRot="1" noChangeAspect="1" noMove="1" noResize="1" noEditPoints="1" noAdjustHandles="1" noChangeArrowheads="1" noChangeShapeType="1" noTextEdit="1"/>
              </p:cNvSpPr>
              <p:nvPr/>
            </p:nvSpPr>
            <p:spPr>
              <a:xfrm>
                <a:off x="464104" y="3142705"/>
                <a:ext cx="11278518" cy="1015663"/>
              </a:xfrm>
              <a:prstGeom prst="rect">
                <a:avLst/>
              </a:prstGeom>
              <a:blipFill>
                <a:blip r:embed="rId3"/>
                <a:stretch>
                  <a:fillRect l="-541" t="-3614" b="-10241"/>
                </a:stretch>
              </a:blipFill>
            </p:spPr>
            <p:txBody>
              <a:bodyPr/>
              <a:lstStyle/>
              <a:p>
                <a:r>
                  <a:rPr lang="zh-CN" altLang="en-US">
                    <a:noFill/>
                  </a:rPr>
                  <a:t> </a:t>
                </a:r>
              </a:p>
            </p:txBody>
          </p:sp>
        </mc:Fallback>
      </mc:AlternateContent>
      <p:sp>
        <p:nvSpPr>
          <p:cNvPr id="5" name="文本框 4">
            <a:extLst>
              <a:ext uri="{FF2B5EF4-FFF2-40B4-BE49-F238E27FC236}">
                <a16:creationId xmlns:a16="http://schemas.microsoft.com/office/drawing/2014/main" id="{2B9B1971-F786-4209-98F6-092695AD0B0A}"/>
              </a:ext>
            </a:extLst>
          </p:cNvPr>
          <p:cNvSpPr txBox="1"/>
          <p:nvPr/>
        </p:nvSpPr>
        <p:spPr>
          <a:xfrm>
            <a:off x="464104" y="304484"/>
            <a:ext cx="6227754" cy="646331"/>
          </a:xfrm>
          <a:prstGeom prst="rect">
            <a:avLst/>
          </a:prstGeom>
          <a:solidFill>
            <a:schemeClr val="accent5">
              <a:lumMod val="40000"/>
              <a:lumOff val="60000"/>
            </a:schemeClr>
          </a:solidFill>
        </p:spPr>
        <p:txBody>
          <a:bodyPr wrap="square" rtlCol="0">
            <a:spAutoFit/>
          </a:bodyPr>
          <a:lstStyle/>
          <a:p>
            <a:r>
              <a:rPr lang="en-US" altLang="zh-CN" sz="3600" dirty="0">
                <a:latin typeface="Cambria" panose="02040503050406030204" pitchFamily="18" charset="0"/>
                <a:ea typeface="Cambria" panose="02040503050406030204" pitchFamily="18" charset="0"/>
              </a:rPr>
              <a:t> Motivation and introduction</a:t>
            </a:r>
          </a:p>
        </p:txBody>
      </p:sp>
      <p:sp>
        <p:nvSpPr>
          <p:cNvPr id="6" name="文本框 5">
            <a:extLst>
              <a:ext uri="{FF2B5EF4-FFF2-40B4-BE49-F238E27FC236}">
                <a16:creationId xmlns:a16="http://schemas.microsoft.com/office/drawing/2014/main" id="{49D864AF-54D4-47FA-9856-80D3BD5CB9F4}"/>
              </a:ext>
            </a:extLst>
          </p:cNvPr>
          <p:cNvSpPr txBox="1"/>
          <p:nvPr/>
        </p:nvSpPr>
        <p:spPr>
          <a:xfrm>
            <a:off x="4646044" y="4097864"/>
            <a:ext cx="7229730" cy="830997"/>
          </a:xfrm>
          <a:prstGeom prst="rect">
            <a:avLst/>
          </a:prstGeom>
          <a:noFill/>
        </p:spPr>
        <p:txBody>
          <a:bodyPr wrap="square" rtlCol="0">
            <a:spAutoFit/>
          </a:bodyPr>
          <a:lstStyle/>
          <a:p>
            <a:r>
              <a:rPr lang="en-US" altLang="zh-CN" sz="1600" dirty="0"/>
              <a:t>[8] J.-J. Wu, X.-H. Liu, Q. Zhao, and B.-S. Zou, Phys. Rev. Lett. 108, 081803 (2012);</a:t>
            </a:r>
          </a:p>
          <a:p>
            <a:r>
              <a:rPr lang="en-US" altLang="zh-CN" sz="1600" dirty="0"/>
              <a:t>[9] X.-G. Wu, J.-J. Wu, Q. Zhao, and B.-S. Zou, Phys. Rev. D87, 014023 (2013);</a:t>
            </a:r>
          </a:p>
          <a:p>
            <a:r>
              <a:rPr lang="en-US" altLang="zh-CN" sz="1600" dirty="0"/>
              <a:t>[10] M.-C. Du, Q. Zhao, Phys. Rev. D100, 036005 (2019)</a:t>
            </a:r>
          </a:p>
        </p:txBody>
      </p:sp>
      <p:sp>
        <p:nvSpPr>
          <p:cNvPr id="7" name="文本框 6">
            <a:extLst>
              <a:ext uri="{FF2B5EF4-FFF2-40B4-BE49-F238E27FC236}">
                <a16:creationId xmlns:a16="http://schemas.microsoft.com/office/drawing/2014/main" id="{E20BB233-3BBC-4996-B4B5-61431025E308}"/>
              </a:ext>
            </a:extLst>
          </p:cNvPr>
          <p:cNvSpPr txBox="1"/>
          <p:nvPr/>
        </p:nvSpPr>
        <p:spPr>
          <a:xfrm>
            <a:off x="11394039" y="6104468"/>
            <a:ext cx="410967" cy="461665"/>
          </a:xfrm>
          <a:prstGeom prst="rect">
            <a:avLst/>
          </a:prstGeom>
          <a:noFill/>
        </p:spPr>
        <p:txBody>
          <a:bodyPr wrap="square" rtlCol="0">
            <a:spAutoFit/>
          </a:bodyPr>
          <a:lstStyle/>
          <a:p>
            <a:r>
              <a:rPr lang="en-US" altLang="zh-CN" sz="2400" dirty="0">
                <a:latin typeface="Sitka Display" panose="02000505000000020004" pitchFamily="2" charset="0"/>
              </a:rPr>
              <a:t>4</a:t>
            </a:r>
            <a:endParaRPr lang="zh-CN" altLang="en-US" sz="2400" dirty="0">
              <a:latin typeface="Sitka Display" panose="02000505000000020004" pitchFamily="2" charset="0"/>
            </a:endParaRPr>
          </a:p>
        </p:txBody>
      </p:sp>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3C582253-BAEE-4DEB-804D-10CD2277973E}"/>
                  </a:ext>
                </a:extLst>
              </p:cNvPr>
              <p:cNvSpPr txBox="1"/>
              <p:nvPr/>
            </p:nvSpPr>
            <p:spPr>
              <a:xfrm>
                <a:off x="446539" y="1127647"/>
                <a:ext cx="11429235" cy="707886"/>
              </a:xfrm>
              <a:prstGeom prst="rect">
                <a:avLst/>
              </a:prstGeom>
              <a:noFill/>
            </p:spPr>
            <p:txBody>
              <a:bodyPr wrap="square" rtlCol="0">
                <a:spAutoFit/>
              </a:bodyPr>
              <a:lstStyle/>
              <a:p>
                <a:pPr>
                  <a:spcBef>
                    <a:spcPts val="600"/>
                  </a:spcBef>
                  <a:spcAft>
                    <a:spcPts val="600"/>
                  </a:spcAft>
                </a:pPr>
                <a:r>
                  <a:rPr lang="en-US" altLang="zh-CN" sz="2000" dirty="0">
                    <a:latin typeface="Cambria" panose="02040503050406030204" pitchFamily="18" charset="0"/>
                    <a:ea typeface="Cambria" panose="02040503050406030204" pitchFamily="18" charset="0"/>
                  </a:rPr>
                  <a:t>There is no indication that two pseudoscalar states </a:t>
                </a:r>
                <a14:m>
                  <m:oMath xmlns:m="http://schemas.openxmlformats.org/officeDocument/2006/math">
                    <m:r>
                      <a:rPr lang="en-US" altLang="zh-CN" sz="2000" b="0" i="1" smtClean="0">
                        <a:latin typeface="Cambria Math" panose="02040503050406030204" pitchFamily="18" charset="0"/>
                        <a:ea typeface="Cambria" panose="02040503050406030204" pitchFamily="18" charset="0"/>
                      </a:rPr>
                      <m:t>𝜂</m:t>
                    </m:r>
                    <m:d>
                      <m:dPr>
                        <m:ctrlPr>
                          <a:rPr lang="en-US" altLang="zh-CN" sz="2000" b="0" i="1" smtClean="0">
                            <a:latin typeface="Cambria Math" panose="02040503050406030204" pitchFamily="18" charset="0"/>
                            <a:ea typeface="Cambria" panose="02040503050406030204" pitchFamily="18" charset="0"/>
                          </a:rPr>
                        </m:ctrlPr>
                      </m:dPr>
                      <m:e>
                        <m:r>
                          <a:rPr lang="en-US" altLang="zh-CN" sz="2000" b="0" i="1" smtClean="0">
                            <a:latin typeface="Cambria Math" panose="02040503050406030204" pitchFamily="18" charset="0"/>
                            <a:ea typeface="Cambria" panose="02040503050406030204" pitchFamily="18" charset="0"/>
                          </a:rPr>
                          <m:t>1405</m:t>
                        </m:r>
                      </m:e>
                    </m:d>
                  </m:oMath>
                </a14:m>
                <a:r>
                  <a:rPr lang="en-US" altLang="zh-CN" sz="2000" dirty="0">
                    <a:latin typeface="Cambria" panose="02040503050406030204" pitchFamily="18" charset="0"/>
                    <a:ea typeface="Cambria" panose="02040503050406030204" pitchFamily="18" charset="0"/>
                  </a:rPr>
                  <a:t> and </a:t>
                </a:r>
                <a14:m>
                  <m:oMath xmlns:m="http://schemas.openxmlformats.org/officeDocument/2006/math">
                    <m:r>
                      <a:rPr lang="en-US" altLang="zh-CN" sz="2000" b="0" i="1" smtClean="0">
                        <a:latin typeface="Cambria Math" panose="02040503050406030204" pitchFamily="18" charset="0"/>
                        <a:ea typeface="Cambria" panose="02040503050406030204" pitchFamily="18" charset="0"/>
                      </a:rPr>
                      <m:t>𝜂</m:t>
                    </m:r>
                    <m:r>
                      <a:rPr lang="en-US" altLang="zh-CN" sz="2000" b="0" i="1" smtClean="0">
                        <a:latin typeface="Cambria Math" panose="02040503050406030204" pitchFamily="18" charset="0"/>
                        <a:ea typeface="Cambria" panose="02040503050406030204" pitchFamily="18" charset="0"/>
                      </a:rPr>
                      <m:t>(1475)</m:t>
                    </m:r>
                  </m:oMath>
                </a14:m>
                <a:r>
                  <a:rPr lang="en-US" altLang="zh-CN" sz="2000" dirty="0">
                    <a:latin typeface="Cambria" panose="02040503050406030204" pitchFamily="18" charset="0"/>
                    <a:ea typeface="Cambria" panose="02040503050406030204" pitchFamily="18" charset="0"/>
                  </a:rPr>
                  <a:t> are needed in the description of any exclusive channel such as </a:t>
                </a:r>
                <a14:m>
                  <m:oMath xmlns:m="http://schemas.openxmlformats.org/officeDocument/2006/math">
                    <m:r>
                      <a:rPr lang="en-US" altLang="zh-CN" sz="2000" b="0" i="1" smtClean="0">
                        <a:latin typeface="Cambria Math" panose="02040503050406030204" pitchFamily="18" charset="0"/>
                        <a:ea typeface="Cambria" panose="02040503050406030204" pitchFamily="18" charset="0"/>
                      </a:rPr>
                      <m:t>𝜂𝜋𝜋</m:t>
                    </m:r>
                  </m:oMath>
                </a14:m>
                <a:r>
                  <a:rPr lang="en-US" altLang="zh-CN" sz="2000" dirty="0">
                    <a:latin typeface="Cambria" panose="02040503050406030204" pitchFamily="18" charset="0"/>
                    <a:ea typeface="Cambria" panose="02040503050406030204" pitchFamily="18" charset="0"/>
                  </a:rPr>
                  <a:t> </a:t>
                </a:r>
                <a:r>
                  <a:rPr lang="en-US" altLang="zh-CN" sz="2000" dirty="0">
                    <a:solidFill>
                      <a:srgbClr val="FF0000"/>
                    </a:solidFill>
                    <a:latin typeface="Cambria" panose="02040503050406030204" pitchFamily="18" charset="0"/>
                    <a:ea typeface="Cambria" panose="02040503050406030204" pitchFamily="18" charset="0"/>
                  </a:rPr>
                  <a:t>[3-5]</a:t>
                </a:r>
                <a:r>
                  <a:rPr lang="en-US" altLang="zh-CN" sz="2000" dirty="0">
                    <a:latin typeface="Cambria" panose="02040503050406030204" pitchFamily="18" charset="0"/>
                    <a:ea typeface="Cambria" panose="02040503050406030204" pitchFamily="18" charset="0"/>
                  </a:rPr>
                  <a:t>, </a:t>
                </a:r>
                <a14:m>
                  <m:oMath xmlns:m="http://schemas.openxmlformats.org/officeDocument/2006/math">
                    <m:r>
                      <a:rPr lang="en-US" altLang="zh-CN" sz="2000" b="0" i="1" smtClean="0">
                        <a:latin typeface="Cambria Math" panose="02040503050406030204" pitchFamily="18" charset="0"/>
                        <a:ea typeface="Cambria" panose="02040503050406030204" pitchFamily="18" charset="0"/>
                      </a:rPr>
                      <m:t>𝐾</m:t>
                    </m:r>
                    <m:acc>
                      <m:accPr>
                        <m:chr m:val="̅"/>
                        <m:ctrlPr>
                          <a:rPr lang="en-US" altLang="zh-CN" sz="2000" b="0" i="1" smtClean="0">
                            <a:latin typeface="Cambria Math" panose="02040503050406030204" pitchFamily="18" charset="0"/>
                            <a:ea typeface="Cambria" panose="02040503050406030204" pitchFamily="18" charset="0"/>
                          </a:rPr>
                        </m:ctrlPr>
                      </m:accPr>
                      <m:e>
                        <m:r>
                          <a:rPr lang="en-US" altLang="zh-CN" sz="2000" b="0" i="1" smtClean="0">
                            <a:latin typeface="Cambria Math" panose="02040503050406030204" pitchFamily="18" charset="0"/>
                            <a:ea typeface="Cambria" panose="02040503050406030204" pitchFamily="18" charset="0"/>
                          </a:rPr>
                          <m:t>𝐾</m:t>
                        </m:r>
                      </m:e>
                    </m:acc>
                    <m:r>
                      <a:rPr lang="en-US" altLang="zh-CN" sz="2000" b="0" i="1" dirty="0" smtClean="0">
                        <a:latin typeface="Cambria Math" panose="02040503050406030204" pitchFamily="18" charset="0"/>
                        <a:ea typeface="Cambria" panose="02040503050406030204" pitchFamily="18" charset="0"/>
                      </a:rPr>
                      <m:t>𝜋</m:t>
                    </m:r>
                  </m:oMath>
                </a14:m>
                <a:r>
                  <a:rPr lang="en-US" altLang="zh-CN" sz="2000" dirty="0">
                    <a:solidFill>
                      <a:srgbClr val="FF0000"/>
                    </a:solidFill>
                    <a:latin typeface="Cambria" panose="02040503050406030204" pitchFamily="18" charset="0"/>
                    <a:ea typeface="Cambria" panose="02040503050406030204" pitchFamily="18" charset="0"/>
                  </a:rPr>
                  <a:t>[6]</a:t>
                </a:r>
                <a:r>
                  <a:rPr lang="en-US" altLang="zh-CN" sz="2000" dirty="0">
                    <a:latin typeface="Cambria" panose="02040503050406030204" pitchFamily="18" charset="0"/>
                    <a:ea typeface="Cambria" panose="02040503050406030204" pitchFamily="18" charset="0"/>
                  </a:rPr>
                  <a:t>, and the isospin-violating </a:t>
                </a:r>
                <a14:m>
                  <m:oMath xmlns:m="http://schemas.openxmlformats.org/officeDocument/2006/math">
                    <m:r>
                      <a:rPr lang="en-US" altLang="zh-CN" sz="2000" b="0" i="1" smtClean="0">
                        <a:latin typeface="Cambria Math" panose="02040503050406030204" pitchFamily="18" charset="0"/>
                        <a:ea typeface="Cambria" panose="02040503050406030204" pitchFamily="18" charset="0"/>
                      </a:rPr>
                      <m:t>3</m:t>
                    </m:r>
                    <m:r>
                      <a:rPr lang="en-US" altLang="zh-CN" sz="2000" b="0" i="1" smtClean="0">
                        <a:latin typeface="Cambria Math" panose="02040503050406030204" pitchFamily="18" charset="0"/>
                        <a:ea typeface="Cambria" panose="02040503050406030204" pitchFamily="18" charset="0"/>
                      </a:rPr>
                      <m:t>𝜋</m:t>
                    </m:r>
                  </m:oMath>
                </a14:m>
                <a:r>
                  <a:rPr lang="en-US" altLang="zh-CN" sz="2000" dirty="0">
                    <a:latin typeface="Cambria" panose="02040503050406030204" pitchFamily="18" charset="0"/>
                    <a:ea typeface="Cambria" panose="02040503050406030204" pitchFamily="18" charset="0"/>
                  </a:rPr>
                  <a:t> channel</a:t>
                </a:r>
                <a:r>
                  <a:rPr lang="en-US" altLang="zh-CN" sz="2000" dirty="0">
                    <a:solidFill>
                      <a:srgbClr val="FF0000"/>
                    </a:solidFill>
                    <a:latin typeface="Cambria" panose="02040503050406030204" pitchFamily="18" charset="0"/>
                    <a:ea typeface="Cambria" panose="02040503050406030204" pitchFamily="18" charset="0"/>
                  </a:rPr>
                  <a:t>[7]</a:t>
                </a:r>
                <a:r>
                  <a:rPr lang="en-US" altLang="zh-CN" sz="2000" dirty="0">
                    <a:latin typeface="Cambria" panose="02040503050406030204" pitchFamily="18" charset="0"/>
                    <a:ea typeface="Cambria" panose="02040503050406030204" pitchFamily="18" charset="0"/>
                  </a:rPr>
                  <a:t>.</a:t>
                </a:r>
              </a:p>
            </p:txBody>
          </p:sp>
        </mc:Choice>
        <mc:Fallback xmlns="">
          <p:sp>
            <p:nvSpPr>
              <p:cNvPr id="9" name="文本框 8">
                <a:extLst>
                  <a:ext uri="{FF2B5EF4-FFF2-40B4-BE49-F238E27FC236}">
                    <a16:creationId xmlns:a16="http://schemas.microsoft.com/office/drawing/2014/main" id="{3C582253-BAEE-4DEB-804D-10CD2277973E}"/>
                  </a:ext>
                </a:extLst>
              </p:cNvPr>
              <p:cNvSpPr txBox="1">
                <a:spLocks noRot="1" noChangeAspect="1" noMove="1" noResize="1" noEditPoints="1" noAdjustHandles="1" noChangeArrowheads="1" noChangeShapeType="1" noTextEdit="1"/>
              </p:cNvSpPr>
              <p:nvPr/>
            </p:nvSpPr>
            <p:spPr>
              <a:xfrm>
                <a:off x="446539" y="1127647"/>
                <a:ext cx="11429235" cy="707886"/>
              </a:xfrm>
              <a:prstGeom prst="rect">
                <a:avLst/>
              </a:prstGeom>
              <a:blipFill>
                <a:blip r:embed="rId4"/>
                <a:stretch>
                  <a:fillRect l="-533" t="-5172" b="-14655"/>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302F47A3-D3D0-46F6-896C-ABCEFFA03FE1}"/>
              </a:ext>
            </a:extLst>
          </p:cNvPr>
          <p:cNvSpPr txBox="1"/>
          <p:nvPr/>
        </p:nvSpPr>
        <p:spPr>
          <a:xfrm>
            <a:off x="5824599" y="1835533"/>
            <a:ext cx="5290519" cy="1323439"/>
          </a:xfrm>
          <a:prstGeom prst="rect">
            <a:avLst/>
          </a:prstGeom>
          <a:noFill/>
        </p:spPr>
        <p:txBody>
          <a:bodyPr wrap="square" rtlCol="0">
            <a:spAutoFit/>
          </a:bodyPr>
          <a:lstStyle/>
          <a:p>
            <a:r>
              <a:rPr lang="en-US" altLang="zh-CN" sz="1600" dirty="0"/>
              <a:t>[3] M. Ablikim et al. Phys. Rev. Lett., 107:182001,2011;</a:t>
            </a:r>
          </a:p>
          <a:p>
            <a:r>
              <a:rPr lang="en-US" altLang="zh-CN" sz="1600" dirty="0"/>
              <a:t>[4] M. Ablikim et al. Phys. Rev. Lett., 106:072002, 2011;</a:t>
            </a:r>
          </a:p>
          <a:p>
            <a:r>
              <a:rPr lang="en-US" altLang="zh-CN" sz="1600" dirty="0"/>
              <a:t>[5] M. Ablikim et al. Phys. Rev. D, 100(9):092003, 2019;</a:t>
            </a:r>
          </a:p>
          <a:p>
            <a:r>
              <a:rPr lang="en-US" altLang="zh-CN" sz="1600" dirty="0"/>
              <a:t>[6] M. Ablikim et al. Phys. Rev. D, 87:092006, 2013; </a:t>
            </a:r>
          </a:p>
          <a:p>
            <a:r>
              <a:rPr lang="en-US" altLang="zh-CN" sz="1600" dirty="0"/>
              <a:t>[7] M. Ablikim et al. Phys. Rev. Lett., 108:182001, 2012.</a:t>
            </a:r>
          </a:p>
        </p:txBody>
      </p:sp>
      <mc:AlternateContent xmlns:mc="http://schemas.openxmlformats.org/markup-compatibility/2006" xmlns:a14="http://schemas.microsoft.com/office/drawing/2010/main">
        <mc:Choice Requires="a14">
          <p:sp>
            <p:nvSpPr>
              <p:cNvPr id="8" name="文本框 7">
                <a:extLst>
                  <a:ext uri="{FF2B5EF4-FFF2-40B4-BE49-F238E27FC236}">
                    <a16:creationId xmlns:a16="http://schemas.microsoft.com/office/drawing/2014/main" id="{9F8F6A3F-5206-4FC7-B05A-ACF1DBA6CC02}"/>
                  </a:ext>
                </a:extLst>
              </p:cNvPr>
              <p:cNvSpPr txBox="1"/>
              <p:nvPr/>
            </p:nvSpPr>
            <p:spPr>
              <a:xfrm>
                <a:off x="464104" y="4981531"/>
                <a:ext cx="11278518" cy="1015663"/>
              </a:xfrm>
              <a:prstGeom prst="rect">
                <a:avLst/>
              </a:prstGeom>
              <a:noFill/>
            </p:spPr>
            <p:txBody>
              <a:bodyPr wrap="square" rtlCol="0">
                <a:spAutoFit/>
              </a:bodyPr>
              <a:lstStyle/>
              <a:p>
                <a:pPr>
                  <a:spcBef>
                    <a:spcPts val="600"/>
                  </a:spcBef>
                  <a:spcAft>
                    <a:spcPts val="600"/>
                  </a:spcAft>
                </a:pPr>
                <a:r>
                  <a:rPr lang="en-US" altLang="zh-CN" sz="2000" dirty="0">
                    <a:latin typeface="Cambria" panose="02040503050406030204" pitchFamily="18" charset="0"/>
                    <a:ea typeface="Cambria" panose="02040503050406030204" pitchFamily="18" charset="0"/>
                  </a:rPr>
                  <a:t>The </a:t>
                </a:r>
                <a14:m>
                  <m:oMath xmlns:m="http://schemas.openxmlformats.org/officeDocument/2006/math">
                    <m:r>
                      <a:rPr lang="en-US" altLang="zh-CN" sz="2000" i="1">
                        <a:latin typeface="Cambria Math" panose="02040503050406030204" pitchFamily="18" charset="0"/>
                      </a:rPr>
                      <m:t>𝜂</m:t>
                    </m:r>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en-US" altLang="zh-CN" sz="2000" i="1">
                            <a:latin typeface="Cambria Math" panose="02040503050406030204" pitchFamily="18" charset="0"/>
                          </a:rPr>
                          <m:t>𝜂</m:t>
                        </m:r>
                      </m:e>
                      <m:sup>
                        <m:r>
                          <a:rPr lang="en-US" altLang="zh-CN" sz="2000" i="1">
                            <a:latin typeface="Cambria Math" panose="02040503050406030204" pitchFamily="18" charset="0"/>
                          </a:rPr>
                          <m:t>′</m:t>
                        </m:r>
                      </m:sup>
                    </m:sSup>
                    <m:r>
                      <a:rPr lang="en-US" altLang="zh-CN" sz="2000" i="1">
                        <a:latin typeface="Cambria Math" panose="02040503050406030204" pitchFamily="18" charset="0"/>
                      </a:rPr>
                      <m:t>−</m:t>
                    </m:r>
                    <m:r>
                      <a:rPr lang="en-US" altLang="zh-CN" sz="2000" i="1">
                        <a:latin typeface="Cambria Math" panose="02040503050406030204" pitchFamily="18" charset="0"/>
                      </a:rPr>
                      <m:t>𝐺</m:t>
                    </m:r>
                  </m:oMath>
                </a14:m>
                <a:r>
                  <a:rPr lang="en-US" altLang="zh-CN" sz="2000" dirty="0">
                    <a:latin typeface="Cambria" panose="02040503050406030204" pitchFamily="18" charset="0"/>
                    <a:ea typeface="Cambria" panose="02040503050406030204" pitchFamily="18" charset="0"/>
                  </a:rPr>
                  <a:t> mixing suggests that the mixing of the glueball with </a:t>
                </a:r>
                <a14:m>
                  <m:oMath xmlns:m="http://schemas.openxmlformats.org/officeDocument/2006/math">
                    <m:r>
                      <a:rPr lang="en-US" altLang="zh-CN" sz="2000" i="1">
                        <a:latin typeface="Cambria Math" panose="02040503050406030204" pitchFamily="18" charset="0"/>
                        <a:ea typeface="Cambria" panose="02040503050406030204" pitchFamily="18" charset="0"/>
                      </a:rPr>
                      <m:t>𝜂</m:t>
                    </m:r>
                  </m:oMath>
                </a14:m>
                <a:r>
                  <a:rPr lang="en-US" altLang="zh-CN" sz="2000" dirty="0">
                    <a:latin typeface="Cambria" panose="02040503050406030204" pitchFamily="18" charset="0"/>
                    <a:ea typeface="Cambria" panose="02040503050406030204" pitchFamily="18" charset="0"/>
                  </a:rPr>
                  <a:t> and </a:t>
                </a:r>
                <a14:m>
                  <m:oMath xmlns:m="http://schemas.openxmlformats.org/officeDocument/2006/math">
                    <m:r>
                      <a:rPr lang="en-US" altLang="zh-CN" sz="2000" i="1">
                        <a:latin typeface="Cambria Math" panose="02040503050406030204" pitchFamily="18" charset="0"/>
                        <a:ea typeface="Cambria" panose="02040503050406030204" pitchFamily="18" charset="0"/>
                      </a:rPr>
                      <m:t>𝜂</m:t>
                    </m:r>
                    <m:r>
                      <a:rPr lang="en-US" altLang="zh-CN" sz="2000" i="1">
                        <a:latin typeface="Cambria Math" panose="02040503050406030204" pitchFamily="18" charset="0"/>
                        <a:ea typeface="Cambria" panose="02040503050406030204" pitchFamily="18" charset="0"/>
                      </a:rPr>
                      <m:t>′</m:t>
                    </m:r>
                  </m:oMath>
                </a14:m>
                <a:r>
                  <a:rPr lang="en-US" altLang="zh-CN" sz="2000" dirty="0">
                    <a:latin typeface="Cambria" panose="02040503050406030204" pitchFamily="18" charset="0"/>
                    <a:ea typeface="Cambria" panose="02040503050406030204" pitchFamily="18" charset="0"/>
                  </a:rPr>
                  <a:t> are rather small </a:t>
                </a:r>
                <a:r>
                  <a:rPr lang="en-US" altLang="zh-CN" sz="2000" dirty="0">
                    <a:solidFill>
                      <a:srgbClr val="FF0000"/>
                    </a:solidFill>
                    <a:latin typeface="Cambria" panose="02040503050406030204" pitchFamily="18" charset="0"/>
                    <a:ea typeface="Cambria" panose="02040503050406030204" pitchFamily="18" charset="0"/>
                  </a:rPr>
                  <a:t>[11]</a:t>
                </a:r>
                <a:r>
                  <a:rPr lang="en-US" altLang="zh-CN" sz="2000" dirty="0">
                    <a:latin typeface="Cambria" panose="02040503050406030204" pitchFamily="18" charset="0"/>
                    <a:ea typeface="Cambria" panose="02040503050406030204" pitchFamily="18" charset="0"/>
                  </a:rPr>
                  <a:t>. We assume the first radial excitations totally follow the mixing pattern  of the </a:t>
                </a:r>
                <a14:m>
                  <m:oMath xmlns:m="http://schemas.openxmlformats.org/officeDocument/2006/math">
                    <m:r>
                      <a:rPr lang="en-US" altLang="zh-CN" sz="2000" i="1">
                        <a:latin typeface="Cambria Math" panose="02040503050406030204" pitchFamily="18" charset="0"/>
                      </a:rPr>
                      <m:t>𝜂</m:t>
                    </m:r>
                    <m:r>
                      <a:rPr lang="en-US" altLang="zh-CN" sz="2000" i="1">
                        <a:latin typeface="Cambria Math" panose="02040503050406030204" pitchFamily="18" charset="0"/>
                      </a:rPr>
                      <m:t>−</m:t>
                    </m:r>
                    <m:r>
                      <a:rPr lang="en-US" altLang="zh-CN" sz="2000" i="1">
                        <a:latin typeface="Cambria Math" panose="02040503050406030204" pitchFamily="18" charset="0"/>
                      </a:rPr>
                      <m:t>𝜂</m:t>
                    </m:r>
                    <m:r>
                      <a:rPr lang="en-US" altLang="zh-CN" sz="2000" i="1">
                        <a:latin typeface="Cambria Math" panose="02040503050406030204" pitchFamily="18" charset="0"/>
                      </a:rPr>
                      <m:t>′</m:t>
                    </m:r>
                  </m:oMath>
                </a14:m>
                <a:r>
                  <a:rPr lang="zh-CN" altLang="en-US" sz="2000" dirty="0">
                    <a:latin typeface="Cambria" panose="02040503050406030204" pitchFamily="18" charset="0"/>
                  </a:rPr>
                  <a:t> </a:t>
                </a:r>
                <a:r>
                  <a:rPr lang="en-US" altLang="zh-CN" sz="2000" dirty="0">
                    <a:latin typeface="Cambria" panose="02040503050406030204" pitchFamily="18" charset="0"/>
                    <a:ea typeface="Cambria" panose="02040503050406030204" pitchFamily="18" charset="0"/>
                  </a:rPr>
                  <a:t>system,  and ignore their mixing of glueball.</a:t>
                </a:r>
              </a:p>
            </p:txBody>
          </p:sp>
        </mc:Choice>
        <mc:Fallback xmlns="">
          <p:sp>
            <p:nvSpPr>
              <p:cNvPr id="8" name="文本框 7">
                <a:extLst>
                  <a:ext uri="{FF2B5EF4-FFF2-40B4-BE49-F238E27FC236}">
                    <a16:creationId xmlns:a16="http://schemas.microsoft.com/office/drawing/2014/main" id="{9F8F6A3F-5206-4FC7-B05A-ACF1DBA6CC02}"/>
                  </a:ext>
                </a:extLst>
              </p:cNvPr>
              <p:cNvSpPr txBox="1">
                <a:spLocks noRot="1" noChangeAspect="1" noMove="1" noResize="1" noEditPoints="1" noAdjustHandles="1" noChangeArrowheads="1" noChangeShapeType="1" noTextEdit="1"/>
              </p:cNvSpPr>
              <p:nvPr/>
            </p:nvSpPr>
            <p:spPr>
              <a:xfrm>
                <a:off x="464104" y="4981531"/>
                <a:ext cx="11278518" cy="1015663"/>
              </a:xfrm>
              <a:prstGeom prst="rect">
                <a:avLst/>
              </a:prstGeom>
              <a:blipFill>
                <a:blip r:embed="rId5"/>
                <a:stretch>
                  <a:fillRect l="-541" t="-2994" b="-9581"/>
                </a:stretch>
              </a:blipFill>
            </p:spPr>
            <p:txBody>
              <a:bodyPr/>
              <a:lstStyle/>
              <a:p>
                <a:r>
                  <a:rPr lang="zh-CN" altLang="en-US">
                    <a:noFill/>
                  </a:rPr>
                  <a:t> </a:t>
                </a:r>
              </a:p>
            </p:txBody>
          </p:sp>
        </mc:Fallback>
      </mc:AlternateContent>
      <p:sp>
        <p:nvSpPr>
          <p:cNvPr id="11" name="文本框 10">
            <a:extLst>
              <a:ext uri="{FF2B5EF4-FFF2-40B4-BE49-F238E27FC236}">
                <a16:creationId xmlns:a16="http://schemas.microsoft.com/office/drawing/2014/main" id="{55D2B2B0-DD04-454A-ADB8-F29536676E3F}"/>
              </a:ext>
            </a:extLst>
          </p:cNvPr>
          <p:cNvSpPr txBox="1"/>
          <p:nvPr/>
        </p:nvSpPr>
        <p:spPr>
          <a:xfrm>
            <a:off x="4646044" y="5917335"/>
            <a:ext cx="7543799" cy="338554"/>
          </a:xfrm>
          <a:prstGeom prst="rect">
            <a:avLst/>
          </a:prstGeom>
          <a:noFill/>
        </p:spPr>
        <p:txBody>
          <a:bodyPr wrap="square">
            <a:spAutoFit/>
          </a:bodyPr>
          <a:lstStyle/>
          <a:p>
            <a:r>
              <a:rPr lang="en-US" altLang="zh-CN" sz="1600" dirty="0"/>
              <a:t>[11] W. Qin, Q. Zhao, and X.-H. Zhong, Phys. Rev. D 97, 096002 (2018)</a:t>
            </a:r>
          </a:p>
        </p:txBody>
      </p:sp>
    </p:spTree>
    <p:extLst>
      <p:ext uri="{BB962C8B-B14F-4D97-AF65-F5344CB8AC3E}">
        <p14:creationId xmlns:p14="http://schemas.microsoft.com/office/powerpoint/2010/main" val="3832590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文本框 5">
                <a:extLst>
                  <a:ext uri="{FF2B5EF4-FFF2-40B4-BE49-F238E27FC236}">
                    <a16:creationId xmlns:a16="http://schemas.microsoft.com/office/drawing/2014/main" id="{5DEC26C8-D52B-4AB2-86A2-016301544737}"/>
                  </a:ext>
                </a:extLst>
              </p:cNvPr>
              <p:cNvSpPr txBox="1"/>
              <p:nvPr/>
            </p:nvSpPr>
            <p:spPr>
              <a:xfrm>
                <a:off x="814117" y="1545451"/>
                <a:ext cx="9203269" cy="1015663"/>
              </a:xfrm>
              <a:prstGeom prst="rect">
                <a:avLst/>
              </a:prstGeom>
              <a:noFill/>
            </p:spPr>
            <p:txBody>
              <a:bodyPr wrap="square" rtlCol="0">
                <a:spAutoFit/>
              </a:bodyPr>
              <a:lstStyle/>
              <a:p>
                <a:r>
                  <a:rPr lang="en-US" altLang="zh-CN" sz="2000" dirty="0">
                    <a:latin typeface="Cambria" panose="02040503050406030204" pitchFamily="18" charset="0"/>
                    <a:ea typeface="Cambria" panose="02040503050406030204" pitchFamily="18" charset="0"/>
                  </a:rPr>
                  <a:t>BESIII has measured the decay rate of </a:t>
                </a:r>
                <a14:m>
                  <m:oMath xmlns:m="http://schemas.openxmlformats.org/officeDocument/2006/math">
                    <m:r>
                      <a:rPr lang="en-US" altLang="zh-CN" sz="2000" i="1">
                        <a:latin typeface="Cambria Math" panose="02040503050406030204" pitchFamily="18" charset="0"/>
                      </a:rPr>
                      <m:t>𝜂</m:t>
                    </m:r>
                    <m:r>
                      <a:rPr lang="en-US" altLang="zh-CN" sz="2000" i="1">
                        <a:latin typeface="Cambria Math" panose="02040503050406030204" pitchFamily="18" charset="0"/>
                      </a:rPr>
                      <m:t>(1405/1475)</m:t>
                    </m:r>
                  </m:oMath>
                </a14:m>
                <a:r>
                  <a:rPr lang="zh-CN" altLang="en-US" sz="2000" dirty="0">
                    <a:latin typeface="Cambria" panose="02040503050406030204" pitchFamily="18" charset="0"/>
                  </a:rPr>
                  <a:t> </a:t>
                </a:r>
                <a14:m>
                  <m:oMath xmlns:m="http://schemas.openxmlformats.org/officeDocument/2006/math">
                    <m:r>
                      <a:rPr lang="en-US" altLang="zh-CN" sz="2000" i="1" dirty="0">
                        <a:latin typeface="Cambria Math" panose="02040503050406030204" pitchFamily="18" charset="0"/>
                      </a:rPr>
                      <m:t>→</m:t>
                    </m:r>
                    <m:r>
                      <a:rPr lang="en-US" altLang="zh-CN" sz="2000" i="1" dirty="0">
                        <a:latin typeface="Cambria Math" panose="02040503050406030204" pitchFamily="18" charset="0"/>
                      </a:rPr>
                      <m:t>𝛾𝜙</m:t>
                    </m:r>
                    <m:r>
                      <a:rPr lang="en-US" altLang="zh-CN" sz="2000" i="1" dirty="0">
                        <a:latin typeface="Cambria Math" panose="02040503050406030204" pitchFamily="18" charset="0"/>
                      </a:rPr>
                      <m:t>,</m:t>
                    </m:r>
                  </m:oMath>
                </a14:m>
                <a:r>
                  <a:rPr lang="zh-CN" altLang="en-US" sz="2000" dirty="0">
                    <a:latin typeface="Cambria" panose="02040503050406030204" pitchFamily="18" charset="0"/>
                  </a:rPr>
                  <a:t> </a:t>
                </a:r>
                <a:r>
                  <a:rPr lang="en-US" altLang="zh-CN" sz="2000" dirty="0">
                    <a:latin typeface="Cambria" panose="02040503050406030204" pitchFamily="18" charset="0"/>
                  </a:rPr>
                  <a:t>from which </a:t>
                </a:r>
                <a:r>
                  <a:rPr lang="en-US" altLang="zh-CN" sz="2000" dirty="0">
                    <a:latin typeface="Cambria" panose="02040503050406030204" pitchFamily="18" charset="0"/>
                    <a:ea typeface="Cambria" panose="02040503050406030204" pitchFamily="18" charset="0"/>
                  </a:rPr>
                  <a:t>the ratio of </a:t>
                </a:r>
                <a14:m>
                  <m:oMath xmlns:m="http://schemas.openxmlformats.org/officeDocument/2006/math">
                    <m:r>
                      <m:rPr>
                        <m:sty m:val="p"/>
                      </m:rPr>
                      <a:rPr lang="en-US" altLang="zh-CN" sz="2000">
                        <a:latin typeface="Cambria Math" panose="02040503050406030204" pitchFamily="18" charset="0"/>
                      </a:rPr>
                      <m:t>Γ</m:t>
                    </m:r>
                    <m:r>
                      <a:rPr lang="en-US" altLang="zh-CN" sz="2000" i="1">
                        <a:latin typeface="Cambria Math" panose="02040503050406030204" pitchFamily="18" charset="0"/>
                      </a:rPr>
                      <m:t>(</m:t>
                    </m:r>
                    <m:r>
                      <a:rPr lang="en-US" altLang="zh-CN" sz="2000" i="1">
                        <a:latin typeface="Cambria Math" panose="02040503050406030204" pitchFamily="18" charset="0"/>
                      </a:rPr>
                      <m:t>𝜂</m:t>
                    </m:r>
                    <m:d>
                      <m:dPr>
                        <m:ctrlPr>
                          <a:rPr lang="en-US" altLang="zh-CN" sz="2000" i="1">
                            <a:latin typeface="Cambria Math" panose="02040503050406030204" pitchFamily="18" charset="0"/>
                          </a:rPr>
                        </m:ctrlPr>
                      </m:dPr>
                      <m:e>
                        <m:r>
                          <a:rPr lang="en-US" altLang="zh-CN" sz="2000" i="1">
                            <a:latin typeface="Cambria Math" panose="02040503050406030204" pitchFamily="18" charset="0"/>
                          </a:rPr>
                          <m:t>1405</m:t>
                        </m:r>
                      </m:e>
                    </m:d>
                    <m:r>
                      <a:rPr lang="en-US" altLang="zh-CN" sz="2000" i="1">
                        <a:latin typeface="Cambria Math" panose="02040503050406030204" pitchFamily="18" charset="0"/>
                      </a:rPr>
                      <m:t>→</m:t>
                    </m:r>
                    <m:r>
                      <a:rPr lang="en-US" altLang="zh-CN" sz="2000" i="1">
                        <a:latin typeface="Cambria Math" panose="02040503050406030204" pitchFamily="18" charset="0"/>
                      </a:rPr>
                      <m:t>𝛾𝜌</m:t>
                    </m:r>
                    <m:r>
                      <a:rPr lang="en-US" altLang="zh-CN" sz="2000" i="1">
                        <a:latin typeface="Cambria Math" panose="02040503050406030204" pitchFamily="18" charset="0"/>
                      </a:rPr>
                      <m:t>)</m:t>
                    </m:r>
                  </m:oMath>
                </a14:m>
                <a:r>
                  <a:rPr lang="en-US" altLang="zh-CN" sz="2000" dirty="0">
                    <a:latin typeface="Cambria" panose="02040503050406030204" pitchFamily="18" charset="0"/>
                    <a:ea typeface="Cambria" panose="02040503050406030204" pitchFamily="18" charset="0"/>
                  </a:rPr>
                  <a:t>/ </a:t>
                </a:r>
                <a14:m>
                  <m:oMath xmlns:m="http://schemas.openxmlformats.org/officeDocument/2006/math">
                    <m:r>
                      <m:rPr>
                        <m:sty m:val="p"/>
                      </m:rPr>
                      <a:rPr lang="en-US" altLang="zh-CN" sz="2000">
                        <a:latin typeface="Cambria Math" panose="02040503050406030204" pitchFamily="18" charset="0"/>
                      </a:rPr>
                      <m:t>Γ</m:t>
                    </m:r>
                    <m:r>
                      <a:rPr lang="en-US" altLang="zh-CN" sz="2000">
                        <a:latin typeface="Cambria Math" panose="02040503050406030204" pitchFamily="18" charset="0"/>
                      </a:rPr>
                      <m:t>(</m:t>
                    </m:r>
                    <m:r>
                      <a:rPr lang="en-US" altLang="zh-CN" sz="2000" i="1">
                        <a:latin typeface="Cambria Math" panose="02040503050406030204" pitchFamily="18" charset="0"/>
                      </a:rPr>
                      <m:t>𝜂</m:t>
                    </m:r>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1405</m:t>
                        </m:r>
                      </m:e>
                    </m:d>
                    <m:r>
                      <a:rPr lang="en-US" altLang="zh-CN" sz="2000" i="1">
                        <a:latin typeface="Cambria Math" panose="02040503050406030204" pitchFamily="18" charset="0"/>
                      </a:rPr>
                      <m:t>→</m:t>
                    </m:r>
                    <m:r>
                      <a:rPr lang="en-US" altLang="zh-CN" sz="2000" i="1">
                        <a:latin typeface="Cambria Math" panose="02040503050406030204" pitchFamily="18" charset="0"/>
                      </a:rPr>
                      <m:t>𝛾𝜙</m:t>
                    </m:r>
                  </m:oMath>
                </a14:m>
                <a:r>
                  <a:rPr lang="en-US" altLang="zh-CN" sz="2000" dirty="0">
                    <a:latin typeface="Cambria" panose="02040503050406030204" pitchFamily="18" charset="0"/>
                    <a:ea typeface="Cambria" panose="02040503050406030204" pitchFamily="18" charset="0"/>
                  </a:rPr>
                  <a:t>) can be extracted </a:t>
                </a:r>
                <a:r>
                  <a:rPr lang="en-US" altLang="zh-CN" sz="2000" dirty="0">
                    <a:solidFill>
                      <a:srgbClr val="FF0000"/>
                    </a:solidFill>
                    <a:latin typeface="Cambria" panose="02040503050406030204" pitchFamily="18" charset="0"/>
                    <a:ea typeface="Cambria" panose="02040503050406030204" pitchFamily="18" charset="0"/>
                  </a:rPr>
                  <a:t>[12]</a:t>
                </a:r>
                <a:r>
                  <a:rPr lang="en-US" altLang="zh-CN" sz="2000" dirty="0">
                    <a:latin typeface="Cambria" panose="02040503050406030204" pitchFamily="18" charset="0"/>
                    <a:ea typeface="Cambria" panose="02040503050406030204" pitchFamily="18" charset="0"/>
                  </a:rPr>
                  <a:t>.  It is crucial to examine whether this is consistent with the first radial excitation of assumption.  </a:t>
                </a:r>
                <a:endParaRPr lang="zh-CN" altLang="en-US" sz="2000" dirty="0">
                  <a:latin typeface="Cambria" panose="02040503050406030204" pitchFamily="18" charset="0"/>
                </a:endParaRPr>
              </a:p>
            </p:txBody>
          </p:sp>
        </mc:Choice>
        <mc:Fallback xmlns="">
          <p:sp>
            <p:nvSpPr>
              <p:cNvPr id="6" name="文本框 5">
                <a:extLst>
                  <a:ext uri="{FF2B5EF4-FFF2-40B4-BE49-F238E27FC236}">
                    <a16:creationId xmlns:a16="http://schemas.microsoft.com/office/drawing/2014/main" id="{5DEC26C8-D52B-4AB2-86A2-016301544737}"/>
                  </a:ext>
                </a:extLst>
              </p:cNvPr>
              <p:cNvSpPr txBox="1">
                <a:spLocks noRot="1" noChangeAspect="1" noMove="1" noResize="1" noEditPoints="1" noAdjustHandles="1" noChangeArrowheads="1" noChangeShapeType="1" noTextEdit="1"/>
              </p:cNvSpPr>
              <p:nvPr/>
            </p:nvSpPr>
            <p:spPr>
              <a:xfrm>
                <a:off x="814117" y="1545451"/>
                <a:ext cx="9203269" cy="1015663"/>
              </a:xfrm>
              <a:prstGeom prst="rect">
                <a:avLst/>
              </a:prstGeom>
              <a:blipFill>
                <a:blip r:embed="rId3"/>
                <a:stretch>
                  <a:fillRect l="-729" t="-3614" r="-729" b="-10241"/>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0CF4ADEF-4329-4BFB-893E-357E81C46DFD}"/>
                  </a:ext>
                </a:extLst>
              </p:cNvPr>
              <p:cNvSpPr txBox="1"/>
              <p:nvPr/>
            </p:nvSpPr>
            <p:spPr>
              <a:xfrm>
                <a:off x="1797047" y="2792606"/>
                <a:ext cx="10394953" cy="369332"/>
              </a:xfrm>
              <a:prstGeom prst="rect">
                <a:avLst/>
              </a:prstGeom>
              <a:noFill/>
            </p:spPr>
            <p:txBody>
              <a:bodyPr wrap="square" rtlCol="0">
                <a:spAutoFit/>
              </a:bodyPr>
              <a:lstStyle/>
              <a:p>
                <a:r>
                  <a:rPr lang="en-US" altLang="zh-CN" sz="1600" dirty="0"/>
                  <a:t>[12] M. Ablikim et al. Study of </a:t>
                </a:r>
                <a14:m>
                  <m:oMath xmlns:m="http://schemas.openxmlformats.org/officeDocument/2006/math">
                    <m:r>
                      <a:rPr lang="en-US" altLang="zh-CN" sz="1600" i="1">
                        <a:latin typeface="Cambria Math" panose="02040503050406030204" pitchFamily="18" charset="0"/>
                      </a:rPr>
                      <m:t>𝜂</m:t>
                    </m:r>
                    <m:r>
                      <a:rPr lang="en-US" altLang="zh-CN" sz="1600" i="1">
                        <a:latin typeface="Cambria Math" panose="02040503050406030204" pitchFamily="18" charset="0"/>
                      </a:rPr>
                      <m:t>(1475)</m:t>
                    </m:r>
                  </m:oMath>
                </a14:m>
                <a:r>
                  <a:rPr lang="zh-CN" altLang="en-US" sz="1600" dirty="0"/>
                  <a:t> </a:t>
                </a:r>
                <a:r>
                  <a:rPr lang="en-US" altLang="zh-CN" sz="1600" dirty="0"/>
                  <a:t>and </a:t>
                </a:r>
                <a14:m>
                  <m:oMath xmlns:m="http://schemas.openxmlformats.org/officeDocument/2006/math">
                    <m:r>
                      <a:rPr lang="en-US" altLang="zh-CN" sz="1600" i="1">
                        <a:latin typeface="Cambria Math" panose="02040503050406030204" pitchFamily="18" charset="0"/>
                      </a:rPr>
                      <m:t>𝑋</m:t>
                    </m:r>
                    <m:r>
                      <a:rPr lang="en-US" altLang="zh-CN" sz="1600" i="1">
                        <a:latin typeface="Cambria Math" panose="02040503050406030204" pitchFamily="18" charset="0"/>
                      </a:rPr>
                      <m:t>(1835)</m:t>
                    </m:r>
                  </m:oMath>
                </a14:m>
                <a:r>
                  <a:rPr lang="zh-CN" altLang="en-US" sz="1600" dirty="0"/>
                  <a:t> </a:t>
                </a:r>
                <a:r>
                  <a:rPr lang="en-US" altLang="zh-CN" sz="1600" dirty="0"/>
                  <a:t>in radiative </a:t>
                </a:r>
                <a14:m>
                  <m:oMath xmlns:m="http://schemas.openxmlformats.org/officeDocument/2006/math">
                    <m:r>
                      <a:rPr lang="en-US" altLang="zh-CN" sz="1600" i="1">
                        <a:latin typeface="Cambria Math" panose="02040503050406030204" pitchFamily="18" charset="0"/>
                      </a:rPr>
                      <m:t>𝐽</m:t>
                    </m:r>
                    <m:r>
                      <a:rPr lang="en-US" altLang="zh-CN" sz="1600" i="1">
                        <a:latin typeface="Cambria Math" panose="02040503050406030204" pitchFamily="18" charset="0"/>
                      </a:rPr>
                      <m:t>/</m:t>
                    </m:r>
                    <m:r>
                      <a:rPr lang="en-US" altLang="zh-CN" sz="1600" i="1">
                        <a:latin typeface="Cambria Math" panose="02040503050406030204" pitchFamily="18" charset="0"/>
                      </a:rPr>
                      <m:t>𝜓</m:t>
                    </m:r>
                  </m:oMath>
                </a14:m>
                <a:r>
                  <a:rPr lang="zh-CN" altLang="en-US" sz="1600" dirty="0"/>
                  <a:t> </a:t>
                </a:r>
                <a:r>
                  <a:rPr lang="en-US" altLang="zh-CN" sz="1600" dirty="0"/>
                  <a:t>decays to </a:t>
                </a:r>
                <a14:m>
                  <m:oMath xmlns:m="http://schemas.openxmlformats.org/officeDocument/2006/math">
                    <m:r>
                      <a:rPr lang="en-US" altLang="zh-CN" sz="1600" i="1">
                        <a:latin typeface="Cambria Math" panose="02040503050406030204" pitchFamily="18" charset="0"/>
                      </a:rPr>
                      <m:t>𝛾𝜙</m:t>
                    </m:r>
                    <m:r>
                      <a:rPr lang="en-US" altLang="zh-CN" sz="1600" i="1">
                        <a:latin typeface="Cambria Math" panose="02040503050406030204" pitchFamily="18" charset="0"/>
                      </a:rPr>
                      <m:t>.</m:t>
                    </m:r>
                  </m:oMath>
                </a14:m>
                <a:r>
                  <a:rPr lang="zh-CN" altLang="en-US" sz="1600" dirty="0"/>
                  <a:t>  </a:t>
                </a:r>
                <a:r>
                  <a:rPr lang="en-US" altLang="zh-CN" sz="1600" dirty="0"/>
                  <a:t>Phys. Rev. D, 97(5):051101, 2018</a:t>
                </a:r>
                <a:r>
                  <a:rPr lang="en-US" altLang="zh-CN" sz="1800" dirty="0"/>
                  <a:t>.</a:t>
                </a:r>
              </a:p>
            </p:txBody>
          </p:sp>
        </mc:Choice>
        <mc:Fallback xmlns="">
          <p:sp>
            <p:nvSpPr>
              <p:cNvPr id="9" name="文本框 8">
                <a:extLst>
                  <a:ext uri="{FF2B5EF4-FFF2-40B4-BE49-F238E27FC236}">
                    <a16:creationId xmlns:a16="http://schemas.microsoft.com/office/drawing/2014/main" id="{0CF4ADEF-4329-4BFB-893E-357E81C46DFD}"/>
                  </a:ext>
                </a:extLst>
              </p:cNvPr>
              <p:cNvSpPr txBox="1">
                <a:spLocks noRot="1" noChangeAspect="1" noMove="1" noResize="1" noEditPoints="1" noAdjustHandles="1" noChangeArrowheads="1" noChangeShapeType="1" noTextEdit="1"/>
              </p:cNvSpPr>
              <p:nvPr/>
            </p:nvSpPr>
            <p:spPr>
              <a:xfrm>
                <a:off x="1797047" y="2792606"/>
                <a:ext cx="10394953" cy="369332"/>
              </a:xfrm>
              <a:prstGeom prst="rect">
                <a:avLst/>
              </a:prstGeom>
              <a:blipFill>
                <a:blip r:embed="rId4"/>
                <a:stretch>
                  <a:fillRect l="-352" t="-8197" b="-24590"/>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D1BC53B9-6BFE-4857-94AD-178B0BAA2BD2}"/>
                  </a:ext>
                </a:extLst>
              </p:cNvPr>
              <p:cNvSpPr txBox="1"/>
              <p:nvPr/>
            </p:nvSpPr>
            <p:spPr>
              <a:xfrm>
                <a:off x="814117" y="3621990"/>
                <a:ext cx="10394953" cy="1349793"/>
              </a:xfrm>
              <a:prstGeom prst="rect">
                <a:avLst/>
              </a:prstGeom>
              <a:noFill/>
            </p:spPr>
            <p:txBody>
              <a:bodyPr wrap="square" rtlCol="0">
                <a:spAutoFit/>
              </a:bodyPr>
              <a:lstStyle/>
              <a:p>
                <a:r>
                  <a:rPr lang="en-US" altLang="zh-CN" sz="2000" dirty="0">
                    <a:latin typeface="Cambria" panose="02040503050406030204" pitchFamily="18" charset="0"/>
                  </a:rPr>
                  <a:t>We systematically study  </a:t>
                </a:r>
                <a14:m>
                  <m:oMath xmlns:m="http://schemas.openxmlformats.org/officeDocument/2006/math">
                    <m:r>
                      <a:rPr lang="en-US" altLang="zh-CN" sz="2000" i="1">
                        <a:latin typeface="Cambria Math" panose="02040503050406030204" pitchFamily="18" charset="0"/>
                      </a:rPr>
                      <m:t>𝐽</m:t>
                    </m:r>
                    <m:r>
                      <a:rPr lang="en-US" altLang="zh-CN" sz="2000" i="1">
                        <a:latin typeface="Cambria Math" panose="02040503050406030204" pitchFamily="18" charset="0"/>
                      </a:rPr>
                      <m:t>/</m:t>
                    </m:r>
                    <m:r>
                      <a:rPr lang="en-US" altLang="zh-CN" sz="2000" b="0" i="1" smtClean="0">
                        <a:latin typeface="Cambria Math" panose="02040503050406030204" pitchFamily="18" charset="0"/>
                      </a:rPr>
                      <m:t>𝜓</m:t>
                    </m:r>
                  </m:oMath>
                </a14:m>
                <a:r>
                  <a:rPr lang="zh-CN" altLang="en-US" sz="2000" dirty="0"/>
                  <a:t> </a:t>
                </a:r>
                <a14:m>
                  <m:oMath xmlns:m="http://schemas.openxmlformats.org/officeDocument/2006/math">
                    <m:r>
                      <a:rPr lang="en-US" altLang="zh-CN" sz="2000" i="1" dirty="0">
                        <a:latin typeface="Cambria Math" panose="02040503050406030204" pitchFamily="18" charset="0"/>
                      </a:rPr>
                      <m:t>→</m:t>
                    </m:r>
                    <m:r>
                      <a:rPr lang="en-US" altLang="zh-CN" sz="2000" i="1" dirty="0">
                        <a:latin typeface="Cambria Math" panose="02040503050406030204" pitchFamily="18" charset="0"/>
                      </a:rPr>
                      <m:t>𝛾</m:t>
                    </m:r>
                    <m:r>
                      <a:rPr lang="en-US" altLang="zh-CN" sz="2000" i="1" dirty="0">
                        <a:latin typeface="Cambria Math" panose="02040503050406030204" pitchFamily="18" charset="0"/>
                      </a:rPr>
                      <m:t> </m:t>
                    </m:r>
                    <m:sSub>
                      <m:sSubPr>
                        <m:ctrlPr>
                          <a:rPr lang="en-US" altLang="zh-CN" sz="2000" b="0" i="1" dirty="0" smtClean="0">
                            <a:latin typeface="Cambria Math" panose="02040503050406030204" pitchFamily="18" charset="0"/>
                          </a:rPr>
                        </m:ctrlPr>
                      </m:sSubPr>
                      <m:e>
                        <m:r>
                          <a:rPr lang="en-US" altLang="zh-CN" sz="2000" b="0" i="1" dirty="0" smtClean="0">
                            <a:latin typeface="Cambria Math" panose="02040503050406030204" pitchFamily="18" charset="0"/>
                          </a:rPr>
                          <m:t>𝜂</m:t>
                        </m:r>
                      </m:e>
                      <m:sub>
                        <m:r>
                          <a:rPr lang="en-US" altLang="zh-CN" sz="2000" b="0" i="1" dirty="0" smtClean="0">
                            <a:latin typeface="Cambria Math" panose="02040503050406030204" pitchFamily="18" charset="0"/>
                          </a:rPr>
                          <m:t>𝑋</m:t>
                        </m:r>
                      </m:sub>
                    </m:sSub>
                    <m:r>
                      <a:rPr lang="en-US" altLang="zh-CN" sz="2000" i="1" dirty="0">
                        <a:latin typeface="Cambria Math" panose="02040503050406030204" pitchFamily="18" charset="0"/>
                      </a:rPr>
                      <m:t>→</m:t>
                    </m:r>
                    <m:r>
                      <a:rPr lang="en-US" altLang="zh-CN" sz="2000" i="1" dirty="0">
                        <a:latin typeface="Cambria Math" panose="02040503050406030204" pitchFamily="18" charset="0"/>
                      </a:rPr>
                      <m:t>𝛾𝛾</m:t>
                    </m:r>
                    <m:r>
                      <a:rPr lang="en-US" altLang="zh-CN" sz="2000" i="1" dirty="0">
                        <a:latin typeface="Cambria Math" panose="02040503050406030204" pitchFamily="18" charset="0"/>
                      </a:rPr>
                      <m:t> </m:t>
                    </m:r>
                    <m:r>
                      <a:rPr lang="en-US" altLang="zh-CN" sz="2000" b="0" i="1" dirty="0" smtClean="0">
                        <a:latin typeface="Cambria Math" panose="02040503050406030204" pitchFamily="18" charset="0"/>
                      </a:rPr>
                      <m:t>𝑉</m:t>
                    </m:r>
                  </m:oMath>
                </a14:m>
                <a:r>
                  <a:rPr lang="zh-CN" altLang="en-US" sz="2000" dirty="0">
                    <a:latin typeface="Cambria" panose="02040503050406030204" pitchFamily="18" charset="0"/>
                  </a:rPr>
                  <a:t> </a:t>
                </a:r>
                <a:r>
                  <a:rPr lang="en-US" altLang="zh-CN" sz="2000" dirty="0">
                    <a:latin typeface="Cambria" panose="02040503050406030204" pitchFamily="18" charset="0"/>
                  </a:rPr>
                  <a:t>with </a:t>
                </a:r>
                <a14:m>
                  <m:oMath xmlns:m="http://schemas.openxmlformats.org/officeDocument/2006/math">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𝜂</m:t>
                        </m:r>
                      </m:e>
                      <m:sub>
                        <m:r>
                          <a:rPr lang="en-US" altLang="zh-CN" sz="2000" b="0" i="1" smtClean="0">
                            <a:latin typeface="Cambria Math" panose="02040503050406030204" pitchFamily="18" charset="0"/>
                          </a:rPr>
                          <m:t>𝑋</m:t>
                        </m:r>
                      </m:sub>
                    </m:sSub>
                    <m:r>
                      <a:rPr lang="en-US" altLang="zh-CN" sz="2000" b="0" i="0" smtClean="0">
                        <a:latin typeface="Cambria Math" panose="02040503050406030204" pitchFamily="18" charset="0"/>
                      </a:rPr>
                      <m:t>=</m:t>
                    </m:r>
                    <m:r>
                      <a:rPr lang="en-US" altLang="zh-CN" sz="2000" b="0" i="1" smtClean="0">
                        <a:latin typeface="Cambria Math" panose="02040503050406030204" pitchFamily="18" charset="0"/>
                      </a:rPr>
                      <m:t>𝜂</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1295</m:t>
                        </m:r>
                      </m:e>
                    </m:d>
                    <m:r>
                      <a:rPr lang="en-US" altLang="zh-CN" sz="2000" b="0" i="1" smtClean="0">
                        <a:latin typeface="Cambria Math" panose="02040503050406030204" pitchFamily="18" charset="0"/>
                      </a:rPr>
                      <m:t>,</m:t>
                    </m:r>
                  </m:oMath>
                </a14:m>
                <a:r>
                  <a:rPr lang="zh-CN" altLang="en-US" sz="2000" dirty="0">
                    <a:latin typeface="Cambria" panose="02040503050406030204" pitchFamily="18" charset="0"/>
                  </a:rPr>
                  <a:t> </a:t>
                </a:r>
                <a14:m>
                  <m:oMath xmlns:m="http://schemas.openxmlformats.org/officeDocument/2006/math">
                    <m:r>
                      <a:rPr lang="en-US" altLang="zh-CN" sz="2000" b="0" i="1" dirty="0" smtClean="0">
                        <a:latin typeface="Cambria Math" panose="02040503050406030204" pitchFamily="18" charset="0"/>
                      </a:rPr>
                      <m:t>𝜂</m:t>
                    </m:r>
                    <m:d>
                      <m:dPr>
                        <m:ctrlPr>
                          <a:rPr lang="en-US" altLang="zh-CN" sz="2000" b="0" i="1" dirty="0" smtClean="0">
                            <a:latin typeface="Cambria Math" panose="02040503050406030204" pitchFamily="18" charset="0"/>
                          </a:rPr>
                        </m:ctrlPr>
                      </m:dPr>
                      <m:e>
                        <m:r>
                          <a:rPr lang="en-US" altLang="zh-CN" sz="2000" b="0" i="1" dirty="0" smtClean="0">
                            <a:latin typeface="Cambria Math" panose="02040503050406030204" pitchFamily="18" charset="0"/>
                          </a:rPr>
                          <m:t>1405</m:t>
                        </m:r>
                      </m:e>
                    </m:d>
                  </m:oMath>
                </a14:m>
                <a:r>
                  <a:rPr lang="en-US" altLang="zh-CN" sz="2000" dirty="0">
                    <a:latin typeface="Cambria" panose="02040503050406030204" pitchFamily="18" charset="0"/>
                  </a:rPr>
                  <a:t>, and </a:t>
                </a:r>
                <a14:m>
                  <m:oMath xmlns:m="http://schemas.openxmlformats.org/officeDocument/2006/math">
                    <m:r>
                      <a:rPr lang="en-US" altLang="zh-CN" sz="2000" b="0" i="1" smtClean="0">
                        <a:latin typeface="Cambria Math" panose="02040503050406030204" pitchFamily="18" charset="0"/>
                      </a:rPr>
                      <m:t>𝑉</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𝜌</m:t>
                        </m:r>
                      </m:e>
                      <m:sup>
                        <m:r>
                          <a:rPr lang="en-US" altLang="zh-CN" sz="2000" b="0" i="1" smtClean="0">
                            <a:latin typeface="Cambria Math" panose="02040503050406030204" pitchFamily="18" charset="0"/>
                          </a:rPr>
                          <m:t>0</m:t>
                        </m:r>
                      </m:sup>
                    </m:sSup>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𝜔</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𝜙</m:t>
                    </m:r>
                    <m:r>
                      <a:rPr lang="en-US" altLang="zh-CN" sz="2000" b="0" i="1" smtClean="0">
                        <a:latin typeface="Cambria Math" panose="02040503050406030204" pitchFamily="18" charset="0"/>
                      </a:rPr>
                      <m:t>,</m:t>
                    </m:r>
                  </m:oMath>
                </a14:m>
                <a:r>
                  <a:rPr lang="zh-CN" altLang="en-US" sz="2000" dirty="0">
                    <a:latin typeface="Cambria" panose="02040503050406030204" pitchFamily="18" charset="0"/>
                  </a:rPr>
                  <a:t> </a:t>
                </a:r>
                <a:r>
                  <a:rPr lang="en-US" altLang="zh-CN" sz="2000" dirty="0">
                    <a:latin typeface="Cambria" panose="02040503050406030204" pitchFamily="18" charset="0"/>
                  </a:rPr>
                  <a:t>and  examine the role played by the intermediate</a:t>
                </a:r>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𝐾</m:t>
                        </m:r>
                      </m:e>
                      <m:sup>
                        <m:r>
                          <a:rPr lang="en-US" altLang="zh-CN" sz="2000" b="0" i="1" smtClean="0">
                            <a:latin typeface="Cambria Math" panose="02040503050406030204" pitchFamily="18" charset="0"/>
                          </a:rPr>
                          <m:t>∗</m:t>
                        </m:r>
                      </m:sup>
                    </m:sSup>
                  </m:oMath>
                </a14:m>
                <a:r>
                  <a:rPr lang="en-US" altLang="zh-CN" sz="2000" dirty="0">
                    <a:latin typeface="Cambria" panose="02040503050406030204" pitchFamily="18" charset="0"/>
                  </a:rPr>
                  <a:t> </a:t>
                </a:r>
                <a14:m>
                  <m:oMath xmlns:m="http://schemas.openxmlformats.org/officeDocument/2006/math">
                    <m:acc>
                      <m:accPr>
                        <m:chr m:val="̅"/>
                        <m:ctrlPr>
                          <a:rPr lang="en-US" altLang="zh-CN" sz="2000" b="0" i="1" smtClean="0">
                            <a:latin typeface="Cambria Math" panose="02040503050406030204" pitchFamily="18" charset="0"/>
                          </a:rPr>
                        </m:ctrlPr>
                      </m:accPr>
                      <m:e>
                        <m:r>
                          <a:rPr lang="en-US" altLang="zh-CN" sz="2000" b="0" i="1" smtClean="0">
                            <a:latin typeface="Cambria Math" panose="02040503050406030204" pitchFamily="18" charset="0"/>
                          </a:rPr>
                          <m:t>𝐾</m:t>
                        </m:r>
                      </m:e>
                    </m:acc>
                  </m:oMath>
                </a14:m>
                <a:r>
                  <a:rPr lang="zh-CN" altLang="en-US" sz="2000" dirty="0">
                    <a:latin typeface="Cambria" panose="02040503050406030204" pitchFamily="18" charset="0"/>
                  </a:rPr>
                  <a:t> </a:t>
                </a:r>
                <a:r>
                  <a:rPr lang="en-US" altLang="zh-CN" sz="2000" dirty="0">
                    <a:latin typeface="Cambria" panose="02040503050406030204" pitchFamily="18" charset="0"/>
                  </a:rPr>
                  <a:t>meson loops. This should provide further experimental evidences for the one–state solution for </a:t>
                </a:r>
                <a14:m>
                  <m:oMath xmlns:m="http://schemas.openxmlformats.org/officeDocument/2006/math">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(1405)</m:t>
                    </m:r>
                  </m:oMath>
                </a14:m>
                <a:r>
                  <a:rPr lang="en-US" altLang="zh-CN" sz="2000" dirty="0">
                    <a:latin typeface="Cambria" panose="02040503050406030204" pitchFamily="18" charset="0"/>
                  </a:rPr>
                  <a:t> and </a:t>
                </a:r>
                <a14:m>
                  <m:oMath xmlns:m="http://schemas.openxmlformats.org/officeDocument/2006/math">
                    <m:r>
                      <a:rPr lang="en-US" altLang="zh-CN" sz="2000" b="0" i="1" smtClean="0">
                        <a:latin typeface="Cambria Math" panose="02040503050406030204" pitchFamily="18" charset="0"/>
                      </a:rPr>
                      <m:t>𝜂</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1475</m:t>
                        </m:r>
                      </m:e>
                    </m:d>
                    <m:r>
                      <a:rPr lang="en-US" altLang="zh-CN" sz="2000" b="0" i="1" smtClean="0">
                        <a:latin typeface="Cambria Math" panose="02040503050406030204" pitchFamily="18" charset="0"/>
                      </a:rPr>
                      <m:t>,</m:t>
                    </m:r>
                  </m:oMath>
                </a14:m>
                <a:r>
                  <a:rPr lang="en-US" altLang="zh-CN" sz="2000" dirty="0">
                    <a:latin typeface="Cambria" panose="02040503050406030204" pitchFamily="18" charset="0"/>
                  </a:rPr>
                  <a:t> and allow a natural categorization of  </a:t>
                </a:r>
                <a14:m>
                  <m:oMath xmlns:m="http://schemas.openxmlformats.org/officeDocument/2006/math">
                    <m:r>
                      <a:rPr lang="en-US" altLang="zh-CN" sz="2000" b="0" i="1" smtClean="0">
                        <a:latin typeface="Cambria Math" panose="02040503050406030204" pitchFamily="18" charset="0"/>
                      </a:rPr>
                      <m:t>𝜂</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1295</m:t>
                        </m:r>
                      </m:e>
                    </m:d>
                  </m:oMath>
                </a14:m>
                <a:r>
                  <a:rPr lang="en-US" altLang="zh-CN" sz="2000" dirty="0">
                    <a:latin typeface="Cambria" panose="02040503050406030204" pitchFamily="18" charset="0"/>
                  </a:rPr>
                  <a:t> and </a:t>
                </a:r>
                <a14:m>
                  <m:oMath xmlns:m="http://schemas.openxmlformats.org/officeDocument/2006/math">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(1405)</m:t>
                    </m:r>
                  </m:oMath>
                </a14:m>
                <a:r>
                  <a:rPr lang="en-US" altLang="zh-CN" sz="2000" dirty="0">
                    <a:latin typeface="Cambria" panose="02040503050406030204" pitchFamily="18" charset="0"/>
                  </a:rPr>
                  <a:t> as the first radial excitation states of </a:t>
                </a:r>
                <a14:m>
                  <m:oMath xmlns:m="http://schemas.openxmlformats.org/officeDocument/2006/math">
                    <m:r>
                      <a:rPr lang="en-US" altLang="zh-CN" sz="2000" b="0" i="1" smtClean="0">
                        <a:latin typeface="Cambria Math" panose="02040503050406030204" pitchFamily="18" charset="0"/>
                      </a:rPr>
                      <m:t>𝜂</m:t>
                    </m:r>
                  </m:oMath>
                </a14:m>
                <a:r>
                  <a:rPr lang="en-US" altLang="zh-CN" sz="2000" dirty="0">
                    <a:latin typeface="Cambria" panose="02040503050406030204" pitchFamily="18" charset="0"/>
                  </a:rPr>
                  <a:t> and </a:t>
                </a:r>
                <a14:m>
                  <m:oMath xmlns:m="http://schemas.openxmlformats.org/officeDocument/2006/math">
                    <m:r>
                      <a:rPr lang="en-US" altLang="zh-CN" sz="2000" b="0" i="1" smtClean="0">
                        <a:latin typeface="Cambria Math" panose="02040503050406030204" pitchFamily="18" charset="0"/>
                      </a:rPr>
                      <m:t>𝜂</m:t>
                    </m:r>
                    <m:r>
                      <a:rPr lang="en-US" altLang="zh-CN" sz="2000" b="0" i="1" smtClean="0">
                        <a:latin typeface="Cambria Math" panose="02040503050406030204" pitchFamily="18" charset="0"/>
                      </a:rPr>
                      <m:t>′</m:t>
                    </m:r>
                  </m:oMath>
                </a14:m>
                <a:r>
                  <a:rPr lang="en-US" altLang="zh-CN" sz="2000" dirty="0">
                    <a:latin typeface="Cambria" panose="02040503050406030204" pitchFamily="18" charset="0"/>
                  </a:rPr>
                  <a:t>. </a:t>
                </a:r>
                <a:endParaRPr lang="zh-CN" altLang="en-US" sz="2000" dirty="0">
                  <a:latin typeface="Cambria" panose="02040503050406030204" pitchFamily="18" charset="0"/>
                </a:endParaRPr>
              </a:p>
            </p:txBody>
          </p:sp>
        </mc:Choice>
        <mc:Fallback xmlns="">
          <p:sp>
            <p:nvSpPr>
              <p:cNvPr id="11" name="文本框 10">
                <a:extLst>
                  <a:ext uri="{FF2B5EF4-FFF2-40B4-BE49-F238E27FC236}">
                    <a16:creationId xmlns:a16="http://schemas.microsoft.com/office/drawing/2014/main" id="{D1BC53B9-6BFE-4857-94AD-178B0BAA2BD2}"/>
                  </a:ext>
                </a:extLst>
              </p:cNvPr>
              <p:cNvSpPr txBox="1">
                <a:spLocks noRot="1" noChangeAspect="1" noMove="1" noResize="1" noEditPoints="1" noAdjustHandles="1" noChangeArrowheads="1" noChangeShapeType="1" noTextEdit="1"/>
              </p:cNvSpPr>
              <p:nvPr/>
            </p:nvSpPr>
            <p:spPr>
              <a:xfrm>
                <a:off x="814117" y="3621990"/>
                <a:ext cx="10394953" cy="1349793"/>
              </a:xfrm>
              <a:prstGeom prst="rect">
                <a:avLst/>
              </a:prstGeom>
              <a:blipFill>
                <a:blip r:embed="rId5"/>
                <a:stretch>
                  <a:fillRect l="-645" t="-3153" r="-1584" b="-4955"/>
                </a:stretch>
              </a:blipFill>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E843F125-2B58-4934-B80B-34CE676D18D1}"/>
              </a:ext>
            </a:extLst>
          </p:cNvPr>
          <p:cNvSpPr txBox="1"/>
          <p:nvPr/>
        </p:nvSpPr>
        <p:spPr>
          <a:xfrm>
            <a:off x="402237" y="422876"/>
            <a:ext cx="6227754" cy="646331"/>
          </a:xfrm>
          <a:prstGeom prst="rect">
            <a:avLst/>
          </a:prstGeom>
          <a:solidFill>
            <a:schemeClr val="accent5">
              <a:lumMod val="40000"/>
              <a:lumOff val="60000"/>
            </a:schemeClr>
          </a:solidFill>
        </p:spPr>
        <p:txBody>
          <a:bodyPr wrap="square" rtlCol="0">
            <a:spAutoFit/>
          </a:bodyPr>
          <a:lstStyle/>
          <a:p>
            <a:r>
              <a:rPr lang="en-US" altLang="zh-CN" sz="3600" dirty="0">
                <a:latin typeface="Cambria" panose="02040503050406030204" pitchFamily="18" charset="0"/>
                <a:ea typeface="Cambria" panose="02040503050406030204" pitchFamily="18" charset="0"/>
              </a:rPr>
              <a:t> Motivation and introduction</a:t>
            </a:r>
          </a:p>
        </p:txBody>
      </p:sp>
      <p:sp>
        <p:nvSpPr>
          <p:cNvPr id="13" name="文本框 12">
            <a:extLst>
              <a:ext uri="{FF2B5EF4-FFF2-40B4-BE49-F238E27FC236}">
                <a16:creationId xmlns:a16="http://schemas.microsoft.com/office/drawing/2014/main" id="{8635DDD5-D761-40F1-91CB-F57262DE1891}"/>
              </a:ext>
            </a:extLst>
          </p:cNvPr>
          <p:cNvSpPr txBox="1"/>
          <p:nvPr/>
        </p:nvSpPr>
        <p:spPr>
          <a:xfrm>
            <a:off x="11410951" y="6056704"/>
            <a:ext cx="313267" cy="461665"/>
          </a:xfrm>
          <a:prstGeom prst="rect">
            <a:avLst/>
          </a:prstGeom>
          <a:noFill/>
        </p:spPr>
        <p:txBody>
          <a:bodyPr wrap="square" rtlCol="0">
            <a:spAutoFit/>
          </a:bodyPr>
          <a:lstStyle/>
          <a:p>
            <a:r>
              <a:rPr lang="en-US" altLang="zh-CN" sz="2400" dirty="0">
                <a:latin typeface="Sitka Display" panose="02000505000000020004" pitchFamily="2" charset="0"/>
              </a:rPr>
              <a:t>5</a:t>
            </a:r>
            <a:endParaRPr lang="zh-CN" altLang="en-US" sz="2400" dirty="0">
              <a:latin typeface="Sitka Display" panose="02000505000000020004" pitchFamily="2" charset="0"/>
            </a:endParaRPr>
          </a:p>
        </p:txBody>
      </p:sp>
    </p:spTree>
    <p:extLst>
      <p:ext uri="{BB962C8B-B14F-4D97-AF65-F5344CB8AC3E}">
        <p14:creationId xmlns:p14="http://schemas.microsoft.com/office/powerpoint/2010/main" val="4178985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0F6494-3A58-4FC4-94B3-20E11C18C94A}"/>
              </a:ext>
            </a:extLst>
          </p:cNvPr>
          <p:cNvSpPr>
            <a:spLocks noGrp="1"/>
          </p:cNvSpPr>
          <p:nvPr>
            <p:ph type="title"/>
          </p:nvPr>
        </p:nvSpPr>
        <p:spPr>
          <a:xfrm>
            <a:off x="535268" y="291867"/>
            <a:ext cx="11921947" cy="5801094"/>
          </a:xfrm>
        </p:spPr>
        <p:txBody>
          <a:bodyPr>
            <a:normAutofit/>
          </a:bodyPr>
          <a:lstStyle/>
          <a:p>
            <a:r>
              <a:rPr lang="en-US" altLang="zh-CN" sz="5400" dirty="0">
                <a:latin typeface="Cambria" panose="02040503050406030204" pitchFamily="18" charset="0"/>
                <a:ea typeface="Cambria" panose="02040503050406030204" pitchFamily="18" charset="0"/>
              </a:rPr>
              <a:t>Formalism</a:t>
            </a:r>
            <a:br>
              <a:rPr lang="en-US" altLang="zh-CN" sz="5400" dirty="0">
                <a:latin typeface="Cambria" panose="02040503050406030204" pitchFamily="18" charset="0"/>
                <a:ea typeface="Cambria" panose="02040503050406030204" pitchFamily="18" charset="0"/>
              </a:rPr>
            </a:br>
            <a:br>
              <a:rPr lang="en-US" altLang="zh-CN" sz="5400" dirty="0">
                <a:latin typeface="Cambria" panose="02040503050406030204" pitchFamily="18" charset="0"/>
                <a:ea typeface="Cambria" panose="02040503050406030204" pitchFamily="18" charset="0"/>
              </a:rPr>
            </a:br>
            <a:r>
              <a:rPr lang="en-US" altLang="zh-CN" sz="2700" dirty="0">
                <a:latin typeface="Cambria" panose="02040503050406030204" pitchFamily="18" charset="0"/>
                <a:ea typeface="Cambria" panose="02040503050406030204" pitchFamily="18" charset="0"/>
              </a:rPr>
              <a:t>A.  Parametrization for the production mechanism</a:t>
            </a:r>
            <a:br>
              <a:rPr lang="en-US" altLang="zh-CN" sz="2700" dirty="0">
                <a:latin typeface="Cambria" panose="02040503050406030204" pitchFamily="18" charset="0"/>
                <a:ea typeface="Cambria" panose="02040503050406030204" pitchFamily="18" charset="0"/>
              </a:rPr>
            </a:br>
            <a:br>
              <a:rPr lang="en-US" altLang="zh-CN" sz="2700" dirty="0">
                <a:latin typeface="Cambria" panose="02040503050406030204" pitchFamily="18" charset="0"/>
                <a:ea typeface="Cambria" panose="02040503050406030204" pitchFamily="18" charset="0"/>
              </a:rPr>
            </a:br>
            <a:r>
              <a:rPr lang="en-US" altLang="zh-CN" sz="2700" dirty="0">
                <a:latin typeface="Cambria" panose="02040503050406030204" pitchFamily="18" charset="0"/>
                <a:ea typeface="Cambria" panose="02040503050406030204" pitchFamily="18" charset="0"/>
              </a:rPr>
              <a:t>B.  Tree-level amplitude in the VMD model</a:t>
            </a:r>
            <a:br>
              <a:rPr lang="en-US" altLang="zh-CN" sz="2700" dirty="0">
                <a:latin typeface="Cambria" panose="02040503050406030204" pitchFamily="18" charset="0"/>
                <a:ea typeface="Cambria" panose="02040503050406030204" pitchFamily="18" charset="0"/>
              </a:rPr>
            </a:br>
            <a:br>
              <a:rPr lang="en-US" altLang="zh-CN" sz="2700" dirty="0">
                <a:latin typeface="Cambria" panose="02040503050406030204" pitchFamily="18" charset="0"/>
                <a:ea typeface="Cambria" panose="02040503050406030204" pitchFamily="18" charset="0"/>
              </a:rPr>
            </a:br>
            <a:r>
              <a:rPr lang="en-US" altLang="zh-CN" sz="2700" dirty="0">
                <a:latin typeface="Cambria" panose="02040503050406030204" pitchFamily="18" charset="0"/>
                <a:ea typeface="Cambria" panose="02040503050406030204" pitchFamily="18" charset="0"/>
              </a:rPr>
              <a:t>C.  Loop amplitudes in the VMD model</a:t>
            </a:r>
            <a:r>
              <a:rPr lang="zh-CN" altLang="en-US" sz="2700" dirty="0">
                <a:latin typeface="Cambria" panose="02040503050406030204" pitchFamily="18" charset="0"/>
                <a:ea typeface="Cambria" panose="02040503050406030204" pitchFamily="18" charset="0"/>
              </a:rPr>
              <a:t>：</a:t>
            </a:r>
            <a:r>
              <a:rPr lang="en-US" altLang="zh-CN" sz="2700">
                <a:latin typeface="Cambria" panose="02040503050406030204" pitchFamily="18" charset="0"/>
                <a:ea typeface="Cambria" panose="02040503050406030204" pitchFamily="18" charset="0"/>
              </a:rPr>
              <a:t>Lagrangians</a:t>
            </a:r>
            <a:r>
              <a:rPr lang="en-US" altLang="zh-CN" sz="2700" dirty="0">
                <a:latin typeface="Cambria" panose="02040503050406030204" pitchFamily="18" charset="0"/>
                <a:ea typeface="Cambria" panose="02040503050406030204" pitchFamily="18" charset="0"/>
              </a:rPr>
              <a:t> and coupling constants</a:t>
            </a:r>
            <a:br>
              <a:rPr lang="en-US" altLang="zh-CN" sz="4000" dirty="0">
                <a:latin typeface="Cambria" panose="02040503050406030204" pitchFamily="18" charset="0"/>
                <a:ea typeface="Cambria" panose="02040503050406030204" pitchFamily="18" charset="0"/>
              </a:rPr>
            </a:br>
            <a:endParaRPr lang="zh-CN" altLang="en-US" sz="4000" dirty="0"/>
          </a:p>
        </p:txBody>
      </p:sp>
      <p:sp>
        <p:nvSpPr>
          <p:cNvPr id="4" name="文本框 3">
            <a:extLst>
              <a:ext uri="{FF2B5EF4-FFF2-40B4-BE49-F238E27FC236}">
                <a16:creationId xmlns:a16="http://schemas.microsoft.com/office/drawing/2014/main" id="{AAA96B16-1B6E-4D0F-9650-3F43277F5771}"/>
              </a:ext>
            </a:extLst>
          </p:cNvPr>
          <p:cNvSpPr txBox="1"/>
          <p:nvPr/>
        </p:nvSpPr>
        <p:spPr>
          <a:xfrm>
            <a:off x="11480800" y="6104468"/>
            <a:ext cx="313267" cy="461665"/>
          </a:xfrm>
          <a:prstGeom prst="rect">
            <a:avLst/>
          </a:prstGeom>
          <a:noFill/>
        </p:spPr>
        <p:txBody>
          <a:bodyPr wrap="square" rtlCol="0">
            <a:spAutoFit/>
          </a:bodyPr>
          <a:lstStyle/>
          <a:p>
            <a:r>
              <a:rPr lang="en-US" altLang="zh-CN" sz="2400" dirty="0">
                <a:latin typeface="Sitka Display" panose="02000505000000020004" pitchFamily="2" charset="0"/>
              </a:rPr>
              <a:t>6</a:t>
            </a:r>
            <a:endParaRPr lang="zh-CN" altLang="en-US" sz="2400" dirty="0">
              <a:latin typeface="Sitka Display" panose="02000505000000020004" pitchFamily="2" charset="0"/>
            </a:endParaRPr>
          </a:p>
        </p:txBody>
      </p:sp>
    </p:spTree>
    <p:extLst>
      <p:ext uri="{BB962C8B-B14F-4D97-AF65-F5344CB8AC3E}">
        <p14:creationId xmlns:p14="http://schemas.microsoft.com/office/powerpoint/2010/main" val="1167728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50F0F192-51A3-4037-8276-DD636220E2D2}"/>
                  </a:ext>
                </a:extLst>
              </p:cNvPr>
              <p:cNvSpPr>
                <a:spLocks noGrp="1"/>
              </p:cNvSpPr>
              <p:nvPr>
                <p:ph type="title"/>
              </p:nvPr>
            </p:nvSpPr>
            <p:spPr>
              <a:xfrm>
                <a:off x="1445409" y="2712261"/>
                <a:ext cx="2834359" cy="713120"/>
              </a:xfrm>
              <a:solidFill>
                <a:schemeClr val="accent5">
                  <a:lumMod val="40000"/>
                  <a:lumOff val="60000"/>
                </a:schemeClr>
              </a:solidFill>
            </p:spPr>
            <p:txBody>
              <a:bodyPr>
                <a:normAutofit/>
              </a:bodyPr>
              <a:lstStyle/>
              <a:p>
                <a14:m>
                  <m:oMath xmlns:m="http://schemas.openxmlformats.org/officeDocument/2006/math">
                    <m:r>
                      <a:rPr lang="en-US" altLang="zh-CN" sz="2400" b="0" i="1" smtClean="0">
                        <a:latin typeface="Cambria Math" panose="02040503050406030204" pitchFamily="18" charset="0"/>
                      </a:rPr>
                      <m:t>𝐽</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𝜓</m:t>
                    </m:r>
                  </m:oMath>
                </a14:m>
                <a:r>
                  <a:rPr lang="zh-CN" altLang="en-US" sz="2400" dirty="0"/>
                  <a:t> </a:t>
                </a:r>
                <a14:m>
                  <m:oMath xmlns:m="http://schemas.openxmlformats.org/officeDocument/2006/math">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𝛾</m:t>
                    </m:r>
                    <m:r>
                      <a:rPr lang="en-US" altLang="zh-CN" sz="2400" b="0" i="1" dirty="0" smtClean="0">
                        <a:latin typeface="Cambria Math" panose="02040503050406030204" pitchFamily="18" charset="0"/>
                      </a:rPr>
                      <m:t> </m:t>
                    </m:r>
                    <m:r>
                      <a:rPr lang="en-US" altLang="zh-CN" sz="2400" b="0" i="1" dirty="0" smtClean="0">
                        <a:latin typeface="Cambria Math" panose="02040503050406030204" pitchFamily="18" charset="0"/>
                      </a:rPr>
                      <m:t>𝑔𝑔</m:t>
                    </m:r>
                    <m:r>
                      <a:rPr lang="en-US" altLang="zh-CN" sz="2400" b="0" i="1" dirty="0" smtClean="0">
                        <a:latin typeface="Cambria Math" panose="02040503050406030204" pitchFamily="18" charset="0"/>
                      </a:rPr>
                      <m:t>→</m:t>
                    </m:r>
                    <m:r>
                      <a:rPr lang="en-US" altLang="zh-CN" sz="2400" b="0" i="1" dirty="0" smtClean="0">
                        <a:latin typeface="Cambria Math" panose="02040503050406030204" pitchFamily="18" charset="0"/>
                      </a:rPr>
                      <m:t>𝛾</m:t>
                    </m:r>
                    <m:r>
                      <a:rPr lang="en-US" altLang="zh-CN" sz="2400" b="0" i="1" dirty="0" smtClean="0">
                        <a:latin typeface="Cambria Math" panose="02040503050406030204" pitchFamily="18" charset="0"/>
                      </a:rPr>
                      <m:t> </m:t>
                    </m:r>
                    <m:sSub>
                      <m:sSubPr>
                        <m:ctrlPr>
                          <a:rPr lang="en-US" altLang="zh-CN" sz="2400" b="0" i="1" dirty="0" smtClean="0">
                            <a:latin typeface="Cambria Math" panose="02040503050406030204" pitchFamily="18" charset="0"/>
                          </a:rPr>
                        </m:ctrlPr>
                      </m:sSubPr>
                      <m:e>
                        <m:r>
                          <a:rPr lang="en-US" altLang="zh-CN" sz="2400" b="0" i="1" dirty="0" smtClean="0">
                            <a:latin typeface="Cambria Math" panose="02040503050406030204" pitchFamily="18" charset="0"/>
                          </a:rPr>
                          <m:t>𝜂</m:t>
                        </m:r>
                      </m:e>
                      <m:sub>
                        <m:r>
                          <a:rPr lang="en-US" altLang="zh-CN" sz="2400" b="0" i="1" dirty="0" smtClean="0">
                            <a:latin typeface="Cambria Math" panose="02040503050406030204" pitchFamily="18" charset="0"/>
                          </a:rPr>
                          <m:t>𝑋</m:t>
                        </m:r>
                      </m:sub>
                    </m:sSub>
                  </m:oMath>
                </a14:m>
                <a:endParaRPr lang="zh-CN" altLang="en-US" sz="2400" dirty="0"/>
              </a:p>
            </p:txBody>
          </p:sp>
        </mc:Choice>
        <mc:Fallback xmlns="">
          <p:sp>
            <p:nvSpPr>
              <p:cNvPr id="2" name="标题 1">
                <a:extLst>
                  <a:ext uri="{FF2B5EF4-FFF2-40B4-BE49-F238E27FC236}">
                    <a16:creationId xmlns:a16="http://schemas.microsoft.com/office/drawing/2014/main" id="{50F0F192-51A3-4037-8276-DD636220E2D2}"/>
                  </a:ext>
                </a:extLst>
              </p:cNvPr>
              <p:cNvSpPr>
                <a:spLocks noGrp="1" noRot="1" noChangeAspect="1" noMove="1" noResize="1" noEditPoints="1" noAdjustHandles="1" noChangeArrowheads="1" noChangeShapeType="1" noTextEdit="1"/>
              </p:cNvSpPr>
              <p:nvPr>
                <p:ph type="title"/>
              </p:nvPr>
            </p:nvSpPr>
            <p:spPr>
              <a:xfrm>
                <a:off x="1445409" y="2712261"/>
                <a:ext cx="2834359" cy="713120"/>
              </a:xfrm>
              <a:blipFill>
                <a:blip r:embed="rId3"/>
                <a:stretch>
                  <a:fillRect l="-150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771AE09B-7658-4BA1-AC75-AC877464BCFE}"/>
                  </a:ext>
                </a:extLst>
              </p:cNvPr>
              <p:cNvSpPr txBox="1"/>
              <p:nvPr/>
            </p:nvSpPr>
            <p:spPr>
              <a:xfrm>
                <a:off x="1697247" y="1621929"/>
                <a:ext cx="4032102" cy="7034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chemeClr val="tx1"/>
                          </a:solidFill>
                          <a:latin typeface="Cambria Math" panose="02040503050406030204" pitchFamily="18" charset="0"/>
                        </a:rPr>
                        <m:t>𝜂</m:t>
                      </m:r>
                      <m:r>
                        <a:rPr lang="en-US" altLang="zh-CN" sz="2000" b="0" i="1" smtClean="0">
                          <a:solidFill>
                            <a:schemeClr val="tx1"/>
                          </a:solidFill>
                          <a:latin typeface="Cambria Math" panose="02040503050406030204" pitchFamily="18" charset="0"/>
                        </a:rPr>
                        <m:t>≡</m:t>
                      </m:r>
                      <m:r>
                        <m:rPr>
                          <m:sty m:val="p"/>
                        </m:rPr>
                        <a:rPr lang="en-US" altLang="zh-CN" sz="2000" b="0" i="1" smtClean="0">
                          <a:solidFill>
                            <a:schemeClr val="tx1"/>
                          </a:solidFill>
                          <a:latin typeface="Cambria Math" panose="02040503050406030204" pitchFamily="18" charset="0"/>
                        </a:rPr>
                        <m:t>cos</m:t>
                      </m:r>
                      <m:r>
                        <a:rPr lang="en-US" altLang="zh-CN" sz="2000" b="0" i="1" smtClean="0">
                          <a:solidFill>
                            <a:schemeClr val="tx1"/>
                          </a:solidFill>
                          <a:latin typeface="Cambria Math" panose="02040503050406030204" pitchFamily="18" charset="0"/>
                        </a:rPr>
                        <m:t> </m:t>
                      </m:r>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𝛼</m:t>
                          </m:r>
                        </m:e>
                        <m:sub>
                          <m:r>
                            <a:rPr lang="en-US" altLang="zh-CN" sz="2000" b="0" i="1" smtClean="0">
                              <a:solidFill>
                                <a:schemeClr val="tx1"/>
                              </a:solidFill>
                              <a:latin typeface="Cambria Math" panose="02040503050406030204" pitchFamily="18" charset="0"/>
                            </a:rPr>
                            <m:t>𝑃</m:t>
                          </m:r>
                        </m:sub>
                      </m:sSub>
                      <m:r>
                        <a:rPr lang="en-US" altLang="zh-CN" sz="2000" b="0" i="1" smtClean="0">
                          <a:solidFill>
                            <a:schemeClr val="tx1"/>
                          </a:solidFill>
                          <a:latin typeface="Cambria Math" panose="02040503050406030204" pitchFamily="18" charset="0"/>
                        </a:rPr>
                        <m:t> </m:t>
                      </m:r>
                      <m:r>
                        <a:rPr lang="en-US" altLang="zh-CN" sz="2000" b="0" i="1" smtClean="0">
                          <a:solidFill>
                            <a:schemeClr val="tx1"/>
                          </a:solidFill>
                          <a:latin typeface="Cambria Math" panose="02040503050406030204" pitchFamily="18" charset="0"/>
                        </a:rPr>
                        <m:t>𝑞</m:t>
                      </m:r>
                      <m:acc>
                        <m:accPr>
                          <m:chr m:val="̅"/>
                          <m:ctrlPr>
                            <a:rPr lang="en-US" altLang="zh-CN" sz="2000" b="0" i="1" smtClean="0">
                              <a:solidFill>
                                <a:schemeClr val="tx1"/>
                              </a:solidFill>
                              <a:latin typeface="Cambria Math" panose="02040503050406030204" pitchFamily="18" charset="0"/>
                            </a:rPr>
                          </m:ctrlPr>
                        </m:accPr>
                        <m:e>
                          <m:r>
                            <a:rPr lang="en-US" altLang="zh-CN" sz="2000" b="0" i="1" smtClean="0">
                              <a:solidFill>
                                <a:schemeClr val="tx1"/>
                              </a:solidFill>
                              <a:latin typeface="Cambria Math" panose="02040503050406030204" pitchFamily="18" charset="0"/>
                            </a:rPr>
                            <m:t>𝑞</m:t>
                          </m:r>
                        </m:e>
                      </m:acc>
                      <m:r>
                        <a:rPr lang="en-US" altLang="zh-CN" sz="2000" b="0" i="1" smtClean="0">
                          <a:solidFill>
                            <a:schemeClr val="tx1"/>
                          </a:solidFill>
                          <a:latin typeface="Cambria Math" panose="02040503050406030204" pitchFamily="18" charset="0"/>
                        </a:rPr>
                        <m:t> −</m:t>
                      </m:r>
                      <m:r>
                        <m:rPr>
                          <m:sty m:val="p"/>
                        </m:rPr>
                        <a:rPr lang="en-US" altLang="zh-CN" sz="2000" b="0" i="1" smtClean="0">
                          <a:solidFill>
                            <a:schemeClr val="tx1"/>
                          </a:solidFill>
                          <a:latin typeface="Cambria Math" panose="02040503050406030204" pitchFamily="18" charset="0"/>
                        </a:rPr>
                        <m:t>sin</m:t>
                      </m:r>
                      <m:r>
                        <a:rPr lang="en-US" altLang="zh-CN" sz="2000" b="0" i="1" smtClean="0">
                          <a:solidFill>
                            <a:schemeClr val="tx1"/>
                          </a:solidFill>
                          <a:latin typeface="Cambria Math" panose="02040503050406030204" pitchFamily="18" charset="0"/>
                        </a:rPr>
                        <m:t> </m:t>
                      </m:r>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𝛼</m:t>
                          </m:r>
                        </m:e>
                        <m:sub>
                          <m:r>
                            <a:rPr lang="en-US" altLang="zh-CN" sz="2000" b="0" i="1" smtClean="0">
                              <a:solidFill>
                                <a:schemeClr val="tx1"/>
                              </a:solidFill>
                              <a:latin typeface="Cambria Math" panose="02040503050406030204" pitchFamily="18" charset="0"/>
                            </a:rPr>
                            <m:t>𝑃</m:t>
                          </m:r>
                        </m:sub>
                      </m:sSub>
                      <m:r>
                        <a:rPr lang="en-US" altLang="zh-CN" sz="2000" b="0" i="1" smtClean="0">
                          <a:solidFill>
                            <a:schemeClr val="tx1"/>
                          </a:solidFill>
                          <a:latin typeface="Cambria Math" panose="02040503050406030204" pitchFamily="18" charset="0"/>
                        </a:rPr>
                        <m:t> </m:t>
                      </m:r>
                      <m:r>
                        <a:rPr lang="en-US" altLang="zh-CN" sz="2000" b="0" i="1" smtClean="0">
                          <a:solidFill>
                            <a:schemeClr val="tx1"/>
                          </a:solidFill>
                          <a:latin typeface="Cambria Math" panose="02040503050406030204" pitchFamily="18" charset="0"/>
                        </a:rPr>
                        <m:t>𝑠</m:t>
                      </m:r>
                      <m:acc>
                        <m:accPr>
                          <m:chr m:val="̅"/>
                          <m:ctrlPr>
                            <a:rPr lang="en-US" altLang="zh-CN" sz="2000" b="0" i="1" smtClean="0">
                              <a:solidFill>
                                <a:schemeClr val="tx1"/>
                              </a:solidFill>
                              <a:latin typeface="Cambria Math" panose="02040503050406030204" pitchFamily="18" charset="0"/>
                            </a:rPr>
                          </m:ctrlPr>
                        </m:accPr>
                        <m:e>
                          <m:r>
                            <a:rPr lang="en-US" altLang="zh-CN" sz="2000" b="0" i="1" smtClean="0">
                              <a:solidFill>
                                <a:schemeClr val="tx1"/>
                              </a:solidFill>
                              <a:latin typeface="Cambria Math" panose="02040503050406030204" pitchFamily="18" charset="0"/>
                            </a:rPr>
                            <m:t>𝑠</m:t>
                          </m:r>
                        </m:e>
                      </m:acc>
                    </m:oMath>
                  </m:oMathPara>
                </a14:m>
                <a:endParaRPr lang="en-US" altLang="zh-CN" sz="2000" dirty="0">
                  <a:solidFill>
                    <a:schemeClr val="tx1"/>
                  </a:solidFill>
                </a:endParaRPr>
              </a:p>
              <a:p>
                <a:pPr/>
                <a14:m>
                  <m:oMathPara xmlns:m="http://schemas.openxmlformats.org/officeDocument/2006/math">
                    <m:oMathParaPr>
                      <m:jc m:val="centerGroup"/>
                    </m:oMathParaPr>
                    <m:oMath xmlns:m="http://schemas.openxmlformats.org/officeDocument/2006/math">
                      <m:sSup>
                        <m:sSupPr>
                          <m:ctrlPr>
                            <a:rPr lang="en-US" altLang="zh-CN" sz="2000" b="0" i="1" smtClean="0">
                              <a:solidFill>
                                <a:schemeClr val="tx1"/>
                              </a:solidFill>
                              <a:latin typeface="Cambria Math" panose="02040503050406030204" pitchFamily="18" charset="0"/>
                            </a:rPr>
                          </m:ctrlPr>
                        </m:sSupPr>
                        <m:e>
                          <m:r>
                            <a:rPr lang="en-US" altLang="zh-CN" sz="2000" b="0" i="1" smtClean="0">
                              <a:solidFill>
                                <a:schemeClr val="tx1"/>
                              </a:solidFill>
                              <a:latin typeface="Cambria Math" panose="02040503050406030204" pitchFamily="18" charset="0"/>
                            </a:rPr>
                            <m:t>𝜂</m:t>
                          </m:r>
                        </m:e>
                        <m:sup>
                          <m:r>
                            <a:rPr lang="en-US" altLang="zh-CN" sz="2000" b="0" i="1" smtClean="0">
                              <a:solidFill>
                                <a:schemeClr val="tx1"/>
                              </a:solidFill>
                              <a:latin typeface="Cambria Math" panose="02040503050406030204" pitchFamily="18" charset="0"/>
                            </a:rPr>
                            <m:t>′</m:t>
                          </m:r>
                        </m:sup>
                      </m:sSup>
                      <m:r>
                        <a:rPr lang="en-US" altLang="zh-CN" sz="2000" b="0" i="1" smtClean="0">
                          <a:solidFill>
                            <a:schemeClr val="tx1"/>
                          </a:solidFill>
                          <a:latin typeface="Cambria Math" panose="02040503050406030204" pitchFamily="18" charset="0"/>
                        </a:rPr>
                        <m:t>≡</m:t>
                      </m:r>
                      <m:r>
                        <m:rPr>
                          <m:sty m:val="p"/>
                        </m:rPr>
                        <a:rPr lang="en-US" altLang="zh-CN" sz="2000" b="0" i="1" smtClean="0">
                          <a:solidFill>
                            <a:schemeClr val="tx1"/>
                          </a:solidFill>
                          <a:latin typeface="Cambria Math" panose="02040503050406030204" pitchFamily="18" charset="0"/>
                        </a:rPr>
                        <m:t>sin</m:t>
                      </m:r>
                      <m:r>
                        <a:rPr lang="en-US" altLang="zh-CN" sz="2000" b="0" i="1" smtClean="0">
                          <a:solidFill>
                            <a:schemeClr val="tx1"/>
                          </a:solidFill>
                          <a:latin typeface="Cambria Math" panose="02040503050406030204" pitchFamily="18" charset="0"/>
                        </a:rPr>
                        <m:t> </m:t>
                      </m:r>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𝛼</m:t>
                          </m:r>
                        </m:e>
                        <m:sub>
                          <m:r>
                            <a:rPr lang="en-US" altLang="zh-CN" sz="2000" b="0" i="1" smtClean="0">
                              <a:solidFill>
                                <a:schemeClr val="tx1"/>
                              </a:solidFill>
                              <a:latin typeface="Cambria Math" panose="02040503050406030204" pitchFamily="18" charset="0"/>
                            </a:rPr>
                            <m:t>𝑃</m:t>
                          </m:r>
                        </m:sub>
                      </m:sSub>
                      <m:r>
                        <a:rPr lang="en-US" altLang="zh-CN" sz="2000" b="0" i="1" smtClean="0">
                          <a:solidFill>
                            <a:schemeClr val="tx1"/>
                          </a:solidFill>
                          <a:latin typeface="Cambria Math" panose="02040503050406030204" pitchFamily="18" charset="0"/>
                        </a:rPr>
                        <m:t> </m:t>
                      </m:r>
                      <m:r>
                        <a:rPr lang="en-US" altLang="zh-CN" sz="2000" b="0" i="1" smtClean="0">
                          <a:solidFill>
                            <a:schemeClr val="tx1"/>
                          </a:solidFill>
                          <a:latin typeface="Cambria Math" panose="02040503050406030204" pitchFamily="18" charset="0"/>
                        </a:rPr>
                        <m:t>𝑞</m:t>
                      </m:r>
                      <m:acc>
                        <m:accPr>
                          <m:chr m:val="̅"/>
                          <m:ctrlPr>
                            <a:rPr lang="en-US" altLang="zh-CN" sz="2000" b="0" i="1" smtClean="0">
                              <a:solidFill>
                                <a:schemeClr val="tx1"/>
                              </a:solidFill>
                              <a:latin typeface="Cambria Math" panose="02040503050406030204" pitchFamily="18" charset="0"/>
                            </a:rPr>
                          </m:ctrlPr>
                        </m:accPr>
                        <m:e>
                          <m:r>
                            <a:rPr lang="en-US" altLang="zh-CN" sz="2000" b="0" i="1" smtClean="0">
                              <a:solidFill>
                                <a:schemeClr val="tx1"/>
                              </a:solidFill>
                              <a:latin typeface="Cambria Math" panose="02040503050406030204" pitchFamily="18" charset="0"/>
                            </a:rPr>
                            <m:t>𝑞</m:t>
                          </m:r>
                        </m:e>
                      </m:acc>
                      <m:r>
                        <a:rPr lang="en-US" altLang="zh-CN" sz="2000" b="0" i="1" smtClean="0">
                          <a:solidFill>
                            <a:schemeClr val="tx1"/>
                          </a:solidFill>
                          <a:latin typeface="Cambria Math" panose="02040503050406030204" pitchFamily="18" charset="0"/>
                        </a:rPr>
                        <m:t>+</m:t>
                      </m:r>
                      <m:r>
                        <m:rPr>
                          <m:sty m:val="p"/>
                        </m:rPr>
                        <a:rPr lang="en-US" altLang="zh-CN" sz="2000" b="0" i="1" smtClean="0">
                          <a:solidFill>
                            <a:schemeClr val="tx1"/>
                          </a:solidFill>
                          <a:latin typeface="Cambria Math" panose="02040503050406030204" pitchFamily="18" charset="0"/>
                        </a:rPr>
                        <m:t>cos</m:t>
                      </m:r>
                      <m:r>
                        <a:rPr lang="en-US" altLang="zh-CN" sz="2000" b="0" i="1" smtClean="0">
                          <a:solidFill>
                            <a:schemeClr val="tx1"/>
                          </a:solidFill>
                          <a:latin typeface="Cambria Math" panose="02040503050406030204" pitchFamily="18" charset="0"/>
                        </a:rPr>
                        <m:t> </m:t>
                      </m:r>
                      <m:sSub>
                        <m:sSubPr>
                          <m:ctrlPr>
                            <a:rPr lang="en-US" altLang="zh-CN" sz="2000" b="0" i="1" smtClean="0">
                              <a:solidFill>
                                <a:schemeClr val="tx1"/>
                              </a:solidFill>
                              <a:latin typeface="Cambria Math" panose="02040503050406030204" pitchFamily="18" charset="0"/>
                            </a:rPr>
                          </m:ctrlPr>
                        </m:sSubPr>
                        <m:e>
                          <m:r>
                            <a:rPr lang="en-US" altLang="zh-CN" sz="2000" b="0" i="1" smtClean="0">
                              <a:solidFill>
                                <a:schemeClr val="tx1"/>
                              </a:solidFill>
                              <a:latin typeface="Cambria Math" panose="02040503050406030204" pitchFamily="18" charset="0"/>
                            </a:rPr>
                            <m:t>𝛼</m:t>
                          </m:r>
                        </m:e>
                        <m:sub>
                          <m:r>
                            <a:rPr lang="en-US" altLang="zh-CN" sz="2000" b="0" i="1" smtClean="0">
                              <a:solidFill>
                                <a:schemeClr val="tx1"/>
                              </a:solidFill>
                              <a:latin typeface="Cambria Math" panose="02040503050406030204" pitchFamily="18" charset="0"/>
                            </a:rPr>
                            <m:t>𝑃</m:t>
                          </m:r>
                        </m:sub>
                      </m:sSub>
                      <m:r>
                        <a:rPr lang="en-US" altLang="zh-CN" sz="2000" b="0" i="1" smtClean="0">
                          <a:solidFill>
                            <a:schemeClr val="tx1"/>
                          </a:solidFill>
                          <a:latin typeface="Cambria Math" panose="02040503050406030204" pitchFamily="18" charset="0"/>
                        </a:rPr>
                        <m:t> </m:t>
                      </m:r>
                      <m:r>
                        <a:rPr lang="en-US" altLang="zh-CN" sz="2000" b="0" i="1" smtClean="0">
                          <a:solidFill>
                            <a:schemeClr val="tx1"/>
                          </a:solidFill>
                          <a:latin typeface="Cambria Math" panose="02040503050406030204" pitchFamily="18" charset="0"/>
                        </a:rPr>
                        <m:t>𝑠</m:t>
                      </m:r>
                      <m:acc>
                        <m:accPr>
                          <m:chr m:val="̅"/>
                          <m:ctrlPr>
                            <a:rPr lang="en-US" altLang="zh-CN" sz="2000" b="0" i="1" smtClean="0">
                              <a:solidFill>
                                <a:schemeClr val="tx1"/>
                              </a:solidFill>
                              <a:latin typeface="Cambria Math" panose="02040503050406030204" pitchFamily="18" charset="0"/>
                            </a:rPr>
                          </m:ctrlPr>
                        </m:accPr>
                        <m:e>
                          <m:r>
                            <a:rPr lang="en-US" altLang="zh-CN" sz="2000" b="0" i="1" smtClean="0">
                              <a:solidFill>
                                <a:schemeClr val="tx1"/>
                              </a:solidFill>
                              <a:latin typeface="Cambria Math" panose="02040503050406030204" pitchFamily="18" charset="0"/>
                            </a:rPr>
                            <m:t>𝑠</m:t>
                          </m:r>
                        </m:e>
                      </m:acc>
                    </m:oMath>
                  </m:oMathPara>
                </a14:m>
                <a:endParaRPr lang="zh-CN" altLang="en-US" sz="2000" dirty="0">
                  <a:solidFill>
                    <a:schemeClr val="tx1"/>
                  </a:solidFill>
                </a:endParaRPr>
              </a:p>
            </p:txBody>
          </p:sp>
        </mc:Choice>
        <mc:Fallback xmlns="">
          <p:sp>
            <p:nvSpPr>
              <p:cNvPr id="4" name="文本框 3">
                <a:extLst>
                  <a:ext uri="{FF2B5EF4-FFF2-40B4-BE49-F238E27FC236}">
                    <a16:creationId xmlns:a16="http://schemas.microsoft.com/office/drawing/2014/main" id="{771AE09B-7658-4BA1-AC75-AC877464BCFE}"/>
                  </a:ext>
                </a:extLst>
              </p:cNvPr>
              <p:cNvSpPr txBox="1">
                <a:spLocks noRot="1" noChangeAspect="1" noMove="1" noResize="1" noEditPoints="1" noAdjustHandles="1" noChangeArrowheads="1" noChangeShapeType="1" noTextEdit="1"/>
              </p:cNvSpPr>
              <p:nvPr/>
            </p:nvSpPr>
            <p:spPr>
              <a:xfrm>
                <a:off x="1697247" y="1621929"/>
                <a:ext cx="4032102" cy="703422"/>
              </a:xfrm>
              <a:prstGeom prst="rect">
                <a:avLst/>
              </a:prstGeom>
              <a:blipFill>
                <a:blip r:embed="rId4"/>
                <a:stretch>
                  <a:fillRect b="-5217"/>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2DFBBA65-CC3E-418B-B94C-A4989D7184EB}"/>
                  </a:ext>
                </a:extLst>
              </p:cNvPr>
              <p:cNvSpPr txBox="1"/>
              <p:nvPr/>
            </p:nvSpPr>
            <p:spPr>
              <a:xfrm>
                <a:off x="5201749" y="1614466"/>
                <a:ext cx="4661746"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solidFill>
                            <a:schemeClr val="tx1"/>
                          </a:solidFill>
                          <a:latin typeface="Cambria Math" panose="02040503050406030204" pitchFamily="18" charset="0"/>
                          <a:ea typeface="Cambria Math" panose="02040503050406030204" pitchFamily="18" charset="0"/>
                        </a:rPr>
                        <m:t>𝜂</m:t>
                      </m:r>
                      <m:r>
                        <a:rPr lang="en-US" altLang="zh-CN" sz="2000" b="0" i="1" smtClean="0">
                          <a:solidFill>
                            <a:schemeClr val="tx1"/>
                          </a:solidFill>
                          <a:latin typeface="Cambria Math" panose="02040503050406030204" pitchFamily="18" charset="0"/>
                          <a:ea typeface="Cambria Math" panose="02040503050406030204" pitchFamily="18" charset="0"/>
                        </a:rPr>
                        <m:t>(1295)≡</m:t>
                      </m:r>
                      <m:r>
                        <m:rPr>
                          <m:sty m:val="p"/>
                        </m:rPr>
                        <a:rPr lang="en-US" altLang="zh-CN" sz="2000" b="0" i="1" smtClean="0">
                          <a:solidFill>
                            <a:schemeClr val="tx1"/>
                          </a:solidFill>
                          <a:latin typeface="Cambria Math" panose="02040503050406030204" pitchFamily="18" charset="0"/>
                          <a:ea typeface="Cambria Math" panose="02040503050406030204" pitchFamily="18" charset="0"/>
                        </a:rPr>
                        <m:t>cos</m:t>
                      </m:r>
                      <m:r>
                        <a:rPr lang="en-US" altLang="zh-CN" sz="2000" b="0" i="1" smtClean="0">
                          <a:solidFill>
                            <a:schemeClr val="tx1"/>
                          </a:solidFill>
                          <a:latin typeface="Cambria Math" panose="02040503050406030204" pitchFamily="18" charset="0"/>
                          <a:ea typeface="Cambria Math" panose="02040503050406030204" pitchFamily="18" charset="0"/>
                        </a:rPr>
                        <m:t> </m:t>
                      </m:r>
                      <m:sSub>
                        <m:sSubPr>
                          <m:ctrlPr>
                            <a:rPr lang="en-US" altLang="zh-CN" sz="2000" b="0" i="1" smtClean="0">
                              <a:solidFill>
                                <a:schemeClr val="tx1"/>
                              </a:solidFill>
                              <a:latin typeface="Cambria Math" panose="02040503050406030204" pitchFamily="18" charset="0"/>
                              <a:ea typeface="Cambria Math" panose="02040503050406030204" pitchFamily="18" charset="0"/>
                            </a:rPr>
                          </m:ctrlPr>
                        </m:sSubPr>
                        <m:e>
                          <m:r>
                            <a:rPr lang="en-US" altLang="zh-CN" sz="2000" b="0" i="1" smtClean="0">
                              <a:solidFill>
                                <a:schemeClr val="tx1"/>
                              </a:solidFill>
                              <a:latin typeface="Cambria Math" panose="02040503050406030204" pitchFamily="18" charset="0"/>
                              <a:ea typeface="Cambria Math" panose="02040503050406030204" pitchFamily="18" charset="0"/>
                            </a:rPr>
                            <m:t>𝛼</m:t>
                          </m:r>
                        </m:e>
                        <m:sub>
                          <m:r>
                            <a:rPr lang="en-US" altLang="zh-CN" sz="2000" b="0" i="1" smtClean="0">
                              <a:solidFill>
                                <a:schemeClr val="tx1"/>
                              </a:solidFill>
                              <a:latin typeface="Cambria Math" panose="02040503050406030204" pitchFamily="18" charset="0"/>
                              <a:ea typeface="Cambria Math" panose="02040503050406030204" pitchFamily="18" charset="0"/>
                            </a:rPr>
                            <m:t>𝑃</m:t>
                          </m:r>
                        </m:sub>
                      </m:sSub>
                      <m:r>
                        <a:rPr lang="en-US" altLang="zh-CN" sz="2000" b="0" i="1" smtClean="0">
                          <a:solidFill>
                            <a:schemeClr val="tx1"/>
                          </a:solidFill>
                          <a:latin typeface="Cambria Math" panose="02040503050406030204" pitchFamily="18" charset="0"/>
                          <a:ea typeface="Cambria Math" panose="02040503050406030204" pitchFamily="18" charset="0"/>
                        </a:rPr>
                        <m:t> </m:t>
                      </m:r>
                      <m:r>
                        <a:rPr lang="en-US" altLang="zh-CN" sz="2000" b="0" i="1" smtClean="0">
                          <a:solidFill>
                            <a:schemeClr val="tx1"/>
                          </a:solidFill>
                          <a:latin typeface="Cambria Math" panose="02040503050406030204" pitchFamily="18" charset="0"/>
                          <a:ea typeface="Cambria Math" panose="02040503050406030204" pitchFamily="18" charset="0"/>
                        </a:rPr>
                        <m:t>𝑞</m:t>
                      </m:r>
                      <m:acc>
                        <m:accPr>
                          <m:chr m:val="̅"/>
                          <m:ctrlPr>
                            <a:rPr lang="en-US" altLang="zh-CN" sz="2000" b="0" i="1" smtClean="0">
                              <a:solidFill>
                                <a:schemeClr val="tx1"/>
                              </a:solidFill>
                              <a:latin typeface="Cambria Math" panose="02040503050406030204" pitchFamily="18" charset="0"/>
                              <a:ea typeface="Cambria Math" panose="02040503050406030204" pitchFamily="18" charset="0"/>
                            </a:rPr>
                          </m:ctrlPr>
                        </m:accPr>
                        <m:e>
                          <m:r>
                            <a:rPr lang="en-US" altLang="zh-CN" sz="2000" b="0" i="1" smtClean="0">
                              <a:solidFill>
                                <a:schemeClr val="tx1"/>
                              </a:solidFill>
                              <a:latin typeface="Cambria Math" panose="02040503050406030204" pitchFamily="18" charset="0"/>
                              <a:ea typeface="Cambria Math" panose="02040503050406030204" pitchFamily="18" charset="0"/>
                            </a:rPr>
                            <m:t>𝑞</m:t>
                          </m:r>
                        </m:e>
                      </m:acc>
                      <m:r>
                        <a:rPr lang="en-US" altLang="zh-CN" sz="2000" b="0" i="1" smtClean="0">
                          <a:solidFill>
                            <a:schemeClr val="tx1"/>
                          </a:solidFill>
                          <a:latin typeface="Cambria Math" panose="02040503050406030204" pitchFamily="18" charset="0"/>
                          <a:ea typeface="Cambria Math" panose="02040503050406030204" pitchFamily="18" charset="0"/>
                        </a:rPr>
                        <m:t> −</m:t>
                      </m:r>
                      <m:r>
                        <m:rPr>
                          <m:sty m:val="p"/>
                        </m:rPr>
                        <a:rPr lang="en-US" altLang="zh-CN" sz="2000" b="0" i="1" smtClean="0">
                          <a:solidFill>
                            <a:schemeClr val="tx1"/>
                          </a:solidFill>
                          <a:latin typeface="Cambria Math" panose="02040503050406030204" pitchFamily="18" charset="0"/>
                          <a:ea typeface="Cambria Math" panose="02040503050406030204" pitchFamily="18" charset="0"/>
                        </a:rPr>
                        <m:t>sin</m:t>
                      </m:r>
                      <m:r>
                        <a:rPr lang="en-US" altLang="zh-CN" sz="2000" b="0" i="1" smtClean="0">
                          <a:solidFill>
                            <a:schemeClr val="tx1"/>
                          </a:solidFill>
                          <a:latin typeface="Cambria Math" panose="02040503050406030204" pitchFamily="18" charset="0"/>
                          <a:ea typeface="Cambria Math" panose="02040503050406030204" pitchFamily="18" charset="0"/>
                        </a:rPr>
                        <m:t> </m:t>
                      </m:r>
                      <m:sSub>
                        <m:sSubPr>
                          <m:ctrlPr>
                            <a:rPr lang="en-US" altLang="zh-CN" sz="2000" b="0" i="1" smtClean="0">
                              <a:solidFill>
                                <a:schemeClr val="tx1"/>
                              </a:solidFill>
                              <a:latin typeface="Cambria Math" panose="02040503050406030204" pitchFamily="18" charset="0"/>
                              <a:ea typeface="Cambria Math" panose="02040503050406030204" pitchFamily="18" charset="0"/>
                            </a:rPr>
                          </m:ctrlPr>
                        </m:sSubPr>
                        <m:e>
                          <m:r>
                            <a:rPr lang="en-US" altLang="zh-CN" sz="2000" b="0" i="1" smtClean="0">
                              <a:solidFill>
                                <a:schemeClr val="tx1"/>
                              </a:solidFill>
                              <a:latin typeface="Cambria Math" panose="02040503050406030204" pitchFamily="18" charset="0"/>
                              <a:ea typeface="Cambria Math" panose="02040503050406030204" pitchFamily="18" charset="0"/>
                            </a:rPr>
                            <m:t>𝛼</m:t>
                          </m:r>
                        </m:e>
                        <m:sub>
                          <m:r>
                            <a:rPr lang="en-US" altLang="zh-CN" sz="2000" b="0" i="1" smtClean="0">
                              <a:solidFill>
                                <a:schemeClr val="tx1"/>
                              </a:solidFill>
                              <a:latin typeface="Cambria Math" panose="02040503050406030204" pitchFamily="18" charset="0"/>
                              <a:ea typeface="Cambria Math" panose="02040503050406030204" pitchFamily="18" charset="0"/>
                            </a:rPr>
                            <m:t>𝑃</m:t>
                          </m:r>
                        </m:sub>
                      </m:sSub>
                      <m:r>
                        <a:rPr lang="en-US" altLang="zh-CN" sz="2000" b="0" i="1" smtClean="0">
                          <a:solidFill>
                            <a:schemeClr val="tx1"/>
                          </a:solidFill>
                          <a:latin typeface="Cambria Math" panose="02040503050406030204" pitchFamily="18" charset="0"/>
                          <a:ea typeface="Cambria Math" panose="02040503050406030204" pitchFamily="18" charset="0"/>
                        </a:rPr>
                        <m:t> </m:t>
                      </m:r>
                      <m:r>
                        <a:rPr lang="en-US" altLang="zh-CN" sz="2000" b="0" i="1" smtClean="0">
                          <a:solidFill>
                            <a:schemeClr val="tx1"/>
                          </a:solidFill>
                          <a:latin typeface="Cambria Math" panose="02040503050406030204" pitchFamily="18" charset="0"/>
                          <a:ea typeface="Cambria Math" panose="02040503050406030204" pitchFamily="18" charset="0"/>
                        </a:rPr>
                        <m:t>𝑠</m:t>
                      </m:r>
                      <m:acc>
                        <m:accPr>
                          <m:chr m:val="̅"/>
                          <m:ctrlPr>
                            <a:rPr lang="en-US" altLang="zh-CN" sz="2000" b="0" i="1" smtClean="0">
                              <a:solidFill>
                                <a:schemeClr val="tx1"/>
                              </a:solidFill>
                              <a:latin typeface="Cambria Math" panose="02040503050406030204" pitchFamily="18" charset="0"/>
                              <a:ea typeface="Cambria Math" panose="02040503050406030204" pitchFamily="18" charset="0"/>
                            </a:rPr>
                          </m:ctrlPr>
                        </m:accPr>
                        <m:e>
                          <m:r>
                            <a:rPr lang="en-US" altLang="zh-CN" sz="2000" b="0" i="1" smtClean="0">
                              <a:solidFill>
                                <a:schemeClr val="tx1"/>
                              </a:solidFill>
                              <a:latin typeface="Cambria Math" panose="02040503050406030204" pitchFamily="18" charset="0"/>
                              <a:ea typeface="Cambria Math" panose="02040503050406030204" pitchFamily="18" charset="0"/>
                            </a:rPr>
                            <m:t>𝑠</m:t>
                          </m:r>
                        </m:e>
                      </m:acc>
                    </m:oMath>
                  </m:oMathPara>
                </a14:m>
                <a:endParaRPr lang="en-US" altLang="zh-CN" sz="2000" dirty="0">
                  <a:solidFill>
                    <a:schemeClr val="tx1"/>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2000" b="0" i="1" smtClean="0">
                          <a:solidFill>
                            <a:schemeClr val="tx1"/>
                          </a:solidFill>
                          <a:latin typeface="Cambria Math" panose="02040503050406030204" pitchFamily="18" charset="0"/>
                          <a:ea typeface="Cambria Math" panose="02040503050406030204" pitchFamily="18" charset="0"/>
                        </a:rPr>
                        <m:t>𝜂</m:t>
                      </m:r>
                      <m:r>
                        <a:rPr lang="en-US" altLang="zh-CN" sz="2000" b="0" i="1" smtClean="0">
                          <a:solidFill>
                            <a:schemeClr val="tx1"/>
                          </a:solidFill>
                          <a:latin typeface="Cambria Math" panose="02040503050406030204" pitchFamily="18" charset="0"/>
                          <a:ea typeface="Cambria Math" panose="02040503050406030204" pitchFamily="18" charset="0"/>
                        </a:rPr>
                        <m:t>(1405)≡</m:t>
                      </m:r>
                      <m:r>
                        <m:rPr>
                          <m:sty m:val="p"/>
                        </m:rPr>
                        <a:rPr lang="en-US" altLang="zh-CN" sz="2000" b="0" i="1" smtClean="0">
                          <a:solidFill>
                            <a:schemeClr val="tx1"/>
                          </a:solidFill>
                          <a:latin typeface="Cambria Math" panose="02040503050406030204" pitchFamily="18" charset="0"/>
                          <a:ea typeface="Cambria Math" panose="02040503050406030204" pitchFamily="18" charset="0"/>
                        </a:rPr>
                        <m:t>sin</m:t>
                      </m:r>
                      <m:r>
                        <a:rPr lang="en-US" altLang="zh-CN" sz="2000" b="0" i="1" smtClean="0">
                          <a:solidFill>
                            <a:schemeClr val="tx1"/>
                          </a:solidFill>
                          <a:latin typeface="Cambria Math" panose="02040503050406030204" pitchFamily="18" charset="0"/>
                          <a:ea typeface="Cambria Math" panose="02040503050406030204" pitchFamily="18" charset="0"/>
                        </a:rPr>
                        <m:t> </m:t>
                      </m:r>
                      <m:sSub>
                        <m:sSubPr>
                          <m:ctrlPr>
                            <a:rPr lang="en-US" altLang="zh-CN" sz="2000" b="0" i="1" smtClean="0">
                              <a:solidFill>
                                <a:schemeClr val="tx1"/>
                              </a:solidFill>
                              <a:latin typeface="Cambria Math" panose="02040503050406030204" pitchFamily="18" charset="0"/>
                              <a:ea typeface="Cambria Math" panose="02040503050406030204" pitchFamily="18" charset="0"/>
                            </a:rPr>
                          </m:ctrlPr>
                        </m:sSubPr>
                        <m:e>
                          <m:r>
                            <a:rPr lang="en-US" altLang="zh-CN" sz="2000" b="0" i="1" smtClean="0">
                              <a:solidFill>
                                <a:schemeClr val="tx1"/>
                              </a:solidFill>
                              <a:latin typeface="Cambria Math" panose="02040503050406030204" pitchFamily="18" charset="0"/>
                              <a:ea typeface="Cambria Math" panose="02040503050406030204" pitchFamily="18" charset="0"/>
                            </a:rPr>
                            <m:t>𝛼</m:t>
                          </m:r>
                        </m:e>
                        <m:sub>
                          <m:r>
                            <a:rPr lang="en-US" altLang="zh-CN" sz="2000" b="0" i="1" smtClean="0">
                              <a:solidFill>
                                <a:schemeClr val="tx1"/>
                              </a:solidFill>
                              <a:latin typeface="Cambria Math" panose="02040503050406030204" pitchFamily="18" charset="0"/>
                              <a:ea typeface="Cambria Math" panose="02040503050406030204" pitchFamily="18" charset="0"/>
                            </a:rPr>
                            <m:t>𝑃</m:t>
                          </m:r>
                        </m:sub>
                      </m:sSub>
                      <m:r>
                        <a:rPr lang="en-US" altLang="zh-CN" sz="2000" b="0" i="1" smtClean="0">
                          <a:solidFill>
                            <a:schemeClr val="tx1"/>
                          </a:solidFill>
                          <a:latin typeface="Cambria Math" panose="02040503050406030204" pitchFamily="18" charset="0"/>
                          <a:ea typeface="Cambria Math" panose="02040503050406030204" pitchFamily="18" charset="0"/>
                        </a:rPr>
                        <m:t> </m:t>
                      </m:r>
                      <m:r>
                        <a:rPr lang="en-US" altLang="zh-CN" sz="2000" b="0" i="1" smtClean="0">
                          <a:solidFill>
                            <a:schemeClr val="tx1"/>
                          </a:solidFill>
                          <a:latin typeface="Cambria Math" panose="02040503050406030204" pitchFamily="18" charset="0"/>
                          <a:ea typeface="Cambria Math" panose="02040503050406030204" pitchFamily="18" charset="0"/>
                        </a:rPr>
                        <m:t>𝑞</m:t>
                      </m:r>
                      <m:acc>
                        <m:accPr>
                          <m:chr m:val="̅"/>
                          <m:ctrlPr>
                            <a:rPr lang="en-US" altLang="zh-CN" sz="2000" b="0" i="1" smtClean="0">
                              <a:solidFill>
                                <a:schemeClr val="tx1"/>
                              </a:solidFill>
                              <a:latin typeface="Cambria Math" panose="02040503050406030204" pitchFamily="18" charset="0"/>
                              <a:ea typeface="Cambria Math" panose="02040503050406030204" pitchFamily="18" charset="0"/>
                            </a:rPr>
                          </m:ctrlPr>
                        </m:accPr>
                        <m:e>
                          <m:r>
                            <a:rPr lang="en-US" altLang="zh-CN" sz="2000" b="0" i="1" smtClean="0">
                              <a:solidFill>
                                <a:schemeClr val="tx1"/>
                              </a:solidFill>
                              <a:latin typeface="Cambria Math" panose="02040503050406030204" pitchFamily="18" charset="0"/>
                              <a:ea typeface="Cambria Math" panose="02040503050406030204" pitchFamily="18" charset="0"/>
                            </a:rPr>
                            <m:t>𝑞</m:t>
                          </m:r>
                        </m:e>
                      </m:acc>
                      <m:r>
                        <a:rPr lang="en-US" altLang="zh-CN" sz="2000" b="0" i="1" smtClean="0">
                          <a:solidFill>
                            <a:schemeClr val="tx1"/>
                          </a:solidFill>
                          <a:latin typeface="Cambria Math" panose="02040503050406030204" pitchFamily="18" charset="0"/>
                          <a:ea typeface="Cambria Math" panose="02040503050406030204" pitchFamily="18" charset="0"/>
                        </a:rPr>
                        <m:t>+</m:t>
                      </m:r>
                      <m:r>
                        <m:rPr>
                          <m:sty m:val="p"/>
                        </m:rPr>
                        <a:rPr lang="en-US" altLang="zh-CN" sz="2000" b="0" i="1" smtClean="0">
                          <a:solidFill>
                            <a:schemeClr val="tx1"/>
                          </a:solidFill>
                          <a:latin typeface="Cambria Math" panose="02040503050406030204" pitchFamily="18" charset="0"/>
                          <a:ea typeface="Cambria Math" panose="02040503050406030204" pitchFamily="18" charset="0"/>
                        </a:rPr>
                        <m:t>cos</m:t>
                      </m:r>
                      <m:r>
                        <a:rPr lang="en-US" altLang="zh-CN" sz="2000" b="0" i="1" smtClean="0">
                          <a:solidFill>
                            <a:schemeClr val="tx1"/>
                          </a:solidFill>
                          <a:latin typeface="Cambria Math" panose="02040503050406030204" pitchFamily="18" charset="0"/>
                          <a:ea typeface="Cambria Math" panose="02040503050406030204" pitchFamily="18" charset="0"/>
                        </a:rPr>
                        <m:t> </m:t>
                      </m:r>
                      <m:sSub>
                        <m:sSubPr>
                          <m:ctrlPr>
                            <a:rPr lang="en-US" altLang="zh-CN" sz="2000" b="0" i="1" smtClean="0">
                              <a:solidFill>
                                <a:schemeClr val="tx1"/>
                              </a:solidFill>
                              <a:latin typeface="Cambria Math" panose="02040503050406030204" pitchFamily="18" charset="0"/>
                              <a:ea typeface="Cambria Math" panose="02040503050406030204" pitchFamily="18" charset="0"/>
                            </a:rPr>
                          </m:ctrlPr>
                        </m:sSubPr>
                        <m:e>
                          <m:r>
                            <a:rPr lang="en-US" altLang="zh-CN" sz="2000" b="0" i="1" smtClean="0">
                              <a:solidFill>
                                <a:schemeClr val="tx1"/>
                              </a:solidFill>
                              <a:latin typeface="Cambria Math" panose="02040503050406030204" pitchFamily="18" charset="0"/>
                              <a:ea typeface="Cambria Math" panose="02040503050406030204" pitchFamily="18" charset="0"/>
                            </a:rPr>
                            <m:t>𝛼</m:t>
                          </m:r>
                        </m:e>
                        <m:sub>
                          <m:r>
                            <a:rPr lang="en-US" altLang="zh-CN" sz="2000" b="0" i="1" smtClean="0">
                              <a:solidFill>
                                <a:schemeClr val="tx1"/>
                              </a:solidFill>
                              <a:latin typeface="Cambria Math" panose="02040503050406030204" pitchFamily="18" charset="0"/>
                              <a:ea typeface="Cambria Math" panose="02040503050406030204" pitchFamily="18" charset="0"/>
                            </a:rPr>
                            <m:t>𝑃</m:t>
                          </m:r>
                        </m:sub>
                      </m:sSub>
                      <m:r>
                        <a:rPr lang="en-US" altLang="zh-CN" sz="2000" b="0" i="1" smtClean="0">
                          <a:solidFill>
                            <a:schemeClr val="tx1"/>
                          </a:solidFill>
                          <a:latin typeface="Cambria Math" panose="02040503050406030204" pitchFamily="18" charset="0"/>
                          <a:ea typeface="Cambria Math" panose="02040503050406030204" pitchFamily="18" charset="0"/>
                        </a:rPr>
                        <m:t> </m:t>
                      </m:r>
                      <m:r>
                        <a:rPr lang="en-US" altLang="zh-CN" sz="2000" b="0" i="1" smtClean="0">
                          <a:solidFill>
                            <a:schemeClr val="tx1"/>
                          </a:solidFill>
                          <a:latin typeface="Cambria Math" panose="02040503050406030204" pitchFamily="18" charset="0"/>
                          <a:ea typeface="Cambria Math" panose="02040503050406030204" pitchFamily="18" charset="0"/>
                        </a:rPr>
                        <m:t>𝑠</m:t>
                      </m:r>
                      <m:acc>
                        <m:accPr>
                          <m:chr m:val="̅"/>
                          <m:ctrlPr>
                            <a:rPr lang="en-US" altLang="zh-CN" sz="2000" b="0" i="1" smtClean="0">
                              <a:solidFill>
                                <a:schemeClr val="tx1"/>
                              </a:solidFill>
                              <a:latin typeface="Cambria Math" panose="02040503050406030204" pitchFamily="18" charset="0"/>
                              <a:ea typeface="Cambria Math" panose="02040503050406030204" pitchFamily="18" charset="0"/>
                            </a:rPr>
                          </m:ctrlPr>
                        </m:accPr>
                        <m:e>
                          <m:r>
                            <a:rPr lang="en-US" altLang="zh-CN" sz="2000" b="0" i="1" smtClean="0">
                              <a:solidFill>
                                <a:schemeClr val="tx1"/>
                              </a:solidFill>
                              <a:latin typeface="Cambria Math" panose="02040503050406030204" pitchFamily="18" charset="0"/>
                              <a:ea typeface="Cambria Math" panose="02040503050406030204" pitchFamily="18" charset="0"/>
                            </a:rPr>
                            <m:t>𝑠</m:t>
                          </m:r>
                        </m:e>
                      </m:acc>
                    </m:oMath>
                  </m:oMathPara>
                </a14:m>
                <a:endParaRPr lang="zh-CN" altLang="en-US" sz="2000" dirty="0">
                  <a:solidFill>
                    <a:schemeClr val="tx1"/>
                  </a:solidFill>
                  <a:latin typeface="Cambria Math" panose="02040503050406030204" pitchFamily="18" charset="0"/>
                </a:endParaRPr>
              </a:p>
            </p:txBody>
          </p:sp>
        </mc:Choice>
        <mc:Fallback xmlns="">
          <p:sp>
            <p:nvSpPr>
              <p:cNvPr id="5" name="文本框 4">
                <a:extLst>
                  <a:ext uri="{FF2B5EF4-FFF2-40B4-BE49-F238E27FC236}">
                    <a16:creationId xmlns:a16="http://schemas.microsoft.com/office/drawing/2014/main" id="{2DFBBA65-CC3E-418B-B94C-A4989D7184EB}"/>
                  </a:ext>
                </a:extLst>
              </p:cNvPr>
              <p:cNvSpPr txBox="1">
                <a:spLocks noRot="1" noChangeAspect="1" noMove="1" noResize="1" noEditPoints="1" noAdjustHandles="1" noChangeArrowheads="1" noChangeShapeType="1" noTextEdit="1"/>
              </p:cNvSpPr>
              <p:nvPr/>
            </p:nvSpPr>
            <p:spPr>
              <a:xfrm>
                <a:off x="5201749" y="1614466"/>
                <a:ext cx="4661746" cy="707886"/>
              </a:xfrm>
              <a:prstGeom prst="rect">
                <a:avLst/>
              </a:prstGeom>
              <a:blipFill>
                <a:blip r:embed="rId5"/>
                <a:stretch>
                  <a:fillRect b="-9483"/>
                </a:stretch>
              </a:blipFill>
            </p:spPr>
            <p:txBody>
              <a:bodyPr/>
              <a:lstStyle/>
              <a:p>
                <a:r>
                  <a:rPr lang="zh-CN" altLang="en-US">
                    <a:noFill/>
                  </a:rPr>
                  <a:t> </a:t>
                </a:r>
              </a:p>
            </p:txBody>
          </p:sp>
        </mc:Fallback>
      </mc:AlternateContent>
      <p:pic>
        <p:nvPicPr>
          <p:cNvPr id="24" name="图片 23">
            <a:extLst>
              <a:ext uri="{FF2B5EF4-FFF2-40B4-BE49-F238E27FC236}">
                <a16:creationId xmlns:a16="http://schemas.microsoft.com/office/drawing/2014/main" id="{99898666-6CF6-4B5C-94F7-0C834F3800BA}"/>
              </a:ext>
            </a:extLst>
          </p:cNvPr>
          <p:cNvPicPr>
            <a:picLocks noChangeAspect="1"/>
          </p:cNvPicPr>
          <p:nvPr/>
        </p:nvPicPr>
        <p:blipFill rotWithShape="1">
          <a:blip r:embed="rId6"/>
          <a:srcRect l="8990" t="23796"/>
          <a:stretch/>
        </p:blipFill>
        <p:spPr>
          <a:xfrm>
            <a:off x="5733456" y="2868457"/>
            <a:ext cx="3598333" cy="713120"/>
          </a:xfrm>
          <a:prstGeom prst="rect">
            <a:avLst/>
          </a:prstGeom>
        </p:spPr>
      </p:pic>
      <p:pic>
        <p:nvPicPr>
          <p:cNvPr id="26" name="图片 25">
            <a:extLst>
              <a:ext uri="{FF2B5EF4-FFF2-40B4-BE49-F238E27FC236}">
                <a16:creationId xmlns:a16="http://schemas.microsoft.com/office/drawing/2014/main" id="{90943C75-4D72-4CCF-A0C4-D4F133D15CCA}"/>
              </a:ext>
            </a:extLst>
          </p:cNvPr>
          <p:cNvPicPr>
            <a:picLocks noChangeAspect="1"/>
          </p:cNvPicPr>
          <p:nvPr/>
        </p:nvPicPr>
        <p:blipFill>
          <a:blip r:embed="rId7"/>
          <a:stretch>
            <a:fillRect/>
          </a:stretch>
        </p:blipFill>
        <p:spPr>
          <a:xfrm>
            <a:off x="6494886" y="3632638"/>
            <a:ext cx="4895299" cy="1014973"/>
          </a:xfrm>
          <a:prstGeom prst="rect">
            <a:avLst/>
          </a:prstGeom>
        </p:spPr>
      </p:pic>
      <p:pic>
        <p:nvPicPr>
          <p:cNvPr id="27" name="图片 26">
            <a:extLst>
              <a:ext uri="{FF2B5EF4-FFF2-40B4-BE49-F238E27FC236}">
                <a16:creationId xmlns:a16="http://schemas.microsoft.com/office/drawing/2014/main" id="{85EEA6AF-C439-4F29-9349-56DAEB38E1DB}"/>
              </a:ext>
            </a:extLst>
          </p:cNvPr>
          <p:cNvPicPr>
            <a:picLocks noChangeAspect="1"/>
          </p:cNvPicPr>
          <p:nvPr/>
        </p:nvPicPr>
        <p:blipFill>
          <a:blip r:embed="rId8"/>
          <a:stretch>
            <a:fillRect/>
          </a:stretch>
        </p:blipFill>
        <p:spPr>
          <a:xfrm>
            <a:off x="918386" y="3479874"/>
            <a:ext cx="3512611" cy="1216307"/>
          </a:xfrm>
          <a:prstGeom prst="rect">
            <a:avLst/>
          </a:prstGeom>
        </p:spPr>
      </p:pic>
      <p:pic>
        <p:nvPicPr>
          <p:cNvPr id="29" name="图片 28">
            <a:extLst>
              <a:ext uri="{FF2B5EF4-FFF2-40B4-BE49-F238E27FC236}">
                <a16:creationId xmlns:a16="http://schemas.microsoft.com/office/drawing/2014/main" id="{71B33915-A166-4331-A666-552B1842EE1F}"/>
              </a:ext>
            </a:extLst>
          </p:cNvPr>
          <p:cNvPicPr>
            <a:picLocks noChangeAspect="1"/>
          </p:cNvPicPr>
          <p:nvPr/>
        </p:nvPicPr>
        <p:blipFill>
          <a:blip r:embed="rId9"/>
          <a:stretch>
            <a:fillRect/>
          </a:stretch>
        </p:blipFill>
        <p:spPr>
          <a:xfrm>
            <a:off x="3121903" y="5008203"/>
            <a:ext cx="7196795" cy="981076"/>
          </a:xfrm>
          <a:prstGeom prst="rect">
            <a:avLst/>
          </a:prstGeom>
        </p:spPr>
      </p:pic>
      <p:sp>
        <p:nvSpPr>
          <p:cNvPr id="30" name="文本框 29">
            <a:extLst>
              <a:ext uri="{FF2B5EF4-FFF2-40B4-BE49-F238E27FC236}">
                <a16:creationId xmlns:a16="http://schemas.microsoft.com/office/drawing/2014/main" id="{A58E4AD4-51BD-4691-80BC-DA7FDA2403F0}"/>
              </a:ext>
            </a:extLst>
          </p:cNvPr>
          <p:cNvSpPr txBox="1"/>
          <p:nvPr/>
        </p:nvSpPr>
        <p:spPr>
          <a:xfrm>
            <a:off x="1743356" y="5127844"/>
            <a:ext cx="1862667" cy="369332"/>
          </a:xfrm>
          <a:prstGeom prst="rect">
            <a:avLst/>
          </a:prstGeom>
          <a:noFill/>
        </p:spPr>
        <p:txBody>
          <a:bodyPr wrap="square" rtlCol="0">
            <a:spAutoFit/>
          </a:bodyPr>
          <a:lstStyle/>
          <a:p>
            <a:r>
              <a:rPr lang="en-US" altLang="zh-CN" dirty="0">
                <a:solidFill>
                  <a:srgbClr val="FF0000"/>
                </a:solidFill>
                <a:latin typeface="Cambria Math" panose="02040503050406030204" pitchFamily="18" charset="0"/>
                <a:ea typeface="Cambria Math" panose="02040503050406030204" pitchFamily="18" charset="0"/>
              </a:rPr>
              <a:t>Constructive</a:t>
            </a:r>
            <a:endParaRPr lang="zh-CN" altLang="en-US" dirty="0">
              <a:solidFill>
                <a:srgbClr val="FF0000"/>
              </a:solidFill>
              <a:latin typeface="Cambria Math" panose="02040503050406030204" pitchFamily="18" charset="0"/>
            </a:endParaRPr>
          </a:p>
        </p:txBody>
      </p:sp>
      <p:sp>
        <p:nvSpPr>
          <p:cNvPr id="31" name="文本框 30">
            <a:extLst>
              <a:ext uri="{FF2B5EF4-FFF2-40B4-BE49-F238E27FC236}">
                <a16:creationId xmlns:a16="http://schemas.microsoft.com/office/drawing/2014/main" id="{8B061A15-4F36-4C3F-BC10-9BA83115BCDE}"/>
              </a:ext>
            </a:extLst>
          </p:cNvPr>
          <p:cNvSpPr txBox="1"/>
          <p:nvPr/>
        </p:nvSpPr>
        <p:spPr>
          <a:xfrm>
            <a:off x="1773696" y="5461052"/>
            <a:ext cx="1385515" cy="369332"/>
          </a:xfrm>
          <a:prstGeom prst="rect">
            <a:avLst/>
          </a:prstGeom>
          <a:noFill/>
        </p:spPr>
        <p:txBody>
          <a:bodyPr wrap="square" rtlCol="0">
            <a:spAutoFit/>
          </a:bodyPr>
          <a:lstStyle/>
          <a:p>
            <a:r>
              <a:rPr lang="en-US" altLang="zh-CN" dirty="0">
                <a:solidFill>
                  <a:srgbClr val="FF0000"/>
                </a:solidFill>
                <a:latin typeface="Cambria Math" panose="02040503050406030204" pitchFamily="18" charset="0"/>
                <a:ea typeface="Cambria Math" panose="02040503050406030204" pitchFamily="18" charset="0"/>
              </a:rPr>
              <a:t>Destructive</a:t>
            </a:r>
            <a:endParaRPr lang="zh-CN" altLang="en-US" dirty="0">
              <a:solidFill>
                <a:srgbClr val="FF0000"/>
              </a:solidFill>
              <a:latin typeface="Cambria Math" panose="02040503050406030204" pitchFamily="18" charset="0"/>
            </a:endParaRPr>
          </a:p>
        </p:txBody>
      </p:sp>
      <p:sp>
        <p:nvSpPr>
          <p:cNvPr id="32" name="文本框 31">
            <a:extLst>
              <a:ext uri="{FF2B5EF4-FFF2-40B4-BE49-F238E27FC236}">
                <a16:creationId xmlns:a16="http://schemas.microsoft.com/office/drawing/2014/main" id="{DAD2251C-2E2A-4271-981C-AC01CCD6A95D}"/>
              </a:ext>
            </a:extLst>
          </p:cNvPr>
          <p:cNvSpPr txBox="1"/>
          <p:nvPr/>
        </p:nvSpPr>
        <p:spPr>
          <a:xfrm>
            <a:off x="11390185" y="6118346"/>
            <a:ext cx="313267" cy="461665"/>
          </a:xfrm>
          <a:prstGeom prst="rect">
            <a:avLst/>
          </a:prstGeom>
          <a:noFill/>
        </p:spPr>
        <p:txBody>
          <a:bodyPr wrap="square" rtlCol="0">
            <a:spAutoFit/>
          </a:bodyPr>
          <a:lstStyle/>
          <a:p>
            <a:r>
              <a:rPr lang="en-US" altLang="zh-CN" sz="2400" dirty="0">
                <a:latin typeface="Sitka Display" panose="02000505000000020004" pitchFamily="2" charset="0"/>
              </a:rPr>
              <a:t>7</a:t>
            </a:r>
            <a:endParaRPr lang="zh-CN" altLang="en-US" sz="2400" dirty="0">
              <a:latin typeface="Sitka Display" panose="02000505000000020004" pitchFamily="2" charset="0"/>
            </a:endParaRPr>
          </a:p>
        </p:txBody>
      </p:sp>
      <p:sp>
        <p:nvSpPr>
          <p:cNvPr id="13" name="文本框 12">
            <a:extLst>
              <a:ext uri="{FF2B5EF4-FFF2-40B4-BE49-F238E27FC236}">
                <a16:creationId xmlns:a16="http://schemas.microsoft.com/office/drawing/2014/main" id="{D1C440E6-49FA-40A8-83CA-BF47020B0904}"/>
              </a:ext>
            </a:extLst>
          </p:cNvPr>
          <p:cNvSpPr txBox="1"/>
          <p:nvPr/>
        </p:nvSpPr>
        <p:spPr>
          <a:xfrm>
            <a:off x="722464" y="1140142"/>
            <a:ext cx="4280248" cy="461665"/>
          </a:xfrm>
          <a:prstGeom prst="rect">
            <a:avLst/>
          </a:prstGeom>
          <a:noFill/>
        </p:spPr>
        <p:txBody>
          <a:bodyPr wrap="square" rtlCol="0">
            <a:spAutoFit/>
          </a:bodyPr>
          <a:lstStyle/>
          <a:p>
            <a:r>
              <a:rPr lang="en-US" altLang="zh-CN" sz="2400" dirty="0">
                <a:solidFill>
                  <a:schemeClr val="tx1"/>
                </a:solidFill>
                <a:latin typeface="Cambria" panose="02040503050406030204" pitchFamily="18" charset="0"/>
                <a:ea typeface="Cambria" panose="02040503050406030204" pitchFamily="18" charset="0"/>
              </a:rPr>
              <a:t>Parameterization of the mixing</a:t>
            </a:r>
            <a:endParaRPr lang="zh-CN" altLang="en-US" sz="2400" dirty="0">
              <a:solidFill>
                <a:schemeClr val="tx1"/>
              </a:solidFill>
              <a:latin typeface="Cambria" panose="02040503050406030204" pitchFamily="18" charset="0"/>
            </a:endParaRPr>
          </a:p>
        </p:txBody>
      </p:sp>
      <mc:AlternateContent xmlns:mc="http://schemas.openxmlformats.org/markup-compatibility/2006" xmlns:a14="http://schemas.microsoft.com/office/drawing/2010/main">
        <mc:Choice Requires="a14">
          <p:sp>
            <p:nvSpPr>
              <p:cNvPr id="14" name="标题 1">
                <a:extLst>
                  <a:ext uri="{FF2B5EF4-FFF2-40B4-BE49-F238E27FC236}">
                    <a16:creationId xmlns:a16="http://schemas.microsoft.com/office/drawing/2014/main" id="{60674832-E852-427E-BC44-BADD1A97ACDF}"/>
                  </a:ext>
                </a:extLst>
              </p:cNvPr>
              <p:cNvSpPr txBox="1">
                <a:spLocks/>
              </p:cNvSpPr>
              <p:nvPr/>
            </p:nvSpPr>
            <p:spPr>
              <a:xfrm>
                <a:off x="368770" y="352673"/>
                <a:ext cx="11268561" cy="516048"/>
              </a:xfrm>
              <a:prstGeom prst="rect">
                <a:avLst/>
              </a:prstGeom>
              <a:solidFill>
                <a:schemeClr val="accent5">
                  <a:lumMod val="60000"/>
                  <a:lumOff val="40000"/>
                </a:schemeClr>
              </a:solidFill>
              <a:ln w="28575">
                <a:solidFill>
                  <a:schemeClr val="accent5">
                    <a:lumMod val="60000"/>
                    <a:lumOff val="4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m:rPr>
                          <m:nor/>
                        </m:rPr>
                        <a:rPr lang="en-US" altLang="zh-CN" sz="2800" dirty="0" smtClean="0">
                          <a:latin typeface="Cambria" panose="02040503050406030204" pitchFamily="18" charset="0"/>
                          <a:ea typeface="Cambria" panose="02040503050406030204" pitchFamily="18" charset="0"/>
                        </a:rPr>
                        <m:t>A</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Parametrization</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for</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the</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production</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mechanism</m:t>
                      </m:r>
                      <m:r>
                        <a:rPr lang="en-US" altLang="zh-CN" sz="2800" b="0" i="1" dirty="0" smtClean="0">
                          <a:latin typeface="Cambria Math" panose="02040503050406030204" pitchFamily="18" charset="0"/>
                          <a:ea typeface="Cambria" panose="02040503050406030204" pitchFamily="18" charset="0"/>
                        </a:rPr>
                        <m:t> </m:t>
                      </m:r>
                      <m:r>
                        <a:rPr lang="en-US" altLang="zh-CN" sz="2800" i="1">
                          <a:latin typeface="Cambria Math" panose="02040503050406030204" pitchFamily="18" charset="0"/>
                        </a:rPr>
                        <m:t>𝐽</m:t>
                      </m:r>
                      <m:r>
                        <a:rPr lang="en-US" altLang="zh-CN" sz="2800" i="1">
                          <a:latin typeface="Cambria Math" panose="02040503050406030204" pitchFamily="18" charset="0"/>
                        </a:rPr>
                        <m:t>/</m:t>
                      </m:r>
                      <m:r>
                        <a:rPr lang="en-US" altLang="zh-CN" sz="2800" i="1">
                          <a:latin typeface="Cambria Math" panose="02040503050406030204" pitchFamily="18" charset="0"/>
                        </a:rPr>
                        <m:t>𝜓</m:t>
                      </m:r>
                      <m:r>
                        <m:rPr>
                          <m:nor/>
                        </m:rPr>
                        <a:rPr lang="zh-CN" altLang="en-US" sz="2800" dirty="0"/>
                        <m:t> </m:t>
                      </m:r>
                      <m:r>
                        <a:rPr lang="en-US" altLang="zh-CN" sz="2800" i="1" dirty="0">
                          <a:latin typeface="Cambria Math" panose="02040503050406030204" pitchFamily="18" charset="0"/>
                        </a:rPr>
                        <m:t>→</m:t>
                      </m:r>
                      <m:r>
                        <a:rPr lang="en-US" altLang="zh-CN" sz="2800" i="1" dirty="0">
                          <a:latin typeface="Cambria Math" panose="02040503050406030204" pitchFamily="18" charset="0"/>
                        </a:rPr>
                        <m:t>𝛾</m:t>
                      </m:r>
                      <m:r>
                        <a:rPr lang="en-US" altLang="zh-CN" sz="2800" i="1" dirty="0">
                          <a:latin typeface="Cambria Math" panose="02040503050406030204" pitchFamily="18" charset="0"/>
                        </a:rPr>
                        <m:t> </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𝜂</m:t>
                          </m:r>
                        </m:e>
                        <m:sub>
                          <m:r>
                            <a:rPr lang="en-US" altLang="zh-CN" sz="2800" i="1" dirty="0">
                              <a:latin typeface="Cambria Math" panose="02040503050406030204" pitchFamily="18" charset="0"/>
                            </a:rPr>
                            <m:t>𝑋</m:t>
                          </m:r>
                        </m:sub>
                      </m:sSub>
                      <m:r>
                        <a:rPr lang="en-US" altLang="zh-CN" sz="2800" i="1" dirty="0">
                          <a:latin typeface="Cambria Math" panose="02040503050406030204" pitchFamily="18" charset="0"/>
                        </a:rPr>
                        <m:t>→</m:t>
                      </m:r>
                      <m:r>
                        <a:rPr lang="en-US" altLang="zh-CN" sz="2800" i="1" dirty="0">
                          <a:latin typeface="Cambria Math" panose="02040503050406030204" pitchFamily="18" charset="0"/>
                        </a:rPr>
                        <m:t>𝛾𝛾</m:t>
                      </m:r>
                      <m:r>
                        <a:rPr lang="en-US" altLang="zh-CN" sz="2800" i="1" dirty="0">
                          <a:latin typeface="Cambria Math" panose="02040503050406030204" pitchFamily="18" charset="0"/>
                        </a:rPr>
                        <m:t> </m:t>
                      </m:r>
                      <m:r>
                        <a:rPr lang="en-US" altLang="zh-CN" sz="2800" i="1" dirty="0">
                          <a:latin typeface="Cambria Math" panose="02040503050406030204" pitchFamily="18" charset="0"/>
                        </a:rPr>
                        <m:t>𝑉</m:t>
                      </m:r>
                    </m:oMath>
                  </m:oMathPara>
                </a14:m>
                <a:endParaRPr lang="zh-CN" altLang="en-US" sz="2800" dirty="0"/>
              </a:p>
            </p:txBody>
          </p:sp>
        </mc:Choice>
        <mc:Fallback xmlns="">
          <p:sp>
            <p:nvSpPr>
              <p:cNvPr id="14" name="标题 1">
                <a:extLst>
                  <a:ext uri="{FF2B5EF4-FFF2-40B4-BE49-F238E27FC236}">
                    <a16:creationId xmlns:a16="http://schemas.microsoft.com/office/drawing/2014/main" id="{60674832-E852-427E-BC44-BADD1A97ACDF}"/>
                  </a:ext>
                </a:extLst>
              </p:cNvPr>
              <p:cNvSpPr txBox="1">
                <a:spLocks noRot="1" noChangeAspect="1" noMove="1" noResize="1" noEditPoints="1" noAdjustHandles="1" noChangeArrowheads="1" noChangeShapeType="1" noTextEdit="1"/>
              </p:cNvSpPr>
              <p:nvPr/>
            </p:nvSpPr>
            <p:spPr>
              <a:xfrm>
                <a:off x="368770" y="352673"/>
                <a:ext cx="11268561" cy="516048"/>
              </a:xfrm>
              <a:prstGeom prst="rect">
                <a:avLst/>
              </a:prstGeom>
              <a:blipFill>
                <a:blip r:embed="rId10"/>
                <a:stretch>
                  <a:fillRect b="-11111"/>
                </a:stretch>
              </a:blipFill>
              <a:ln w="28575">
                <a:solidFill>
                  <a:schemeClr val="accent5">
                    <a:lumMod val="60000"/>
                    <a:lumOff val="40000"/>
                  </a:schemeClr>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标题 1">
                <a:extLst>
                  <a:ext uri="{FF2B5EF4-FFF2-40B4-BE49-F238E27FC236}">
                    <a16:creationId xmlns:a16="http://schemas.microsoft.com/office/drawing/2014/main" id="{CD794701-8DBE-4605-83CD-B2EFE5582A21}"/>
                  </a:ext>
                </a:extLst>
              </p:cNvPr>
              <p:cNvSpPr txBox="1">
                <a:spLocks/>
              </p:cNvSpPr>
              <p:nvPr/>
            </p:nvSpPr>
            <p:spPr>
              <a:xfrm>
                <a:off x="4869499" y="3734761"/>
                <a:ext cx="1727914" cy="499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altLang="zh-CN" sz="1600" i="1" smtClean="0">
                        <a:latin typeface="Cambria Math" panose="02040503050406030204" pitchFamily="18" charset="0"/>
                      </a:rPr>
                      <m:t>𝐽</m:t>
                    </m:r>
                    <m:r>
                      <a:rPr lang="en-US" altLang="zh-CN" sz="1600" i="1" smtClean="0">
                        <a:latin typeface="Cambria Math" panose="02040503050406030204" pitchFamily="18" charset="0"/>
                      </a:rPr>
                      <m:t>/</m:t>
                    </m:r>
                    <m:r>
                      <a:rPr lang="en-US" altLang="zh-CN" sz="1600" i="1" smtClean="0">
                        <a:latin typeface="Cambria Math" panose="02040503050406030204" pitchFamily="18" charset="0"/>
                      </a:rPr>
                      <m:t>𝜓</m:t>
                    </m:r>
                  </m:oMath>
                </a14:m>
                <a:r>
                  <a:rPr lang="zh-CN" altLang="en-US" sz="1600" dirty="0"/>
                  <a:t> </a:t>
                </a:r>
                <a14:m>
                  <m:oMath xmlns:m="http://schemas.openxmlformats.org/officeDocument/2006/math">
                    <m: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𝛾𝜂</m:t>
                    </m:r>
                    <m:r>
                      <a:rPr lang="en-US" altLang="zh-CN" sz="1600" b="0" i="1" dirty="0" smtClean="0">
                        <a:latin typeface="Cambria Math" panose="02040503050406030204" pitchFamily="18" charset="0"/>
                      </a:rPr>
                      <m:t>(1295)</m:t>
                    </m:r>
                  </m:oMath>
                </a14:m>
                <a:endParaRPr lang="zh-CN" altLang="en-US" sz="1600" dirty="0"/>
              </a:p>
            </p:txBody>
          </p:sp>
        </mc:Choice>
        <mc:Fallback xmlns="">
          <p:sp>
            <p:nvSpPr>
              <p:cNvPr id="18" name="标题 1">
                <a:extLst>
                  <a:ext uri="{FF2B5EF4-FFF2-40B4-BE49-F238E27FC236}">
                    <a16:creationId xmlns:a16="http://schemas.microsoft.com/office/drawing/2014/main" id="{CD794701-8DBE-4605-83CD-B2EFE5582A21}"/>
                  </a:ext>
                </a:extLst>
              </p:cNvPr>
              <p:cNvSpPr txBox="1">
                <a:spLocks noRot="1" noChangeAspect="1" noMove="1" noResize="1" noEditPoints="1" noAdjustHandles="1" noChangeArrowheads="1" noChangeShapeType="1" noTextEdit="1"/>
              </p:cNvSpPr>
              <p:nvPr/>
            </p:nvSpPr>
            <p:spPr>
              <a:xfrm>
                <a:off x="4869499" y="3734761"/>
                <a:ext cx="1727914" cy="499622"/>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9" name="标题 1">
                <a:extLst>
                  <a:ext uri="{FF2B5EF4-FFF2-40B4-BE49-F238E27FC236}">
                    <a16:creationId xmlns:a16="http://schemas.microsoft.com/office/drawing/2014/main" id="{82CD5D4D-2FFC-46AC-A3ED-62652B07FF26}"/>
                  </a:ext>
                </a:extLst>
              </p:cNvPr>
              <p:cNvSpPr txBox="1">
                <a:spLocks/>
              </p:cNvSpPr>
              <p:nvPr/>
            </p:nvSpPr>
            <p:spPr>
              <a:xfrm>
                <a:off x="4869499" y="4242340"/>
                <a:ext cx="1727914" cy="4996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14:m>
                  <m:oMath xmlns:m="http://schemas.openxmlformats.org/officeDocument/2006/math">
                    <m:r>
                      <a:rPr lang="en-US" altLang="zh-CN" sz="1600" i="1" smtClean="0">
                        <a:latin typeface="Cambria Math" panose="02040503050406030204" pitchFamily="18" charset="0"/>
                      </a:rPr>
                      <m:t>𝐽</m:t>
                    </m:r>
                    <m:r>
                      <a:rPr lang="en-US" altLang="zh-CN" sz="1600" i="1" smtClean="0">
                        <a:latin typeface="Cambria Math" panose="02040503050406030204" pitchFamily="18" charset="0"/>
                      </a:rPr>
                      <m:t>/</m:t>
                    </m:r>
                    <m:r>
                      <a:rPr lang="en-US" altLang="zh-CN" sz="1600" i="1" smtClean="0">
                        <a:latin typeface="Cambria Math" panose="02040503050406030204" pitchFamily="18" charset="0"/>
                      </a:rPr>
                      <m:t>𝜓</m:t>
                    </m:r>
                  </m:oMath>
                </a14:m>
                <a:r>
                  <a:rPr lang="zh-CN" altLang="en-US" sz="1600" dirty="0"/>
                  <a:t> </a:t>
                </a:r>
                <a14:m>
                  <m:oMath xmlns:m="http://schemas.openxmlformats.org/officeDocument/2006/math">
                    <m:r>
                      <a:rPr lang="en-US" altLang="zh-CN" sz="1600" i="1" dirty="0" smtClean="0">
                        <a:latin typeface="Cambria Math" panose="02040503050406030204" pitchFamily="18" charset="0"/>
                      </a:rPr>
                      <m:t>→</m:t>
                    </m:r>
                    <m:r>
                      <a:rPr lang="en-US" altLang="zh-CN" sz="1600" i="1" dirty="0" smtClean="0">
                        <a:latin typeface="Cambria Math" panose="02040503050406030204" pitchFamily="18" charset="0"/>
                      </a:rPr>
                      <m:t>𝛾𝜂</m:t>
                    </m:r>
                    <m:r>
                      <a:rPr lang="en-US" altLang="zh-CN" sz="1600" b="0" i="1" dirty="0" smtClean="0">
                        <a:latin typeface="Cambria Math" panose="02040503050406030204" pitchFamily="18" charset="0"/>
                      </a:rPr>
                      <m:t>(1405)</m:t>
                    </m:r>
                  </m:oMath>
                </a14:m>
                <a:endParaRPr lang="zh-CN" altLang="en-US" sz="1600" dirty="0"/>
              </a:p>
            </p:txBody>
          </p:sp>
        </mc:Choice>
        <mc:Fallback xmlns="">
          <p:sp>
            <p:nvSpPr>
              <p:cNvPr id="19" name="标题 1">
                <a:extLst>
                  <a:ext uri="{FF2B5EF4-FFF2-40B4-BE49-F238E27FC236}">
                    <a16:creationId xmlns:a16="http://schemas.microsoft.com/office/drawing/2014/main" id="{82CD5D4D-2FFC-46AC-A3ED-62652B07FF26}"/>
                  </a:ext>
                </a:extLst>
              </p:cNvPr>
              <p:cNvSpPr txBox="1">
                <a:spLocks noRot="1" noChangeAspect="1" noMove="1" noResize="1" noEditPoints="1" noAdjustHandles="1" noChangeArrowheads="1" noChangeShapeType="1" noTextEdit="1"/>
              </p:cNvSpPr>
              <p:nvPr/>
            </p:nvSpPr>
            <p:spPr>
              <a:xfrm>
                <a:off x="4869499" y="4242340"/>
                <a:ext cx="1727914" cy="499622"/>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72D8779B-F7E4-4C13-8132-C0868689DF46}"/>
                  </a:ext>
                </a:extLst>
              </p:cNvPr>
              <p:cNvSpPr txBox="1"/>
              <p:nvPr/>
            </p:nvSpPr>
            <p:spPr>
              <a:xfrm>
                <a:off x="10148839" y="3180373"/>
                <a:ext cx="1488492" cy="390748"/>
              </a:xfrm>
              <a:prstGeom prst="rect">
                <a:avLst/>
              </a:prstGeom>
              <a:solidFill>
                <a:schemeClr val="accent5">
                  <a:lumMod val="60000"/>
                  <a:lumOff val="40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𝑅</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𝑞</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𝑠</m:t>
                          </m:r>
                        </m:sub>
                      </m:sSub>
                    </m:oMath>
                  </m:oMathPara>
                </a14:m>
                <a:endParaRPr lang="zh-CN" altLang="en-US" dirty="0"/>
              </a:p>
            </p:txBody>
          </p:sp>
        </mc:Choice>
        <mc:Fallback xmlns="">
          <p:sp>
            <p:nvSpPr>
              <p:cNvPr id="3" name="文本框 2">
                <a:extLst>
                  <a:ext uri="{FF2B5EF4-FFF2-40B4-BE49-F238E27FC236}">
                    <a16:creationId xmlns:a16="http://schemas.microsoft.com/office/drawing/2014/main" id="{72D8779B-F7E4-4C13-8132-C0868689DF46}"/>
                  </a:ext>
                </a:extLst>
              </p:cNvPr>
              <p:cNvSpPr txBox="1">
                <a:spLocks noRot="1" noChangeAspect="1" noMove="1" noResize="1" noEditPoints="1" noAdjustHandles="1" noChangeArrowheads="1" noChangeShapeType="1" noTextEdit="1"/>
              </p:cNvSpPr>
              <p:nvPr/>
            </p:nvSpPr>
            <p:spPr>
              <a:xfrm>
                <a:off x="10148839" y="3180373"/>
                <a:ext cx="1488492" cy="390748"/>
              </a:xfrm>
              <a:prstGeom prst="rect">
                <a:avLst/>
              </a:prstGeom>
              <a:blipFill>
                <a:blip r:embed="rId13"/>
                <a:stretch>
                  <a:fillRect b="-78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88976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标题 1">
                <a:extLst>
                  <a:ext uri="{FF2B5EF4-FFF2-40B4-BE49-F238E27FC236}">
                    <a16:creationId xmlns:a16="http://schemas.microsoft.com/office/drawing/2014/main" id="{23FE3F1F-ADFD-479F-BBFF-3308354A0DAB}"/>
                  </a:ext>
                </a:extLst>
              </p:cNvPr>
              <p:cNvSpPr>
                <a:spLocks noGrp="1"/>
              </p:cNvSpPr>
              <p:nvPr>
                <p:ph type="title"/>
              </p:nvPr>
            </p:nvSpPr>
            <p:spPr>
              <a:xfrm>
                <a:off x="1157922" y="1002078"/>
                <a:ext cx="4428490" cy="647889"/>
              </a:xfrm>
            </p:spPr>
            <p:txBody>
              <a:bodyPr>
                <a:normAutofit/>
              </a:bodyPr>
              <a:lstStyle/>
              <a:p>
                <a:r>
                  <a:rPr lang="en-US" altLang="zh-CN" sz="2400" dirty="0">
                    <a:latin typeface="Cambria Math" panose="02040503050406030204" pitchFamily="18" charset="0"/>
                    <a:ea typeface="Cambria Math" panose="02040503050406030204" pitchFamily="18" charset="0"/>
                  </a:rPr>
                  <a:t>Effective couplings for </a:t>
                </a:r>
                <a14:m>
                  <m:oMath xmlns:m="http://schemas.openxmlformats.org/officeDocument/2006/math">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𝜂</m:t>
                        </m:r>
                      </m:e>
                      <m:sub>
                        <m:r>
                          <a:rPr lang="en-US" altLang="zh-CN" sz="2400" b="0" i="1" smtClean="0">
                            <a:latin typeface="Cambria Math" panose="02040503050406030204" pitchFamily="18" charset="0"/>
                            <a:ea typeface="Cambria Math" panose="02040503050406030204" pitchFamily="18" charset="0"/>
                          </a:rPr>
                          <m:t>𝑋</m:t>
                        </m:r>
                      </m:sub>
                    </m:sSub>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𝛾</m:t>
                    </m:r>
                    <m:r>
                      <a:rPr lang="en-US" altLang="zh-CN" sz="2400" b="0" i="1" smtClean="0">
                        <a:latin typeface="Cambria Math" panose="02040503050406030204" pitchFamily="18" charset="0"/>
                        <a:ea typeface="Cambria Math" panose="02040503050406030204" pitchFamily="18" charset="0"/>
                      </a:rPr>
                      <m:t>𝑉</m:t>
                    </m:r>
                  </m:oMath>
                </a14:m>
                <a:endParaRPr lang="zh-CN" altLang="en-US" sz="2400" dirty="0">
                  <a:latin typeface="Cambria Math" panose="02040503050406030204" pitchFamily="18" charset="0"/>
                </a:endParaRPr>
              </a:p>
            </p:txBody>
          </p:sp>
        </mc:Choice>
        <mc:Fallback xmlns="">
          <p:sp>
            <p:nvSpPr>
              <p:cNvPr id="2" name="标题 1">
                <a:extLst>
                  <a:ext uri="{FF2B5EF4-FFF2-40B4-BE49-F238E27FC236}">
                    <a16:creationId xmlns:a16="http://schemas.microsoft.com/office/drawing/2014/main" id="{23FE3F1F-ADFD-479F-BBFF-3308354A0DAB}"/>
                  </a:ext>
                </a:extLst>
              </p:cNvPr>
              <p:cNvSpPr>
                <a:spLocks noGrp="1" noRot="1" noChangeAspect="1" noMove="1" noResize="1" noEditPoints="1" noAdjustHandles="1" noChangeArrowheads="1" noChangeShapeType="1" noTextEdit="1"/>
              </p:cNvSpPr>
              <p:nvPr>
                <p:ph type="title"/>
              </p:nvPr>
            </p:nvSpPr>
            <p:spPr>
              <a:xfrm>
                <a:off x="1157922" y="1002078"/>
                <a:ext cx="4428490" cy="647889"/>
              </a:xfrm>
              <a:blipFill>
                <a:blip r:embed="rId3"/>
                <a:stretch>
                  <a:fillRect l="-2204" b="-3738"/>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1AFAB98F-F57B-4FDC-8315-316FD6C23CCE}"/>
              </a:ext>
            </a:extLst>
          </p:cNvPr>
          <p:cNvPicPr>
            <a:picLocks noChangeAspect="1"/>
          </p:cNvPicPr>
          <p:nvPr/>
        </p:nvPicPr>
        <p:blipFill rotWithShape="1">
          <a:blip r:embed="rId4"/>
          <a:srcRect r="424"/>
          <a:stretch/>
        </p:blipFill>
        <p:spPr>
          <a:xfrm>
            <a:off x="876300" y="1746783"/>
            <a:ext cx="4991734" cy="537205"/>
          </a:xfrm>
          <a:prstGeom prst="rect">
            <a:avLst/>
          </a:prstGeom>
        </p:spPr>
      </p:pic>
      <p:sp>
        <p:nvSpPr>
          <p:cNvPr id="6" name="文本框 5">
            <a:extLst>
              <a:ext uri="{FF2B5EF4-FFF2-40B4-BE49-F238E27FC236}">
                <a16:creationId xmlns:a16="http://schemas.microsoft.com/office/drawing/2014/main" id="{A12EC33F-F6E6-4000-86CD-A6B061D66EE2}"/>
              </a:ext>
            </a:extLst>
          </p:cNvPr>
          <p:cNvSpPr txBox="1"/>
          <p:nvPr/>
        </p:nvSpPr>
        <p:spPr>
          <a:xfrm>
            <a:off x="7387299" y="1116794"/>
            <a:ext cx="3200400" cy="400110"/>
          </a:xfrm>
          <a:prstGeom prst="rect">
            <a:avLst/>
          </a:prstGeom>
          <a:noFill/>
        </p:spPr>
        <p:txBody>
          <a:bodyPr wrap="square" rtlCol="0">
            <a:spAutoFit/>
          </a:bodyPr>
          <a:lstStyle/>
          <a:p>
            <a:r>
              <a:rPr lang="en-US" altLang="zh-CN" sz="2000" dirty="0">
                <a:latin typeface="Cambria Math" panose="02040503050406030204" pitchFamily="18" charset="0"/>
                <a:ea typeface="Cambria Math" panose="02040503050406030204" pitchFamily="18" charset="0"/>
              </a:rPr>
              <a:t>Diagrams in hadronic  level</a:t>
            </a:r>
            <a:endParaRPr lang="zh-CN" altLang="en-US" sz="2000" dirty="0">
              <a:latin typeface="Cambria Math" panose="02040503050406030204" pitchFamily="18" charset="0"/>
            </a:endParaRPr>
          </a:p>
        </p:txBody>
      </p:sp>
      <p:pic>
        <p:nvPicPr>
          <p:cNvPr id="10" name="图片 9">
            <a:extLst>
              <a:ext uri="{FF2B5EF4-FFF2-40B4-BE49-F238E27FC236}">
                <a16:creationId xmlns:a16="http://schemas.microsoft.com/office/drawing/2014/main" id="{7DAEC0EC-E300-47A2-B825-C5C15ADD2D26}"/>
              </a:ext>
            </a:extLst>
          </p:cNvPr>
          <p:cNvPicPr>
            <a:picLocks noChangeAspect="1"/>
          </p:cNvPicPr>
          <p:nvPr/>
        </p:nvPicPr>
        <p:blipFill>
          <a:blip r:embed="rId5"/>
          <a:stretch>
            <a:fillRect/>
          </a:stretch>
        </p:blipFill>
        <p:spPr>
          <a:xfrm>
            <a:off x="6118072" y="1728113"/>
            <a:ext cx="5726735" cy="2922892"/>
          </a:xfrm>
          <a:prstGeom prst="rect">
            <a:avLst/>
          </a:prstGeom>
        </p:spPr>
      </p:pic>
      <p:sp>
        <p:nvSpPr>
          <p:cNvPr id="12" name="文本框 11">
            <a:extLst>
              <a:ext uri="{FF2B5EF4-FFF2-40B4-BE49-F238E27FC236}">
                <a16:creationId xmlns:a16="http://schemas.microsoft.com/office/drawing/2014/main" id="{098A49F4-8A98-4D3F-883E-E01079BD3795}"/>
              </a:ext>
            </a:extLst>
          </p:cNvPr>
          <p:cNvSpPr txBox="1"/>
          <p:nvPr/>
        </p:nvSpPr>
        <p:spPr>
          <a:xfrm>
            <a:off x="814553" y="2547945"/>
            <a:ext cx="5029199" cy="923330"/>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rPr>
              <a:t>(a) and (b) : Tree diagram and triangle diagrams Electromagnetic vertices are calculated in the VMD model.</a:t>
            </a:r>
            <a:endParaRPr lang="zh-CN"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3858918A-C8B4-479A-B05E-B27B5AB251E0}"/>
                  </a:ext>
                </a:extLst>
              </p:cNvPr>
              <p:cNvSpPr txBox="1"/>
              <p:nvPr/>
            </p:nvSpPr>
            <p:spPr>
              <a:xfrm>
                <a:off x="814553" y="4754658"/>
                <a:ext cx="5726735" cy="961289"/>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rPr>
                  <a:t>(c) And  (d): Contact diagrams. Electromagnetic vertices are induced by the minimum substitution at the strong interaction vertices: </a:t>
                </a:r>
                <a14:m>
                  <m:oMath xmlns:m="http://schemas.openxmlformats.org/officeDocument/2006/math">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m:t>
                        </m:r>
                      </m:e>
                      <m:sub>
                        <m:r>
                          <a:rPr lang="en-US" altLang="zh-CN" b="0" i="1" smtClean="0">
                            <a:latin typeface="Cambria Math" panose="02040503050406030204" pitchFamily="18" charset="0"/>
                            <a:ea typeface="Cambria Math" panose="02040503050406030204" pitchFamily="18" charset="0"/>
                          </a:rPr>
                          <m:t>𝜇</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m:t>
                        </m:r>
                      </m:e>
                      <m:sub>
                        <m:r>
                          <a:rPr lang="en-US" altLang="zh-CN" b="0" i="1" smtClean="0">
                            <a:latin typeface="Cambria Math" panose="02040503050406030204" pitchFamily="18" charset="0"/>
                            <a:ea typeface="Cambria Math" panose="02040503050406030204" pitchFamily="18" charset="0"/>
                          </a:rPr>
                          <m:t>𝜇</m:t>
                        </m:r>
                      </m:sub>
                    </m:sSub>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𝑖</m:t>
                    </m:r>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𝑒</m:t>
                    </m:r>
                    <m:r>
                      <a:rPr lang="en-US" altLang="zh-CN" b="0" i="1" smtClean="0">
                        <a:latin typeface="Cambria Math" panose="02040503050406030204" pitchFamily="18" charset="0"/>
                        <a:ea typeface="Cambria Math" panose="02040503050406030204" pitchFamily="18" charset="0"/>
                      </a:rPr>
                      <m:t> </m:t>
                    </m:r>
                    <m:acc>
                      <m:accPr>
                        <m:chr m:val="̂"/>
                        <m:ctrlPr>
                          <a:rPr lang="en-US" altLang="zh-CN" b="0" i="1" smtClean="0">
                            <a:latin typeface="Cambria Math" panose="02040503050406030204" pitchFamily="18" charset="0"/>
                            <a:ea typeface="Cambria Math" panose="02040503050406030204" pitchFamily="18" charset="0"/>
                          </a:rPr>
                        </m:ctrlPr>
                      </m:accPr>
                      <m:e>
                        <m:r>
                          <a:rPr lang="en-US" altLang="zh-CN" b="0" i="1" smtClean="0">
                            <a:latin typeface="Cambria Math" panose="02040503050406030204" pitchFamily="18" charset="0"/>
                            <a:ea typeface="Cambria Math" panose="02040503050406030204" pitchFamily="18" charset="0"/>
                          </a:rPr>
                          <m:t>𝑄</m:t>
                        </m:r>
                      </m:e>
                    </m:acc>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𝐴</m:t>
                        </m:r>
                      </m:e>
                      <m:sub>
                        <m:r>
                          <a:rPr lang="en-US" altLang="zh-CN" b="0" i="1" smtClean="0">
                            <a:latin typeface="Cambria Math" panose="02040503050406030204" pitchFamily="18" charset="0"/>
                            <a:ea typeface="Cambria Math" panose="02040503050406030204" pitchFamily="18" charset="0"/>
                          </a:rPr>
                          <m:t>𝜇</m:t>
                        </m:r>
                      </m:sub>
                    </m:sSub>
                  </m:oMath>
                </a14:m>
                <a:endParaRPr lang="zh-CN" altLang="en-US" dirty="0">
                  <a:latin typeface="Cambria Math" panose="02040503050406030204" pitchFamily="18" charset="0"/>
                </a:endParaRPr>
              </a:p>
            </p:txBody>
          </p:sp>
        </mc:Choice>
        <mc:Fallback xmlns="">
          <p:sp>
            <p:nvSpPr>
              <p:cNvPr id="13" name="文本框 12">
                <a:extLst>
                  <a:ext uri="{FF2B5EF4-FFF2-40B4-BE49-F238E27FC236}">
                    <a16:creationId xmlns:a16="http://schemas.microsoft.com/office/drawing/2014/main" id="{3858918A-C8B4-479A-B05E-B27B5AB251E0}"/>
                  </a:ext>
                </a:extLst>
              </p:cNvPr>
              <p:cNvSpPr txBox="1">
                <a:spLocks noRot="1" noChangeAspect="1" noMove="1" noResize="1" noEditPoints="1" noAdjustHandles="1" noChangeArrowheads="1" noChangeShapeType="1" noTextEdit="1"/>
              </p:cNvSpPr>
              <p:nvPr/>
            </p:nvSpPr>
            <p:spPr>
              <a:xfrm>
                <a:off x="814553" y="4754658"/>
                <a:ext cx="5726735" cy="961289"/>
              </a:xfrm>
              <a:prstGeom prst="rect">
                <a:avLst/>
              </a:prstGeom>
              <a:blipFill>
                <a:blip r:embed="rId6"/>
                <a:stretch>
                  <a:fillRect l="-958" t="-4430" r="-532" b="-5696"/>
                </a:stretch>
              </a:blipFill>
            </p:spPr>
            <p:txBody>
              <a:bodyPr/>
              <a:lstStyle/>
              <a:p>
                <a:r>
                  <a:rPr lang="zh-CN" altLang="en-US">
                    <a:noFill/>
                  </a:rPr>
                  <a:t> </a:t>
                </a:r>
              </a:p>
            </p:txBody>
          </p:sp>
        </mc:Fallback>
      </mc:AlternateContent>
      <p:pic>
        <p:nvPicPr>
          <p:cNvPr id="15" name="图片 14">
            <a:extLst>
              <a:ext uri="{FF2B5EF4-FFF2-40B4-BE49-F238E27FC236}">
                <a16:creationId xmlns:a16="http://schemas.microsoft.com/office/drawing/2014/main" id="{69D26A94-443E-40F8-B687-AAC5977DB924}"/>
              </a:ext>
            </a:extLst>
          </p:cNvPr>
          <p:cNvPicPr>
            <a:picLocks noChangeAspect="1"/>
          </p:cNvPicPr>
          <p:nvPr/>
        </p:nvPicPr>
        <p:blipFill rotWithShape="1">
          <a:blip r:embed="rId7"/>
          <a:srcRect b="8024"/>
          <a:stretch/>
        </p:blipFill>
        <p:spPr>
          <a:xfrm>
            <a:off x="876300" y="3592461"/>
            <a:ext cx="1634007" cy="277807"/>
          </a:xfrm>
          <a:prstGeom prst="rect">
            <a:avLst/>
          </a:prstGeom>
        </p:spPr>
      </p:pic>
      <p:sp>
        <p:nvSpPr>
          <p:cNvPr id="16" name="文本框 15">
            <a:extLst>
              <a:ext uri="{FF2B5EF4-FFF2-40B4-BE49-F238E27FC236}">
                <a16:creationId xmlns:a16="http://schemas.microsoft.com/office/drawing/2014/main" id="{1ABBCDCE-1947-4822-A18A-22C6AF84FE9B}"/>
              </a:ext>
            </a:extLst>
          </p:cNvPr>
          <p:cNvSpPr txBox="1"/>
          <p:nvPr/>
        </p:nvSpPr>
        <p:spPr>
          <a:xfrm>
            <a:off x="2405290" y="3546698"/>
            <a:ext cx="110008" cy="369332"/>
          </a:xfrm>
          <a:prstGeom prst="rect">
            <a:avLst/>
          </a:prstGeom>
          <a:noFill/>
        </p:spPr>
        <p:txBody>
          <a:bodyPr wrap="square" rtlCol="0">
            <a:spAutoFit/>
          </a:bodyPr>
          <a:lstStyle/>
          <a:p>
            <a:r>
              <a:rPr lang="en-US" altLang="zh-CN" dirty="0"/>
              <a:t>:</a:t>
            </a:r>
            <a:endParaRPr lang="zh-CN" altLang="en-US" dirty="0"/>
          </a:p>
        </p:txBody>
      </p:sp>
      <p:pic>
        <p:nvPicPr>
          <p:cNvPr id="18" name="图片 17">
            <a:extLst>
              <a:ext uri="{FF2B5EF4-FFF2-40B4-BE49-F238E27FC236}">
                <a16:creationId xmlns:a16="http://schemas.microsoft.com/office/drawing/2014/main" id="{45602D6D-0DE1-42FE-8ACC-9D404B9594AD}"/>
              </a:ext>
            </a:extLst>
          </p:cNvPr>
          <p:cNvPicPr>
            <a:picLocks noChangeAspect="1"/>
          </p:cNvPicPr>
          <p:nvPr/>
        </p:nvPicPr>
        <p:blipFill>
          <a:blip r:embed="rId8"/>
          <a:stretch>
            <a:fillRect/>
          </a:stretch>
        </p:blipFill>
        <p:spPr>
          <a:xfrm>
            <a:off x="1171461" y="4012268"/>
            <a:ext cx="1343838" cy="294123"/>
          </a:xfrm>
          <a:prstGeom prst="rect">
            <a:avLst/>
          </a:prstGeom>
        </p:spPr>
      </p:pic>
      <p:pic>
        <p:nvPicPr>
          <p:cNvPr id="20" name="图片 19">
            <a:extLst>
              <a:ext uri="{FF2B5EF4-FFF2-40B4-BE49-F238E27FC236}">
                <a16:creationId xmlns:a16="http://schemas.microsoft.com/office/drawing/2014/main" id="{369E759D-5B82-43E6-B4E2-66C45575F20D}"/>
              </a:ext>
            </a:extLst>
          </p:cNvPr>
          <p:cNvPicPr>
            <a:picLocks noChangeAspect="1"/>
          </p:cNvPicPr>
          <p:nvPr/>
        </p:nvPicPr>
        <p:blipFill>
          <a:blip r:embed="rId9"/>
          <a:stretch>
            <a:fillRect/>
          </a:stretch>
        </p:blipFill>
        <p:spPr>
          <a:xfrm>
            <a:off x="1171461" y="4443047"/>
            <a:ext cx="1343838" cy="294871"/>
          </a:xfrm>
          <a:prstGeom prst="rect">
            <a:avLst/>
          </a:prstGeom>
        </p:spPr>
      </p:pic>
      <p:pic>
        <p:nvPicPr>
          <p:cNvPr id="22" name="图片 21">
            <a:extLst>
              <a:ext uri="{FF2B5EF4-FFF2-40B4-BE49-F238E27FC236}">
                <a16:creationId xmlns:a16="http://schemas.microsoft.com/office/drawing/2014/main" id="{8F244820-892B-4EBA-B19C-6B4C7494CA86}"/>
              </a:ext>
            </a:extLst>
          </p:cNvPr>
          <p:cNvPicPr>
            <a:picLocks noChangeAspect="1"/>
          </p:cNvPicPr>
          <p:nvPr/>
        </p:nvPicPr>
        <p:blipFill>
          <a:blip r:embed="rId10"/>
          <a:stretch>
            <a:fillRect/>
          </a:stretch>
        </p:blipFill>
        <p:spPr>
          <a:xfrm>
            <a:off x="2789619" y="3999188"/>
            <a:ext cx="1444910" cy="315913"/>
          </a:xfrm>
          <a:prstGeom prst="rect">
            <a:avLst/>
          </a:prstGeom>
        </p:spPr>
      </p:pic>
      <p:pic>
        <p:nvPicPr>
          <p:cNvPr id="24" name="图片 23">
            <a:extLst>
              <a:ext uri="{FF2B5EF4-FFF2-40B4-BE49-F238E27FC236}">
                <a16:creationId xmlns:a16="http://schemas.microsoft.com/office/drawing/2014/main" id="{C94653CD-A1BD-4005-A6B7-19CB98C76C3C}"/>
              </a:ext>
            </a:extLst>
          </p:cNvPr>
          <p:cNvPicPr>
            <a:picLocks noChangeAspect="1"/>
          </p:cNvPicPr>
          <p:nvPr/>
        </p:nvPicPr>
        <p:blipFill>
          <a:blip r:embed="rId11"/>
          <a:stretch>
            <a:fillRect/>
          </a:stretch>
        </p:blipFill>
        <p:spPr>
          <a:xfrm>
            <a:off x="2718499" y="4411917"/>
            <a:ext cx="1606198" cy="322296"/>
          </a:xfrm>
          <a:prstGeom prst="rect">
            <a:avLst/>
          </a:prstGeom>
        </p:spPr>
      </p:pic>
      <p:pic>
        <p:nvPicPr>
          <p:cNvPr id="26" name="图片 25">
            <a:extLst>
              <a:ext uri="{FF2B5EF4-FFF2-40B4-BE49-F238E27FC236}">
                <a16:creationId xmlns:a16="http://schemas.microsoft.com/office/drawing/2014/main" id="{844EB105-3201-44AE-A149-34E1A61DF64C}"/>
              </a:ext>
            </a:extLst>
          </p:cNvPr>
          <p:cNvPicPr>
            <a:picLocks noChangeAspect="1"/>
          </p:cNvPicPr>
          <p:nvPr/>
        </p:nvPicPr>
        <p:blipFill>
          <a:blip r:embed="rId12"/>
          <a:stretch>
            <a:fillRect/>
          </a:stretch>
        </p:blipFill>
        <p:spPr>
          <a:xfrm>
            <a:off x="4509897" y="4002966"/>
            <a:ext cx="1443863" cy="352699"/>
          </a:xfrm>
          <a:prstGeom prst="rect">
            <a:avLst/>
          </a:prstGeom>
        </p:spPr>
      </p:pic>
      <p:pic>
        <p:nvPicPr>
          <p:cNvPr id="28" name="图片 27">
            <a:extLst>
              <a:ext uri="{FF2B5EF4-FFF2-40B4-BE49-F238E27FC236}">
                <a16:creationId xmlns:a16="http://schemas.microsoft.com/office/drawing/2014/main" id="{41A09325-A7C4-40B7-AFDF-3B7CCBD27356}"/>
              </a:ext>
            </a:extLst>
          </p:cNvPr>
          <p:cNvPicPr>
            <a:picLocks noChangeAspect="1"/>
          </p:cNvPicPr>
          <p:nvPr/>
        </p:nvPicPr>
        <p:blipFill>
          <a:blip r:embed="rId13"/>
          <a:stretch>
            <a:fillRect/>
          </a:stretch>
        </p:blipFill>
        <p:spPr>
          <a:xfrm>
            <a:off x="4462049" y="4414132"/>
            <a:ext cx="1539558" cy="352699"/>
          </a:xfrm>
          <a:prstGeom prst="rect">
            <a:avLst/>
          </a:prstGeom>
        </p:spPr>
      </p:pic>
      <p:pic>
        <p:nvPicPr>
          <p:cNvPr id="30" name="图片 29">
            <a:extLst>
              <a:ext uri="{FF2B5EF4-FFF2-40B4-BE49-F238E27FC236}">
                <a16:creationId xmlns:a16="http://schemas.microsoft.com/office/drawing/2014/main" id="{DD1C65FC-A127-4B61-9AB9-B70CE32024CA}"/>
              </a:ext>
            </a:extLst>
          </p:cNvPr>
          <p:cNvPicPr>
            <a:picLocks noChangeAspect="1"/>
          </p:cNvPicPr>
          <p:nvPr/>
        </p:nvPicPr>
        <p:blipFill rotWithShape="1">
          <a:blip r:embed="rId14"/>
          <a:srcRect t="6946"/>
          <a:stretch/>
        </p:blipFill>
        <p:spPr>
          <a:xfrm>
            <a:off x="1053785" y="5851075"/>
            <a:ext cx="1087532" cy="345683"/>
          </a:xfrm>
          <a:prstGeom prst="rect">
            <a:avLst/>
          </a:prstGeom>
        </p:spPr>
      </p:pic>
      <p:sp>
        <p:nvSpPr>
          <p:cNvPr id="31" name="文本框 30">
            <a:extLst>
              <a:ext uri="{FF2B5EF4-FFF2-40B4-BE49-F238E27FC236}">
                <a16:creationId xmlns:a16="http://schemas.microsoft.com/office/drawing/2014/main" id="{A5C05FCE-D399-4923-A09B-0F3CCF4557CF}"/>
              </a:ext>
            </a:extLst>
          </p:cNvPr>
          <p:cNvSpPr txBox="1"/>
          <p:nvPr/>
        </p:nvSpPr>
        <p:spPr>
          <a:xfrm>
            <a:off x="2125076" y="5801811"/>
            <a:ext cx="101928" cy="369332"/>
          </a:xfrm>
          <a:prstGeom prst="rect">
            <a:avLst/>
          </a:prstGeom>
          <a:noFill/>
        </p:spPr>
        <p:txBody>
          <a:bodyPr wrap="square" rtlCol="0">
            <a:spAutoFit/>
          </a:bodyPr>
          <a:lstStyle/>
          <a:p>
            <a:r>
              <a:rPr lang="en-US" altLang="zh-CN" dirty="0"/>
              <a:t>:</a:t>
            </a:r>
            <a:endParaRPr lang="zh-CN" altLang="en-US" dirty="0"/>
          </a:p>
        </p:txBody>
      </p:sp>
      <p:pic>
        <p:nvPicPr>
          <p:cNvPr id="33" name="图片 32">
            <a:extLst>
              <a:ext uri="{FF2B5EF4-FFF2-40B4-BE49-F238E27FC236}">
                <a16:creationId xmlns:a16="http://schemas.microsoft.com/office/drawing/2014/main" id="{837D6215-7B75-43AC-8BD9-353AAD9D1FD7}"/>
              </a:ext>
            </a:extLst>
          </p:cNvPr>
          <p:cNvPicPr>
            <a:picLocks noChangeAspect="1"/>
          </p:cNvPicPr>
          <p:nvPr/>
        </p:nvPicPr>
        <p:blipFill>
          <a:blip r:embed="rId15"/>
          <a:stretch>
            <a:fillRect/>
          </a:stretch>
        </p:blipFill>
        <p:spPr>
          <a:xfrm>
            <a:off x="2510307" y="5827958"/>
            <a:ext cx="970386" cy="343185"/>
          </a:xfrm>
          <a:prstGeom prst="rect">
            <a:avLst/>
          </a:prstGeom>
        </p:spPr>
      </p:pic>
      <p:pic>
        <p:nvPicPr>
          <p:cNvPr id="35" name="图片 34">
            <a:extLst>
              <a:ext uri="{FF2B5EF4-FFF2-40B4-BE49-F238E27FC236}">
                <a16:creationId xmlns:a16="http://schemas.microsoft.com/office/drawing/2014/main" id="{010DE086-C7E4-49B3-906F-821122C618DB}"/>
              </a:ext>
            </a:extLst>
          </p:cNvPr>
          <p:cNvPicPr>
            <a:picLocks noChangeAspect="1"/>
          </p:cNvPicPr>
          <p:nvPr/>
        </p:nvPicPr>
        <p:blipFill>
          <a:blip r:embed="rId16"/>
          <a:stretch>
            <a:fillRect/>
          </a:stretch>
        </p:blipFill>
        <p:spPr>
          <a:xfrm>
            <a:off x="3685260" y="5826443"/>
            <a:ext cx="1164246" cy="320068"/>
          </a:xfrm>
          <a:prstGeom prst="rect">
            <a:avLst/>
          </a:prstGeom>
        </p:spPr>
      </p:pic>
      <p:sp>
        <p:nvSpPr>
          <p:cNvPr id="38" name="文本框 37">
            <a:extLst>
              <a:ext uri="{FF2B5EF4-FFF2-40B4-BE49-F238E27FC236}">
                <a16:creationId xmlns:a16="http://schemas.microsoft.com/office/drawing/2014/main" id="{F55BEF20-F173-4C8A-A680-46CE7B0D4905}"/>
              </a:ext>
            </a:extLst>
          </p:cNvPr>
          <p:cNvSpPr txBox="1"/>
          <p:nvPr/>
        </p:nvSpPr>
        <p:spPr>
          <a:xfrm>
            <a:off x="11262864" y="5915678"/>
            <a:ext cx="313267" cy="461665"/>
          </a:xfrm>
          <a:prstGeom prst="rect">
            <a:avLst/>
          </a:prstGeom>
          <a:noFill/>
        </p:spPr>
        <p:txBody>
          <a:bodyPr wrap="square" rtlCol="0">
            <a:spAutoFit/>
          </a:bodyPr>
          <a:lstStyle/>
          <a:p>
            <a:r>
              <a:rPr lang="en-US" altLang="zh-CN" sz="2400" dirty="0">
                <a:latin typeface="Sitka Display" panose="02000505000000020004" pitchFamily="2" charset="0"/>
              </a:rPr>
              <a:t>8</a:t>
            </a:r>
            <a:endParaRPr lang="zh-CN" altLang="en-US" sz="2400" dirty="0">
              <a:latin typeface="Sitka Display" panose="02000505000000020004" pitchFamily="2" charset="0"/>
            </a:endParaRPr>
          </a:p>
        </p:txBody>
      </p:sp>
      <mc:AlternateContent xmlns:mc="http://schemas.openxmlformats.org/markup-compatibility/2006" xmlns:a14="http://schemas.microsoft.com/office/drawing/2010/main">
        <mc:Choice Requires="a14">
          <p:sp>
            <p:nvSpPr>
              <p:cNvPr id="39" name="标题 1">
                <a:extLst>
                  <a:ext uri="{FF2B5EF4-FFF2-40B4-BE49-F238E27FC236}">
                    <a16:creationId xmlns:a16="http://schemas.microsoft.com/office/drawing/2014/main" id="{D574BDBD-58C5-4FE2-A91D-9CEB0F3AFD33}"/>
                  </a:ext>
                </a:extLst>
              </p:cNvPr>
              <p:cNvSpPr txBox="1">
                <a:spLocks/>
              </p:cNvSpPr>
              <p:nvPr/>
            </p:nvSpPr>
            <p:spPr>
              <a:xfrm>
                <a:off x="209471" y="220791"/>
                <a:ext cx="11268561" cy="537205"/>
              </a:xfrm>
              <a:prstGeom prst="rect">
                <a:avLst/>
              </a:prstGeom>
              <a:solidFill>
                <a:schemeClr val="accent5">
                  <a:lumMod val="60000"/>
                  <a:lumOff val="40000"/>
                </a:schemeClr>
              </a:solidFill>
              <a:ln w="28575">
                <a:solidFill>
                  <a:schemeClr val="accent5">
                    <a:lumMod val="60000"/>
                    <a:lumOff val="4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m:rPr>
                          <m:nor/>
                        </m:rPr>
                        <a:rPr lang="en-US" altLang="zh-CN" sz="2800" dirty="0" smtClean="0">
                          <a:latin typeface="Cambria" panose="02040503050406030204" pitchFamily="18" charset="0"/>
                          <a:ea typeface="Cambria" panose="02040503050406030204" pitchFamily="18" charset="0"/>
                        </a:rPr>
                        <m:t>A</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Parametrization</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for</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the</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production</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mechanism</m:t>
                      </m:r>
                      <m:r>
                        <a:rPr lang="en-US" altLang="zh-CN" sz="2800" b="0" i="1" dirty="0" smtClean="0">
                          <a:latin typeface="Cambria Math" panose="02040503050406030204" pitchFamily="18" charset="0"/>
                          <a:ea typeface="Cambria" panose="02040503050406030204" pitchFamily="18" charset="0"/>
                        </a:rPr>
                        <m:t> </m:t>
                      </m:r>
                      <m:r>
                        <a:rPr lang="en-US" altLang="zh-CN" sz="2800" i="1">
                          <a:latin typeface="Cambria Math" panose="02040503050406030204" pitchFamily="18" charset="0"/>
                        </a:rPr>
                        <m:t>𝐽</m:t>
                      </m:r>
                      <m:r>
                        <a:rPr lang="en-US" altLang="zh-CN" sz="2800" i="1">
                          <a:latin typeface="Cambria Math" panose="02040503050406030204" pitchFamily="18" charset="0"/>
                        </a:rPr>
                        <m:t>/</m:t>
                      </m:r>
                      <m:r>
                        <a:rPr lang="en-US" altLang="zh-CN" sz="2800" i="1">
                          <a:latin typeface="Cambria Math" panose="02040503050406030204" pitchFamily="18" charset="0"/>
                        </a:rPr>
                        <m:t>𝜓</m:t>
                      </m:r>
                      <m:r>
                        <m:rPr>
                          <m:nor/>
                        </m:rPr>
                        <a:rPr lang="zh-CN" altLang="en-US" sz="2800" dirty="0"/>
                        <m:t> </m:t>
                      </m:r>
                      <m:r>
                        <a:rPr lang="en-US" altLang="zh-CN" sz="2800" i="1" dirty="0">
                          <a:latin typeface="Cambria Math" panose="02040503050406030204" pitchFamily="18" charset="0"/>
                        </a:rPr>
                        <m:t>→</m:t>
                      </m:r>
                      <m:r>
                        <a:rPr lang="en-US" altLang="zh-CN" sz="2800" i="1" dirty="0">
                          <a:latin typeface="Cambria Math" panose="02040503050406030204" pitchFamily="18" charset="0"/>
                        </a:rPr>
                        <m:t>𝛾</m:t>
                      </m:r>
                      <m:r>
                        <a:rPr lang="en-US" altLang="zh-CN" sz="2800" i="1" dirty="0">
                          <a:latin typeface="Cambria Math" panose="02040503050406030204" pitchFamily="18" charset="0"/>
                        </a:rPr>
                        <m:t> </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𝜂</m:t>
                          </m:r>
                        </m:e>
                        <m:sub>
                          <m:r>
                            <a:rPr lang="en-US" altLang="zh-CN" sz="2800" i="1" dirty="0">
                              <a:latin typeface="Cambria Math" panose="02040503050406030204" pitchFamily="18" charset="0"/>
                            </a:rPr>
                            <m:t>𝑋</m:t>
                          </m:r>
                        </m:sub>
                      </m:sSub>
                      <m:r>
                        <a:rPr lang="en-US" altLang="zh-CN" sz="2800" i="1" dirty="0">
                          <a:latin typeface="Cambria Math" panose="02040503050406030204" pitchFamily="18" charset="0"/>
                        </a:rPr>
                        <m:t>→</m:t>
                      </m:r>
                      <m:r>
                        <a:rPr lang="en-US" altLang="zh-CN" sz="2800" i="1" dirty="0">
                          <a:latin typeface="Cambria Math" panose="02040503050406030204" pitchFamily="18" charset="0"/>
                        </a:rPr>
                        <m:t>𝛾𝛾</m:t>
                      </m:r>
                      <m:r>
                        <a:rPr lang="en-US" altLang="zh-CN" sz="2800" i="1" dirty="0">
                          <a:latin typeface="Cambria Math" panose="02040503050406030204" pitchFamily="18" charset="0"/>
                        </a:rPr>
                        <m:t> </m:t>
                      </m:r>
                      <m:r>
                        <a:rPr lang="en-US" altLang="zh-CN" sz="2800" i="1" dirty="0">
                          <a:latin typeface="Cambria Math" panose="02040503050406030204" pitchFamily="18" charset="0"/>
                        </a:rPr>
                        <m:t>𝑉</m:t>
                      </m:r>
                    </m:oMath>
                  </m:oMathPara>
                </a14:m>
                <a:endParaRPr lang="zh-CN" altLang="en-US" sz="2800" dirty="0"/>
              </a:p>
            </p:txBody>
          </p:sp>
        </mc:Choice>
        <mc:Fallback xmlns="">
          <p:sp>
            <p:nvSpPr>
              <p:cNvPr id="39" name="标题 1">
                <a:extLst>
                  <a:ext uri="{FF2B5EF4-FFF2-40B4-BE49-F238E27FC236}">
                    <a16:creationId xmlns:a16="http://schemas.microsoft.com/office/drawing/2014/main" id="{D574BDBD-58C5-4FE2-A91D-9CEB0F3AFD33}"/>
                  </a:ext>
                </a:extLst>
              </p:cNvPr>
              <p:cNvSpPr txBox="1">
                <a:spLocks noRot="1" noChangeAspect="1" noMove="1" noResize="1" noEditPoints="1" noAdjustHandles="1" noChangeArrowheads="1" noChangeShapeType="1" noTextEdit="1"/>
              </p:cNvSpPr>
              <p:nvPr/>
            </p:nvSpPr>
            <p:spPr>
              <a:xfrm>
                <a:off x="209471" y="220791"/>
                <a:ext cx="11268561" cy="537205"/>
              </a:xfrm>
              <a:prstGeom prst="rect">
                <a:avLst/>
              </a:prstGeom>
              <a:blipFill>
                <a:blip r:embed="rId17"/>
                <a:stretch>
                  <a:fillRect b="-9677"/>
                </a:stretch>
              </a:blipFill>
              <a:ln w="28575">
                <a:solidFill>
                  <a:schemeClr val="accent5">
                    <a:lumMod val="60000"/>
                    <a:lumOff val="40000"/>
                  </a:schemeClr>
                </a:solidFill>
              </a:ln>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35B2D5DC-27F8-46A6-B447-FCFEB3E68929}"/>
              </a:ext>
            </a:extLst>
          </p:cNvPr>
          <p:cNvPicPr>
            <a:picLocks noChangeAspect="1"/>
          </p:cNvPicPr>
          <p:nvPr/>
        </p:nvPicPr>
        <p:blipFill>
          <a:blip r:embed="rId18"/>
          <a:stretch>
            <a:fillRect/>
          </a:stretch>
        </p:blipFill>
        <p:spPr>
          <a:xfrm>
            <a:off x="7710045" y="4920850"/>
            <a:ext cx="2380796" cy="814000"/>
          </a:xfrm>
          <a:prstGeom prst="rect">
            <a:avLst/>
          </a:prstGeom>
        </p:spPr>
      </p:pic>
      <p:sp>
        <p:nvSpPr>
          <p:cNvPr id="7" name="文本框 6">
            <a:extLst>
              <a:ext uri="{FF2B5EF4-FFF2-40B4-BE49-F238E27FC236}">
                <a16:creationId xmlns:a16="http://schemas.microsoft.com/office/drawing/2014/main" id="{D2F99CDA-5950-429D-A62F-B05211F70C63}"/>
              </a:ext>
            </a:extLst>
          </p:cNvPr>
          <p:cNvSpPr txBox="1"/>
          <p:nvPr/>
        </p:nvSpPr>
        <p:spPr>
          <a:xfrm>
            <a:off x="8170942" y="4631328"/>
            <a:ext cx="1478161" cy="369332"/>
          </a:xfrm>
          <a:prstGeom prst="rect">
            <a:avLst/>
          </a:prstGeom>
          <a:noFill/>
        </p:spPr>
        <p:txBody>
          <a:bodyPr wrap="square" rtlCol="0">
            <a:spAutoFit/>
          </a:bodyPr>
          <a:lstStyle/>
          <a:p>
            <a:r>
              <a:rPr lang="en-US" altLang="zh-CN" dirty="0">
                <a:latin typeface="Cambria Math" panose="02040503050406030204" pitchFamily="18" charset="0"/>
                <a:ea typeface="Cambria Math" panose="02040503050406030204" pitchFamily="18" charset="0"/>
              </a:rPr>
              <a:t>Form factor</a:t>
            </a:r>
            <a:endParaRPr lang="zh-CN" altLang="en-US" dirty="0">
              <a:latin typeface="Cambria Math" panose="02040503050406030204" pitchFamily="18" charset="0"/>
            </a:endParaRPr>
          </a:p>
        </p:txBody>
      </p:sp>
      <mc:AlternateContent xmlns:mc="http://schemas.openxmlformats.org/markup-compatibility/2006" xmlns:a14="http://schemas.microsoft.com/office/drawing/2010/main">
        <mc:Choice Requires="a14">
          <p:sp>
            <p:nvSpPr>
              <p:cNvPr id="27" name="文本框 26">
                <a:extLst>
                  <a:ext uri="{FF2B5EF4-FFF2-40B4-BE49-F238E27FC236}">
                    <a16:creationId xmlns:a16="http://schemas.microsoft.com/office/drawing/2014/main" id="{8E42CDD5-ECDC-490F-8002-2188504BDC1F}"/>
                  </a:ext>
                </a:extLst>
              </p:cNvPr>
              <p:cNvSpPr txBox="1"/>
              <p:nvPr/>
            </p:nvSpPr>
            <p:spPr>
              <a:xfrm>
                <a:off x="8004685" y="5915678"/>
                <a:ext cx="2175933" cy="3888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i="1" smtClean="0">
                              <a:latin typeface="Cambria Math" panose="02040503050406030204" pitchFamily="18" charset="0"/>
                            </a:rPr>
                          </m:ctrlPr>
                        </m:sSubPr>
                        <m:e>
                          <m:r>
                            <m:rPr>
                              <m:sty m:val="p"/>
                            </m:rPr>
                            <a:rPr lang="en-US" altLang="zh-CN" i="0" smtClean="0">
                              <a:latin typeface="Cambria Math" panose="02040503050406030204" pitchFamily="18" charset="0"/>
                            </a:rPr>
                            <m:t>Λ</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𝑚</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𝛼</m:t>
                      </m:r>
                      <m:r>
                        <a:rPr lang="en-US" altLang="zh-CN" b="0" i="1" smtClean="0">
                          <a:latin typeface="Cambria Math" panose="02040503050406030204" pitchFamily="18" charset="0"/>
                        </a:rPr>
                        <m:t> </m:t>
                      </m:r>
                      <m:sSub>
                        <m:sSubPr>
                          <m:ctrlPr>
                            <a:rPr lang="en-US" altLang="zh-CN" b="0" i="1" smtClean="0">
                              <a:latin typeface="Cambria Math" panose="02040503050406030204" pitchFamily="18" charset="0"/>
                            </a:rPr>
                          </m:ctrlPr>
                        </m:sSubPr>
                        <m:e>
                          <m:r>
                            <m:rPr>
                              <m:sty m:val="p"/>
                            </m:rPr>
                            <a:rPr lang="en-US" altLang="zh-CN" b="0" i="0" smtClean="0">
                              <a:latin typeface="Cambria Math" panose="02040503050406030204" pitchFamily="18" charset="0"/>
                            </a:rPr>
                            <m:t>Λ</m:t>
                          </m:r>
                        </m:e>
                        <m:sub>
                          <m:r>
                            <a:rPr lang="en-US" altLang="zh-CN" b="0" i="1" smtClean="0">
                              <a:latin typeface="Cambria Math" panose="02040503050406030204" pitchFamily="18" charset="0"/>
                            </a:rPr>
                            <m:t>𝑄𝐶𝐷</m:t>
                          </m:r>
                        </m:sub>
                      </m:sSub>
                      <m:r>
                        <a:rPr lang="en-US" altLang="zh-CN" b="0" i="1" smtClean="0">
                          <a:latin typeface="Cambria Math" panose="02040503050406030204" pitchFamily="18" charset="0"/>
                        </a:rPr>
                        <m:t>  </m:t>
                      </m:r>
                    </m:oMath>
                  </m:oMathPara>
                </a14:m>
                <a:endParaRPr lang="zh-CN" altLang="en-US" dirty="0"/>
              </a:p>
            </p:txBody>
          </p:sp>
        </mc:Choice>
        <mc:Fallback xmlns="">
          <p:sp>
            <p:nvSpPr>
              <p:cNvPr id="27" name="文本框 26">
                <a:extLst>
                  <a:ext uri="{FF2B5EF4-FFF2-40B4-BE49-F238E27FC236}">
                    <a16:creationId xmlns:a16="http://schemas.microsoft.com/office/drawing/2014/main" id="{8E42CDD5-ECDC-490F-8002-2188504BDC1F}"/>
                  </a:ext>
                </a:extLst>
              </p:cNvPr>
              <p:cNvSpPr txBox="1">
                <a:spLocks noRot="1" noChangeAspect="1" noMove="1" noResize="1" noEditPoints="1" noAdjustHandles="1" noChangeArrowheads="1" noChangeShapeType="1" noTextEdit="1"/>
              </p:cNvSpPr>
              <p:nvPr/>
            </p:nvSpPr>
            <p:spPr>
              <a:xfrm>
                <a:off x="8004685" y="5915678"/>
                <a:ext cx="2175933" cy="388889"/>
              </a:xfrm>
              <a:prstGeom prst="rect">
                <a:avLst/>
              </a:prstGeom>
              <a:blipFill>
                <a:blip r:embed="rId19"/>
                <a:stretch>
                  <a:fillRect b="-781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427351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文本框 3">
                <a:extLst>
                  <a:ext uri="{FF2B5EF4-FFF2-40B4-BE49-F238E27FC236}">
                    <a16:creationId xmlns:a16="http://schemas.microsoft.com/office/drawing/2014/main" id="{2DECBA1F-B775-433D-A7FB-E5B729EEA76D}"/>
                  </a:ext>
                </a:extLst>
              </p:cNvPr>
              <p:cNvSpPr txBox="1"/>
              <p:nvPr/>
            </p:nvSpPr>
            <p:spPr>
              <a:xfrm>
                <a:off x="1002535" y="1244904"/>
                <a:ext cx="7260116" cy="863891"/>
              </a:xfrm>
              <a:prstGeom prst="rect">
                <a:avLst/>
              </a:prstGeom>
              <a:noFill/>
            </p:spPr>
            <p:txBody>
              <a:bodyPr wrap="square" rtlCol="0">
                <a:spAutoFit/>
              </a:bodyPr>
              <a:lstStyle/>
              <a:p>
                <a:r>
                  <a:rPr lang="en-US" altLang="zh-CN" sz="2400" dirty="0">
                    <a:latin typeface="Cambria Math" panose="02040503050406030204" pitchFamily="18" charset="0"/>
                    <a:ea typeface="Cambria Math" panose="02040503050406030204" pitchFamily="18" charset="0"/>
                  </a:rPr>
                  <a:t>With the calculated </a:t>
                </a:r>
                <a14:m>
                  <m:oMath xmlns:m="http://schemas.openxmlformats.org/officeDocument/2006/math">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𝑔</m:t>
                        </m:r>
                      </m:e>
                      <m:sub>
                        <m:sSub>
                          <m:sSubPr>
                            <m:ctrlPr>
                              <a:rPr lang="en-US" altLang="zh-CN" sz="2400" b="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𝜂</m:t>
                            </m:r>
                          </m:e>
                          <m:sub>
                            <m:r>
                              <a:rPr lang="en-US" altLang="zh-CN" sz="2400" b="0" i="1" smtClean="0">
                                <a:latin typeface="Cambria Math" panose="02040503050406030204" pitchFamily="18" charset="0"/>
                                <a:ea typeface="Cambria Math" panose="02040503050406030204" pitchFamily="18" charset="0"/>
                              </a:rPr>
                              <m:t>𝑋</m:t>
                            </m:r>
                          </m:sub>
                        </m:sSub>
                        <m:r>
                          <a:rPr lang="en-US" altLang="zh-CN" sz="2400" b="0" i="1" smtClean="0">
                            <a:latin typeface="Cambria Math" panose="02040503050406030204" pitchFamily="18" charset="0"/>
                            <a:ea typeface="Cambria Math" panose="02040503050406030204" pitchFamily="18" charset="0"/>
                          </a:rPr>
                          <m:t>𝛾</m:t>
                        </m:r>
                        <m:r>
                          <a:rPr lang="en-US" altLang="zh-CN" sz="2400" b="0" i="1" smtClean="0">
                            <a:latin typeface="Cambria Math" panose="02040503050406030204" pitchFamily="18" charset="0"/>
                            <a:ea typeface="Cambria Math" panose="02040503050406030204" pitchFamily="18" charset="0"/>
                          </a:rPr>
                          <m:t>𝑉</m:t>
                        </m:r>
                      </m:sub>
                    </m:sSub>
                  </m:oMath>
                </a14:m>
                <a:r>
                  <a:rPr lang="zh-CN" altLang="en-US" sz="2400" dirty="0">
                    <a:latin typeface="Cambria Math" panose="02040503050406030204" pitchFamily="18" charset="0"/>
                  </a:rPr>
                  <a:t> </a:t>
                </a:r>
                <a:r>
                  <a:rPr lang="en-US" altLang="zh-CN" sz="2400" dirty="0">
                    <a:latin typeface="Cambria Math" panose="02040503050406030204" pitchFamily="18" charset="0"/>
                    <a:ea typeface="Cambria Math" panose="02040503050406030204" pitchFamily="18" charset="0"/>
                  </a:rPr>
                  <a:t>one can express the partial decay width for </a:t>
                </a:r>
                <a14:m>
                  <m:oMath xmlns:m="http://schemas.openxmlformats.org/officeDocument/2006/math">
                    <m:r>
                      <a:rPr lang="en-US" altLang="zh-CN" sz="2400" i="1">
                        <a:latin typeface="Cambria Math" panose="02040503050406030204" pitchFamily="18" charset="0"/>
                        <a:ea typeface="Cambria Math" panose="02040503050406030204" pitchFamily="18" charset="0"/>
                      </a:rPr>
                      <m:t>𝐽</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𝜓</m:t>
                    </m:r>
                    <m:r>
                      <m:rPr>
                        <m:nor/>
                      </m:rPr>
                      <a:rPr lang="zh-CN" altLang="en-US" sz="2400" dirty="0">
                        <a:latin typeface="Cambria Math" panose="02040503050406030204" pitchFamily="18" charset="0"/>
                      </a:rPr>
                      <m:t> </m:t>
                    </m:r>
                    <m:r>
                      <a:rPr lang="en-US" altLang="zh-CN" sz="2400" i="1" dirty="0">
                        <a:latin typeface="Cambria Math" panose="02040503050406030204" pitchFamily="18" charset="0"/>
                        <a:ea typeface="Cambria Math" panose="02040503050406030204" pitchFamily="18" charset="0"/>
                      </a:rPr>
                      <m:t>→</m:t>
                    </m:r>
                    <m:r>
                      <a:rPr lang="en-US" altLang="zh-CN" sz="2400" i="1" dirty="0">
                        <a:latin typeface="Cambria Math" panose="02040503050406030204" pitchFamily="18" charset="0"/>
                        <a:ea typeface="Cambria Math" panose="02040503050406030204" pitchFamily="18" charset="0"/>
                      </a:rPr>
                      <m:t>𝛾</m:t>
                    </m:r>
                    <m:r>
                      <a:rPr lang="en-US" altLang="zh-CN" sz="2400" i="1" dirty="0">
                        <a:latin typeface="Cambria Math" panose="02040503050406030204" pitchFamily="18" charset="0"/>
                        <a:ea typeface="Cambria Math" panose="02040503050406030204" pitchFamily="18" charset="0"/>
                      </a:rPr>
                      <m:t> </m:t>
                    </m:r>
                    <m:sSub>
                      <m:sSubPr>
                        <m:ctrlPr>
                          <a:rPr lang="en-US" altLang="zh-CN" sz="2400" i="1" dirty="0">
                            <a:latin typeface="Cambria Math" panose="02040503050406030204" pitchFamily="18" charset="0"/>
                            <a:ea typeface="Cambria Math" panose="02040503050406030204" pitchFamily="18" charset="0"/>
                          </a:rPr>
                        </m:ctrlPr>
                      </m:sSubPr>
                      <m:e>
                        <m:r>
                          <a:rPr lang="en-US" altLang="zh-CN" sz="2400" i="1" dirty="0">
                            <a:latin typeface="Cambria Math" panose="02040503050406030204" pitchFamily="18" charset="0"/>
                            <a:ea typeface="Cambria Math" panose="02040503050406030204" pitchFamily="18" charset="0"/>
                          </a:rPr>
                          <m:t>𝜂</m:t>
                        </m:r>
                      </m:e>
                      <m:sub>
                        <m:r>
                          <a:rPr lang="en-US" altLang="zh-CN" sz="2400" i="1" dirty="0">
                            <a:latin typeface="Cambria Math" panose="02040503050406030204" pitchFamily="18" charset="0"/>
                            <a:ea typeface="Cambria Math" panose="02040503050406030204" pitchFamily="18" charset="0"/>
                          </a:rPr>
                          <m:t>𝑋</m:t>
                        </m:r>
                      </m:sub>
                    </m:sSub>
                    <m:r>
                      <a:rPr lang="en-US" altLang="zh-CN" sz="2400" i="1" dirty="0">
                        <a:latin typeface="Cambria Math" panose="02040503050406030204" pitchFamily="18" charset="0"/>
                        <a:ea typeface="Cambria Math" panose="02040503050406030204" pitchFamily="18" charset="0"/>
                      </a:rPr>
                      <m:t>→</m:t>
                    </m:r>
                    <m:r>
                      <a:rPr lang="en-US" altLang="zh-CN" sz="2400" i="1" dirty="0">
                        <a:latin typeface="Cambria Math" panose="02040503050406030204" pitchFamily="18" charset="0"/>
                        <a:ea typeface="Cambria Math" panose="02040503050406030204" pitchFamily="18" charset="0"/>
                      </a:rPr>
                      <m:t>𝛾𝛾</m:t>
                    </m:r>
                    <m:r>
                      <a:rPr lang="en-US" altLang="zh-CN" sz="2400" i="1" dirty="0">
                        <a:latin typeface="Cambria Math" panose="02040503050406030204" pitchFamily="18" charset="0"/>
                        <a:ea typeface="Cambria Math" panose="02040503050406030204" pitchFamily="18" charset="0"/>
                      </a:rPr>
                      <m:t> </m:t>
                    </m:r>
                    <m:r>
                      <a:rPr lang="en-US" altLang="zh-CN" sz="2400" i="1" dirty="0">
                        <a:latin typeface="Cambria Math" panose="02040503050406030204" pitchFamily="18" charset="0"/>
                        <a:ea typeface="Cambria Math" panose="02040503050406030204" pitchFamily="18" charset="0"/>
                      </a:rPr>
                      <m:t>𝑉</m:t>
                    </m:r>
                  </m:oMath>
                </a14:m>
                <a:r>
                  <a:rPr lang="zh-CN" altLang="en-US" sz="2400" dirty="0">
                    <a:latin typeface="Cambria Math" panose="02040503050406030204" pitchFamily="18" charset="0"/>
                  </a:rPr>
                  <a:t> </a:t>
                </a:r>
                <a:r>
                  <a:rPr lang="en-US" altLang="zh-CN" sz="2400" dirty="0">
                    <a:latin typeface="Cambria Math" panose="02040503050406030204" pitchFamily="18" charset="0"/>
                    <a:ea typeface="Cambria Math" panose="02040503050406030204" pitchFamily="18" charset="0"/>
                  </a:rPr>
                  <a:t>as:</a:t>
                </a:r>
                <a:endParaRPr lang="zh-CN" altLang="en-US" sz="2400" dirty="0">
                  <a:latin typeface="Cambria Math" panose="02040503050406030204" pitchFamily="18" charset="0"/>
                </a:endParaRPr>
              </a:p>
            </p:txBody>
          </p:sp>
        </mc:Choice>
        <mc:Fallback xmlns="">
          <p:sp>
            <p:nvSpPr>
              <p:cNvPr id="4" name="文本框 3">
                <a:extLst>
                  <a:ext uri="{FF2B5EF4-FFF2-40B4-BE49-F238E27FC236}">
                    <a16:creationId xmlns:a16="http://schemas.microsoft.com/office/drawing/2014/main" id="{2DECBA1F-B775-433D-A7FB-E5B729EEA76D}"/>
                  </a:ext>
                </a:extLst>
              </p:cNvPr>
              <p:cNvSpPr txBox="1">
                <a:spLocks noRot="1" noChangeAspect="1" noMove="1" noResize="1" noEditPoints="1" noAdjustHandles="1" noChangeArrowheads="1" noChangeShapeType="1" noTextEdit="1"/>
              </p:cNvSpPr>
              <p:nvPr/>
            </p:nvSpPr>
            <p:spPr>
              <a:xfrm>
                <a:off x="1002535" y="1244904"/>
                <a:ext cx="7260116" cy="863891"/>
              </a:xfrm>
              <a:prstGeom prst="rect">
                <a:avLst/>
              </a:prstGeom>
              <a:blipFill>
                <a:blip r:embed="rId3"/>
                <a:stretch>
                  <a:fillRect l="-1259" t="-6338" b="-14789"/>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14634578-A875-458D-B921-0150E1586363}"/>
              </a:ext>
            </a:extLst>
          </p:cNvPr>
          <p:cNvPicPr>
            <a:picLocks noChangeAspect="1"/>
          </p:cNvPicPr>
          <p:nvPr/>
        </p:nvPicPr>
        <p:blipFill>
          <a:blip r:embed="rId4"/>
          <a:stretch>
            <a:fillRect/>
          </a:stretch>
        </p:blipFill>
        <p:spPr>
          <a:xfrm>
            <a:off x="744086" y="2229639"/>
            <a:ext cx="2569707" cy="863890"/>
          </a:xfrm>
          <a:prstGeom prst="rect">
            <a:avLst/>
          </a:prstGeom>
        </p:spPr>
      </p:pic>
      <p:pic>
        <p:nvPicPr>
          <p:cNvPr id="8" name="图片 7">
            <a:extLst>
              <a:ext uri="{FF2B5EF4-FFF2-40B4-BE49-F238E27FC236}">
                <a16:creationId xmlns:a16="http://schemas.microsoft.com/office/drawing/2014/main" id="{8AA25F0B-9823-4C65-B651-969514236EA0}"/>
              </a:ext>
            </a:extLst>
          </p:cNvPr>
          <p:cNvPicPr>
            <a:picLocks noChangeAspect="1"/>
          </p:cNvPicPr>
          <p:nvPr/>
        </p:nvPicPr>
        <p:blipFill>
          <a:blip r:embed="rId5"/>
          <a:stretch>
            <a:fillRect/>
          </a:stretch>
        </p:blipFill>
        <p:spPr>
          <a:xfrm>
            <a:off x="845320" y="2969421"/>
            <a:ext cx="6759297" cy="860940"/>
          </a:xfrm>
          <a:prstGeom prst="rect">
            <a:avLst/>
          </a:prstGeom>
        </p:spPr>
      </p:pic>
      <p:pic>
        <p:nvPicPr>
          <p:cNvPr id="10" name="图片 9">
            <a:extLst>
              <a:ext uri="{FF2B5EF4-FFF2-40B4-BE49-F238E27FC236}">
                <a16:creationId xmlns:a16="http://schemas.microsoft.com/office/drawing/2014/main" id="{EBE7FD46-1E99-4B8B-9BA3-5B55B48D89B1}"/>
              </a:ext>
            </a:extLst>
          </p:cNvPr>
          <p:cNvPicPr>
            <a:picLocks noChangeAspect="1"/>
          </p:cNvPicPr>
          <p:nvPr/>
        </p:nvPicPr>
        <p:blipFill>
          <a:blip r:embed="rId6"/>
          <a:stretch>
            <a:fillRect/>
          </a:stretch>
        </p:blipFill>
        <p:spPr>
          <a:xfrm>
            <a:off x="845320" y="3874338"/>
            <a:ext cx="10692811" cy="566757"/>
          </a:xfrm>
          <a:prstGeom prst="rect">
            <a:avLst/>
          </a:prstGeom>
        </p:spPr>
      </p:pic>
      <p:pic>
        <p:nvPicPr>
          <p:cNvPr id="13" name="图片 12">
            <a:extLst>
              <a:ext uri="{FF2B5EF4-FFF2-40B4-BE49-F238E27FC236}">
                <a16:creationId xmlns:a16="http://schemas.microsoft.com/office/drawing/2014/main" id="{7D30080C-9D14-4234-9899-5DD541C01A87}"/>
              </a:ext>
            </a:extLst>
          </p:cNvPr>
          <p:cNvPicPr>
            <a:picLocks noChangeAspect="1"/>
          </p:cNvPicPr>
          <p:nvPr/>
        </p:nvPicPr>
        <p:blipFill>
          <a:blip r:embed="rId7"/>
          <a:stretch>
            <a:fillRect/>
          </a:stretch>
        </p:blipFill>
        <p:spPr>
          <a:xfrm>
            <a:off x="1762491" y="5093450"/>
            <a:ext cx="3481537" cy="447045"/>
          </a:xfrm>
          <a:prstGeom prst="rect">
            <a:avLst/>
          </a:prstGeom>
        </p:spPr>
      </p:pic>
      <p:sp>
        <p:nvSpPr>
          <p:cNvPr id="14" name="文本框 13">
            <a:extLst>
              <a:ext uri="{FF2B5EF4-FFF2-40B4-BE49-F238E27FC236}">
                <a16:creationId xmlns:a16="http://schemas.microsoft.com/office/drawing/2014/main" id="{547E19C7-F742-4460-B315-33FCB6E6740C}"/>
              </a:ext>
            </a:extLst>
          </p:cNvPr>
          <p:cNvSpPr txBox="1"/>
          <p:nvPr/>
        </p:nvSpPr>
        <p:spPr>
          <a:xfrm>
            <a:off x="473725" y="2229639"/>
            <a:ext cx="11237205" cy="2519567"/>
          </a:xfrm>
          <a:prstGeom prst="rect">
            <a:avLst/>
          </a:prstGeom>
          <a:noFill/>
          <a:ln w="19050">
            <a:solidFill>
              <a:schemeClr val="accent5">
                <a:lumMod val="60000"/>
                <a:lumOff val="40000"/>
              </a:schemeClr>
            </a:solidFill>
          </a:ln>
        </p:spPr>
        <p:txBody>
          <a:bodyPr wrap="square" rtlCol="0">
            <a:spAutoFit/>
          </a:bodyPr>
          <a:lstStyle/>
          <a:p>
            <a:endParaRPr lang="zh-CN" altLang="en-US" dirty="0"/>
          </a:p>
        </p:txBody>
      </p:sp>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58623EC4-07C0-4E3C-BC61-2EFD0CA697E6}"/>
                  </a:ext>
                </a:extLst>
              </p:cNvPr>
              <p:cNvSpPr txBox="1"/>
              <p:nvPr/>
            </p:nvSpPr>
            <p:spPr>
              <a:xfrm>
                <a:off x="6092327" y="5093450"/>
                <a:ext cx="3106757" cy="494559"/>
              </a:xfrm>
              <a:prstGeom prst="rect">
                <a:avLst/>
              </a:prstGeom>
              <a:noFill/>
            </p:spPr>
            <p:txBody>
              <a:bodyPr wrap="square" rtlCol="0">
                <a:spAutoFit/>
              </a:bodyPr>
              <a:lstStyle/>
              <a:p>
                <a14:m>
                  <m:oMath xmlns:m="http://schemas.openxmlformats.org/officeDocument/2006/math">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𝐺</m:t>
                        </m:r>
                      </m:e>
                      <m:sub>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𝜂</m:t>
                            </m:r>
                          </m:e>
                          <m:sub>
                            <m:r>
                              <a:rPr lang="en-US" altLang="zh-CN" sz="2400" b="0" i="1" smtClean="0">
                                <a:latin typeface="Cambria Math" panose="02040503050406030204" pitchFamily="18" charset="0"/>
                                <a:ea typeface="Cambria Math" panose="02040503050406030204" pitchFamily="18" charset="0"/>
                              </a:rPr>
                              <m:t>𝑋</m:t>
                            </m:r>
                          </m:sub>
                        </m:sSub>
                      </m:sub>
                    </m:sSub>
                    <m:r>
                      <a:rPr lang="en-US" altLang="zh-CN" sz="2400" b="0" i="1" smtClean="0">
                        <a:latin typeface="Cambria Math" panose="02040503050406030204" pitchFamily="18" charset="0"/>
                        <a:ea typeface="Cambria Math" panose="02040503050406030204" pitchFamily="18" charset="0"/>
                      </a:rPr>
                      <m:t>: </m:t>
                    </m:r>
                  </m:oMath>
                </a14:m>
                <a:r>
                  <a:rPr lang="en-US" altLang="zh-CN" sz="2400" dirty="0">
                    <a:latin typeface="Cambria Math" panose="02040503050406030204" pitchFamily="18" charset="0"/>
                    <a:ea typeface="Cambria Math" panose="02040503050406030204" pitchFamily="18" charset="0"/>
                  </a:rPr>
                  <a:t>Propagator of </a:t>
                </a:r>
                <a14:m>
                  <m:oMath xmlns:m="http://schemas.openxmlformats.org/officeDocument/2006/math">
                    <m:sSub>
                      <m:sSubPr>
                        <m:ctrlPr>
                          <a:rPr lang="en-US" altLang="zh-CN" sz="2400" i="1" smtClean="0">
                            <a:latin typeface="Cambria Math" panose="02040503050406030204" pitchFamily="18" charset="0"/>
                            <a:ea typeface="Cambria Math" panose="02040503050406030204" pitchFamily="18" charset="0"/>
                          </a:rPr>
                        </m:ctrlPr>
                      </m:sSubPr>
                      <m:e>
                        <m:r>
                          <a:rPr lang="en-US" altLang="zh-CN" sz="2400" b="0" i="1" smtClean="0">
                            <a:latin typeface="Cambria Math" panose="02040503050406030204" pitchFamily="18" charset="0"/>
                            <a:ea typeface="Cambria Math" panose="02040503050406030204" pitchFamily="18" charset="0"/>
                          </a:rPr>
                          <m:t>𝜂</m:t>
                        </m:r>
                      </m:e>
                      <m:sub>
                        <m:r>
                          <a:rPr lang="en-US" altLang="zh-CN" sz="2400" b="0" i="1" smtClean="0">
                            <a:latin typeface="Cambria Math" panose="02040503050406030204" pitchFamily="18" charset="0"/>
                            <a:ea typeface="Cambria Math" panose="02040503050406030204" pitchFamily="18" charset="0"/>
                          </a:rPr>
                          <m:t>𝑋</m:t>
                        </m:r>
                      </m:sub>
                    </m:sSub>
                  </m:oMath>
                </a14:m>
                <a:endParaRPr lang="zh-CN" altLang="en-US" sz="2400" dirty="0">
                  <a:latin typeface="Cambria Math" panose="02040503050406030204" pitchFamily="18" charset="0"/>
                </a:endParaRPr>
              </a:p>
            </p:txBody>
          </p:sp>
        </mc:Choice>
        <mc:Fallback xmlns="">
          <p:sp>
            <p:nvSpPr>
              <p:cNvPr id="15" name="文本框 14">
                <a:extLst>
                  <a:ext uri="{FF2B5EF4-FFF2-40B4-BE49-F238E27FC236}">
                    <a16:creationId xmlns:a16="http://schemas.microsoft.com/office/drawing/2014/main" id="{58623EC4-07C0-4E3C-BC61-2EFD0CA697E6}"/>
                  </a:ext>
                </a:extLst>
              </p:cNvPr>
              <p:cNvSpPr txBox="1">
                <a:spLocks noRot="1" noChangeAspect="1" noMove="1" noResize="1" noEditPoints="1" noAdjustHandles="1" noChangeArrowheads="1" noChangeShapeType="1" noTextEdit="1"/>
              </p:cNvSpPr>
              <p:nvPr/>
            </p:nvSpPr>
            <p:spPr>
              <a:xfrm>
                <a:off x="6092327" y="5093450"/>
                <a:ext cx="3106757" cy="494559"/>
              </a:xfrm>
              <a:prstGeom prst="rect">
                <a:avLst/>
              </a:prstGeom>
              <a:blipFill>
                <a:blip r:embed="rId8"/>
                <a:stretch>
                  <a:fillRect l="-392" t="-11111" b="-19753"/>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744E15E1-4B7F-46CD-8FD2-F856BDAAA59A}"/>
              </a:ext>
            </a:extLst>
          </p:cNvPr>
          <p:cNvSpPr txBox="1"/>
          <p:nvPr/>
        </p:nvSpPr>
        <p:spPr>
          <a:xfrm>
            <a:off x="11262864" y="5915678"/>
            <a:ext cx="313267" cy="461665"/>
          </a:xfrm>
          <a:prstGeom prst="rect">
            <a:avLst/>
          </a:prstGeom>
          <a:noFill/>
        </p:spPr>
        <p:txBody>
          <a:bodyPr wrap="square" rtlCol="0">
            <a:spAutoFit/>
          </a:bodyPr>
          <a:lstStyle/>
          <a:p>
            <a:r>
              <a:rPr lang="en-US" altLang="zh-CN" sz="2400" dirty="0">
                <a:latin typeface="Sitka Display" panose="02000505000000020004" pitchFamily="2" charset="0"/>
              </a:rPr>
              <a:t>9</a:t>
            </a:r>
            <a:endParaRPr lang="zh-CN" altLang="en-US" sz="2400" dirty="0">
              <a:latin typeface="Sitka Display" panose="02000505000000020004" pitchFamily="2" charset="0"/>
            </a:endParaRPr>
          </a:p>
        </p:txBody>
      </p:sp>
      <mc:AlternateContent xmlns:mc="http://schemas.openxmlformats.org/markup-compatibility/2006" xmlns:a14="http://schemas.microsoft.com/office/drawing/2010/main">
        <mc:Choice Requires="a14">
          <p:sp>
            <p:nvSpPr>
              <p:cNvPr id="17" name="标题 1">
                <a:extLst>
                  <a:ext uri="{FF2B5EF4-FFF2-40B4-BE49-F238E27FC236}">
                    <a16:creationId xmlns:a16="http://schemas.microsoft.com/office/drawing/2014/main" id="{24446F91-25ED-4B87-8603-3BB06DC71261}"/>
                  </a:ext>
                </a:extLst>
              </p:cNvPr>
              <p:cNvSpPr txBox="1">
                <a:spLocks/>
              </p:cNvSpPr>
              <p:nvPr/>
            </p:nvSpPr>
            <p:spPr>
              <a:xfrm>
                <a:off x="209471" y="220791"/>
                <a:ext cx="11268561" cy="537205"/>
              </a:xfrm>
              <a:prstGeom prst="rect">
                <a:avLst/>
              </a:prstGeom>
              <a:solidFill>
                <a:schemeClr val="accent5">
                  <a:lumMod val="60000"/>
                  <a:lumOff val="40000"/>
                </a:schemeClr>
              </a:solidFill>
              <a:ln w="28575">
                <a:solidFill>
                  <a:schemeClr val="accent5">
                    <a:lumMod val="60000"/>
                    <a:lumOff val="4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14:m>
                  <m:oMathPara xmlns:m="http://schemas.openxmlformats.org/officeDocument/2006/math">
                    <m:oMathParaPr>
                      <m:jc m:val="centerGroup"/>
                    </m:oMathParaPr>
                    <m:oMath xmlns:m="http://schemas.openxmlformats.org/officeDocument/2006/math">
                      <m:r>
                        <m:rPr>
                          <m:nor/>
                        </m:rPr>
                        <a:rPr lang="en-US" altLang="zh-CN" sz="2800" dirty="0" smtClean="0">
                          <a:latin typeface="Cambria" panose="02040503050406030204" pitchFamily="18" charset="0"/>
                          <a:ea typeface="Cambria" panose="02040503050406030204" pitchFamily="18" charset="0"/>
                        </a:rPr>
                        <m:t>A</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Parametrization</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for</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the</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production</m:t>
                      </m:r>
                      <m:r>
                        <m:rPr>
                          <m:nor/>
                        </m:rPr>
                        <a:rPr lang="en-US" altLang="zh-CN" sz="2800" dirty="0" smtClean="0">
                          <a:latin typeface="Cambria" panose="02040503050406030204" pitchFamily="18" charset="0"/>
                          <a:ea typeface="Cambria" panose="02040503050406030204" pitchFamily="18" charset="0"/>
                        </a:rPr>
                        <m:t> </m:t>
                      </m:r>
                      <m:r>
                        <m:rPr>
                          <m:nor/>
                        </m:rPr>
                        <a:rPr lang="en-US" altLang="zh-CN" sz="2800" dirty="0" smtClean="0">
                          <a:latin typeface="Cambria" panose="02040503050406030204" pitchFamily="18" charset="0"/>
                          <a:ea typeface="Cambria" panose="02040503050406030204" pitchFamily="18" charset="0"/>
                        </a:rPr>
                        <m:t>mechanism</m:t>
                      </m:r>
                      <m:r>
                        <a:rPr lang="en-US" altLang="zh-CN" sz="2800" b="0" i="1" dirty="0" smtClean="0">
                          <a:latin typeface="Cambria Math" panose="02040503050406030204" pitchFamily="18" charset="0"/>
                          <a:ea typeface="Cambria" panose="02040503050406030204" pitchFamily="18" charset="0"/>
                        </a:rPr>
                        <m:t> </m:t>
                      </m:r>
                      <m:r>
                        <a:rPr lang="en-US" altLang="zh-CN" sz="2800" i="1">
                          <a:latin typeface="Cambria Math" panose="02040503050406030204" pitchFamily="18" charset="0"/>
                        </a:rPr>
                        <m:t>𝐽</m:t>
                      </m:r>
                      <m:r>
                        <a:rPr lang="en-US" altLang="zh-CN" sz="2800" i="1">
                          <a:latin typeface="Cambria Math" panose="02040503050406030204" pitchFamily="18" charset="0"/>
                        </a:rPr>
                        <m:t>/</m:t>
                      </m:r>
                      <m:r>
                        <a:rPr lang="en-US" altLang="zh-CN" sz="2800" i="1">
                          <a:latin typeface="Cambria Math" panose="02040503050406030204" pitchFamily="18" charset="0"/>
                        </a:rPr>
                        <m:t>𝜓</m:t>
                      </m:r>
                      <m:r>
                        <m:rPr>
                          <m:nor/>
                        </m:rPr>
                        <a:rPr lang="zh-CN" altLang="en-US" sz="2800" dirty="0"/>
                        <m:t> </m:t>
                      </m:r>
                      <m:r>
                        <a:rPr lang="en-US" altLang="zh-CN" sz="2800" i="1" dirty="0">
                          <a:latin typeface="Cambria Math" panose="02040503050406030204" pitchFamily="18" charset="0"/>
                        </a:rPr>
                        <m:t>→</m:t>
                      </m:r>
                      <m:r>
                        <a:rPr lang="en-US" altLang="zh-CN" sz="2800" i="1" dirty="0">
                          <a:latin typeface="Cambria Math" panose="02040503050406030204" pitchFamily="18" charset="0"/>
                        </a:rPr>
                        <m:t>𝛾</m:t>
                      </m:r>
                      <m:r>
                        <a:rPr lang="en-US" altLang="zh-CN" sz="2800" i="1" dirty="0">
                          <a:latin typeface="Cambria Math" panose="02040503050406030204" pitchFamily="18" charset="0"/>
                        </a:rPr>
                        <m:t> </m:t>
                      </m:r>
                      <m:sSub>
                        <m:sSubPr>
                          <m:ctrlPr>
                            <a:rPr lang="en-US" altLang="zh-CN" sz="2800" i="1" dirty="0">
                              <a:latin typeface="Cambria Math" panose="02040503050406030204" pitchFamily="18" charset="0"/>
                            </a:rPr>
                          </m:ctrlPr>
                        </m:sSubPr>
                        <m:e>
                          <m:r>
                            <a:rPr lang="en-US" altLang="zh-CN" sz="2800" i="1" dirty="0">
                              <a:latin typeface="Cambria Math" panose="02040503050406030204" pitchFamily="18" charset="0"/>
                            </a:rPr>
                            <m:t>𝜂</m:t>
                          </m:r>
                        </m:e>
                        <m:sub>
                          <m:r>
                            <a:rPr lang="en-US" altLang="zh-CN" sz="2800" i="1" dirty="0">
                              <a:latin typeface="Cambria Math" panose="02040503050406030204" pitchFamily="18" charset="0"/>
                            </a:rPr>
                            <m:t>𝑋</m:t>
                          </m:r>
                        </m:sub>
                      </m:sSub>
                      <m:r>
                        <a:rPr lang="en-US" altLang="zh-CN" sz="2800" i="1" dirty="0">
                          <a:latin typeface="Cambria Math" panose="02040503050406030204" pitchFamily="18" charset="0"/>
                        </a:rPr>
                        <m:t>→</m:t>
                      </m:r>
                      <m:r>
                        <a:rPr lang="en-US" altLang="zh-CN" sz="2800" i="1" dirty="0">
                          <a:latin typeface="Cambria Math" panose="02040503050406030204" pitchFamily="18" charset="0"/>
                        </a:rPr>
                        <m:t>𝛾𝛾</m:t>
                      </m:r>
                      <m:r>
                        <a:rPr lang="en-US" altLang="zh-CN" sz="2800" i="1" dirty="0">
                          <a:latin typeface="Cambria Math" panose="02040503050406030204" pitchFamily="18" charset="0"/>
                        </a:rPr>
                        <m:t> </m:t>
                      </m:r>
                      <m:r>
                        <a:rPr lang="en-US" altLang="zh-CN" sz="2800" i="1" dirty="0">
                          <a:latin typeface="Cambria Math" panose="02040503050406030204" pitchFamily="18" charset="0"/>
                        </a:rPr>
                        <m:t>𝑉</m:t>
                      </m:r>
                    </m:oMath>
                  </m:oMathPara>
                </a14:m>
                <a:endParaRPr lang="zh-CN" altLang="en-US" sz="2800" dirty="0"/>
              </a:p>
            </p:txBody>
          </p:sp>
        </mc:Choice>
        <mc:Fallback xmlns="">
          <p:sp>
            <p:nvSpPr>
              <p:cNvPr id="17" name="标题 1">
                <a:extLst>
                  <a:ext uri="{FF2B5EF4-FFF2-40B4-BE49-F238E27FC236}">
                    <a16:creationId xmlns:a16="http://schemas.microsoft.com/office/drawing/2014/main" id="{24446F91-25ED-4B87-8603-3BB06DC71261}"/>
                  </a:ext>
                </a:extLst>
              </p:cNvPr>
              <p:cNvSpPr txBox="1">
                <a:spLocks noRot="1" noChangeAspect="1" noMove="1" noResize="1" noEditPoints="1" noAdjustHandles="1" noChangeArrowheads="1" noChangeShapeType="1" noTextEdit="1"/>
              </p:cNvSpPr>
              <p:nvPr/>
            </p:nvSpPr>
            <p:spPr>
              <a:xfrm>
                <a:off x="209471" y="220791"/>
                <a:ext cx="11268561" cy="537205"/>
              </a:xfrm>
              <a:prstGeom prst="rect">
                <a:avLst/>
              </a:prstGeom>
              <a:blipFill>
                <a:blip r:embed="rId9"/>
                <a:stretch>
                  <a:fillRect b="-9677"/>
                </a:stretch>
              </a:blipFill>
              <a:ln w="28575">
                <a:solidFill>
                  <a:schemeClr val="accent5">
                    <a:lumMod val="60000"/>
                    <a:lumOff val="40000"/>
                  </a:schemeClr>
                </a:solidFill>
              </a:ln>
            </p:spPr>
            <p:txBody>
              <a:bodyPr/>
              <a:lstStyle/>
              <a:p>
                <a:r>
                  <a:rPr lang="zh-CN" altLang="en-US">
                    <a:noFill/>
                  </a:rPr>
                  <a:t> </a:t>
                </a:r>
              </a:p>
            </p:txBody>
          </p:sp>
        </mc:Fallback>
      </mc:AlternateContent>
    </p:spTree>
    <p:extLst>
      <p:ext uri="{BB962C8B-B14F-4D97-AF65-F5344CB8AC3E}">
        <p14:creationId xmlns:p14="http://schemas.microsoft.com/office/powerpoint/2010/main" val="167189473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4426</TotalTime>
  <Words>5278</Words>
  <Application>Microsoft Office PowerPoint</Application>
  <PresentationFormat>宽屏</PresentationFormat>
  <Paragraphs>330</Paragraphs>
  <Slides>27</Slides>
  <Notes>26</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等线</vt:lpstr>
      <vt:lpstr>等线 Light</vt:lpstr>
      <vt:lpstr>华文楷体</vt:lpstr>
      <vt:lpstr>Arial</vt:lpstr>
      <vt:lpstr>Cambria</vt:lpstr>
      <vt:lpstr>Cambria Math</vt:lpstr>
      <vt:lpstr>Sitka Display</vt:lpstr>
      <vt:lpstr>Office 主题​​</vt:lpstr>
      <vt:lpstr>PowerPoint 演示文稿</vt:lpstr>
      <vt:lpstr>PowerPoint 演示文稿</vt:lpstr>
      <vt:lpstr>PowerPoint 演示文稿</vt:lpstr>
      <vt:lpstr>PowerPoint 演示文稿</vt:lpstr>
      <vt:lpstr>PowerPoint 演示文稿</vt:lpstr>
      <vt:lpstr>Formalism  A.  Parametrization for the production mechanism  B.  Tree-level amplitude in the VMD model  C.  Loop amplitudes in the VMD model：Lagrangians and coupling constants </vt:lpstr>
      <vt:lpstr>J/ψ →γ gg→γ η_X</vt:lpstr>
      <vt:lpstr>Effective couplings for η_X→γV</vt:lpstr>
      <vt:lpstr>PowerPoint 演示文稿</vt:lpstr>
      <vt:lpstr>  B.  Tree-level amplitude in the VMD model</vt:lpstr>
      <vt:lpstr>C. Loop amplitudes in the VMD model: Lagrangians and coupling constant</vt:lpstr>
      <vt:lpstr>PowerPoint 演示文稿</vt:lpstr>
      <vt:lpstr>PowerPoint 演示文稿</vt:lpstr>
      <vt:lpstr>PowerPoint 演示文稿</vt:lpstr>
      <vt:lpstr>PowerPoint 演示文稿</vt:lpstr>
      <vt:lpstr>PowerPoint 演示文稿</vt:lpstr>
      <vt:lpstr>PowerPoint 演示文稿</vt:lpstr>
      <vt:lpstr>Results and discussions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cheng yin</dc:creator>
  <cp:lastModifiedBy>cheng yin</cp:lastModifiedBy>
  <cp:revision>351</cp:revision>
  <dcterms:created xsi:type="dcterms:W3CDTF">2021-02-24T12:27:04Z</dcterms:created>
  <dcterms:modified xsi:type="dcterms:W3CDTF">2021-05-18T07:22:33Z</dcterms:modified>
</cp:coreProperties>
</file>