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59" r:id="rId2"/>
    <p:sldId id="272" r:id="rId3"/>
    <p:sldId id="265" r:id="rId4"/>
    <p:sldId id="256" r:id="rId5"/>
    <p:sldId id="262" r:id="rId6"/>
    <p:sldId id="261" r:id="rId7"/>
    <p:sldId id="299" r:id="rId8"/>
    <p:sldId id="289" r:id="rId9"/>
    <p:sldId id="257" r:id="rId10"/>
    <p:sldId id="288" r:id="rId11"/>
    <p:sldId id="273" r:id="rId12"/>
    <p:sldId id="274" r:id="rId13"/>
    <p:sldId id="275" r:id="rId14"/>
    <p:sldId id="276" r:id="rId15"/>
    <p:sldId id="286" r:id="rId16"/>
    <p:sldId id="277" r:id="rId17"/>
    <p:sldId id="280" r:id="rId18"/>
    <p:sldId id="278" r:id="rId19"/>
    <p:sldId id="281" r:id="rId20"/>
    <p:sldId id="287" r:id="rId21"/>
    <p:sldId id="282" r:id="rId22"/>
    <p:sldId id="290" r:id="rId23"/>
    <p:sldId id="291" r:id="rId24"/>
    <p:sldId id="293" r:id="rId25"/>
    <p:sldId id="294" r:id="rId26"/>
    <p:sldId id="296" r:id="rId27"/>
    <p:sldId id="292" r:id="rId28"/>
    <p:sldId id="298" r:id="rId29"/>
    <p:sldId id="271" r:id="rId30"/>
    <p:sldId id="297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6B3"/>
    <a:srgbClr val="FFCC66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浅色样式 1 - 强调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浅色样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36" autoAdjust="0"/>
    <p:restoredTop sz="94660"/>
  </p:normalViewPr>
  <p:slideViewPr>
    <p:cSldViewPr snapToGrid="0">
      <p:cViewPr varScale="1">
        <p:scale>
          <a:sx n="81" d="100"/>
          <a:sy n="81" d="100"/>
        </p:scale>
        <p:origin x="179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42541A-5DD6-4811-9EB2-BEDAA7903503}" type="datetimeFigureOut">
              <a:rPr lang="zh-CN" altLang="en-US" smtClean="0"/>
              <a:t>2021/5/18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A1B9D6-80A5-450F-8E54-819D0E49FF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8044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D47D3-4AE5-4C0E-953F-4F349D5FCB8F}" type="datetime1">
              <a:rPr lang="zh-CN" altLang="en-US" smtClean="0"/>
              <a:t>2021/5/18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9EF4B-78C3-465F-A26D-296951CF7B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7326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17045-CEB7-4626-9772-1C9E6CA922AB}" type="datetime1">
              <a:rPr lang="zh-CN" altLang="en-US" smtClean="0"/>
              <a:t>2021/5/18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9EF4B-78C3-465F-A26D-296951CF7B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8002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3F878-163A-4F09-AC40-AFBCAF66CB7F}" type="datetime1">
              <a:rPr lang="zh-CN" altLang="en-US" smtClean="0"/>
              <a:t>2021/5/18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9EF4B-78C3-465F-A26D-296951CF7B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3861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978F2-4D93-4425-93B9-2F1C87C2088D}" type="datetime1">
              <a:rPr lang="zh-CN" altLang="en-US" smtClean="0"/>
              <a:t>2021/5/18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9EF4B-78C3-465F-A26D-296951CF7B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2901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E36E9-F32F-4A45-A88C-75F98C03DAC1}" type="datetime1">
              <a:rPr lang="zh-CN" altLang="en-US" smtClean="0"/>
              <a:t>2021/5/18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9EF4B-78C3-465F-A26D-296951CF7B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0567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7461B-FCC2-4D1B-B9C3-28A0F735B085}" type="datetime1">
              <a:rPr lang="zh-CN" altLang="en-US" smtClean="0"/>
              <a:t>2021/5/18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9EF4B-78C3-465F-A26D-296951CF7B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6869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55BD7-B0C0-4180-84F2-D4FD155F05DE}" type="datetime1">
              <a:rPr lang="zh-CN" altLang="en-US" smtClean="0"/>
              <a:t>2021/5/18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9EF4B-78C3-465F-A26D-296951CF7B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7110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432D4-A4C5-4787-B5A3-FE2062638194}" type="datetime1">
              <a:rPr lang="zh-CN" altLang="en-US" smtClean="0"/>
              <a:t>2021/5/18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9EF4B-78C3-465F-A26D-296951CF7B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1946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0CAEF-E207-48BB-B33B-07AFC5FC2AFD}" type="datetime1">
              <a:rPr lang="zh-CN" altLang="en-US" smtClean="0"/>
              <a:t>2021/5/18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9EF4B-78C3-465F-A26D-296951CF7B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1142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8E260-C77A-40C2-8F9B-A683F6F68633}" type="datetime1">
              <a:rPr lang="zh-CN" altLang="en-US" smtClean="0"/>
              <a:t>2021/5/18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9EF4B-78C3-465F-A26D-296951CF7B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3293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66B32-CF6F-4BEF-982E-F0337FAE3D32}" type="datetime1">
              <a:rPr lang="zh-CN" altLang="en-US" smtClean="0"/>
              <a:t>2021/5/18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9EF4B-78C3-465F-A26D-296951CF7B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9595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522C96-C52D-48C7-9E25-4C5C59DF0FCA}" type="datetime1">
              <a:rPr lang="zh-CN" altLang="en-US" smtClean="0"/>
              <a:t>2021/5/18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19EF4B-78C3-465F-A26D-296951CF7B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1997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31.png"/><Relationship Id="rId5" Type="http://schemas.openxmlformats.org/officeDocument/2006/relationships/image" Target="../media/image15.png"/><Relationship Id="rId10" Type="http://schemas.openxmlformats.org/officeDocument/2006/relationships/image" Target="../media/image3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130.png"/><Relationship Id="rId7" Type="http://schemas.openxmlformats.org/officeDocument/2006/relationships/image" Target="../media/image170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0.png"/><Relationship Id="rId5" Type="http://schemas.openxmlformats.org/officeDocument/2006/relationships/image" Target="../media/image150.png"/><Relationship Id="rId4" Type="http://schemas.openxmlformats.org/officeDocument/2006/relationships/image" Target="../media/image140.png"/><Relationship Id="rId9" Type="http://schemas.openxmlformats.org/officeDocument/2006/relationships/image" Target="../media/image3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2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3.png"/><Relationship Id="rId7" Type="http://schemas.openxmlformats.org/officeDocument/2006/relationships/image" Target="../media/image340.png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6.tmp"/><Relationship Id="rId10" Type="http://schemas.openxmlformats.org/officeDocument/2006/relationships/image" Target="../media/image370.png"/><Relationship Id="rId4" Type="http://schemas.openxmlformats.org/officeDocument/2006/relationships/image" Target="../media/image300.png"/><Relationship Id="rId9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7.tmp"/><Relationship Id="rId9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0.png"/><Relationship Id="rId3" Type="http://schemas.openxmlformats.org/officeDocument/2006/relationships/image" Target="../media/image8.tmp"/><Relationship Id="rId7" Type="http://schemas.openxmlformats.org/officeDocument/2006/relationships/image" Target="../media/image440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0.png"/><Relationship Id="rId5" Type="http://schemas.openxmlformats.org/officeDocument/2006/relationships/image" Target="../media/image420.png"/><Relationship Id="rId4" Type="http://schemas.openxmlformats.org/officeDocument/2006/relationships/image" Target="../media/image4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7" Type="http://schemas.openxmlformats.org/officeDocument/2006/relationships/image" Target="../media/image54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48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tm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12.tmp"/><Relationship Id="rId4" Type="http://schemas.openxmlformats.org/officeDocument/2006/relationships/image" Target="../media/image6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2.tmp"/><Relationship Id="rId7" Type="http://schemas.openxmlformats.org/officeDocument/2006/relationships/image" Target="../media/image61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10" Type="http://schemas.openxmlformats.org/officeDocument/2006/relationships/image" Target="../media/image69.png"/><Relationship Id="rId4" Type="http://schemas.openxmlformats.org/officeDocument/2006/relationships/image" Target="../media/image510.png"/><Relationship Id="rId9" Type="http://schemas.openxmlformats.org/officeDocument/2006/relationships/image" Target="../media/image6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54.tmp"/><Relationship Id="rId7" Type="http://schemas.openxmlformats.org/officeDocument/2006/relationships/image" Target="../media/image73.png"/><Relationship Id="rId2" Type="http://schemas.openxmlformats.org/officeDocument/2006/relationships/image" Target="../media/image53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0.png"/><Relationship Id="rId5" Type="http://schemas.openxmlformats.org/officeDocument/2006/relationships/image" Target="../media/image56.tmp"/><Relationship Id="rId4" Type="http://schemas.openxmlformats.org/officeDocument/2006/relationships/image" Target="../media/image55.tmp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0.png"/><Relationship Id="rId3" Type="http://schemas.openxmlformats.org/officeDocument/2006/relationships/image" Target="../media/image71.png"/><Relationship Id="rId7" Type="http://schemas.openxmlformats.org/officeDocument/2006/relationships/image" Target="../media/image750.png"/><Relationship Id="rId2" Type="http://schemas.openxmlformats.org/officeDocument/2006/relationships/image" Target="../media/image57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0.png"/><Relationship Id="rId5" Type="http://schemas.openxmlformats.org/officeDocument/2006/relationships/image" Target="../media/image730.png"/><Relationship Id="rId4" Type="http://schemas.openxmlformats.org/officeDocument/2006/relationships/image" Target="../media/image76.png"/><Relationship Id="rId9" Type="http://schemas.openxmlformats.org/officeDocument/2006/relationships/image" Target="../media/image7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7" Type="http://schemas.openxmlformats.org/officeDocument/2006/relationships/image" Target="../media/image81.png"/><Relationship Id="rId2" Type="http://schemas.openxmlformats.org/officeDocument/2006/relationships/image" Target="../media/image58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0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tmp"/><Relationship Id="rId3" Type="http://schemas.openxmlformats.org/officeDocument/2006/relationships/image" Target="../media/image59.tmp"/><Relationship Id="rId7" Type="http://schemas.openxmlformats.org/officeDocument/2006/relationships/image" Target="../media/image82.png"/><Relationship Id="rId2" Type="http://schemas.openxmlformats.org/officeDocument/2006/relationships/image" Target="../media/image9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image" Target="../media/image72.png"/><Relationship Id="rId4" Type="http://schemas.openxmlformats.org/officeDocument/2006/relationships/image" Target="../media/image70.png"/><Relationship Id="rId9" Type="http://schemas.openxmlformats.org/officeDocument/2006/relationships/image" Target="../media/image84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85.tmp"/><Relationship Id="rId7" Type="http://schemas.openxmlformats.org/officeDocument/2006/relationships/image" Target="../media/image89.tmp"/><Relationship Id="rId12" Type="http://schemas.openxmlformats.org/officeDocument/2006/relationships/image" Target="../media/image89.png"/><Relationship Id="rId2" Type="http://schemas.openxmlformats.org/officeDocument/2006/relationships/image" Target="../media/image8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11" Type="http://schemas.openxmlformats.org/officeDocument/2006/relationships/image" Target="../media/image880.png"/><Relationship Id="rId5" Type="http://schemas.openxmlformats.org/officeDocument/2006/relationships/image" Target="../media/image87.png"/><Relationship Id="rId10" Type="http://schemas.openxmlformats.org/officeDocument/2006/relationships/image" Target="../media/image870.png"/><Relationship Id="rId4" Type="http://schemas.openxmlformats.org/officeDocument/2006/relationships/image" Target="../media/image86.png"/><Relationship Id="rId9" Type="http://schemas.openxmlformats.org/officeDocument/2006/relationships/image" Target="../media/image9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0.png"/><Relationship Id="rId7" Type="http://schemas.openxmlformats.org/officeDocument/2006/relationships/image" Target="../media/image930.png"/><Relationship Id="rId2" Type="http://schemas.openxmlformats.org/officeDocument/2006/relationships/image" Target="../media/image92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5" Type="http://schemas.openxmlformats.org/officeDocument/2006/relationships/image" Target="../media/image94.tmp"/><Relationship Id="rId4" Type="http://schemas.openxmlformats.org/officeDocument/2006/relationships/image" Target="../media/image9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tmp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tmp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01279" y="1177492"/>
            <a:ext cx="767341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Comprehensive study of light axial vector mesons with the presence of triangle singularity</a:t>
            </a:r>
            <a:endParaRPr lang="zh-CN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772149" y="3523839"/>
            <a:ext cx="5599697" cy="870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Meng-</a:t>
            </a:r>
            <a:r>
              <a:rPr lang="en-US" altLang="zh-CN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chuan</a:t>
            </a:r>
            <a:r>
              <a:rPr lang="en-US" altLang="zh-CN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Du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 (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杜蒙川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)</a:t>
            </a:r>
          </a:p>
          <a:p>
            <a:pPr algn="ctr"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In collaboration with Prof. </a:t>
            </a:r>
            <a:r>
              <a:rPr lang="en-US" altLang="zh-CN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Qiang</a:t>
            </a:r>
            <a:r>
              <a:rPr lang="en-US" altLang="zh-CN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Zhao 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(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赵强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)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048" y="4506963"/>
            <a:ext cx="1385900" cy="13859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05CFAFD4-C000-4643-805A-3BDC5F5D48B4}"/>
              </a:ext>
            </a:extLst>
          </p:cNvPr>
          <p:cNvSpPr/>
          <p:nvPr/>
        </p:nvSpPr>
        <p:spPr>
          <a:xfrm>
            <a:off x="3385600" y="6269423"/>
            <a:ext cx="23775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2021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年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月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18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日，青岛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89C2853-30B6-4F86-AD45-2BD072A4D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9EF4B-78C3-465F-A26D-296951CF7B54}" type="slidenum">
              <a:rPr lang="zh-CN" altLang="en-US" smtClean="0"/>
              <a:t>1</a:t>
            </a:fld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F8650693-6692-413A-986C-C2527ABBA501}"/>
              </a:ext>
            </a:extLst>
          </p:cNvPr>
          <p:cNvSpPr txBox="1"/>
          <p:nvPr/>
        </p:nvSpPr>
        <p:spPr>
          <a:xfrm>
            <a:off x="3733016" y="3200215"/>
            <a:ext cx="2469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arXiv:2103.16861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49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801"/>
    </mc:Choice>
    <mc:Fallback>
      <p:transition spd="slow" advTm="1480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3D1345EC-205D-4180-9261-8CCF0D9B6FE7}"/>
                  </a:ext>
                </a:extLst>
              </p:cNvPr>
              <p:cNvSpPr txBox="1"/>
              <p:nvPr/>
            </p:nvSpPr>
            <p:spPr>
              <a:xfrm>
                <a:off x="0" y="0"/>
                <a:ext cx="4363491" cy="461665"/>
              </a:xfrm>
              <a:prstGeom prst="rect">
                <a:avLst/>
              </a:prstGeom>
              <a:solidFill>
                <a:srgbClr val="FFE6B3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Production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annihilation</a:t>
                </a:r>
                <a:endPara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3D1345EC-205D-4180-9261-8CCF0D9B6F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4363491" cy="461665"/>
              </a:xfrm>
              <a:prstGeom prst="rect">
                <a:avLst/>
              </a:prstGeom>
              <a:blipFill>
                <a:blip r:embed="rId2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8DAC2A43-C538-4675-8860-F9F14BEDA1A6}"/>
                  </a:ext>
                </a:extLst>
              </p:cNvPr>
              <p:cNvSpPr txBox="1"/>
              <p:nvPr/>
            </p:nvSpPr>
            <p:spPr>
              <a:xfrm>
                <a:off x="638175" y="847725"/>
                <a:ext cx="69723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can be produced in 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m:rPr>
                        <m:lit/>
                      </m:rPr>
                      <a:rPr lang="en-US" altLang="zh-CN" sz="16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𝛾</m:t>
                    </m:r>
                    <m:sSub>
                      <m:sSub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zh-CN" alt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8DAC2A43-C538-4675-8860-F9F14BEDA1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175" y="847725"/>
                <a:ext cx="6972300" cy="338554"/>
              </a:xfrm>
              <a:prstGeom prst="rect">
                <a:avLst/>
              </a:prstGeom>
              <a:blipFill>
                <a:blip r:embed="rId3"/>
                <a:stretch>
                  <a:fillRect l="-350" t="-5357" b="-214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5A127569-B30F-44DC-85C6-1E92E5BFC625}"/>
                  </a:ext>
                </a:extLst>
              </p:cNvPr>
              <p:cNvSpPr txBox="1"/>
              <p:nvPr/>
            </p:nvSpPr>
            <p:spPr>
              <a:xfrm>
                <a:off x="1528760" y="1410508"/>
                <a:ext cx="6086475" cy="718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p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den>
                      </m:f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⟨</m:t>
                          </m:r>
                          <m:sSubSup>
                            <m:sSubSupPr>
                              <m:ctrlP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acc>
                            <m:accPr>
                              <m:chr m:val="̂"/>
                              <m:ctrlP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</m:acc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  <m:r>
                            <m:rPr>
                              <m:lit/>
                            </m:r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⟩</m:t>
                          </m:r>
                        </m:num>
                        <m:den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⟨</m:t>
                          </m:r>
                          <m:sSub>
                            <m:sSubPr>
                              <m:ctrlP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𝛾</m:t>
                          </m:r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|</m:t>
                          </m:r>
                          <m:acc>
                            <m:accPr>
                              <m:chr m:val="̂"/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</m:acc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𝐽</m:t>
                          </m:r>
                          <m:r>
                            <m:rPr>
                              <m:lit/>
                            </m:rPr>
                            <a:rPr lang="en-US" altLang="zh-CN" sz="1600" i="1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𝜓</m:t>
                          </m:r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⟩</m:t>
                          </m:r>
                        </m:den>
                      </m:f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  <m:func>
                            <m:funcPr>
                              <m:ctrlP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CN" sz="16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</m:e>
                          </m:func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CN" sz="16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</m:e>
                          </m:func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  <m:func>
                            <m:funcPr>
                              <m:ctrlP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CN" sz="16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</m:e>
                          </m:func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CN" sz="16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</m:e>
                          </m:func>
                        </m:den>
                      </m:f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5A127569-B30F-44DC-85C6-1E92E5BFC6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8760" y="1410508"/>
                <a:ext cx="6086475" cy="71897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7B9403AC-0B43-4BC5-8026-DD3DC4CF1882}"/>
                  </a:ext>
                </a:extLst>
              </p:cNvPr>
              <p:cNvSpPr txBox="1"/>
              <p:nvPr/>
            </p:nvSpPr>
            <p:spPr>
              <a:xfrm>
                <a:off x="1863789" y="2269974"/>
                <a:ext cx="5416418" cy="5188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altLang="zh-CN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CN" sz="1600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b>
                              <m:sSup>
                                <m:sSupPr>
                                  <m:ctrlP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sup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++</m:t>
                                  </m:r>
                                </m:sup>
                              </m:sSup>
                            </m:sub>
                          </m:s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</m:acc>
                            </m:e>
                          </m:d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  <m:r>
                            <m:rPr>
                              <m:lit/>
                            </m:r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</m:d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≃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altLang="zh-CN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altLang="zh-CN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CN" sz="1600" b="0" i="1" smtClean="0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b>
                              <m:sSup>
                                <m:sSupPr>
                                  <m:ctrlP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sup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  <m:t>++</m:t>
                                  </m:r>
                                </m:sup>
                              </m:sSup>
                            </m:sub>
                          </m:sSub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𝛾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</m:acc>
                            </m:e>
                          </m:d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𝐽</m:t>
                          </m:r>
                          <m:r>
                            <m:rPr>
                              <m:lit/>
                            </m:rPr>
                            <a:rPr lang="en-US" altLang="zh-CN" sz="1600" i="1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</m:d>
                      <m:r>
                        <a:rPr lang="en-US" altLang="zh-CN" sz="1600" b="0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altLang="zh-CN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altLang="zh-CN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CN" sz="1600" b="0" i="1" smtClean="0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b>
                              <m:sSup>
                                <m:sSupPr>
                                  <m:ctrlP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sup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  <m:t>++</m:t>
                                  </m:r>
                                </m:sup>
                              </m:sSup>
                            </m:sub>
                          </m:sSub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𝛾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</m:acc>
                            </m:e>
                          </m:d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𝐽</m:t>
                          </m:r>
                          <m:r>
                            <m:rPr>
                              <m:lit/>
                            </m:rPr>
                            <a:rPr lang="en-US" altLang="zh-CN" sz="1600" i="1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</m:d>
                    </m:oMath>
                  </m:oMathPara>
                </a14:m>
                <a:endParaRPr lang="zh-CN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7B9403AC-0B43-4BC5-8026-DD3DC4CF18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3789" y="2269974"/>
                <a:ext cx="5416418" cy="51886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037E9B59-0EFF-4BFB-9F02-8B1539EC664E}"/>
                  </a:ext>
                </a:extLst>
              </p:cNvPr>
              <p:cNvSpPr txBox="1"/>
              <p:nvPr/>
            </p:nvSpPr>
            <p:spPr>
              <a:xfrm>
                <a:off x="638175" y="2971192"/>
                <a:ext cx="810047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m:rPr>
                        <m:lit/>
                      </m:rPr>
                      <a:rPr lang="en-US" altLang="zh-CN" sz="16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𝛾</m:t>
                    </m:r>
                    <m:sSub>
                      <m:sSub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1600" dirty="0"/>
                  <a:t> is suppressed</a:t>
                </a:r>
                <a14:m>
                  <m:oMath xmlns:m="http://schemas.openxmlformats.org/officeDocument/2006/math">
                    <m:r>
                      <a:rPr lang="en-US" altLang="zh-CN" sz="1600" b="0" i="0" smtClean="0">
                        <a:latin typeface="Cambria Math" panose="02040503050406030204" pitchFamily="18" charset="0"/>
                      </a:rPr>
                      <m:t>. </m:t>
                    </m:r>
                    <m:sSub>
                      <m:sSub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can be searched in 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𝜓</m:t>
                    </m:r>
                    <m:d>
                      <m:d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3686</m:t>
                        </m:r>
                      </m:e>
                    </m:d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𝛾</m:t>
                    </m:r>
                    <m:sSub>
                      <m:sSub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𝜒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𝛾𝜋</m:t>
                    </m:r>
                    <m:sSub>
                      <m:sSub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𝛾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+4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𝜋</m:t>
                    </m:r>
                  </m:oMath>
                </a14:m>
                <a:endParaRPr lang="en-US" altLang="zh-CN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037E9B59-0EFF-4BFB-9F02-8B1539EC66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175" y="2971192"/>
                <a:ext cx="8100472" cy="338554"/>
              </a:xfrm>
              <a:prstGeom prst="rect">
                <a:avLst/>
              </a:prstGeom>
              <a:blipFill>
                <a:blip r:embed="rId6"/>
                <a:stretch>
                  <a:fillRect l="-301" t="-7143" b="-214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4B0BA121-DB54-47D1-AA4E-0879DA8E1F18}"/>
                  </a:ext>
                </a:extLst>
              </p:cNvPr>
              <p:cNvSpPr txBox="1"/>
              <p:nvPr/>
            </p:nvSpPr>
            <p:spPr>
              <a:xfrm>
                <a:off x="638175" y="4125805"/>
                <a:ext cx="7753350" cy="6460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6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CN" sz="16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bSup>
                      <m:sSubSup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bSup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zh-CN" altLang="en-US" sz="1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can be searched in </a:t>
                </a:r>
                <a14:m>
                  <m:oMath xmlns:m="http://schemas.openxmlformats.org/officeDocument/2006/math">
                    <m:r>
                      <a:rPr lang="en-US" altLang="zh-CN" sz="16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𝐽</m:t>
                    </m:r>
                    <m:r>
                      <m:rPr>
                        <m:lit/>
                      </m:rPr>
                      <a:rPr lang="en-US" altLang="zh-CN" sz="16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/</m:t>
                    </m:r>
                    <m:r>
                      <a:rPr lang="en-US" altLang="zh-CN" sz="16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𝜓</m:t>
                    </m:r>
                    <m:r>
                      <a:rPr lang="en-US" altLang="zh-CN" sz="16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en-US" altLang="zh-CN" sz="16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𝜋</m:t>
                    </m:r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6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CN" sz="16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and </a:t>
                </a:r>
                <a14:m>
                  <m:oMath xmlns:m="http://schemas.openxmlformats.org/officeDocument/2006/math">
                    <m:r>
                      <a:rPr lang="en-US" altLang="zh-CN" sz="16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𝐽</m:t>
                    </m:r>
                    <m:r>
                      <m:rPr>
                        <m:lit/>
                      </m:rPr>
                      <a:rPr lang="en-US" altLang="zh-CN" sz="16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/</m:t>
                    </m:r>
                    <m:r>
                      <a:rPr lang="en-US" altLang="zh-CN" sz="16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𝜓</m:t>
                    </m:r>
                    <m:r>
                      <a:rPr lang="en-US" altLang="zh-CN" sz="16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16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𝜂</m:t>
                        </m:r>
                      </m:e>
                      <m:sup>
                        <m:r>
                          <a:rPr lang="en-US" altLang="zh-CN" sz="16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(′)</m:t>
                        </m:r>
                      </m:sup>
                    </m:sSup>
                    <m:sSubSup>
                      <m:sSubSupPr>
                        <m:ctrlP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16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CN" sz="16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zh-CN" sz="16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(′)</m:t>
                        </m:r>
                      </m:sup>
                    </m:sSubSup>
                  </m:oMath>
                </a14:m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They are constrained by SU(3) symmetry, i.e.</a:t>
                </a:r>
                <a:endParaRPr lang="zh-CN" alt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4B0BA121-DB54-47D1-AA4E-0879DA8E1F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175" y="4125805"/>
                <a:ext cx="7753350" cy="646074"/>
              </a:xfrm>
              <a:prstGeom prst="rect">
                <a:avLst/>
              </a:prstGeom>
              <a:blipFill>
                <a:blip r:embed="rId7"/>
                <a:stretch>
                  <a:fillRect l="-314" b="-113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8E4DA0C6-3921-4F34-8E5F-2BCC067D0873}"/>
                  </a:ext>
                </a:extLst>
              </p:cNvPr>
              <p:cNvSpPr txBox="1"/>
              <p:nvPr/>
            </p:nvSpPr>
            <p:spPr>
              <a:xfrm>
                <a:off x="1675062" y="5168397"/>
                <a:ext cx="5376857" cy="6670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16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altLang="zh-CN" sz="16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altLang="zh-CN" sz="16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𝑅</m:t>
                    </m:r>
                    <m:d>
                      <m:dPr>
                        <m:ctrlP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16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𝐽</m:t>
                        </m:r>
                        <m:r>
                          <m:rPr>
                            <m:lit/>
                          </m:rPr>
                          <a:rPr lang="en-US" altLang="zh-CN" sz="16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/</m:t>
                        </m:r>
                        <m:r>
                          <a:rPr lang="en-US" altLang="zh-CN" sz="16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𝜓</m:t>
                        </m:r>
                        <m:r>
                          <a:rPr lang="en-US" altLang="zh-CN" sz="16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6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altLang="zh-CN" sz="16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±</m:t>
                            </m:r>
                          </m:sup>
                        </m:sSup>
                        <m:sSubSup>
                          <m:sSubSupPr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16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zh-CN" sz="16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altLang="zh-CN" sz="16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∓</m:t>
                            </m:r>
                          </m:sup>
                        </m:sSubSup>
                      </m:e>
                    </m:d>
                    <m:r>
                      <a:rPr lang="en-US" altLang="zh-CN" sz="16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16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3±0.5</m:t>
                        </m:r>
                      </m:e>
                    </m:d>
                    <m:r>
                      <a:rPr lang="en-US" altLang="zh-CN" sz="16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16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sz="16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−3</m:t>
                        </m:r>
                      </m:sup>
                    </m:sSup>
                  </m:oMath>
                </a14:m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</a:p>
              <a:p>
                <a14:m>
                  <m:oMath xmlns:m="http://schemas.openxmlformats.org/officeDocument/2006/math">
                    <m:r>
                      <a:rPr lang="en-US" altLang="zh-CN" sz="16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altLang="zh-CN" sz="16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altLang="zh-CN" sz="16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𝑅</m:t>
                    </m:r>
                    <m:r>
                      <a:rPr lang="en-US" altLang="zh-CN" sz="16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 </m:t>
                    </m:r>
                    <m:d>
                      <m:dPr>
                        <m:ctrlP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16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𝐽</m:t>
                        </m:r>
                        <m:r>
                          <m:rPr>
                            <m:lit/>
                          </m:rPr>
                          <a:rPr lang="en-US" altLang="zh-CN" sz="16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/</m:t>
                        </m:r>
                        <m:r>
                          <a:rPr lang="en-US" altLang="zh-CN" sz="16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𝜓</m:t>
                        </m:r>
                        <m:r>
                          <a:rPr lang="en-US" altLang="zh-CN" sz="16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6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𝜂</m:t>
                            </m:r>
                          </m:e>
                          <m:sup>
                            <m:r>
                              <a:rPr lang="en-US" altLang="zh-CN" sz="16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sSubSup>
                          <m:sSubSupPr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16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altLang="zh-CN" sz="16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altLang="zh-CN" sz="16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altLang="zh-CN" sz="16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6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𝜂</m:t>
                            </m:r>
                          </m:e>
                          <m:sup>
                            <m:r>
                              <a:rPr lang="en-US" altLang="zh-CN" sz="16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6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𝐾</m:t>
                            </m:r>
                          </m:e>
                          <m:sup>
                            <m:r>
                              <a:rPr lang="en-US" altLang="zh-CN" sz="16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∗</m:t>
                            </m:r>
                          </m:sup>
                        </m:sSup>
                        <m:acc>
                          <m:accPr>
                            <m:chr m:val="̅"/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16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𝐾</m:t>
                            </m:r>
                          </m:e>
                        </m:acc>
                        <m:r>
                          <a:rPr lang="en-US" altLang="zh-CN" sz="16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16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  <m:r>
                          <a:rPr lang="en-US" altLang="zh-CN" sz="16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altLang="zh-CN" sz="16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  <m:r>
                          <a:rPr lang="en-US" altLang="zh-CN" sz="16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</m:e>
                    </m:d>
                    <m:r>
                      <a:rPr lang="en-US" altLang="zh-CN" sz="16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16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2.16±0.31</m:t>
                        </m:r>
                      </m:e>
                    </m:d>
                    <m:r>
                      <a:rPr lang="en-US" altLang="zh-CN" sz="16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16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sz="16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−4</m:t>
                        </m:r>
                      </m:sup>
                    </m:sSup>
                  </m:oMath>
                </a14:m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8E4DA0C6-3921-4F34-8E5F-2BCC067D08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5062" y="5168397"/>
                <a:ext cx="5376857" cy="667042"/>
              </a:xfrm>
              <a:prstGeom prst="rect">
                <a:avLst/>
              </a:prstGeom>
              <a:blipFill>
                <a:blip r:embed="rId8"/>
                <a:stretch>
                  <a:fillRect b="-550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C0595DFC-C412-4280-ABE2-96F47CEFA0D4}"/>
                  </a:ext>
                </a:extLst>
              </p:cNvPr>
              <p:cNvSpPr txBox="1"/>
              <p:nvPr/>
            </p:nvSpPr>
            <p:spPr>
              <a:xfrm>
                <a:off x="3139744" y="4771879"/>
                <a:ext cx="2137700" cy="3604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𝜓</m:t>
                          </m:r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𝐵𝑃</m:t>
                          </m:r>
                        </m:sub>
                      </m:sSub>
                      <m:r>
                        <a:rPr lang="en-US" altLang="zh-CN" sz="16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𝜓</m:t>
                          </m:r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𝐵𝑃</m:t>
                          </m:r>
                        </m:sub>
                      </m:sSub>
                      <m:sSup>
                        <m:sSupPr>
                          <m:ctrlPr>
                            <a:rPr lang="en-US" altLang="zh-CN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  <m:sup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𝜇</m:t>
                          </m:r>
                        </m:sup>
                      </m:sSup>
                      <m:r>
                        <a:rPr lang="en-US" altLang="zh-CN" sz="1600" i="1">
                          <a:latin typeface="Cambria Math" panose="02040503050406030204" pitchFamily="18" charset="0"/>
                        </a:rPr>
                        <m:t>⟨</m:t>
                      </m:r>
                      <m:sSub>
                        <m:sSubPr>
                          <m:ctrlPr>
                            <a:rPr lang="en-US" altLang="zh-CN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r>
                        <a:rPr lang="en-US" altLang="zh-CN" sz="1600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altLang="zh-CN" sz="1600" i="1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zh-CN" altLang="en-US" sz="16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C0595DFC-C412-4280-ABE2-96F47CEFA0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9744" y="4771879"/>
                <a:ext cx="2137700" cy="360483"/>
              </a:xfrm>
              <a:prstGeom prst="rect">
                <a:avLst/>
              </a:prstGeom>
              <a:blipFill>
                <a:blip r:embed="rId9"/>
                <a:stretch>
                  <a:fillRect b="-678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D908050-23BF-481E-B1C8-BDBD4EDCE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9EF4B-78C3-465F-A26D-296951CF7B54}" type="slidenum">
              <a:rPr lang="zh-CN" altLang="en-US" smtClean="0"/>
              <a:t>10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3750ADDC-B2F3-41D2-B479-EA1327FA1D0D}"/>
                  </a:ext>
                </a:extLst>
              </p:cNvPr>
              <p:cNvSpPr txBox="1"/>
              <p:nvPr/>
            </p:nvSpPr>
            <p:spPr>
              <a:xfrm>
                <a:off x="1675062" y="3533975"/>
                <a:ext cx="350576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𝐵</m:t>
                      </m:r>
                      <m:r>
                        <a:rPr lang="en-US" altLang="zh-CN" sz="160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altLang="zh-CN" sz="160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altLang="zh-CN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𝜓</m:t>
                          </m:r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(2</m:t>
                          </m:r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𝑆</m:t>
                          </m:r>
                        </m:e>
                      </m:d>
                      <m:r>
                        <a:rPr lang="en-US" altLang="zh-CN" sz="1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→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𝛾</m:t>
                      </m:r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𝜒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1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  <m:r>
                        <a:rPr lang="en-US" altLang="zh-CN" sz="16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9.79±0.2</m:t>
                          </m:r>
                        </m:e>
                      </m:d>
                      <m:r>
                        <a:rPr lang="en-US" altLang="zh-CN" sz="1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%</m:t>
                      </m:r>
                    </m:oMath>
                  </m:oMathPara>
                </a14:m>
                <a:endParaRPr lang="zh-CN" alt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3750ADDC-B2F3-41D2-B479-EA1327FA1D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5062" y="3533975"/>
                <a:ext cx="3505767" cy="338554"/>
              </a:xfrm>
              <a:prstGeom prst="rect">
                <a:avLst/>
              </a:prstGeom>
              <a:blipFill>
                <a:blip r:embed="rId10"/>
                <a:stretch>
                  <a:fillRect b="-1272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A45CA3D5-D0E2-4846-94AF-09ADD58E7737}"/>
                  </a:ext>
                </a:extLst>
              </p:cNvPr>
              <p:cNvSpPr txBox="1"/>
              <p:nvPr/>
            </p:nvSpPr>
            <p:spPr>
              <a:xfrm>
                <a:off x="705443" y="5982993"/>
                <a:ext cx="6760586" cy="4122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Double-OZI suppressed process is possible for </a:t>
                </a:r>
                <a14:m>
                  <m:oMath xmlns:m="http://schemas.openxmlformats.org/officeDocument/2006/math">
                    <m:r>
                      <a:rPr lang="en-US" altLang="zh-CN" sz="16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𝐽</m:t>
                    </m:r>
                    <m:r>
                      <m:rPr>
                        <m:lit/>
                      </m:rPr>
                      <a:rPr lang="en-US" altLang="zh-CN" sz="16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/</m:t>
                    </m:r>
                    <m:r>
                      <a:rPr lang="en-US" altLang="zh-CN" sz="16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𝜓</m:t>
                    </m:r>
                    <m:r>
                      <a:rPr lang="en-US" altLang="zh-CN" sz="16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16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𝜂</m:t>
                        </m:r>
                      </m:e>
                      <m:sup>
                        <m:r>
                          <a:rPr lang="en-US" altLang="zh-CN" sz="16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(′)</m:t>
                        </m:r>
                      </m:sup>
                    </m:sSup>
                    <m:sSubSup>
                      <m:sSubSupPr>
                        <m:ctrlP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16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CN" sz="16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zh-CN" sz="16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(′)</m:t>
                        </m:r>
                      </m:sup>
                    </m:sSubSup>
                  </m:oMath>
                </a14:m>
                <a:endParaRPr lang="zh-CN" alt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A45CA3D5-D0E2-4846-94AF-09ADD58E77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443" y="5982993"/>
                <a:ext cx="6760586" cy="412292"/>
              </a:xfrm>
              <a:prstGeom prst="rect">
                <a:avLst/>
              </a:prstGeom>
              <a:blipFill>
                <a:blip r:embed="rId11"/>
                <a:stretch>
                  <a:fillRect l="-361" b="-1323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4200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7789"/>
    </mc:Choice>
    <mc:Fallback>
      <p:transition spd="slow" advTm="77789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2422689"/>
            <a:ext cx="9144000" cy="616033"/>
          </a:xfrm>
          <a:solidFill>
            <a:srgbClr val="FFCC66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Decay with the presence of TS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679BC72B-FB17-4310-B48B-91A70FD1D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9EF4B-78C3-465F-A26D-296951CF7B54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2418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45"/>
    </mc:Choice>
    <mc:Fallback>
      <p:transition spd="slow" advTm="545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框 20">
            <a:extLst>
              <a:ext uri="{FF2B5EF4-FFF2-40B4-BE49-F238E27FC236}">
                <a16:creationId xmlns:a16="http://schemas.microsoft.com/office/drawing/2014/main" id="{1DFD2C8F-1F22-4AA2-A099-4FA3724986BB}"/>
              </a:ext>
            </a:extLst>
          </p:cNvPr>
          <p:cNvSpPr txBox="1"/>
          <p:nvPr/>
        </p:nvSpPr>
        <p:spPr>
          <a:xfrm>
            <a:off x="0" y="0"/>
            <a:ext cx="4363491" cy="461665"/>
          </a:xfrm>
          <a:prstGeom prst="rect">
            <a:avLst/>
          </a:prstGeom>
          <a:solidFill>
            <a:srgbClr val="FFE6B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TS enhanced decay channels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0E376804-5102-4997-B262-8F361BB4FDEA}"/>
              </a:ext>
            </a:extLst>
          </p:cNvPr>
          <p:cNvGrpSpPr/>
          <p:nvPr/>
        </p:nvGrpSpPr>
        <p:grpSpPr>
          <a:xfrm>
            <a:off x="697014" y="882429"/>
            <a:ext cx="7332954" cy="2950744"/>
            <a:chOff x="679259" y="1035643"/>
            <a:chExt cx="7332954" cy="2950744"/>
          </a:xfrm>
        </p:grpSpPr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198D98C2-7979-4F20-A1D4-496347184E75}"/>
                </a:ext>
              </a:extLst>
            </p:cNvPr>
            <p:cNvGrpSpPr/>
            <p:nvPr/>
          </p:nvGrpSpPr>
          <p:grpSpPr>
            <a:xfrm>
              <a:off x="3947645" y="1863183"/>
              <a:ext cx="3619280" cy="1771198"/>
              <a:chOff x="1562494" y="1796440"/>
              <a:chExt cx="6719221" cy="3288243"/>
            </a:xfrm>
          </p:grpSpPr>
          <p:cxnSp>
            <p:nvCxnSpPr>
              <p:cNvPr id="5" name="直接连接符 4">
                <a:extLst>
                  <a:ext uri="{FF2B5EF4-FFF2-40B4-BE49-F238E27FC236}">
                    <a16:creationId xmlns:a16="http://schemas.microsoft.com/office/drawing/2014/main" id="{DD9A45AA-059B-486C-9942-45D363A4D562}"/>
                  </a:ext>
                </a:extLst>
              </p:cNvPr>
              <p:cNvCxnSpPr>
                <a:cxnSpLocks/>
              </p:cNvCxnSpPr>
              <p:nvPr/>
            </p:nvCxnSpPr>
            <p:spPr>
              <a:xfrm rot="1800000">
                <a:off x="3101420" y="4060597"/>
                <a:ext cx="2526384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直接连接符 5">
                <a:extLst>
                  <a:ext uri="{FF2B5EF4-FFF2-40B4-BE49-F238E27FC236}">
                    <a16:creationId xmlns:a16="http://schemas.microsoft.com/office/drawing/2014/main" id="{E7DED30D-15E8-4951-A2DF-9222969BDF45}"/>
                  </a:ext>
                </a:extLst>
              </p:cNvPr>
              <p:cNvCxnSpPr>
                <a:cxnSpLocks/>
              </p:cNvCxnSpPr>
              <p:nvPr/>
            </p:nvCxnSpPr>
            <p:spPr>
              <a:xfrm rot="-1800000">
                <a:off x="3101423" y="2797402"/>
                <a:ext cx="2526384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直接连接符 6">
                <a:extLst>
                  <a:ext uri="{FF2B5EF4-FFF2-40B4-BE49-F238E27FC236}">
                    <a16:creationId xmlns:a16="http://schemas.microsoft.com/office/drawing/2014/main" id="{6675DCEC-AC9C-45CC-95D1-5E8B8EE24A96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4195377" y="3429001"/>
                <a:ext cx="2526384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直接连接符 7">
                <a:extLst>
                  <a:ext uri="{FF2B5EF4-FFF2-40B4-BE49-F238E27FC236}">
                    <a16:creationId xmlns:a16="http://schemas.microsoft.com/office/drawing/2014/main" id="{422A9E1C-2DBE-4B52-A586-713C1483B55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59863" y="3428998"/>
                <a:ext cx="1110792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文本框 8">
                    <a:extLst>
                      <a:ext uri="{FF2B5EF4-FFF2-40B4-BE49-F238E27FC236}">
                        <a16:creationId xmlns:a16="http://schemas.microsoft.com/office/drawing/2014/main" id="{AEF72242-076B-4700-8301-6F914FDCB55A}"/>
                      </a:ext>
                    </a:extLst>
                  </p:cNvPr>
                  <p:cNvSpPr txBox="1"/>
                  <p:nvPr/>
                </p:nvSpPr>
                <p:spPr>
                  <a:xfrm>
                    <a:off x="2794926" y="1796440"/>
                    <a:ext cx="2583733" cy="68566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̅"/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9" name="文本框 8">
                    <a:extLst>
                      <a:ext uri="{FF2B5EF4-FFF2-40B4-BE49-F238E27FC236}">
                        <a16:creationId xmlns:a16="http://schemas.microsoft.com/office/drawing/2014/main" id="{AEF72242-076B-4700-8301-6F914FDCB55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94926" y="1796440"/>
                    <a:ext cx="2583733" cy="685668"/>
                  </a:xfrm>
                  <a:prstGeom prst="rect">
                    <a:avLst/>
                  </a:prstGeom>
                  <a:blipFill>
                    <a:blip r:embed="rId2"/>
                    <a:stretch>
                      <a:fillRect b="-13333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文本框 9">
                    <a:extLst>
                      <a:ext uri="{FF2B5EF4-FFF2-40B4-BE49-F238E27FC236}">
                        <a16:creationId xmlns:a16="http://schemas.microsoft.com/office/drawing/2014/main" id="{E3D441FC-8A78-4A29-971F-3F3D67C6A4F9}"/>
                      </a:ext>
                    </a:extLst>
                  </p:cNvPr>
                  <p:cNvSpPr txBox="1"/>
                  <p:nvPr/>
                </p:nvSpPr>
                <p:spPr>
                  <a:xfrm>
                    <a:off x="3190159" y="4201685"/>
                    <a:ext cx="1526833" cy="68566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̅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</m:acc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zh-CN" altLang="en-US" i="1" dirty="0">
                      <a:latin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0" name="文本框 9">
                    <a:extLst>
                      <a:ext uri="{FF2B5EF4-FFF2-40B4-BE49-F238E27FC236}">
                        <a16:creationId xmlns:a16="http://schemas.microsoft.com/office/drawing/2014/main" id="{E3D441FC-8A78-4A29-971F-3F3D67C6A4F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90159" y="4201685"/>
                    <a:ext cx="1526833" cy="685668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b="-14754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文本框 10">
                    <a:extLst>
                      <a:ext uri="{FF2B5EF4-FFF2-40B4-BE49-F238E27FC236}">
                        <a16:creationId xmlns:a16="http://schemas.microsoft.com/office/drawing/2014/main" id="{F5ABE717-ECC1-497D-8EB8-427859D195DF}"/>
                      </a:ext>
                    </a:extLst>
                  </p:cNvPr>
                  <p:cNvSpPr txBox="1"/>
                  <p:nvPr/>
                </p:nvSpPr>
                <p:spPr>
                  <a:xfrm>
                    <a:off x="5245644" y="3149331"/>
                    <a:ext cx="1809044" cy="68566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(</m:t>
                          </m:r>
                          <m:acc>
                            <m:accPr>
                              <m:chr m:val="̅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</m:acc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zh-CN" altLang="en-US" i="1" dirty="0">
                      <a:latin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1" name="文本框 10">
                    <a:extLst>
                      <a:ext uri="{FF2B5EF4-FFF2-40B4-BE49-F238E27FC236}">
                        <a16:creationId xmlns:a16="http://schemas.microsoft.com/office/drawing/2014/main" id="{F5ABE717-ECC1-497D-8EB8-427859D195D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45644" y="3149331"/>
                    <a:ext cx="1809044" cy="685668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r="-10625" b="-14754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文本框 11">
                    <a:extLst>
                      <a:ext uri="{FF2B5EF4-FFF2-40B4-BE49-F238E27FC236}">
                        <a16:creationId xmlns:a16="http://schemas.microsoft.com/office/drawing/2014/main" id="{71A4A6D8-4544-4C5C-8466-BEFD03A8EBE2}"/>
                      </a:ext>
                    </a:extLst>
                  </p:cNvPr>
                  <p:cNvSpPr txBox="1"/>
                  <p:nvPr/>
                </p:nvSpPr>
                <p:spPr>
                  <a:xfrm>
                    <a:off x="1562494" y="2656311"/>
                    <a:ext cx="1915658" cy="68566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𝐴</m:t>
                          </m:r>
                        </m:oMath>
                      </m:oMathPara>
                    </a14:m>
                    <a:endParaRPr lang="zh-CN" altLang="en-US" i="1" dirty="0">
                      <a:latin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2" name="文本框 11">
                    <a:extLst>
                      <a:ext uri="{FF2B5EF4-FFF2-40B4-BE49-F238E27FC236}">
                        <a16:creationId xmlns:a16="http://schemas.microsoft.com/office/drawing/2014/main" id="{71A4A6D8-4544-4C5C-8466-BEFD03A8EBE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62494" y="2656311"/>
                    <a:ext cx="1915658" cy="685668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文本框 12">
                    <a:extLst>
                      <a:ext uri="{FF2B5EF4-FFF2-40B4-BE49-F238E27FC236}">
                        <a16:creationId xmlns:a16="http://schemas.microsoft.com/office/drawing/2014/main" id="{4E0F5AF3-07F5-41DB-9FBE-8DB7A8281311}"/>
                      </a:ext>
                    </a:extLst>
                  </p:cNvPr>
                  <p:cNvSpPr txBox="1"/>
                  <p:nvPr/>
                </p:nvSpPr>
                <p:spPr>
                  <a:xfrm>
                    <a:off x="6904394" y="1796440"/>
                    <a:ext cx="838985" cy="68566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𝜋</m:t>
                          </m:r>
                        </m:oMath>
                      </m:oMathPara>
                    </a14:m>
                    <a:endParaRPr lang="zh-CN" altLang="en-US" i="1" dirty="0">
                      <a:latin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3" name="文本框 12">
                    <a:extLst>
                      <a:ext uri="{FF2B5EF4-FFF2-40B4-BE49-F238E27FC236}">
                        <a16:creationId xmlns:a16="http://schemas.microsoft.com/office/drawing/2014/main" id="{4E0F5AF3-07F5-41DB-9FBE-8DB7A828131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04394" y="1796440"/>
                    <a:ext cx="838985" cy="685668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4" name="直接连接符 13">
                <a:extLst>
                  <a:ext uri="{FF2B5EF4-FFF2-40B4-BE49-F238E27FC236}">
                    <a16:creationId xmlns:a16="http://schemas.microsoft.com/office/drawing/2014/main" id="{51256E97-75D1-4C2D-931D-753047B1920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58568" y="2165805"/>
                <a:ext cx="1526835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文本框 14">
                    <a:extLst>
                      <a:ext uri="{FF2B5EF4-FFF2-40B4-BE49-F238E27FC236}">
                        <a16:creationId xmlns:a16="http://schemas.microsoft.com/office/drawing/2014/main" id="{7A10B972-89CC-4196-B7CE-233217178076}"/>
                      </a:ext>
                    </a:extLst>
                  </p:cNvPr>
                  <p:cNvSpPr txBox="1"/>
                  <p:nvPr/>
                </p:nvSpPr>
                <p:spPr>
                  <a:xfrm>
                    <a:off x="6366057" y="4399015"/>
                    <a:ext cx="1915658" cy="68566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𝑋</m:t>
                          </m:r>
                        </m:oMath>
                      </m:oMathPara>
                    </a14:m>
                    <a:endParaRPr lang="zh-CN" altLang="en-US" i="1" dirty="0">
                      <a:latin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5" name="文本框 14">
                    <a:extLst>
                      <a:ext uri="{FF2B5EF4-FFF2-40B4-BE49-F238E27FC236}">
                        <a16:creationId xmlns:a16="http://schemas.microsoft.com/office/drawing/2014/main" id="{7A10B972-89CC-4196-B7CE-23321717807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366057" y="4399015"/>
                    <a:ext cx="1915658" cy="685668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7" name="直接连接符 16">
                <a:extLst>
                  <a:ext uri="{FF2B5EF4-FFF2-40B4-BE49-F238E27FC236}">
                    <a16:creationId xmlns:a16="http://schemas.microsoft.com/office/drawing/2014/main" id="{A3FDAF7A-40F1-43DC-B128-20191BA94A4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58567" y="4691404"/>
                <a:ext cx="1526835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文本框 22">
                  <a:extLst>
                    <a:ext uri="{FF2B5EF4-FFF2-40B4-BE49-F238E27FC236}">
                      <a16:creationId xmlns:a16="http://schemas.microsoft.com/office/drawing/2014/main" id="{E993ADF5-FFBE-43CA-9797-8B6A7D7796CD}"/>
                    </a:ext>
                  </a:extLst>
                </p:cNvPr>
                <p:cNvSpPr txBox="1"/>
                <p:nvPr/>
              </p:nvSpPr>
              <p:spPr>
                <a:xfrm>
                  <a:off x="679259" y="1035643"/>
                  <a:ext cx="7332954" cy="29507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US" altLang="zh-CN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There could be strong impact of TS in the following channels</a:t>
                  </a:r>
                </a:p>
                <a:p>
                  <a:pPr>
                    <a:lnSpc>
                      <a:spcPct val="150000"/>
                    </a:lnSpc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𝜂𝜋𝜋</m:t>
                      </m:r>
                    </m:oMath>
                  </a14:m>
                  <a:r>
                    <a:rPr lang="en-US" altLang="zh-CN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</a:t>
                  </a:r>
                </a:p>
                <a:p>
                  <a:pPr>
                    <a:lnSpc>
                      <a:spcPct val="150000"/>
                    </a:lnSpc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𝐾</m:t>
                      </m:r>
                      <m:acc>
                        <m:accPr>
                          <m:chr m:val="̅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</m:acc>
                      <m:r>
                        <a:rPr lang="en-US" altLang="zh-CN" b="0" i="1" dirty="0" smtClean="0">
                          <a:latin typeface="Cambria Math" panose="02040503050406030204" pitchFamily="18" charset="0"/>
                        </a:rPr>
                        <m:t>𝜋</m:t>
                      </m:r>
                    </m:oMath>
                  </a14:m>
                  <a:r>
                    <a:rPr lang="en-US" altLang="zh-CN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</a:t>
                  </a:r>
                </a:p>
                <a:p>
                  <a:pPr>
                    <a:lnSpc>
                      <a:spcPct val="150000"/>
                    </a:lnSpc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→3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𝜋</m:t>
                      </m:r>
                    </m:oMath>
                  </a14:m>
                  <a:r>
                    <a:rPr lang="en-US" altLang="zh-CN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</a:t>
                  </a:r>
                </a:p>
                <a:p>
                  <a:pPr>
                    <a:lnSpc>
                      <a:spcPct val="150000"/>
                    </a:lnSpc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→3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𝜋</m:t>
                      </m:r>
                    </m:oMath>
                  </a14:m>
                  <a:r>
                    <a:rPr lang="en-US" altLang="zh-CN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</a:t>
                  </a:r>
                </a:p>
                <a:p>
                  <a:pPr>
                    <a:lnSpc>
                      <a:spcPct val="150000"/>
                    </a:lnSpc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𝜙𝜋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𝐾</m:t>
                      </m:r>
                      <m:acc>
                        <m:accPr>
                          <m:chr m:val="̅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</m:acc>
                      <m:r>
                        <a:rPr lang="en-US" altLang="zh-CN" b="0" i="1" dirty="0" smtClean="0">
                          <a:latin typeface="Cambria Math" panose="02040503050406030204" pitchFamily="18" charset="0"/>
                        </a:rPr>
                        <m:t>𝜋</m:t>
                      </m:r>
                    </m:oMath>
                  </a14:m>
                  <a:r>
                    <a:rPr lang="en-US" altLang="zh-CN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</a:t>
                  </a:r>
                </a:p>
                <a:p>
                  <a:pPr>
                    <a:lnSpc>
                      <a:spcPct val="150000"/>
                    </a:lnSpc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𝜙𝜋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𝐾</m:t>
                      </m:r>
                      <m:acc>
                        <m:accPr>
                          <m:chr m:val="̅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</m:acc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𝜋</m:t>
                      </m:r>
                    </m:oMath>
                  </a14:m>
                  <a:r>
                    <a:rPr lang="en-US" altLang="zh-CN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</a:t>
                  </a:r>
                </a:p>
              </p:txBody>
            </p:sp>
          </mc:Choice>
          <mc:Fallback xmlns="">
            <p:sp>
              <p:nvSpPr>
                <p:cNvPr id="23" name="文本框 22">
                  <a:extLst>
                    <a:ext uri="{FF2B5EF4-FFF2-40B4-BE49-F238E27FC236}">
                      <a16:creationId xmlns:a16="http://schemas.microsoft.com/office/drawing/2014/main" id="{E993ADF5-FFBE-43CA-9797-8B6A7D7796C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9259" y="1035643"/>
                  <a:ext cx="7332954" cy="2950744"/>
                </a:xfrm>
                <a:prstGeom prst="rect">
                  <a:avLst/>
                </a:prstGeom>
                <a:blipFill>
                  <a:blip r:embed="rId8"/>
                  <a:stretch>
                    <a:fillRect l="-665" b="-2479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CE0DCCD1-57F7-4DBF-83BC-8A2A092695F5}"/>
                  </a:ext>
                </a:extLst>
              </p:cNvPr>
              <p:cNvSpPr txBox="1"/>
              <p:nvPr/>
            </p:nvSpPr>
            <p:spPr>
              <a:xfrm>
                <a:off x="276097" y="4087997"/>
                <a:ext cx="8706294" cy="21200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altLang="zh-CN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𝐾</m:t>
                    </m:r>
                    <m:acc>
                      <m:accPr>
                        <m:chr m:val="̅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</m:acc>
                  </m:oMath>
                </a14:m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can couple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 S-wave,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 P-wave,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=1</m:t>
                    </m:r>
                    <m:r>
                      <m:rPr>
                        <m:nor/>
                      </m:rPr>
                      <a:rPr lang="en-US" altLang="zh-CN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𝐾</m:t>
                    </m:r>
                    <m:acc>
                      <m:accPr>
                        <m:chr m:val="̅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</m:acc>
                  </m:oMath>
                </a14:m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can couple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S-wave,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P-wave.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There are other resonant contributions to some of these channels.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Effective couplings of axial vector mesons are constrained by experiments and symmetry.</a:t>
                </a:r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CE0DCCD1-57F7-4DBF-83BC-8A2A092695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097" y="4087997"/>
                <a:ext cx="8706294" cy="2120068"/>
              </a:xfrm>
              <a:prstGeom prst="rect">
                <a:avLst/>
              </a:prstGeom>
              <a:blipFill>
                <a:blip r:embed="rId9"/>
                <a:stretch>
                  <a:fillRect l="-420" r="-28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6C47E60E-D4C3-4333-8AE4-A0E56000A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9EF4B-78C3-465F-A26D-296951CF7B54}" type="slidenum">
              <a:rPr lang="zh-CN" altLang="en-US" smtClean="0"/>
              <a:t>12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43600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3021"/>
    </mc:Choice>
    <mc:Fallback>
      <p:transition spd="slow" advTm="8302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58D49F34-8746-42CA-9F0C-FED2B3194F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483" y="3328639"/>
            <a:ext cx="2575783" cy="258340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4AB97236-2767-4FDC-A51C-63220BD47C90}"/>
                  </a:ext>
                </a:extLst>
              </p:cNvPr>
              <p:cNvSpPr txBox="1"/>
              <p:nvPr/>
            </p:nvSpPr>
            <p:spPr>
              <a:xfrm>
                <a:off x="0" y="0"/>
                <a:ext cx="4363491" cy="461665"/>
              </a:xfrm>
              <a:prstGeom prst="rect">
                <a:avLst/>
              </a:prstGeom>
              <a:solidFill>
                <a:srgbClr val="FFE6B3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bSup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𝜋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→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𝜂𝜋𝜋</m:t>
                      </m:r>
                    </m:oMath>
                  </m:oMathPara>
                </a14:m>
                <a:endPara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4AB97236-2767-4FDC-A51C-63220BD47C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4363491" cy="461665"/>
              </a:xfrm>
              <a:prstGeom prst="rect">
                <a:avLst/>
              </a:prstGeom>
              <a:blipFill>
                <a:blip r:embed="rId3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5C918304-925F-4B4E-9B8D-4129FAD60244}"/>
                  </a:ext>
                </a:extLst>
              </p:cNvPr>
              <p:cNvSpPr txBox="1"/>
              <p:nvPr/>
            </p:nvSpPr>
            <p:spPr>
              <a:xfrm>
                <a:off x="266870" y="888871"/>
                <a:ext cx="8654105" cy="23085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one of the dominant decay channels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altLang="zh-CN" sz="20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𝐵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𝑅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  <m:d>
                        <m:d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1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lang="en-US" altLang="zh-CN" sz="1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𝜋</m:t>
                          </m:r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→</m:t>
                          </m:r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𝜂𝜋𝜋</m:t>
                          </m:r>
                        </m:e>
                      </m:d>
                      <m:r>
                        <a:rPr lang="en-US" altLang="zh-CN" sz="1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38±4</m:t>
                          </m:r>
                        </m:e>
                      </m:d>
                      <m:r>
                        <a:rPr lang="en-US" altLang="zh-CN" sz="1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%</m:t>
                      </m:r>
                    </m:oMath>
                  </m:oMathPara>
                </a14:m>
                <a:endParaRPr lang="en-US" altLang="zh-CN" sz="16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PDG,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0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0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zh-CN" sz="20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bSup>
                    <m:r>
                      <a:rPr lang="en-US" altLang="zh-CN" sz="20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0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sz="20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𝜋</m:t>
                    </m:r>
                  </m:oMath>
                </a14:m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“possibly seen”. The branching ratio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0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0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zh-CN" sz="20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bSup>
                    <m:r>
                      <a:rPr lang="en-US" altLang="zh-CN" sz="20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0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sz="20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𝜋</m:t>
                    </m:r>
                  </m:oMath>
                </a14:m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small.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There is weak signal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𝜂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final state in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𝑝𝑝</m:t>
                    </m:r>
                  </m:oMath>
                </a14:m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scattering by WA102 collaboration [1].</a:t>
                </a:r>
                <a:endParaRPr lang="zh-CN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5C918304-925F-4B4E-9B8D-4129FAD602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870" y="888871"/>
                <a:ext cx="8654105" cy="2308517"/>
              </a:xfrm>
              <a:prstGeom prst="rect">
                <a:avLst/>
              </a:prstGeom>
              <a:blipFill>
                <a:blip r:embed="rId4"/>
                <a:stretch>
                  <a:fillRect l="-634" r="-775" b="-369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本框 8">
            <a:extLst>
              <a:ext uri="{FF2B5EF4-FFF2-40B4-BE49-F238E27FC236}">
                <a16:creationId xmlns:a16="http://schemas.microsoft.com/office/drawing/2014/main" id="{291E97A3-3C97-4C10-9812-32AE9486F20E}"/>
              </a:ext>
            </a:extLst>
          </p:cNvPr>
          <p:cNvSpPr txBox="1"/>
          <p:nvPr/>
        </p:nvSpPr>
        <p:spPr>
          <a:xfrm>
            <a:off x="5967153" y="6517976"/>
            <a:ext cx="29538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i="1" dirty="0">
                <a:latin typeface="Cambria Math" panose="02040503050406030204" pitchFamily="18" charset="0"/>
              </a:rPr>
              <a:t>[1] D. </a:t>
            </a:r>
            <a:r>
              <a:rPr lang="en-US" altLang="zh-CN" sz="1200" i="1" dirty="0" err="1">
                <a:latin typeface="Cambria Math" panose="02040503050406030204" pitchFamily="18" charset="0"/>
              </a:rPr>
              <a:t>Baberis</a:t>
            </a:r>
            <a:r>
              <a:rPr lang="en-US" altLang="zh-CN" sz="1200" i="1" dirty="0">
                <a:latin typeface="Cambria Math" panose="02040503050406030204" pitchFamily="18" charset="0"/>
              </a:rPr>
              <a:t> et al. [WA102], PLB 440,252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A7842834-1F71-453B-A7D3-16D09B5E8E5F}"/>
                  </a:ext>
                </a:extLst>
              </p:cNvPr>
              <p:cNvSpPr txBox="1"/>
              <p:nvPr/>
            </p:nvSpPr>
            <p:spPr>
              <a:xfrm>
                <a:off x="4003287" y="4244731"/>
                <a:ext cx="4460487" cy="4834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Fig.1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12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𝐽</m:t>
                        </m:r>
                      </m:e>
                      <m:sup>
                        <m:r>
                          <a:rPr lang="en-US" altLang="zh-CN" sz="12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𝑃𝐶</m:t>
                        </m:r>
                      </m:sup>
                    </m:sSup>
                    <m:r>
                      <a:rPr lang="en-US" altLang="zh-CN" sz="12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1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12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  <m:sup>
                        <m:r>
                          <a:rPr lang="en-US" altLang="zh-CN" sz="12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++</m:t>
                        </m:r>
                      </m:sup>
                    </m:sSup>
                  </m:oMath>
                </a14:m>
                <a:r>
                  <a:rPr lang="zh-CN" alt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2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2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12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sz="12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𝜋</m:t>
                    </m:r>
                  </m:oMath>
                </a14:m>
                <a:r>
                  <a:rPr lang="zh-CN" alt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wave of the </a:t>
                </a:r>
                <a14:m>
                  <m:oMath xmlns:m="http://schemas.openxmlformats.org/officeDocument/2006/math">
                    <m:r>
                      <a:rPr lang="en-US" altLang="zh-CN" sz="12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𝜂</m:t>
                    </m:r>
                    <m:sSup>
                      <m:sSupPr>
                        <m:ctrlPr>
                          <a:rPr lang="en-US" altLang="zh-CN" sz="1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12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sz="12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1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12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sz="12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zh-CN" alt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spectrum in </a:t>
                </a:r>
                <a14:m>
                  <m:oMath xmlns:m="http://schemas.openxmlformats.org/officeDocument/2006/math">
                    <m:r>
                      <a:rPr lang="en-US" altLang="zh-CN" sz="12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𝑝𝑝</m:t>
                    </m:r>
                    <m:r>
                      <a:rPr lang="en-US" altLang="zh-CN" sz="12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sSub>
                      <m:sSubPr>
                        <m:ctrlPr>
                          <a:rPr lang="en-US" altLang="zh-CN" sz="1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2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sz="12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sub>
                    </m:sSub>
                    <m:d>
                      <m:dPr>
                        <m:ctrlPr>
                          <a:rPr lang="en-US" altLang="zh-CN" sz="1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12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𝜂</m:t>
                        </m:r>
                        <m:sSup>
                          <m:sSupPr>
                            <m:ctrlPr>
                              <a:rPr lang="en-US" altLang="zh-CN" sz="1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2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altLang="zh-CN" sz="12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CN" sz="1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2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altLang="zh-CN" sz="12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</m:sup>
                        </m:sSup>
                      </m:e>
                    </m:d>
                    <m:sSub>
                      <m:sSubPr>
                        <m:ctrlPr>
                          <a:rPr lang="en-US" altLang="zh-CN" sz="1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2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sz="12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altLang="zh-CN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12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altLang="zh-CN" sz="12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 +</m:t>
                        </m:r>
                      </m:sup>
                    </m:sSup>
                  </m:oMath>
                </a14:m>
                <a:r>
                  <a:rPr lang="zh-CN" alt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wave is suppressed in central production.[1]</a:t>
                </a:r>
                <a:endParaRPr lang="zh-CN" alt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A7842834-1F71-453B-A7D3-16D09B5E8E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3287" y="4244731"/>
                <a:ext cx="4460487" cy="483466"/>
              </a:xfrm>
              <a:prstGeom prst="rect">
                <a:avLst/>
              </a:prstGeom>
              <a:blipFill>
                <a:blip r:embed="rId5"/>
                <a:stretch>
                  <a:fillRect l="-137" b="-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D315F3C7-4117-4F33-B3C0-681C7556B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9EF4B-78C3-465F-A26D-296951CF7B54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4059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6631"/>
    </mc:Choice>
    <mc:Fallback>
      <p:transition spd="slow" advTm="5663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49A9FFBD-632F-4B64-87FA-C45168C19C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019" y="518057"/>
            <a:ext cx="5517358" cy="17375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F922C9D7-B8C5-405A-BBF6-F3943B0883EE}"/>
                  </a:ext>
                </a:extLst>
              </p:cNvPr>
              <p:cNvSpPr txBox="1"/>
              <p:nvPr/>
            </p:nvSpPr>
            <p:spPr>
              <a:xfrm>
                <a:off x="0" y="0"/>
                <a:ext cx="4363491" cy="461665"/>
              </a:xfrm>
              <a:prstGeom prst="rect">
                <a:avLst/>
              </a:prstGeom>
              <a:solidFill>
                <a:srgbClr val="FFE6B3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bSup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𝜋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→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𝜂𝜋𝜋</m:t>
                      </m:r>
                    </m:oMath>
                  </m:oMathPara>
                </a14:m>
                <a:endPara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F922C9D7-B8C5-405A-BBF6-F3943B0883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4363491" cy="461665"/>
              </a:xfrm>
              <a:prstGeom prst="rect">
                <a:avLst/>
              </a:prstGeom>
              <a:blipFill>
                <a:blip r:embed="rId3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/>
              <p:cNvSpPr txBox="1"/>
              <p:nvPr/>
            </p:nvSpPr>
            <p:spPr>
              <a:xfrm>
                <a:off x="2172633" y="2698981"/>
                <a:ext cx="4595040" cy="2481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𝐴𝑉𝑃</m:t>
                        </m:r>
                      </m:sub>
                    </m:sSub>
                    <m:r>
                      <a:rPr lang="en-US" altLang="zh-CN" sz="1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𝑖𝑔</m:t>
                        </m:r>
                      </m:e>
                      <m:sub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𝐴𝑉𝑃</m:t>
                        </m:r>
                      </m:sub>
                    </m:sSub>
                    <m:d>
                      <m:dPr>
                        <m:begChr m:val="〈"/>
                        <m:endChr m:val="〉"/>
                        <m:ctrlPr>
                          <a:rPr lang="en-US" altLang="zh-CN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1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4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altLang="zh-CN" sz="1400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sup>
                        </m:sSup>
                        <m:d>
                          <m:dPr>
                            <m:begChr m:val="["/>
                            <m:endChr m:val="]"/>
                            <m:ctrlPr>
                              <a:rPr lang="en-US" altLang="zh-CN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1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400" i="1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altLang="zh-CN" sz="1400" i="1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sub>
                            </m:sSub>
                            <m:r>
                              <a:rPr lang="en-US" altLang="zh-CN" sz="1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sz="14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d>
                      </m:e>
                    </m:d>
                  </m:oMath>
                </a14:m>
                <a:r>
                  <a:rPr lang="zh-CN" altLang="en-US" sz="1400" i="1" dirty="0">
                    <a:latin typeface="Cambria Math" panose="02040503050406030204" pitchFamily="18" charset="0"/>
                  </a:rPr>
                  <a:t>  </a:t>
                </a:r>
                <a:r>
                  <a:rPr lang="zh-CN" altLang="en-US" sz="1400" dirty="0"/>
                  <a:t>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400" b="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CN" sz="1400" b="0" i="1" dirty="0" smtClean="0">
                            <a:latin typeface="Cambria Math" panose="02040503050406030204" pitchFamily="18" charset="0"/>
                          </a:rPr>
                          <m:t>𝑉𝑃𝑃</m:t>
                        </m:r>
                      </m:sub>
                    </m:sSub>
                    <m:r>
                      <a:rPr lang="en-US" altLang="zh-CN" sz="14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1400" b="0" i="1" dirty="0" smtClean="0">
                        <a:latin typeface="Cambria Math" panose="02040503050406030204" pitchFamily="18" charset="0"/>
                      </a:rPr>
                      <m:t>𝑖</m:t>
                    </m:r>
                    <m:sSub>
                      <m:sSubPr>
                        <m:ctrlPr>
                          <a:rPr lang="en-US" altLang="zh-CN" sz="1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400" b="0" i="1" dirty="0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CN" sz="1400" b="0" i="1" dirty="0" smtClean="0">
                            <a:latin typeface="Cambria Math" panose="02040503050406030204" pitchFamily="18" charset="0"/>
                          </a:rPr>
                          <m:t>𝑉𝑃𝑃</m:t>
                        </m:r>
                      </m:sub>
                    </m:sSub>
                    <m:r>
                      <a:rPr lang="en-US" altLang="zh-CN" sz="1400" b="0" i="1" dirty="0" smtClean="0">
                        <a:latin typeface="Cambria Math" panose="02040503050406030204" pitchFamily="18" charset="0"/>
                      </a:rPr>
                      <m:t>〈</m:t>
                    </m:r>
                    <m:sSup>
                      <m:sSupPr>
                        <m:ctrlPr>
                          <a:rPr lang="en-US" altLang="zh-CN" sz="14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400" b="0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altLang="zh-CN" sz="1400" b="0" i="1" dirty="0" smtClean="0">
                            <a:latin typeface="Cambria Math" panose="02040503050406030204" pitchFamily="18" charset="0"/>
                          </a:rPr>
                          <m:t>𝜇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altLang="zh-CN" sz="1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400" b="0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altLang="zh-CN" sz="14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1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400" b="0" i="1" dirty="0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</m:e>
                          <m:sub>
                            <m:r>
                              <a:rPr lang="en-US" altLang="zh-CN" sz="1400" b="0" i="1" dirty="0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  <m:r>
                          <a:rPr lang="en-US" altLang="zh-CN" sz="1400" b="0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  <m:r>
                      <a:rPr lang="en-US" altLang="zh-CN" sz="1400" b="0" i="1" dirty="0" smtClean="0">
                        <a:latin typeface="Cambria Math" panose="02040503050406030204" pitchFamily="18" charset="0"/>
                      </a:rPr>
                      <m:t>〉</m:t>
                    </m:r>
                  </m:oMath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2633" y="2698981"/>
                <a:ext cx="4595040" cy="248145"/>
              </a:xfrm>
              <a:prstGeom prst="rect">
                <a:avLst/>
              </a:prstGeom>
              <a:blipFill>
                <a:blip r:embed="rId4"/>
                <a:stretch>
                  <a:fillRect l="-1326" r="-796" b="-225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文本框 2"/>
          <p:cNvSpPr txBox="1"/>
          <p:nvPr/>
        </p:nvSpPr>
        <p:spPr>
          <a:xfrm>
            <a:off x="348916" y="2254681"/>
            <a:ext cx="22797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interactions are given by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 descr="屏幕剪辑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765" y="3574733"/>
            <a:ext cx="5426993" cy="8037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/>
              <p:cNvSpPr txBox="1"/>
              <p:nvPr/>
            </p:nvSpPr>
            <p:spPr>
              <a:xfrm>
                <a:off x="348916" y="3055352"/>
                <a:ext cx="8633159" cy="5238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Matric elements of </a:t>
                </a:r>
                <a14:m>
                  <m:oMath xmlns:m="http://schemas.openxmlformats.org/officeDocument/2006/math">
                    <m:r>
                      <a:rPr lang="en-US" altLang="zh-CN" sz="1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CN" sz="1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14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altLang="zh-CN" sz="1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14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zh-CN" alt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are fields of axial vector mesons </a:t>
                </a:r>
                <a14:m>
                  <m:oMath xmlns:m="http://schemas.openxmlformats.org/officeDocument/2006/math">
                    <m:r>
                      <a:rPr lang="en-US" altLang="zh-CN" sz="14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p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𝑃𝐶</m:t>
                        </m:r>
                      </m:sup>
                    </m:sSup>
                    <m:r>
                      <a:rPr lang="en-US" altLang="zh-CN" sz="1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++</m:t>
                        </m:r>
                      </m:sup>
                    </m:sSup>
                    <m:r>
                      <a:rPr lang="en-US" altLang="zh-CN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vector mesons and </a:t>
                </a:r>
                <a:r>
                  <a:rPr lang="en-US" altLang="zh-CN" sz="1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psedoscalar</a:t>
                </a:r>
                <a:r>
                  <a:rPr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mesons </a:t>
                </a:r>
                <a:r>
                  <a:rPr lang="en-US" altLang="zh-CN" sz="1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multiplets</a:t>
                </a:r>
                <a:r>
                  <a:rPr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zh-CN" alt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916" y="3055352"/>
                <a:ext cx="8633159" cy="523861"/>
              </a:xfrm>
              <a:prstGeom prst="rect">
                <a:avLst/>
              </a:prstGeom>
              <a:blipFill>
                <a:blip r:embed="rId6"/>
                <a:stretch>
                  <a:fillRect l="-212" t="-2326" b="-1162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/>
              <p:cNvSpPr txBox="1"/>
              <p:nvPr/>
            </p:nvSpPr>
            <p:spPr>
              <a:xfrm>
                <a:off x="348916" y="4493011"/>
                <a:ext cx="854253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P-wave bare vertices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1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altLang="zh-CN" sz="1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CN" sz="1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14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zh-CN" sz="14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altLang="zh-CN" sz="14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bSup>
                      </m:e>
                    </m:d>
                    <m:r>
                      <a:rPr lang="en-US" altLang="zh-CN" sz="1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sSub>
                      <m:sSubPr>
                        <m:ctrlPr>
                          <a:rPr lang="en-US" altLang="zh-CN" sz="1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1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sz="1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𝜋</m:t>
                    </m:r>
                  </m:oMath>
                </a14:m>
                <a:r>
                  <a:rPr lang="zh-CN" alt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are given by the </a:t>
                </a:r>
                <a14:m>
                  <m:oMath xmlns:m="http://schemas.openxmlformats.org/officeDocument/2006/math">
                    <m:r>
                      <a:rPr lang="en-US" altLang="zh-CN" sz="1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|</m:t>
                    </m:r>
                    <m:r>
                      <a:rPr lang="en-US" altLang="zh-CN" sz="1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acc>
                      <m:accPr>
                        <m:chr m:val="̅"/>
                        <m:ctrlPr>
                          <a:rPr lang="en-US" altLang="zh-CN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</m:acc>
                    <m:r>
                      <a:rPr lang="en-US" altLang="zh-CN" sz="1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〉</m:t>
                    </m:r>
                  </m:oMath>
                </a14:m>
                <a:r>
                  <a:rPr lang="zh-CN" alt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component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1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bSup>
                      <m:sSubSupPr>
                        <m:ctrlPr>
                          <a:rPr lang="en-US" altLang="zh-CN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zh-CN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bSup>
                    <m:r>
                      <a:rPr lang="en-US" altLang="zh-CN" sz="1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zh-CN" alt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916" y="4493011"/>
                <a:ext cx="8542536" cy="307777"/>
              </a:xfrm>
              <a:prstGeom prst="rect">
                <a:avLst/>
              </a:prstGeom>
              <a:blipFill>
                <a:blip r:embed="rId7"/>
                <a:stretch>
                  <a:fillRect l="-214" t="-3922" b="-196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组合 11"/>
          <p:cNvGrpSpPr/>
          <p:nvPr/>
        </p:nvGrpSpPr>
        <p:grpSpPr>
          <a:xfrm>
            <a:off x="1719765" y="4988356"/>
            <a:ext cx="3358612" cy="824167"/>
            <a:chOff x="1749929" y="5838102"/>
            <a:chExt cx="3358612" cy="82416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文本框 9"/>
                <p:cNvSpPr txBox="1"/>
                <p:nvPr/>
              </p:nvSpPr>
              <p:spPr>
                <a:xfrm>
                  <a:off x="1753339" y="5838102"/>
                  <a:ext cx="3326745" cy="33964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sub>
                        </m:sSub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  <m:t>𝐴𝑆𝑃</m:t>
                            </m:r>
                          </m:sub>
                        </m:sSub>
                        <m:func>
                          <m:funcPr>
                            <m:ctrlP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sz="1400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</m:e>
                        </m:func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Sup>
                          <m:sSubSupPr>
                            <m:ctrlP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sup>
                        </m:sSubSup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  <m:sSub>
                          <m:sSubPr>
                            <m:ctrlP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</m:e>
                          <m:sub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</m:e>
                          <m:sub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zh-CN" altLang="en-US" sz="1400" dirty="0"/>
                </a:p>
              </p:txBody>
            </p:sp>
          </mc:Choice>
          <mc:Fallback xmlns="">
            <p:sp>
              <p:nvSpPr>
                <p:cNvPr id="10" name="文本框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53339" y="5838102"/>
                  <a:ext cx="3326745" cy="339645"/>
                </a:xfrm>
                <a:prstGeom prst="rect">
                  <a:avLst/>
                </a:prstGeom>
                <a:blipFill>
                  <a:blip r:embed="rId8"/>
                  <a:stretch>
                    <a:fillRect b="-3636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文本框 10"/>
                <p:cNvSpPr txBox="1"/>
                <p:nvPr/>
              </p:nvSpPr>
              <p:spPr>
                <a:xfrm>
                  <a:off x="1749929" y="6304927"/>
                  <a:ext cx="3358612" cy="35734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sSubSup>
                              <m:sSubSupPr>
                                <m:ctrlP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  <m:sSub>
                              <m:sSubPr>
                                <m:ctrlP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sub>
                        </m:sSub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  <m:t>𝐴𝑆𝑃</m:t>
                            </m:r>
                          </m:sub>
                        </m:sSub>
                        <m:func>
                          <m:funcPr>
                            <m:ctrlP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sz="1400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</m:e>
                        </m:func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Sup>
                          <m:sSubSupPr>
                            <m:ctrlP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sup>
                        </m:sSubSup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  <m:sSub>
                          <m:sSubPr>
                            <m:ctrlP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</m:e>
                          <m:sub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</m:e>
                          <m:sub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zh-CN" altLang="en-US" sz="1400" dirty="0"/>
                </a:p>
              </p:txBody>
            </p:sp>
          </mc:Choice>
          <mc:Fallback xmlns="">
            <p:sp>
              <p:nvSpPr>
                <p:cNvPr id="11" name="文本框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49929" y="6304927"/>
                  <a:ext cx="3358612" cy="357342"/>
                </a:xfrm>
                <a:prstGeom prst="rect">
                  <a:avLst/>
                </a:prstGeom>
                <a:blipFill>
                  <a:blip r:embed="rId9"/>
                  <a:stretch>
                    <a:fillRect b="-1724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/>
              <p:cNvSpPr txBox="1"/>
              <p:nvPr/>
            </p:nvSpPr>
            <p:spPr>
              <a:xfrm>
                <a:off x="348916" y="6036300"/>
                <a:ext cx="318733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40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CN" sz="140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𝐴𝑆𝑃</m:t>
                        </m:r>
                      </m:sub>
                    </m:sSub>
                  </m:oMath>
                </a14:m>
                <a:r>
                  <a:rPr lang="zh-CN" altLang="en-US" sz="1400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400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40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CN" sz="140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𝐴𝑉𝑃</m:t>
                        </m:r>
                      </m:sub>
                    </m:sSub>
                  </m:oMath>
                </a14:m>
                <a:r>
                  <a:rPr lang="zh-CN" altLang="en-US" sz="1400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400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are pending determined</a:t>
                </a:r>
                <a:endParaRPr lang="zh-CN" altLang="en-US" sz="14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文本框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916" y="6036300"/>
                <a:ext cx="3187337" cy="307777"/>
              </a:xfrm>
              <a:prstGeom prst="rect">
                <a:avLst/>
              </a:prstGeom>
              <a:blipFill>
                <a:blip r:embed="rId10"/>
                <a:stretch>
                  <a:fillRect t="-3922" b="-196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56E4CA6-BF32-4D89-80CC-491FDD477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9EF4B-78C3-465F-A26D-296951CF7B54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0048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2800"/>
    </mc:Choice>
    <mc:Fallback>
      <p:transition spd="slow" advTm="1028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F922C9D7-B8C5-405A-BBF6-F3943B0883EE}"/>
                  </a:ext>
                </a:extLst>
              </p:cNvPr>
              <p:cNvSpPr txBox="1"/>
              <p:nvPr/>
            </p:nvSpPr>
            <p:spPr>
              <a:xfrm>
                <a:off x="0" y="0"/>
                <a:ext cx="4363491" cy="461665"/>
              </a:xfrm>
              <a:prstGeom prst="rect">
                <a:avLst/>
              </a:prstGeom>
              <a:solidFill>
                <a:srgbClr val="FFE6B3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Loop integral for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𝑆𝑃</m:t>
                    </m:r>
                  </m:oMath>
                </a14:m>
                <a:endPara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F922C9D7-B8C5-405A-BBF6-F3943B0883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4363491" cy="461665"/>
              </a:xfrm>
              <a:prstGeom prst="rect">
                <a:avLst/>
              </a:prstGeom>
              <a:blipFill>
                <a:blip r:embed="rId2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本框 5"/>
          <p:cNvSpPr txBox="1"/>
          <p:nvPr/>
        </p:nvSpPr>
        <p:spPr>
          <a:xfrm>
            <a:off x="349358" y="2525607"/>
            <a:ext cx="59255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Monopole form factor is applied to cut the UV divergence of triangle diagrams,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876660" y="3075334"/>
                <a:ext cx="3549317" cy="6250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160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F</m:t>
                      </m:r>
                      <m:d>
                        <m:d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sz="1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1600" b="0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q</m:t>
                              </m:r>
                            </m:e>
                            <m:sup>
                              <m:r>
                                <a:rPr lang="en-US" altLang="zh-CN" sz="1600" b="0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altLang="zh-CN" sz="16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chr m:val="∏"/>
                          <m:subHide m:val="on"/>
                          <m:supHide m:val="on"/>
                          <m:ctrlPr>
                            <a:rPr lang="en-US" altLang="zh-CN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altLang="zh-CN" sz="16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160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altLang="zh-CN" sz="160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altLang="zh-CN" sz="160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altLang="zh-CN" sz="16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n-US" altLang="zh-CN" sz="16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160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Λ</m:t>
                                  </m:r>
                                </m:e>
                                <m:sub>
                                  <m:r>
                                    <a:rPr lang="en-US" altLang="zh-CN" sz="160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altLang="zh-CN" sz="160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sSubSup>
                                <m:sSubSupPr>
                                  <m:ctrlPr>
                                    <a:rPr lang="en-US" altLang="zh-CN" sz="16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160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zh-CN" sz="160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altLang="zh-CN" sz="160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altLang="zh-CN" sz="16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n-US" altLang="zh-CN" sz="16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160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Λ</m:t>
                                  </m:r>
                                </m:e>
                                <m:sub>
                                  <m:r>
                                    <a:rPr lang="en-US" altLang="zh-CN" sz="160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altLang="zh-CN" sz="160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</m:e>
                      </m:nary>
                      <m:r>
                        <a:rPr lang="en-US" altLang="zh-CN" sz="16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altLang="zh-CN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Λ</m:t>
                          </m:r>
                        </m:e>
                        <m:sub>
                          <m:r>
                            <a:rPr lang="en-US" altLang="zh-CN" sz="16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sz="16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CN" sz="16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sz="16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altLang="zh-CN" sz="16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𝛽</m:t>
                      </m:r>
                      <m:sSub>
                        <m:sSubPr>
                          <m:ctrlPr>
                            <a:rPr lang="en-US" altLang="zh-CN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Λ</m:t>
                          </m:r>
                        </m:e>
                        <m:sub>
                          <m:r>
                            <a:rPr lang="en-US" altLang="zh-CN" sz="16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𝑄𝐶𝐷</m:t>
                          </m:r>
                        </m:sub>
                      </m:sSub>
                    </m:oMath>
                  </m:oMathPara>
                </a14:m>
                <a:endParaRPr lang="zh-CN" alt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660" y="3075334"/>
                <a:ext cx="3549317" cy="6250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图片 8">
            <a:extLst>
              <a:ext uri="{FF2B5EF4-FFF2-40B4-BE49-F238E27FC236}">
                <a16:creationId xmlns:a16="http://schemas.microsoft.com/office/drawing/2014/main" id="{0CCEB398-73A2-4D20-BA80-492E17A781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106" y="150366"/>
            <a:ext cx="3006308" cy="206198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A6738FF3-CCC6-48A4-8941-4E1BDEFDA062}"/>
                  </a:ext>
                </a:extLst>
              </p:cNvPr>
              <p:cNvSpPr txBox="1"/>
              <p:nvPr/>
            </p:nvSpPr>
            <p:spPr>
              <a:xfrm>
                <a:off x="349358" y="873583"/>
                <a:ext cx="466832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US" altLang="zh-CN" sz="1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altLang="zh-CN" sz="1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en-US" altLang="zh-CN" sz="1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𝑆𝑃</m:t>
                    </m:r>
                  </m:oMath>
                </a14:m>
                <a:r>
                  <a:rPr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the typical loop integral takes the following form</a:t>
                </a:r>
                <a:endParaRPr lang="zh-CN" alt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A6738FF3-CCC6-48A4-8941-4E1BDEFDA0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358" y="873583"/>
                <a:ext cx="4668329" cy="307777"/>
              </a:xfrm>
              <a:prstGeom prst="rect">
                <a:avLst/>
              </a:prstGeom>
              <a:blipFill>
                <a:blip r:embed="rId5"/>
                <a:stretch>
                  <a:fillRect l="-392" t="-1961" b="-196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8172CA16-C229-4542-8D5F-14237428486B}"/>
                  </a:ext>
                </a:extLst>
              </p:cNvPr>
              <p:cNvSpPr txBox="1"/>
              <p:nvPr/>
            </p:nvSpPr>
            <p:spPr>
              <a:xfrm>
                <a:off x="349358" y="3841690"/>
                <a:ext cx="313066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Unitarized propagator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1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zh-CN" alt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1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zh-CN" alt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[1,2]</a:t>
                </a:r>
                <a:endParaRPr lang="zh-CN" alt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8172CA16-C229-4542-8D5F-1423742848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358" y="3841690"/>
                <a:ext cx="3130665" cy="307777"/>
              </a:xfrm>
              <a:prstGeom prst="rect">
                <a:avLst/>
              </a:prstGeom>
              <a:blipFill>
                <a:blip r:embed="rId6"/>
                <a:stretch>
                  <a:fillRect l="-584" t="-3922" b="-196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组合 16">
            <a:extLst>
              <a:ext uri="{FF2B5EF4-FFF2-40B4-BE49-F238E27FC236}">
                <a16:creationId xmlns:a16="http://schemas.microsoft.com/office/drawing/2014/main" id="{D045125D-0AFB-4042-9BB2-2AA8DA752918}"/>
              </a:ext>
            </a:extLst>
          </p:cNvPr>
          <p:cNvGrpSpPr/>
          <p:nvPr/>
        </p:nvGrpSpPr>
        <p:grpSpPr>
          <a:xfrm>
            <a:off x="-164955" y="4290780"/>
            <a:ext cx="8096426" cy="645113"/>
            <a:chOff x="-279255" y="4290780"/>
            <a:chExt cx="8096426" cy="64511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文本框 10">
                  <a:extLst>
                    <a:ext uri="{FF2B5EF4-FFF2-40B4-BE49-F238E27FC236}">
                      <a16:creationId xmlns:a16="http://schemas.microsoft.com/office/drawing/2014/main" id="{FD507CD3-99C9-40C4-9216-9878CF265213}"/>
                    </a:ext>
                  </a:extLst>
                </p:cNvPr>
                <p:cNvSpPr txBox="1"/>
                <p:nvPr/>
              </p:nvSpPr>
              <p:spPr>
                <a:xfrm>
                  <a:off x="-279255" y="4290780"/>
                  <a:ext cx="5925553" cy="64511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16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altLang="zh-CN" sz="16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60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𝐷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altLang="zh-CN" sz="16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CN" sz="160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sub>
                            </m:sSub>
                            <m:r>
                              <a:rPr lang="en-US" altLang="zh-CN" sz="16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en-US" altLang="zh-CN" sz="16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160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𝑘</m:t>
                                </m:r>
                              </m:e>
                              <m:sup>
                                <m:r>
                                  <a:rPr lang="en-US" altLang="zh-CN" sz="160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altLang="zh-CN" sz="16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den>
                        </m:f>
                        <m:r>
                          <a:rPr lang="en-US" altLang="zh-CN" sz="16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16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altLang="zh-CN" sz="16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160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𝑘</m:t>
                                </m:r>
                              </m:e>
                              <m:sup>
                                <m:r>
                                  <a:rPr lang="en-US" altLang="zh-CN" sz="160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altLang="zh-CN" sz="16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lang="en-US" altLang="zh-CN" sz="16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160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𝑚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altLang="zh-CN" sz="16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CN" sz="160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sub>
                              <m:sup>
                                <m:r>
                                  <a:rPr lang="en-US" altLang="zh-CN" sz="160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altLang="zh-CN" sz="16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16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altLang="zh-CN" sz="16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7"/>
                                  </m:rPr>
                                  <a:rPr lang="en-US" altLang="zh-CN" sz="160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  <m:r>
                                  <a:rPr lang="en-US" altLang="zh-CN" sz="160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b>
                              <m:sup/>
                              <m:e>
                                <m:sSubSup>
                                  <m:sSubSupPr>
                                    <m:ctrlPr>
                                      <a:rPr lang="en-US" altLang="zh-CN" sz="16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160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altLang="zh-CN" sz="1600" i="1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600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altLang="zh-CN" sz="1600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en-US" altLang="zh-CN" sz="160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𝑎𝑏</m:t>
                                    </m:r>
                                  </m:sub>
                                  <m:sup>
                                    <m:r>
                                      <a:rPr lang="en-US" altLang="zh-CN" sz="160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sSub>
                                  <m:sSubPr>
                                    <m:ctrlPr>
                                      <a:rPr lang="en-US" altLang="zh-CN" sz="16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160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Π</m:t>
                                    </m:r>
                                  </m:e>
                                  <m:sub>
                                    <m:r>
                                      <a:rPr lang="en-US" altLang="zh-CN" sz="160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𝑎𝑏</m:t>
                                    </m:r>
                                  </m:sub>
                                </m:sSub>
                                <m:r>
                                  <a:rPr lang="en-US" altLang="zh-CN" sz="160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altLang="zh-CN" sz="16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60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𝑘</m:t>
                                    </m:r>
                                  </m:e>
                                  <m:sup>
                                    <m:r>
                                      <a:rPr lang="en-US" altLang="zh-CN" sz="160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altLang="zh-CN" sz="160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)</m:t>
                                </m:r>
                              </m:e>
                            </m:nary>
                          </m:den>
                        </m:f>
                      </m:oMath>
                    </m:oMathPara>
                  </a14:m>
                  <a:endParaRPr lang="zh-CN" altLang="en-US" sz="1600" dirty="0"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1" name="文本框 10">
                  <a:extLst>
                    <a:ext uri="{FF2B5EF4-FFF2-40B4-BE49-F238E27FC236}">
                      <a16:creationId xmlns:a16="http://schemas.microsoft.com/office/drawing/2014/main" id="{FD507CD3-99C9-40C4-9216-9878CF26521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279255" y="4290780"/>
                  <a:ext cx="5925553" cy="645113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文本框 13">
                  <a:extLst>
                    <a:ext uri="{FF2B5EF4-FFF2-40B4-BE49-F238E27FC236}">
                      <a16:creationId xmlns:a16="http://schemas.microsoft.com/office/drawing/2014/main" id="{A983F866-13EB-4C27-BF4B-086CA701FF83}"/>
                    </a:ext>
                  </a:extLst>
                </p:cNvPr>
                <p:cNvSpPr txBox="1"/>
                <p:nvPr/>
              </p:nvSpPr>
              <p:spPr>
                <a:xfrm>
                  <a:off x="5462937" y="4395120"/>
                  <a:ext cx="2354234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lit/>
                          </m:rPr>
                          <a:rPr lang="en-US" altLang="zh-CN" sz="16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altLang="zh-CN" sz="16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  <m:r>
                          <a:rPr lang="en-US" altLang="zh-CN" sz="16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6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𝜂𝜋</m:t>
                            </m:r>
                            <m:r>
                              <a:rPr lang="en-US" altLang="zh-CN" sz="16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, </m:t>
                            </m:r>
                            <m:sSup>
                              <m:sSupPr>
                                <m:ctrlPr>
                                  <a:rPr lang="en-US" altLang="zh-CN" sz="16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160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𝐾</m:t>
                                </m:r>
                              </m:e>
                              <m:sup>
                                <m:r>
                                  <a:rPr lang="en-US" altLang="zh-CN" sz="160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altLang="zh-CN" sz="16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altLang="zh-CN" sz="16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CN" sz="160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𝐾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 altLang="zh-CN" sz="160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sup>
                            </m:sSup>
                            <m:r>
                              <a:rPr lang="en-US" altLang="zh-CN" sz="16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altLang="zh-CN" sz="16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160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𝐾</m:t>
                                </m:r>
                              </m:e>
                              <m:sup>
                                <m:r>
                                  <a:rPr lang="en-US" altLang="zh-CN" sz="160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altLang="zh-CN" sz="16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160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𝐾</m:t>
                                </m:r>
                              </m:e>
                              <m:sup>
                                <m:r>
                                  <a:rPr lang="en-US" altLang="zh-CN" sz="160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</m:sup>
                            </m:sSup>
                          </m:e>
                        </m:d>
                        <m:r>
                          <a:rPr lang="en-US" altLang="zh-CN" sz="16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oMath>
                    </m:oMathPara>
                  </a14:m>
                  <a:endParaRPr lang="zh-CN" altLang="en-US" sz="1600" dirty="0"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4" name="文本框 13">
                  <a:extLst>
                    <a:ext uri="{FF2B5EF4-FFF2-40B4-BE49-F238E27FC236}">
                      <a16:creationId xmlns:a16="http://schemas.microsoft.com/office/drawing/2014/main" id="{A983F866-13EB-4C27-BF4B-086CA701FF8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62937" y="4395120"/>
                  <a:ext cx="2354234" cy="338554"/>
                </a:xfrm>
                <a:prstGeom prst="rect">
                  <a:avLst/>
                </a:prstGeom>
                <a:blipFill>
                  <a:blip r:embed="rId8"/>
                  <a:stretch>
                    <a:fillRect b="-3571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427BA622-B6F5-4289-BA39-366772EE9122}"/>
              </a:ext>
            </a:extLst>
          </p:cNvPr>
          <p:cNvGrpSpPr/>
          <p:nvPr/>
        </p:nvGrpSpPr>
        <p:grpSpPr>
          <a:xfrm>
            <a:off x="-164955" y="5010475"/>
            <a:ext cx="8896838" cy="646331"/>
            <a:chOff x="-279255" y="5238364"/>
            <a:chExt cx="8896838" cy="6463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文本框 12">
                  <a:extLst>
                    <a:ext uri="{FF2B5EF4-FFF2-40B4-BE49-F238E27FC236}">
                      <a16:creationId xmlns:a16="http://schemas.microsoft.com/office/drawing/2014/main" id="{DF79986D-65F5-4F42-BD52-26A4BD5122A6}"/>
                    </a:ext>
                  </a:extLst>
                </p:cNvPr>
                <p:cNvSpPr txBox="1"/>
                <p:nvPr/>
              </p:nvSpPr>
              <p:spPr>
                <a:xfrm>
                  <a:off x="-279255" y="5238364"/>
                  <a:ext cx="5925553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16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altLang="zh-CN" sz="16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60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𝐷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altLang="zh-CN" sz="16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altLang="zh-CN" sz="160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sub>
                            </m:sSub>
                            <m:r>
                              <a:rPr lang="en-US" altLang="zh-CN" sz="16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en-US" altLang="zh-CN" sz="16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160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𝑘</m:t>
                                </m:r>
                              </m:e>
                              <m:sup>
                                <m:r>
                                  <a:rPr lang="en-US" altLang="zh-CN" sz="160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altLang="zh-CN" sz="16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den>
                        </m:f>
                        <m:r>
                          <a:rPr lang="en-US" altLang="zh-CN" sz="16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16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altLang="zh-CN" sz="16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160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𝑘</m:t>
                                </m:r>
                              </m:e>
                              <m:sup>
                                <m:r>
                                  <a:rPr lang="en-US" altLang="zh-CN" sz="160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altLang="zh-CN" sz="16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lang="en-US" altLang="zh-CN" sz="16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160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𝑚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altLang="zh-CN" sz="16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altLang="zh-CN" sz="160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sub>
                              <m:sup>
                                <m:r>
                                  <a:rPr lang="en-US" altLang="zh-CN" sz="160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altLang="zh-CN" sz="16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16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altLang="zh-CN" sz="16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7"/>
                                  </m:rPr>
                                  <a:rPr lang="en-US" altLang="zh-CN" sz="160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  <m:r>
                                  <a:rPr lang="en-US" altLang="zh-CN" sz="160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b>
                              <m:sup/>
                              <m:e>
                                <m:sSubSup>
                                  <m:sSubSupPr>
                                    <m:ctrlPr>
                                      <a:rPr lang="en-US" altLang="zh-CN" sz="16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160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altLang="zh-CN" sz="1600" i="1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600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altLang="zh-CN" sz="1600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en-US" altLang="zh-CN" sz="160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𝑎𝑏</m:t>
                                    </m:r>
                                  </m:sub>
                                  <m:sup>
                                    <m:r>
                                      <a:rPr lang="en-US" altLang="zh-CN" sz="160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sSub>
                                  <m:sSubPr>
                                    <m:ctrlPr>
                                      <a:rPr lang="en-US" altLang="zh-CN" sz="16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160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Π</m:t>
                                    </m:r>
                                  </m:e>
                                  <m:sub>
                                    <m:r>
                                      <a:rPr lang="en-US" altLang="zh-CN" sz="160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𝑎𝑏</m:t>
                                    </m:r>
                                  </m:sub>
                                </m:sSub>
                                <m:r>
                                  <a:rPr lang="en-US" altLang="zh-CN" sz="160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altLang="zh-CN" sz="16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60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𝑘</m:t>
                                    </m:r>
                                  </m:e>
                                  <m:sup>
                                    <m:r>
                                      <a:rPr lang="en-US" altLang="zh-CN" sz="160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altLang="zh-CN" sz="160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)</m:t>
                                </m:r>
                              </m:e>
                            </m:nary>
                          </m:den>
                        </m:f>
                      </m:oMath>
                    </m:oMathPara>
                  </a14:m>
                  <a:endParaRPr lang="zh-CN" altLang="en-US" sz="1600" dirty="0"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3" name="文本框 12">
                  <a:extLst>
                    <a:ext uri="{FF2B5EF4-FFF2-40B4-BE49-F238E27FC236}">
                      <a16:creationId xmlns:a16="http://schemas.microsoft.com/office/drawing/2014/main" id="{DF79986D-65F5-4F42-BD52-26A4BD5122A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279255" y="5238364"/>
                  <a:ext cx="5925553" cy="646331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文本框 14">
                  <a:extLst>
                    <a:ext uri="{FF2B5EF4-FFF2-40B4-BE49-F238E27FC236}">
                      <a16:creationId xmlns:a16="http://schemas.microsoft.com/office/drawing/2014/main" id="{D1EF3148-4DD3-45B7-9309-B193A6DA17C2}"/>
                    </a:ext>
                  </a:extLst>
                </p:cNvPr>
                <p:cNvSpPr txBox="1"/>
                <p:nvPr/>
              </p:nvSpPr>
              <p:spPr>
                <a:xfrm>
                  <a:off x="5462937" y="5357019"/>
                  <a:ext cx="3154646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lit/>
                          </m:rPr>
                          <a:rPr lang="en-US" altLang="zh-CN" sz="16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altLang="zh-CN" sz="16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  <m:r>
                          <a:rPr lang="en-US" altLang="zh-CN" sz="16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CN" sz="16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160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𝜋</m:t>
                                </m:r>
                              </m:e>
                              <m:sup>
                                <m:r>
                                  <a:rPr lang="en-US" altLang="zh-CN" sz="160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altLang="zh-CN" sz="16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160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𝜋</m:t>
                                </m:r>
                              </m:e>
                              <m:sup>
                                <m:r>
                                  <a:rPr lang="en-US" altLang="zh-CN" sz="160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</m:sup>
                            </m:sSup>
                            <m:r>
                              <a:rPr lang="en-US" altLang="zh-CN" sz="16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altLang="zh-CN" sz="16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160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𝜋</m:t>
                                </m:r>
                              </m:e>
                              <m:sup>
                                <m:r>
                                  <a:rPr lang="en-US" altLang="zh-CN" sz="160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altLang="zh-CN" sz="16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160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𝜋</m:t>
                                </m:r>
                              </m:e>
                              <m:sup>
                                <m:r>
                                  <a:rPr lang="en-US" altLang="zh-CN" sz="160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sup>
                            </m:sSup>
                            <m:r>
                              <a:rPr lang="en-US" altLang="zh-CN" sz="16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, </m:t>
                            </m:r>
                            <m:sSup>
                              <m:sSupPr>
                                <m:ctrlPr>
                                  <a:rPr lang="en-US" altLang="zh-CN" sz="16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160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𝐾</m:t>
                                </m:r>
                              </m:e>
                              <m:sup>
                                <m:r>
                                  <a:rPr lang="en-US" altLang="zh-CN" sz="160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altLang="zh-CN" sz="16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altLang="zh-CN" sz="16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CN" sz="160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𝐾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 altLang="zh-CN" sz="160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sup>
                            </m:sSup>
                            <m:r>
                              <a:rPr lang="en-US" altLang="zh-CN" sz="16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altLang="zh-CN" sz="16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160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𝐾</m:t>
                                </m:r>
                              </m:e>
                              <m:sup>
                                <m:r>
                                  <a:rPr lang="en-US" altLang="zh-CN" sz="160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altLang="zh-CN" sz="16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160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𝐾</m:t>
                                </m:r>
                              </m:e>
                              <m:sup>
                                <m:r>
                                  <a:rPr lang="en-US" altLang="zh-CN" sz="160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</m:sup>
                            </m:sSup>
                          </m:e>
                        </m:d>
                        <m:r>
                          <a:rPr lang="en-US" altLang="zh-CN" sz="16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oMath>
                    </m:oMathPara>
                  </a14:m>
                  <a:endParaRPr lang="zh-CN" altLang="en-US" sz="1600" dirty="0"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5" name="文本框 14">
                  <a:extLst>
                    <a:ext uri="{FF2B5EF4-FFF2-40B4-BE49-F238E27FC236}">
                      <a16:creationId xmlns:a16="http://schemas.microsoft.com/office/drawing/2014/main" id="{D1EF3148-4DD3-45B7-9309-B193A6DA17C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62937" y="5357019"/>
                  <a:ext cx="3154646" cy="338554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778C5241-6FBE-4D4F-BEDA-0572663AADD1}"/>
                  </a:ext>
                </a:extLst>
              </p:cNvPr>
              <p:cNvSpPr txBox="1"/>
              <p:nvPr/>
            </p:nvSpPr>
            <p:spPr>
              <a:xfrm>
                <a:off x="876660" y="1459064"/>
                <a:ext cx="5460469" cy="7509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p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sup>
                      </m:sSup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zh-CN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1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altLang="zh-CN" sz="1400" b="0" i="1" smtClean="0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den>
                          </m:f>
                          <m:f>
                            <m:f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altLang="zh-CN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1400" b="0" i="1" smtClean="0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  <m:sup>
                                      <m:r>
                                        <a:rPr lang="en-US" altLang="zh-CN" sz="1400" b="0" i="1" smtClean="0">
                                          <a:latin typeface="Cambria Math" panose="02040503050406030204" pitchFamily="18" charset="0"/>
                                        </a:rPr>
                                        <m:t>𝜇𝜈</m:t>
                                      </m:r>
                                    </m:sup>
                                  </m:sSup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altLang="zh-CN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altLang="zh-CN" sz="1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zh-CN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𝑞</m:t>
                                          </m:r>
                                        </m:e>
                                        <m:sup>
                                          <m:r>
                                            <a:rPr lang="en-US" altLang="zh-CN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𝜇</m:t>
                                          </m:r>
                                        </m:sup>
                                      </m:sSup>
                                      <m:sSup>
                                        <m:sSupPr>
                                          <m:ctrlPr>
                                            <a:rPr lang="en-US" altLang="zh-CN" sz="1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zh-CN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𝑞</m:t>
                                          </m:r>
                                        </m:e>
                                        <m:sup>
                                          <m:r>
                                            <a:rPr lang="en-US" altLang="zh-CN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𝜈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altLang="zh-CN" sz="1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zh-CN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𝑞</m:t>
                                          </m:r>
                                        </m:e>
                                        <m:sup>
                                          <m:r>
                                            <a:rPr lang="en-US" altLang="zh-CN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d>
                              <m:sSub>
                                <m:sSubPr>
                                  <m:ctrlP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ctrlPr>
                                        <a:rPr lang="en-US" altLang="zh-CN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1400" b="0" i="1" smtClean="0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  <m:r>
                                        <a:rPr lang="en-US" altLang="zh-CN" sz="1400" b="0" i="1" smtClean="0">
                                          <a:latin typeface="Cambria Math" panose="02040503050406030204" pitchFamily="18" charset="0"/>
                                        </a:rPr>
                                        <m:t>−2</m:t>
                                      </m:r>
                                      <m:sSub>
                                        <m:sSubPr>
                                          <m:ctrlPr>
                                            <a:rPr lang="en-US" altLang="zh-CN" sz="1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b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  <m:t>𝜈</m:t>
                                  </m:r>
                                </m:sub>
                              </m:sSub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p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d>
                                <m:dPr>
                                  <m:ctrlP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zh-CN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1400" b="0" i="1" smtClean="0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sup>
                                      <m:r>
                                        <a:rPr lang="en-US" altLang="zh-CN" sz="1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Sup>
                                    <m:sSubSupPr>
                                      <m:ctrlPr>
                                        <a:rPr lang="en-US" altLang="zh-CN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CN" sz="1400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altLang="zh-CN" sz="1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altLang="zh-CN" sz="1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sSub>
                                    <m:sSubPr>
                                      <m:ctrlPr>
                                        <a:rPr lang="en-US" altLang="zh-CN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400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altLang="zh-CN" sz="1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altLang="zh-CN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altLang="zh-CN" sz="1400" b="0" i="0" smtClean="0">
                                          <a:latin typeface="Cambria Math" panose="02040503050406030204" pitchFamily="18" charset="0"/>
                                        </a:rPr>
                                        <m:t>Γ</m:t>
                                      </m:r>
                                    </m:e>
                                    <m:sub>
                                      <m:r>
                                        <a:rPr lang="en-US" altLang="zh-CN" sz="1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zh-CN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altLang="zh-CN" sz="1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CN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𝑞</m:t>
                                          </m:r>
                                          <m:r>
                                            <a:rPr lang="en-US" altLang="zh-CN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altLang="zh-CN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CN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𝑝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CN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𝑏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altLang="zh-CN" sz="1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Sup>
                                    <m:sSubSupPr>
                                      <m:ctrlPr>
                                        <a:rPr lang="en-US" altLang="zh-CN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CN" sz="1400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altLang="zh-CN" sz="1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  <m:sup>
                                      <m:r>
                                        <a:rPr lang="en-US" altLang="zh-CN" sz="1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d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sSup>
                                <m:sSupPr>
                                  <m:ctrlP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zh-CN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CN" sz="1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r>
                                        <a:rPr lang="en-US" altLang="zh-CN" sz="14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altLang="zh-CN" sz="1400" b="0" i="1" smtClean="0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778C5241-6FBE-4D4F-BEDA-0572663AAD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660" y="1459064"/>
                <a:ext cx="5460469" cy="75097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文本框 17">
            <a:extLst>
              <a:ext uri="{FF2B5EF4-FFF2-40B4-BE49-F238E27FC236}">
                <a16:creationId xmlns:a16="http://schemas.microsoft.com/office/drawing/2014/main" id="{A9D41DDC-C2F2-4B02-91BB-BF44E8B026F2}"/>
              </a:ext>
            </a:extLst>
          </p:cNvPr>
          <p:cNvSpPr txBox="1"/>
          <p:nvPr/>
        </p:nvSpPr>
        <p:spPr>
          <a:xfrm>
            <a:off x="5593762" y="1087416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C665153D-E091-44FD-8A36-127E28F5FD0A}"/>
              </a:ext>
            </a:extLst>
          </p:cNvPr>
          <p:cNvSpPr txBox="1"/>
          <p:nvPr/>
        </p:nvSpPr>
        <p:spPr>
          <a:xfrm>
            <a:off x="7354291" y="127208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0AA0729D-66FB-489C-86AF-062F26E415A5}"/>
              </a:ext>
            </a:extLst>
          </p:cNvPr>
          <p:cNvSpPr txBox="1"/>
          <p:nvPr/>
        </p:nvSpPr>
        <p:spPr>
          <a:xfrm>
            <a:off x="7354291" y="50425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90BAE498-D114-49A5-8DE3-2F43644FD3CF}"/>
              </a:ext>
            </a:extLst>
          </p:cNvPr>
          <p:cNvSpPr txBox="1"/>
          <p:nvPr/>
        </p:nvSpPr>
        <p:spPr>
          <a:xfrm>
            <a:off x="876660" y="6266796"/>
            <a:ext cx="7830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[1] N.N. </a:t>
            </a:r>
            <a:r>
              <a:rPr lang="en-US" altLang="zh-CN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Achasov</a:t>
            </a:r>
            <a:r>
              <a:rPr lang="en-US" altLang="zh-CN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A.V. Kiselev, PRD 70, 111901(2004)</a:t>
            </a:r>
          </a:p>
          <a:p>
            <a:r>
              <a:rPr lang="en-US" altLang="zh-CN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[2] N.N. </a:t>
            </a:r>
            <a:r>
              <a:rPr lang="en-US" altLang="zh-CN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Achasov</a:t>
            </a:r>
            <a:r>
              <a:rPr lang="en-US" altLang="zh-CN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A.A. </a:t>
            </a:r>
            <a:r>
              <a:rPr lang="en-US" altLang="zh-CN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Kozhevnikov</a:t>
            </a:r>
            <a:r>
              <a:rPr lang="en-US" altLang="zh-CN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G.N. </a:t>
            </a:r>
            <a:r>
              <a:rPr lang="en-US" altLang="zh-CN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Shestakov</a:t>
            </a:r>
            <a:r>
              <a:rPr lang="en-US" altLang="zh-CN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PRD 92,036003</a:t>
            </a: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5F39B3B1-E458-4FDD-B82F-859E7F844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9EF4B-78C3-465F-A26D-296951CF7B54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1043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9667"/>
    </mc:Choice>
    <mc:Fallback>
      <p:transition spd="slow" advTm="29667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F922C9D7-B8C5-405A-BBF6-F3943B0883EE}"/>
                  </a:ext>
                </a:extLst>
              </p:cNvPr>
              <p:cNvSpPr txBox="1"/>
              <p:nvPr/>
            </p:nvSpPr>
            <p:spPr>
              <a:xfrm>
                <a:off x="0" y="0"/>
                <a:ext cx="4363491" cy="461665"/>
              </a:xfrm>
              <a:prstGeom prst="rect">
                <a:avLst/>
              </a:prstGeom>
              <a:solidFill>
                <a:srgbClr val="FFE6B3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bSup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→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𝐾</m:t>
                      </m:r>
                      <m:acc>
                        <m:accPr>
                          <m:chr m:val="̅"/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𝐾</m:t>
                          </m:r>
                        </m:e>
                      </m:acc>
                      <m:r>
                        <a:rPr lang="en-US" altLang="zh-CN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𝜋</m:t>
                      </m:r>
                    </m:oMath>
                  </m:oMathPara>
                </a14:m>
                <a:endPara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F922C9D7-B8C5-405A-BBF6-F3943B0883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4363491" cy="461665"/>
              </a:xfrm>
              <a:prstGeom prst="rect">
                <a:avLst/>
              </a:prstGeom>
              <a:blipFill>
                <a:blip r:embed="rId2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图片 1" descr="屏幕剪辑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879" y="817089"/>
            <a:ext cx="7658100" cy="16297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/>
              <p:cNvSpPr txBox="1"/>
              <p:nvPr/>
            </p:nvSpPr>
            <p:spPr>
              <a:xfrm>
                <a:off x="556460" y="2452892"/>
                <a:ext cx="7976937" cy="10529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 know from experiments that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1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1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en-US" altLang="zh-CN" sz="1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𝐾</m:t>
                    </m:r>
                    <m:acc>
                      <m:accPr>
                        <m:chr m:val="̅"/>
                        <m:ctrlPr>
                          <a:rPr lang="en-US" altLang="zh-CN" sz="1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1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</m:acc>
                    <m:r>
                      <a:rPr lang="en-US" altLang="zh-CN" sz="1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𝜋</m:t>
                    </m:r>
                  </m:oMath>
                </a14:m>
                <a:r>
                  <a:rPr lang="zh-CN" alt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dominated by P-wave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1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sSub>
                      <m:sSubPr>
                        <m:ctrlPr>
                          <a:rPr lang="en-US" altLang="zh-CN" sz="1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1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sz="1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𝜋</m:t>
                    </m:r>
                  </m:oMath>
                </a14:m>
                <a:r>
                  <a:rPr lang="zh-CN" alt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channel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1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1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zh-CN" sz="1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bSup>
                    <m:r>
                      <a:rPr lang="en-US" altLang="zh-CN" sz="1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en-US" altLang="zh-CN" sz="1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𝐾</m:t>
                    </m:r>
                    <m:acc>
                      <m:accPr>
                        <m:chr m:val="̅"/>
                        <m:ctrlPr>
                          <a:rPr lang="en-US" altLang="zh-CN" sz="1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1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</m:acc>
                    <m:r>
                      <a:rPr lang="en-US" altLang="zh-CN" sz="1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𝜋</m:t>
                    </m:r>
                  </m:oMath>
                </a14:m>
                <a:r>
                  <a:rPr lang="zh-CN" alt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dominated by S-wave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zh-CN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bSup>
                    <m:r>
                      <a:rPr lang="en-US" altLang="zh-CN" sz="1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sz="1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1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zh-CN" sz="1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acc>
                      <m:accPr>
                        <m:chr m:val="̅"/>
                        <m:ctrlPr>
                          <a:rPr lang="en-US" altLang="zh-CN" sz="1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1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</m:acc>
                  </m:oMath>
                </a14:m>
                <a:r>
                  <a:rPr lang="zh-CN" alt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channel</a:t>
                </a:r>
                <a:r>
                  <a:rPr lang="zh-CN" alt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460" y="2452892"/>
                <a:ext cx="7976937" cy="1052917"/>
              </a:xfrm>
              <a:prstGeom prst="rect">
                <a:avLst/>
              </a:prstGeom>
              <a:blipFill>
                <a:blip r:embed="rId4"/>
                <a:stretch>
                  <a:fillRect l="-229" b="-520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/>
              <p:cNvSpPr txBox="1"/>
              <p:nvPr/>
            </p:nvSpPr>
            <p:spPr>
              <a:xfrm>
                <a:off x="556460" y="3636637"/>
                <a:ext cx="8515352" cy="1462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our scheme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1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1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sz="1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1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zh-CN" sz="1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acc>
                      <m:accPr>
                        <m:chr m:val="̅"/>
                        <m:ctrlPr>
                          <a:rPr lang="en-US" altLang="zh-CN" sz="1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1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</m:acc>
                  </m:oMath>
                </a14:m>
                <a:r>
                  <a:rPr lang="zh-CN" alt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suppressed by the phase space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tree-level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1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1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zh-CN" sz="1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bSup>
                    <m:r>
                      <a:rPr lang="en-US" altLang="zh-CN" sz="1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sSub>
                      <m:sSubPr>
                        <m:ctrlPr>
                          <a:rPr lang="en-US" altLang="zh-CN" sz="1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1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sz="1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𝜋</m:t>
                    </m:r>
                  </m:oMath>
                </a14:m>
                <a:r>
                  <a:rPr lang="zh-CN" alt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suppressed by mixing angle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1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1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zh-CN" sz="1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decay, the interference may lead to non-trivial structure in the low-mass region of </a:t>
                </a:r>
                <a14:m>
                  <m:oMath xmlns:m="http://schemas.openxmlformats.org/officeDocument/2006/math">
                    <m:r>
                      <a:rPr lang="en-US" altLang="zh-CN" sz="1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𝐾</m:t>
                    </m:r>
                    <m:acc>
                      <m:accPr>
                        <m:chr m:val="̅"/>
                        <m:ctrlPr>
                          <a:rPr lang="en-US" altLang="zh-CN" sz="1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1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</m:acc>
                  </m:oMath>
                </a14:m>
                <a:r>
                  <a:rPr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spectrum</a:t>
                </a:r>
              </a:p>
            </p:txBody>
          </p:sp>
        </mc:Choice>
        <mc:Fallback xmlns=""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460" y="3636637"/>
                <a:ext cx="8515352" cy="1462580"/>
              </a:xfrm>
              <a:prstGeom prst="rect">
                <a:avLst/>
              </a:prstGeom>
              <a:blipFill>
                <a:blip r:embed="rId5"/>
                <a:stretch>
                  <a:fillRect l="-215" b="-4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556460" y="5219979"/>
                <a:ext cx="6518108" cy="14237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 determine the couplings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CN" sz="1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𝐴𝑉𝑃</m:t>
                        </m:r>
                      </m:sub>
                    </m:sSub>
                  </m:oMath>
                </a14:m>
                <a:r>
                  <a:rPr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can be estimated from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1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1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zh-CN" sz="1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bSup>
                    <m:r>
                      <a:rPr lang="en-US" altLang="zh-CN" sz="1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en-US" altLang="zh-CN" sz="1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𝐾</m:t>
                    </m:r>
                    <m:acc>
                      <m:accPr>
                        <m:chr m:val="̅"/>
                        <m:ctrlPr>
                          <a:rPr lang="en-US" altLang="zh-CN" sz="1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1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</m:acc>
                    <m:r>
                      <a:rPr lang="en-US" altLang="zh-CN" sz="14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𝜋</m:t>
                    </m:r>
                  </m:oMath>
                </a14:m>
                <a:endParaRPr lang="en-US" altLang="zh-CN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Given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CN" sz="1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𝐴𝑉𝑃</m:t>
                        </m:r>
                      </m:sub>
                    </m:sSub>
                  </m:oMath>
                </a14:m>
                <a:r>
                  <a:rPr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CN" sz="1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𝐴𝑆𝑃</m:t>
                        </m:r>
                      </m:sub>
                    </m:sSub>
                  </m:oMath>
                </a14:m>
                <a:r>
                  <a:rPr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can be determined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1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1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sSub>
                      <m:sSubPr>
                        <m:ctrlPr>
                          <a:rPr lang="en-US" altLang="zh-CN" sz="1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1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sz="1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𝜋</m:t>
                    </m:r>
                    <m:r>
                      <a:rPr lang="en-US" altLang="zh-CN" sz="1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en-US" altLang="zh-CN" sz="1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𝜂𝜋𝜋</m:t>
                    </m:r>
                  </m:oMath>
                </a14:m>
                <a:endParaRPr lang="en-US" altLang="zh-CN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phase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CN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𝐴𝑉𝑃</m:t>
                        </m:r>
                      </m:sub>
                    </m:sSub>
                  </m:oMath>
                </a14:m>
                <a:r>
                  <a:rPr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CN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𝐴𝑆𝑃</m:t>
                        </m:r>
                      </m:sub>
                    </m:sSub>
                  </m:oMath>
                </a14:m>
                <a:r>
                  <a:rPr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can be fixed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1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1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en-US" altLang="zh-CN" sz="1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𝐾</m:t>
                    </m:r>
                    <m:acc>
                      <m:accPr>
                        <m:chr m:val="̅"/>
                        <m:ctrlPr>
                          <a:rPr lang="en-US" altLang="zh-CN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</m:acc>
                    <m:r>
                      <a:rPr lang="en-US" altLang="zh-CN" sz="1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𝜋</m:t>
                    </m:r>
                  </m:oMath>
                </a14:m>
                <a:endParaRPr lang="en-US" altLang="zh-CN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460" y="5219979"/>
                <a:ext cx="6518108" cy="1423788"/>
              </a:xfrm>
              <a:prstGeom prst="rect">
                <a:avLst/>
              </a:prstGeom>
              <a:blipFill>
                <a:blip r:embed="rId6"/>
                <a:stretch>
                  <a:fillRect l="-280" b="-8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组合 6"/>
          <p:cNvGrpSpPr/>
          <p:nvPr/>
        </p:nvGrpSpPr>
        <p:grpSpPr>
          <a:xfrm>
            <a:off x="5686705" y="3498178"/>
            <a:ext cx="2687274" cy="648298"/>
            <a:chOff x="1749929" y="5838102"/>
            <a:chExt cx="2687274" cy="64829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文本框 7"/>
                <p:cNvSpPr txBox="1"/>
                <p:nvPr/>
              </p:nvSpPr>
              <p:spPr>
                <a:xfrm>
                  <a:off x="1753339" y="5838102"/>
                  <a:ext cx="2659702" cy="28674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1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100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sz="11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1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altLang="zh-CN" sz="11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zh-CN" sz="11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1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altLang="zh-CN" sz="11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altLang="zh-CN" sz="1100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sub>
                        </m:sSub>
                        <m:r>
                          <a:rPr lang="en-US" altLang="zh-CN" sz="11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altLang="zh-CN" sz="11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1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altLang="zh-CN" sz="1100" b="0" i="1" smtClean="0">
                                <a:latin typeface="Cambria Math" panose="02040503050406030204" pitchFamily="18" charset="0"/>
                              </a:rPr>
                              <m:t>𝐴𝑆𝑃</m:t>
                            </m:r>
                          </m:sub>
                        </m:sSub>
                        <m:func>
                          <m:funcPr>
                            <m:ctrlPr>
                              <a:rPr lang="en-US" altLang="zh-CN" sz="11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sz="1100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US" altLang="zh-CN" sz="11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100" b="0" i="1" smtClean="0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US" altLang="zh-CN" sz="11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</m:e>
                        </m:func>
                        <m:r>
                          <a:rPr lang="en-US" altLang="zh-CN" sz="11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Sup>
                          <m:sSubSupPr>
                            <m:ctrlPr>
                              <a:rPr lang="en-US" altLang="zh-CN" sz="11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11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zh-CN" sz="11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altLang="zh-CN" sz="1100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sup>
                        </m:sSubSup>
                        <m:r>
                          <a:rPr lang="en-US" altLang="zh-CN" sz="11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11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  <m:sSub>
                          <m:sSubPr>
                            <m:ctrlPr>
                              <a:rPr lang="en-US" altLang="zh-CN" sz="11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100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</m:e>
                          <m:sub>
                            <m:r>
                              <a:rPr lang="en-US" altLang="zh-CN" sz="1100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sz="11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1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CN" sz="11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zh-CN" sz="11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sz="11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1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CN" sz="11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sz="11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100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</m:e>
                          <m:sub>
                            <m:r>
                              <a:rPr lang="en-US" altLang="zh-CN" sz="1100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  <m:r>
                          <a:rPr lang="en-US" altLang="zh-CN" sz="11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US" altLang="zh-CN" sz="11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zh-CN" altLang="en-US" sz="1100" dirty="0"/>
                </a:p>
              </p:txBody>
            </p:sp>
          </mc:Choice>
          <mc:Fallback xmlns="">
            <p:sp>
              <p:nvSpPr>
                <p:cNvPr id="8" name="文本框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53339" y="5838102"/>
                  <a:ext cx="2659702" cy="28674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文本框 8"/>
                <p:cNvSpPr txBox="1"/>
                <p:nvPr/>
              </p:nvSpPr>
              <p:spPr>
                <a:xfrm>
                  <a:off x="1749929" y="6185869"/>
                  <a:ext cx="2687274" cy="3005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1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100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sSubSup>
                              <m:sSubSupPr>
                                <m:ctrlPr>
                                  <a:rPr lang="en-US" altLang="zh-CN" sz="11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11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altLang="zh-CN" sz="11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altLang="zh-CN" sz="1100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  <m:sSub>
                              <m:sSubPr>
                                <m:ctrlPr>
                                  <a:rPr lang="en-US" altLang="zh-CN" sz="11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1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altLang="zh-CN" sz="11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altLang="zh-CN" sz="11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sub>
                        </m:sSub>
                        <m:r>
                          <a:rPr lang="en-US" altLang="zh-CN" sz="1100" i="1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altLang="zh-CN" sz="11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100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altLang="zh-CN" sz="1100" i="1">
                                <a:latin typeface="Cambria Math" panose="02040503050406030204" pitchFamily="18" charset="0"/>
                              </a:rPr>
                              <m:t>𝐴𝑆𝑃</m:t>
                            </m:r>
                          </m:sub>
                        </m:sSub>
                        <m:func>
                          <m:funcPr>
                            <m:ctrlPr>
                              <a:rPr lang="en-US" altLang="zh-CN" sz="11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sz="1100" i="1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US" altLang="zh-CN" sz="11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100" i="1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US" altLang="zh-CN" sz="11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</m:e>
                        </m:func>
                        <m:r>
                          <a:rPr lang="en-US" altLang="zh-CN" sz="1100" i="1">
                            <a:latin typeface="Cambria Math" panose="02040503050406030204" pitchFamily="18" charset="0"/>
                          </a:rPr>
                          <m:t> </m:t>
                        </m:r>
                        <m:sSubSup>
                          <m:sSubSupPr>
                            <m:ctrlPr>
                              <a:rPr lang="en-US" altLang="zh-CN" sz="11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11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zh-CN" sz="11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altLang="zh-CN" sz="1100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sup>
                        </m:sSubSup>
                        <m:r>
                          <a:rPr lang="en-US" altLang="zh-CN" sz="11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1100" i="1">
                            <a:latin typeface="Cambria Math" panose="02040503050406030204" pitchFamily="18" charset="0"/>
                          </a:rPr>
                          <m:t>𝜋</m:t>
                        </m:r>
                        <m:sSub>
                          <m:sSubPr>
                            <m:ctrlPr>
                              <a:rPr lang="en-US" altLang="zh-CN" sz="11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100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</m:e>
                          <m:sub>
                            <m:r>
                              <a:rPr lang="en-US" altLang="zh-CN" sz="1100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sz="11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1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CN" sz="11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zh-CN" sz="11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sz="11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1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CN" sz="11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sz="11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100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</m:e>
                          <m:sub>
                            <m:r>
                              <a:rPr lang="en-US" altLang="zh-CN" sz="1100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  <m:r>
                          <a:rPr lang="en-US" altLang="zh-CN" sz="1100" i="1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US" altLang="zh-CN" sz="1100" i="1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zh-CN" altLang="en-US" sz="1100" i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9" name="文本框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49929" y="6185869"/>
                  <a:ext cx="2687274" cy="300531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" name="灯片编号占位符 9">
            <a:extLst>
              <a:ext uri="{FF2B5EF4-FFF2-40B4-BE49-F238E27FC236}">
                <a16:creationId xmlns:a16="http://schemas.microsoft.com/office/drawing/2014/main" id="{0734C4BC-3CE3-44B6-B6E0-F8BA63D7A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9EF4B-78C3-465F-A26D-296951CF7B54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9697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7937"/>
    </mc:Choice>
    <mc:Fallback>
      <p:transition spd="slow" advTm="107937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F922C9D7-B8C5-405A-BBF6-F3943B0883EE}"/>
                  </a:ext>
                </a:extLst>
              </p:cNvPr>
              <p:cNvSpPr txBox="1"/>
              <p:nvPr/>
            </p:nvSpPr>
            <p:spPr>
              <a:xfrm>
                <a:off x="0" y="0"/>
                <a:ext cx="4363491" cy="461665"/>
              </a:xfrm>
              <a:prstGeom prst="rect">
                <a:avLst/>
              </a:prstGeom>
              <a:solidFill>
                <a:srgbClr val="FFE6B3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bSup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𝜋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→3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𝜋</m:t>
                      </m:r>
                    </m:oMath>
                  </m:oMathPara>
                </a14:m>
                <a:endPara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F922C9D7-B8C5-405A-BBF6-F3943B0883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4363491" cy="461665"/>
              </a:xfrm>
              <a:prstGeom prst="rect">
                <a:avLst/>
              </a:prstGeom>
              <a:blipFill>
                <a:blip r:embed="rId2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 descr="屏幕剪辑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26" y="805271"/>
            <a:ext cx="8482263" cy="171133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/>
              <p:cNvSpPr txBox="1"/>
              <p:nvPr/>
            </p:nvSpPr>
            <p:spPr>
              <a:xfrm>
                <a:off x="836194" y="3013912"/>
                <a:ext cx="7140743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Similar mechanism has been applied to </a:t>
                </a:r>
                <a14:m>
                  <m:oMath xmlns:m="http://schemas.openxmlformats.org/officeDocument/2006/math">
                    <m:r>
                      <a:rPr lang="en-US" altLang="zh-CN" sz="16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𝜂</m:t>
                    </m:r>
                    <m:r>
                      <a:rPr lang="en-US" altLang="zh-CN" sz="16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(1405/1475)</m:t>
                    </m:r>
                  </m:oMath>
                </a14:m>
                <a:r>
                  <a:rPr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decays [1]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isospin violation is produced by </a:t>
                </a:r>
              </a:p>
              <a:p>
                <a:pPr marL="342900" indent="-342900">
                  <a:lnSpc>
                    <a:spcPct val="150000"/>
                  </a:lnSpc>
                  <a:buAutoNum type="arabicParenR"/>
                </a:pP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Direct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6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16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production through triangle diagrams</a:t>
                </a:r>
              </a:p>
              <a:p>
                <a:pPr marL="342900" indent="-342900">
                  <a:lnSpc>
                    <a:spcPct val="150000"/>
                  </a:lnSpc>
                  <a:buAutoNum type="arabicParenR"/>
                </a:pP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6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16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sz="16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6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16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mixing, which is enhanced by triangle mechanism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Model dependence is suppressed for </a:t>
                </a:r>
              </a:p>
              <a:p>
                <a:pPr marL="342900" indent="-342900">
                  <a:lnSpc>
                    <a:spcPct val="150000"/>
                  </a:lnSpc>
                  <a:buAutoNum type="arabicParenR"/>
                </a:pP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dispersive parts cancel in the on-shell kinematic region.</a:t>
                </a:r>
              </a:p>
              <a:p>
                <a:pPr marL="342900" indent="-342900">
                  <a:lnSpc>
                    <a:spcPct val="150000"/>
                  </a:lnSpc>
                  <a:buFontTx/>
                  <a:buAutoNum type="arabicParenR"/>
                </a:pP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masses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6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16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6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16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are very close to </a:t>
                </a:r>
                <a14:m>
                  <m:oMath xmlns:m="http://schemas.openxmlformats.org/officeDocument/2006/math">
                    <m:r>
                      <a:rPr lang="en-US" altLang="zh-CN" sz="16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𝐾</m:t>
                    </m:r>
                    <m:acc>
                      <m:accPr>
                        <m:chr m:val="̅"/>
                        <m:ctrlP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16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</m:acc>
                  </m:oMath>
                </a14:m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threshold.</a:t>
                </a:r>
              </a:p>
            </p:txBody>
          </p:sp>
        </mc:Choice>
        <mc:Fallback xmlns=""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194" y="3013912"/>
                <a:ext cx="7140743" cy="2677656"/>
              </a:xfrm>
              <a:prstGeom prst="rect">
                <a:avLst/>
              </a:prstGeom>
              <a:blipFill>
                <a:blip r:embed="rId4"/>
                <a:stretch>
                  <a:fillRect l="-341" b="-22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矩形 6"/>
          <p:cNvSpPr/>
          <p:nvPr/>
        </p:nvSpPr>
        <p:spPr>
          <a:xfrm>
            <a:off x="4698941" y="6447554"/>
            <a:ext cx="3320140" cy="3361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[1]M. C. Du and Q. Zhao, PRD 100,036005(2019)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E67D1C24-E926-415F-ABB9-83D2AD24641F}"/>
                  </a:ext>
                </a:extLst>
              </p:cNvPr>
              <p:cNvSpPr txBox="1"/>
              <p:nvPr/>
            </p:nvSpPr>
            <p:spPr>
              <a:xfrm>
                <a:off x="3902281" y="2487178"/>
                <a:ext cx="1433598" cy="3724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∼</m:t>
                      </m:r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sup>
                      </m:sSubSup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  <m:sup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sup>
                      </m:sSubSup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E67D1C24-E926-415F-ABB9-83D2AD2464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2281" y="2487178"/>
                <a:ext cx="1433598" cy="372410"/>
              </a:xfrm>
              <a:prstGeom prst="rect">
                <a:avLst/>
              </a:prstGeom>
              <a:blipFill>
                <a:blip r:embed="rId5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EC6F2D63-CAB1-47D0-8E36-F868568E700E}"/>
                  </a:ext>
                </a:extLst>
              </p:cNvPr>
              <p:cNvSpPr txBox="1"/>
              <p:nvPr/>
            </p:nvSpPr>
            <p:spPr>
              <a:xfrm>
                <a:off x="496184" y="2487178"/>
                <a:ext cx="110825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i="1">
                          <a:latin typeface="Cambria Math" panose="02040503050406030204" pitchFamily="18" charset="0"/>
                        </a:rPr>
                        <m:t>∼</m:t>
                      </m:r>
                      <m:sSub>
                        <m:sSubPr>
                          <m:ctrlPr>
                            <a:rPr lang="en-US" altLang="zh-CN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altLang="zh-CN" sz="16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CN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zh-CN" altLang="en-US" sz="16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EC6F2D63-CAB1-47D0-8E36-F868568E70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184" y="2487178"/>
                <a:ext cx="1108252" cy="3385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D48BE6A7-3985-4A25-8BE7-3DD2C4791BA5}"/>
                  </a:ext>
                </a:extLst>
              </p:cNvPr>
              <p:cNvSpPr txBox="1"/>
              <p:nvPr/>
            </p:nvSpPr>
            <p:spPr>
              <a:xfrm>
                <a:off x="6068031" y="2493526"/>
                <a:ext cx="2277738" cy="3724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i="1">
                          <a:latin typeface="Cambria Math" panose="02040503050406030204" pitchFamily="18" charset="0"/>
                        </a:rPr>
                        <m:t>∼</m:t>
                      </m:r>
                      <m:sSub>
                        <m:sSubPr>
                          <m:ctrlPr>
                            <a:rPr lang="en-US" altLang="zh-CN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r>
                        <a:rPr lang="en-US" altLang="zh-CN" sz="1600" i="1"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US" altLang="zh-CN" sz="1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𝜇</m:t>
                          </m:r>
                        </m:sup>
                      </m:sSubSup>
                      <m:r>
                        <a:rPr lang="en-US" altLang="zh-CN" sz="1600" i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altLang="zh-CN" sz="1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  <m:sup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𝜇</m:t>
                          </m:r>
                        </m:sup>
                      </m:sSubSup>
                      <m:r>
                        <a:rPr lang="en-US" altLang="zh-CN" sz="1600" i="1">
                          <a:latin typeface="Cambria Math" panose="02040503050406030204" pitchFamily="18" charset="0"/>
                        </a:rPr>
                        <m:t>)(</m:t>
                      </m:r>
                      <m:sSub>
                        <m:sSubPr>
                          <m:ctrlPr>
                            <a:rPr lang="en-US" altLang="zh-CN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altLang="zh-CN" sz="16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CN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altLang="zh-CN" sz="16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16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D48BE6A7-3985-4A25-8BE7-3DD2C4791B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8031" y="2493526"/>
                <a:ext cx="2277738" cy="372410"/>
              </a:xfrm>
              <a:prstGeom prst="rect">
                <a:avLst/>
              </a:prstGeom>
              <a:blipFill>
                <a:blip r:embed="rId7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EE46EF3C-4629-4942-85CB-6CD9CBE0F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9EF4B-78C3-465F-A26D-296951CF7B54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1449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4251"/>
    </mc:Choice>
    <mc:Fallback>
      <p:transition spd="slow" advTm="74251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F922C9D7-B8C5-405A-BBF6-F3943B0883EE}"/>
                  </a:ext>
                </a:extLst>
              </p:cNvPr>
              <p:cNvSpPr txBox="1"/>
              <p:nvPr/>
            </p:nvSpPr>
            <p:spPr>
              <a:xfrm>
                <a:off x="0" y="0"/>
                <a:ext cx="4363491" cy="461665"/>
              </a:xfrm>
              <a:prstGeom prst="rect">
                <a:avLst/>
              </a:prstGeom>
              <a:solidFill>
                <a:srgbClr val="FFE6B3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→3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𝜋</m:t>
                      </m:r>
                    </m:oMath>
                  </m:oMathPara>
                </a14:m>
                <a:endPara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F922C9D7-B8C5-405A-BBF6-F3943B0883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4363491" cy="461665"/>
              </a:xfrm>
              <a:prstGeom prst="rect">
                <a:avLst/>
              </a:prstGeom>
              <a:blipFill>
                <a:blip r:embed="rId2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/>
              <p:cNvSpPr txBox="1"/>
              <p:nvPr/>
            </p:nvSpPr>
            <p:spPr>
              <a:xfrm>
                <a:off x="391026" y="2171701"/>
                <a:ext cx="7537785" cy="18947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TS mechanism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(1260)</m:t>
                    </m:r>
                  </m:oMath>
                </a14:m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decay has been studied in Ref[1,2]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interaction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16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en-US" altLang="zh-CN" sz="16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𝜌𝜋</m:t>
                    </m:r>
                    <m:r>
                      <a:rPr lang="en-US" altLang="zh-CN" sz="16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sSup>
                      <m:sSupPr>
                        <m:ctrlP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acc>
                      <m:accPr>
                        <m:chr m:val="̅"/>
                        <m:ctrlP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</m:acc>
                  </m:oMath>
                </a14:m>
                <a:r>
                  <a:rPr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related with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bSup>
                    <m:r>
                      <a:rPr lang="en-US" altLang="zh-CN" sz="16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acc>
                      <m:accPr>
                        <m:chr m:val="̅"/>
                        <m:ctrlP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</m:acc>
                  </m:oMath>
                </a14:m>
                <a:r>
                  <a:rPr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by SU(3) symmetry.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tree level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1260</m:t>
                        </m:r>
                      </m:e>
                    </m:d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sSub>
                      <m:sSub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𝜋</m:t>
                    </m:r>
                  </m:oMath>
                </a14:m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allowed, which serves as a probe to detect the structure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(980)</m:t>
                    </m:r>
                  </m:oMath>
                </a14:m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If it is treated as a scalar quark model state, the coupling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sSub>
                      <m:sSub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𝜋</m:t>
                    </m:r>
                  </m:oMath>
                </a14:m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can be correlated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sSub>
                      <m:sSub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𝜋</m:t>
                    </m:r>
                  </m:oMath>
                </a14:m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026" y="2171701"/>
                <a:ext cx="7537785" cy="1894749"/>
              </a:xfrm>
              <a:prstGeom prst="rect">
                <a:avLst/>
              </a:prstGeom>
              <a:blipFill>
                <a:blip r:embed="rId3"/>
                <a:stretch>
                  <a:fillRect l="-323" b="-32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图片 1" descr="屏幕剪辑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47" y="741613"/>
            <a:ext cx="6587290" cy="1224237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535A5ED2-F3E3-4E01-89BE-DBDE6109775E}"/>
              </a:ext>
            </a:extLst>
          </p:cNvPr>
          <p:cNvSpPr txBox="1"/>
          <p:nvPr/>
        </p:nvSpPr>
        <p:spPr>
          <a:xfrm>
            <a:off x="2609850" y="6190061"/>
            <a:ext cx="6010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14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[1] M. </a:t>
            </a:r>
            <a:r>
              <a:rPr lang="en-US" altLang="zh-CN" sz="1400" b="0" i="1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Mikhasenko</a:t>
            </a:r>
            <a:r>
              <a:rPr lang="en-US" altLang="zh-CN" sz="14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B. </a:t>
            </a:r>
            <a:r>
              <a:rPr lang="en-US" altLang="zh-CN" sz="1400" b="0" i="1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Ketzer</a:t>
            </a:r>
            <a:r>
              <a:rPr lang="en-US" altLang="zh-CN" sz="14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A. </a:t>
            </a:r>
            <a:r>
              <a:rPr lang="en-US" altLang="zh-CN" sz="1400" b="0" i="1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Sarantsev</a:t>
            </a:r>
            <a:r>
              <a:rPr lang="en-US" altLang="zh-CN" sz="14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PRD 91, 094015 (2015)</a:t>
            </a:r>
          </a:p>
          <a:p>
            <a:pPr algn="l"/>
            <a:r>
              <a:rPr lang="en-US" altLang="zh-CN" sz="14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[2] F. </a:t>
            </a:r>
            <a:r>
              <a:rPr lang="en-US" altLang="zh-CN" sz="1400" b="0" i="1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Aceti</a:t>
            </a:r>
            <a:r>
              <a:rPr lang="en-US" altLang="zh-CN" sz="14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L. R. Dai and E. </a:t>
            </a:r>
            <a:r>
              <a:rPr lang="en-US" altLang="zh-CN" sz="1400" b="0" i="1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Oset</a:t>
            </a:r>
            <a:r>
              <a:rPr lang="en-US" altLang="zh-CN" sz="14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PRD 94, 096015 (2016)</a:t>
            </a:r>
            <a:endParaRPr lang="zh-CN" altLang="en-US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6CECBE7-ED16-4A65-9E9B-BE5094C02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9EF4B-78C3-465F-A26D-296951CF7B54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8623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2776"/>
    </mc:Choice>
    <mc:Fallback>
      <p:transition spd="slow" advTm="32776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F922C9D7-B8C5-405A-BBF6-F3943B0883EE}"/>
                  </a:ext>
                </a:extLst>
              </p:cNvPr>
              <p:cNvSpPr txBox="1"/>
              <p:nvPr/>
            </p:nvSpPr>
            <p:spPr>
              <a:xfrm>
                <a:off x="0" y="0"/>
                <a:ext cx="4363491" cy="461665"/>
              </a:xfrm>
              <a:prstGeom prst="rect">
                <a:avLst/>
              </a:prstGeom>
              <a:solidFill>
                <a:srgbClr val="FFE6B3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altLang="zh-CN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→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𝜙𝜋</m:t>
                      </m:r>
                    </m:oMath>
                  </m:oMathPara>
                </a14:m>
                <a:endPara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F922C9D7-B8C5-405A-BBF6-F3943B0883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4363491" cy="461665"/>
              </a:xfrm>
              <a:prstGeom prst="rect">
                <a:avLst/>
              </a:prstGeom>
              <a:blipFill>
                <a:blip r:embed="rId2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图片 1" descr="屏幕剪辑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3491" y="461665"/>
            <a:ext cx="4350341" cy="15796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412FB703-7298-4D57-9328-DD6BFA260D04}"/>
                  </a:ext>
                </a:extLst>
              </p:cNvPr>
              <p:cNvSpPr txBox="1"/>
              <p:nvPr/>
            </p:nvSpPr>
            <p:spPr>
              <a:xfrm>
                <a:off x="344443" y="1049048"/>
                <a:ext cx="8353121" cy="22174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OZI suppressed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𝜙𝜋</m:t>
                    </m:r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 −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𝑉𝑃</m:t>
                    </m:r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constrained by symmetry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𝐵𝑉𝑃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𝐵𝑉𝑃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⟨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𝜇</m:t>
                          </m:r>
                        </m:sup>
                      </m:sSup>
                      <m:d>
                        <m:dPr>
                          <m:begChr m:val="{"/>
                          <m:endChr m:val="}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𝜇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𝑃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⟩</m:t>
                      </m:r>
                    </m:oMath>
                  </m:oMathPara>
                </a14:m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𝐵𝑉𝑃</m:t>
                        </m:r>
                      </m:sub>
                    </m:sSub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can be determined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𝜌𝜋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→3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𝜋</m:t>
                    </m:r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h</m:t>
                        </m:r>
                      </m:sub>
                    </m:sSub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dep.)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𝜔𝜋</m:t>
                    </m:r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(S-wave,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h</m:t>
                        </m:r>
                      </m:sub>
                    </m:sSub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indep.).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𝐽</m:t>
                    </m:r>
                    <m:r>
                      <m:rPr>
                        <m:lit/>
                      </m:rP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/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𝜓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𝜋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acc>
                      <m:accPr>
                        <m:chr m:val="̅"/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</m:acc>
                    <m:r>
                      <a:rPr lang="en-US" altLang="zh-CN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 →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𝜙𝜋𝜋</m:t>
                    </m:r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𝐽</m:t>
                    </m:r>
                    <m:r>
                      <m:rPr>
                        <m:lit/>
                      </m:rP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/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𝜓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𝜂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acc>
                      <m:accPr>
                        <m:chr m:val="̅"/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</m:acc>
                    <m:r>
                      <a:rPr lang="en-US" altLang="zh-CN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𝜂𝜙𝜋</m:t>
                    </m:r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are studied in Ref. [1].</a:t>
                </a: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412FB703-7298-4D57-9328-DD6BFA260D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443" y="1049048"/>
                <a:ext cx="8353121" cy="2217402"/>
              </a:xfrm>
              <a:prstGeom prst="rect">
                <a:avLst/>
              </a:prstGeom>
              <a:blipFill>
                <a:blip r:embed="rId4"/>
                <a:stretch>
                  <a:fillRect l="-511" b="-192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图片 5" descr="屏幕剪辑">
            <a:extLst>
              <a:ext uri="{FF2B5EF4-FFF2-40B4-BE49-F238E27FC236}">
                <a16:creationId xmlns:a16="http://schemas.microsoft.com/office/drawing/2014/main" id="{373F137E-6280-41AA-B8B1-69D63F4548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779" y="3996212"/>
            <a:ext cx="2547844" cy="154824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2F2CD7DE-AF67-4681-8836-D3CDA3F9AB5A}"/>
                  </a:ext>
                </a:extLst>
              </p:cNvPr>
              <p:cNvSpPr txBox="1"/>
              <p:nvPr/>
            </p:nvSpPr>
            <p:spPr>
              <a:xfrm>
                <a:off x="344443" y="4850955"/>
                <a:ext cx="5265782" cy="16158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 parity is violated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bSup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𝜙𝜋</m:t>
                    </m:r>
                  </m:oMath>
                </a14:m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branching ratios of 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𝐽</m:t>
                    </m:r>
                    <m:r>
                      <m:rPr>
                        <m:lit/>
                      </m:rP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/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𝜓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bSup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 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𝜙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𝐽</m:t>
                    </m:r>
                    <m:r>
                      <m:rPr>
                        <m:lit/>
                      </m:rP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/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𝜓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𝜂</m:t>
                    </m:r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bSup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𝜂𝜙𝜋</m:t>
                    </m:r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can be calculated.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2F2CD7DE-AF67-4681-8836-D3CDA3F9AB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443" y="4850955"/>
                <a:ext cx="5265782" cy="1615827"/>
              </a:xfrm>
              <a:prstGeom prst="rect">
                <a:avLst/>
              </a:prstGeom>
              <a:blipFill>
                <a:blip r:embed="rId6"/>
                <a:stretch>
                  <a:fillRect l="-8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本框 7">
            <a:extLst>
              <a:ext uri="{FF2B5EF4-FFF2-40B4-BE49-F238E27FC236}">
                <a16:creationId xmlns:a16="http://schemas.microsoft.com/office/drawing/2014/main" id="{A8ED496B-0E5D-4F4D-BFC4-B702DFC95AF3}"/>
              </a:ext>
            </a:extLst>
          </p:cNvPr>
          <p:cNvSpPr txBox="1"/>
          <p:nvPr/>
        </p:nvSpPr>
        <p:spPr>
          <a:xfrm>
            <a:off x="4181475" y="3329180"/>
            <a:ext cx="52657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[1] H. J. Jing, F. K. Guo, B. S. Zou, PRD 100,114010(2019)</a:t>
            </a:r>
            <a:endParaRPr lang="zh-CN" altLang="en-US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5498F23-23B7-4293-94D0-2BB52F617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9EF4B-78C3-465F-A26D-296951CF7B54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5974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9871"/>
    </mc:Choice>
    <mc:Fallback>
      <p:transition spd="slow" advTm="9987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409322" y="1915861"/>
            <a:ext cx="5020176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Decay with the presence of TS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Numerical results  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710873" y="473997"/>
            <a:ext cx="1646605" cy="8237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Content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1B5631A4-55D5-4CBA-B114-86A41FE6C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9EF4B-78C3-465F-A26D-296951CF7B5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98916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066"/>
    </mc:Choice>
    <mc:Fallback>
      <p:transition spd="slow" advTm="12066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AF8C0D54-5CE4-440B-87B9-36FFA3E23E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0881" y="204661"/>
            <a:ext cx="3006308" cy="206198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F922C9D7-B8C5-405A-BBF6-F3943B0883EE}"/>
                  </a:ext>
                </a:extLst>
              </p:cNvPr>
              <p:cNvSpPr txBox="1"/>
              <p:nvPr/>
            </p:nvSpPr>
            <p:spPr>
              <a:xfrm>
                <a:off x="0" y="0"/>
                <a:ext cx="4363491" cy="461665"/>
              </a:xfrm>
              <a:prstGeom prst="rect">
                <a:avLst/>
              </a:prstGeom>
              <a:solidFill>
                <a:srgbClr val="FFE6B3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Loop integral for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𝑉𝑃</m:t>
                    </m:r>
                  </m:oMath>
                </a14:m>
                <a:endPara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F922C9D7-B8C5-405A-BBF6-F3943B0883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4363491" cy="461665"/>
              </a:xfrm>
              <a:prstGeom prst="rect">
                <a:avLst/>
              </a:prstGeom>
              <a:blipFill>
                <a:blip r:embed="rId3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E343FC99-8ED9-42D5-A089-2D816E39724D}"/>
                  </a:ext>
                </a:extLst>
              </p:cNvPr>
              <p:cNvSpPr txBox="1"/>
              <p:nvPr/>
            </p:nvSpPr>
            <p:spPr>
              <a:xfrm>
                <a:off x="670989" y="2279055"/>
                <a:ext cx="5548121" cy="7509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p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𝜇𝛼</m:t>
                          </m:r>
                        </m:sup>
                      </m:sSup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zh-CN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1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altLang="zh-CN" sz="1400" b="0" i="1" smtClean="0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den>
                          </m:f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f>
                            <m:f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altLang="zh-CN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1400" b="0" i="1" smtClean="0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  <m:sup>
                                      <m:r>
                                        <a:rPr lang="en-US" altLang="zh-CN" sz="1400" b="0" i="1" smtClean="0">
                                          <a:latin typeface="Cambria Math" panose="02040503050406030204" pitchFamily="18" charset="0"/>
                                        </a:rPr>
                                        <m:t>𝜇𝜈</m:t>
                                      </m:r>
                                    </m:sup>
                                  </m:sSup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altLang="zh-CN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altLang="zh-CN" sz="1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zh-CN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𝑞</m:t>
                                          </m:r>
                                        </m:e>
                                        <m:sup>
                                          <m:r>
                                            <a:rPr lang="en-US" altLang="zh-CN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𝜇</m:t>
                                          </m:r>
                                        </m:sup>
                                      </m:sSup>
                                      <m:sSup>
                                        <m:sSupPr>
                                          <m:ctrlPr>
                                            <a:rPr lang="en-US" altLang="zh-CN" sz="1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zh-CN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𝑞</m:t>
                                          </m:r>
                                        </m:e>
                                        <m:sup>
                                          <m:r>
                                            <a:rPr lang="en-US" altLang="zh-CN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𝜈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altLang="zh-CN" sz="1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zh-CN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𝑞</m:t>
                                          </m:r>
                                        </m:e>
                                        <m:sup>
                                          <m:r>
                                            <a:rPr lang="en-US" altLang="zh-CN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d>
                              <m:sSub>
                                <m:sSubPr>
                                  <m:ctrlP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ctrlPr>
                                        <a:rPr lang="en-US" altLang="zh-CN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1400" b="0" i="1" smtClean="0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  <m:r>
                                        <a:rPr lang="en-US" altLang="zh-CN" sz="1400" b="0" i="1" smtClean="0">
                                          <a:latin typeface="Cambria Math" panose="02040503050406030204" pitchFamily="18" charset="0"/>
                                        </a:rPr>
                                        <m:t>−2</m:t>
                                      </m:r>
                                      <m:sSub>
                                        <m:sSubPr>
                                          <m:ctrlPr>
                                            <a:rPr lang="en-US" altLang="zh-CN" sz="1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b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  <m:t>𝜈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ctrlPr>
                                        <a:rPr lang="en-US" altLang="zh-CN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CN" sz="1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sub>
                                      </m:sSub>
                                      <m:r>
                                        <a:rPr lang="en-US" altLang="zh-CN" sz="1400" b="0" i="1" smtClean="0">
                                          <a:latin typeface="Cambria Math" panose="02040503050406030204" pitchFamily="18" charset="0"/>
                                        </a:rPr>
                                        <m:t>+2</m:t>
                                      </m:r>
                                      <m:sSub>
                                        <m:sSubPr>
                                          <m:ctrlPr>
                                            <a:rPr lang="en-US" altLang="zh-CN" sz="1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sub>
                                      </m:sSub>
                                      <m:r>
                                        <a:rPr lang="en-US" altLang="zh-CN" sz="1400" b="0" i="1" smtClean="0">
                                          <a:latin typeface="Cambria Math" panose="02040503050406030204" pitchFamily="18" charset="0"/>
                                        </a:rPr>
                                        <m:t>−2</m:t>
                                      </m:r>
                                      <m:r>
                                        <a:rPr lang="en-US" altLang="zh-CN" sz="1400" b="0" i="1" smtClean="0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</m:d>
                                </m:e>
                                <m:sub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sub>
                              </m:sSub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p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d>
                                <m:dPr>
                                  <m:ctrlPr>
                                    <a:rPr lang="en-US" altLang="zh-CN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zh-CN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1400" i="1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sup>
                                      <m:r>
                                        <a:rPr lang="en-US" altLang="zh-CN" sz="1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altLang="zh-CN" sz="1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Sup>
                                    <m:sSubSupPr>
                                      <m:ctrlPr>
                                        <a:rPr lang="en-US" altLang="zh-CN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CN" sz="1400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altLang="zh-CN" sz="1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altLang="zh-CN" sz="1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en-US" altLang="zh-CN" sz="1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altLang="zh-CN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sSub>
                                    <m:sSubPr>
                                      <m:ctrlPr>
                                        <a:rPr lang="en-US" altLang="zh-CN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400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altLang="zh-CN" sz="1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altLang="zh-CN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altLang="zh-CN" sz="1400">
                                          <a:latin typeface="Cambria Math" panose="02040503050406030204" pitchFamily="18" charset="0"/>
                                        </a:rPr>
                                        <m:t>Γ</m:t>
                                      </m:r>
                                    </m:e>
                                    <m:sub>
                                      <m:r>
                                        <a:rPr lang="en-US" altLang="zh-CN" sz="1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zh-CN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zh-CN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altLang="zh-CN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CN" sz="1400" i="1">
                                              <a:latin typeface="Cambria Math" panose="02040503050406030204" pitchFamily="18" charset="0"/>
                                            </a:rPr>
                                            <m:t>𝑞</m:t>
                                          </m:r>
                                          <m:r>
                                            <a:rPr lang="en-US" altLang="zh-CN" sz="1400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altLang="zh-CN" sz="1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CN" sz="1400" i="1">
                                                  <a:latin typeface="Cambria Math" panose="02040503050406030204" pitchFamily="18" charset="0"/>
                                                </a:rPr>
                                                <m:t>𝑝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CN" sz="1400" i="1">
                                                  <a:latin typeface="Cambria Math" panose="02040503050406030204" pitchFamily="18" charset="0"/>
                                                </a:rPr>
                                                <m:t>𝑏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altLang="zh-CN" sz="1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altLang="zh-CN" sz="1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Sup>
                                    <m:sSubSupPr>
                                      <m:ctrlPr>
                                        <a:rPr lang="en-US" altLang="zh-CN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CN" sz="1400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altLang="zh-CN" sz="1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  <m:sup>
                                      <m:r>
                                        <a:rPr lang="en-US" altLang="zh-CN" sz="1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zh-CN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zh-CN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altLang="zh-CN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altLang="zh-CN" sz="1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CN" sz="1400" i="1">
                                                  <a:latin typeface="Cambria Math" panose="02040503050406030204" pitchFamily="18" charset="0"/>
                                                </a:rPr>
                                                <m:t>𝑝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CN" sz="1400" i="1">
                                                  <a:latin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sub>
                                          </m:sSub>
                                          <m:r>
                                            <a:rPr lang="en-US" altLang="zh-CN" sz="1400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altLang="zh-CN" sz="1400" i="1">
                                              <a:latin typeface="Cambria Math" panose="02040503050406030204" pitchFamily="18" charset="0"/>
                                            </a:rPr>
                                            <m:t>𝑞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altLang="zh-CN" sz="1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altLang="zh-CN" sz="1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Sup>
                                    <m:sSubSupPr>
                                      <m:ctrlPr>
                                        <a:rPr lang="en-US" altLang="zh-CN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CN" sz="1400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altLang="zh-CN" sz="1400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  <m:sup>
                                      <m:r>
                                        <a:rPr lang="en-US" altLang="zh-CN" sz="1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d>
                            </m:den>
                          </m:f>
                        </m:e>
                      </m:nary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E343FC99-8ED9-42D5-A089-2D816E3972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989" y="2279055"/>
                <a:ext cx="5548121" cy="7509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本框 7">
            <a:extLst>
              <a:ext uri="{FF2B5EF4-FFF2-40B4-BE49-F238E27FC236}">
                <a16:creationId xmlns:a16="http://schemas.microsoft.com/office/drawing/2014/main" id="{36961959-27AC-428C-860B-29A5A440B5AB}"/>
              </a:ext>
            </a:extLst>
          </p:cNvPr>
          <p:cNvSpPr txBox="1"/>
          <p:nvPr/>
        </p:nvSpPr>
        <p:spPr>
          <a:xfrm>
            <a:off x="5317537" y="1141711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4CD8D7F4-C76D-469B-B872-00A69E6DBA0A}"/>
              </a:ext>
            </a:extLst>
          </p:cNvPr>
          <p:cNvSpPr txBox="1"/>
          <p:nvPr/>
        </p:nvSpPr>
        <p:spPr>
          <a:xfrm>
            <a:off x="7078066" y="1326377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30BF4AE8-D9B8-4A44-B93B-83660BD8A4B3}"/>
              </a:ext>
            </a:extLst>
          </p:cNvPr>
          <p:cNvSpPr txBox="1"/>
          <p:nvPr/>
        </p:nvSpPr>
        <p:spPr>
          <a:xfrm>
            <a:off x="7078066" y="5585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CFCC765A-78FF-4C2D-8DA7-75F250BF7095}"/>
                  </a:ext>
                </a:extLst>
              </p:cNvPr>
              <p:cNvSpPr txBox="1"/>
              <p:nvPr/>
            </p:nvSpPr>
            <p:spPr>
              <a:xfrm>
                <a:off x="670989" y="4212156"/>
                <a:ext cx="4822237" cy="17501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NR limit 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Num.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∼4</m:t>
                    </m:r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sup>
                    </m:sSubSup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sup>
                    </m:sSub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−4</m:t>
                    </m:r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sup>
                    </m:sSubSup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−2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sup>
                    </m:sSup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sup>
                    </m:sSub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+2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sup>
                    </m:sSup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altLang="zh-CN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Vertex correction to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m:rPr>
                        <m:lit/>
                      </m:rP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/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acc>
                      <m:accPr>
                        <m:chr m:val="̅"/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</m:acc>
                    <m:r>
                      <a:rPr lang="en-US" altLang="zh-CN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 </m:t>
                    </m:r>
                  </m:oMath>
                </a14:m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weak due to insufficient phases space</a:t>
                </a:r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CFCC765A-78FF-4C2D-8DA7-75F250BF70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989" y="4212156"/>
                <a:ext cx="4822237" cy="1750159"/>
              </a:xfrm>
              <a:prstGeom prst="rect">
                <a:avLst/>
              </a:prstGeom>
              <a:blipFill>
                <a:blip r:embed="rId5"/>
                <a:stretch>
                  <a:fillRect l="-759" b="-48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D9BC2BC6-7C32-46EC-8C8E-ED66E0E9412A}"/>
                  </a:ext>
                </a:extLst>
              </p:cNvPr>
              <p:cNvSpPr txBox="1"/>
              <p:nvPr/>
            </p:nvSpPr>
            <p:spPr>
              <a:xfrm>
                <a:off x="681727" y="1216810"/>
                <a:ext cx="3741409" cy="8619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4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en-US" altLang="zh-CN" sz="1400" i="1">
                              <a:latin typeface="Cambria Math" panose="02040503050406030204" pitchFamily="18" charset="0"/>
                            </a:rPr>
                            <m:t>𝑙𝑜𝑜𝑝</m:t>
                          </m:r>
                        </m:sup>
                      </m:sSup>
                      <m:r>
                        <a:rPr lang="en-US" altLang="zh-CN" sz="1400" i="1">
                          <a:latin typeface="Cambria Math" panose="02040503050406030204" pitchFamily="18" charset="0"/>
                        </a:rPr>
                        <m:t>∼</m:t>
                      </m:r>
                      <m:sSub>
                        <m:sSubPr>
                          <m:ctrlPr>
                            <a:rPr lang="en-US" altLang="zh-CN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i="1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altLang="zh-CN" sz="1400" i="1"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sSup>
                        <m:sSupPr>
                          <m:ctrlPr>
                            <a:rPr lang="en-US" altLang="zh-CN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4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p>
                          <m:r>
                            <a:rPr lang="en-US" altLang="zh-CN" sz="1400" i="1">
                              <a:latin typeface="Cambria Math" panose="02040503050406030204" pitchFamily="18" charset="0"/>
                            </a:rPr>
                            <m:t>𝜇𝛼</m:t>
                          </m:r>
                        </m:sup>
                      </m:sSup>
                      <m:r>
                        <a:rPr lang="en-US" altLang="zh-CN" sz="1400" i="1">
                          <a:latin typeface="Cambria Math" panose="02040503050406030204" pitchFamily="18" charset="0"/>
                        </a:rPr>
                        <m:t>∗</m:t>
                      </m:r>
                      <m:f>
                        <m:fPr>
                          <m:ctrlPr>
                            <a:rPr lang="en-US" altLang="zh-CN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altLang="zh-CN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CN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400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altLang="zh-CN" sz="1400" i="1">
                                      <a:latin typeface="Cambria Math" panose="02040503050406030204" pitchFamily="18" charset="0"/>
                                    </a:rPr>
                                    <m:t>𝛼𝛽</m:t>
                                  </m:r>
                                </m:sub>
                              </m:sSub>
                              <m:r>
                                <a:rPr lang="en-US" altLang="zh-CN" sz="1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altLang="zh-CN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zh-CN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4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altLang="zh-CN" sz="1400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  <m:r>
                                        <a:rPr lang="en-US" altLang="zh-CN" sz="1400" i="1"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altLang="zh-CN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4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altLang="zh-CN" sz="1400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  <m:r>
                                        <a:rPr lang="en-US" altLang="zh-CN" sz="1400" i="1">
                                          <a:latin typeface="Cambria Math" panose="02040503050406030204" pitchFamily="18" charset="0"/>
                                        </a:rPr>
                                        <m:t>𝛽</m:t>
                                      </m:r>
                                    </m:sub>
                                  </m:sSub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en-US" altLang="zh-CN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CN" sz="14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altLang="zh-CN" sz="1400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  <m:sup>
                                      <m:r>
                                        <a:rPr lang="en-US" altLang="zh-CN" sz="1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den>
                              </m:f>
                            </m:e>
                          </m:d>
                        </m:num>
                        <m:den>
                          <m:sSubSup>
                            <m:sSubSupPr>
                              <m:ctrlPr>
                                <a:rPr lang="en-US" altLang="zh-CN" sz="1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1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CN" sz="14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  <m:sup>
                              <m:r>
                                <a:rPr lang="en-US" altLang="zh-CN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altLang="zh-CN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altLang="zh-CN" sz="1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1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CN" sz="1400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sub>
                            <m:sup>
                              <m:r>
                                <a:rPr lang="en-US" altLang="zh-CN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altLang="zh-CN" sz="1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CN" sz="1400" i="1"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en-US" altLang="zh-CN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CN" sz="1400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1400" i="1">
                                  <a:latin typeface="Cambria Math" panose="02040503050406030204" pitchFamily="18" charset="0"/>
                                </a:rPr>
                                <m:t>Γ</m:t>
                              </m:r>
                            </m:e>
                            <m:sub>
                              <m:r>
                                <a:rPr lang="en-US" altLang="zh-CN" sz="1400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US" altLang="zh-CN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altLang="zh-CN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4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zh-CN" sz="1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  <m:r>
                                <a:rPr lang="en-US" altLang="zh-CN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CN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4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zh-CN" sz="14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altLang="zh-CN" sz="1400" i="1">
                              <a:latin typeface="Cambria Math" panose="02040503050406030204" pitchFamily="18" charset="0"/>
                            </a:rPr>
                            <m:t>𝛽</m:t>
                          </m:r>
                        </m:sub>
                      </m:sSub>
                    </m:oMath>
                  </m:oMathPara>
                </a14:m>
                <a:endParaRPr lang="zh-CN" altLang="en-US" sz="14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D9BC2BC6-7C32-46EC-8C8E-ED66E0E941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727" y="1216810"/>
                <a:ext cx="3741409" cy="86190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D0F656D5-79E2-4725-AC2C-6BA677E0F0F9}"/>
                  </a:ext>
                </a:extLst>
              </p:cNvPr>
              <p:cNvSpPr txBox="1"/>
              <p:nvPr/>
            </p:nvSpPr>
            <p:spPr>
              <a:xfrm>
                <a:off x="501882" y="3140958"/>
                <a:ext cx="4318898" cy="8732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same loop contributes to the vertex correction of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m:rPr>
                        <m:lit/>
                      </m:rPr>
                      <a:rPr lang="en-US" altLang="zh-CN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acc>
                      <m:accPr>
                        <m:chr m:val="̅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</m:acc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D0F656D5-79E2-4725-AC2C-6BA677E0F0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882" y="3140958"/>
                <a:ext cx="4318898" cy="873252"/>
              </a:xfrm>
              <a:prstGeom prst="rect">
                <a:avLst/>
              </a:prstGeom>
              <a:blipFill>
                <a:blip r:embed="rId7"/>
                <a:stretch>
                  <a:fillRect l="-1128" b="-104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" name="图片 31">
            <a:extLst>
              <a:ext uri="{FF2B5EF4-FFF2-40B4-BE49-F238E27FC236}">
                <a16:creationId xmlns:a16="http://schemas.microsoft.com/office/drawing/2014/main" id="{B2BF2597-6422-41FB-8967-B8D6CE4C036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49277" y="3483404"/>
            <a:ext cx="3592841" cy="1940134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8A94F023-6DC6-4F37-9959-76E850E88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9EF4B-78C3-465F-A26D-296951CF7B54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4388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4463"/>
    </mc:Choice>
    <mc:Fallback>
      <p:transition spd="slow" advTm="44463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2422689"/>
            <a:ext cx="9144000" cy="616033"/>
          </a:xfrm>
          <a:solidFill>
            <a:srgbClr val="FFCC66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Numerical Results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B1474D25-7B39-4322-BAB4-204BEBF1B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9EF4B-78C3-465F-A26D-296951CF7B54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3616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609"/>
    </mc:Choice>
    <mc:Fallback>
      <p:transition spd="slow" advTm="2609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表格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16431691"/>
                  </p:ext>
                </p:extLst>
              </p:nvPr>
            </p:nvGraphicFramePr>
            <p:xfrm>
              <a:off x="376699" y="641204"/>
              <a:ext cx="4604463" cy="315899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06179">
                      <a:extLst>
                        <a:ext uri="{9D8B030D-6E8A-4147-A177-3AD203B41FA5}">
                          <a16:colId xmlns:a16="http://schemas.microsoft.com/office/drawing/2014/main" val="3667940791"/>
                        </a:ext>
                      </a:extLst>
                    </a:gridCol>
                    <a:gridCol w="1670898">
                      <a:extLst>
                        <a:ext uri="{9D8B030D-6E8A-4147-A177-3AD203B41FA5}">
                          <a16:colId xmlns:a16="http://schemas.microsoft.com/office/drawing/2014/main" val="2656574420"/>
                        </a:ext>
                      </a:extLst>
                    </a:gridCol>
                    <a:gridCol w="1327386">
                      <a:extLst>
                        <a:ext uri="{9D8B030D-6E8A-4147-A177-3AD203B41FA5}">
                          <a16:colId xmlns:a16="http://schemas.microsoft.com/office/drawing/2014/main" val="783395716"/>
                        </a:ext>
                      </a:extLst>
                    </a:gridCol>
                  </a:tblGrid>
                  <a:tr h="242857">
                    <a:tc>
                      <a:txBody>
                        <a:bodyPr/>
                        <a:lstStyle/>
                        <a:p>
                          <a:r>
                            <a:rPr lang="en-US" altLang="zh-CN" sz="12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Channels</a:t>
                          </a:r>
                          <a:endParaRPr lang="zh-CN" altLang="en-US" sz="12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9733" marR="59733" marT="29866" marB="2986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2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2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𝒇</m:t>
                                    </m:r>
                                  </m:e>
                                  <m:sub>
                                    <m:r>
                                      <a:rPr lang="en-US" altLang="zh-CN" sz="12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en-US" altLang="zh-CN" sz="12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zh-CN" sz="12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𝟏𝟐𝟖𝟓</m:t>
                                </m:r>
                                <m:r>
                                  <a:rPr lang="en-US" altLang="zh-CN" sz="12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59733" marR="59733" marT="29866" marB="2986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2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2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𝒇</m:t>
                                    </m:r>
                                  </m:e>
                                  <m:sub>
                                    <m:r>
                                      <a:rPr lang="en-US" altLang="zh-CN" sz="12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en-US" altLang="zh-CN" sz="12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zh-CN" sz="12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𝟏𝟒𝟐𝟎</m:t>
                                </m:r>
                                <m:r>
                                  <a:rPr lang="en-US" altLang="zh-CN" sz="12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59733" marR="59733" marT="29866" marB="2986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20444277"/>
                      </a:ext>
                    </a:extLst>
                  </a:tr>
                  <a:tr h="242857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2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CN" sz="12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altLang="zh-CN" sz="12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altLang="zh-CN" sz="1200" b="0" i="1" smtClean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altLang="zh-CN" sz="1200" b="0" i="1" smtClean="0">
                                  <a:latin typeface="Cambria Math" panose="02040503050406030204" pitchFamily="18" charset="0"/>
                                </a:rPr>
                                <m:t>𝜂𝜋𝜋</m:t>
                              </m:r>
                            </m:oMath>
                          </a14:m>
                          <a:r>
                            <a:rPr lang="zh-CN" altLang="en-US" sz="1200" dirty="0"/>
                            <a:t> </a:t>
                          </a:r>
                          <a:r>
                            <a:rPr lang="en-US" altLang="zh-CN" sz="1200" dirty="0"/>
                            <a:t>tree</a:t>
                          </a:r>
                          <a:endParaRPr lang="zh-CN" altLang="en-US" sz="1200" dirty="0"/>
                        </a:p>
                      </a:txBody>
                      <a:tcPr marL="59733" marR="59733" marT="29866" marB="2986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200" b="0" i="1" smtClean="0">
                                    <a:latin typeface="Cambria Math" panose="02040503050406030204" pitchFamily="18" charset="0"/>
                                  </a:rPr>
                                  <m:t>7.5±1.7</m:t>
                                </m:r>
                              </m:oMath>
                            </m:oMathPara>
                          </a14:m>
                          <a:endParaRPr lang="zh-CN" altLang="en-US" sz="1200" dirty="0"/>
                        </a:p>
                      </a:txBody>
                      <a:tcPr marL="59733" marR="59733" marT="29866" marB="2986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</a:rPr>
                                      <m:t>1.7±0.4</m:t>
                                    </m:r>
                                  </m:e>
                                </m:d>
                                <m:r>
                                  <a:rPr lang="en-US" altLang="zh-CN" sz="1200" b="0" i="1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200" dirty="0"/>
                        </a:p>
                      </a:txBody>
                      <a:tcPr marL="59733" marR="59733" marT="29866" marB="2986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73859629"/>
                      </a:ext>
                    </a:extLst>
                  </a:tr>
                  <a:tr h="242857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2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CN" sz="12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altLang="zh-CN" sz="12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altLang="zh-CN" sz="1200" b="0" i="1" smtClean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altLang="zh-CN" sz="1200" b="0" i="1" smtClean="0">
                                  <a:latin typeface="Cambria Math" panose="02040503050406030204" pitchFamily="18" charset="0"/>
                                </a:rPr>
                                <m:t>𝜂𝜋𝜋</m:t>
                              </m:r>
                            </m:oMath>
                          </a14:m>
                          <a:r>
                            <a:rPr lang="zh-CN" altLang="en-US" sz="1200" dirty="0"/>
                            <a:t> </a:t>
                          </a:r>
                          <a:r>
                            <a:rPr lang="en-US" altLang="zh-CN" sz="1200" dirty="0"/>
                            <a:t>tri.</a:t>
                          </a:r>
                          <a:endParaRPr lang="zh-CN" altLang="en-US" sz="1200" dirty="0"/>
                        </a:p>
                      </a:txBody>
                      <a:tcPr marL="59733" marR="59733" marT="29866" marB="2986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</a:rPr>
                                      <m:t>2.0±0.6</m:t>
                                    </m:r>
                                  </m:e>
                                </m:d>
                                <m:r>
                                  <a:rPr lang="en-US" altLang="zh-CN" sz="1200" b="0" i="1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200" dirty="0"/>
                        </a:p>
                      </a:txBody>
                      <a:tcPr marL="59733" marR="59733" marT="29866" marB="2986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200" b="0" i="1" smtClean="0">
                                    <a:latin typeface="Cambria Math" panose="02040503050406030204" pitchFamily="18" charset="0"/>
                                  </a:rPr>
                                  <m:t>9.2±3.0</m:t>
                                </m:r>
                              </m:oMath>
                            </m:oMathPara>
                          </a14:m>
                          <a:endParaRPr lang="zh-CN" altLang="en-US" sz="1200" dirty="0"/>
                        </a:p>
                      </a:txBody>
                      <a:tcPr marL="59733" marR="59733" marT="29866" marB="2986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21641784"/>
                      </a:ext>
                    </a:extLst>
                  </a:tr>
                  <a:tr h="242857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2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CN" sz="12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altLang="zh-CN" sz="12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altLang="zh-CN" sz="1200" b="0" i="1" smtClean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altLang="zh-CN" sz="1200" b="0" i="1" smtClean="0">
                                  <a:latin typeface="Cambria Math" panose="02040503050406030204" pitchFamily="18" charset="0"/>
                                </a:rPr>
                                <m:t>𝜂𝜋𝜋</m:t>
                              </m:r>
                            </m:oMath>
                          </a14:m>
                          <a:r>
                            <a:rPr lang="zh-CN" altLang="en-US" sz="1200" dirty="0"/>
                            <a:t> </a:t>
                          </a:r>
                          <a:r>
                            <a:rPr lang="en-US" altLang="zh-CN" sz="1200" dirty="0"/>
                            <a:t>total</a:t>
                          </a:r>
                          <a:endParaRPr lang="zh-CN" altLang="en-US" sz="1200" dirty="0"/>
                        </a:p>
                      </a:txBody>
                      <a:tcPr marL="59733" marR="59733" marT="29866" marB="2986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200" b="0" i="1" smtClean="0">
                                    <a:latin typeface="Cambria Math" panose="02040503050406030204" pitchFamily="18" charset="0"/>
                                  </a:rPr>
                                  <m:t>9.7±2.4 (8.6±1.3)</m:t>
                                </m:r>
                              </m:oMath>
                            </m:oMathPara>
                          </a14:m>
                          <a:endParaRPr lang="zh-CN" altLang="en-US" sz="1200" dirty="0"/>
                        </a:p>
                      </a:txBody>
                      <a:tcPr marL="59733" marR="59733" marT="29866" marB="2986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200" b="0" i="1" smtClean="0">
                                    <a:latin typeface="Cambria Math" panose="02040503050406030204" pitchFamily="18" charset="0"/>
                                  </a:rPr>
                                  <m:t>10±3.5</m:t>
                                </m:r>
                              </m:oMath>
                            </m:oMathPara>
                          </a14:m>
                          <a:endParaRPr lang="zh-CN" altLang="en-US" sz="1200" dirty="0"/>
                        </a:p>
                      </a:txBody>
                      <a:tcPr marL="59733" marR="59733" marT="29866" marB="2986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85764643"/>
                      </a:ext>
                    </a:extLst>
                  </a:tr>
                  <a:tr h="242857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2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CN" sz="12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altLang="zh-CN" sz="12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altLang="zh-CN" sz="1200" b="0" i="1" smtClean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altLang="zh-CN" sz="12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acc>
                                <m:accPr>
                                  <m:chr m:val="̅"/>
                                  <m:ctrlPr>
                                    <a:rPr lang="en-US" altLang="zh-CN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1200" b="0" i="1" smtClea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</m:acc>
                              <m:r>
                                <a:rPr lang="en-US" altLang="zh-CN" sz="12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oMath>
                          </a14:m>
                          <a:r>
                            <a:rPr lang="zh-CN" altLang="en-US" sz="1200" dirty="0"/>
                            <a:t> </a:t>
                          </a:r>
                          <a:r>
                            <a:rPr lang="en-US" altLang="zh-CN" sz="1200" dirty="0"/>
                            <a:t>tree</a:t>
                          </a:r>
                          <a:endParaRPr lang="zh-CN" altLang="en-US" sz="1200" dirty="0"/>
                        </a:p>
                      </a:txBody>
                      <a:tcPr marL="59733" marR="59733" marT="29866" marB="2986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</a:rPr>
                                      <m:t>3.7±0.4</m:t>
                                    </m:r>
                                  </m:e>
                                </m:d>
                                <m:r>
                                  <a:rPr lang="en-US" altLang="zh-CN" sz="1200" b="0" i="1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200" dirty="0"/>
                        </a:p>
                      </a:txBody>
                      <a:tcPr marL="59733" marR="59733" marT="29866" marB="2986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</a:rPr>
                                      <m:t>1.7±0.2</m:t>
                                    </m:r>
                                  </m:e>
                                </m:d>
                                <m:r>
                                  <a:rPr lang="en-US" altLang="zh-CN" sz="1200" b="0" i="1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200" dirty="0"/>
                        </a:p>
                      </a:txBody>
                      <a:tcPr marL="59733" marR="59733" marT="29866" marB="2986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43464537"/>
                      </a:ext>
                    </a:extLst>
                  </a:tr>
                  <a:tr h="242857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2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CN" sz="12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altLang="zh-CN" sz="12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altLang="zh-CN" sz="1200" b="0" i="1" smtClean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altLang="zh-CN" sz="12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acc>
                                <m:accPr>
                                  <m:chr m:val="̅"/>
                                  <m:ctrlPr>
                                    <a:rPr lang="en-US" altLang="zh-CN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1200" b="0" i="1" smtClea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</m:acc>
                              <m:r>
                                <a:rPr lang="en-US" altLang="zh-CN" sz="12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oMath>
                          </a14:m>
                          <a:r>
                            <a:rPr lang="zh-CN" altLang="en-US" sz="1200" dirty="0"/>
                            <a:t> </a:t>
                          </a:r>
                          <a:r>
                            <a:rPr lang="en-US" altLang="zh-CN" sz="1200" dirty="0"/>
                            <a:t>tri.</a:t>
                          </a:r>
                        </a:p>
                      </a:txBody>
                      <a:tcPr marL="59733" marR="59733" marT="29866" marB="2986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</a:rPr>
                                      <m:t>2.4±0.5</m:t>
                                    </m:r>
                                  </m:e>
                                </m:d>
                                <m:r>
                                  <a:rPr lang="en-US" altLang="zh-CN" sz="1200" b="0" i="1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200" dirty="0"/>
                        </a:p>
                      </a:txBody>
                      <a:tcPr marL="59733" marR="59733" marT="29866" marB="2986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200" b="0" i="1" smtClean="0">
                                    <a:latin typeface="Cambria Math" panose="02040503050406030204" pitchFamily="18" charset="0"/>
                                  </a:rPr>
                                  <m:t>1.2±0.2</m:t>
                                </m:r>
                              </m:oMath>
                            </m:oMathPara>
                          </a14:m>
                          <a:endParaRPr lang="zh-CN" altLang="en-US" sz="1200" dirty="0"/>
                        </a:p>
                      </a:txBody>
                      <a:tcPr marL="59733" marR="59733" marT="29866" marB="2986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94374665"/>
                      </a:ext>
                    </a:extLst>
                  </a:tr>
                  <a:tr h="242857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2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CN" sz="12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altLang="zh-CN" sz="12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altLang="zh-CN" sz="1200" b="0" i="1" smtClean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altLang="zh-CN" sz="12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acc>
                                <m:accPr>
                                  <m:chr m:val="̅"/>
                                  <m:ctrlPr>
                                    <a:rPr lang="en-US" altLang="zh-CN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1200" b="0" i="1" smtClea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</m:acc>
                              <m:r>
                                <a:rPr lang="en-US" altLang="zh-CN" sz="12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oMath>
                          </a14:m>
                          <a:r>
                            <a:rPr lang="zh-CN" altLang="en-US" sz="1200" dirty="0"/>
                            <a:t> </a:t>
                          </a:r>
                          <a:r>
                            <a:rPr lang="en-US" altLang="zh-CN" sz="1200" dirty="0"/>
                            <a:t>total</a:t>
                          </a:r>
                          <a:endParaRPr lang="zh-CN" altLang="en-US" sz="1200" dirty="0"/>
                        </a:p>
                      </a:txBody>
                      <a:tcPr marL="59733" marR="59733" marT="29866" marB="2986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</a:rPr>
                                      <m:t>5.0±0.5</m:t>
                                    </m:r>
                                  </m:e>
                                </m:d>
                                <m:r>
                                  <a:rPr lang="en-US" altLang="zh-CN" sz="1200" b="0" i="1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200" dirty="0"/>
                        </a:p>
                      </a:txBody>
                      <a:tcPr marL="59733" marR="59733" marT="29866" marB="2986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200" b="0" i="1" smtClean="0">
                                    <a:latin typeface="Cambria Math" panose="02040503050406030204" pitchFamily="18" charset="0"/>
                                  </a:rPr>
                                  <m:t>1.0±0.1</m:t>
                                </m:r>
                              </m:oMath>
                            </m:oMathPara>
                          </a14:m>
                          <a:endParaRPr lang="zh-CN" altLang="en-US" sz="1200" dirty="0"/>
                        </a:p>
                      </a:txBody>
                      <a:tcPr marL="59733" marR="59733" marT="29866" marB="2986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67400469"/>
                      </a:ext>
                    </a:extLst>
                  </a:tr>
                  <a:tr h="242857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p>
                                    <m: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  <m:acc>
                                  <m:accPr>
                                    <m:chr m:val="̅"/>
                                    <m:ctrlP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</m:acc>
                                <m:r>
                                  <a:rPr lang="en-US" altLang="zh-CN" sz="1200" b="0" i="1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en-US" altLang="zh-CN" sz="1200" b="0" i="1" smtClean="0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</m:acc>
                                <m:r>
                                  <a:rPr lang="en-US" altLang="zh-CN" sz="1200" b="0" i="1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oMath>
                            </m:oMathPara>
                          </a14:m>
                          <a:endParaRPr lang="zh-CN" altLang="en-US" sz="1200" dirty="0"/>
                        </a:p>
                      </a:txBody>
                      <a:tcPr marL="59733" marR="59733" marT="29866" marB="2986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</a:rPr>
                                      <m:t>3.0±0.1</m:t>
                                    </m:r>
                                  </m:e>
                                </m:d>
                                <m:r>
                                  <a:rPr lang="en-US" altLang="zh-CN" sz="1200" b="0" i="1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200" dirty="0"/>
                        </a:p>
                      </a:txBody>
                      <a:tcPr marL="59733" marR="59733" marT="29866" marB="2986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200" b="0" i="1" smtClean="0">
                                    <a:latin typeface="Cambria Math" panose="02040503050406030204" pitchFamily="18" charset="0"/>
                                  </a:rPr>
                                  <m:t>49±1</m:t>
                                </m:r>
                              </m:oMath>
                            </m:oMathPara>
                          </a14:m>
                          <a:endParaRPr lang="zh-CN" altLang="en-US" sz="1200" dirty="0"/>
                        </a:p>
                      </a:txBody>
                      <a:tcPr marL="59733" marR="59733" marT="29866" marB="2986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67612140"/>
                      </a:ext>
                    </a:extLst>
                  </a:tr>
                  <a:tr h="242857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altLang="zh-CN" sz="12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acc>
                                <m:accPr>
                                  <m:chr m:val="̅"/>
                                  <m:ctrlPr>
                                    <a:rPr lang="en-US" altLang="zh-CN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1200" b="0" i="1" smtClea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</m:acc>
                              <m:r>
                                <a:rPr lang="en-US" altLang="zh-CN" sz="12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oMath>
                          </a14:m>
                          <a:r>
                            <a:rPr lang="zh-CN" altLang="en-US" sz="1200" dirty="0"/>
                            <a:t> </a:t>
                          </a:r>
                          <a:r>
                            <a:rPr lang="en-US" altLang="zh-CN" sz="1200" dirty="0"/>
                            <a:t>total</a:t>
                          </a:r>
                          <a:endParaRPr lang="zh-CN" altLang="en-US" sz="1200" dirty="0"/>
                        </a:p>
                      </a:txBody>
                      <a:tcPr marL="59733" marR="59733" marT="29866" marB="2986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200" b="0" i="1" smtClean="0">
                                    <a:latin typeface="Cambria Math" panose="02040503050406030204" pitchFamily="18" charset="0"/>
                                  </a:rPr>
                                  <m:t>1.5±0.2(2.1±0.2)</m:t>
                                </m:r>
                              </m:oMath>
                            </m:oMathPara>
                          </a14:m>
                          <a:endParaRPr lang="zh-CN" altLang="en-US" sz="1200" dirty="0"/>
                        </a:p>
                      </a:txBody>
                      <a:tcPr marL="59733" marR="59733" marT="29866" marB="2986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200" b="0" i="1" smtClean="0">
                                    <a:latin typeface="Cambria Math" panose="02040503050406030204" pitchFamily="18" charset="0"/>
                                  </a:rPr>
                                  <m:t>52±3</m:t>
                                </m:r>
                              </m:oMath>
                            </m:oMathPara>
                          </a14:m>
                          <a:endParaRPr lang="zh-CN" altLang="en-US" sz="1200" dirty="0"/>
                        </a:p>
                      </a:txBody>
                      <a:tcPr marL="59733" marR="59733" marT="29866" marB="2986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88329739"/>
                      </a:ext>
                    </a:extLst>
                  </a:tr>
                  <a:tr h="242857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2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altLang="zh-CN" sz="12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altLang="zh-CN" sz="12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altLang="zh-CN" sz="1200" b="0" i="1" smtClean="0">
                                  <a:latin typeface="Cambria Math" panose="02040503050406030204" pitchFamily="18" charset="0"/>
                                </a:rPr>
                                <m:t>→3</m:t>
                              </m:r>
                              <m:r>
                                <a:rPr lang="en-US" altLang="zh-CN" sz="12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oMath>
                          </a14:m>
                          <a:r>
                            <a:rPr lang="zh-CN" altLang="en-US" sz="1200" dirty="0"/>
                            <a:t> </a:t>
                          </a:r>
                          <a:r>
                            <a:rPr lang="en-US" altLang="zh-CN" sz="1200" dirty="0"/>
                            <a:t>mixing</a:t>
                          </a:r>
                          <a:endParaRPr lang="zh-CN" altLang="en-US" sz="1200" dirty="0"/>
                        </a:p>
                      </a:txBody>
                      <a:tcPr marL="59733" marR="59733" marT="29866" marB="2986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</a:rPr>
                                      <m:t>3.6±1.2</m:t>
                                    </m:r>
                                  </m:e>
                                </m:d>
                                <m:r>
                                  <a:rPr lang="en-US" altLang="zh-CN" sz="1200" b="0" i="1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</a:rPr>
                                      <m:t>−3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200" dirty="0"/>
                        </a:p>
                      </a:txBody>
                      <a:tcPr marL="59733" marR="59733" marT="29866" marB="2986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</a:rPr>
                                      <m:t>9.0±2.9</m:t>
                                    </m:r>
                                  </m:e>
                                </m:d>
                                <m:r>
                                  <a:rPr lang="en-US" altLang="zh-CN" sz="1200" b="0" i="1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</a:rPr>
                                      <m:t>−5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200" dirty="0"/>
                        </a:p>
                      </a:txBody>
                      <a:tcPr marL="59733" marR="59733" marT="29866" marB="2986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56056731"/>
                      </a:ext>
                    </a:extLst>
                  </a:tr>
                  <a:tr h="242857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2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altLang="zh-CN" sz="12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altLang="zh-CN" sz="12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altLang="zh-CN" sz="1200" b="0" i="1" smtClean="0">
                                  <a:latin typeface="Cambria Math" panose="02040503050406030204" pitchFamily="18" charset="0"/>
                                </a:rPr>
                                <m:t>→3</m:t>
                              </m:r>
                              <m:r>
                                <a:rPr lang="en-US" altLang="zh-CN" sz="12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oMath>
                          </a14:m>
                          <a:r>
                            <a:rPr lang="zh-CN" altLang="en-US" sz="1200" dirty="0"/>
                            <a:t> </a:t>
                          </a:r>
                          <a:r>
                            <a:rPr lang="en-US" altLang="zh-CN" sz="1200" dirty="0"/>
                            <a:t>tri.</a:t>
                          </a:r>
                          <a:endParaRPr lang="zh-CN" altLang="en-US" sz="1200" dirty="0"/>
                        </a:p>
                      </a:txBody>
                      <a:tcPr marL="59733" marR="59733" marT="29866" marB="2986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</a:rPr>
                                      <m:t>1.0±0.1</m:t>
                                    </m:r>
                                  </m:e>
                                </m:d>
                                <m:r>
                                  <a:rPr lang="en-US" altLang="zh-CN" sz="1200" b="0" i="1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</a:rPr>
                                      <m:t>−3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200" dirty="0"/>
                        </a:p>
                      </a:txBody>
                      <a:tcPr marL="59733" marR="59733" marT="29866" marB="2986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</a:rPr>
                                      <m:t>1.1±0.1</m:t>
                                    </m:r>
                                  </m:e>
                                </m:d>
                                <m:r>
                                  <a:rPr lang="en-US" altLang="zh-CN" sz="1200" b="0" i="1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200" dirty="0"/>
                        </a:p>
                      </a:txBody>
                      <a:tcPr marL="59733" marR="59733" marT="29866" marB="2986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470926510"/>
                      </a:ext>
                    </a:extLst>
                  </a:tr>
                  <a:tr h="242857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2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altLang="zh-CN" sz="12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altLang="zh-CN" sz="12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altLang="zh-CN" sz="1200" b="0" i="1" smtClean="0">
                                  <a:latin typeface="Cambria Math" panose="02040503050406030204" pitchFamily="18" charset="0"/>
                                </a:rPr>
                                <m:t>→3</m:t>
                              </m:r>
                              <m:r>
                                <a:rPr lang="en-US" altLang="zh-CN" sz="12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oMath>
                          </a14:m>
                          <a:r>
                            <a:rPr lang="zh-CN" altLang="en-US" sz="1200" dirty="0"/>
                            <a:t> </a:t>
                          </a:r>
                          <a:r>
                            <a:rPr lang="en-US" altLang="zh-CN" sz="1200" dirty="0"/>
                            <a:t>mixing via tri.</a:t>
                          </a:r>
                          <a:endParaRPr lang="zh-CN" altLang="en-US" sz="1200" dirty="0"/>
                        </a:p>
                      </a:txBody>
                      <a:tcPr marL="59733" marR="59733" marT="29866" marB="2986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</a:rPr>
                                      <m:t>1.4±0.4</m:t>
                                    </m:r>
                                  </m:e>
                                </m:d>
                                <m:r>
                                  <a:rPr lang="en-US" altLang="zh-CN" sz="1200" b="0" i="1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</a:rPr>
                                      <m:t>−4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200" dirty="0"/>
                        </a:p>
                      </a:txBody>
                      <a:tcPr marL="59733" marR="59733" marT="29866" marB="2986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</a:rPr>
                                      <m:t>8.0±2.6</m:t>
                                    </m:r>
                                  </m:e>
                                </m:d>
                                <m:r>
                                  <a:rPr lang="en-US" altLang="zh-CN" sz="1200" b="0" i="1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</a:rPr>
                                      <m:t>−3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200" dirty="0"/>
                        </a:p>
                      </a:txBody>
                      <a:tcPr marL="59733" marR="59733" marT="29866" marB="2986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16351393"/>
                      </a:ext>
                    </a:extLst>
                  </a:tr>
                  <a:tr h="242857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2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altLang="zh-CN" sz="12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altLang="zh-CN" sz="12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altLang="zh-CN" sz="1200" b="0" i="1" smtClean="0">
                                  <a:latin typeface="Cambria Math" panose="02040503050406030204" pitchFamily="18" charset="0"/>
                                </a:rPr>
                                <m:t>→3</m:t>
                              </m:r>
                              <m:r>
                                <a:rPr lang="en-US" altLang="zh-CN" sz="12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oMath>
                          </a14:m>
                          <a:r>
                            <a:rPr lang="zh-CN" altLang="en-US" sz="1200" dirty="0"/>
                            <a:t> </a:t>
                          </a:r>
                          <a:r>
                            <a:rPr lang="en-US" altLang="zh-CN" sz="1200" dirty="0"/>
                            <a:t>total</a:t>
                          </a:r>
                          <a:endParaRPr lang="zh-CN" altLang="en-US" sz="1200" dirty="0"/>
                        </a:p>
                      </a:txBody>
                      <a:tcPr marL="59733" marR="59733" marT="29866" marB="2986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</a:rPr>
                                      <m:t>1.0±0.3</m:t>
                                    </m:r>
                                  </m:e>
                                </m:d>
                                <m:r>
                                  <a:rPr lang="en-US" altLang="zh-CN" sz="1200" b="0" i="1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200" dirty="0"/>
                        </a:p>
                      </a:txBody>
                      <a:tcPr marL="59733" marR="59733" marT="29866" marB="2986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</a:rPr>
                                      <m:t>1.6±0.3</m:t>
                                    </m:r>
                                  </m:e>
                                </m:d>
                                <m:r>
                                  <a:rPr lang="en-US" altLang="zh-CN" sz="1200" b="0" i="1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200" dirty="0"/>
                        </a:p>
                      </a:txBody>
                      <a:tcPr marL="59733" marR="59733" marT="29866" marB="2986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1981058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表格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16431691"/>
                  </p:ext>
                </p:extLst>
              </p:nvPr>
            </p:nvGraphicFramePr>
            <p:xfrm>
              <a:off x="376699" y="641204"/>
              <a:ext cx="4604463" cy="315899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06179">
                      <a:extLst>
                        <a:ext uri="{9D8B030D-6E8A-4147-A177-3AD203B41FA5}">
                          <a16:colId xmlns:a16="http://schemas.microsoft.com/office/drawing/2014/main" val="3667940791"/>
                        </a:ext>
                      </a:extLst>
                    </a:gridCol>
                    <a:gridCol w="1670898">
                      <a:extLst>
                        <a:ext uri="{9D8B030D-6E8A-4147-A177-3AD203B41FA5}">
                          <a16:colId xmlns:a16="http://schemas.microsoft.com/office/drawing/2014/main" val="2656574420"/>
                        </a:ext>
                      </a:extLst>
                    </a:gridCol>
                    <a:gridCol w="1327386">
                      <a:extLst>
                        <a:ext uri="{9D8B030D-6E8A-4147-A177-3AD203B41FA5}">
                          <a16:colId xmlns:a16="http://schemas.microsoft.com/office/drawing/2014/main" val="783395716"/>
                        </a:ext>
                      </a:extLst>
                    </a:gridCol>
                  </a:tblGrid>
                  <a:tr h="242857">
                    <a:tc>
                      <a:txBody>
                        <a:bodyPr/>
                        <a:lstStyle/>
                        <a:p>
                          <a:r>
                            <a:rPr lang="en-US" altLang="zh-CN" sz="12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Channels</a:t>
                          </a:r>
                          <a:endParaRPr lang="zh-CN" altLang="en-US" sz="12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9733" marR="59733" marT="29866" marB="2986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59733" marR="59733" marT="29866" marB="2986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96364" t="-7500" r="-80000" b="-122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59733" marR="59733" marT="29866" marB="2986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47706" t="-7500" r="-917" b="-122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20444277"/>
                      </a:ext>
                    </a:extLst>
                  </a:tr>
                  <a:tr h="242857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59733" marR="59733" marT="29866" marB="2986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79" t="-107500" r="-187500" b="-112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59733" marR="59733" marT="29866" marB="2986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96364" t="-107500" r="-80000" b="-112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59733" marR="59733" marT="29866" marB="2986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47706" t="-107500" r="-917" b="-112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73859629"/>
                      </a:ext>
                    </a:extLst>
                  </a:tr>
                  <a:tr h="242857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59733" marR="59733" marT="29866" marB="2986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79" t="-207500" r="-187500" b="-102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59733" marR="59733" marT="29866" marB="2986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96364" t="-207500" r="-80000" b="-102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59733" marR="59733" marT="29866" marB="2986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47706" t="-207500" r="-917" b="-102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21641784"/>
                      </a:ext>
                    </a:extLst>
                  </a:tr>
                  <a:tr h="242857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59733" marR="59733" marT="29866" marB="2986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79" t="-307500" r="-187500" b="-92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59733" marR="59733" marT="29866" marB="2986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96364" t="-307500" r="-80000" b="-92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59733" marR="59733" marT="29866" marB="2986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47706" t="-307500" r="-917" b="-92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85764643"/>
                      </a:ext>
                    </a:extLst>
                  </a:tr>
                  <a:tr h="242857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59733" marR="59733" marT="29866" marB="2986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79" t="-417949" r="-187500" b="-84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59733" marR="59733" marT="29866" marB="2986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96364" t="-417949" r="-80000" b="-84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59733" marR="59733" marT="29866" marB="2986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47706" t="-417949" r="-917" b="-84615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43464537"/>
                      </a:ext>
                    </a:extLst>
                  </a:tr>
                  <a:tr h="242857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59733" marR="59733" marT="29866" marB="2986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79" t="-505000" r="-187500" b="-7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59733" marR="59733" marT="29866" marB="2986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96364" t="-505000" r="-80000" b="-7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59733" marR="59733" marT="29866" marB="2986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47706" t="-505000" r="-917" b="-7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94374665"/>
                      </a:ext>
                    </a:extLst>
                  </a:tr>
                  <a:tr h="242857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59733" marR="59733" marT="29866" marB="2986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79" t="-605000" r="-187500" b="-6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59733" marR="59733" marT="29866" marB="2986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96364" t="-605000" r="-80000" b="-6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59733" marR="59733" marT="29866" marB="2986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47706" t="-605000" r="-917" b="-6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67400469"/>
                      </a:ext>
                    </a:extLst>
                  </a:tr>
                  <a:tr h="242857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59733" marR="59733" marT="29866" marB="2986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79" t="-705000" r="-187500" b="-5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59733" marR="59733" marT="29866" marB="2986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96364" t="-705000" r="-80000" b="-5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59733" marR="59733" marT="29866" marB="2986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47706" t="-705000" r="-917" b="-5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67612140"/>
                      </a:ext>
                    </a:extLst>
                  </a:tr>
                  <a:tr h="242857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59733" marR="59733" marT="29866" marB="2986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79" t="-805000" r="-187500" b="-4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59733" marR="59733" marT="29866" marB="2986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96364" t="-805000" r="-80000" b="-4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59733" marR="59733" marT="29866" marB="2986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47706" t="-805000" r="-917" b="-4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88329739"/>
                      </a:ext>
                    </a:extLst>
                  </a:tr>
                  <a:tr h="244708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59733" marR="59733" marT="29866" marB="2986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79" t="-905000" r="-187500" b="-3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59733" marR="59733" marT="29866" marB="2986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96364" t="-905000" r="-80000" b="-3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59733" marR="59733" marT="29866" marB="2986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47706" t="-905000" r="-917" b="-3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56056731"/>
                      </a:ext>
                    </a:extLst>
                  </a:tr>
                  <a:tr h="242857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59733" marR="59733" marT="29866" marB="2986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79" t="-1005000" r="-187500" b="-2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59733" marR="59733" marT="29866" marB="2986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96364" t="-1005000" r="-80000" b="-2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59733" marR="59733" marT="29866" marB="2986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47706" t="-1005000" r="-917" b="-2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70926510"/>
                      </a:ext>
                    </a:extLst>
                  </a:tr>
                  <a:tr h="242857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59733" marR="59733" marT="29866" marB="2986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79" t="-1105000" r="-187500" b="-1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59733" marR="59733" marT="29866" marB="2986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96364" t="-1105000" r="-80000" b="-1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59733" marR="59733" marT="29866" marB="2986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47706" t="-1105000" r="-917" b="-1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16351393"/>
                      </a:ext>
                    </a:extLst>
                  </a:tr>
                  <a:tr h="242857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59733" marR="59733" marT="29866" marB="2986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79" t="-1205000" r="-187500" b="-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59733" marR="59733" marT="29866" marB="2986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96364" t="-1205000" r="-80000" b="-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59733" marR="59733" marT="29866" marB="2986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47706" t="-1205000" r="-917" b="-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19810582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7" name="图片 6" descr="屏幕剪辑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699" y="4513635"/>
            <a:ext cx="2993518" cy="20287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F922C9D7-B8C5-405A-BBF6-F3943B0883EE}"/>
                  </a:ext>
                </a:extLst>
              </p:cNvPr>
              <p:cNvSpPr txBox="1"/>
              <p:nvPr/>
            </p:nvSpPr>
            <p:spPr>
              <a:xfrm>
                <a:off x="0" y="0"/>
                <a:ext cx="4363491" cy="461665"/>
              </a:xfrm>
              <a:prstGeom prst="rect">
                <a:avLst/>
              </a:prstGeom>
              <a:solidFill>
                <a:srgbClr val="FFE6B3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Partial widths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bSup>
                  </m:oMath>
                </a14:m>
                <a:endPara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F922C9D7-B8C5-405A-BBF6-F3943B0883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4363491" cy="461665"/>
              </a:xfrm>
              <a:prstGeom prst="rect">
                <a:avLst/>
              </a:prstGeom>
              <a:blipFill>
                <a:blip r:embed="rId4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/>
              <p:cNvSpPr txBox="1"/>
              <p:nvPr/>
            </p:nvSpPr>
            <p:spPr>
              <a:xfrm>
                <a:off x="55363" y="3775337"/>
                <a:ext cx="524713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Tab.1 </a:t>
                </a:r>
                <a:r>
                  <a:rPr lang="en-US" altLang="zh-CN" sz="12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Partial width in MeV,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2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CN" sz="1200" b="0" i="1" smtClean="0">
                            <a:latin typeface="Cambria Math" panose="02040503050406030204" pitchFamily="18" charset="0"/>
                          </a:rPr>
                          <m:t>𝐴𝑉𝑃</m:t>
                        </m:r>
                      </m:sub>
                    </m:sSub>
                    <m:r>
                      <a:rPr lang="en-US" altLang="zh-CN" sz="1200" b="0" i="1" smtClean="0">
                        <a:latin typeface="Cambria Math" panose="02040503050406030204" pitchFamily="18" charset="0"/>
                      </a:rPr>
                      <m:t>=2.0</m:t>
                    </m:r>
                  </m:oMath>
                </a14:m>
                <a:r>
                  <a:rPr lang="en-US" altLang="zh-CN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zh-CN" alt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GeV , </a:t>
                </a:r>
                <a14:m>
                  <m:oMath xmlns:m="http://schemas.openxmlformats.org/officeDocument/2006/math">
                    <m:r>
                      <a:rPr lang="en-US" altLang="zh-CN" sz="1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𝛽</m:t>
                    </m:r>
                    <m:r>
                      <a:rPr lang="en-US" altLang="zh-CN" sz="1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=2</m:t>
                    </m:r>
                  </m:oMath>
                </a14:m>
                <a:r>
                  <a:rPr lang="en-US" altLang="zh-CN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Only the uncertainties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CN" sz="1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𝑉𝑃𝑃</m:t>
                        </m:r>
                      </m:sub>
                    </m:sSub>
                  </m:oMath>
                </a14:m>
                <a:r>
                  <a:rPr lang="zh-CN" alt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CN" sz="1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𝑆𝑃𝑃</m:t>
                        </m:r>
                      </m:sub>
                    </m:sSub>
                  </m:oMath>
                </a14:m>
                <a:r>
                  <a:rPr lang="zh-CN" alt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couplings are considered. The PDG averaged value are in round brackets.</a:t>
                </a:r>
                <a:endParaRPr lang="zh-CN" alt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63" y="3775337"/>
                <a:ext cx="5247133" cy="646331"/>
              </a:xfrm>
              <a:prstGeom prst="rect">
                <a:avLst/>
              </a:prstGeom>
              <a:blipFill>
                <a:blip r:embed="rId5"/>
                <a:stretch>
                  <a:fillRect b="-660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/>
              <p:cNvSpPr txBox="1"/>
              <p:nvPr/>
            </p:nvSpPr>
            <p:spPr>
              <a:xfrm>
                <a:off x="662025" y="6453294"/>
                <a:ext cx="299351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Fig.2 </a:t>
                </a:r>
                <a14:m>
                  <m:oMath xmlns:m="http://schemas.openxmlformats.org/officeDocument/2006/math">
                    <m:r>
                      <a:rPr lang="en-US" altLang="zh-CN" sz="1200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zh-CN" alt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dependence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1200" b="0" i="0" smtClean="0">
                        <a:latin typeface="Cambria Math" panose="02040503050406030204" pitchFamily="18" charset="0"/>
                      </a:rPr>
                      <m:t>Γ</m:t>
                    </m:r>
                    <m:r>
                      <a:rPr lang="en-US" altLang="zh-CN" sz="1200" b="0" i="1" smtClean="0"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en-US" altLang="zh-CN" sz="12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12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1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zh-CN" sz="12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altLang="zh-CN" sz="1200" b="0" i="1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altLang="zh-CN" sz="1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1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sz="1200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altLang="zh-CN" sz="12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sz="1200" b="0" i="1" smtClean="0">
                        <a:latin typeface="Cambria Math" panose="02040503050406030204" pitchFamily="18" charset="0"/>
                      </a:rPr>
                      <m:t>𝜂𝜋𝜋</m:t>
                    </m:r>
                    <m:r>
                      <a:rPr lang="en-US" altLang="zh-CN" sz="1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zh-CN" alt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文本框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025" y="6453294"/>
                <a:ext cx="2993518" cy="276999"/>
              </a:xfrm>
              <a:prstGeom prst="rect">
                <a:avLst/>
              </a:prstGeom>
              <a:blipFill>
                <a:blip r:embed="rId6"/>
                <a:stretch>
                  <a:fillRect l="-204" t="-2222" b="-177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表格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37299171"/>
                  </p:ext>
                </p:extLst>
              </p:nvPr>
            </p:nvGraphicFramePr>
            <p:xfrm>
              <a:off x="5835239" y="608959"/>
              <a:ext cx="1941599" cy="299956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76886">
                      <a:extLst>
                        <a:ext uri="{9D8B030D-6E8A-4147-A177-3AD203B41FA5}">
                          <a16:colId xmlns:a16="http://schemas.microsoft.com/office/drawing/2014/main" val="1350581457"/>
                        </a:ext>
                      </a:extLst>
                    </a:gridCol>
                    <a:gridCol w="1164713">
                      <a:extLst>
                        <a:ext uri="{9D8B030D-6E8A-4147-A177-3AD203B41FA5}">
                          <a16:colId xmlns:a16="http://schemas.microsoft.com/office/drawing/2014/main" val="1377136092"/>
                        </a:ext>
                      </a:extLst>
                    </a:gridCol>
                  </a:tblGrid>
                  <a:tr h="234124"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altLang="zh-CN" sz="1000" b="0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Couplings</a:t>
                          </a:r>
                          <a:endParaRPr lang="zh-CN" altLang="en-US" sz="1000" b="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95402" marR="95402" marT="37560" marB="375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altLang="zh-CN" sz="1000" b="0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Value</a:t>
                          </a:r>
                          <a:endParaRPr lang="zh-CN" altLang="en-US" sz="1000" b="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95402" marR="95402" marT="37560" marB="375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68486305"/>
                      </a:ext>
                    </a:extLst>
                  </a:tr>
                  <a:tr h="25492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altLang="zh-CN" sz="1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altLang="zh-CN" sz="1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sSup>
                                      <m:sSupPr>
                                        <m:ctrlPr>
                                          <a:rPr lang="en-US" altLang="zh-CN" sz="1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1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𝐾</m:t>
                                        </m:r>
                                      </m:e>
                                      <m:sup>
                                        <m:r>
                                          <a:rPr lang="en-US" altLang="zh-CN" sz="1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</m:sup>
                                    </m:sSup>
                                    <m:sSup>
                                      <m:sSupPr>
                                        <m:ctrlPr>
                                          <a:rPr lang="en-US" altLang="zh-CN" sz="1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1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𝐾</m:t>
                                        </m:r>
                                      </m:e>
                                      <m:sup>
                                        <m:r>
                                          <a:rPr lang="en-US" altLang="zh-CN" sz="1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</m:sup>
                                    </m:sSup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402" marR="95402" marT="37560" marB="375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altLang="zh-CN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5.96±0.13</m:t>
                              </m:r>
                            </m:oMath>
                          </a14:m>
                          <a:r>
                            <a:rPr lang="en-US" altLang="zh-CN" sz="1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GeV</a:t>
                          </a:r>
                          <a:endParaRPr lang="zh-CN" altLang="en-US" sz="1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402" marR="95402" marT="37560" marB="375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80194824"/>
                      </a:ext>
                    </a:extLst>
                  </a:tr>
                  <a:tr h="25492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altLang="zh-CN" sz="1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altLang="zh-CN" sz="1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sSup>
                                      <m:sSupPr>
                                        <m:ctrlPr>
                                          <a:rPr lang="en-US" altLang="zh-CN" sz="1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1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e>
                                      <m:sup>
                                        <m:r>
                                          <a:rPr lang="en-US" altLang="zh-CN" sz="1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</m:sup>
                                    </m:sSup>
                                    <m:sSup>
                                      <m:sSupPr>
                                        <m:ctrlPr>
                                          <a:rPr lang="en-US" altLang="zh-CN" sz="1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1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e>
                                      <m:sup>
                                        <m:r>
                                          <a:rPr lang="en-US" altLang="zh-CN" sz="1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</m:sup>
                                    </m:sSup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402" marR="95402" marT="37560" marB="375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altLang="zh-CN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2.96±0.12</m:t>
                              </m:r>
                            </m:oMath>
                          </a14:m>
                          <a:r>
                            <a:rPr lang="en-US" altLang="zh-CN" sz="1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GeV</a:t>
                          </a:r>
                          <a:endParaRPr lang="zh-CN" altLang="en-US" sz="1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402" marR="95402" marT="37560" marB="375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3969770"/>
                      </a:ext>
                    </a:extLst>
                  </a:tr>
                  <a:tr h="25492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altLang="zh-CN" sz="1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altLang="zh-CN" sz="1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sSup>
                                      <m:sSupPr>
                                        <m:ctrlPr>
                                          <a:rPr lang="en-US" altLang="zh-CN" sz="1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1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𝐾</m:t>
                                        </m:r>
                                      </m:e>
                                      <m:sup>
                                        <m:r>
                                          <a:rPr lang="en-US" altLang="zh-CN" sz="1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</m:sup>
                                    </m:sSup>
                                    <m:sSup>
                                      <m:sSupPr>
                                        <m:ctrlPr>
                                          <a:rPr lang="en-US" altLang="zh-CN" sz="1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1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𝐾</m:t>
                                        </m:r>
                                      </m:e>
                                      <m:sup>
                                        <m:r>
                                          <a:rPr lang="en-US" altLang="zh-CN" sz="1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</m:sup>
                                    </m:sSup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402" marR="95402" marT="37560" marB="375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altLang="zh-CN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2.24±0.11</m:t>
                              </m:r>
                            </m:oMath>
                          </a14:m>
                          <a:r>
                            <a:rPr lang="zh-CN" altLang="en-US" sz="1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CN" sz="1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GeV</a:t>
                          </a:r>
                          <a:endParaRPr lang="zh-CN" altLang="en-US" sz="1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402" marR="95402" marT="37560" marB="375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21485946"/>
                      </a:ext>
                    </a:extLst>
                  </a:tr>
                  <a:tr h="24876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altLang="zh-CN" sz="1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altLang="zh-CN" sz="1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en-US" altLang="zh-CN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𝜂𝜋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402" marR="95402" marT="37560" marB="375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altLang="zh-CN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3.02±0.35</m:t>
                              </m:r>
                            </m:oMath>
                          </a14:m>
                          <a:r>
                            <a:rPr lang="zh-CN" altLang="en-US" sz="1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CN" sz="1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GeV</a:t>
                          </a:r>
                          <a:endParaRPr lang="zh-CN" altLang="en-US" sz="1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402" marR="95402" marT="37560" marB="375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78528904"/>
                      </a:ext>
                    </a:extLst>
                  </a:tr>
                  <a:tr h="23412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lang="en-US" altLang="zh-CN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𝐴𝑉𝑃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402" marR="95402" marT="37560" marB="375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altLang="zh-CN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2.04</m:t>
                              </m:r>
                            </m:oMath>
                          </a14:m>
                          <a:r>
                            <a:rPr lang="zh-CN" altLang="en-US" sz="1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CN" sz="1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GeV</a:t>
                          </a:r>
                          <a:endParaRPr lang="zh-CN" altLang="en-US" sz="1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402" marR="95402" marT="37560" marB="375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24282037"/>
                      </a:ext>
                    </a:extLst>
                  </a:tr>
                  <a:tr h="24876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altLang="zh-CN" sz="1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altLang="zh-CN" sz="1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altLang="zh-CN" sz="1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altLang="zh-CN" sz="1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en-US" altLang="zh-CN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402" marR="95402" marT="37560" marB="375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2.93</m:t>
                                </m:r>
                              </m:oMath>
                            </m:oMathPara>
                          </a14:m>
                          <a:endParaRPr lang="zh-CN" altLang="en-US" sz="1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402" marR="95402" marT="37560" marB="375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31462342"/>
                      </a:ext>
                    </a:extLst>
                  </a:tr>
                  <a:tr h="26175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sSubSup>
                                      <m:sSubSupPr>
                                        <m:ctrlPr>
                                          <a:rPr lang="en-US" altLang="zh-CN" sz="1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altLang="zh-CN" sz="1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altLang="zh-CN" sz="1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  <m:sup>
                                        <m:r>
                                          <a:rPr lang="en-US" altLang="zh-CN" sz="1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bSup>
                                    <m:sSub>
                                      <m:sSubPr>
                                        <m:ctrlPr>
                                          <a:rPr lang="en-US" altLang="zh-CN" sz="1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altLang="zh-CN" sz="1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en-US" altLang="zh-CN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402" marR="95402" marT="37560" marB="375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0.282</m:t>
                                </m:r>
                              </m:oMath>
                            </m:oMathPara>
                          </a14:m>
                          <a:endParaRPr lang="zh-CN" altLang="en-US" sz="1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402" marR="95402" marT="37560" marB="375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66274408"/>
                      </a:ext>
                    </a:extLst>
                  </a:tr>
                  <a:tr h="24836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altLang="zh-CN" sz="1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altLang="zh-CN" sz="1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sSup>
                                      <m:sSupPr>
                                        <m:ctrlPr>
                                          <a:rPr lang="en-US" altLang="zh-CN" sz="1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1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𝐾</m:t>
                                        </m:r>
                                      </m:e>
                                      <m:sup>
                                        <m:r>
                                          <a:rPr lang="en-US" altLang="zh-CN" sz="1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∗</m:t>
                                        </m:r>
                                      </m:sup>
                                    </m:sSup>
                                    <m:acc>
                                      <m:accPr>
                                        <m:chr m:val="̅"/>
                                        <m:ctrlPr>
                                          <a:rPr lang="en-US" altLang="zh-CN" sz="1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zh-CN" sz="1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𝐾</m:t>
                                        </m:r>
                                      </m:e>
                                    </m:acc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402" marR="95402" marT="37560" marB="375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altLang="zh-CN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1.24</m:t>
                              </m:r>
                            </m:oMath>
                          </a14:m>
                          <a:r>
                            <a:rPr lang="zh-CN" altLang="en-US" sz="1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CN" sz="1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GeV</a:t>
                          </a:r>
                          <a:endParaRPr lang="zh-CN" altLang="en-US" sz="1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402" marR="95402" marT="37560" marB="375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63220308"/>
                      </a:ext>
                    </a:extLst>
                  </a:tr>
                  <a:tr h="26175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sSubSup>
                                      <m:sSubSupPr>
                                        <m:ctrlPr>
                                          <a:rPr lang="en-US" altLang="zh-CN" sz="1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altLang="zh-CN" sz="1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altLang="zh-CN" sz="1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  <m:sup>
                                        <m:r>
                                          <a:rPr lang="en-US" altLang="zh-CN" sz="1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bSup>
                                    <m:sSup>
                                      <m:sSupPr>
                                        <m:ctrlPr>
                                          <a:rPr lang="en-US" altLang="zh-CN" sz="1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1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𝐾</m:t>
                                        </m:r>
                                      </m:e>
                                      <m:sup>
                                        <m:r>
                                          <a:rPr lang="en-US" altLang="zh-CN" sz="1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∗</m:t>
                                        </m:r>
                                      </m:sup>
                                    </m:sSup>
                                    <m:acc>
                                      <m:accPr>
                                        <m:chr m:val="̅"/>
                                        <m:ctrlPr>
                                          <a:rPr lang="en-US" altLang="zh-CN" sz="1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zh-CN" sz="1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𝐾</m:t>
                                        </m:r>
                                      </m:e>
                                    </m:acc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402" marR="95402" marT="37560" marB="375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altLang="zh-CN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2.17</m:t>
                              </m:r>
                            </m:oMath>
                          </a14:m>
                          <a:r>
                            <a:rPr lang="zh-CN" altLang="en-US" sz="1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CN" sz="1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GeV</a:t>
                          </a:r>
                          <a:endParaRPr lang="zh-CN" altLang="en-US" sz="1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402" marR="95402" marT="37560" marB="375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27476153"/>
                      </a:ext>
                    </a:extLst>
                  </a:tr>
                  <a:tr h="24836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altLang="zh-CN" sz="1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altLang="zh-CN" sz="1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sSup>
                                      <m:sSupPr>
                                        <m:ctrlPr>
                                          <a:rPr lang="en-US" altLang="zh-CN" sz="1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1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𝐾</m:t>
                                        </m:r>
                                      </m:e>
                                      <m:sup>
                                        <m:r>
                                          <a:rPr lang="en-US" altLang="zh-CN" sz="1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∗</m:t>
                                        </m:r>
                                      </m:sup>
                                    </m:sSup>
                                    <m:acc>
                                      <m:accPr>
                                        <m:chr m:val="̅"/>
                                        <m:ctrlPr>
                                          <a:rPr lang="en-US" altLang="zh-CN" sz="1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zh-CN" sz="1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𝐾</m:t>
                                        </m:r>
                                      </m:e>
                                    </m:acc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402" marR="95402" marT="37560" marB="375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altLang="zh-CN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2.04</m:t>
                              </m:r>
                            </m:oMath>
                          </a14:m>
                          <a:r>
                            <a:rPr lang="zh-CN" altLang="en-US" sz="1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CN" sz="1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GeV</a:t>
                          </a:r>
                          <a:endParaRPr lang="zh-CN" altLang="en-US" sz="1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402" marR="95402" marT="37560" marB="375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54830378"/>
                      </a:ext>
                    </a:extLst>
                  </a:tr>
                  <a:tr h="24876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altLang="zh-CN" sz="1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altLang="zh-CN" sz="1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altLang="zh-CN" sz="1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altLang="zh-CN" sz="1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en-US" altLang="zh-CN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402" marR="95402" marT="37560" marB="375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2.93</m:t>
                                </m:r>
                              </m:oMath>
                            </m:oMathPara>
                          </a14:m>
                          <a:endParaRPr lang="zh-CN" altLang="en-US" sz="1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402" marR="95402" marT="37560" marB="375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7307881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表格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37299171"/>
                  </p:ext>
                </p:extLst>
              </p:nvPr>
            </p:nvGraphicFramePr>
            <p:xfrm>
              <a:off x="5835239" y="608959"/>
              <a:ext cx="1941599" cy="299956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76886">
                      <a:extLst>
                        <a:ext uri="{9D8B030D-6E8A-4147-A177-3AD203B41FA5}">
                          <a16:colId xmlns:a16="http://schemas.microsoft.com/office/drawing/2014/main" val="1350581457"/>
                        </a:ext>
                      </a:extLst>
                    </a:gridCol>
                    <a:gridCol w="1164713">
                      <a:extLst>
                        <a:ext uri="{9D8B030D-6E8A-4147-A177-3AD203B41FA5}">
                          <a16:colId xmlns:a16="http://schemas.microsoft.com/office/drawing/2014/main" val="1377136092"/>
                        </a:ext>
                      </a:extLst>
                    </a:gridCol>
                  </a:tblGrid>
                  <a:tr h="234124"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altLang="zh-CN" sz="1000" b="0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Couplings</a:t>
                          </a:r>
                          <a:endParaRPr lang="zh-CN" altLang="en-US" sz="1000" b="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95402" marR="95402" marT="37560" marB="375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altLang="zh-CN" sz="1000" b="0" kern="12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Value</a:t>
                          </a:r>
                          <a:endParaRPr lang="zh-CN" altLang="en-US" sz="1000" b="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95402" marR="95402" marT="37560" marB="375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68486305"/>
                      </a:ext>
                    </a:extLst>
                  </a:tr>
                  <a:tr h="254927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95402" marR="95402" marT="37560" marB="375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781" t="-92857" r="-150781" b="-9904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95402" marR="95402" marT="37560" marB="375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67539" t="-92857" r="-1047" b="-99047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80194824"/>
                      </a:ext>
                    </a:extLst>
                  </a:tr>
                  <a:tr h="254927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95402" marR="95402" marT="37560" marB="375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781" t="-192857" r="-150781" b="-8904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95402" marR="95402" marT="37560" marB="375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67539" t="-192857" r="-1047" b="-89047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3969770"/>
                      </a:ext>
                    </a:extLst>
                  </a:tr>
                  <a:tr h="254927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95402" marR="95402" marT="37560" marB="375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781" t="-292857" r="-150781" b="-7904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95402" marR="95402" marT="37560" marB="375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67539" t="-292857" r="-1047" b="-79047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21485946"/>
                      </a:ext>
                    </a:extLst>
                  </a:tr>
                  <a:tr h="248766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95402" marR="95402" marT="37560" marB="375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781" t="-402439" r="-150781" b="-7097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95402" marR="95402" marT="37560" marB="375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67539" t="-402439" r="-1047" b="-70975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78528904"/>
                      </a:ext>
                    </a:extLst>
                  </a:tr>
                  <a:tr h="234124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95402" marR="95402" marT="37560" marB="375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781" t="-528205" r="-150781" b="-64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95402" marR="95402" marT="37560" marB="375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67539" t="-528205" r="-1047" b="-64615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24282037"/>
                      </a:ext>
                    </a:extLst>
                  </a:tr>
                  <a:tr h="248766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95402" marR="95402" marT="37560" marB="375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781" t="-612500" r="-150781" b="-53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95402" marR="95402" marT="37560" marB="375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67539" t="-612500" r="-1047" b="-53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31462342"/>
                      </a:ext>
                    </a:extLst>
                  </a:tr>
                  <a:tr h="261751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95402" marR="95402" marT="37560" marB="375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781" t="-662791" r="-150781" b="-3930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95402" marR="95402" marT="37560" marB="375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67539" t="-662791" r="-1047" b="-39302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66274408"/>
                      </a:ext>
                    </a:extLst>
                  </a:tr>
                  <a:tr h="248368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95402" marR="95402" marT="37560" marB="375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781" t="-800000" r="-150781" b="-3121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95402" marR="95402" marT="37560" marB="375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67539" t="-800000" r="-1047" b="-31219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63220308"/>
                      </a:ext>
                    </a:extLst>
                  </a:tr>
                  <a:tr h="261751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95402" marR="95402" marT="37560" marB="375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781" t="-858140" r="-150781" b="-1976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95402" marR="95402" marT="37560" marB="375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67539" t="-858140" r="-1047" b="-19767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27476153"/>
                      </a:ext>
                    </a:extLst>
                  </a:tr>
                  <a:tr h="248368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95402" marR="95402" marT="37560" marB="375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781" t="-1004878" r="-150781" b="-1073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95402" marR="95402" marT="37560" marB="375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67539" t="-1004878" r="-1047" b="-10731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54830378"/>
                      </a:ext>
                    </a:extLst>
                  </a:tr>
                  <a:tr h="248766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95402" marR="95402" marT="37560" marB="375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781" t="-1104878" r="-150781" b="-73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95402" marR="95402" marT="37560" marB="375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67539" t="-1104878" r="-1047" b="-731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7307881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/>
              <p:cNvSpPr txBox="1"/>
              <p:nvPr/>
            </p:nvSpPr>
            <p:spPr>
              <a:xfrm>
                <a:off x="5383504" y="3652398"/>
                <a:ext cx="36539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Tab.2 Coupling constants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altLang="zh-CN" sz="1200" b="0" i="1" smtClean="0">
                            <a:latin typeface="Cambria Math" panose="02040503050406030204" pitchFamily="18" charset="0"/>
                          </a:rPr>
                          <m:t>++</m:t>
                        </m:r>
                      </m:sup>
                    </m:sSup>
                  </m:oMath>
                </a14:m>
                <a:r>
                  <a:rPr lang="zh-CN" alt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sector, where the </a:t>
                </a:r>
                <a14:m>
                  <m:oMath xmlns:m="http://schemas.openxmlformats.org/officeDocument/2006/math">
                    <m:r>
                      <a:rPr lang="en-US" altLang="zh-CN" sz="1200" b="0" i="1" smtClean="0">
                        <a:latin typeface="Cambria Math" panose="02040503050406030204" pitchFamily="18" charset="0"/>
                      </a:rPr>
                      <m:t>𝑆𝑃𝑃</m:t>
                    </m:r>
                  </m:oMath>
                </a14:m>
                <a:r>
                  <a:rPr lang="zh-CN" alt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couplings are adopted from Ref. [1,2].</a:t>
                </a:r>
                <a:endParaRPr lang="zh-CN" alt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文本框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3504" y="3652398"/>
                <a:ext cx="3653964" cy="461665"/>
              </a:xfrm>
              <a:prstGeom prst="rect">
                <a:avLst/>
              </a:prstGeom>
              <a:blipFill>
                <a:blip r:embed="rId8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矩形 13"/>
          <p:cNvSpPr/>
          <p:nvPr/>
        </p:nvSpPr>
        <p:spPr>
          <a:xfrm>
            <a:off x="5462052" y="6436853"/>
            <a:ext cx="291301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5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[1] </a:t>
            </a:r>
            <a:r>
              <a:rPr lang="en-US" altLang="zh-CN" sz="105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A.Aloisio</a:t>
            </a:r>
            <a:r>
              <a:rPr lang="en-US" altLang="zh-CN" sz="105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al. [KLOE], PLB537,21 (2002); </a:t>
            </a:r>
          </a:p>
          <a:p>
            <a:r>
              <a:rPr lang="en-US" altLang="zh-CN" sz="105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[2] </a:t>
            </a:r>
            <a:r>
              <a:rPr lang="en-US" altLang="zh-CN" sz="105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A.Aloisio</a:t>
            </a:r>
            <a:r>
              <a:rPr lang="en-US" altLang="zh-CN" sz="105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al. [KLOE], PLB536,209(2002) </a:t>
            </a:r>
            <a:endParaRPr lang="zh-CN" altLang="en-US" sz="105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DEC6D961-C8B9-4D7F-A383-24BAB81147A3}"/>
                  </a:ext>
                </a:extLst>
              </p:cNvPr>
              <p:cNvSpPr txBox="1"/>
              <p:nvPr/>
            </p:nvSpPr>
            <p:spPr>
              <a:xfrm>
                <a:off x="5462052" y="6059469"/>
                <a:ext cx="299351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Tab.3 Coupling constants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altLang="zh-CN" sz="1200" b="0" i="1" smtClean="0">
                            <a:latin typeface="Cambria Math" panose="02040503050406030204" pitchFamily="18" charset="0"/>
                          </a:rPr>
                          <m:t>+ −</m:t>
                        </m:r>
                      </m:sup>
                    </m:sSup>
                  </m:oMath>
                </a14:m>
                <a:r>
                  <a:rPr lang="zh-CN" alt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sector</a:t>
                </a:r>
                <a:endParaRPr lang="zh-CN" alt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DEC6D961-C8B9-4D7F-A383-24BAB81147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2052" y="6059469"/>
                <a:ext cx="2993518" cy="276999"/>
              </a:xfrm>
              <a:prstGeom prst="rect">
                <a:avLst/>
              </a:prstGeom>
              <a:blipFill>
                <a:blip r:embed="rId9"/>
                <a:stretch>
                  <a:fillRect b="-177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表格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39303546"/>
                  </p:ext>
                </p:extLst>
              </p:nvPr>
            </p:nvGraphicFramePr>
            <p:xfrm>
              <a:off x="5835239" y="4208879"/>
              <a:ext cx="2047063" cy="182464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41264">
                      <a:extLst>
                        <a:ext uri="{9D8B030D-6E8A-4147-A177-3AD203B41FA5}">
                          <a16:colId xmlns:a16="http://schemas.microsoft.com/office/drawing/2014/main" val="54124698"/>
                        </a:ext>
                      </a:extLst>
                    </a:gridCol>
                    <a:gridCol w="1305799">
                      <a:extLst>
                        <a:ext uri="{9D8B030D-6E8A-4147-A177-3AD203B41FA5}">
                          <a16:colId xmlns:a16="http://schemas.microsoft.com/office/drawing/2014/main" val="973863463"/>
                        </a:ext>
                      </a:extLst>
                    </a:gridCol>
                  </a:tblGrid>
                  <a:tr h="207997"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altLang="zh-CN" sz="1000" b="0" i="0" kern="12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Couplings </a:t>
                          </a:r>
                          <a:endParaRPr lang="zh-CN" altLang="en-US" sz="1000" b="0" i="0" kern="12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 marL="95402" marR="95402" marT="37560" marB="375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altLang="zh-CN" sz="1000" b="0" i="0" kern="12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Value</a:t>
                          </a:r>
                          <a:endParaRPr lang="zh-CN" altLang="en-US" sz="1000" b="0" i="0" kern="12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 marL="95402" marR="95402" marT="37560" marB="375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62885174"/>
                      </a:ext>
                    </a:extLst>
                  </a:tr>
                  <a:tr h="207997"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000" b="0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000" b="0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lang="en-US" altLang="zh-CN" sz="1000" b="0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𝐵𝑉𝑃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000" b="0" i="1" kern="12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 marL="60485" marR="60485" marT="30242" marB="30242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14:m>
                            <m:oMath xmlns:m="http://schemas.openxmlformats.org/officeDocument/2006/math">
                              <m:r>
                                <a:rPr lang="en-US" altLang="zh-CN" sz="10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3.03</m:t>
                              </m:r>
                            </m:oMath>
                          </a14:m>
                          <a:r>
                            <a:rPr lang="zh-CN" altLang="en-US" sz="1000" b="0" i="1" kern="12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altLang="zh-CN" sz="1000" b="0" i="1" kern="12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GeV</a:t>
                          </a:r>
                          <a:endParaRPr lang="zh-CN" altLang="en-US" sz="1000" b="0" i="1" kern="12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 marL="60485" marR="60485" marT="30242" marB="30242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30893084"/>
                      </a:ext>
                    </a:extLst>
                  </a:tr>
                  <a:tr h="207997"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000" b="0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000" b="0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𝑔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altLang="zh-CN" sz="1000" b="0" i="1" kern="120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000" b="0" i="1" kern="120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h</m:t>
                                        </m:r>
                                      </m:e>
                                      <m:sub>
                                        <m:r>
                                          <a:rPr lang="en-US" altLang="zh-CN" sz="1000" b="0" i="1" kern="120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altLang="zh-CN" sz="1000" b="0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𝜌𝜋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000" b="0" i="1" kern="12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 marL="60485" marR="60485" marT="30242" marB="30242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14:m>
                            <m:oMath xmlns:m="http://schemas.openxmlformats.org/officeDocument/2006/math">
                              <m:r>
                                <a:rPr lang="en-US" altLang="zh-CN" sz="10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4.28</m:t>
                              </m:r>
                            </m:oMath>
                          </a14:m>
                          <a:r>
                            <a:rPr lang="zh-CN" altLang="en-US" sz="1000" b="0" i="1" kern="12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altLang="zh-CN" sz="1000" b="0" i="1" kern="12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GeV</a:t>
                          </a:r>
                          <a:endParaRPr lang="zh-CN" altLang="en-US" sz="1000" b="0" i="1" kern="12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 marL="60485" marR="60485" marT="30242" marB="30242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89054452"/>
                      </a:ext>
                    </a:extLst>
                  </a:tr>
                  <a:tr h="207997"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000" b="0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000" b="0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𝑔</m:t>
                                    </m:r>
                                  </m:e>
                                  <m:sub>
                                    <m:sSubSup>
                                      <m:sSubSupPr>
                                        <m:ctrlPr>
                                          <a:rPr lang="en-US" altLang="zh-CN" sz="1000" b="0" i="1" kern="120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altLang="zh-CN" sz="1000" b="0" i="1" kern="120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h</m:t>
                                        </m:r>
                                      </m:e>
                                      <m:sub>
                                        <m:r>
                                          <a:rPr lang="en-US" altLang="zh-CN" sz="1000" b="0" i="1" kern="120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1</m:t>
                                        </m:r>
                                      </m:sub>
                                      <m:sup>
                                        <m:r>
                                          <a:rPr lang="en-US" altLang="zh-CN" sz="1000" b="0" i="1" kern="120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′</m:t>
                                        </m:r>
                                      </m:sup>
                                    </m:sSubSup>
                                    <m:r>
                                      <a:rPr lang="en-US" altLang="zh-CN" sz="1000" b="0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𝜌𝜋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000" b="0" i="1" kern="12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 marL="60485" marR="60485" marT="30242" marB="30242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14:m>
                            <m:oMath xmlns:m="http://schemas.openxmlformats.org/officeDocument/2006/math">
                              <m:r>
                                <a:rPr lang="en-US" altLang="zh-CN" sz="10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0.13</m:t>
                              </m:r>
                            </m:oMath>
                          </a14:m>
                          <a:r>
                            <a:rPr lang="zh-CN" altLang="en-US" sz="1000" b="0" i="1" kern="12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altLang="zh-CN" sz="1000" b="0" i="1" kern="12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GeV</a:t>
                          </a:r>
                          <a:endParaRPr lang="zh-CN" altLang="en-US" sz="1000" b="0" i="1" kern="12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 marL="60485" marR="60485" marT="30242" marB="30242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93733525"/>
                      </a:ext>
                    </a:extLst>
                  </a:tr>
                  <a:tr h="207997"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000" b="0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000" b="0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𝑔</m:t>
                                    </m:r>
                                  </m:e>
                                  <m:sub>
                                    <m:sSubSup>
                                      <m:sSubSupPr>
                                        <m:ctrlPr>
                                          <a:rPr lang="en-US" altLang="zh-CN" sz="1000" b="0" i="1" kern="120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altLang="zh-CN" sz="1000" b="0" i="1" kern="120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h</m:t>
                                        </m:r>
                                      </m:e>
                                      <m:sub>
                                        <m:r>
                                          <a:rPr lang="en-US" altLang="zh-CN" sz="1000" b="0" i="1" kern="120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1</m:t>
                                        </m:r>
                                      </m:sub>
                                      <m:sup>
                                        <m:r>
                                          <a:rPr lang="en-US" altLang="zh-CN" sz="1000" b="0" i="1" kern="120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′</m:t>
                                        </m:r>
                                      </m:sup>
                                    </m:sSubSup>
                                    <m:sSup>
                                      <m:sSupPr>
                                        <m:ctrlPr>
                                          <a:rPr lang="en-US" altLang="zh-CN" sz="1000" b="0" i="1" kern="120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1000" b="0" i="1" kern="120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𝐾</m:t>
                                        </m:r>
                                      </m:e>
                                      <m:sup>
                                        <m:r>
                                          <a:rPr lang="en-US" altLang="zh-CN" sz="1000" b="0" i="1" kern="120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∗</m:t>
                                        </m:r>
                                      </m:sup>
                                    </m:sSup>
                                    <m:acc>
                                      <m:accPr>
                                        <m:chr m:val="̅"/>
                                        <m:ctrlPr>
                                          <a:rPr lang="en-US" altLang="zh-CN" sz="1000" b="0" i="1" kern="120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zh-CN" sz="1000" b="0" i="1" kern="120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𝐾</m:t>
                                        </m:r>
                                      </m:e>
                                    </m:acc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000" b="0" i="1" kern="12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 marL="60485" marR="60485" marT="30242" marB="30242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14:m>
                            <m:oMath xmlns:m="http://schemas.openxmlformats.org/officeDocument/2006/math">
                              <m:r>
                                <a:rPr lang="en-US" altLang="zh-CN" sz="10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3.09</m:t>
                              </m:r>
                            </m:oMath>
                          </a14:m>
                          <a:r>
                            <a:rPr lang="zh-CN" altLang="en-US" sz="1000" b="0" i="1" kern="12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altLang="zh-CN" sz="1000" b="0" i="1" kern="12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GeV</a:t>
                          </a:r>
                          <a:endParaRPr lang="zh-CN" altLang="en-US" sz="1000" b="0" i="1" kern="12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 marL="60485" marR="60485" marT="30242" marB="30242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82904823"/>
                      </a:ext>
                    </a:extLst>
                  </a:tr>
                  <a:tr h="207997"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000" b="0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000" b="0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𝑔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altLang="zh-CN" sz="1000" b="0" i="1" kern="120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000" b="0" i="1" kern="120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𝑏</m:t>
                                        </m:r>
                                      </m:e>
                                      <m:sub>
                                        <m:r>
                                          <a:rPr lang="en-US" altLang="zh-CN" sz="1000" b="0" i="1" kern="120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sSup>
                                      <m:sSupPr>
                                        <m:ctrlPr>
                                          <a:rPr lang="en-US" altLang="zh-CN" sz="1000" b="0" i="1" kern="120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1000" b="0" i="1" kern="120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𝐾</m:t>
                                        </m:r>
                                      </m:e>
                                      <m:sup>
                                        <m:r>
                                          <a:rPr lang="en-US" altLang="zh-CN" sz="1000" b="0" i="1" kern="120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∗</m:t>
                                        </m:r>
                                      </m:sup>
                                    </m:sSup>
                                    <m:acc>
                                      <m:accPr>
                                        <m:chr m:val="̅"/>
                                        <m:ctrlPr>
                                          <a:rPr lang="en-US" altLang="zh-CN" sz="1000" b="0" i="1" kern="120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zh-CN" sz="1000" b="0" i="1" kern="120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𝐾</m:t>
                                        </m:r>
                                      </m:e>
                                    </m:acc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000" b="0" i="1" kern="12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 marL="60485" marR="60485" marT="30242" marB="30242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14:m>
                            <m:oMath xmlns:m="http://schemas.openxmlformats.org/officeDocument/2006/math">
                              <m:r>
                                <a:rPr lang="en-US" altLang="zh-CN" sz="10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3.03</m:t>
                              </m:r>
                            </m:oMath>
                          </a14:m>
                          <a:r>
                            <a:rPr lang="zh-CN" altLang="en-US" sz="1000" b="0" i="1" kern="12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altLang="zh-CN" sz="1000" b="0" i="1" kern="12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GeV</a:t>
                          </a:r>
                          <a:endParaRPr lang="zh-CN" altLang="en-US" sz="1000" b="0" i="1" kern="12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 marL="60485" marR="60485" marT="30242" marB="30242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47444623"/>
                      </a:ext>
                    </a:extLst>
                  </a:tr>
                  <a:tr h="207997"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000" b="0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000" b="0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𝑔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altLang="zh-CN" sz="1000" b="0" i="1" kern="120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000" b="0" i="1" kern="120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𝑏</m:t>
                                        </m:r>
                                      </m:e>
                                      <m:sub>
                                        <m:r>
                                          <a:rPr lang="en-US" altLang="zh-CN" sz="1000" b="0" i="1" kern="120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altLang="zh-CN" sz="1000" b="0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𝜔𝜋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000" b="0" i="1" kern="12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 marL="60485" marR="60485" marT="30242" marB="30242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14:m>
                            <m:oMath xmlns:m="http://schemas.openxmlformats.org/officeDocument/2006/math">
                              <m:r>
                                <a:rPr lang="en-US" altLang="zh-CN" sz="10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4.28</m:t>
                              </m:r>
                            </m:oMath>
                          </a14:m>
                          <a:r>
                            <a:rPr lang="zh-CN" altLang="en-US" sz="1000" b="0" i="1" kern="12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altLang="zh-CN" sz="1000" b="0" i="1" kern="12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GeV</a:t>
                          </a:r>
                          <a:endParaRPr lang="zh-CN" altLang="en-US" sz="1000" b="0" i="1" kern="12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 marL="60485" marR="60485" marT="30242" marB="30242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40532773"/>
                      </a:ext>
                    </a:extLst>
                  </a:tr>
                  <a:tr h="207997"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000" b="0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000" b="0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lang="en-US" altLang="zh-CN" sz="1000" b="0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𝜓</m:t>
                                    </m:r>
                                    <m:r>
                                      <a:rPr lang="en-US" altLang="zh-CN" sz="1000" b="0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𝐵𝑃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000" b="0" i="1" kern="12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 marL="60485" marR="60485" marT="30242" marB="30242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14:m>
                            <m:oMath xmlns:m="http://schemas.openxmlformats.org/officeDocument/2006/math">
                              <m:r>
                                <a:rPr lang="en-US" altLang="zh-CN" sz="10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4.35×</m:t>
                              </m:r>
                              <m:sSup>
                                <m:sSupPr>
                                  <m:ctrlPr>
                                    <a:rPr lang="en-US" altLang="zh-CN" sz="1000" b="0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000" b="0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altLang="zh-CN" sz="1000" b="0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−3</m:t>
                                  </m:r>
                                </m:sup>
                              </m:sSup>
                            </m:oMath>
                          </a14:m>
                          <a:r>
                            <a:rPr lang="zh-CN" altLang="en-US" sz="1000" b="0" i="1" kern="12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altLang="zh-CN" sz="1000" b="0" i="0" kern="12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GeV</a:t>
                          </a:r>
                          <a:endParaRPr lang="zh-CN" altLang="en-US" sz="1000" b="0" i="0" kern="12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 marL="60485" marR="60485" marT="30242" marB="30242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0345909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表格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39303546"/>
                  </p:ext>
                </p:extLst>
              </p:nvPr>
            </p:nvGraphicFramePr>
            <p:xfrm>
              <a:off x="5835239" y="4208879"/>
              <a:ext cx="2047063" cy="182464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41264">
                      <a:extLst>
                        <a:ext uri="{9D8B030D-6E8A-4147-A177-3AD203B41FA5}">
                          <a16:colId xmlns:a16="http://schemas.microsoft.com/office/drawing/2014/main" val="54124698"/>
                        </a:ext>
                      </a:extLst>
                    </a:gridCol>
                    <a:gridCol w="1305799">
                      <a:extLst>
                        <a:ext uri="{9D8B030D-6E8A-4147-A177-3AD203B41FA5}">
                          <a16:colId xmlns:a16="http://schemas.microsoft.com/office/drawing/2014/main" val="973863463"/>
                        </a:ext>
                      </a:extLst>
                    </a:gridCol>
                  </a:tblGrid>
                  <a:tr h="227520"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altLang="zh-CN" sz="1000" b="0" i="0" kern="12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Couplings </a:t>
                          </a:r>
                          <a:endParaRPr lang="zh-CN" altLang="en-US" sz="1000" b="0" i="0" kern="12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 marL="95402" marR="95402" marT="37560" marB="375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altLang="zh-CN" sz="1000" b="0" i="0" kern="12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Value</a:t>
                          </a:r>
                          <a:endParaRPr lang="zh-CN" altLang="en-US" sz="1000" b="0" i="0" kern="12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 marL="95402" marR="95402" marT="37560" marB="375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62885174"/>
                      </a:ext>
                    </a:extLst>
                  </a:tr>
                  <a:tr h="212884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0485" marR="60485" marT="30242" marB="30242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0"/>
                          <a:stretch>
                            <a:fillRect l="-820" t="-108571" r="-177869" b="-66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0485" marR="60485" marT="30242" marB="30242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0"/>
                          <a:stretch>
                            <a:fillRect l="-57209" t="-108571" r="-930" b="-66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30893084"/>
                      </a:ext>
                    </a:extLst>
                  </a:tr>
                  <a:tr h="226473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0485" marR="60485" marT="30242" marB="30242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0"/>
                          <a:stretch>
                            <a:fillRect l="-820" t="-192105" r="-177869" b="-5157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0485" marR="60485" marT="30242" marB="30242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0"/>
                          <a:stretch>
                            <a:fillRect l="-57209" t="-192105" r="-930" b="-51578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89054452"/>
                      </a:ext>
                    </a:extLst>
                  </a:tr>
                  <a:tr h="239364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0485" marR="60485" marT="30242" marB="30242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0"/>
                          <a:stretch>
                            <a:fillRect l="-820" t="-284615" r="-177869" b="-4025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0485" marR="60485" marT="30242" marB="30242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0"/>
                          <a:stretch>
                            <a:fillRect l="-57209" t="-284615" r="-930" b="-40256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93733525"/>
                      </a:ext>
                    </a:extLst>
                  </a:tr>
                  <a:tr h="239364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0485" marR="60485" marT="30242" marB="30242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0"/>
                          <a:stretch>
                            <a:fillRect l="-820" t="-384615" r="-177869" b="-3025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0485" marR="60485" marT="30242" marB="30242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0"/>
                          <a:stretch>
                            <a:fillRect l="-57209" t="-384615" r="-930" b="-30256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82904823"/>
                      </a:ext>
                    </a:extLst>
                  </a:tr>
                  <a:tr h="226537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0485" marR="60485" marT="30242" marB="30242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0"/>
                          <a:stretch>
                            <a:fillRect l="-820" t="-497368" r="-177869" b="-2105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0485" marR="60485" marT="30242" marB="30242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0"/>
                          <a:stretch>
                            <a:fillRect l="-57209" t="-497368" r="-930" b="-21052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47444623"/>
                      </a:ext>
                    </a:extLst>
                  </a:tr>
                  <a:tr h="226029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0485" marR="60485" marT="30242" marB="30242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0"/>
                          <a:stretch>
                            <a:fillRect l="-820" t="-613514" r="-177869" b="-1162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0485" marR="60485" marT="30242" marB="30242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0"/>
                          <a:stretch>
                            <a:fillRect l="-57209" t="-613514" r="-930" b="-11621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40532773"/>
                      </a:ext>
                    </a:extLst>
                  </a:tr>
                  <a:tr h="226473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0485" marR="60485" marT="30242" marB="30242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0"/>
                          <a:stretch>
                            <a:fillRect l="-820" t="-713514" r="-177869" b="-162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0485" marR="60485" marT="30242" marB="30242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0"/>
                          <a:stretch>
                            <a:fillRect l="-57209" t="-713514" r="-930" b="-1621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0345909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C4EEED24-61AC-4254-9BA2-5E60493DE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9EF4B-78C3-465F-A26D-296951CF7B54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2946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9258"/>
    </mc:Choice>
    <mc:Fallback>
      <p:transition spd="slow" advTm="49258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屏幕剪辑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777" y="550989"/>
            <a:ext cx="3254166" cy="3024845"/>
          </a:xfrm>
          <a:prstGeom prst="rect">
            <a:avLst/>
          </a:prstGeom>
        </p:spPr>
      </p:pic>
      <p:pic>
        <p:nvPicPr>
          <p:cNvPr id="5" name="图片 4" descr="屏幕剪辑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877" y="550989"/>
            <a:ext cx="3117579" cy="2903421"/>
          </a:xfrm>
          <a:prstGeom prst="rect">
            <a:avLst/>
          </a:prstGeom>
        </p:spPr>
      </p:pic>
      <p:pic>
        <p:nvPicPr>
          <p:cNvPr id="6" name="图片 5" descr="屏幕剪辑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41" y="4196077"/>
            <a:ext cx="3203873" cy="2063437"/>
          </a:xfrm>
          <a:prstGeom prst="rect">
            <a:avLst/>
          </a:prstGeom>
        </p:spPr>
      </p:pic>
      <p:pic>
        <p:nvPicPr>
          <p:cNvPr id="7" name="图片 6" descr="屏幕剪辑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731" y="4196077"/>
            <a:ext cx="3138160" cy="201956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12D112B4-0086-41D1-90A4-3802D5393C27}"/>
                  </a:ext>
                </a:extLst>
              </p:cNvPr>
              <p:cNvSpPr txBox="1"/>
              <p:nvPr/>
            </p:nvSpPr>
            <p:spPr>
              <a:xfrm>
                <a:off x="0" y="0"/>
                <a:ext cx="4363491" cy="461665"/>
              </a:xfrm>
              <a:prstGeom prst="rect">
                <a:avLst/>
              </a:prstGeom>
              <a:solidFill>
                <a:srgbClr val="FFE6B3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Spectra in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𝐽</m:t>
                    </m:r>
                    <m:r>
                      <m:rPr>
                        <m:lit/>
                      </m:rPr>
                      <a:rPr lang="en-US" altLang="zh-CN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/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𝜓</m:t>
                    </m:r>
                  </m:oMath>
                </a14:m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decay</a:t>
                </a:r>
                <a:endPara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12D112B4-0086-41D1-90A4-3802D5393C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4363491" cy="461665"/>
              </a:xfrm>
              <a:prstGeom prst="rect">
                <a:avLst/>
              </a:prstGeom>
              <a:blipFill>
                <a:blip r:embed="rId6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CB84195F-C6D5-44C3-9892-3C803B77E0A4}"/>
                  </a:ext>
                </a:extLst>
              </p:cNvPr>
              <p:cNvSpPr txBox="1"/>
              <p:nvPr/>
            </p:nvSpPr>
            <p:spPr>
              <a:xfrm>
                <a:off x="1315844" y="3668751"/>
                <a:ext cx="660061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Fig.3 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𝜂𝜋𝜋</m:t>
                    </m:r>
                  </m:oMath>
                </a14:m>
                <a:r>
                  <a:rPr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(left) and 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𝐾</m:t>
                    </m:r>
                    <m:acc>
                      <m:accPr>
                        <m:chr m:val="̅"/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</m:acc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spectra of 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m:rPr>
                        <m:lit/>
                      </m:rPr>
                      <a:rPr lang="en-US" altLang="zh-CN" sz="16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𝛾</m:t>
                    </m:r>
                    <m:d>
                      <m:d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e>
                    </m:d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𝛾𝜂𝜋𝜋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𝐾</m:t>
                    </m:r>
                    <m:acc>
                      <m:accPr>
                        <m:chr m:val="̅"/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</m:acc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CB84195F-C6D5-44C3-9892-3C803B77E0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5844" y="3668751"/>
                <a:ext cx="6600612" cy="338554"/>
              </a:xfrm>
              <a:prstGeom prst="rect">
                <a:avLst/>
              </a:prstGeom>
              <a:blipFill>
                <a:blip r:embed="rId7"/>
                <a:stretch>
                  <a:fillRect l="-554" t="-5455" b="-236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DFC35387-44EC-4D8C-BC2A-770BD32FEE9D}"/>
                  </a:ext>
                </a:extLst>
              </p:cNvPr>
              <p:cNvSpPr txBox="1"/>
              <p:nvPr/>
            </p:nvSpPr>
            <p:spPr>
              <a:xfrm>
                <a:off x="1315844" y="6400800"/>
                <a:ext cx="660061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Fig.4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1600" i="0">
                        <a:latin typeface="Cambria Math" panose="02040503050406030204" pitchFamily="18" charset="0"/>
                      </a:rPr>
                      <m:t>K</m:t>
                    </m:r>
                    <m:acc>
                      <m:accPr>
                        <m:chr m:val="̅"/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CN" sz="1600" i="0">
                            <a:latin typeface="Cambria Math" panose="02040503050406030204" pitchFamily="18" charset="0"/>
                          </a:rPr>
                          <m:t>K</m:t>
                        </m:r>
                      </m:e>
                    </m:acc>
                  </m:oMath>
                </a14:m>
                <a:r>
                  <a:rPr lang="zh-CN" altLang="en-US" sz="1600" dirty="0">
                    <a:latin typeface="Cambria Math" panose="02040503050406030204" pitchFamily="18" charset="0"/>
                  </a:rPr>
                  <a:t> </a:t>
                </a:r>
                <a:r>
                  <a:rPr lang="en-US" altLang="zh-CN" sz="1600" dirty="0">
                    <a:latin typeface="Cambria Math" panose="02040503050406030204" pitchFamily="18" charset="0"/>
                  </a:rPr>
                  <a:t>(left)</a:t>
                </a:r>
                <a:r>
                  <a:rPr lang="zh-CN" altLang="en-US" sz="1600" dirty="0">
                    <a:latin typeface="Cambria Math" panose="02040503050406030204" pitchFamily="18" charset="0"/>
                  </a:rPr>
                  <a:t> </a:t>
                </a:r>
                <a:r>
                  <a:rPr lang="en-US" altLang="zh-CN" sz="1600" dirty="0">
                    <a:latin typeface="Cambria Math" panose="02040503050406030204" pitchFamily="18" charset="0"/>
                  </a:rPr>
                  <a:t>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1600" i="0">
                        <a:latin typeface="Cambria Math" panose="02040503050406030204" pitchFamily="18" charset="0"/>
                      </a:rPr>
                      <m:t>Kπ</m:t>
                    </m:r>
                  </m:oMath>
                </a14:m>
                <a:r>
                  <a:rPr lang="zh-CN" altLang="en-US" sz="1600" dirty="0">
                    <a:latin typeface="Cambria Math" panose="02040503050406030204" pitchFamily="18" charset="0"/>
                  </a:rPr>
                  <a:t> </a:t>
                </a:r>
                <a:r>
                  <a:rPr lang="en-US" altLang="zh-CN" sz="1600" dirty="0">
                    <a:latin typeface="Cambria Math" panose="02040503050406030204" pitchFamily="18" charset="0"/>
                  </a:rPr>
                  <a:t>(right) spectra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1600" i="0">
                            <a:latin typeface="Cambria Math" panose="02040503050406030204" pitchFamily="18" charset="0"/>
                          </a:rPr>
                          <m:t>f</m:t>
                        </m:r>
                      </m:e>
                      <m:sub>
                        <m:r>
                          <a:rPr lang="en-US" altLang="zh-CN" sz="1600" i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zh-CN" sz="1600" i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altLang="zh-CN" sz="1600" i="0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sty m:val="p"/>
                      </m:rPr>
                      <a:rPr lang="en-US" altLang="zh-CN" sz="1600" i="0">
                        <a:latin typeface="Cambria Math" panose="02040503050406030204" pitchFamily="18" charset="0"/>
                      </a:rPr>
                      <m:t>K</m:t>
                    </m:r>
                    <m:acc>
                      <m:accPr>
                        <m:chr m:val="̅"/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CN" sz="1600" i="0">
                            <a:latin typeface="Cambria Math" panose="02040503050406030204" pitchFamily="18" charset="0"/>
                          </a:rPr>
                          <m:t>K</m:t>
                        </m:r>
                      </m:e>
                    </m:acc>
                    <m:r>
                      <m:rPr>
                        <m:sty m:val="p"/>
                      </m:rPr>
                      <a:rPr lang="en-US" altLang="zh-CN" sz="1600" i="0"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endParaRPr lang="zh-CN" altLang="en-US" sz="16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DFC35387-44EC-4D8C-BC2A-770BD32FEE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5844" y="6400800"/>
                <a:ext cx="6600612" cy="338554"/>
              </a:xfrm>
              <a:prstGeom prst="rect">
                <a:avLst/>
              </a:prstGeom>
              <a:blipFill>
                <a:blip r:embed="rId8"/>
                <a:stretch>
                  <a:fillRect l="-554" t="-7143" b="-214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1F3A35D5-D828-4607-93A5-A22620C10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9EF4B-78C3-465F-A26D-296951CF7B54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0657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5377"/>
    </mc:Choice>
    <mc:Fallback>
      <p:transition spd="slow" advTm="135377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屏幕剪辑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6" y="890400"/>
            <a:ext cx="3805826" cy="27957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721A7645-A869-4F52-A63C-042FC802C39E}"/>
                  </a:ext>
                </a:extLst>
              </p:cNvPr>
              <p:cNvSpPr txBox="1"/>
              <p:nvPr/>
            </p:nvSpPr>
            <p:spPr>
              <a:xfrm>
                <a:off x="4348747" y="569268"/>
                <a:ext cx="4487779" cy="17807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→3</m:t>
                          </m:r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sub>
                        <m:sup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𝑡𝑜𝑡𝑎𝑙</m:t>
                          </m:r>
                        </m:sup>
                      </m:sSubSup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.(</m:t>
                          </m:r>
                          <m:sSub>
                            <m:sSub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.(</m:t>
                          </m:r>
                          <m:sSub>
                            <m:sSub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𝜂</m:t>
                          </m:r>
                          <m:sSup>
                            <m:sSup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∼0.3%</m:t>
                      </m:r>
                    </m:oMath>
                  </m:oMathPara>
                </a14:m>
                <a:endParaRPr lang="en-US" altLang="zh-CN" sz="14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→3</m:t>
                          </m:r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sub>
                        <m:sup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𝑚𝑖𝑥</m:t>
                          </m:r>
                        </m:sup>
                      </m:sSubSup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.(</m:t>
                          </m:r>
                          <m:sSub>
                            <m:sSub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.(</m:t>
                          </m:r>
                          <m:sSub>
                            <m:sSub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𝜂</m:t>
                          </m:r>
                          <m:sSup>
                            <m:sSup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∼0.1%</m:t>
                      </m:r>
                    </m:oMath>
                  </m:oMathPara>
                </a14:m>
                <a:endParaRPr lang="en-US" altLang="zh-CN" sz="1400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721A7645-A869-4F52-A63C-042FC802C3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8747" y="569268"/>
                <a:ext cx="4487779" cy="178074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8E99CD66-0955-4139-B8CF-A27A8693516C}"/>
                  </a:ext>
                </a:extLst>
              </p:cNvPr>
              <p:cNvSpPr txBox="1"/>
              <p:nvPr/>
            </p:nvSpPr>
            <p:spPr>
              <a:xfrm>
                <a:off x="595054" y="3882022"/>
                <a:ext cx="354414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Fig.5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spectrum 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8E99CD66-0955-4139-B8CF-A27A869351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054" y="3882022"/>
                <a:ext cx="3544146" cy="338554"/>
              </a:xfrm>
              <a:prstGeom prst="rect">
                <a:avLst/>
              </a:prstGeom>
              <a:blipFill>
                <a:blip r:embed="rId4"/>
                <a:stretch>
                  <a:fillRect l="-1033" t="-5455" b="-236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9C4AD4B4-1CAA-4001-9322-E01E419BB5E6}"/>
                  </a:ext>
                </a:extLst>
              </p:cNvPr>
              <p:cNvSpPr txBox="1"/>
              <p:nvPr/>
            </p:nvSpPr>
            <p:spPr>
              <a:xfrm>
                <a:off x="4348748" y="2624741"/>
                <a:ext cx="4348755" cy="8042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𝜒</m:t>
                              </m:r>
                            </m:e>
                            <m:sub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→3</m:t>
                          </m:r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sub>
                      </m:sSub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.(</m:t>
                          </m:r>
                          <m:sSub>
                            <m:sSub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𝜒</m:t>
                              </m:r>
                            </m:e>
                            <m:sub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d>
                            <m:d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  <m:t>𝜒</m:t>
                                  </m:r>
                                </m:e>
                                <m:sub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sSub>
                                <m:sSubPr>
                                  <m:ctrlP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  <m:sSup>
                                <m:sSupPr>
                                  <m:ctrlP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e>
                          </m:d>
                        </m:den>
                      </m:f>
                    </m:oMath>
                  </m:oMathPara>
                </a14:m>
                <a:endParaRPr lang="en-US" altLang="zh-CN" sz="14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0.31±0.16</m:t>
                          </m:r>
                          <m:d>
                            <m:d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𝑠𝑡𝑎𝑡</m:t>
                              </m:r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</m:d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±0.14</m:t>
                          </m:r>
                          <m:d>
                            <m:d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𝑠𝑦𝑠</m:t>
                              </m:r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</m:d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±0.03</m:t>
                          </m:r>
                          <m:d>
                            <m:d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𝑝𝑎𝑟𝑎</m:t>
                              </m:r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</m:d>
                        </m:e>
                      </m:d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9C4AD4B4-1CAA-4001-9322-E01E419BB5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8748" y="2624741"/>
                <a:ext cx="4348755" cy="80425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本框 6">
            <a:extLst>
              <a:ext uri="{FF2B5EF4-FFF2-40B4-BE49-F238E27FC236}">
                <a16:creationId xmlns:a16="http://schemas.microsoft.com/office/drawing/2014/main" id="{E149AC54-6F1F-47BB-ADEA-E67833F89244}"/>
              </a:ext>
            </a:extLst>
          </p:cNvPr>
          <p:cNvSpPr txBox="1"/>
          <p:nvPr/>
        </p:nvSpPr>
        <p:spPr>
          <a:xfrm>
            <a:off x="4348747" y="2064939"/>
            <a:ext cx="45624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Our result is consistent with BESIII measurement [1]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EE8F248B-B38B-4328-90EB-DBE2B2EF0FB3}"/>
              </a:ext>
            </a:extLst>
          </p:cNvPr>
          <p:cNvSpPr txBox="1"/>
          <p:nvPr/>
        </p:nvSpPr>
        <p:spPr>
          <a:xfrm>
            <a:off x="813748" y="6272182"/>
            <a:ext cx="75165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[1] M. </a:t>
            </a:r>
            <a:r>
              <a:rPr lang="en-US" altLang="zh-CN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Ablikim</a:t>
            </a:r>
            <a:r>
              <a:rPr lang="en-US" altLang="zh-CN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al., PRD 83, 032003 (2011).  [2] V. </a:t>
            </a:r>
            <a:r>
              <a:rPr lang="en-US" altLang="zh-CN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Dorofeev</a:t>
            </a:r>
            <a:r>
              <a:rPr lang="en-US" altLang="zh-CN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al., EPJ A47,68(2011)</a:t>
            </a:r>
          </a:p>
          <a:p>
            <a:r>
              <a:rPr lang="en-US" altLang="zh-CN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[3] N.N. </a:t>
            </a:r>
            <a:r>
              <a:rPr lang="en-US" altLang="zh-CN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Achasov</a:t>
            </a:r>
            <a:r>
              <a:rPr lang="en-US" altLang="zh-CN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G.N.Shestakov</a:t>
            </a:r>
            <a:r>
              <a:rPr lang="en-US" altLang="zh-CN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Nucl.Part.Phys.Proc.287,89(2017)</a:t>
            </a:r>
            <a:endParaRPr lang="zh-CN" altLang="en-US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39120CE5-AD57-4E54-B287-504D2C7F8AD4}"/>
                  </a:ext>
                </a:extLst>
              </p:cNvPr>
              <p:cNvSpPr txBox="1"/>
              <p:nvPr/>
            </p:nvSpPr>
            <p:spPr>
              <a:xfrm>
                <a:off x="4348747" y="3619508"/>
                <a:ext cx="4671427" cy="12683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large isospin violation from Ref.[2] requires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→3</m:t>
                          </m:r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𝜋</m:t>
                          </m:r>
                        </m:sub>
                      </m:sSub>
                      <m:r>
                        <a:rPr lang="en-US" altLang="zh-CN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.(</m:t>
                          </m:r>
                          <m:sSub>
                            <m:sSubPr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.(</m:t>
                          </m:r>
                          <m:sSub>
                            <m:sSubPr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𝜂</m:t>
                          </m:r>
                          <m:sSup>
                            <m:sSupPr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2.5±0.9</m:t>
                          </m:r>
                        </m:e>
                      </m:d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zh-CN" alt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39120CE5-AD57-4E54-B287-504D2C7F8A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8747" y="3619508"/>
                <a:ext cx="4671427" cy="1268361"/>
              </a:xfrm>
              <a:prstGeom prst="rect">
                <a:avLst/>
              </a:prstGeom>
              <a:blipFill>
                <a:blip r:embed="rId6"/>
                <a:stretch>
                  <a:fillRect l="-6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D315FBBD-BA1B-4703-82BA-5D7A20037100}"/>
                  </a:ext>
                </a:extLst>
              </p:cNvPr>
              <p:cNvSpPr txBox="1"/>
              <p:nvPr/>
            </p:nvSpPr>
            <p:spPr>
              <a:xfrm>
                <a:off x="542921" y="4483090"/>
                <a:ext cx="3805826" cy="5207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sSubSup>
                          <m:sSubSup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→3</m:t>
                        </m:r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.(</m:t>
                        </m:r>
                        <m:sSubSup>
                          <m:sSubSup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.(</m:t>
                        </m:r>
                        <m:sSubSup>
                          <m:sSubSup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𝜂</m:t>
                        </m:r>
                        <m:sSup>
                          <m:sSup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∼5%</m:t>
                    </m:r>
                  </m:oMath>
                </a14:m>
                <a:r>
                  <a:rPr lang="en-US" altLang="zh-CN" sz="1600" dirty="0"/>
                  <a:t>.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D315FBBD-BA1B-4703-82BA-5D7A200371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921" y="4483090"/>
                <a:ext cx="3805826" cy="520720"/>
              </a:xfrm>
              <a:prstGeom prst="rect">
                <a:avLst/>
              </a:prstGeom>
              <a:blipFill>
                <a:blip r:embed="rId7"/>
                <a:stretch>
                  <a:fillRect b="-11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1FC5D724-7710-45C7-A71B-3ADC09851197}"/>
                  </a:ext>
                </a:extLst>
              </p:cNvPr>
              <p:cNvSpPr txBox="1"/>
              <p:nvPr/>
            </p:nvSpPr>
            <p:spPr>
              <a:xfrm>
                <a:off x="4348747" y="5136680"/>
                <a:ext cx="4348756" cy="8344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Single specific mechanism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6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16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sz="16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6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16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mixing, 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𝜅</m:t>
                    </m:r>
                    <m:acc>
                      <m:accPr>
                        <m:chr m:val="̅"/>
                        <m:ctrlP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16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</m:acc>
                  </m:oMath>
                </a14:m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16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zh-CN" sz="16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acc>
                      <m:accPr>
                        <m:chr m:val="̅"/>
                        <m:ctrlP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16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</m:acc>
                  </m:oMath>
                </a14:m>
                <a:r>
                  <a:rPr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rescattering)</a:t>
                </a:r>
                <a:r>
                  <a:rPr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cannot explain the large isospin violation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6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16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[3].</a:t>
                </a:r>
                <a:endParaRPr lang="zh-CN" alt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1FC5D724-7710-45C7-A71B-3ADC098511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8747" y="5136680"/>
                <a:ext cx="4348756" cy="834459"/>
              </a:xfrm>
              <a:prstGeom prst="rect">
                <a:avLst/>
              </a:prstGeom>
              <a:blipFill>
                <a:blip r:embed="rId8"/>
                <a:stretch>
                  <a:fillRect l="-700" t="-2190" r="-1120" b="-80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71298416-D641-49DD-9BA5-2DB955D0163F}"/>
                  </a:ext>
                </a:extLst>
              </p:cNvPr>
              <p:cNvSpPr txBox="1"/>
              <p:nvPr/>
            </p:nvSpPr>
            <p:spPr>
              <a:xfrm>
                <a:off x="0" y="0"/>
                <a:ext cx="4363491" cy="461665"/>
              </a:xfrm>
              <a:prstGeom prst="rect">
                <a:avLst/>
              </a:prstGeom>
              <a:solidFill>
                <a:srgbClr val="FFE6B3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altLang="zh-CN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)→3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𝜋</m:t>
                      </m:r>
                    </m:oMath>
                  </m:oMathPara>
                </a14:m>
                <a:endPara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71298416-D641-49DD-9BA5-2DB955D016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4363491" cy="461665"/>
              </a:xfrm>
              <a:prstGeom prst="rect">
                <a:avLst/>
              </a:prstGeom>
              <a:blipFill>
                <a:blip r:embed="rId9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C2805763-F4FB-4219-8488-24A175160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9EF4B-78C3-465F-A26D-296951CF7B54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1218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2438"/>
    </mc:Choice>
    <mc:Fallback>
      <p:transition spd="slow" advTm="62438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屏幕剪辑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094" y="958024"/>
            <a:ext cx="4722216" cy="29729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59B2BB68-3130-44F4-8791-A8538B6A7D3E}"/>
                  </a:ext>
                </a:extLst>
              </p:cNvPr>
              <p:cNvSpPr txBox="1"/>
              <p:nvPr/>
            </p:nvSpPr>
            <p:spPr>
              <a:xfrm>
                <a:off x="0" y="0"/>
                <a:ext cx="4363491" cy="461665"/>
              </a:xfrm>
              <a:prstGeom prst="rect">
                <a:avLst/>
              </a:prstGeom>
              <a:solidFill>
                <a:srgbClr val="FFE6B3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→3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𝜋</m:t>
                      </m:r>
                    </m:oMath>
                  </m:oMathPara>
                </a14:m>
                <a:endPara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59B2BB68-3130-44F4-8791-A8538B6A7D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4363491" cy="461665"/>
              </a:xfrm>
              <a:prstGeom prst="rect">
                <a:avLst/>
              </a:prstGeom>
              <a:blipFill>
                <a:blip r:embed="rId3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80AC3BD5-998B-4601-9719-AF141CF7534F}"/>
                  </a:ext>
                </a:extLst>
              </p:cNvPr>
              <p:cNvSpPr txBox="1"/>
              <p:nvPr/>
            </p:nvSpPr>
            <p:spPr>
              <a:xfrm>
                <a:off x="3402496" y="4090813"/>
                <a:ext cx="299684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Fig.6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spectrum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𝜋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80AC3BD5-998B-4601-9719-AF141CF753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2496" y="4090813"/>
                <a:ext cx="2996846" cy="276999"/>
              </a:xfrm>
              <a:prstGeom prst="rect">
                <a:avLst/>
              </a:prstGeom>
              <a:blipFill>
                <a:blip r:embed="rId4"/>
                <a:stretch>
                  <a:fillRect l="-4675" t="-28261" r="-610" b="-5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A00BBD04-9E76-476B-85F5-FFB9CFF97DD8}"/>
                  </a:ext>
                </a:extLst>
              </p:cNvPr>
              <p:cNvSpPr txBox="1"/>
              <p:nvPr/>
            </p:nvSpPr>
            <p:spPr>
              <a:xfrm>
                <a:off x="543054" y="4551609"/>
                <a:ext cx="868563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𝜋</m:t>
                    </m:r>
                    <m:sSub>
                      <m:sSub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→4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can be factorized for the large momentum of the pion recoiling against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The intensity and width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sSub>
                      <m:sSub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𝜋</m:t>
                    </m:r>
                  </m:oMath>
                </a14:m>
                <a:r>
                  <a:rPr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through triangle mechanism are consistent with Ref. [1][2]</a:t>
                </a:r>
                <a:endParaRPr lang="zh-CN" alt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A00BBD04-9E76-476B-85F5-FFB9CFF97D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054" y="4551609"/>
                <a:ext cx="8685634" cy="584775"/>
              </a:xfrm>
              <a:prstGeom prst="rect">
                <a:avLst/>
              </a:prstGeom>
              <a:blipFill>
                <a:blip r:embed="rId5"/>
                <a:stretch>
                  <a:fillRect l="-351" t="-3125" b="-125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3DA8755F-F943-40FD-89BA-4E9FE2760D13}"/>
                  </a:ext>
                </a:extLst>
              </p:cNvPr>
              <p:cNvSpPr txBox="1"/>
              <p:nvPr/>
            </p:nvSpPr>
            <p:spPr>
              <a:xfrm>
                <a:off x="1671350" y="5366033"/>
                <a:ext cx="3462291" cy="664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𝜌𝜋</m:t>
                          </m:r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≃0.6%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3DA8755F-F943-40FD-89BA-4E9FE2760D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1350" y="5366033"/>
                <a:ext cx="3462291" cy="66422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5F24A323-76A7-41EB-806F-87DBCF32F15C}"/>
                  </a:ext>
                </a:extLst>
              </p:cNvPr>
              <p:cNvSpPr txBox="1"/>
              <p:nvPr/>
            </p:nvSpPr>
            <p:spPr>
              <a:xfrm>
                <a:off x="4955930" y="5513477"/>
                <a:ext cx="152638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Γ</m:t>
                    </m:r>
                    <m:r>
                      <a:rPr lang="en-US" altLang="zh-CN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≃150</m:t>
                    </m:r>
                  </m:oMath>
                </a14:m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MeV</a:t>
                </a:r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5F24A323-76A7-41EB-806F-87DBCF32F1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5930" y="5513477"/>
                <a:ext cx="1526380" cy="369332"/>
              </a:xfrm>
              <a:prstGeom prst="rect">
                <a:avLst/>
              </a:prstGeom>
              <a:blipFill>
                <a:blip r:embed="rId7"/>
                <a:stretch>
                  <a:fillRect t="-8197" r="-2800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矩形 7"/>
          <p:cNvSpPr/>
          <p:nvPr/>
        </p:nvSpPr>
        <p:spPr>
          <a:xfrm>
            <a:off x="4121202" y="6206199"/>
            <a:ext cx="406628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[1] M. </a:t>
            </a:r>
            <a:r>
              <a:rPr lang="en-US" altLang="zh-CN" sz="1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Mikhasenko</a:t>
            </a:r>
            <a:r>
              <a:rPr lang="en-US" altLang="zh-CN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B. </a:t>
            </a:r>
            <a:r>
              <a:rPr lang="en-US" altLang="zh-CN" sz="1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Ketzer</a:t>
            </a:r>
            <a:r>
              <a:rPr lang="en-US" altLang="zh-CN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A. </a:t>
            </a:r>
            <a:r>
              <a:rPr lang="en-US" altLang="zh-CN" sz="1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Sarantsev</a:t>
            </a:r>
            <a:r>
              <a:rPr lang="en-US" altLang="zh-CN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PRD 91,094015 (2015)</a:t>
            </a:r>
          </a:p>
          <a:p>
            <a:pPr>
              <a:lnSpc>
                <a:spcPct val="150000"/>
              </a:lnSpc>
            </a:pPr>
            <a:r>
              <a:rPr lang="en-US" altLang="zh-CN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[2] F. </a:t>
            </a:r>
            <a:r>
              <a:rPr lang="en-US" altLang="zh-CN" sz="1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Aceti</a:t>
            </a:r>
            <a:r>
              <a:rPr lang="en-US" altLang="zh-CN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1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L.R.Dai</a:t>
            </a:r>
            <a:r>
              <a:rPr lang="en-US" altLang="zh-CN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E. </a:t>
            </a:r>
            <a:r>
              <a:rPr lang="en-US" altLang="zh-CN" sz="1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Oset</a:t>
            </a:r>
            <a:r>
              <a:rPr lang="en-US" altLang="zh-CN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PRD 94,096015(2016)</a:t>
            </a: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7789CB57-8266-4AB8-9FDC-043DF828E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9EF4B-78C3-465F-A26D-296951CF7B54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59931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2259"/>
    </mc:Choice>
    <mc:Fallback>
      <p:transition spd="slow" advTm="22259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EF8F305D-321F-41B0-8DEC-87C60CEE6519}"/>
                  </a:ext>
                </a:extLst>
              </p:cNvPr>
              <p:cNvSpPr txBox="1"/>
              <p:nvPr/>
            </p:nvSpPr>
            <p:spPr>
              <a:xfrm>
                <a:off x="0" y="0"/>
                <a:ext cx="4363491" cy="461665"/>
              </a:xfrm>
              <a:prstGeom prst="rect">
                <a:avLst/>
              </a:prstGeom>
              <a:solidFill>
                <a:srgbClr val="FFE6B3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altLang="zh-CN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→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𝜙𝜋</m:t>
                      </m:r>
                    </m:oMath>
                  </m:oMathPara>
                </a14:m>
                <a:endPara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EF8F305D-321F-41B0-8DEC-87C60CEE65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4363491" cy="461665"/>
              </a:xfrm>
              <a:prstGeom prst="rect">
                <a:avLst/>
              </a:prstGeom>
              <a:blipFill>
                <a:blip r:embed="rId2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组合 3">
            <a:extLst>
              <a:ext uri="{FF2B5EF4-FFF2-40B4-BE49-F238E27FC236}">
                <a16:creationId xmlns:a16="http://schemas.microsoft.com/office/drawing/2014/main" id="{44ECE963-5E00-4187-A88C-0B2BEE94BCD1}"/>
              </a:ext>
            </a:extLst>
          </p:cNvPr>
          <p:cNvGrpSpPr/>
          <p:nvPr/>
        </p:nvGrpSpPr>
        <p:grpSpPr>
          <a:xfrm>
            <a:off x="26633" y="1603285"/>
            <a:ext cx="4385568" cy="2519268"/>
            <a:chOff x="381740" y="4136571"/>
            <a:chExt cx="4385568" cy="2519268"/>
          </a:xfrm>
        </p:grpSpPr>
        <p:pic>
          <p:nvPicPr>
            <p:cNvPr id="5" name="图片 4" descr="屏幕剪辑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668" y="4136571"/>
              <a:ext cx="3099112" cy="2098766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" name="文本框 1">
                  <a:extLst>
                    <a:ext uri="{FF2B5EF4-FFF2-40B4-BE49-F238E27FC236}">
                      <a16:creationId xmlns:a16="http://schemas.microsoft.com/office/drawing/2014/main" id="{564560CF-59D9-47F7-9155-E460BFED2429}"/>
                    </a:ext>
                  </a:extLst>
                </p:cNvPr>
                <p:cNvSpPr txBox="1"/>
                <p:nvPr/>
              </p:nvSpPr>
              <p:spPr>
                <a:xfrm>
                  <a:off x="381740" y="6348062"/>
                  <a:ext cx="4385568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Fig.7 Partial width of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𝜙</m:t>
                      </m:r>
                      <m:sSup>
                        <m:sSup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𝐾</m:t>
                      </m:r>
                      <m:acc>
                        <m:accPr>
                          <m:chr m:val="̅"/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</m:acc>
                      <m:sSup>
                        <m:sSupPr>
                          <m:ctrlPr>
                            <a:rPr lang="en-US" altLang="zh-CN" sz="1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400" b="0" i="1" dirty="0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altLang="zh-CN" sz="1400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a14:m>
                  <a:r>
                    <a:rPr lang="zh-CN" altLang="en-US" sz="1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zh-CN" sz="1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in unit of KeV</a:t>
                  </a:r>
                  <a:endParaRPr lang="zh-CN" alt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2" name="文本框 1">
                  <a:extLst>
                    <a:ext uri="{FF2B5EF4-FFF2-40B4-BE49-F238E27FC236}">
                      <a16:creationId xmlns:a16="http://schemas.microsoft.com/office/drawing/2014/main" id="{564560CF-59D9-47F7-9155-E460BFED242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1740" y="6348062"/>
                  <a:ext cx="4385568" cy="307777"/>
                </a:xfrm>
                <a:prstGeom prst="rect">
                  <a:avLst/>
                </a:prstGeom>
                <a:blipFill>
                  <a:blip r:embed="rId4"/>
                  <a:stretch>
                    <a:fillRect l="-417" t="-4000" b="-20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D1D00B89-1E25-4E9A-AB2A-D6EACD2700B3}"/>
              </a:ext>
            </a:extLst>
          </p:cNvPr>
          <p:cNvGrpSpPr/>
          <p:nvPr/>
        </p:nvGrpSpPr>
        <p:grpSpPr>
          <a:xfrm>
            <a:off x="4572000" y="461665"/>
            <a:ext cx="4483223" cy="3143698"/>
            <a:chOff x="4776187" y="940525"/>
            <a:chExt cx="4483223" cy="3143698"/>
          </a:xfrm>
        </p:grpSpPr>
        <p:pic>
          <p:nvPicPr>
            <p:cNvPr id="7" name="图片 6" descr="屏幕剪辑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6057" y="940525"/>
              <a:ext cx="2574624" cy="2568131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" name="文本框 9">
                  <a:extLst>
                    <a:ext uri="{FF2B5EF4-FFF2-40B4-BE49-F238E27FC236}">
                      <a16:creationId xmlns:a16="http://schemas.microsoft.com/office/drawing/2014/main" id="{496137C8-5E91-4207-8C92-4316E016CA1F}"/>
                    </a:ext>
                  </a:extLst>
                </p:cNvPr>
                <p:cNvSpPr txBox="1"/>
                <p:nvPr/>
              </p:nvSpPr>
              <p:spPr>
                <a:xfrm>
                  <a:off x="4776187" y="3561003"/>
                  <a:ext cx="4483223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Fig.8 </a:t>
                  </a:r>
                  <a:r>
                    <a:rPr lang="en-US" altLang="zh-CN" sz="14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Dalitz</a:t>
                  </a:r>
                  <a:r>
                    <a:rPr lang="en-US" altLang="zh-CN" sz="1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plot of </a:t>
                  </a:r>
                  <a14:m>
                    <m:oMath xmlns:m="http://schemas.openxmlformats.org/officeDocument/2006/math">
                      <m:r>
                        <a:rPr lang="en-US" altLang="zh-CN" sz="1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𝐽</m:t>
                      </m:r>
                      <m:r>
                        <m:rPr>
                          <m:lit/>
                        </m:rPr>
                        <a:rPr lang="en-US" altLang="zh-CN" sz="1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/</m:t>
                      </m:r>
                      <m:r>
                        <a:rPr lang="en-US" altLang="zh-CN" sz="1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𝜓</m:t>
                      </m:r>
                      <m:r>
                        <a:rPr lang="en-US" altLang="zh-CN" sz="1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→</m:t>
                      </m:r>
                      <m:r>
                        <a:rPr lang="en-US" altLang="zh-CN" sz="1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𝜂</m:t>
                      </m:r>
                      <m:sSubSup>
                        <m:sSubSup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altLang="zh-CN" sz="1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→</m:t>
                      </m:r>
                      <m:r>
                        <a:rPr lang="en-US" altLang="zh-CN" sz="1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𝜂𝜙𝜋</m:t>
                      </m:r>
                    </m:oMath>
                  </a14:m>
                  <a:r>
                    <a:rPr lang="zh-CN" altLang="en-US" sz="1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zh-CN" sz="1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with the resonance of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bSup>
                    </m:oMath>
                  </a14:m>
                  <a:endParaRPr lang="zh-CN" alt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10" name="文本框 9">
                  <a:extLst>
                    <a:ext uri="{FF2B5EF4-FFF2-40B4-BE49-F238E27FC236}">
                      <a16:creationId xmlns:a16="http://schemas.microsoft.com/office/drawing/2014/main" id="{496137C8-5E91-4207-8C92-4316E016CA1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76187" y="3561003"/>
                  <a:ext cx="4483223" cy="523220"/>
                </a:xfrm>
                <a:prstGeom prst="rect">
                  <a:avLst/>
                </a:prstGeom>
                <a:blipFill>
                  <a:blip r:embed="rId6"/>
                  <a:stretch>
                    <a:fillRect l="-408" t="-2353" b="-11765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582184A0-4813-4ABA-A897-1D7607349B8C}"/>
                  </a:ext>
                </a:extLst>
              </p:cNvPr>
              <p:cNvSpPr txBox="1"/>
              <p:nvPr/>
            </p:nvSpPr>
            <p:spPr>
              <a:xfrm>
                <a:off x="31188" y="932478"/>
                <a:ext cx="418570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  <m:r>
                            <m:rPr>
                              <m:lit/>
                            </m:r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  <m:sSubSup>
                            <m:sSubSup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𝜂</m:t>
                          </m:r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𝜂𝜙𝜋</m:t>
                          </m:r>
                        </m:e>
                      </m:d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=6.3×</m:t>
                      </m:r>
                      <m:sSup>
                        <m:sSup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−8</m:t>
                          </m:r>
                        </m:sup>
                      </m:sSup>
                    </m:oMath>
                  </m:oMathPara>
                </a14:m>
                <a:endParaRPr lang="zh-CN" altLang="en-US" sz="1400" dirty="0"/>
              </a:p>
            </p:txBody>
          </p:sp>
        </mc:Choice>
        <mc:Fallback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582184A0-4813-4ABA-A897-1D7607349B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88" y="932478"/>
                <a:ext cx="4185705" cy="307777"/>
              </a:xfrm>
              <a:prstGeom prst="rect">
                <a:avLst/>
              </a:prstGeom>
              <a:blipFill>
                <a:blip r:embed="rId7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灯片编号占位符 12">
            <a:extLst>
              <a:ext uri="{FF2B5EF4-FFF2-40B4-BE49-F238E27FC236}">
                <a16:creationId xmlns:a16="http://schemas.microsoft.com/office/drawing/2014/main" id="{E17AE3E8-9B95-4573-8154-1BCDBAAC0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9EF4B-78C3-465F-A26D-296951CF7B54}" type="slidenum">
              <a:rPr lang="zh-CN" altLang="en-US" smtClean="0"/>
              <a:t>26</a:t>
            </a:fld>
            <a:endParaRPr lang="zh-CN" altLang="en-US"/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A202107F-943B-4D45-A657-43BE9458527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870" y="3955588"/>
            <a:ext cx="2663301" cy="197939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388FEC51-A75B-4679-B7F6-75618008B737}"/>
                  </a:ext>
                </a:extLst>
              </p:cNvPr>
              <p:cNvSpPr txBox="1"/>
              <p:nvPr/>
            </p:nvSpPr>
            <p:spPr>
              <a:xfrm>
                <a:off x="4666550" y="5971698"/>
                <a:ext cx="4572000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Fig.9 </a:t>
                </a:r>
                <a:r>
                  <a:rPr lang="en-US" altLang="zh-CN" sz="1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Dalitz</a:t>
                </a:r>
                <a:r>
                  <a:rPr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plot of </a:t>
                </a:r>
                <a14:m>
                  <m:oMath xmlns:m="http://schemas.openxmlformats.org/officeDocument/2006/math">
                    <m:r>
                      <a:rPr lang="en-US" altLang="zh-CN" sz="1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𝐽</m:t>
                    </m:r>
                    <m:r>
                      <m:rPr>
                        <m:lit/>
                      </m:rPr>
                      <a:rPr lang="en-US" altLang="zh-CN" sz="1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/</m:t>
                    </m:r>
                    <m:r>
                      <a:rPr lang="en-US" altLang="zh-CN" sz="1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𝜓</m:t>
                    </m:r>
                    <m:r>
                      <a:rPr lang="en-US" altLang="zh-CN" sz="1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en-US" altLang="zh-CN" sz="1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𝜂</m:t>
                    </m:r>
                    <m:r>
                      <a:rPr lang="en-US" altLang="zh-CN" sz="1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𝜙𝜋</m:t>
                    </m:r>
                  </m:oMath>
                </a14:m>
                <a:r>
                  <a:rPr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from Ref.[1] </a:t>
                </a:r>
                <a:endParaRPr lang="zh-CN" alt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388FEC51-A75B-4679-B7F6-75618008B7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6550" y="5971698"/>
                <a:ext cx="4572000" cy="307777"/>
              </a:xfrm>
              <a:prstGeom prst="rect">
                <a:avLst/>
              </a:prstGeom>
              <a:blipFill>
                <a:blip r:embed="rId9"/>
                <a:stretch>
                  <a:fillRect l="-400" t="-4000" b="-2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文本框 18">
            <a:extLst>
              <a:ext uri="{FF2B5EF4-FFF2-40B4-BE49-F238E27FC236}">
                <a16:creationId xmlns:a16="http://schemas.microsoft.com/office/drawing/2014/main" id="{F49488CD-ED67-4967-BA8B-DCF7A64AB3C9}"/>
              </a:ext>
            </a:extLst>
          </p:cNvPr>
          <p:cNvSpPr txBox="1"/>
          <p:nvPr/>
        </p:nvSpPr>
        <p:spPr>
          <a:xfrm>
            <a:off x="411168" y="5934980"/>
            <a:ext cx="30161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[1] M. </a:t>
            </a:r>
            <a:r>
              <a:rPr lang="en-US" altLang="zh-CN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Ablikim</a:t>
            </a:r>
            <a:r>
              <a:rPr lang="en-US" altLang="zh-CN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et al. PRL,121,022001(2018)</a:t>
            </a:r>
          </a:p>
          <a:p>
            <a:r>
              <a:rPr lang="en-US" altLang="zh-CN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[2] H. J. Jing, F. K. Guo, B. S. Zou, PRD 100,114010(2019)</a:t>
            </a:r>
            <a:endParaRPr lang="zh-CN" altLang="en-US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0948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5816"/>
    </mc:Choice>
    <mc:Fallback>
      <p:transition spd="slow" advTm="55816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2CC76B4C-3266-4C04-A4BF-E15B65D5D3D0}"/>
                  </a:ext>
                </a:extLst>
              </p:cNvPr>
              <p:cNvSpPr txBox="1"/>
              <p:nvPr/>
            </p:nvSpPr>
            <p:spPr>
              <a:xfrm>
                <a:off x="0" y="0"/>
                <a:ext cx="4363491" cy="461665"/>
              </a:xfrm>
              <a:prstGeom prst="rect">
                <a:avLst/>
              </a:prstGeom>
              <a:solidFill>
                <a:srgbClr val="FFE6B3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→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𝜙𝜋</m:t>
                      </m:r>
                    </m:oMath>
                  </m:oMathPara>
                </a14:m>
                <a:endPara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2CC76B4C-3266-4C04-A4BF-E15B65D5D3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4363491" cy="461665"/>
              </a:xfrm>
              <a:prstGeom prst="rect">
                <a:avLst/>
              </a:prstGeom>
              <a:blipFill>
                <a:blip r:embed="rId2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组合 11">
            <a:extLst>
              <a:ext uri="{FF2B5EF4-FFF2-40B4-BE49-F238E27FC236}">
                <a16:creationId xmlns:a16="http://schemas.microsoft.com/office/drawing/2014/main" id="{47312D9E-90B3-49EC-86D9-B935E094FBE7}"/>
              </a:ext>
            </a:extLst>
          </p:cNvPr>
          <p:cNvGrpSpPr/>
          <p:nvPr/>
        </p:nvGrpSpPr>
        <p:grpSpPr>
          <a:xfrm>
            <a:off x="119968" y="590291"/>
            <a:ext cx="7556510" cy="2925976"/>
            <a:chOff x="572729" y="590291"/>
            <a:chExt cx="7556510" cy="2925976"/>
          </a:xfrm>
        </p:grpSpPr>
        <p:pic>
          <p:nvPicPr>
            <p:cNvPr id="4" name="图片 3" descr="屏幕剪辑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729" y="590291"/>
              <a:ext cx="7408296" cy="2377044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" name="文本框 1">
                  <a:extLst>
                    <a:ext uri="{FF2B5EF4-FFF2-40B4-BE49-F238E27FC236}">
                      <a16:creationId xmlns:a16="http://schemas.microsoft.com/office/drawing/2014/main" id="{805932E4-484C-4F2B-A289-CCE2288B0C30}"/>
                    </a:ext>
                  </a:extLst>
                </p:cNvPr>
                <p:cNvSpPr txBox="1"/>
                <p:nvPr/>
              </p:nvSpPr>
              <p:spPr>
                <a:xfrm>
                  <a:off x="1014761" y="2967334"/>
                  <a:ext cx="7114478" cy="5489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Fig.10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a14:m>
                  <a:r>
                    <a:rPr lang="zh-CN" altLang="en-US" sz="1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zh-CN" sz="1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spectra of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sSup>
                        <m:sSup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a14:m>
                  <a:r>
                    <a:rPr lang="zh-CN" altLang="en-US" sz="1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zh-CN" sz="1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evaluated at </a:t>
                  </a: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rad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</m:oMath>
                  </a14:m>
                  <a:r>
                    <a:rPr lang="zh-CN" altLang="en-US" sz="1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zh-CN" sz="1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(left) and </a:t>
                  </a: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rad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=1.4</m:t>
                      </m:r>
                    </m:oMath>
                  </a14:m>
                  <a:r>
                    <a:rPr lang="zh-CN" altLang="en-US" sz="1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zh-CN" sz="1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GeV (right). The </a:t>
                  </a:r>
                  <a14:m>
                    <m:oMath xmlns:m="http://schemas.openxmlformats.org/officeDocument/2006/math"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𝜙</m:t>
                      </m:r>
                      <m:sSup>
                        <m:sSup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a14:m>
                  <a:r>
                    <a:rPr lang="zh-CN" altLang="en-US" sz="1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zh-CN" sz="1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signal is produced by OZI evading triangle mechanism.</a:t>
                  </a:r>
                  <a:endParaRPr lang="zh-CN" alt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2" name="文本框 1">
                  <a:extLst>
                    <a:ext uri="{FF2B5EF4-FFF2-40B4-BE49-F238E27FC236}">
                      <a16:creationId xmlns:a16="http://schemas.microsoft.com/office/drawing/2014/main" id="{805932E4-484C-4F2B-A289-CCE2288B0C3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4761" y="2967334"/>
                  <a:ext cx="7114478" cy="548933"/>
                </a:xfrm>
                <a:prstGeom prst="rect">
                  <a:avLst/>
                </a:prstGeom>
                <a:blipFill>
                  <a:blip r:embed="rId4"/>
                  <a:stretch>
                    <a:fillRect l="-257" t="-1111" r="-514" b="-10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46028DC3-592E-4C25-9DB2-ED7A077A2899}"/>
                  </a:ext>
                </a:extLst>
              </p:cNvPr>
              <p:cNvSpPr txBox="1"/>
              <p:nvPr/>
            </p:nvSpPr>
            <p:spPr>
              <a:xfrm>
                <a:off x="6171841" y="1626839"/>
                <a:ext cx="1684020" cy="3100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CN" sz="1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rad>
                    <m:r>
                      <a:rPr lang="en-US" altLang="zh-CN" sz="1400" i="1">
                        <a:latin typeface="Cambria Math" panose="02040503050406030204" pitchFamily="18" charset="0"/>
                      </a:rPr>
                      <m:t>=1.4</m:t>
                    </m:r>
                  </m:oMath>
                </a14:m>
                <a:r>
                  <a:rPr lang="zh-CN" altLang="en-US" sz="1400" i="1" dirty="0">
                    <a:latin typeface="Cambria Math" panose="02040503050406030204" pitchFamily="18" charset="0"/>
                  </a:rPr>
                  <a:t> </a:t>
                </a:r>
                <a:r>
                  <a:rPr lang="en-US" altLang="zh-CN" sz="1400" i="1" dirty="0">
                    <a:latin typeface="Cambria Math" panose="02040503050406030204" pitchFamily="18" charset="0"/>
                  </a:rPr>
                  <a:t>GeV </a:t>
                </a:r>
                <a:endParaRPr lang="zh-CN" altLang="en-US" sz="1400" i="1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46028DC3-592E-4C25-9DB2-ED7A077A28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1841" y="1626839"/>
                <a:ext cx="1684020" cy="310085"/>
              </a:xfrm>
              <a:prstGeom prst="rect">
                <a:avLst/>
              </a:prstGeom>
              <a:blipFill>
                <a:blip r:embed="rId5"/>
                <a:stretch>
                  <a:fillRect t="-3922" b="-176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288DA7CC-BBD3-4773-9C53-51BDDD9296E0}"/>
                  </a:ext>
                </a:extLst>
              </p:cNvPr>
              <p:cNvSpPr txBox="1"/>
              <p:nvPr/>
            </p:nvSpPr>
            <p:spPr>
              <a:xfrm>
                <a:off x="2162638" y="1613414"/>
                <a:ext cx="1684020" cy="3334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rad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288DA7CC-BBD3-4773-9C53-51BDDD9296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2638" y="1613414"/>
                <a:ext cx="1684020" cy="33348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组合 12">
            <a:extLst>
              <a:ext uri="{FF2B5EF4-FFF2-40B4-BE49-F238E27FC236}">
                <a16:creationId xmlns:a16="http://schemas.microsoft.com/office/drawing/2014/main" id="{1A8BB3B8-00B3-4F7E-B29F-E01ED8A1C778}"/>
              </a:ext>
            </a:extLst>
          </p:cNvPr>
          <p:cNvGrpSpPr/>
          <p:nvPr/>
        </p:nvGrpSpPr>
        <p:grpSpPr>
          <a:xfrm>
            <a:off x="562000" y="3669615"/>
            <a:ext cx="6966264" cy="2691106"/>
            <a:chOff x="1014761" y="3545327"/>
            <a:chExt cx="6966264" cy="2691106"/>
          </a:xfrm>
        </p:grpSpPr>
        <p:pic>
          <p:nvPicPr>
            <p:cNvPr id="9" name="图片 8" descr="屏幕剪辑">
              <a:extLst>
                <a:ext uri="{FF2B5EF4-FFF2-40B4-BE49-F238E27FC236}">
                  <a16:creationId xmlns:a16="http://schemas.microsoft.com/office/drawing/2014/main" id="{803B9F08-C49E-4038-B11D-1001B84DA0C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4761" y="3613863"/>
              <a:ext cx="2879670" cy="2179599"/>
            </a:xfrm>
            <a:prstGeom prst="rect">
              <a:avLst/>
            </a:prstGeom>
          </p:spPr>
        </p:pic>
        <p:pic>
          <p:nvPicPr>
            <p:cNvPr id="10" name="图片 9" descr="屏幕剪辑">
              <a:extLst>
                <a:ext uri="{FF2B5EF4-FFF2-40B4-BE49-F238E27FC236}">
                  <a16:creationId xmlns:a16="http://schemas.microsoft.com/office/drawing/2014/main" id="{F6FBD280-81FB-452F-B102-EFBA166CDEF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28961" y="3545327"/>
              <a:ext cx="2145578" cy="2248135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" name="文本框 10">
                  <a:extLst>
                    <a:ext uri="{FF2B5EF4-FFF2-40B4-BE49-F238E27FC236}">
                      <a16:creationId xmlns:a16="http://schemas.microsoft.com/office/drawing/2014/main" id="{FDBE240B-4FDB-470F-884D-9BB345ED9661}"/>
                    </a:ext>
                  </a:extLst>
                </p:cNvPr>
                <p:cNvSpPr txBox="1"/>
                <p:nvPr/>
              </p:nvSpPr>
              <p:spPr>
                <a:xfrm>
                  <a:off x="1154097" y="5903650"/>
                  <a:ext cx="6826928" cy="33278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Fig.11 </a:t>
                  </a:r>
                  <a14:m>
                    <m:oMath xmlns:m="http://schemas.openxmlformats.org/officeDocument/2006/math">
                      <m:r>
                        <a:rPr lang="en-US" altLang="zh-CN" sz="14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𝜙</m:t>
                      </m:r>
                      <m:sSup>
                        <m:sSupPr>
                          <m:ctrlPr>
                            <a:rPr lang="en-US" altLang="zh-CN" sz="1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zh-CN" sz="14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altLang="zh-CN" sz="14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</m:sup>
                      </m:sSup>
                    </m:oMath>
                  </a14:m>
                  <a:r>
                    <a:rPr lang="zh-CN" altLang="en-US" sz="1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zh-CN" sz="1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spectrum (left) and the </a:t>
                  </a:r>
                  <a:r>
                    <a:rPr lang="en-US" altLang="zh-CN" sz="14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Dalitz</a:t>
                  </a:r>
                  <a:r>
                    <a:rPr lang="en-US" altLang="zh-CN" sz="1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plot (right) of </a:t>
                  </a:r>
                  <a14:m>
                    <m:oMath xmlns:m="http://schemas.openxmlformats.org/officeDocument/2006/math">
                      <m:r>
                        <a:rPr lang="en-US" altLang="zh-CN" sz="14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𝐽</m:t>
                      </m:r>
                      <m:r>
                        <m:rPr>
                          <m:lit/>
                        </m:rPr>
                        <a:rPr lang="en-US" altLang="zh-CN" sz="14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/</m:t>
                      </m:r>
                      <m:r>
                        <a:rPr lang="en-US" altLang="zh-CN" sz="14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𝜓</m:t>
                      </m:r>
                      <m:r>
                        <a:rPr lang="en-US" altLang="zh-CN" sz="14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altLang="zh-CN" sz="1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zh-CN" sz="14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altLang="zh-CN" sz="14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±</m:t>
                          </m:r>
                        </m:sup>
                      </m:sSup>
                      <m:sSubSup>
                        <m:sSubSupPr>
                          <m:ctrlPr>
                            <a:rPr lang="en-US" altLang="zh-CN" sz="1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altLang="zh-CN" sz="14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CN" sz="14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CN" sz="14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∓</m:t>
                          </m:r>
                        </m:sup>
                      </m:sSubSup>
                      <m:r>
                        <a:rPr lang="en-US" altLang="zh-CN" sz="14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→</m:t>
                      </m:r>
                      <m:r>
                        <a:rPr lang="en-US" altLang="zh-CN" sz="14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𝜙</m:t>
                      </m:r>
                      <m:sSup>
                        <m:sSupPr>
                          <m:ctrlPr>
                            <a:rPr lang="en-US" altLang="zh-CN" sz="1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zh-CN" sz="14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altLang="zh-CN" sz="14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altLang="zh-CN" sz="1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zh-CN" sz="14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altLang="zh-CN" sz="14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</m:sup>
                      </m:sSup>
                    </m:oMath>
                  </a14:m>
                  <a:endParaRPr lang="zh-CN" alt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11" name="文本框 10">
                  <a:extLst>
                    <a:ext uri="{FF2B5EF4-FFF2-40B4-BE49-F238E27FC236}">
                      <a16:creationId xmlns:a16="http://schemas.microsoft.com/office/drawing/2014/main" id="{FDBE240B-4FDB-470F-884D-9BB345ED966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54097" y="5903650"/>
                  <a:ext cx="6826928" cy="332783"/>
                </a:xfrm>
                <a:prstGeom prst="rect">
                  <a:avLst/>
                </a:prstGeom>
                <a:blipFill>
                  <a:blip r:embed="rId9"/>
                  <a:stretch>
                    <a:fillRect l="-268" b="-1666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2A0E0820-3B00-4E2C-A24A-AF9BA089DD57}"/>
              </a:ext>
            </a:extLst>
          </p:cNvPr>
          <p:cNvGrpSpPr/>
          <p:nvPr/>
        </p:nvGrpSpPr>
        <p:grpSpPr>
          <a:xfrm>
            <a:off x="5821778" y="3579041"/>
            <a:ext cx="3428863" cy="2321026"/>
            <a:chOff x="5932263" y="3651818"/>
            <a:chExt cx="3428863" cy="232102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文本框 13">
                  <a:extLst>
                    <a:ext uri="{FF2B5EF4-FFF2-40B4-BE49-F238E27FC236}">
                      <a16:creationId xmlns:a16="http://schemas.microsoft.com/office/drawing/2014/main" id="{2D6C5F58-E367-499F-AD9A-8894B1C40A89}"/>
                    </a:ext>
                  </a:extLst>
                </p:cNvPr>
                <p:cNvSpPr txBox="1"/>
                <p:nvPr/>
              </p:nvSpPr>
              <p:spPr>
                <a:xfrm>
                  <a:off x="5932263" y="3651818"/>
                  <a:ext cx="3211737" cy="98430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US" altLang="zh-CN" sz="1200" b="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On-shel</a:t>
                  </a:r>
                  <a:r>
                    <a:rPr lang="en-US" altLang="zh-CN" sz="12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 branching ratio (at </a:t>
                  </a:r>
                  <a14:m>
                    <m:oMath xmlns:m="http://schemas.openxmlformats.org/officeDocument/2006/math">
                      <m:r>
                        <a:rPr lang="en-US" altLang="zh-CN" sz="1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𝛽</m:t>
                      </m:r>
                      <m:r>
                        <a:rPr lang="en-US" altLang="zh-CN" sz="1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=2</m:t>
                      </m:r>
                    </m:oMath>
                  </a14:m>
                  <a:r>
                    <a:rPr lang="en-US" altLang="zh-CN" sz="12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)</a:t>
                  </a:r>
                  <a:endParaRPr lang="en-US" altLang="zh-CN" sz="1200" b="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>
                    <a:lnSpc>
                      <a:spcPct val="15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altLang="zh-CN" sz="12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12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altLang="zh-CN" sz="1200" b="0" i="1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altLang="zh-CN" sz="12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en-US" altLang="zh-CN" sz="1200" b="0" i="1" smtClean="0">
                                <a:latin typeface="Cambria Math" panose="02040503050406030204" pitchFamily="18" charset="0"/>
                              </a:rPr>
                              <m:t>.(</m:t>
                            </m:r>
                            <m:sSubSup>
                              <m:sSubSupPr>
                                <m:ctrlPr>
                                  <a:rPr lang="en-US" altLang="zh-CN" sz="1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12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altLang="zh-CN" sz="1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altLang="zh-CN" sz="12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bSup>
                            <m:r>
                              <a:rPr lang="en-US" altLang="zh-CN" sz="1200" b="0" i="1" smtClean="0"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altLang="zh-CN" sz="1200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  <m:sSup>
                              <m:sSupPr>
                                <m:ctrlPr>
                                  <a:rPr lang="en-US" altLang="zh-CN" sz="1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1200" b="0" i="1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p>
                                <m:r>
                                  <a:rPr lang="en-US" altLang="zh-CN" sz="12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  <m:r>
                              <a:rPr lang="en-US" altLang="zh-CN" sz="1200" b="0" i="1" smtClean="0"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altLang="zh-CN" sz="12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  <m:acc>
                              <m:accPr>
                                <m:chr m:val="̅"/>
                                <m:ctrlPr>
                                  <a:rPr lang="en-US" altLang="zh-CN" sz="1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1200" b="0" i="1" smtClean="0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</m:acc>
                            <m:sSup>
                              <m:sSupPr>
                                <m:ctrlPr>
                                  <a:rPr lang="en-US" altLang="zh-CN" sz="1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1200" b="0" i="1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p>
                                <m:r>
                                  <a:rPr lang="en-US" altLang="zh-CN" sz="12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  <m:r>
                              <a:rPr lang="en-US" altLang="zh-CN" sz="12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altLang="zh-CN" sz="12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altLang="zh-CN" sz="1200" b="0" i="1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altLang="zh-CN" sz="12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en-US" altLang="zh-CN" sz="1200" b="0" i="1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  <m:d>
                              <m:dPr>
                                <m:ctrlPr>
                                  <a:rPr lang="en-US" altLang="zh-CN" sz="1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bSup>
                                <m:r>
                                  <a:rPr lang="en-US" altLang="zh-CN" sz="1200" b="0" i="1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en-US" altLang="zh-CN" sz="1200" b="0" i="1" smtClean="0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  <m:sSup>
                                  <m:sSupPr>
                                    <m:ctrlP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US" altLang="zh-CN" sz="12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CN" sz="12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en-US" altLang="zh-CN" sz="12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sz="1200" b="0" i="1" smtClean="0">
                                <a:latin typeface="Cambria Math" panose="02040503050406030204" pitchFamily="18" charset="0"/>
                              </a:rPr>
                              <m:t>𝑤𝑎𝑣𝑒</m:t>
                            </m:r>
                            <m:r>
                              <a:rPr lang="en-US" altLang="zh-CN" sz="12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den>
                        </m:f>
                        <m:r>
                          <a:rPr lang="en-US" altLang="zh-CN" sz="1200" b="0" i="1" smtClean="0">
                            <a:latin typeface="Cambria Math" panose="02040503050406030204" pitchFamily="18" charset="0"/>
                          </a:rPr>
                          <m:t>=1.8×</m:t>
                        </m:r>
                        <m:sSup>
                          <m:sSupPr>
                            <m:ctrlPr>
                              <a:rPr lang="en-US" altLang="zh-CN" sz="1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200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altLang="zh-CN" sz="1200" b="0" i="1" smtClean="0">
                                <a:latin typeface="Cambria Math" panose="02040503050406030204" pitchFamily="18" charset="0"/>
                              </a:rPr>
                              <m:t>−4</m:t>
                            </m:r>
                          </m:sup>
                        </m:sSup>
                      </m:oMath>
                    </m:oMathPara>
                  </a14:m>
                  <a:endParaRPr lang="zh-CN" alt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4" name="文本框 13">
                  <a:extLst>
                    <a:ext uri="{FF2B5EF4-FFF2-40B4-BE49-F238E27FC236}">
                      <a16:creationId xmlns:a16="http://schemas.microsoft.com/office/drawing/2014/main" id="{2D6C5F58-E367-499F-AD9A-8894B1C40A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32263" y="3651818"/>
                  <a:ext cx="3211737" cy="984308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文本框 14">
                  <a:extLst>
                    <a:ext uri="{FF2B5EF4-FFF2-40B4-BE49-F238E27FC236}">
                      <a16:creationId xmlns:a16="http://schemas.microsoft.com/office/drawing/2014/main" id="{40D820DB-4F6F-4C4C-ACC2-D3CA27403374}"/>
                    </a:ext>
                  </a:extLst>
                </p:cNvPr>
                <p:cNvSpPr txBox="1"/>
                <p:nvPr/>
              </p:nvSpPr>
              <p:spPr>
                <a:xfrm>
                  <a:off x="5977126" y="4636126"/>
                  <a:ext cx="3277359" cy="6678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US" altLang="zh-CN" sz="11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Estimation without TS:</a:t>
                  </a:r>
                </a:p>
                <a:p>
                  <a:pPr>
                    <a:lnSpc>
                      <a:spcPct val="15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2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altLang="zh-CN" sz="1200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altLang="zh-CN" sz="12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sSup>
                          <m:sSupPr>
                            <m:ctrlPr>
                              <a:rPr lang="en-US" altLang="zh-CN" sz="1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200" b="0" i="1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</m:e>
                          <m:sup>
                            <m:r>
                              <a:rPr lang="en-US" altLang="zh-CN" sz="1200" b="0" i="1" smtClean="0">
                                <a:latin typeface="Cambria Math" panose="02040503050406030204" pitchFamily="18" charset="0"/>
                              </a:rPr>
                              <m:t>𝑒𝑠𝑡</m:t>
                            </m:r>
                            <m:r>
                              <a:rPr lang="en-US" altLang="zh-CN" sz="1200" b="0" i="1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</m:sup>
                        </m:sSup>
                        <m:d>
                          <m:dPr>
                            <m:ctrlPr>
                              <a:rPr lang="en-US" altLang="zh-CN" sz="1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200" b="0" i="1" smtClean="0">
                                <a:latin typeface="Cambria Math" panose="02040503050406030204" pitchFamily="18" charset="0"/>
                              </a:rPr>
                              <m:t>𝐽</m:t>
                            </m:r>
                            <m:r>
                              <m:rPr>
                                <m:lit/>
                              </m:rPr>
                              <a:rPr lang="en-US" altLang="zh-CN" sz="1200" b="0" i="1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altLang="zh-CN" sz="1200" b="0" i="1" smtClean="0">
                                <a:latin typeface="Cambria Math" panose="02040503050406030204" pitchFamily="18" charset="0"/>
                              </a:rPr>
                              <m:t>𝜓</m:t>
                            </m:r>
                            <m:r>
                              <a:rPr lang="en-US" altLang="zh-CN" sz="1200" b="0" i="1" smtClean="0">
                                <a:latin typeface="Cambria Math" panose="02040503050406030204" pitchFamily="18" charset="0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lang="en-US" altLang="zh-CN" sz="1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1200" b="0" i="1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p>
                                <m:r>
                                  <a:rPr lang="en-US" altLang="zh-CN" sz="1200" b="0" i="1" smtClean="0">
                                    <a:latin typeface="Cambria Math" panose="02040503050406030204" pitchFamily="18" charset="0"/>
                                  </a:rPr>
                                  <m:t>±</m:t>
                                </m:r>
                              </m:sup>
                            </m:sSup>
                            <m:sSubSup>
                              <m:sSubSupPr>
                                <m:ctrlPr>
                                  <a:rPr lang="en-US" altLang="zh-CN" sz="1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12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altLang="zh-CN" sz="1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altLang="zh-CN" sz="1200" b="0" i="1" smtClean="0">
                                    <a:latin typeface="Cambria Math" panose="02040503050406030204" pitchFamily="18" charset="0"/>
                                  </a:rPr>
                                  <m:t>∓</m:t>
                                </m:r>
                              </m:sup>
                            </m:sSubSup>
                            <m:r>
                              <a:rPr lang="en-US" altLang="zh-CN" sz="1200" b="0" i="1" smtClean="0"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altLang="zh-CN" sz="1200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  <m:sSup>
                              <m:sSupPr>
                                <m:ctrlPr>
                                  <a:rPr lang="en-US" altLang="zh-CN" sz="1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1200" b="0" i="1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p>
                                <m:r>
                                  <a:rPr lang="en-US" altLang="zh-CN" sz="12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altLang="zh-CN" sz="1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1200" b="0" i="1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p>
                                <m:r>
                                  <a:rPr lang="en-US" altLang="zh-CN" sz="12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sup>
                            </m:sSup>
                          </m:e>
                        </m:d>
                        <m:r>
                          <a:rPr lang="en-US" altLang="zh-CN" sz="1200" b="0" i="1" smtClean="0">
                            <a:latin typeface="Cambria Math" panose="02040503050406030204" pitchFamily="18" charset="0"/>
                          </a:rPr>
                          <m:t>≃1×</m:t>
                        </m:r>
                        <m:sSup>
                          <m:sSupPr>
                            <m:ctrlPr>
                              <a:rPr lang="en-US" altLang="zh-CN" sz="1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200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altLang="zh-CN" sz="1200" b="0" i="1" smtClean="0">
                                <a:latin typeface="Cambria Math" panose="02040503050406030204" pitchFamily="18" charset="0"/>
                              </a:rPr>
                              <m:t>−6</m:t>
                            </m:r>
                          </m:sup>
                        </m:sSup>
                      </m:oMath>
                    </m:oMathPara>
                  </a14:m>
                  <a:endParaRPr lang="zh-CN" alt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5" name="文本框 14">
                  <a:extLst>
                    <a:ext uri="{FF2B5EF4-FFF2-40B4-BE49-F238E27FC236}">
                      <a16:creationId xmlns:a16="http://schemas.microsoft.com/office/drawing/2014/main" id="{40D820DB-4F6F-4C4C-ACC2-D3CA2740337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77126" y="4636126"/>
                  <a:ext cx="3277359" cy="66781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文本框 15">
                  <a:extLst>
                    <a:ext uri="{FF2B5EF4-FFF2-40B4-BE49-F238E27FC236}">
                      <a16:creationId xmlns:a16="http://schemas.microsoft.com/office/drawing/2014/main" id="{500EE3C0-CEA7-4CA9-AF8A-751AE2C015BD}"/>
                    </a:ext>
                  </a:extLst>
                </p:cNvPr>
                <p:cNvSpPr txBox="1"/>
                <p:nvPr/>
              </p:nvSpPr>
              <p:spPr>
                <a:xfrm>
                  <a:off x="5977126" y="5301314"/>
                  <a:ext cx="3384000" cy="6715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US" altLang="zh-CN" sz="11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Actual branching ratio:</a:t>
                  </a:r>
                </a:p>
                <a:p>
                  <a:pPr>
                    <a:lnSpc>
                      <a:spcPct val="15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20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altLang="zh-CN" sz="120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altLang="zh-CN" sz="120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altLang="zh-CN" sz="1200">
                            <a:latin typeface="Cambria Math" panose="02040503050406030204" pitchFamily="18" charset="0"/>
                          </a:rPr>
                          <m:t>.</m:t>
                        </m:r>
                        <m:d>
                          <m:dPr>
                            <m:ctrlPr>
                              <a:rPr lang="en-US" altLang="zh-CN" sz="1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200">
                                <a:latin typeface="Cambria Math" panose="02040503050406030204" pitchFamily="18" charset="0"/>
                              </a:rPr>
                              <m:t>𝐽</m:t>
                            </m:r>
                            <m:r>
                              <m:rPr>
                                <m:lit/>
                              </m:rPr>
                              <a:rPr lang="en-US" altLang="zh-CN" sz="120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altLang="zh-CN" sz="1200">
                                <a:latin typeface="Cambria Math" panose="02040503050406030204" pitchFamily="18" charset="0"/>
                              </a:rPr>
                              <m:t>𝜓</m:t>
                            </m:r>
                            <m:r>
                              <a:rPr lang="en-US" altLang="zh-CN" sz="1200">
                                <a:latin typeface="Cambria Math" panose="02040503050406030204" pitchFamily="18" charset="0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lang="en-US" altLang="zh-CN" sz="1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120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p>
                                <m:r>
                                  <a:rPr lang="en-US" altLang="zh-CN" sz="1200">
                                    <a:latin typeface="Cambria Math" panose="02040503050406030204" pitchFamily="18" charset="0"/>
                                  </a:rPr>
                                  <m:t>±</m:t>
                                </m:r>
                              </m:sup>
                            </m:sSup>
                            <m:sSubSup>
                              <m:sSubSupPr>
                                <m:ctrlPr>
                                  <a:rPr lang="en-US" altLang="zh-CN" sz="12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120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altLang="zh-CN" sz="120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altLang="zh-CN" sz="1200">
                                    <a:latin typeface="Cambria Math" panose="02040503050406030204" pitchFamily="18" charset="0"/>
                                  </a:rPr>
                                  <m:t>∓</m:t>
                                </m:r>
                              </m:sup>
                            </m:sSubSup>
                            <m:r>
                              <a:rPr lang="en-US" altLang="zh-CN" sz="1200"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altLang="zh-CN" sz="1200">
                                <a:latin typeface="Cambria Math" panose="02040503050406030204" pitchFamily="18" charset="0"/>
                              </a:rPr>
                              <m:t>𝜙</m:t>
                            </m:r>
                            <m:sSup>
                              <m:sSupPr>
                                <m:ctrlPr>
                                  <a:rPr lang="en-US" altLang="zh-CN" sz="1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120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p>
                                <m:r>
                                  <a:rPr lang="en-US" altLang="zh-CN" sz="120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altLang="zh-CN" sz="1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120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p>
                                <m:r>
                                  <a:rPr lang="en-US" altLang="zh-CN" sz="120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sup>
                            </m:sSup>
                          </m:e>
                        </m:d>
                        <m:r>
                          <a:rPr lang="en-US" altLang="zh-CN" sz="1200">
                            <a:latin typeface="Cambria Math" panose="02040503050406030204" pitchFamily="18" charset="0"/>
                          </a:rPr>
                          <m:t>≃1×</m:t>
                        </m:r>
                        <m:sSup>
                          <m:sSupPr>
                            <m:ctrlPr>
                              <a:rPr lang="en-US" altLang="zh-CN" sz="1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200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altLang="zh-CN" sz="1200">
                                <a:latin typeface="Cambria Math" panose="02040503050406030204" pitchFamily="18" charset="0"/>
                              </a:rPr>
                              <m:t>−5</m:t>
                            </m:r>
                          </m:sup>
                        </m:sSup>
                      </m:oMath>
                    </m:oMathPara>
                  </a14:m>
                  <a:endParaRPr lang="zh-CN" alt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6" name="文本框 15">
                  <a:extLst>
                    <a:ext uri="{FF2B5EF4-FFF2-40B4-BE49-F238E27FC236}">
                      <a16:creationId xmlns:a16="http://schemas.microsoft.com/office/drawing/2014/main" id="{500EE3C0-CEA7-4CA9-AF8A-751AE2C015B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77126" y="5301314"/>
                  <a:ext cx="3384000" cy="671530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1CDDA0A0-BCEB-482B-84C0-69B02C701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9EF4B-78C3-465F-A26D-296951CF7B54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3096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8978"/>
    </mc:Choice>
    <mc:Fallback>
      <p:transition spd="slow" advTm="78978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1A0B883-78BF-4E99-B0D4-CA8E54CB5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9EF4B-78C3-465F-A26D-296951CF7B54}" type="slidenum">
              <a:rPr lang="zh-CN" altLang="en-US" smtClean="0"/>
              <a:t>28</a:t>
            </a:fld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31CBC5E6-525A-4495-A199-F7F1F678932F}"/>
              </a:ext>
            </a:extLst>
          </p:cNvPr>
          <p:cNvSpPr txBox="1"/>
          <p:nvPr/>
        </p:nvSpPr>
        <p:spPr>
          <a:xfrm>
            <a:off x="4564333" y="6033185"/>
            <a:ext cx="37872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[1] </a:t>
            </a:r>
            <a:r>
              <a:rPr lang="en-US" altLang="zh-CN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Bityukov</a:t>
            </a:r>
            <a:r>
              <a:rPr lang="en-US" altLang="zh-CN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S.I. et al. Phys. Lett. B 118,383 (1987)</a:t>
            </a:r>
          </a:p>
          <a:p>
            <a:r>
              <a:rPr lang="en-US" altLang="zh-CN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[2] V. A. </a:t>
            </a:r>
            <a:r>
              <a:rPr lang="en-US" altLang="zh-CN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Viktorov</a:t>
            </a:r>
            <a:r>
              <a:rPr lang="en-US" altLang="zh-CN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al. Phys. Atom. </a:t>
            </a:r>
            <a:r>
              <a:rPr lang="en-US" altLang="zh-CN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Nucl</a:t>
            </a:r>
            <a:r>
              <a:rPr lang="en-US" altLang="zh-CN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59,1184 (1996)</a:t>
            </a:r>
          </a:p>
          <a:p>
            <a:r>
              <a:rPr lang="en-US" altLang="zh-CN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[3] S.V. Golovkin et al. Z. Phys. A 359,435 (1997)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EEA5AD56-EF79-4B44-96F1-A538D39211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34" y="868317"/>
            <a:ext cx="3341184" cy="376332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83A0B6A4-9673-47DF-AEDA-F689D5FA9376}"/>
                  </a:ext>
                </a:extLst>
              </p:cNvPr>
              <p:cNvSpPr txBox="1"/>
              <p:nvPr/>
            </p:nvSpPr>
            <p:spPr>
              <a:xfrm>
                <a:off x="0" y="0"/>
                <a:ext cx="4363491" cy="461665"/>
              </a:xfrm>
              <a:prstGeom prst="rect">
                <a:avLst/>
              </a:prstGeom>
              <a:solidFill>
                <a:srgbClr val="FFE6B3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→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𝜙𝜋</m:t>
                      </m:r>
                    </m:oMath>
                  </m:oMathPara>
                </a14:m>
                <a:endPara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83A0B6A4-9673-47DF-AEDA-F689D5FA93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4363491" cy="461665"/>
              </a:xfrm>
              <a:prstGeom prst="rect">
                <a:avLst/>
              </a:prstGeom>
              <a:blipFill>
                <a:blip r:embed="rId3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D1AE08BD-9D40-4798-9FCF-6CA9032E0F09}"/>
                  </a:ext>
                </a:extLst>
              </p:cNvPr>
              <p:cNvSpPr txBox="1"/>
              <p:nvPr/>
            </p:nvSpPr>
            <p:spPr>
              <a:xfrm>
                <a:off x="361021" y="4800021"/>
                <a:ext cx="4210979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Fig.12 (a) The acceptance-corrected </a:t>
                </a:r>
                <a14:m>
                  <m:oMath xmlns:m="http://schemas.openxmlformats.org/officeDocument/2006/math">
                    <m:r>
                      <a:rPr lang="en-US" altLang="zh-CN" sz="1400" b="0" i="1" smtClean="0">
                        <a:latin typeface="Cambria Math" panose="02040503050406030204" pitchFamily="18" charset="0"/>
                      </a:rPr>
                      <m:t>𝜙</m:t>
                    </m:r>
                    <m:sSup>
                      <m:sSupPr>
                        <m:ctrlP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mass spectrum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sz="14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 sz="14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sz="1400" b="0" i="1" smtClean="0">
                        <a:latin typeface="Cambria Math" panose="02040503050406030204" pitchFamily="18" charset="0"/>
                      </a:rPr>
                      <m:t>𝜙</m:t>
                    </m:r>
                    <m:sSup>
                      <m:sSupPr>
                        <m:ctrlP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altLang="zh-CN" sz="1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(b) The acceptance of the Lepton-F spectrometer for </a:t>
                </a:r>
                <a14:m>
                  <m:oMath xmlns:m="http://schemas.openxmlformats.org/officeDocument/2006/math">
                    <m:r>
                      <a:rPr lang="en-US" altLang="zh-CN" sz="1400" b="0" i="1" smtClean="0">
                        <a:latin typeface="Cambria Math" panose="02040503050406030204" pitchFamily="18" charset="0"/>
                      </a:rPr>
                      <m:t>𝜙</m:t>
                    </m:r>
                    <m:sSup>
                      <m:sSupPr>
                        <m:ctrlP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zh-CN" alt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events. (c) The false “</a:t>
                </a:r>
                <a14:m>
                  <m:oMath xmlns:m="http://schemas.openxmlformats.org/officeDocument/2006/math">
                    <m:r>
                      <a:rPr lang="en-US" altLang="zh-CN" sz="1400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”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4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400" b="0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sz="14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zh-CN" alt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mass spectrum </a:t>
                </a:r>
                <a:r>
                  <a:rPr lang="en-US" altLang="zh-CN" sz="1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[1]. </a:t>
                </a:r>
                <a:endParaRPr lang="zh-CN" alt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D1AE08BD-9D40-4798-9FCF-6CA9032E0F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021" y="4800021"/>
                <a:ext cx="4210979" cy="954107"/>
              </a:xfrm>
              <a:prstGeom prst="rect">
                <a:avLst/>
              </a:prstGeom>
              <a:blipFill>
                <a:blip r:embed="rId4"/>
                <a:stretch>
                  <a:fillRect l="-434" t="-637" b="-57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图片 10">
            <a:extLst>
              <a:ext uri="{FF2B5EF4-FFF2-40B4-BE49-F238E27FC236}">
                <a16:creationId xmlns:a16="http://schemas.microsoft.com/office/drawing/2014/main" id="{D853B1C0-1937-410E-8400-F4B9BD863D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674" y="615757"/>
            <a:ext cx="2964437" cy="315495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902F8353-C978-4DC3-B94D-8BD2B1232E62}"/>
                  </a:ext>
                </a:extLst>
              </p:cNvPr>
              <p:cNvSpPr txBox="1"/>
              <p:nvPr/>
            </p:nvSpPr>
            <p:spPr>
              <a:xfrm>
                <a:off x="4851674" y="3781610"/>
                <a:ext cx="3663676" cy="20409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Fig.13 Effective mass spectrum of the </a:t>
                </a:r>
                <a14:m>
                  <m:oMath xmlns:m="http://schemas.openxmlformats.org/officeDocument/2006/math">
                    <m:r>
                      <a:rPr lang="en-US" altLang="zh-CN" sz="1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𝜙</m:t>
                    </m:r>
                    <m:sSup>
                      <m:sSupPr>
                        <m:ctrlPr>
                          <a:rPr lang="en-US" altLang="zh-CN" sz="1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1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sz="1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zh-CN" alt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system in the reaction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1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sz="1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sz="1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𝑝</m:t>
                    </m:r>
                    <m:r>
                      <a:rPr lang="en-US" altLang="zh-CN" sz="1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en-US" altLang="zh-CN" sz="1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𝜙</m:t>
                    </m:r>
                    <m:sSup>
                      <m:sSupPr>
                        <m:ctrlPr>
                          <a:rPr lang="en-US" altLang="zh-CN" sz="1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1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sz="1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en-US" altLang="zh-CN" sz="1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zh-CN" alt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(the results are weighted with detector efficiency) [2,3]. The </a:t>
                </a:r>
                <a:r>
                  <a:rPr lang="en-US" altLang="zh-CN" sz="1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“anti-OPE” selection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altLang="zh-CN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altLang="zh-CN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&gt;0.1</m:t>
                    </m:r>
                    <m:r>
                      <a:rPr lang="en-US" altLang="zh-CN" sz="1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zh-CN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1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GeV</m:t>
                        </m:r>
                      </m:e>
                      <m:sup>
                        <m:r>
                          <a:rPr lang="en-US" altLang="zh-CN" sz="1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zh-CN" altLang="en-US" sz="1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applied</a:t>
                </a:r>
                <a:r>
                  <a:rPr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which affects only slightly the efficiency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sz="1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𝑝</m:t>
                    </m:r>
                    <m:r>
                      <a:rPr lang="en-US" altLang="zh-CN" sz="1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sSub>
                      <m:sSubPr>
                        <m:ctrlPr>
                          <a:rPr lang="en-US" altLang="zh-CN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CN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1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zh-CN" alt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(not proceeding via OPE exchange), but which reduces the background from the OPE-mediated reaction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sz="1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𝑝</m:t>
                    </m:r>
                    <m:r>
                      <a:rPr lang="en-US" altLang="zh-CN" sz="1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en-US" altLang="zh-CN" sz="1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𝐶</m:t>
                    </m:r>
                    <m:d>
                      <m:dPr>
                        <m:ctrlPr>
                          <a:rPr lang="en-US" altLang="zh-CN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1480</m:t>
                        </m:r>
                      </m:e>
                    </m:d>
                    <m:r>
                      <a:rPr lang="en-US" altLang="zh-CN" sz="1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zh-CN" alt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by a factor of 5 [2,3].</a:t>
                </a:r>
                <a:endParaRPr lang="zh-CN" alt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902F8353-C978-4DC3-B94D-8BD2B1232E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1674" y="3781610"/>
                <a:ext cx="3663676" cy="2040943"/>
              </a:xfrm>
              <a:prstGeom prst="rect">
                <a:avLst/>
              </a:prstGeom>
              <a:blipFill>
                <a:blip r:embed="rId6"/>
                <a:stretch>
                  <a:fillRect l="-499" t="-299" r="-1165" b="-17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0D7100D0-ABDF-4FF5-8454-8091FA85DB1C}"/>
                  </a:ext>
                </a:extLst>
              </p:cNvPr>
              <p:cNvSpPr txBox="1"/>
              <p:nvPr/>
            </p:nvSpPr>
            <p:spPr>
              <a:xfrm>
                <a:off x="361021" y="5931682"/>
                <a:ext cx="4198317" cy="5238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“C(1480)” is reported with </a:t>
                </a:r>
                <a14:m>
                  <m:oMath xmlns:m="http://schemas.openxmlformats.org/officeDocument/2006/math">
                    <m:r>
                      <a:rPr lang="en-US" altLang="zh-CN" sz="1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𝐼</m:t>
                    </m:r>
                    <m:r>
                      <a:rPr lang="en-US" altLang="zh-CN" sz="1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1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𝐽</m:t>
                        </m:r>
                      </m:e>
                      <m:sup>
                        <m:r>
                          <a:rPr lang="en-US" altLang="zh-CN" sz="1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𝑃𝐶</m:t>
                        </m:r>
                      </m:sup>
                    </m:sSup>
                    <m:r>
                      <a:rPr lang="en-US" altLang="zh-CN" sz="14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1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1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  <m:sup>
                        <m:r>
                          <a:rPr lang="en-US" altLang="zh-CN" sz="1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1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by OPE.</a:t>
                </a:r>
              </a:p>
              <a:p>
                <a14:m>
                  <m:oMath xmlns:m="http://schemas.openxmlformats.org/officeDocument/2006/math">
                    <m:r>
                      <a:rPr lang="en-US" altLang="zh-CN" sz="140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altLang="zh-CN" sz="1400">
                        <a:latin typeface="Cambria Math" panose="02040503050406030204" pitchFamily="18" charset="0"/>
                      </a:rPr>
                      <m:t>=1480±40</m:t>
                    </m:r>
                  </m:oMath>
                </a14:m>
                <a:r>
                  <a:rPr lang="zh-CN" alt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MeV,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1400">
                        <a:latin typeface="Cambria Math" panose="02040503050406030204" pitchFamily="18" charset="0"/>
                      </a:rPr>
                      <m:t>Γ</m:t>
                    </m:r>
                    <m:r>
                      <a:rPr lang="en-US" altLang="zh-CN" sz="1400">
                        <a:latin typeface="Cambria Math" panose="02040503050406030204" pitchFamily="18" charset="0"/>
                      </a:rPr>
                      <m:t>=130±60</m:t>
                    </m:r>
                  </m:oMath>
                </a14:m>
                <a:r>
                  <a:rPr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MeV </a:t>
                </a:r>
                <a:r>
                  <a:rPr lang="en-US" altLang="zh-CN" sz="1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[1]</a:t>
                </a:r>
                <a:r>
                  <a:rPr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zh-CN" alt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0D7100D0-ABDF-4FF5-8454-8091FA85DB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021" y="5931682"/>
                <a:ext cx="4198317" cy="523861"/>
              </a:xfrm>
              <a:prstGeom prst="rect">
                <a:avLst/>
              </a:prstGeom>
              <a:blipFill>
                <a:blip r:embed="rId7"/>
                <a:stretch>
                  <a:fillRect l="-435" t="-2326" b="-1162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9259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4935"/>
    </mc:Choice>
    <mc:Fallback>
      <p:transition spd="slow" advTm="84935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2422689"/>
            <a:ext cx="9144000" cy="616033"/>
          </a:xfrm>
          <a:solidFill>
            <a:srgbClr val="FFCC66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Conclusions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FC39781A-49C9-4130-A509-731268485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9EF4B-78C3-465F-A26D-296951CF7B54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71398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04"/>
    </mc:Choice>
    <mc:Fallback>
      <p:transition spd="slow" advTm="1304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2422689"/>
            <a:ext cx="9144000" cy="616033"/>
          </a:xfrm>
          <a:solidFill>
            <a:srgbClr val="FFCC66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B182DE2A-3961-4F8B-9633-F5B9DAE8E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9EF4B-78C3-465F-A26D-296951CF7B5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0606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22"/>
    </mc:Choice>
    <mc:Fallback>
      <p:transition spd="slow" advTm="522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EE305413-E01A-4D38-95A1-77E67621FBF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17860" y="866619"/>
                <a:ext cx="7886700" cy="5489731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Our combined study taken into account the TSM is consistent with taking the axial vector mesons as quark model states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Particularly, in our study, only TSM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(1285)</m:t>
                    </m:r>
                  </m:oMath>
                </a14:m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cannot account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(1420)</m:t>
                    </m:r>
                  </m:oMath>
                </a14:m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but the TSM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(1260)</m:t>
                    </m:r>
                  </m:oMath>
                </a14:m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can produce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1420</m:t>
                        </m:r>
                      </m:e>
                    </m:d>
                  </m:oMath>
                </a14:m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TSM produces non-trivial features in the spectra of </a:t>
                </a:r>
                <a14:m>
                  <m:oMath xmlns:m="http://schemas.openxmlformats.org/officeDocument/2006/math">
                    <m:r>
                      <a:rPr lang="en-US" altLang="zh-CN" sz="1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𝐽</m:t>
                    </m:r>
                    <m:r>
                      <m:rPr>
                        <m:lit/>
                      </m:rPr>
                      <a:rPr lang="en-US" altLang="zh-CN" sz="1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/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𝜓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𝛾</m:t>
                    </m:r>
                    <m:d>
                      <m:d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1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altLang="zh-CN" sz="1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bSup>
                      </m:e>
                    </m:d>
                    <m:r>
                      <a:rPr lang="en-US" altLang="zh-CN" sz="1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𝛾𝜂𝜋𝜋</m:t>
                    </m:r>
                  </m:oMath>
                </a14:m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zh-CN" sz="1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𝛾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𝐾</m:t>
                    </m:r>
                    <m:acc>
                      <m:accPr>
                        <m:chr m:val="̅"/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</m:acc>
                    <m:r>
                      <a:rPr lang="en-US" altLang="zh-CN" sz="18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𝜋</m:t>
                    </m:r>
                  </m:oMath>
                </a14:m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in both the three-body and the two-body distributions.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TSM also plays a role in </a:t>
                </a:r>
                <a14:m>
                  <m:oMath xmlns:m="http://schemas.openxmlformats.org/officeDocument/2006/math"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sector, i.e.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where we predicted the branching ratio of OZI suppressed </a:t>
                </a:r>
                <a14:m>
                  <m:oMath xmlns:m="http://schemas.openxmlformats.org/officeDocument/2006/math"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m:rPr>
                        <m:lit/>
                      </m:rPr>
                      <a:rPr lang="en-US" altLang="zh-CN" sz="18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𝜙𝜋𝜋</m:t>
                    </m:r>
                  </m:oMath>
                </a14:m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Isospin violated </a:t>
                </a:r>
                <a14:m>
                  <m:oMath xmlns:m="http://schemas.openxmlformats.org/officeDocument/2006/math"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m:rPr>
                        <m:lit/>
                      </m:rPr>
                      <a:rPr lang="en-US" altLang="zh-CN" sz="18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1425</m:t>
                        </m:r>
                      </m:e>
                    </m:d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𝜂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𝜙𝜋𝜂</m:t>
                    </m:r>
                  </m:oMath>
                </a14:m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induced by TSM.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EE305413-E01A-4D38-95A1-77E67621FBF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17860" y="866619"/>
                <a:ext cx="7886700" cy="5489731"/>
              </a:xfrm>
              <a:blipFill>
                <a:blip r:embed="rId2"/>
                <a:stretch>
                  <a:fillRect l="-5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F75FF49-DE6A-4396-89FE-FBC6275D9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9EF4B-78C3-465F-A26D-296951CF7B54}" type="slidenum">
              <a:rPr lang="zh-CN" altLang="en-US" smtClean="0"/>
              <a:t>30</a:t>
            </a:fld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511BE229-C3A1-4ADD-829D-B9544EDA521C}"/>
              </a:ext>
            </a:extLst>
          </p:cNvPr>
          <p:cNvSpPr txBox="1"/>
          <p:nvPr/>
        </p:nvSpPr>
        <p:spPr>
          <a:xfrm>
            <a:off x="0" y="0"/>
            <a:ext cx="4363491" cy="461665"/>
          </a:xfrm>
          <a:prstGeom prst="rect">
            <a:avLst/>
          </a:prstGeom>
          <a:solidFill>
            <a:srgbClr val="FFE6B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标题 1">
            <a:extLst>
              <a:ext uri="{FF2B5EF4-FFF2-40B4-BE49-F238E27FC236}">
                <a16:creationId xmlns:a16="http://schemas.microsoft.com/office/drawing/2014/main" id="{83167891-7B01-4224-8233-12E88B648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860" y="5144319"/>
            <a:ext cx="7886700" cy="1325563"/>
          </a:xfrm>
        </p:spPr>
        <p:txBody>
          <a:bodyPr/>
          <a:lstStyle/>
          <a:p>
            <a:pPr algn="ctr"/>
            <a:r>
              <a:rPr lang="en-US" altLang="zh-CN" dirty="0">
                <a:latin typeface="Times New Roman" panose="02020603050405020304" pitchFamily="18" charset="0"/>
                <a:ea typeface="Adobe 楷体 Std R" panose="02020400000000000000" pitchFamily="18" charset="-122"/>
                <a:cs typeface="Times New Roman" panose="02020603050405020304" pitchFamily="18" charset="0"/>
              </a:rPr>
              <a:t>Thank you for your attention</a:t>
            </a:r>
            <a:endParaRPr lang="zh-CN" altLang="en-US" dirty="0">
              <a:latin typeface="Times New Roman" panose="02020603050405020304" pitchFamily="18" charset="0"/>
              <a:ea typeface="Adobe 楷体 Std R" panose="02020400000000000000" pitchFamily="18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183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238"/>
    </mc:Choice>
    <mc:Fallback>
      <p:transition spd="slow" advTm="8238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/>
              <p:cNvSpPr txBox="1"/>
              <p:nvPr/>
            </p:nvSpPr>
            <p:spPr>
              <a:xfrm>
                <a:off x="358218" y="646343"/>
                <a:ext cx="8150565" cy="3942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quark model, the axial vector mesons (AVM) are states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218" y="646343"/>
                <a:ext cx="8150565" cy="394275"/>
              </a:xfrm>
              <a:prstGeom prst="rect">
                <a:avLst/>
              </a:prstGeom>
              <a:blipFill>
                <a:blip r:embed="rId2"/>
                <a:stretch>
                  <a:fillRect l="-673" t="-6154" b="-184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组合 15"/>
          <p:cNvGrpSpPr/>
          <p:nvPr/>
        </p:nvGrpSpPr>
        <p:grpSpPr>
          <a:xfrm>
            <a:off x="1000597" y="1211662"/>
            <a:ext cx="6865805" cy="2375322"/>
            <a:chOff x="989815" y="1367243"/>
            <a:chExt cx="6865805" cy="2375322"/>
          </a:xfrm>
        </p:grpSpPr>
        <p:pic>
          <p:nvPicPr>
            <p:cNvPr id="6" name="图片 5" descr="屏幕剪辑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4612" y="1367243"/>
              <a:ext cx="5611008" cy="895475"/>
            </a:xfrm>
            <a:prstGeom prst="rect">
              <a:avLst/>
            </a:prstGeom>
          </p:spPr>
        </p:pic>
        <p:pic>
          <p:nvPicPr>
            <p:cNvPr id="7" name="图片 6" descr="屏幕剪辑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7007" y="2828037"/>
              <a:ext cx="5506218" cy="91452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文本框 7"/>
                <p:cNvSpPr txBox="1"/>
                <p:nvPr/>
              </p:nvSpPr>
              <p:spPr>
                <a:xfrm>
                  <a:off x="989815" y="3146353"/>
                  <a:ext cx="1056892" cy="27789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𝑃𝐶</m:t>
                            </m:r>
                          </m:sup>
                        </m:s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++</m:t>
                            </m:r>
                          </m:sup>
                        </m:sSup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8" name="文本框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9815" y="3146353"/>
                  <a:ext cx="1056892" cy="277897"/>
                </a:xfrm>
                <a:prstGeom prst="rect">
                  <a:avLst/>
                </a:prstGeom>
                <a:blipFill>
                  <a:blip r:embed="rId5"/>
                  <a:stretch>
                    <a:fillRect l="-6897" t="-2222" r="-1149" b="-3333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文本框 8"/>
                <p:cNvSpPr txBox="1"/>
                <p:nvPr/>
              </p:nvSpPr>
              <p:spPr>
                <a:xfrm>
                  <a:off x="989815" y="1676031"/>
                  <a:ext cx="1093761" cy="27789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𝑃𝐶</m:t>
                            </m:r>
                          </m:sup>
                        </m:s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+−</m:t>
                            </m:r>
                          </m:sup>
                        </m:sSup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9" name="文本框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9815" y="1676031"/>
                  <a:ext cx="1093761" cy="277897"/>
                </a:xfrm>
                <a:prstGeom prst="rect">
                  <a:avLst/>
                </a:prstGeom>
                <a:blipFill>
                  <a:blip r:embed="rId6"/>
                  <a:stretch>
                    <a:fillRect l="-5000" t="-2222" b="-3333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2" name="文本框 11"/>
          <p:cNvSpPr txBox="1"/>
          <p:nvPr/>
        </p:nvSpPr>
        <p:spPr>
          <a:xfrm>
            <a:off x="440622" y="3658847"/>
            <a:ext cx="3922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PDG, the assignments and masses are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表格 1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93169670"/>
                  </p:ext>
                </p:extLst>
              </p:nvPr>
            </p:nvGraphicFramePr>
            <p:xfrm>
              <a:off x="1192951" y="4152303"/>
              <a:ext cx="2926562" cy="2191795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463281">
                      <a:extLst>
                        <a:ext uri="{9D8B030D-6E8A-4147-A177-3AD203B41FA5}">
                          <a16:colId xmlns:a16="http://schemas.microsoft.com/office/drawing/2014/main" val="936133639"/>
                        </a:ext>
                      </a:extLst>
                    </a:gridCol>
                    <a:gridCol w="1463281">
                      <a:extLst>
                        <a:ext uri="{9D8B030D-6E8A-4147-A177-3AD203B41FA5}">
                          <a16:colId xmlns:a16="http://schemas.microsoft.com/office/drawing/2014/main" val="2607451299"/>
                        </a:ext>
                      </a:extLst>
                    </a:gridCol>
                  </a:tblGrid>
                  <a:tr h="438359">
                    <a:tc>
                      <a:txBody>
                        <a:bodyPr/>
                        <a:lstStyle/>
                        <a:p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</a:rPr>
                            <a:t>States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</a:rPr>
                            <a:t>Mass</a:t>
                          </a:r>
                          <a:r>
                            <a:rPr lang="en-US" altLang="zh-CN" baseline="0" dirty="0">
                              <a:solidFill>
                                <a:schemeClr val="tx1"/>
                              </a:solidFill>
                            </a:rPr>
                            <a:t> [MeV]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41673327"/>
                      </a:ext>
                    </a:extLst>
                  </a:tr>
                  <a:tr h="43835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altLang="zh-CN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(1260)</m:t>
                                </m:r>
                              </m:oMath>
                            </m:oMathPara>
                          </a14:m>
                          <a:endParaRPr lang="zh-CN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1230±40</m:t>
                                </m:r>
                              </m:oMath>
                            </m:oMathPara>
                          </a14:m>
                          <a:endParaRPr lang="zh-CN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06256225"/>
                      </a:ext>
                    </a:extLst>
                  </a:tr>
                  <a:tr h="43835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altLang="zh-CN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(1285)</m:t>
                                </m:r>
                              </m:oMath>
                            </m:oMathPara>
                          </a14:m>
                          <a:endParaRPr lang="zh-CN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1281.9±0.5</m:t>
                                </m:r>
                              </m:oMath>
                            </m:oMathPara>
                          </a14:m>
                          <a:endParaRPr lang="zh-CN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4275479"/>
                      </a:ext>
                    </a:extLst>
                  </a:tr>
                  <a:tr h="43835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altLang="zh-CN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(1420)</m:t>
                                </m:r>
                              </m:oMath>
                            </m:oMathPara>
                          </a14:m>
                          <a:endParaRPr lang="zh-CN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1426.3±0.9</m:t>
                                </m:r>
                              </m:oMath>
                            </m:oMathPara>
                          </a14:m>
                          <a:endParaRPr lang="zh-CN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00206323"/>
                      </a:ext>
                    </a:extLst>
                  </a:tr>
                  <a:tr h="43835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altLang="zh-CN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(1235)</m:t>
                                </m:r>
                              </m:oMath>
                            </m:oMathPara>
                          </a14:m>
                          <a:endParaRPr lang="zh-CN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1229.5±3.2</m:t>
                                </m:r>
                              </m:oMath>
                            </m:oMathPara>
                          </a14:m>
                          <a:endParaRPr lang="zh-CN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2521589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表格 1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93169670"/>
                  </p:ext>
                </p:extLst>
              </p:nvPr>
            </p:nvGraphicFramePr>
            <p:xfrm>
              <a:off x="1192951" y="4152303"/>
              <a:ext cx="2926562" cy="2191795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463281">
                      <a:extLst>
                        <a:ext uri="{9D8B030D-6E8A-4147-A177-3AD203B41FA5}">
                          <a16:colId xmlns:a16="http://schemas.microsoft.com/office/drawing/2014/main" val="936133639"/>
                        </a:ext>
                      </a:extLst>
                    </a:gridCol>
                    <a:gridCol w="1463281">
                      <a:extLst>
                        <a:ext uri="{9D8B030D-6E8A-4147-A177-3AD203B41FA5}">
                          <a16:colId xmlns:a16="http://schemas.microsoft.com/office/drawing/2014/main" val="2607451299"/>
                        </a:ext>
                      </a:extLst>
                    </a:gridCol>
                  </a:tblGrid>
                  <a:tr h="438359">
                    <a:tc>
                      <a:txBody>
                        <a:bodyPr/>
                        <a:lstStyle/>
                        <a:p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</a:rPr>
                            <a:t>States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</a:rPr>
                            <a:t>Mass</a:t>
                          </a:r>
                          <a:r>
                            <a:rPr lang="en-US" altLang="zh-CN" baseline="0" dirty="0">
                              <a:solidFill>
                                <a:schemeClr val="tx1"/>
                              </a:solidFill>
                            </a:rPr>
                            <a:t> [MeV]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41673327"/>
                      </a:ext>
                    </a:extLst>
                  </a:tr>
                  <a:tr h="438359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415" t="-106944" r="-100415" b="-302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100833" t="-106944" r="-833" b="-3027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06256225"/>
                      </a:ext>
                    </a:extLst>
                  </a:tr>
                  <a:tr h="438359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415" t="-206944" r="-100415" b="-202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100833" t="-206944" r="-833" b="-2027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4275479"/>
                      </a:ext>
                    </a:extLst>
                  </a:tr>
                  <a:tr h="438359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415" t="-306944" r="-100415" b="-102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100833" t="-306944" r="-833" b="-1027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00206323"/>
                      </a:ext>
                    </a:extLst>
                  </a:tr>
                  <a:tr h="438359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415" t="-406944" r="-100415" b="-2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100833" t="-406944" r="-833" b="-27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2521589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表格 1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11204968"/>
                  </p:ext>
                </p:extLst>
              </p:nvPr>
            </p:nvGraphicFramePr>
            <p:xfrm>
              <a:off x="4663586" y="4152303"/>
              <a:ext cx="2689782" cy="2191795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344891">
                      <a:extLst>
                        <a:ext uri="{9D8B030D-6E8A-4147-A177-3AD203B41FA5}">
                          <a16:colId xmlns:a16="http://schemas.microsoft.com/office/drawing/2014/main" val="936133639"/>
                        </a:ext>
                      </a:extLst>
                    </a:gridCol>
                    <a:gridCol w="1344891">
                      <a:extLst>
                        <a:ext uri="{9D8B030D-6E8A-4147-A177-3AD203B41FA5}">
                          <a16:colId xmlns:a16="http://schemas.microsoft.com/office/drawing/2014/main" val="2607451299"/>
                        </a:ext>
                      </a:extLst>
                    </a:gridCol>
                  </a:tblGrid>
                  <a:tr h="438359">
                    <a:tc>
                      <a:txBody>
                        <a:bodyPr/>
                        <a:lstStyle/>
                        <a:p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</a:rPr>
                            <a:t>States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</a:rPr>
                            <a:t>Mass</a:t>
                          </a:r>
                          <a:r>
                            <a:rPr lang="en-US" altLang="zh-CN" baseline="0" dirty="0">
                              <a:solidFill>
                                <a:schemeClr val="tx1"/>
                              </a:solidFill>
                            </a:rPr>
                            <a:t> [MeV]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41673327"/>
                      </a:ext>
                    </a:extLst>
                  </a:tr>
                  <a:tr h="43835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altLang="zh-CN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(1170)</m:t>
                                </m:r>
                              </m:oMath>
                            </m:oMathPara>
                          </a14:m>
                          <a:endParaRPr lang="zh-CN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1166±8</m:t>
                                </m:r>
                              </m:oMath>
                            </m:oMathPara>
                          </a14:m>
                          <a:endParaRPr lang="zh-CN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06256225"/>
                      </a:ext>
                    </a:extLst>
                  </a:tr>
                  <a:tr h="43835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altLang="zh-CN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(1415)</m:t>
                                </m:r>
                              </m:oMath>
                            </m:oMathPara>
                          </a14:m>
                          <a:endParaRPr lang="zh-CN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1416±8</m:t>
                                </m:r>
                              </m:oMath>
                            </m:oMathPara>
                          </a14:m>
                          <a:endParaRPr lang="zh-CN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4275479"/>
                      </a:ext>
                    </a:extLst>
                  </a:tr>
                  <a:tr h="43835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altLang="zh-CN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(1270)</m:t>
                                </m:r>
                              </m:oMath>
                            </m:oMathPara>
                          </a14:m>
                          <a:endParaRPr lang="zh-CN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1253±7 </m:t>
                                </m:r>
                              </m:oMath>
                            </m:oMathPara>
                          </a14:m>
                          <a:endParaRPr lang="zh-CN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00206323"/>
                      </a:ext>
                    </a:extLst>
                  </a:tr>
                  <a:tr h="43835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altLang="zh-CN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(1400)</m:t>
                                </m:r>
                              </m:oMath>
                            </m:oMathPara>
                          </a14:m>
                          <a:endParaRPr lang="zh-CN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1403±7</m:t>
                                </m:r>
                              </m:oMath>
                            </m:oMathPara>
                          </a14:m>
                          <a:endParaRPr lang="zh-CN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2521589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表格 1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11204968"/>
                  </p:ext>
                </p:extLst>
              </p:nvPr>
            </p:nvGraphicFramePr>
            <p:xfrm>
              <a:off x="4663586" y="4152303"/>
              <a:ext cx="2689782" cy="2191795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344891">
                      <a:extLst>
                        <a:ext uri="{9D8B030D-6E8A-4147-A177-3AD203B41FA5}">
                          <a16:colId xmlns:a16="http://schemas.microsoft.com/office/drawing/2014/main" val="936133639"/>
                        </a:ext>
                      </a:extLst>
                    </a:gridCol>
                    <a:gridCol w="1344891">
                      <a:extLst>
                        <a:ext uri="{9D8B030D-6E8A-4147-A177-3AD203B41FA5}">
                          <a16:colId xmlns:a16="http://schemas.microsoft.com/office/drawing/2014/main" val="2607451299"/>
                        </a:ext>
                      </a:extLst>
                    </a:gridCol>
                  </a:tblGrid>
                  <a:tr h="438359">
                    <a:tc>
                      <a:txBody>
                        <a:bodyPr/>
                        <a:lstStyle/>
                        <a:p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</a:rPr>
                            <a:t>States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</a:rPr>
                            <a:t>Mass</a:t>
                          </a:r>
                          <a:r>
                            <a:rPr lang="en-US" altLang="zh-CN" baseline="0" dirty="0">
                              <a:solidFill>
                                <a:schemeClr val="tx1"/>
                              </a:solidFill>
                            </a:rPr>
                            <a:t> [MeV]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41673327"/>
                      </a:ext>
                    </a:extLst>
                  </a:tr>
                  <a:tr h="438359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905" t="-106944" r="-100905" b="-302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100905" t="-106944" r="-905" b="-3027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06256225"/>
                      </a:ext>
                    </a:extLst>
                  </a:tr>
                  <a:tr h="438359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905" t="-206944" r="-100905" b="-202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100905" t="-206944" r="-905" b="-2027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4275479"/>
                      </a:ext>
                    </a:extLst>
                  </a:tr>
                  <a:tr h="438359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905" t="-306944" r="-100905" b="-102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100905" t="-306944" r="-905" b="-1027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00206323"/>
                      </a:ext>
                    </a:extLst>
                  </a:tr>
                  <a:tr h="438359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905" t="-406944" r="-100905" b="-2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100905" t="-406944" r="-905" b="-27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2521589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/>
              <p:cNvSpPr txBox="1"/>
              <p:nvPr/>
            </p:nvSpPr>
            <p:spPr>
              <a:xfrm>
                <a:off x="0" y="0"/>
                <a:ext cx="4363491" cy="461665"/>
              </a:xfrm>
              <a:prstGeom prst="rect">
                <a:avLst/>
              </a:prstGeom>
              <a:solidFill>
                <a:srgbClr val="FFE6B3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𝑞</m:t>
                    </m:r>
                    <m:acc>
                      <m:accPr>
                        <m:chr m:val="̅"/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𝑞</m:t>
                        </m:r>
                      </m:e>
                    </m:acc>
                  </m:oMath>
                </a14:m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mesons</a:t>
                </a:r>
                <a:endPara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文本框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4363491" cy="461665"/>
              </a:xfrm>
              <a:prstGeom prst="rect">
                <a:avLst/>
              </a:prstGeom>
              <a:blipFill>
                <a:blip r:embed="rId9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FA36726F-0AAA-4F33-9C23-57F8B3092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9EF4B-78C3-465F-A26D-296951CF7B5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4234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920"/>
    </mc:Choice>
    <mc:Fallback>
      <p:transition spd="slow" advTm="5092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/>
              <p:cNvSpPr txBox="1"/>
              <p:nvPr/>
            </p:nvSpPr>
            <p:spPr>
              <a:xfrm>
                <a:off x="0" y="0"/>
                <a:ext cx="4363491" cy="461665"/>
              </a:xfrm>
              <a:prstGeom prst="rect">
                <a:avLst/>
              </a:prstGeom>
              <a:solidFill>
                <a:srgbClr val="FFE6B3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Open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acc>
                      <m:accPr>
                        <m:chr m:val="̅"/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</m:acc>
                  </m:oMath>
                </a14:m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threshold and TS</a:t>
                </a:r>
                <a:endPara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4363491" cy="461665"/>
              </a:xfrm>
              <a:prstGeom prst="rect">
                <a:avLst/>
              </a:prstGeom>
              <a:blipFill>
                <a:blip r:embed="rId2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/>
              <p:cNvSpPr txBox="1"/>
              <p:nvPr/>
            </p:nvSpPr>
            <p:spPr>
              <a:xfrm>
                <a:off x="301659" y="612742"/>
                <a:ext cx="8408709" cy="57783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Abnormal isospin breaking in </a:t>
                </a:r>
                <a14:m>
                  <m:oMath xmlns:m="http://schemas.openxmlformats.org/officeDocument/2006/math">
                    <m:r>
                      <a:rPr lang="en-US" altLang="zh-CN" sz="20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𝐽</m:t>
                    </m:r>
                    <m:r>
                      <m:rPr>
                        <m:lit/>
                      </m:rPr>
                      <a:rPr lang="en-US" altLang="zh-CN" sz="20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/</m:t>
                    </m:r>
                    <m:r>
                      <a:rPr lang="en-US" altLang="zh-CN" sz="20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𝜓</m:t>
                    </m:r>
                    <m:r>
                      <a:rPr lang="en-US" altLang="zh-CN" sz="20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en-US" altLang="zh-CN" sz="20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𝛾𝜂</m:t>
                    </m:r>
                    <m:d>
                      <m:dPr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0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1405</m:t>
                        </m:r>
                        <m:r>
                          <m:rPr>
                            <m:lit/>
                          </m:rPr>
                          <a:rPr lang="en-US" altLang="zh-CN" sz="20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/</m:t>
                        </m:r>
                        <m:r>
                          <a:rPr lang="en-US" altLang="zh-CN" sz="20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1475</m:t>
                        </m:r>
                      </m:e>
                    </m:d>
                    <m:r>
                      <a:rPr lang="en-US" altLang="zh-CN" sz="20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en-US" altLang="zh-CN" sz="20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𝛾</m:t>
                    </m:r>
                    <m:r>
                      <a:rPr lang="en-US" altLang="zh-CN" sz="20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+3</m:t>
                    </m:r>
                    <m:r>
                      <a:rPr lang="en-US" altLang="zh-CN" sz="20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𝜋</m:t>
                    </m:r>
                  </m:oMath>
                </a14:m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r">
                  <a:lnSpc>
                    <a:spcPct val="150000"/>
                  </a:lnSpc>
                </a:pPr>
                <a:r>
                  <a:rPr lang="en-US" altLang="zh-CN" sz="1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M. </a:t>
                </a:r>
                <a:r>
                  <a:rPr lang="en-US" altLang="zh-CN" sz="14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Ablikim</a:t>
                </a:r>
                <a:r>
                  <a:rPr lang="en-US" altLang="zh-CN" sz="1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et al. [BESIII], PRL 108,182001(2012)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TS mechanism is the key </a:t>
                </a:r>
              </a:p>
              <a:p>
                <a:pPr algn="r">
                  <a:lnSpc>
                    <a:spcPct val="150000"/>
                  </a:lnSpc>
                </a:pPr>
                <a:r>
                  <a:rPr lang="en-US" altLang="zh-CN" sz="1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J. J. Wu, X. H. Liu, Q. Zhao and B. S. Zou, PRL 108,081803(2012)</a:t>
                </a:r>
              </a:p>
              <a:p>
                <a:pPr algn="r">
                  <a:lnSpc>
                    <a:spcPct val="150000"/>
                  </a:lnSpc>
                </a:pPr>
                <a:r>
                  <a:rPr lang="en-US" altLang="zh-CN" sz="1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F. </a:t>
                </a:r>
                <a:r>
                  <a:rPr lang="en-US" altLang="zh-CN" sz="14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Aceti</a:t>
                </a:r>
                <a:r>
                  <a:rPr lang="en-US" altLang="zh-CN" sz="1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W. H. Liang, E. </a:t>
                </a:r>
                <a:r>
                  <a:rPr lang="en-US" altLang="zh-CN" sz="14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Oset</a:t>
                </a:r>
                <a:r>
                  <a:rPr lang="en-US" altLang="zh-CN" sz="1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J. J. Wu and B. S. Zou, PRD 86,114007(2012)</a:t>
                </a:r>
              </a:p>
              <a:p>
                <a:pPr algn="r">
                  <a:lnSpc>
                    <a:spcPct val="150000"/>
                  </a:lnSpc>
                </a:pPr>
                <a:r>
                  <a:rPr lang="en-US" altLang="zh-CN" sz="1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N. N. </a:t>
                </a:r>
                <a:r>
                  <a:rPr lang="en-US" altLang="zh-CN" sz="14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Achasov</a:t>
                </a:r>
                <a:r>
                  <a:rPr lang="en-US" altLang="zh-CN" sz="1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A. A. </a:t>
                </a:r>
                <a:r>
                  <a:rPr lang="en-US" altLang="zh-CN" sz="14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Kozhevnikov</a:t>
                </a:r>
                <a:r>
                  <a:rPr lang="en-US" altLang="zh-CN" sz="1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G. N. </a:t>
                </a:r>
                <a:r>
                  <a:rPr lang="en-US" altLang="zh-CN" sz="14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Shestakov</a:t>
                </a:r>
                <a:r>
                  <a:rPr lang="en-US" altLang="zh-CN" sz="1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PRD 92, 036003(2015)</a:t>
                </a:r>
              </a:p>
              <a:p>
                <a:pPr algn="r">
                  <a:lnSpc>
                    <a:spcPct val="150000"/>
                  </a:lnSpc>
                </a:pPr>
                <a:r>
                  <a:rPr lang="en-US" altLang="zh-CN" sz="1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M. C. Du and Q. Zhao, PRD 100,036005(2019)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TS mechanism for </a:t>
                </a:r>
                <a14:m>
                  <m:oMath xmlns:m="http://schemas.openxmlformats.org/officeDocument/2006/math">
                    <m:r>
                      <a:rPr lang="en-US" altLang="zh-CN" sz="20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𝐽</m:t>
                    </m:r>
                    <m:r>
                      <m:rPr>
                        <m:lit/>
                      </m:rPr>
                      <a:rPr lang="en-US" altLang="zh-CN" sz="20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/</m:t>
                    </m:r>
                    <m:r>
                      <a:rPr lang="en-US" altLang="zh-CN" sz="20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𝜓</m:t>
                    </m:r>
                    <m:r>
                      <a:rPr lang="en-US" altLang="zh-CN" sz="20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𝛾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(1420)→</m:t>
                    </m:r>
                    <m:r>
                      <a:rPr lang="en-US" altLang="zh-CN" sz="20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𝛾</m:t>
                    </m:r>
                    <m:r>
                      <a:rPr lang="en-US" altLang="zh-CN" sz="20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+3</m:t>
                    </m:r>
                    <m:r>
                      <a:rPr lang="en-US" altLang="zh-CN" sz="20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𝜋</m:t>
                    </m:r>
                  </m:oMath>
                </a14:m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r">
                  <a:lnSpc>
                    <a:spcPct val="150000"/>
                  </a:lnSpc>
                </a:pPr>
                <a:r>
                  <a:rPr lang="en-US" altLang="zh-CN" sz="1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X. G. Wu, J. J. Wu, Q. Zhao and B. S. Zou, Phys. Rev. D 87, 014023 (2013)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0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0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(1420)</m:t>
                    </m:r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observed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0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sz="20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sz="20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𝑝</m:t>
                    </m:r>
                    <m:r>
                      <a:rPr lang="en-US" altLang="zh-CN" sz="20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en-US" altLang="zh-CN" sz="20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𝑝</m:t>
                    </m:r>
                    <m:r>
                      <a:rPr lang="en-US" altLang="zh-CN" sz="20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0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0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sz="20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sz="20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en-US" altLang="zh-CN" sz="20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𝑝</m:t>
                    </m:r>
                    <m:r>
                      <a:rPr lang="en-US" altLang="zh-CN" sz="20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0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sz="20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0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sz="20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0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sz="20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</m:oMath>
                </a14:m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r">
                  <a:lnSpc>
                    <a:spcPct val="150000"/>
                  </a:lnSpc>
                </a:pPr>
                <a:r>
                  <a:rPr lang="en-US" altLang="zh-CN" sz="1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 Adolph et al. [COMPASS], PRL 115,082001(2015)</a:t>
                </a:r>
              </a:p>
              <a:p>
                <a:pPr algn="r">
                  <a:lnSpc>
                    <a:spcPct val="150000"/>
                  </a:lnSpc>
                </a:pPr>
                <a:r>
                  <a:rPr lang="en-US" altLang="zh-CN" sz="1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H. X. Cheng, E. L. Cui, W. Chen, T. G. Steele, X. Liu and  S. L. Zhu, PRD 91,094022 (2015)</a:t>
                </a:r>
              </a:p>
              <a:p>
                <a:pPr algn="r">
                  <a:lnSpc>
                    <a:spcPct val="150000"/>
                  </a:lnSpc>
                </a:pPr>
                <a:r>
                  <a:rPr lang="en-US" altLang="zh-CN" sz="14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Qiang</a:t>
                </a:r>
                <a:r>
                  <a:rPr lang="en-US" altLang="zh-CN" sz="1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Zhao, Hadron-2013, Nara, Japan</a:t>
                </a:r>
              </a:p>
              <a:p>
                <a:pPr algn="r">
                  <a:lnSpc>
                    <a:spcPct val="150000"/>
                  </a:lnSpc>
                </a:pPr>
                <a:r>
                  <a:rPr lang="en-US" altLang="zh-CN" sz="1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M. </a:t>
                </a:r>
                <a:r>
                  <a:rPr lang="en-US" altLang="zh-CN" sz="14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Mikhasenko</a:t>
                </a:r>
                <a:r>
                  <a:rPr lang="en-US" altLang="zh-CN" sz="1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B. </a:t>
                </a:r>
                <a:r>
                  <a:rPr lang="en-US" altLang="zh-CN" sz="14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Ketzer</a:t>
                </a:r>
                <a:r>
                  <a:rPr lang="en-US" altLang="zh-CN" sz="1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A. </a:t>
                </a:r>
                <a:r>
                  <a:rPr lang="en-US" altLang="zh-CN" sz="14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Sarantsev</a:t>
                </a:r>
                <a:r>
                  <a:rPr lang="en-US" altLang="zh-CN" sz="1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PRD 91,094015 (2015)</a:t>
                </a:r>
              </a:p>
              <a:p>
                <a:pPr algn="r">
                  <a:lnSpc>
                    <a:spcPct val="150000"/>
                  </a:lnSpc>
                </a:pPr>
                <a:r>
                  <a:rPr lang="en-US" altLang="zh-CN" sz="1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F. </a:t>
                </a:r>
                <a:r>
                  <a:rPr lang="en-US" altLang="zh-CN" sz="14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Aceti</a:t>
                </a:r>
                <a:r>
                  <a:rPr lang="en-US" altLang="zh-CN" sz="1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altLang="zh-CN" sz="14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L.R.Dai</a:t>
                </a:r>
                <a:r>
                  <a:rPr lang="en-US" altLang="zh-CN" sz="1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E. </a:t>
                </a:r>
                <a:r>
                  <a:rPr lang="en-US" altLang="zh-CN" sz="14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Oset</a:t>
                </a:r>
                <a:r>
                  <a:rPr lang="en-US" altLang="zh-CN" sz="1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PRD 94,096015(2016)</a:t>
                </a:r>
              </a:p>
              <a:p>
                <a:pPr algn="r">
                  <a:lnSpc>
                    <a:spcPct val="150000"/>
                  </a:lnSpc>
                </a:pPr>
                <a:r>
                  <a:rPr lang="en-US" altLang="zh-CN" sz="1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M.</a:t>
                </a:r>
                <a:r>
                  <a:rPr lang="zh-CN" altLang="en-US" sz="1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G.</a:t>
                </a:r>
                <a:r>
                  <a:rPr lang="zh-CN" altLang="en-US" sz="1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Alexeev</a:t>
                </a:r>
                <a:r>
                  <a:rPr lang="zh-CN" altLang="en-US" sz="1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et</a:t>
                </a:r>
                <a:r>
                  <a:rPr lang="zh-CN" altLang="en-US" sz="1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al.</a:t>
                </a:r>
                <a:r>
                  <a:rPr lang="zh-CN" altLang="en-US" sz="1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[COMPASS], arXiv:2006.05342(2020)</a:t>
                </a:r>
              </a:p>
            </p:txBody>
          </p:sp>
        </mc:Choice>
        <mc:Fallback xmlns=""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659" y="612742"/>
                <a:ext cx="8408709" cy="5778313"/>
              </a:xfrm>
              <a:prstGeom prst="rect">
                <a:avLst/>
              </a:prstGeom>
              <a:blipFill>
                <a:blip r:embed="rId3"/>
                <a:stretch>
                  <a:fillRect l="-652" r="-145" b="-2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D0CEBBF-1D74-4384-A769-4C9BA9353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9EF4B-78C3-465F-A26D-296951CF7B54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7413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7115"/>
    </mc:Choice>
    <mc:Fallback>
      <p:transition spd="slow" advTm="127115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/>
              <p:cNvSpPr txBox="1"/>
              <p:nvPr/>
            </p:nvSpPr>
            <p:spPr>
              <a:xfrm>
                <a:off x="0" y="461665"/>
                <a:ext cx="9144000" cy="55788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(1420)</m:t>
                    </m:r>
                  </m:oMath>
                </a14:m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could be 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acc>
                      <m:accPr>
                        <m:chr m:val="̅"/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</m:acc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molecule.</a:t>
                </a:r>
              </a:p>
              <a:p>
                <a:pPr algn="r">
                  <a:lnSpc>
                    <a:spcPct val="150000"/>
                  </a:lnSpc>
                </a:pPr>
                <a:r>
                  <a:rPr lang="en-US" altLang="zh-CN" sz="14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R.S.Longacre</a:t>
                </a:r>
                <a:r>
                  <a:rPr lang="en-US" altLang="zh-CN" sz="1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PRD 42,874(1990)</a:t>
                </a:r>
              </a:p>
              <a:p>
                <a:pPr algn="r">
                  <a:lnSpc>
                    <a:spcPct val="150000"/>
                  </a:lnSpc>
                </a:pPr>
                <a:endParaRPr lang="en-US" altLang="zh-CN" sz="14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S-wave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0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zh-CN" sz="20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acc>
                      <m:accPr>
                        <m:chr m:val="̅"/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0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</m:acc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interaction can dynamically generate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0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0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1285</m:t>
                        </m:r>
                      </m:e>
                    </m:d>
                    <m:r>
                      <a:rPr lang="en-US" altLang="zh-CN" sz="20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0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0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1260</m:t>
                        </m:r>
                      </m:e>
                    </m:d>
                    <m:r>
                      <a:rPr lang="en-US" altLang="zh-CN" sz="20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,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CN" sz="20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0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1170</m:t>
                        </m:r>
                      </m:e>
                    </m:d>
                    <m:r>
                      <a:rPr lang="en-US" altLang="zh-CN" sz="20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1415</m:t>
                        </m:r>
                      </m:e>
                    </m:d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(1235)</m:t>
                    </m:r>
                  </m:oMath>
                </a14:m>
                <a:r>
                  <a:rPr lang="en-US" altLang="zh-CN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states. It is found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0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0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(1420)</m:t>
                    </m:r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could be accommodated by the molecule framework.</a:t>
                </a:r>
              </a:p>
              <a:p>
                <a:pPr algn="r">
                  <a:lnSpc>
                    <a:spcPct val="150000"/>
                  </a:lnSpc>
                </a:pPr>
                <a:r>
                  <a:rPr lang="en-US" altLang="zh-CN" sz="14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L.Roca</a:t>
                </a:r>
                <a:r>
                  <a:rPr lang="en-US" altLang="zh-CN" sz="1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altLang="zh-CN" sz="14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E.Oset</a:t>
                </a:r>
                <a:r>
                  <a:rPr lang="en-US" altLang="zh-CN" sz="1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:r>
                  <a:rPr lang="en-US" altLang="zh-CN" sz="14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J.Singh</a:t>
                </a:r>
                <a:r>
                  <a:rPr lang="en-US" altLang="zh-CN" sz="1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PRD 72,014002(2005)</a:t>
                </a:r>
              </a:p>
              <a:p>
                <a:pPr algn="r">
                  <a:lnSpc>
                    <a:spcPct val="150000"/>
                  </a:lnSpc>
                </a:pPr>
                <a:endParaRPr lang="en-US" altLang="zh-CN" sz="14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(1420)</m:t>
                    </m:r>
                  </m:oMath>
                </a14:m>
                <a:r>
                  <a:rPr lang="en-US" altLang="zh-CN" sz="2000" b="0" i="1" dirty="0"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dirty="0"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is a kinematic effect induced by the TS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(1285)</m:t>
                    </m:r>
                  </m:oMath>
                </a14:m>
                <a:endParaRPr lang="en-US" altLang="zh-CN" sz="2000" b="0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r">
                  <a:lnSpc>
                    <a:spcPct val="150000"/>
                  </a:lnSpc>
                </a:pPr>
                <a:r>
                  <a:rPr lang="en-US" altLang="zh-CN" sz="1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V. R. </a:t>
                </a:r>
                <a:r>
                  <a:rPr lang="en-US" altLang="zh-CN" sz="14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Debastiani</a:t>
                </a:r>
                <a:r>
                  <a:rPr lang="en-US" altLang="zh-CN" sz="1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F. </a:t>
                </a:r>
                <a:r>
                  <a:rPr lang="en-US" altLang="zh-CN" sz="14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Aceti</a:t>
                </a:r>
                <a:r>
                  <a:rPr lang="en-US" altLang="zh-CN" sz="1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W. H. Liang and E. </a:t>
                </a:r>
                <a:r>
                  <a:rPr lang="en-US" altLang="zh-CN" sz="14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Oset</a:t>
                </a:r>
                <a:r>
                  <a:rPr lang="en-US" altLang="zh-CN" sz="1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PRD 95,034015(2017)</a:t>
                </a:r>
              </a:p>
              <a:p>
                <a:pPr algn="r">
                  <a:lnSpc>
                    <a:spcPct val="150000"/>
                  </a:lnSpc>
                </a:pPr>
                <a:endParaRPr lang="en-US" altLang="zh-CN" sz="14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𝐽</m:t>
                    </m:r>
                    <m:r>
                      <m:rPr>
                        <m:lit/>
                      </m:rP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/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𝜓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𝜋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1170</m:t>
                        </m:r>
                      </m:e>
                    </m:d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𝜂</m:t>
                        </m:r>
                      </m:e>
                      <m:sup>
                        <m:d>
                          <m:d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e>
                        </m:d>
                      </m:sup>
                    </m:sSup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1415</m:t>
                        </m:r>
                      </m:e>
                    </m:d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𝜂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(′)</m:t>
                        </m:r>
                      </m:sup>
                    </m:sSup>
                  </m:oMath>
                </a14:m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are studied treating these mesons as dynamically generated states by the </a:t>
                </a:r>
                <a:r>
                  <a:rPr lang="en-US" altLang="zh-CN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pseudoscalar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vector S-wave couplings</a:t>
                </a:r>
              </a:p>
              <a:p>
                <a:pPr algn="r">
                  <a:lnSpc>
                    <a:spcPct val="150000"/>
                  </a:lnSpc>
                </a:pPr>
                <a:r>
                  <a:rPr lang="en-US" altLang="zh-CN" sz="1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W. H. Liang, S. Sakai and E. </a:t>
                </a:r>
                <a:r>
                  <a:rPr lang="en-US" altLang="zh-CN" sz="14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Oset</a:t>
                </a:r>
                <a:r>
                  <a:rPr lang="en-US" altLang="zh-CN" sz="1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PRD 99,094020(2019)</a:t>
                </a:r>
                <a:endParaRPr lang="zh-CN" altLang="en-US" sz="14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61665"/>
                <a:ext cx="9144000" cy="5578835"/>
              </a:xfrm>
              <a:prstGeom prst="rect">
                <a:avLst/>
              </a:prstGeom>
              <a:blipFill>
                <a:blip r:embed="rId2"/>
                <a:stretch>
                  <a:fillRect l="-600" r="-200" b="-1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本框 4"/>
          <p:cNvSpPr txBox="1"/>
          <p:nvPr/>
        </p:nvSpPr>
        <p:spPr>
          <a:xfrm>
            <a:off x="0" y="0"/>
            <a:ext cx="4363491" cy="461665"/>
          </a:xfrm>
          <a:prstGeom prst="rect">
            <a:avLst/>
          </a:prstGeom>
          <a:solidFill>
            <a:srgbClr val="FFE6B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Hadronic molecules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8C01D12E-D92C-4A26-B264-645B49720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9EF4B-78C3-465F-A26D-296951CF7B54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5566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3211"/>
    </mc:Choice>
    <mc:Fallback>
      <p:transition spd="slow" advTm="4321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DDB02C7-4B8D-4F68-8960-7632B0CB3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9EF4B-78C3-465F-A26D-296951CF7B54}" type="slidenum">
              <a:rPr lang="zh-CN" altLang="en-US" smtClean="0"/>
              <a:t>7</a:t>
            </a:fld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726F7BFF-FFB9-4BC5-ADA8-D0ADCE39F754}"/>
              </a:ext>
            </a:extLst>
          </p:cNvPr>
          <p:cNvSpPr txBox="1"/>
          <p:nvPr/>
        </p:nvSpPr>
        <p:spPr>
          <a:xfrm>
            <a:off x="0" y="0"/>
            <a:ext cx="4363491" cy="461665"/>
          </a:xfrm>
          <a:prstGeom prst="rect">
            <a:avLst/>
          </a:prstGeom>
          <a:solidFill>
            <a:srgbClr val="FFE6B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Our scheme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B97F2D1C-9B5B-42CD-83D4-07954D11D8C7}"/>
              </a:ext>
            </a:extLst>
          </p:cNvPr>
          <p:cNvSpPr txBox="1"/>
          <p:nvPr/>
        </p:nvSpPr>
        <p:spPr>
          <a:xfrm>
            <a:off x="312881" y="1028343"/>
            <a:ext cx="8518238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calculation based on the molecular-state picture is not fully consistent with experiment results.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our study we simply take these states as quark model states. The mixing angles are introduced and the production and decay channels are constrained by SU(3) flavor symmetry.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will then give a brief introduction to the mixing angle and the production mechanism. After that we will discuss the decay mechanism with the presence of 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317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5469"/>
    </mc:Choice>
    <mc:Fallback>
      <p:transition spd="slow" advTm="45469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2422689"/>
            <a:ext cx="9144000" cy="616033"/>
          </a:xfrm>
          <a:solidFill>
            <a:srgbClr val="FFCC66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 mixing and production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3AA2A421-A175-4BEE-8EB6-A8FEC1680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9EF4B-78C3-465F-A26D-296951CF7B54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9950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92"/>
    </mc:Choice>
    <mc:Fallback>
      <p:transition spd="slow" advTm="492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/>
              <p:cNvSpPr txBox="1"/>
              <p:nvPr/>
            </p:nvSpPr>
            <p:spPr>
              <a:xfrm>
                <a:off x="401574" y="630278"/>
                <a:ext cx="572983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CN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CN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zh-CN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bSup>
                    <m:r>
                      <a:rPr lang="en-US" altLang="zh-CN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zh-CN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bSup>
                    <m:r>
                      <a:rPr lang="en-US" altLang="zh-CN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zh-CN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altLang="zh-CN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sub>
                    </m:sSub>
                    <m:r>
                      <a:rPr lang="en-US" altLang="zh-CN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zh-CN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altLang="zh-CN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are mixing objects of physical states. </a:t>
                </a:r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574" y="630278"/>
                <a:ext cx="5729838" cy="369332"/>
              </a:xfrm>
              <a:prstGeom prst="rect">
                <a:avLst/>
              </a:prstGeom>
              <a:blipFill>
                <a:blip r:embed="rId2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组合 24">
            <a:extLst>
              <a:ext uri="{FF2B5EF4-FFF2-40B4-BE49-F238E27FC236}">
                <a16:creationId xmlns:a16="http://schemas.microsoft.com/office/drawing/2014/main" id="{84CE6732-EF51-4E6B-B2E1-2B7B70E67D6E}"/>
              </a:ext>
            </a:extLst>
          </p:cNvPr>
          <p:cNvGrpSpPr/>
          <p:nvPr/>
        </p:nvGrpSpPr>
        <p:grpSpPr>
          <a:xfrm>
            <a:off x="-259185" y="1140697"/>
            <a:ext cx="8138690" cy="2645554"/>
            <a:chOff x="-284390" y="1285411"/>
            <a:chExt cx="8138690" cy="264555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文本框 1">
                  <a:extLst>
                    <a:ext uri="{FF2B5EF4-FFF2-40B4-BE49-F238E27FC236}">
                      <a16:creationId xmlns:a16="http://schemas.microsoft.com/office/drawing/2014/main" id="{335B7293-F8A3-44FD-A139-4FA271C8DD77}"/>
                    </a:ext>
                  </a:extLst>
                </p:cNvPr>
                <p:cNvSpPr txBox="1"/>
                <p:nvPr/>
              </p:nvSpPr>
              <p:spPr>
                <a:xfrm>
                  <a:off x="341500" y="2260014"/>
                  <a:ext cx="7512800" cy="78386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>
                  <a:defPPr>
                    <a:defRPr lang="en-US"/>
                  </a:defPPr>
                  <a:lvl1pPr>
                    <a:defRPr sz="2000" i="1">
                      <a:latin typeface="Cambria Math" panose="02040503050406030204" pitchFamily="18" charset="0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altLang="zh-CN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Sup>
                                    <m:sSubSupPr>
                                      <m:ctrlPr>
                                        <a:rPr lang="en-US" altLang="zh-CN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CN" smtClean="0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m:rPr>
                                          <m:brk m:alnAt="7"/>
                                        </m:rPr>
                                        <a:rPr lang="en-US" altLang="zh-CN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altLang="zh-CN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bSup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altLang="zh-CN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mtClean="0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altLang="zh-CN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mr>
                            </m:m>
                          </m:e>
                        </m:d>
                        <m:r>
                          <a:rPr lang="en-US" altLang="zh-CN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altLang="zh-CN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func>
                                    <m:funcPr>
                                      <m:ctrlPr>
                                        <a:rPr lang="en-US" altLang="zh-CN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  <m:brk m:alnAt="7"/>
                                        </m:rPr>
                                        <a:rPr lang="en-US" altLang="zh-CN" smtClean="0">
                                          <a:latin typeface="Cambria Math" panose="02040503050406030204" pitchFamily="18" charset="0"/>
                                        </a:rPr>
                                        <m:t>c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altLang="zh-CN" smtClean="0">
                                          <a:latin typeface="Cambria Math" panose="02040503050406030204" pitchFamily="18" charset="0"/>
                                        </a:rPr>
                                        <m:t>os</m:t>
                                      </m:r>
                                    </m:fName>
                                    <m:e>
                                      <m:sSub>
                                        <m:sSubPr>
                                          <m:ctrlPr>
                                            <a:rPr lang="en-US" altLang="zh-CN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altLang="zh-CN" smtClean="0"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altLang="zh-CN" smtClean="0">
                                              <a:latin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</m:sub>
                                      </m:sSub>
                                    </m:e>
                                  </m:func>
                                </m:e>
                                <m:e>
                                  <m:r>
                                    <a:rPr lang="en-US" altLang="zh-CN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unc>
                                    <m:funcPr>
                                      <m:ctrlPr>
                                        <a:rPr lang="en-US" altLang="zh-CN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altLang="zh-CN" smtClean="0">
                                          <a:latin typeface="Cambria Math" panose="02040503050406030204" pitchFamily="18" charset="0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sSub>
                                        <m:sSubPr>
                                          <m:ctrlPr>
                                            <a:rPr lang="en-US" altLang="zh-CN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mtClean="0"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mtClean="0">
                                              <a:latin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</m:sub>
                                      </m:sSub>
                                    </m:e>
                                  </m:func>
                                </m:e>
                              </m:mr>
                              <m:mr>
                                <m:e>
                                  <m:func>
                                    <m:funcPr>
                                      <m:ctrlPr>
                                        <a:rPr lang="en-US" altLang="zh-CN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altLang="zh-CN" smtClean="0">
                                          <a:latin typeface="Cambria Math" panose="02040503050406030204" pitchFamily="18" charset="0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sSub>
                                        <m:sSubPr>
                                          <m:ctrlPr>
                                            <a:rPr lang="en-US" altLang="zh-CN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mtClean="0"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mtClean="0">
                                              <a:latin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</m:sub>
                                      </m:sSub>
                                    </m:e>
                                  </m:func>
                                </m:e>
                                <m:e>
                                  <m:func>
                                    <m:funcPr>
                                      <m:ctrlPr>
                                        <a:rPr lang="en-US" altLang="zh-CN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altLang="zh-CN" smtClean="0">
                                          <a:latin typeface="Cambria Math" panose="02040503050406030204" pitchFamily="18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sSub>
                                        <m:sSubPr>
                                          <m:ctrlPr>
                                            <a:rPr lang="en-US" altLang="zh-CN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mtClean="0"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mtClean="0">
                                              <a:latin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</m:sub>
                                      </m:sSub>
                                    </m:e>
                                  </m:func>
                                </m:e>
                              </m:mr>
                            </m:m>
                          </m:e>
                        </m:d>
                        <m:d>
                          <m:d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altLang="zh-CN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en-US" altLang="zh-CN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̃"/>
                                          <m:ctrlPr>
                                            <a:rPr lang="en-US" altLang="zh-CN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altLang="zh-CN" smtClean="0">
                                              <a:latin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altLang="zh-CN" smtClean="0">
                                          <a:latin typeface="Cambria Math" panose="02040503050406030204" pitchFamily="18" charset="0"/>
                                        </a:rPr>
                                        <m:t>8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altLang="zh-CN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̃"/>
                                          <m:ctrlPr>
                                            <a:rPr lang="en-US" altLang="zh-CN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altLang="zh-CN" smtClean="0">
                                              <a:latin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altLang="zh-CN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mr>
                            </m:m>
                          </m:e>
                        </m:d>
                        <m:r>
                          <a:rPr lang="en-US" altLang="zh-CN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func>
                                    <m:func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  <m:brk m:alnAt="7"/>
                                        </m:rPr>
                                        <a:rPr lang="en-US" altLang="zh-CN">
                                          <a:latin typeface="Cambria Math" panose="02040503050406030204" pitchFamily="18" charset="0"/>
                                        </a:rPr>
                                        <m:t>c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altLang="zh-CN">
                                          <a:latin typeface="Cambria Math" panose="02040503050406030204" pitchFamily="18" charset="0"/>
                                        </a:rPr>
                                        <m:t>os</m:t>
                                      </m:r>
                                    </m:fName>
                                    <m:e>
                                      <m:sSub>
                                        <m:sSubPr>
                                          <m:ctrlPr>
                                            <a:rPr lang="en-US" altLang="zh-CN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mtClean="0">
                                              <a:latin typeface="Cambria Math" panose="02040503050406030204" pitchFamily="18" charset="0"/>
                                            </a:rPr>
                                            <m:t>𝛼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mtClean="0">
                                              <a:latin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</m:sub>
                                      </m:sSub>
                                    </m:e>
                                  </m:func>
                                </m:e>
                                <m:e>
                                  <m:r>
                                    <a:rPr lang="en-US" altLang="zh-CN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unc>
                                    <m:func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altLang="zh-CN">
                                          <a:latin typeface="Cambria Math" panose="02040503050406030204" pitchFamily="18" charset="0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sSub>
                                        <m:sSubPr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>
                                              <a:latin typeface="Cambria Math" panose="02040503050406030204" pitchFamily="18" charset="0"/>
                                            </a:rPr>
                                            <m:t>𝛼</m:t>
                                          </m:r>
                                        </m:e>
                                        <m:sub>
                                          <m:r>
                                            <a:rPr lang="en-US" altLang="zh-CN">
                                              <a:latin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</m:sub>
                                      </m:sSub>
                                    </m:e>
                                  </m:func>
                                </m:e>
                              </m:mr>
                              <m:mr>
                                <m:e>
                                  <m:func>
                                    <m:func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altLang="zh-CN">
                                          <a:latin typeface="Cambria Math" panose="02040503050406030204" pitchFamily="18" charset="0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sSub>
                                        <m:sSubPr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>
                                              <a:latin typeface="Cambria Math" panose="02040503050406030204" pitchFamily="18" charset="0"/>
                                            </a:rPr>
                                            <m:t>𝛼</m:t>
                                          </m:r>
                                        </m:e>
                                        <m:sub>
                                          <m:r>
                                            <a:rPr lang="en-US" altLang="zh-CN">
                                              <a:latin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</m:sub>
                                      </m:sSub>
                                    </m:e>
                                  </m:func>
                                </m:e>
                                <m:e>
                                  <m:func>
                                    <m:func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altLang="zh-CN">
                                          <a:latin typeface="Cambria Math" panose="02040503050406030204" pitchFamily="18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sSub>
                                        <m:sSubPr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>
                                              <a:latin typeface="Cambria Math" panose="02040503050406030204" pitchFamily="18" charset="0"/>
                                            </a:rPr>
                                            <m:t>𝛼</m:t>
                                          </m:r>
                                        </m:e>
                                        <m:sub>
                                          <m:r>
                                            <a:rPr lang="en-US" altLang="zh-CN">
                                              <a:latin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</m:sub>
                                      </m:sSub>
                                    </m:e>
                                  </m:func>
                                </m:e>
                              </m:mr>
                            </m:m>
                          </m:e>
                        </m:d>
                        <m:d>
                          <m:d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en-US" altLang="zh-CN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mtClean="0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altLang="zh-CN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altLang="zh-CN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mtClean="0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altLang="zh-CN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2" name="文本框 1">
                  <a:extLst>
                    <a:ext uri="{FF2B5EF4-FFF2-40B4-BE49-F238E27FC236}">
                      <a16:creationId xmlns:a16="http://schemas.microsoft.com/office/drawing/2014/main" id="{335B7293-F8A3-44FD-A139-4FA271C8DD7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1500" y="2260014"/>
                  <a:ext cx="7512800" cy="783869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文本框 8">
                  <a:extLst>
                    <a:ext uri="{FF2B5EF4-FFF2-40B4-BE49-F238E27FC236}">
                      <a16:creationId xmlns:a16="http://schemas.microsoft.com/office/drawing/2014/main" id="{11F653D3-7B8B-4FA1-94D3-8E3A501223E6}"/>
                    </a:ext>
                  </a:extLst>
                </p:cNvPr>
                <p:cNvSpPr txBox="1"/>
                <p:nvPr/>
              </p:nvSpPr>
              <p:spPr>
                <a:xfrm>
                  <a:off x="884032" y="3239429"/>
                  <a:ext cx="6547883" cy="69153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Sup>
                                    <m:sSubSupPr>
                                      <m:ctrlP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m:rPr>
                                          <m:brk m:alnAt="7"/>
                                        </m:rP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bSup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mr>
                            </m:m>
                          </m:e>
                        </m:d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func>
                                    <m:funcPr>
                                      <m:ctrlP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  <m:brk m:alnAt="7"/>
                                        </m:rP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  <m:t>c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  <m:t>os</m:t>
                                      </m:r>
                                    </m:fName>
                                    <m:e>
                                      <m:sSub>
                                        <m:sSubPr>
                                          <m:ctrlPr>
                                            <a:rPr lang="en-US" altLang="zh-CN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altLang="zh-CN" sz="2000" i="1"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altLang="zh-CN" sz="2000" i="1">
                                              <a:latin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</m:sub>
                                      </m:sSub>
                                    </m:e>
                                  </m:func>
                                </m:e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unc>
                                    <m:funcPr>
                                      <m:ctrlP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sSub>
                                        <m:sSubPr>
                                          <m:ctrlPr>
                                            <a:rPr lang="en-US" altLang="zh-CN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altLang="zh-CN" sz="2000" i="1"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altLang="zh-CN" sz="2000" i="1">
                                              <a:latin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</m:sub>
                                      </m:sSub>
                                    </m:e>
                                  </m:func>
                                </m:e>
                              </m:mr>
                              <m:mr>
                                <m:e>
                                  <m:func>
                                    <m:funcPr>
                                      <m:ctrlP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sSub>
                                        <m:sSubPr>
                                          <m:ctrlPr>
                                            <a:rPr lang="en-US" altLang="zh-CN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altLang="zh-CN" sz="2000" i="1"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altLang="zh-CN" sz="2000" i="1">
                                              <a:latin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</m:sub>
                                      </m:sSub>
                                    </m:e>
                                  </m:func>
                                </m:e>
                                <m:e>
                                  <m:func>
                                    <m:funcPr>
                                      <m:ctrlP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sSub>
                                        <m:sSubPr>
                                          <m:ctrlPr>
                                            <a:rPr lang="en-US" altLang="zh-CN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altLang="zh-CN" sz="2000" i="1"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altLang="zh-CN" sz="2000" i="1">
                                              <a:latin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</m:sub>
                                      </m:sSub>
                                    </m:e>
                                  </m:func>
                                </m:e>
                              </m:mr>
                            </m:m>
                          </m:e>
                        </m:d>
                        <m:d>
                          <m:d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̃"/>
                                          <m:ctrlPr>
                                            <a:rPr lang="en-US" altLang="zh-CN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altLang="zh-CN" sz="2000" i="1">
                                              <a:latin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  <m:t>8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̃"/>
                                          <m:ctrlPr>
                                            <a:rPr lang="en-US" altLang="zh-CN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altLang="zh-CN" sz="2000" i="1">
                                              <a:latin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mr>
                            </m:m>
                          </m:e>
                        </m:d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func>
                                    <m:funcPr>
                                      <m:ctrlP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  <m:brk m:alnAt="7"/>
                                        </m:rP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  <m:t>c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  <m:t>os</m:t>
                                      </m:r>
                                    </m:fName>
                                    <m:e>
                                      <m:sSub>
                                        <m:sSubPr>
                                          <m:ctrlPr>
                                            <a:rPr lang="en-US" altLang="zh-CN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2000" i="1">
                                              <a:latin typeface="Cambria Math" panose="02040503050406030204" pitchFamily="18" charset="0"/>
                                            </a:rPr>
                                            <m:t>𝛼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000" i="1">
                                              <a:latin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</m:sub>
                                      </m:sSub>
                                    </m:e>
                                  </m:func>
                                </m:e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unc>
                                    <m:funcPr>
                                      <m:ctrlP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sSub>
                                        <m:sSubPr>
                                          <m:ctrlPr>
                                            <a:rPr lang="en-US" altLang="zh-CN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2000" i="1">
                                              <a:latin typeface="Cambria Math" panose="02040503050406030204" pitchFamily="18" charset="0"/>
                                            </a:rPr>
                                            <m:t>𝛼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000" i="1">
                                              <a:latin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</m:sub>
                                      </m:sSub>
                                    </m:e>
                                  </m:func>
                                </m:e>
                              </m:mr>
                              <m:mr>
                                <m:e>
                                  <m:func>
                                    <m:funcPr>
                                      <m:ctrlP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sSub>
                                        <m:sSubPr>
                                          <m:ctrlPr>
                                            <a:rPr lang="en-US" altLang="zh-CN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2000" i="1">
                                              <a:latin typeface="Cambria Math" panose="02040503050406030204" pitchFamily="18" charset="0"/>
                                            </a:rPr>
                                            <m:t>𝛼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000" i="1">
                                              <a:latin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</m:sub>
                                      </m:sSub>
                                    </m:e>
                                  </m:func>
                                </m:e>
                                <m:e>
                                  <m:func>
                                    <m:funcPr>
                                      <m:ctrlP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sSub>
                                        <m:sSubPr>
                                          <m:ctrlPr>
                                            <a:rPr lang="en-US" altLang="zh-CN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2000" i="1">
                                              <a:latin typeface="Cambria Math" panose="02040503050406030204" pitchFamily="18" charset="0"/>
                                            </a:rPr>
                                            <m:t>𝛼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000" i="1">
                                              <a:latin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</m:sub>
                                      </m:sSub>
                                    </m:e>
                                  </m:func>
                                </m:e>
                              </m:mr>
                            </m:m>
                          </m:e>
                        </m:d>
                        <m:d>
                          <m:d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zh-CN" altLang="en-US" sz="2000" i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9" name="文本框 8">
                  <a:extLst>
                    <a:ext uri="{FF2B5EF4-FFF2-40B4-BE49-F238E27FC236}">
                      <a16:creationId xmlns:a16="http://schemas.microsoft.com/office/drawing/2014/main" id="{11F653D3-7B8B-4FA1-94D3-8E3A501223E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4032" y="3239429"/>
                  <a:ext cx="6547883" cy="691536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文本框 9">
                  <a:extLst>
                    <a:ext uri="{FF2B5EF4-FFF2-40B4-BE49-F238E27FC236}">
                      <a16:creationId xmlns:a16="http://schemas.microsoft.com/office/drawing/2014/main" id="{31B9C499-81A1-4F13-B793-32DCEE757E28}"/>
                    </a:ext>
                  </a:extLst>
                </p:cNvPr>
                <p:cNvSpPr txBox="1"/>
                <p:nvPr/>
              </p:nvSpPr>
              <p:spPr>
                <a:xfrm>
                  <a:off x="-284390" y="1285411"/>
                  <a:ext cx="7101765" cy="78386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>
                  <a:defPPr>
                    <a:defRPr lang="en-US"/>
                  </a:defPPr>
                  <a:lvl1pPr>
                    <a:defRPr sz="2000" i="1">
                      <a:latin typeface="Cambria Math" panose="02040503050406030204" pitchFamily="18" charset="0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altLang="zh-CN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en-US" altLang="zh-CN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mtClean="0"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en-US" altLang="zh-CN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altLang="zh-CN" smtClean="0">
                                      <a:latin typeface="Cambria Math" panose="02040503050406030204" pitchFamily="18" charset="0"/>
                                    </a:rPr>
                                    <m:t>(1270)</m:t>
                                  </m:r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altLang="zh-CN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mtClean="0"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en-US" altLang="zh-CN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altLang="zh-CN" smtClean="0">
                                      <a:latin typeface="Cambria Math" panose="02040503050406030204" pitchFamily="18" charset="0"/>
                                    </a:rPr>
                                    <m:t>(1400)</m:t>
                                  </m:r>
                                </m:e>
                              </m:mr>
                            </m:m>
                          </m:e>
                        </m:d>
                        <m:r>
                          <a:rPr lang="en-US" altLang="zh-CN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altLang="zh-CN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func>
                                    <m:funcPr>
                                      <m:ctrlPr>
                                        <a:rPr lang="en-US" altLang="zh-CN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  <m:brk m:alnAt="7"/>
                                        </m:rPr>
                                        <a:rPr lang="en-US" altLang="zh-CN" smtClean="0">
                                          <a:latin typeface="Cambria Math" panose="02040503050406030204" pitchFamily="18" charset="0"/>
                                        </a:rPr>
                                        <m:t>c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altLang="zh-CN" smtClean="0">
                                          <a:latin typeface="Cambria Math" panose="02040503050406030204" pitchFamily="18" charset="0"/>
                                        </a:rPr>
                                        <m:t>os</m:t>
                                      </m:r>
                                    </m:fName>
                                    <m:e>
                                      <m:sSub>
                                        <m:sSubPr>
                                          <m:ctrlPr>
                                            <a:rPr lang="en-US" altLang="zh-CN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altLang="zh-CN" smtClean="0"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en-US" altLang="zh-CN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CN" smtClean="0">
                                                  <a:latin typeface="Cambria Math" panose="02040503050406030204" pitchFamily="18" charset="0"/>
                                                </a:rPr>
                                                <m:t>𝐾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CN" smtClean="0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e>
                                  </m:func>
                                </m:e>
                                <m:e>
                                  <m:func>
                                    <m:funcPr>
                                      <m:ctrlPr>
                                        <a:rPr lang="en-US" altLang="zh-CN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altLang="zh-CN" smtClean="0">
                                          <a:latin typeface="Cambria Math" panose="02040503050406030204" pitchFamily="18" charset="0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sSub>
                                        <m:sSubPr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altLang="zh-CN"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CN">
                                                  <a:latin typeface="Cambria Math" panose="02040503050406030204" pitchFamily="18" charset="0"/>
                                                </a:rPr>
                                                <m:t>𝐾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CN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e>
                                  </m:func>
                                </m:e>
                              </m:mr>
                              <m:mr>
                                <m:e>
                                  <m:func>
                                    <m:funcPr>
                                      <m:ctrlPr>
                                        <a:rPr lang="en-US" altLang="zh-CN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a:rPr lang="en-US" altLang="zh-CN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altLang="zh-CN" smtClean="0">
                                          <a:latin typeface="Cambria Math" panose="02040503050406030204" pitchFamily="18" charset="0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sSub>
                                        <m:sSubPr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altLang="zh-CN"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CN">
                                                  <a:latin typeface="Cambria Math" panose="02040503050406030204" pitchFamily="18" charset="0"/>
                                                </a:rPr>
                                                <m:t>𝐾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CN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e>
                                  </m:func>
                                </m:e>
                                <m:e>
                                  <m:func>
                                    <m:funcPr>
                                      <m:ctrlPr>
                                        <a:rPr lang="en-US" altLang="zh-CN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altLang="zh-CN" smtClean="0">
                                          <a:latin typeface="Cambria Math" panose="02040503050406030204" pitchFamily="18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sSub>
                                        <m:sSubPr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altLang="zh-CN"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CN">
                                                  <a:latin typeface="Cambria Math" panose="02040503050406030204" pitchFamily="18" charset="0"/>
                                                </a:rPr>
                                                <m:t>𝐾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CN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e>
                                  </m:func>
                                </m:e>
                              </m:mr>
                            </m:m>
                          </m:e>
                        </m:d>
                        <m:d>
                          <m:d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altLang="zh-CN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en-US" altLang="zh-CN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mtClean="0"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en-US" altLang="zh-CN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en-US" altLang="zh-CN" smtClean="0"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altLang="zh-CN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mtClean="0"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en-US" altLang="zh-CN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en-US" altLang="zh-CN" smtClean="0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sub>
                                  </m:sSub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0" name="文本框 9">
                  <a:extLst>
                    <a:ext uri="{FF2B5EF4-FFF2-40B4-BE49-F238E27FC236}">
                      <a16:creationId xmlns:a16="http://schemas.microsoft.com/office/drawing/2014/main" id="{31B9C499-81A1-4F13-B793-32DCEE757E2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284390" y="1285411"/>
                  <a:ext cx="7101765" cy="783869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" name="文本框 10">
            <a:extLst>
              <a:ext uri="{FF2B5EF4-FFF2-40B4-BE49-F238E27FC236}">
                <a16:creationId xmlns:a16="http://schemas.microsoft.com/office/drawing/2014/main" id="{11120313-ABCA-4378-B73B-3D60331EED14}"/>
              </a:ext>
            </a:extLst>
          </p:cNvPr>
          <p:cNvSpPr txBox="1"/>
          <p:nvPr/>
        </p:nvSpPr>
        <p:spPr>
          <a:xfrm>
            <a:off x="0" y="0"/>
            <a:ext cx="4363491" cy="461665"/>
          </a:xfrm>
          <a:prstGeom prst="rect">
            <a:avLst/>
          </a:prstGeom>
          <a:solidFill>
            <a:srgbClr val="FFE6B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Mixing angles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10DCFDA7-9B85-4282-ADF7-BEC6F438CC6E}"/>
              </a:ext>
            </a:extLst>
          </p:cNvPr>
          <p:cNvGrpSpPr/>
          <p:nvPr/>
        </p:nvGrpSpPr>
        <p:grpSpPr>
          <a:xfrm>
            <a:off x="-105686" y="3880679"/>
            <a:ext cx="8938354" cy="1042063"/>
            <a:chOff x="-105686" y="4303837"/>
            <a:chExt cx="8938354" cy="104206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文本框 5">
                  <a:extLst>
                    <a:ext uri="{FF2B5EF4-FFF2-40B4-BE49-F238E27FC236}">
                      <a16:creationId xmlns:a16="http://schemas.microsoft.com/office/drawing/2014/main" id="{F824E6DB-D8CA-4F5D-9045-F5A2308900DE}"/>
                    </a:ext>
                  </a:extLst>
                </p:cNvPr>
                <p:cNvSpPr txBox="1"/>
                <p:nvPr/>
              </p:nvSpPr>
              <p:spPr>
                <a:xfrm>
                  <a:off x="-105686" y="4707264"/>
                  <a:ext cx="8938354" cy="63863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8</m:t>
                            </m:r>
                          </m:sub>
                        </m:sSub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8</m:t>
                            </m:r>
                          </m:sub>
                        </m:sSub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acc>
                              <m:accPr>
                                <m:chr m:val="̅"/>
                                <m:ctrlP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acc>
                              <m:accPr>
                                <m:chr m:val="̅"/>
                                <m:ctrlP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</m:acc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−2</m:t>
                            </m:r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acc>
                              <m:accPr>
                                <m:chr m:val="̅"/>
                                <m:ctrlP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acc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rad>
                          </m:den>
                        </m:f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acc>
                              <m:accPr>
                                <m:chr m:val="̅"/>
                                <m:ctrlP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acc>
                              <m:accPr>
                                <m:chr m:val="̅"/>
                                <m:ctrlP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</m:acc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acc>
                              <m:accPr>
                                <m:chr m:val="̅"/>
                                <m:ctrlP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acc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rad>
                          </m:den>
                        </m:f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; </m:t>
                        </m:r>
                        <m:sSub>
                          <m:sSubPr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acc>
                              <m:accPr>
                                <m:chr m:val="̅"/>
                                <m:ctrlP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acc>
                              <m:accPr>
                                <m:chr m:val="̅"/>
                                <m:ctrlP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</m:acc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rad>
                          </m:den>
                        </m:f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; </m:t>
                        </m:r>
                        <m:sSub>
                          <m:sSubPr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𝑠</m:t>
                        </m:r>
                        <m:acc>
                          <m:accPr>
                            <m:chr m:val="̅"/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oMath>
                    </m:oMathPara>
                  </a14:m>
                  <a:endParaRPr lang="zh-CN" altLang="en-US" sz="1600" i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" name="文本框 5">
                  <a:extLst>
                    <a:ext uri="{FF2B5EF4-FFF2-40B4-BE49-F238E27FC236}">
                      <a16:creationId xmlns:a16="http://schemas.microsoft.com/office/drawing/2014/main" id="{F824E6DB-D8CA-4F5D-9045-F5A2308900D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05686" y="4707264"/>
                  <a:ext cx="8938354" cy="638636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文本框 22">
                  <a:extLst>
                    <a:ext uri="{FF2B5EF4-FFF2-40B4-BE49-F238E27FC236}">
                      <a16:creationId xmlns:a16="http://schemas.microsoft.com/office/drawing/2014/main" id="{70A5CD8B-E7C7-43B1-9319-3FFDBF5812BB}"/>
                    </a:ext>
                  </a:extLst>
                </p:cNvPr>
                <p:cNvSpPr txBox="1"/>
                <p:nvPr/>
              </p:nvSpPr>
              <p:spPr>
                <a:xfrm>
                  <a:off x="885670" y="4303837"/>
                  <a:ext cx="1835824" cy="36760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arctan</m:t>
                            </m:r>
                          </m:fName>
                          <m:e>
                            <m:rad>
                              <m:radPr>
                                <m:degHide m:val="on"/>
                                <m:ctrlP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rad>
                          </m:e>
                        </m:func>
                      </m:oMath>
                    </m:oMathPara>
                  </a14:m>
                  <a:endParaRPr lang="zh-CN" altLang="en-US" sz="1600" i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3" name="文本框 22">
                  <a:extLst>
                    <a:ext uri="{FF2B5EF4-FFF2-40B4-BE49-F238E27FC236}">
                      <a16:creationId xmlns:a16="http://schemas.microsoft.com/office/drawing/2014/main" id="{70A5CD8B-E7C7-43B1-9319-3FFDBF5812B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5670" y="4303837"/>
                  <a:ext cx="1835824" cy="367601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C182A8B7-CC04-4CFC-BAF3-74218DCAC240}"/>
              </a:ext>
            </a:extLst>
          </p:cNvPr>
          <p:cNvGrpSpPr/>
          <p:nvPr/>
        </p:nvGrpSpPr>
        <p:grpSpPr>
          <a:xfrm>
            <a:off x="637601" y="5068611"/>
            <a:ext cx="7341179" cy="1080950"/>
            <a:chOff x="492636" y="5453592"/>
            <a:chExt cx="7341179" cy="1080950"/>
          </a:xfrm>
        </p:grpSpPr>
        <p:grpSp>
          <p:nvGrpSpPr>
            <p:cNvPr id="27" name="组合 26">
              <a:extLst>
                <a:ext uri="{FF2B5EF4-FFF2-40B4-BE49-F238E27FC236}">
                  <a16:creationId xmlns:a16="http://schemas.microsoft.com/office/drawing/2014/main" id="{15D7D59E-72F5-4326-A8E0-844AA4F8460F}"/>
                </a:ext>
              </a:extLst>
            </p:cNvPr>
            <p:cNvGrpSpPr/>
            <p:nvPr/>
          </p:nvGrpSpPr>
          <p:grpSpPr>
            <a:xfrm>
              <a:off x="492636" y="5468757"/>
              <a:ext cx="4457715" cy="1065785"/>
              <a:chOff x="1673697" y="5518110"/>
              <a:chExt cx="4457715" cy="106578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文本框 27">
                    <a:extLst>
                      <a:ext uri="{FF2B5EF4-FFF2-40B4-BE49-F238E27FC236}">
                        <a16:creationId xmlns:a16="http://schemas.microsoft.com/office/drawing/2014/main" id="{03ACCA05-4A2B-4E71-9B64-1EAE8E41D262}"/>
                      </a:ext>
                    </a:extLst>
                  </p:cNvPr>
                  <p:cNvSpPr txBox="1"/>
                  <p:nvPr/>
                </p:nvSpPr>
                <p:spPr>
                  <a:xfrm>
                    <a:off x="1673697" y="5763754"/>
                    <a:ext cx="890693" cy="49340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</m:oMath>
                      </m:oMathPara>
                    </a14:m>
                    <a:endParaRPr lang="zh-CN" altLang="en-US" sz="2400" dirty="0"/>
                  </a:p>
                </p:txBody>
              </p:sp>
            </mc:Choice>
            <mc:Fallback xmlns="">
              <p:sp>
                <p:nvSpPr>
                  <p:cNvPr id="28" name="文本框 27">
                    <a:extLst>
                      <a:ext uri="{FF2B5EF4-FFF2-40B4-BE49-F238E27FC236}">
                        <a16:creationId xmlns:a16="http://schemas.microsoft.com/office/drawing/2014/main" id="{03ACCA05-4A2B-4E71-9B64-1EAE8E41D26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73697" y="5763754"/>
                    <a:ext cx="890693" cy="493405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2055" r="-1370" b="-11111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9" name="直接箭头连接符 28">
                <a:extLst>
                  <a:ext uri="{FF2B5EF4-FFF2-40B4-BE49-F238E27FC236}">
                    <a16:creationId xmlns:a16="http://schemas.microsoft.com/office/drawing/2014/main" id="{69095B1F-5FFD-4737-864F-B90AFF44D49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564390" y="6060388"/>
                <a:ext cx="2426831" cy="1"/>
              </a:xfrm>
              <a:prstGeom prst="straightConnector1">
                <a:avLst/>
              </a:prstGeom>
              <a:ln w="63500">
                <a:solidFill>
                  <a:schemeClr val="accent5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9718FB50-06AC-4035-93A7-ACD0162BAF69}"/>
                  </a:ext>
                </a:extLst>
              </p:cNvPr>
              <p:cNvSpPr txBox="1"/>
              <p:nvPr/>
            </p:nvSpPr>
            <p:spPr>
              <a:xfrm>
                <a:off x="2564390" y="5594477"/>
                <a:ext cx="239520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Gell-Mann-Okubo relation</a:t>
                </a:r>
                <a:endParaRPr lang="zh-CN" alt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文本框 30">
                    <a:extLst>
                      <a:ext uri="{FF2B5EF4-FFF2-40B4-BE49-F238E27FC236}">
                        <a16:creationId xmlns:a16="http://schemas.microsoft.com/office/drawing/2014/main" id="{207D8E23-CA09-4143-82FA-B9B1D6CEFEC1}"/>
                      </a:ext>
                    </a:extLst>
                  </p:cNvPr>
                  <p:cNvSpPr txBox="1"/>
                  <p:nvPr/>
                </p:nvSpPr>
                <p:spPr>
                  <a:xfrm>
                    <a:off x="5103117" y="5518110"/>
                    <a:ext cx="982000" cy="49128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sz="2400" i="1" dirty="0">
                      <a:latin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31" name="文本框 30">
                    <a:extLst>
                      <a:ext uri="{FF2B5EF4-FFF2-40B4-BE49-F238E27FC236}">
                        <a16:creationId xmlns:a16="http://schemas.microsoft.com/office/drawing/2014/main" id="{207D8E23-CA09-4143-82FA-B9B1D6CEFEC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03117" y="5518110"/>
                    <a:ext cx="982000" cy="491288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b="-11111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文本框 31">
                    <a:extLst>
                      <a:ext uri="{FF2B5EF4-FFF2-40B4-BE49-F238E27FC236}">
                        <a16:creationId xmlns:a16="http://schemas.microsoft.com/office/drawing/2014/main" id="{A7389E05-9510-4D34-A40F-54A81EE0F069}"/>
                      </a:ext>
                    </a:extLst>
                  </p:cNvPr>
                  <p:cNvSpPr txBox="1"/>
                  <p:nvPr/>
                </p:nvSpPr>
                <p:spPr>
                  <a:xfrm>
                    <a:off x="5103117" y="6122230"/>
                    <a:ext cx="1028295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sz="2400" i="1" dirty="0">
                      <a:latin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32" name="文本框 31">
                    <a:extLst>
                      <a:ext uri="{FF2B5EF4-FFF2-40B4-BE49-F238E27FC236}">
                        <a16:creationId xmlns:a16="http://schemas.microsoft.com/office/drawing/2014/main" id="{A7389E05-9510-4D34-A40F-54A81EE0F06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03117" y="6122230"/>
                    <a:ext cx="1028295" cy="461665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b="-5263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文本框 32">
                  <a:extLst>
                    <a:ext uri="{FF2B5EF4-FFF2-40B4-BE49-F238E27FC236}">
                      <a16:creationId xmlns:a16="http://schemas.microsoft.com/office/drawing/2014/main" id="{6474DBBA-4DB9-4A30-A178-A83C10C98DC5}"/>
                    </a:ext>
                  </a:extLst>
                </p:cNvPr>
                <p:cNvSpPr txBox="1"/>
                <p:nvPr/>
              </p:nvSpPr>
              <p:spPr>
                <a:xfrm>
                  <a:off x="5371859" y="5453592"/>
                  <a:ext cx="2461956" cy="101290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|∼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34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∘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𝑜𝑟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57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∘</m:t>
                          </m:r>
                        </m:sup>
                      </m:sSup>
                    </m:oMath>
                  </a14:m>
                  <a:r>
                    <a:rPr lang="en-US" altLang="zh-CN" b="0" i="1" dirty="0">
                      <a:latin typeface="Cambria Math" panose="02040503050406030204" pitchFamily="18" charset="0"/>
                    </a:rPr>
                    <a:t>,</a:t>
                  </a:r>
                </a:p>
                <a:p>
                  <a14:m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𝜃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&lt;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45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∘</m:t>
                          </m:r>
                        </m:sup>
                      </m:sSup>
                    </m:oMath>
                  </a14:m>
                  <a:r>
                    <a:rPr lang="en-US" altLang="zh-CN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is favored ,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𝑓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≃</m:t>
                        </m:r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84.5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∘</m:t>
                            </m:r>
                          </m:sup>
                        </m:s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h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≃</m:t>
                        </m:r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91.8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∘</m:t>
                            </m:r>
                          </m:sup>
                        </m:sSup>
                      </m:oMath>
                    </m:oMathPara>
                  </a14:m>
                  <a:endPara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3" name="文本框 32">
                  <a:extLst>
                    <a:ext uri="{FF2B5EF4-FFF2-40B4-BE49-F238E27FC236}">
                      <a16:creationId xmlns:a16="http://schemas.microsoft.com/office/drawing/2014/main" id="{6474DBBA-4DB9-4A30-A178-A83C10C98DC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71859" y="5453592"/>
                  <a:ext cx="2461956" cy="1012906"/>
                </a:xfrm>
                <a:prstGeom prst="rect">
                  <a:avLst/>
                </a:prstGeom>
                <a:blipFill>
                  <a:blip r:embed="rId11"/>
                  <a:stretch>
                    <a:fillRect l="-743" t="-3593" b="-2994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7266D940-B310-4DE4-8ABC-B58FAE8D6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9EF4B-78C3-465F-A26D-296951CF7B54}" type="slidenum">
              <a:rPr lang="zh-CN" altLang="en-US" smtClean="0"/>
              <a:t>9</a:t>
            </a:fld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87A70759-3721-4099-86CB-4D0D4E88DB88}"/>
              </a:ext>
            </a:extLst>
          </p:cNvPr>
          <p:cNvSpPr txBox="1"/>
          <p:nvPr/>
        </p:nvSpPr>
        <p:spPr>
          <a:xfrm>
            <a:off x="5614995" y="6180606"/>
            <a:ext cx="22645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H. Y. Cheng, PLB 707,116</a:t>
            </a:r>
            <a:endParaRPr lang="zh-CN" altLang="en-US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818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3551"/>
    </mc:Choice>
    <mc:Fallback>
      <p:transition spd="slow" advTm="83551"/>
    </mc:Fallback>
  </mc:AlternateContent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2955</TotalTime>
  <Words>3321</Words>
  <Application>Microsoft Office PowerPoint</Application>
  <PresentationFormat>全屏显示(4:3)</PresentationFormat>
  <Paragraphs>369</Paragraphs>
  <Slides>30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38" baseType="lpstr">
      <vt:lpstr>等线</vt:lpstr>
      <vt:lpstr>楷体</vt:lpstr>
      <vt:lpstr>Arial</vt:lpstr>
      <vt:lpstr>Calibri</vt:lpstr>
      <vt:lpstr>Calibri Light</vt:lpstr>
      <vt:lpstr>Cambria Math</vt:lpstr>
      <vt:lpstr>Times New Roman</vt:lpstr>
      <vt:lpstr>Office 主题​​</vt:lpstr>
      <vt:lpstr>PowerPoint 演示文稿</vt:lpstr>
      <vt:lpstr>PowerPoint 演示文稿</vt:lpstr>
      <vt:lpstr>Introduction</vt:lpstr>
      <vt:lpstr>PowerPoint 演示文稿</vt:lpstr>
      <vt:lpstr>PowerPoint 演示文稿</vt:lpstr>
      <vt:lpstr>PowerPoint 演示文稿</vt:lpstr>
      <vt:lpstr>PowerPoint 演示文稿</vt:lpstr>
      <vt:lpstr>State mixing and production</vt:lpstr>
      <vt:lpstr>PowerPoint 演示文稿</vt:lpstr>
      <vt:lpstr>PowerPoint 演示文稿</vt:lpstr>
      <vt:lpstr>Decay with the presence of TS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Numerical Results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Conclusions</vt:lpstr>
      <vt:lpstr>Thank you for your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MC Du</dc:creator>
  <cp:lastModifiedBy>Du MC</cp:lastModifiedBy>
  <cp:revision>131</cp:revision>
  <dcterms:created xsi:type="dcterms:W3CDTF">2021-05-05T23:53:18Z</dcterms:created>
  <dcterms:modified xsi:type="dcterms:W3CDTF">2021-05-18T03:47:45Z</dcterms:modified>
</cp:coreProperties>
</file>